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85" r:id="rId5"/>
    <p:sldId id="260" r:id="rId6"/>
    <p:sldId id="267" r:id="rId7"/>
    <p:sldId id="263" r:id="rId8"/>
    <p:sldId id="264" r:id="rId9"/>
    <p:sldId id="305" r:id="rId10"/>
    <p:sldId id="259" r:id="rId11"/>
    <p:sldId id="261" r:id="rId12"/>
    <p:sldId id="266" r:id="rId13"/>
    <p:sldId id="262" r:id="rId14"/>
    <p:sldId id="265" r:id="rId15"/>
    <p:sldId id="270" r:id="rId16"/>
    <p:sldId id="299" r:id="rId17"/>
    <p:sldId id="271" r:id="rId18"/>
    <p:sldId id="286" r:id="rId19"/>
    <p:sldId id="293" r:id="rId20"/>
    <p:sldId id="318" r:id="rId21"/>
    <p:sldId id="275" r:id="rId22"/>
    <p:sldId id="297" r:id="rId23"/>
    <p:sldId id="298" r:id="rId24"/>
    <p:sldId id="287" r:id="rId25"/>
    <p:sldId id="288" r:id="rId26"/>
    <p:sldId id="290" r:id="rId27"/>
    <p:sldId id="289" r:id="rId28"/>
    <p:sldId id="274" r:id="rId29"/>
    <p:sldId id="313" r:id="rId30"/>
    <p:sldId id="314" r:id="rId31"/>
    <p:sldId id="315" r:id="rId32"/>
    <p:sldId id="316" r:id="rId33"/>
    <p:sldId id="317" r:id="rId34"/>
    <p:sldId id="294" r:id="rId35"/>
    <p:sldId id="324" r:id="rId36"/>
    <p:sldId id="272" r:id="rId37"/>
    <p:sldId id="300" r:id="rId38"/>
    <p:sldId id="319" r:id="rId39"/>
    <p:sldId id="323" r:id="rId40"/>
    <p:sldId id="273" r:id="rId41"/>
    <p:sldId id="295" r:id="rId42"/>
    <p:sldId id="277" r:id="rId43"/>
    <p:sldId id="278" r:id="rId44"/>
    <p:sldId id="279" r:id="rId45"/>
    <p:sldId id="281" r:id="rId46"/>
    <p:sldId id="284" r:id="rId47"/>
    <p:sldId id="296" r:id="rId48"/>
    <p:sldId id="283" r:id="rId49"/>
    <p:sldId id="269" r:id="rId50"/>
    <p:sldId id="268" r:id="rId51"/>
    <p:sldId id="322" r:id="rId52"/>
    <p:sldId id="311" r:id="rId53"/>
    <p:sldId id="306" r:id="rId54"/>
    <p:sldId id="276" r:id="rId55"/>
    <p:sldId id="321" r:id="rId56"/>
    <p:sldId id="320" r:id="rId5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FF"/>
    <a:srgbClr val="CCFFFF"/>
    <a:srgbClr val="FFCC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4" autoAdjust="0"/>
    <p:restoredTop sz="82360" autoAdjust="0"/>
  </p:normalViewPr>
  <p:slideViewPr>
    <p:cSldViewPr>
      <p:cViewPr varScale="1">
        <p:scale>
          <a:sx n="100" d="100"/>
          <a:sy n="100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2822-0739-4258-9A82-5DCC94EFFB80}" type="datetimeFigureOut">
              <a:rPr lang="zh-CN" altLang="en-US" smtClean="0"/>
              <a:pPr/>
              <a:t>2009/6/18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CE56A-9216-409E-A486-BA25609AF3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946F8C-24B1-4C6F-82DA-749E55852F43}" type="datetimeFigureOut">
              <a:rPr lang="zh-CN" altLang="en-US"/>
              <a:pPr>
                <a:defRPr/>
              </a:pPr>
              <a:t>2009/6/18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48BFD4-5DD3-4B6C-A499-89B366C9E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Drupal –</a:t>
            </a:r>
            <a:r>
              <a:rPr lang="zh-CN" altLang="en-US" dirty="0" smtClean="0"/>
              <a:t>水滴，</a:t>
            </a:r>
            <a:r>
              <a:rPr lang="zh-CN" altLang="en-US" baseline="0" dirty="0" smtClean="0"/>
              <a:t>读音类似 </a:t>
            </a:r>
            <a:r>
              <a:rPr lang="en-US" altLang="zh-CN" baseline="0" dirty="0" err="1" smtClean="0"/>
              <a:t>zhupou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猪跑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怎么选择一个合适的</a:t>
            </a:r>
            <a:r>
              <a:rPr lang="en-US" altLang="zh-CN" smtClean="0"/>
              <a:t>CMS.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传说中的</a:t>
            </a:r>
            <a:r>
              <a:rPr lang="zh-CN" altLang="en-US" b="1" dirty="0" smtClean="0"/>
              <a:t>奥巴马的新网站</a:t>
            </a:r>
            <a:r>
              <a:rPr lang="en-US" b="1" dirty="0" smtClean="0"/>
              <a:t>Recovery.gov</a:t>
            </a:r>
            <a:r>
              <a:rPr lang="zh-CN" altLang="en-US" b="1" dirty="0" smtClean="0"/>
              <a:t>采用</a:t>
            </a:r>
            <a:r>
              <a:rPr lang="en-US" b="1" dirty="0" smtClean="0"/>
              <a:t>Drupal</a:t>
            </a:r>
            <a:r>
              <a:rPr lang="zh-CN" altLang="en-US" b="1" dirty="0" smtClean="0"/>
              <a:t>平台</a:t>
            </a:r>
          </a:p>
          <a:p>
            <a:r>
              <a:rPr lang="zh-CN" altLang="en-US" dirty="0" smtClean="0"/>
              <a:t>，另台湾领导人马英九竞选网站也是基于</a:t>
            </a:r>
            <a:r>
              <a:rPr lang="en-US" altLang="zh-CN" dirty="0" err="1" smtClean="0"/>
              <a:t>drupal</a:t>
            </a:r>
            <a:r>
              <a:rPr lang="zh-CN" altLang="en-US" dirty="0" smtClean="0"/>
              <a:t>构建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/>
              <a:t>连续</a:t>
            </a:r>
            <a:r>
              <a:rPr lang="en-US" altLang="zh-CN" dirty="0" smtClean="0"/>
              <a:t>N</a:t>
            </a:r>
            <a:r>
              <a:rPr lang="zh-CN" altLang="en-US" dirty="0" smtClean="0"/>
              <a:t>年是</a:t>
            </a:r>
            <a:r>
              <a:rPr lang="en-US" altLang="zh-CN" dirty="0" err="1" smtClean="0"/>
              <a:t>Webware</a:t>
            </a:r>
            <a:r>
              <a:rPr lang="en-US" altLang="zh-CN" dirty="0" smtClean="0"/>
              <a:t> Winner.</a:t>
            </a:r>
            <a:r>
              <a:rPr lang="en-US" altLang="zh-CN" baseline="0" dirty="0" smtClean="0"/>
              <a:t> (</a:t>
            </a:r>
            <a:r>
              <a:rPr lang="en-US" altLang="zh-CN" baseline="0" dirty="0" err="1" smtClean="0"/>
              <a:t>Joomla</a:t>
            </a:r>
            <a:r>
              <a:rPr lang="zh-CN" altLang="en-US" baseline="0" dirty="0" smtClean="0"/>
              <a:t>则不在此列</a:t>
            </a:r>
            <a:r>
              <a:rPr lang="en-US" altLang="zh-CN" baseline="0" dirty="0" smtClean="0"/>
              <a:t>)</a:t>
            </a:r>
          </a:p>
          <a:p>
            <a:pPr lvl="1"/>
            <a:r>
              <a:rPr lang="zh-CN" altLang="en-US" baseline="0" dirty="0" smtClean="0">
                <a:latin typeface="+mn-lt"/>
                <a:ea typeface="+mn-ea"/>
              </a:rPr>
              <a:t>票选第一的</a:t>
            </a:r>
            <a:endParaRPr lang="en-US" altLang="zh-CN" baseline="0" dirty="0" smtClean="0">
              <a:latin typeface="+mn-lt"/>
              <a:ea typeface="+mn-ea"/>
            </a:endParaRPr>
          </a:p>
          <a:p>
            <a:pPr lvl="1"/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06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年与 </a:t>
            </a:r>
            <a:r>
              <a:rPr lang="en-US" altLang="zh-CN" dirty="0" err="1" smtClean="0">
                <a:latin typeface="华文新魏" pitchFamily="2" charset="-122"/>
                <a:ea typeface="华文新魏" pitchFamily="2" charset="-122"/>
              </a:rPr>
              <a:t>Joomla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并列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07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年票选第一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08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年票选第一</a:t>
            </a:r>
            <a:endParaRPr lang="en-US" altLang="zh-TW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Firefox</a:t>
            </a:r>
            <a:r>
              <a:rPr lang="zh-CN" altLang="en-US" dirty="0" smtClean="0"/>
              <a:t>社区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20DD3-8095-4C19-8591-DDF5075216C7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当然搜索除了表明关注程度之外，跟</a:t>
            </a:r>
            <a:r>
              <a:rPr lang="en-US" altLang="zh-CN" dirty="0" smtClean="0"/>
              <a:t>CMS</a:t>
            </a:r>
            <a:r>
              <a:rPr lang="zh-CN" altLang="en-US" dirty="0" smtClean="0"/>
              <a:t>本身易用性也有一定的关系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今天在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http://zh.wikipedia.org/wiki/%E5%86%85%E5%AE%B9%E7%AE%A1%E7%90%86%E7%B3%BB%E7%BB%9F </a:t>
            </a:r>
            <a:r>
              <a:rPr lang="zh-CN" altLang="en-US" baseline="0" dirty="0" smtClean="0"/>
              <a:t>发现居然连 </a:t>
            </a:r>
            <a:r>
              <a:rPr lang="zh-CN" altLang="en-US" dirty="0" smtClean="0"/>
              <a:t>宏博（</a:t>
            </a:r>
            <a:r>
              <a:rPr lang="en-US" altLang="zh-CN" dirty="0" smtClean="0"/>
              <a:t>HB CMS</a:t>
            </a:r>
            <a:r>
              <a:rPr lang="zh-CN" altLang="en-US" dirty="0" smtClean="0"/>
              <a:t>）居然都放到中文的维基百科了。靠，这么垃圾的系统居然都</a:t>
            </a:r>
            <a:r>
              <a:rPr lang="en-US" altLang="zh-CN" dirty="0" smtClean="0"/>
              <a:t>.</a:t>
            </a:r>
            <a:r>
              <a:rPr lang="zh-CN" altLang="en-US" dirty="0" smtClean="0"/>
              <a:t>可以上去，</a:t>
            </a:r>
            <a:r>
              <a:rPr lang="en-US" altLang="zh-CN" dirty="0" err="1" smtClean="0"/>
              <a:t>wikipedia</a:t>
            </a:r>
            <a:r>
              <a:rPr lang="zh-CN" altLang="en-US" dirty="0" smtClean="0"/>
              <a:t>的质量控制也的确不行了</a:t>
            </a:r>
            <a:r>
              <a:rPr lang="en-US" altLang="zh-CN" dirty="0" smtClean="0"/>
              <a:t>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PHPnow</a:t>
            </a:r>
            <a:r>
              <a:rPr lang="en-US" baseline="0" dirty="0" smtClean="0"/>
              <a:t> </a:t>
            </a:r>
            <a:r>
              <a:rPr lang="zh-CN" altLang="en-US" sz="1200" dirty="0" smtClean="0"/>
              <a:t>传说是国内一个高中生整的，没玩过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http://drupal.org/project/Modules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48BFD4-5DD3-4B6C-A499-89B366C9EDA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55875" y="5229225"/>
            <a:ext cx="6408738" cy="762000"/>
          </a:xfrm>
        </p:spPr>
        <p:txBody>
          <a:bodyPr anchor="b"/>
          <a:lstStyle>
            <a:lvl1pPr algn="l">
              <a:defRPr>
                <a:solidFill>
                  <a:srgbClr val="FFFF66"/>
                </a:solidFill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单击以编辑文字样式</a:t>
            </a:r>
            <a:endParaRPr lang="zh-TW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700338" y="6021388"/>
            <a:ext cx="6100762" cy="7921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单击以编辑副标题样式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2071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87713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1671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F05C3-D521-46B1-B1C6-9713F9E26EF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6AB3B-84D9-4BCD-A94A-9C714DD1E3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C164-850E-4601-B2F3-1161559214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D0F7-58C4-4414-BFAE-3D9312B716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B7DB-8C1E-4593-8B28-B3A0F02CD3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6797-ED2F-4CDD-A983-8A6A13EB8C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E744-C6C6-4620-8F51-E8E3BE250C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74D1-9C3F-4125-A368-43E01292FB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E96B-58BD-4E90-A3E1-263AFBC6D9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BC70-B7E5-4F3D-B899-541FF73648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2EE8-D173-4343-BA44-3D01E9212B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单击以编辑文字样式</a:t>
            </a:r>
            <a:endParaRPr lang="zh-TW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单击以编辑母片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第二层</a:t>
            </a:r>
          </a:p>
          <a:p>
            <a:pPr lvl="2"/>
            <a:r>
              <a:rPr lang="zh-TW" altLang="en-US" dirty="0" smtClean="0"/>
              <a:t>第三层</a:t>
            </a:r>
          </a:p>
          <a:p>
            <a:pPr lvl="3"/>
            <a:r>
              <a:rPr lang="zh-TW" altLang="en-US" dirty="0" smtClean="0"/>
              <a:t>第四层</a:t>
            </a:r>
          </a:p>
          <a:p>
            <a:pPr lvl="4"/>
            <a:r>
              <a:rPr lang="zh-TW" altLang="en-US" dirty="0" smtClean="0"/>
              <a:t>第五层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7B7201F-BC51-4745-AE55-F6FE8AB336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7" descr="dr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38113"/>
            <a:ext cx="1238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华文新魏" pitchFamily="2" charset="-122"/>
          <a:ea typeface="华文新魏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华文新魏" pitchFamily="2" charset="-122"/>
          <a:ea typeface="华文新魏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rgbClr val="FFFF66"/>
          </a:solidFill>
          <a:latin typeface="华文新魏" pitchFamily="2" charset="-122"/>
          <a:ea typeface="华文新魏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rgbClr val="FFCCFF"/>
          </a:solidFill>
          <a:latin typeface="华文新魏" pitchFamily="2" charset="-122"/>
          <a:ea typeface="华文新魏" pitchFamily="2" charset="-122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华文新魏" pitchFamily="2" charset="-122"/>
          <a:ea typeface="华文新魏" pitchFamily="2" charset="-122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华文新魏" pitchFamily="2" charset="-122"/>
          <a:ea typeface="华文新魏" pitchFamily="2" charset="-122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ourcecm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ppel.nasa.gov/" TargetMode="External"/><Relationship Id="rId3" Type="http://schemas.openxmlformats.org/officeDocument/2006/relationships/hyperlink" Target="http://dig.csail.mit.edu/breadcrumbs/blog/4" TargetMode="External"/><Relationship Id="rId7" Type="http://schemas.openxmlformats.org/officeDocument/2006/relationships/hyperlink" Target="http://mtv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onion.com/" TargetMode="External"/><Relationship Id="rId5" Type="http://schemas.openxmlformats.org/officeDocument/2006/relationships/hyperlink" Target="http://spreadfirefox.com/" TargetMode="External"/><Relationship Id="rId4" Type="http://schemas.openxmlformats.org/officeDocument/2006/relationships/hyperlink" Target="http://twit.t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rupal.org/developer-sprint-2005" TargetMode="External"/><Relationship Id="rId3" Type="http://schemas.openxmlformats.org/officeDocument/2006/relationships/hyperlink" Target="http://drupal.org/" TargetMode="External"/><Relationship Id="rId7" Type="http://schemas.openxmlformats.org/officeDocument/2006/relationships/hyperlink" Target="http://drupal.org/node/1083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upaldocs.org/" TargetMode="External"/><Relationship Id="rId5" Type="http://schemas.openxmlformats.org/officeDocument/2006/relationships/hyperlink" Target="http://en.wikipedia.org/wiki/CivicSpace" TargetMode="External"/><Relationship Id="rId10" Type="http://schemas.openxmlformats.org/officeDocument/2006/relationships/hyperlink" Target="http://association.drupal.org/" TargetMode="External"/><Relationship Id="rId4" Type="http://schemas.openxmlformats.org/officeDocument/2006/relationships/hyperlink" Target="http://drupal.org/node/2267" TargetMode="External"/><Relationship Id="rId9" Type="http://schemas.openxmlformats.org/officeDocument/2006/relationships/hyperlink" Target="http://drupal.org/node/2121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it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ktpub.com/article/2008-open-source-cms-award-winner-announce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cktpub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d.apache.org/" TargetMode="External"/><Relationship Id="rId7" Type="http://schemas.openxmlformats.org/officeDocument/2006/relationships/hyperlink" Target="http://www.appservnetwork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mpserver.com/" TargetMode="External"/><Relationship Id="rId5" Type="http://schemas.openxmlformats.org/officeDocument/2006/relationships/hyperlink" Target="http://www.mysql.com/" TargetMode="External"/><Relationship Id="rId4" Type="http://schemas.openxmlformats.org/officeDocument/2006/relationships/hyperlink" Target="http://www.php.ne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cquia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pi.drupal.org/api/6/group/hook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OpenSource\Drupal\Drupal_Speech\TheDrupalSong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upou.cn/" TargetMode="External"/><Relationship Id="rId2" Type="http://schemas.openxmlformats.org/officeDocument/2006/relationships/hyperlink" Target="http://www.drup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upalchina.org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5262" y="4143380"/>
            <a:ext cx="6408738" cy="1081087"/>
          </a:xfrm>
        </p:spPr>
        <p:txBody>
          <a:bodyPr/>
          <a:lstStyle/>
          <a:p>
            <a:pPr algn="ctr">
              <a:defRPr/>
            </a:pPr>
            <a:r>
              <a:rPr lang="en-US" altLang="zh-TW" sz="36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TW" altLang="en-US" sz="3600" dirty="0" smtClean="0">
                <a:latin typeface="华文新魏" pitchFamily="2" charset="-122"/>
                <a:ea typeface="华文新魏" pitchFamily="2" charset="-122"/>
              </a:rPr>
              <a:t>系统应用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3238" y="5429264"/>
            <a:ext cx="6100762" cy="792162"/>
          </a:xfrm>
        </p:spPr>
        <p:txBody>
          <a:bodyPr/>
          <a:lstStyle/>
          <a:p>
            <a:pPr algn="ctr">
              <a:defRPr/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 CMS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介绍</a:t>
            </a:r>
            <a:endParaRPr lang="zh-TW" alt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对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的认知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免费，不代表质量差！</a:t>
            </a:r>
            <a:endParaRPr lang="zh-TW" altLang="en-US" sz="2400" b="1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开放，才能持续不断的进步！</a:t>
            </a:r>
            <a:endParaRPr lang="zh-TW" altLang="en-US" sz="2400" b="1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透明，因此漏洞更无所遁形！</a:t>
            </a:r>
            <a:r>
              <a:rPr lang="zh-TW" altLang="en-US" sz="2400" dirty="0" smtClean="0">
                <a:latin typeface="华文行楷" pitchFamily="2" charset="-122"/>
                <a:ea typeface="华文行楷" pitchFamily="2" charset="-122"/>
              </a:rPr>
              <a:t> </a:t>
            </a:r>
          </a:p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愈来愈多的企业，已将</a:t>
            </a:r>
            <a:r>
              <a:rPr lang="en-US" altLang="zh-TW" sz="2400" dirty="0" smtClean="0">
                <a:latin typeface="华文行楷" pitchFamily="2" charset="-122"/>
                <a:ea typeface="华文行楷" pitchFamily="2" charset="-122"/>
              </a:rPr>
              <a:t>open source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视为软件方案的选项之一！</a:t>
            </a:r>
            <a:endParaRPr lang="zh-TW" altLang="en-US" sz="2400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TW" sz="2400" dirty="0" smtClean="0">
                <a:latin typeface="华文行楷" pitchFamily="2" charset="-122"/>
                <a:ea typeface="华文行楷" pitchFamily="2" charset="-122"/>
              </a:rPr>
              <a:t>Open Source</a:t>
            </a:r>
            <a:r>
              <a:rPr lang="zh-TW" altLang="en-US" sz="2400" dirty="0" smtClean="0">
                <a:latin typeface="华文行楷" pitchFamily="2" charset="-122"/>
                <a:ea typeface="华文行楷" pitchFamily="2" charset="-122"/>
              </a:rPr>
              <a:t>不是白吃的午餐！</a:t>
            </a:r>
          </a:p>
          <a:p>
            <a:pPr lvl="1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人人能使用，个个不满意</a:t>
            </a:r>
            <a:r>
              <a:rPr lang="en-US" altLang="zh-TW" sz="2400" dirty="0" smtClean="0">
                <a:latin typeface="华文行楷" pitchFamily="2" charset="-122"/>
                <a:ea typeface="华文行楷" pitchFamily="2" charset="-122"/>
              </a:rPr>
              <a:t>? </a:t>
            </a:r>
          </a:p>
          <a:p>
            <a:r>
              <a:rPr lang="en-US" altLang="zh-TW" sz="2400" dirty="0" smtClean="0">
                <a:latin typeface="华文行楷" pitchFamily="2" charset="-122"/>
                <a:ea typeface="华文行楷" pitchFamily="2" charset="-122"/>
              </a:rPr>
              <a:t>Open Source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软件的评估非常重要</a:t>
            </a:r>
            <a:endParaRPr lang="zh-TW" altLang="en-US" sz="2400" dirty="0" smtClean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Open Source</a:t>
            </a:r>
            <a:r>
              <a:rPr lang="zh-TW" altLang="en-US" dirty="0" smtClean="0"/>
              <a:t>系统的评估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发展过程与未来前景</a:t>
            </a:r>
            <a:endParaRPr lang="zh-TW" altLang="en-US" dirty="0" smtClean="0"/>
          </a:p>
          <a:p>
            <a:r>
              <a:rPr lang="zh-TW" altLang="en-US" dirty="0" smtClean="0"/>
              <a:t>开发团队</a:t>
            </a:r>
          </a:p>
          <a:p>
            <a:r>
              <a:rPr lang="zh-CN" altLang="en-US" dirty="0" smtClean="0"/>
              <a:t>开发的语言、技术与架构</a:t>
            </a:r>
            <a:endParaRPr lang="zh-TW" altLang="en-US" dirty="0" smtClean="0"/>
          </a:p>
          <a:p>
            <a:r>
              <a:rPr lang="zh-TW" altLang="en-US" dirty="0" smtClean="0"/>
              <a:t>使用者</a:t>
            </a:r>
            <a:r>
              <a:rPr lang="zh-CN" altLang="en-US" dirty="0" smtClean="0"/>
              <a:t>社区</a:t>
            </a:r>
            <a:endParaRPr lang="zh-TW" altLang="en-US" dirty="0" smtClean="0"/>
          </a:p>
          <a:p>
            <a:r>
              <a:rPr lang="zh-TW" altLang="en-US" dirty="0" smtClean="0"/>
              <a:t>文件与说明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Open Source CMS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zh-CN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Open Source CMS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CMS 1.0</a:t>
            </a:r>
          </a:p>
          <a:p>
            <a:pPr lvl="1"/>
            <a:r>
              <a:rPr lang="en-US" altLang="zh-TW" dirty="0" smtClean="0"/>
              <a:t> Content Management System</a:t>
            </a:r>
          </a:p>
          <a:p>
            <a:r>
              <a:rPr lang="en-US" altLang="zh-TW" dirty="0" smtClean="0"/>
              <a:t>CMS 2.0</a:t>
            </a:r>
          </a:p>
          <a:p>
            <a:r>
              <a:rPr lang="en-US" altLang="zh-TW" dirty="0" smtClean="0"/>
              <a:t>CMS 3.0 = 3C</a:t>
            </a:r>
          </a:p>
          <a:p>
            <a:pPr lvl="1"/>
            <a:r>
              <a:rPr lang="en-US" altLang="zh-TW" dirty="0" smtClean="0"/>
              <a:t>Content</a:t>
            </a:r>
          </a:p>
          <a:p>
            <a:pPr lvl="1"/>
            <a:r>
              <a:rPr lang="en-US" altLang="zh-TW" dirty="0" smtClean="0"/>
              <a:t>Community</a:t>
            </a:r>
          </a:p>
          <a:p>
            <a:pPr lvl="1"/>
            <a:r>
              <a:rPr lang="en-US" altLang="zh-TW" dirty="0" smtClean="0"/>
              <a:t>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428604"/>
            <a:ext cx="7815290" cy="6096021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Open Source CMS online Demo</a:t>
            </a:r>
          </a:p>
          <a:p>
            <a:pPr lvl="1"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http://www.opensourcecms.com</a:t>
            </a:r>
            <a:endParaRPr lang="en-US" altLang="zh-TW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928802"/>
            <a:ext cx="6188075" cy="3767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" y="1571612"/>
            <a:ext cx="9144000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55875" y="5013325"/>
            <a:ext cx="6408738" cy="1368425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 smtClean="0"/>
              <a:t>Drupal </a:t>
            </a:r>
            <a:br>
              <a:rPr lang="en-US" altLang="zh-TW" sz="4000" dirty="0" smtClean="0"/>
            </a:br>
            <a:r>
              <a:rPr lang="en-US" altLang="zh-TW" sz="4000" dirty="0" smtClean="0"/>
              <a:t>─</a:t>
            </a:r>
            <a:r>
              <a:rPr lang="zh-CN" altLang="en-US" sz="4000" dirty="0" smtClean="0"/>
              <a:t>票选第一名的</a:t>
            </a:r>
            <a:r>
              <a:rPr lang="en-US" altLang="zh-TW" sz="4000" dirty="0" smtClean="0"/>
              <a:t>CMS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是什么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</a:t>
            </a:r>
            <a:r>
              <a:rPr lang="zh-CN" altLang="en-US" dirty="0" smtClean="0"/>
              <a:t>是一套开放源码的内容管理平台，拥有多种实用的功能，可以用来建置从个人</a:t>
            </a:r>
            <a:r>
              <a:rPr lang="en-US" altLang="zh-CN" dirty="0" smtClean="0"/>
              <a:t>blog</a:t>
            </a:r>
            <a:r>
              <a:rPr lang="zh-CN" altLang="en-US" dirty="0" smtClean="0"/>
              <a:t>到大型社区网站等各种类型的网站，从个人</a:t>
            </a:r>
            <a:r>
              <a:rPr lang="en-US" altLang="zh-CN" dirty="0" smtClean="0"/>
              <a:t>blog</a:t>
            </a:r>
            <a:r>
              <a:rPr lang="zh-CN" altLang="en-US" dirty="0" smtClean="0"/>
              <a:t>（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Tim Berners-Lee</a:t>
            </a:r>
            <a:r>
              <a:rPr lang="zh-TW" altLang="en-US" dirty="0" smtClean="0"/>
              <a:t>）、</a:t>
            </a:r>
            <a:r>
              <a:rPr lang="en-US" altLang="zh-TW" dirty="0" smtClean="0"/>
              <a:t>podcast</a:t>
            </a:r>
            <a:r>
              <a:rPr lang="zh-TW" altLang="en-US" dirty="0" smtClean="0"/>
              <a:t>网站（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TWIT.tv</a:t>
            </a:r>
            <a:r>
              <a:rPr lang="zh-TW" altLang="en-US" dirty="0" smtClean="0"/>
              <a:t>）、</a:t>
            </a:r>
            <a:r>
              <a:rPr lang="zh-CN" altLang="en-US" dirty="0" smtClean="0"/>
              <a:t>社区</a:t>
            </a:r>
            <a:r>
              <a:rPr lang="zh-TW" altLang="en-US" dirty="0" smtClean="0"/>
              <a:t>网站（</a:t>
            </a:r>
            <a:r>
              <a:rPr lang="en-US" altLang="zh-TW" dirty="0" err="1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SpreadFireFox</a:t>
            </a:r>
            <a:r>
              <a:rPr lang="zh-CN" altLang="en-US" dirty="0" smtClean="0"/>
              <a:t>）到大型内容网站（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6"/>
              </a:rPr>
              <a:t>the Onion</a:t>
            </a:r>
            <a:r>
              <a:rPr lang="zh-TW" altLang="en-US" dirty="0" smtClean="0"/>
              <a:t>、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7"/>
              </a:rPr>
              <a:t>MTV</a:t>
            </a:r>
            <a:r>
              <a:rPr lang="zh-TW" altLang="en-US" dirty="0" smtClean="0"/>
              <a:t>、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8"/>
              </a:rPr>
              <a:t>NASA</a:t>
            </a:r>
            <a:r>
              <a:rPr lang="zh-TW" altLang="en-US" dirty="0" smtClean="0"/>
              <a:t>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33375"/>
            <a:ext cx="6623050" cy="1066800"/>
          </a:xfrm>
        </p:spPr>
        <p:txBody>
          <a:bodyPr/>
          <a:lstStyle/>
          <a:p>
            <a:pPr algn="l">
              <a:defRPr/>
            </a:pPr>
            <a:r>
              <a:rPr lang="en-US" altLang="zh-TW" dirty="0" smtClean="0"/>
              <a:t>Drupal</a:t>
            </a:r>
            <a:r>
              <a:rPr lang="zh-CN" altLang="en-US" dirty="0" smtClean="0"/>
              <a:t>起源</a:t>
            </a:r>
            <a:endParaRPr lang="zh-TW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2000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年时，比利时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Antwerp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大学的两位学生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Dries 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Buytaert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Hans 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Snijder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设计了一个简单的内部网络讨论板，让朋友们可以上来留言，彼此交流心得。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Dries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毕业后，在板上活跃的社群成员们，便想将该系统从内部网络搬到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internet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上，让他们可以持续保持联系，所以注册了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dorp.org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网址。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dorp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为荷兰语的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village)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dorp.org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上线后，慢慢演变成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Dries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等人的实验环境，许多的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CMS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想法和讨论，一点一滴地在上面实现。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2001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月，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Dries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用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GPL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方式释出他的实验成果，取名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 (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取自荷兰语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druppel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，即英语的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drop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，小水滴之意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pic>
        <p:nvPicPr>
          <p:cNvPr id="1843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5805488"/>
            <a:ext cx="3348038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大事记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2001.1.15 Drupal 1.0 release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2001.4.26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3"/>
              </a:rPr>
              <a:t>drupal.org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设立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2003.7.13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4"/>
              </a:rPr>
              <a:t>Deanspace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and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TW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5"/>
              </a:rPr>
              <a:t>Civicspace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使用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2004.8.19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6"/>
              </a:rPr>
              <a:t>drupaldocs.org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(api.drupal.org)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设立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2004.9.14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7"/>
              </a:rPr>
              <a:t>Spreadfirefox.com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使用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2005.2.24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8"/>
              </a:rPr>
              <a:t>Antwerp developer sprint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(first </a:t>
            </a:r>
            <a:r>
              <a:rPr lang="en-US" altLang="zh-TW" sz="2000" dirty="0" err="1" smtClean="0">
                <a:latin typeface="华文新魏" pitchFamily="2" charset="-122"/>
                <a:ea typeface="华文新魏" pitchFamily="2" charset="-122"/>
              </a:rPr>
              <a:t>drupalcon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2005.4.24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9"/>
              </a:rPr>
              <a:t>Security team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设立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2005.7.12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9"/>
              </a:rPr>
              <a:t>Sun donation. OSUOSL (</a:t>
            </a:r>
            <a:r>
              <a:rPr lang="en-US" altLang="zh-TW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9"/>
              </a:rPr>
              <a:t>Oregon State University Open Source Lab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9"/>
              </a:rPr>
              <a:t>) hosts drupal.org</a:t>
            </a:r>
            <a:endParaRPr lang="en-US" altLang="zh-TW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2007.2.26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  <a:hlinkClick r:id="rId10"/>
              </a:rPr>
              <a:t>Drupal Association</a:t>
            </a:r>
            <a:r>
              <a:rPr lang="en-US" altLang="zh-TW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000" dirty="0" smtClean="0">
                <a:latin typeface="华文新魏" pitchFamily="2" charset="-122"/>
                <a:ea typeface="华文新魏" pitchFamily="2" charset="-122"/>
              </a:rPr>
              <a:t>成立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altLang="en-US" sz="4000" dirty="0" smtClean="0"/>
              <a:t>http://recovery.gov</a:t>
            </a:r>
            <a:r>
              <a:rPr lang="en-US" altLang="zh-TW" sz="4000" dirty="0" smtClean="0"/>
              <a:t>/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20" y="1500174"/>
            <a:ext cx="9116980" cy="53292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agenda</a:t>
            </a:r>
            <a:endParaRPr lang="zh-TW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简介</a:t>
            </a:r>
          </a:p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Open Source CMS</a:t>
            </a:r>
          </a:p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  ─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连续多年票选第一名的</a:t>
            </a:r>
            <a:r>
              <a:rPr lang="en-US" altLang="zh-TW" smtClean="0">
                <a:latin typeface="华文新魏" pitchFamily="2" charset="-122"/>
                <a:ea typeface="华文新魏" pitchFamily="2" charset="-122"/>
              </a:rPr>
              <a:t>CMS</a:t>
            </a:r>
            <a:endParaRPr lang="en-US" altLang="zh-TW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Picture 2" descr="C:\Users\tim\Desktop\Drup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000504"/>
            <a:ext cx="2071670" cy="2613596"/>
          </a:xfrm>
          <a:prstGeom prst="rect">
            <a:avLst/>
          </a:prstGeom>
          <a:noFill/>
        </p:spPr>
      </p:pic>
      <p:pic>
        <p:nvPicPr>
          <p:cNvPr id="2051" name="Picture 3" descr="C:\Users\tim\Desktop\webware2009win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14290"/>
            <a:ext cx="1246218" cy="140199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4" descr="ma19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"/>
            <a:ext cx="9144032" cy="6786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sz="4000" dirty="0" smtClean="0">
                <a:hlinkClick r:id="rId3"/>
              </a:rPr>
              <a:t> http://media.mit.edu</a:t>
            </a:r>
            <a:r>
              <a:rPr lang="en-US" sz="4000" dirty="0" smtClean="0"/>
              <a:t>.</a:t>
            </a:r>
            <a:endParaRPr lang="en-US" altLang="zh-TW" sz="4000" dirty="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1143"/>
            <a:ext cx="9144000" cy="53068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altLang="zh-TW" sz="4000" dirty="0" smtClean="0"/>
              <a:t>http://www.mtv.co.uk/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16980" cy="535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r>
              <a:rPr lang="en-US" altLang="zh-TW" sz="4000" dirty="0" smtClean="0"/>
              <a:t>http://appel.nasa.gov/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5056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altLang="zh-TW" sz="4000" dirty="0" smtClean="0"/>
              <a:t>http://www.ubuntu.com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2511"/>
            <a:ext cx="8839200" cy="5862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altLang="zh-TW" sz="4000" dirty="0" smtClean="0"/>
              <a:t>http://gallery.menalto.com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500174"/>
            <a:ext cx="9117012" cy="531950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网站秀</a:t>
            </a:r>
            <a:br>
              <a:rPr lang="zh-TW" altLang="en-US" sz="4000" dirty="0" smtClean="0"/>
            </a:br>
            <a:r>
              <a:rPr lang="en-US" altLang="en-US" sz="4000" dirty="0" smtClean="0"/>
              <a:t>http://spreadfirefox.com</a:t>
            </a:r>
            <a:endParaRPr lang="en-US" altLang="zh-TW" sz="4000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3999" cy="5286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126287" cy="1066800"/>
          </a:xfrm>
        </p:spPr>
        <p:txBody>
          <a:bodyPr/>
          <a:lstStyle/>
          <a:p>
            <a:pPr algn="l">
              <a:defRPr/>
            </a:pPr>
            <a:r>
              <a:rPr lang="en-US" altLang="zh-TW" sz="4000" dirty="0" smtClean="0"/>
              <a:t>Drupal</a:t>
            </a:r>
            <a:r>
              <a:rPr lang="zh-TW" altLang="en-US" sz="4000" dirty="0" smtClean="0"/>
              <a:t> </a:t>
            </a:r>
            <a:r>
              <a:rPr lang="en-US" altLang="zh-CN" sz="4000" dirty="0" smtClean="0"/>
              <a:t>Site Showcase</a:t>
            </a:r>
            <a:r>
              <a:rPr lang="zh-CN" altLang="en-US" sz="4000" dirty="0" smtClean="0"/>
              <a:t>网站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en-US" altLang="zh-TW" sz="4000" dirty="0" smtClean="0"/>
              <a:t>http://www.theonion.com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71613"/>
            <a:ext cx="9144000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 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荣誉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2006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IBM Internet 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TechnologyGroup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选择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架设协同工作网站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marL="342900" lvl="1" indent="-342900">
              <a:defRPr/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2006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年最佳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CMS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网友票选，与</a:t>
            </a:r>
            <a:r>
              <a:rPr lang="en-US" altLang="zh-TW" sz="2400" dirty="0" err="1" smtClean="0">
                <a:latin typeface="华文新魏" pitchFamily="2" charset="-122"/>
                <a:ea typeface="华文新魏" pitchFamily="2" charset="-122"/>
              </a:rPr>
              <a:t>Joomla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并列第一名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专家投票结果为第二名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742950" lvl="2" indent="-342900">
              <a:defRPr/>
            </a:pPr>
            <a:r>
              <a:rPr lang="zh-TW" altLang="en-US" sz="2000" dirty="0" smtClean="0"/>
              <a:t>前五名为</a:t>
            </a:r>
            <a:r>
              <a:rPr lang="en-US" altLang="zh-TW" sz="2000" dirty="0" err="1" smtClean="0"/>
              <a:t>Joomla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Drupal</a:t>
            </a:r>
            <a:r>
              <a:rPr lang="zh-TW" altLang="en-US" sz="2000" dirty="0" smtClean="0"/>
              <a:t>、</a:t>
            </a:r>
            <a:r>
              <a:rPr lang="en-US" altLang="zh-TW" sz="2000" dirty="0" err="1" smtClean="0"/>
              <a:t>Plone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e107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XOOPS</a:t>
            </a:r>
          </a:p>
          <a:p>
            <a:pPr>
              <a:defRPr/>
            </a:pPr>
            <a:endParaRPr lang="en-US" altLang="zh-TW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defRPr/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2007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年，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hlinkClick r:id="rId3"/>
              </a:rPr>
              <a:t>2008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  <a:hlinkClick r:id="rId3"/>
              </a:rPr>
              <a:t>年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最佳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PHP CMS</a:t>
            </a:r>
            <a:endParaRPr lang="en-US" altLang="zh-TW" sz="2400" dirty="0" smtClean="0">
              <a:latin typeface="华文新魏" pitchFamily="2" charset="-122"/>
              <a:ea typeface="华文新魏" pitchFamily="2" charset="-122"/>
            </a:endParaRPr>
          </a:p>
          <a:p>
            <a:pPr lvl="1">
              <a:defRPr/>
            </a:pPr>
            <a:r>
              <a:rPr lang="en-US" altLang="zh-TW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  <a:hlinkClick r:id="rId4"/>
              </a:rPr>
              <a:t>www.PacktPub.com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主办</a:t>
            </a:r>
          </a:p>
          <a:p>
            <a:pPr>
              <a:defRPr/>
            </a:pP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个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子项目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获得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Google Summer of Code2007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赞助，为所有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第一名</a:t>
            </a:r>
          </a:p>
          <a:p>
            <a:pPr>
              <a:defRPr/>
            </a:pPr>
            <a:endParaRPr lang="en-US" altLang="zh-TW" sz="2400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286676" cy="785818"/>
          </a:xfrm>
        </p:spPr>
        <p:txBody>
          <a:bodyPr/>
          <a:lstStyle/>
          <a:p>
            <a:pPr algn="l"/>
            <a:r>
              <a:rPr lang="en-US" altLang="zh-CN" sz="2400" dirty="0" smtClean="0"/>
              <a:t>Google </a:t>
            </a:r>
            <a:r>
              <a:rPr lang="zh-CN" altLang="en-US" sz="2400" dirty="0" smtClean="0"/>
              <a:t>搜索趋势</a:t>
            </a:r>
            <a:endParaRPr lang="zh-CN" altLang="en-US" sz="24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32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altLang="zh-TW" dirty="0" smtClean="0"/>
              <a:t>Open Source Software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定义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TW" altLang="en-US" sz="2800" b="1" dirty="0" smtClean="0">
                <a:latin typeface="华文新魏" pitchFamily="2" charset="-122"/>
                <a:ea typeface="华文新魏" pitchFamily="2" charset="-122"/>
              </a:rPr>
              <a:t>重新分发的自由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(Free Redistribution)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源代码的自由传播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(Source Code)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允许对原作品修改及产生衍生作品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(Derived Works)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须保持源代码的完整性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(Integrity of The Author's Source Code)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授权条款不得对任何人或群体有差别待遇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(No Discrimination Against Persons or Groups)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zh-TW" sz="2800" dirty="0" smtClean="0"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81308" y="6478809"/>
            <a:ext cx="3291286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latin typeface="华文新魏" pitchFamily="2" charset="-122"/>
                <a:ea typeface="华文新魏" pitchFamily="2" charset="-122"/>
              </a:rPr>
              <a:t>数据</a:t>
            </a:r>
            <a:r>
              <a:rPr lang="zh-CN" altLang="en-US" sz="1400" dirty="0" smtClean="0">
                <a:latin typeface="华文新魏" pitchFamily="2" charset="-122"/>
                <a:ea typeface="华文新魏" pitchFamily="2" charset="-122"/>
              </a:rPr>
              <a:t>来</a:t>
            </a:r>
            <a:r>
              <a:rPr lang="zh-TW" altLang="en-US" sz="1400" dirty="0" smtClean="0">
                <a:latin typeface="华文新魏" pitchFamily="2" charset="-122"/>
                <a:ea typeface="华文新魏" pitchFamily="2" charset="-122"/>
              </a:rPr>
              <a:t>源：</a:t>
            </a:r>
            <a:r>
              <a:rPr lang="en-US" altLang="zh-TW" sz="1400" dirty="0" smtClean="0">
                <a:latin typeface="华文新魏" pitchFamily="2" charset="-122"/>
                <a:ea typeface="华文新魏" pitchFamily="2" charset="-122"/>
              </a:rPr>
              <a:t>http</a:t>
            </a:r>
            <a:r>
              <a:rPr lang="en-US" altLang="zh-TW" sz="1400" dirty="0">
                <a:latin typeface="华文新魏" pitchFamily="2" charset="-122"/>
                <a:ea typeface="华文新魏" pitchFamily="2" charset="-122"/>
              </a:rPr>
              <a:t>://www.opensource.org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3800" cy="900133"/>
          </a:xfrm>
        </p:spPr>
        <p:txBody>
          <a:bodyPr/>
          <a:lstStyle/>
          <a:p>
            <a:pPr algn="l"/>
            <a:r>
              <a:rPr lang="en-US" altLang="zh-CN" sz="3200" dirty="0" err="1" smtClean="0"/>
              <a:t>Joomla</a:t>
            </a:r>
            <a:r>
              <a:rPr lang="zh-CN" altLang="en-US" sz="3200" dirty="0" smtClean="0"/>
              <a:t>的前身</a:t>
            </a:r>
            <a:r>
              <a:rPr lang="en-US" altLang="zh-CN" sz="3200" dirty="0" err="1" smtClean="0"/>
              <a:t>manbo</a:t>
            </a:r>
            <a:r>
              <a:rPr lang="zh-CN" altLang="en-US" sz="3200" dirty="0" smtClean="0"/>
              <a:t>基本完蛋</a:t>
            </a:r>
            <a:endParaRPr lang="zh-CN" altLang="en-US" sz="32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71612"/>
            <a:ext cx="9144032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96200" cy="714380"/>
          </a:xfrm>
        </p:spPr>
        <p:txBody>
          <a:bodyPr/>
          <a:lstStyle/>
          <a:p>
            <a:pPr algn="l"/>
            <a:r>
              <a:rPr lang="en-US" altLang="zh-CN" dirty="0" smtClean="0"/>
              <a:t>http://cmsmatrix.com</a:t>
            </a:r>
            <a:endParaRPr lang="zh-CN" alt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500174"/>
            <a:ext cx="9082260" cy="535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CMSmatrix</a:t>
            </a:r>
            <a:r>
              <a:rPr lang="en-US" altLang="zh-CN" dirty="0" smtClean="0"/>
              <a:t> (sort by views)</a:t>
            </a:r>
            <a:endParaRPr lang="zh-CN" alt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489211"/>
            <a:ext cx="9144032" cy="53687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333375"/>
            <a:ext cx="7172348" cy="1066800"/>
          </a:xfrm>
        </p:spPr>
        <p:txBody>
          <a:bodyPr/>
          <a:lstStyle/>
          <a:p>
            <a:pPr algn="l"/>
            <a:r>
              <a:rPr lang="en-US" altLang="zh-CN" dirty="0" smtClean="0"/>
              <a:t>Why Drupal?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与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Joomla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比较起来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运行速度更快，二次开发的灵活性更好</a:t>
            </a:r>
          </a:p>
          <a:p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与国内的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DeDeCMS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DZ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等对比起来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的代码更规范，接口清晰，社区十分活跃</a:t>
            </a:r>
          </a:p>
          <a:p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与其他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CMS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对比起来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的免费模块数量要多的多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Joomla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的模块也多，但有不少是收费的</a:t>
            </a: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的文档还是比较丰富的，数量虽然不是很多，但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drupal.org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上的文档组织的十分清晰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不要小看它，对于一个开源社区来说，规范和完善的细节非常重要（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book</a:t>
            </a:r>
            <a:r>
              <a:rPr lang="zh-CN" altLang="en-US" sz="2000" smtClean="0">
                <a:latin typeface="华文新魏" pitchFamily="2" charset="-122"/>
                <a:ea typeface="华文新魏" pitchFamily="2" charset="-122"/>
              </a:rPr>
              <a:t>模块）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DeDe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比起来，上手要复杂一些，简单举例，用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DeDe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新手可能一周能搭起一个看起来差不多的新闻门户站，但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至少要一个月，但到了后期，你会发现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能轻松实现门户站，企业站，视频站，社区等各种类型站点，但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DeDe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之类的就明显没有后劲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1222" y="1571612"/>
            <a:ext cx="3675063" cy="4410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7199312" cy="10668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IBM Internet Technology Group</a:t>
            </a:r>
            <a:br>
              <a:rPr lang="en-US" altLang="zh-TW" sz="3600" dirty="0" smtClean="0"/>
            </a:br>
            <a:r>
              <a:rPr lang="zh-TW" altLang="en-US" sz="3600" dirty="0" smtClean="0"/>
              <a:t>选择</a:t>
            </a:r>
            <a:r>
              <a:rPr lang="en-US" altLang="zh-TW" sz="3600" dirty="0" smtClean="0"/>
              <a:t>Drupal</a:t>
            </a:r>
          </a:p>
        </p:txBody>
      </p:sp>
      <p:pic>
        <p:nvPicPr>
          <p:cNvPr id="4" name="Picture 12" descr="Pictu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Table 7"/>
          <p:cNvGraphicFramePr>
            <a:graphicFrameLocks noGrp="1"/>
          </p:cNvGraphicFramePr>
          <p:nvPr/>
        </p:nvGraphicFramePr>
        <p:xfrm>
          <a:off x="842962" y="1253465"/>
          <a:ext cx="7229500" cy="539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09"/>
                <a:gridCol w="1195548"/>
                <a:gridCol w="1270270"/>
                <a:gridCol w="1372020"/>
                <a:gridCol w="1299453"/>
              </a:tblGrid>
              <a:tr h="35796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9A153D"/>
                          </a:solidFill>
                        </a:rPr>
                        <a:t>Drupal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Joomla</a:t>
                      </a:r>
                      <a:r>
                        <a:rPr lang="en-US" sz="1600" dirty="0" smtClean="0"/>
                        <a:t>!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WordPress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Plone</a:t>
                      </a:r>
                      <a:endParaRPr lang="en-US" sz="1600" dirty="0"/>
                    </a:p>
                  </a:txBody>
                  <a:tcPr anchor="b"/>
                </a:tc>
              </a:tr>
              <a:tr h="357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Barriers</a:t>
                      </a:r>
                      <a:r>
                        <a:rPr lang="en-US" sz="1600" baseline="0" dirty="0" smtClean="0"/>
                        <a:t> to entry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Medium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</a:tr>
              <a:tr h="6090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Language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PHP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PHP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PHP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Python</a:t>
                      </a:r>
                      <a:endParaRPr lang="en-US" sz="1600" dirty="0"/>
                    </a:p>
                  </a:txBody>
                  <a:tcPr anchor="ctr"/>
                </a:tc>
              </a:tr>
              <a:tr h="561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Structural Flexibility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</a:tr>
              <a:tr h="8024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Multi-site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Management 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</a:tr>
              <a:tr h="561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Extensions/Plug-ins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</a:tr>
              <a:tr h="357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Ease</a:t>
                      </a:r>
                      <a:r>
                        <a:rPr lang="en-US" sz="1600" baseline="0" dirty="0" smtClean="0"/>
                        <a:t> of </a:t>
                      </a:r>
                      <a:r>
                        <a:rPr lang="en-US" sz="1600" dirty="0" smtClean="0"/>
                        <a:t>Hosting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</a:tr>
              <a:tr h="610639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Functionality </a:t>
                      </a:r>
                    </a:p>
                    <a:p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Out-of</a:t>
                      </a:r>
                      <a:r>
                        <a:rPr lang="en-US" sz="1600" baseline="0" dirty="0" smtClean="0"/>
                        <a:t>-the-box)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Medium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</a:tr>
              <a:tr h="60906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Scalability &amp; Security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Medium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</a:tr>
              <a:tr h="561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Investment Expense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A153D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rgbClr val="9A153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Drupal ’s Technology Stack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2" y="1571613"/>
            <a:ext cx="9132858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系统安装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&amp;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演示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zh-CN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运行环境设置（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643050"/>
            <a:ext cx="7696200" cy="4751387"/>
          </a:xfrm>
        </p:spPr>
        <p:txBody>
          <a:bodyPr/>
          <a:lstStyle/>
          <a:p>
            <a:r>
              <a:rPr lang="en-US" dirty="0" smtClean="0"/>
              <a:t>Expert</a:t>
            </a:r>
          </a:p>
          <a:p>
            <a:pPr lvl="1"/>
            <a:r>
              <a:rPr lang="en-US" dirty="0" smtClean="0"/>
              <a:t>Apache </a:t>
            </a:r>
            <a:r>
              <a:rPr lang="en-US" dirty="0" smtClean="0">
                <a:hlinkClick r:id="rId3"/>
              </a:rPr>
              <a:t>http://httpd.apache.org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PHP </a:t>
            </a:r>
            <a:r>
              <a:rPr lang="en-US" dirty="0" smtClean="0">
                <a:hlinkClick r:id="rId4"/>
              </a:rPr>
              <a:t>http://www.php.net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MySQL </a:t>
            </a:r>
            <a:r>
              <a:rPr lang="en-US" dirty="0" smtClean="0">
                <a:hlinkClick r:id="rId5"/>
              </a:rPr>
              <a:t>http://www.mysql.com</a:t>
            </a:r>
            <a:endParaRPr lang="en-US" dirty="0" smtClean="0"/>
          </a:p>
          <a:p>
            <a:r>
              <a:rPr lang="en-US" dirty="0" smtClean="0"/>
              <a:t>Newbie(one click </a:t>
            </a:r>
            <a:r>
              <a:rPr lang="zh-CN" altLang="en-US" dirty="0" smtClean="0"/>
              <a:t>方式）</a:t>
            </a:r>
            <a:endParaRPr lang="en-US" altLang="zh-CN" dirty="0" smtClean="0"/>
          </a:p>
          <a:p>
            <a:pPr lvl="1"/>
            <a:r>
              <a:rPr lang="en-US" dirty="0" smtClean="0"/>
              <a:t>PHPNOW</a:t>
            </a:r>
          </a:p>
          <a:p>
            <a:pPr lvl="1"/>
            <a:r>
              <a:rPr lang="en-US" dirty="0" err="1" smtClean="0"/>
              <a:t>WAMPServer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http://www.wampserver.com/</a:t>
            </a:r>
            <a:endParaRPr lang="en-US" dirty="0" smtClean="0"/>
          </a:p>
          <a:p>
            <a:pPr lvl="1"/>
            <a:r>
              <a:rPr lang="en-US" b="1" dirty="0" err="1" smtClean="0"/>
              <a:t>AppServ</a:t>
            </a:r>
            <a:r>
              <a:rPr lang="en-US" b="1" dirty="0" smtClean="0"/>
              <a:t> </a:t>
            </a:r>
            <a:r>
              <a:rPr lang="en-US" dirty="0" smtClean="0">
                <a:hlinkClick r:id="rId7"/>
              </a:rPr>
              <a:t>http://www.appservnetwork.com/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最新版本</a:t>
            </a:r>
            <a:r>
              <a:rPr lang="en-US" dirty="0" smtClean="0"/>
              <a:t>Drupal</a:t>
            </a:r>
            <a:r>
              <a:rPr lang="zh-CN" altLang="en-US" dirty="0" smtClean="0"/>
              <a:t>的安装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Drupal 6.12 </a:t>
            </a:r>
            <a:r>
              <a:rPr lang="zh-CN" altLang="en-US" dirty="0" smtClean="0"/>
              <a:t>社区版本</a:t>
            </a:r>
            <a:endParaRPr lang="en-US" altLang="zh-CN" dirty="0" smtClean="0"/>
          </a:p>
          <a:p>
            <a:pPr lvl="1"/>
            <a:r>
              <a:rPr lang="en-US" dirty="0" smtClean="0"/>
              <a:t>http://drupal.org</a:t>
            </a:r>
          </a:p>
          <a:p>
            <a:r>
              <a:rPr lang="en-US" dirty="0" err="1" smtClean="0"/>
              <a:t>Acquia</a:t>
            </a:r>
            <a:r>
              <a:rPr lang="en-US" dirty="0" smtClean="0"/>
              <a:t> Drupal</a:t>
            </a:r>
            <a:r>
              <a:rPr lang="zh-CN" altLang="en-US" dirty="0" smtClean="0"/>
              <a:t> </a:t>
            </a:r>
            <a:r>
              <a:rPr lang="en-US" altLang="zh-CN" dirty="0" smtClean="0"/>
              <a:t>1.2.11 </a:t>
            </a:r>
          </a:p>
          <a:p>
            <a:pPr lvl="1"/>
            <a:r>
              <a:rPr lang="en-US" dirty="0" smtClean="0">
                <a:hlinkClick r:id="rId3"/>
              </a:rPr>
              <a:t>Download from http://acquia.com/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 startAt="6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授权条款不得限制使用领域或活动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(No Discrimination Against Fields of Endeavor)</a:t>
            </a:r>
          </a:p>
          <a:p>
            <a:pPr marL="533400" indent="-533400">
              <a:buFont typeface="Wingdings" pitchFamily="2" charset="2"/>
              <a:buAutoNum type="arabicPeriod" startAt="6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重新分发时，授权条款自动生效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(Distribution of License)</a:t>
            </a:r>
          </a:p>
          <a:p>
            <a:pPr marL="533400" indent="-533400">
              <a:buFont typeface="Wingdings" pitchFamily="2" charset="2"/>
              <a:buAutoNum type="arabicPeriod" startAt="6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不得限定在特定产品版本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(License Must Not Be Specific to a Product)</a:t>
            </a:r>
          </a:p>
          <a:p>
            <a:pPr marL="533400" indent="-533400">
              <a:buFont typeface="Wingdings" pitchFamily="2" charset="2"/>
              <a:buAutoNum type="arabicPeriod" startAt="6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不得限制其他的软件要求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(License Must Not Restrict Other Software)</a:t>
            </a:r>
          </a:p>
          <a:p>
            <a:pPr marL="533400" indent="-533400">
              <a:buFont typeface="Wingdings" pitchFamily="2" charset="2"/>
              <a:buAutoNum type="arabicPeriod" startAt="6"/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必须保持技术中立性</a:t>
            </a:r>
            <a:r>
              <a:rPr lang="en-US" altLang="zh-TW" sz="2800" b="1" dirty="0" smtClean="0">
                <a:latin typeface="华文新魏" pitchFamily="2" charset="-122"/>
                <a:ea typeface="华文新魏" pitchFamily="2" charset="-122"/>
              </a:rPr>
              <a:t>(License Must Be Technology-Neutral)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altLang="zh-TW" dirty="0" smtClean="0"/>
              <a:t>Open Source Software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定义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</a:t>
            </a:r>
            <a:r>
              <a:rPr lang="zh-TW" altLang="en-US" dirty="0" smtClean="0"/>
              <a:t>的特色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7913688" cy="4751387"/>
          </a:xfrm>
        </p:spPr>
        <p:txBody>
          <a:bodyPr/>
          <a:lstStyle/>
          <a:p>
            <a:r>
              <a:rPr lang="zh-CN" altLang="en-US" dirty="0" smtClean="0"/>
              <a:t>核心模块已涵盖大多数应用之所需</a:t>
            </a:r>
            <a:endParaRPr lang="zh-TW" altLang="en-US" dirty="0" smtClean="0"/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node</a:t>
            </a:r>
            <a:r>
              <a:rPr lang="zh-CN" altLang="en-US" dirty="0" smtClean="0"/>
              <a:t>为主的架构─简单而富有弹性</a:t>
            </a:r>
            <a:endParaRPr lang="zh-TW" altLang="en-US" dirty="0" smtClean="0"/>
          </a:p>
          <a:p>
            <a:r>
              <a:rPr lang="zh-TW" altLang="en-US" dirty="0" smtClean="0"/>
              <a:t>独特的</a:t>
            </a:r>
            <a:r>
              <a:rPr lang="en-US" altLang="zh-TW" dirty="0" smtClean="0"/>
              <a:t>Hook system─</a:t>
            </a:r>
            <a:r>
              <a:rPr lang="zh-CN" altLang="en-US" dirty="0" smtClean="0"/>
              <a:t>提高模块整合度</a:t>
            </a:r>
            <a:endParaRPr lang="zh-TW" altLang="en-US" dirty="0" smtClean="0"/>
          </a:p>
          <a:p>
            <a:r>
              <a:rPr lang="zh-TW" altLang="en-US" dirty="0" smtClean="0"/>
              <a:t>功能强大的</a:t>
            </a:r>
            <a:r>
              <a:rPr lang="en-US" altLang="zh-TW" dirty="0" smtClean="0"/>
              <a:t>API─</a:t>
            </a:r>
            <a:r>
              <a:rPr lang="zh-CN" altLang="en-US" dirty="0" smtClean="0"/>
              <a:t>方便模块开发</a:t>
            </a:r>
            <a:endParaRPr lang="zh-TW" altLang="en-US" dirty="0" smtClean="0"/>
          </a:p>
          <a:p>
            <a:r>
              <a:rPr lang="zh-CN" altLang="en-US" dirty="0" smtClean="0"/>
              <a:t>各式丰富好用的模块─</a:t>
            </a:r>
            <a:r>
              <a:rPr lang="en-US" altLang="zh-TW" dirty="0" smtClean="0"/>
              <a:t>CCK</a:t>
            </a:r>
            <a:r>
              <a:rPr lang="zh-TW" altLang="en-US" dirty="0" smtClean="0"/>
              <a:t>、</a:t>
            </a:r>
            <a:r>
              <a:rPr lang="en-US" altLang="zh-TW" dirty="0" smtClean="0"/>
              <a:t>Views…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</a:t>
            </a:r>
            <a:r>
              <a:rPr lang="zh-TW" altLang="en-US" dirty="0" smtClean="0"/>
              <a:t>的特色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多个网站共享一份的程序代码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弹性的分类机制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具文件版本管理功能</a:t>
            </a: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可自定会员数据字段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详细的日志记录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程序、内容与主题独立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权限控制、选单、区块、搜寻、输入过滤、快取、负载机制等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</a:t>
            </a:r>
            <a:r>
              <a:rPr lang="zh-TW" altLang="en-US" dirty="0" smtClean="0"/>
              <a:t>核心模块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dirty="0" smtClean="0"/>
              <a:t>基本的核心模块</a:t>
            </a:r>
            <a:endParaRPr lang="zh-TW" altLang="en-US" dirty="0" smtClean="0"/>
          </a:p>
          <a:p>
            <a:pPr lvl="1"/>
            <a:r>
              <a:rPr lang="en-US" altLang="zh-TW" b="1" dirty="0" smtClean="0"/>
              <a:t>Block</a:t>
            </a:r>
          </a:p>
          <a:p>
            <a:pPr lvl="1"/>
            <a:r>
              <a:rPr lang="en-US" altLang="zh-TW" b="1" dirty="0" smtClean="0"/>
              <a:t>Filter</a:t>
            </a:r>
          </a:p>
          <a:p>
            <a:pPr lvl="1"/>
            <a:r>
              <a:rPr lang="en-US" altLang="zh-TW" b="1" dirty="0" smtClean="0"/>
              <a:t>Node</a:t>
            </a:r>
          </a:p>
          <a:p>
            <a:pPr lvl="1"/>
            <a:r>
              <a:rPr lang="en-US" altLang="zh-TW" b="1" dirty="0" smtClean="0"/>
              <a:t>System</a:t>
            </a:r>
          </a:p>
          <a:p>
            <a:pPr lvl="1"/>
            <a:r>
              <a:rPr lang="en-US" altLang="zh-TW" b="1" dirty="0" smtClean="0"/>
              <a:t>User</a:t>
            </a:r>
          </a:p>
          <a:p>
            <a:pPr lvl="1"/>
            <a:r>
              <a:rPr lang="en-US" altLang="zh-TW" b="1" dirty="0" smtClean="0"/>
              <a:t>Watchdog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773238"/>
            <a:ext cx="4206875" cy="4751387"/>
          </a:xfrm>
        </p:spPr>
        <p:txBody>
          <a:bodyPr/>
          <a:lstStyle/>
          <a:p>
            <a:r>
              <a:rPr lang="zh-CN" altLang="en-US" dirty="0" smtClean="0"/>
              <a:t>可选择的核心模块</a:t>
            </a:r>
            <a:endParaRPr lang="zh-TW" altLang="en-US" dirty="0" smtClean="0"/>
          </a:p>
          <a:p>
            <a:pPr lvl="1"/>
            <a:r>
              <a:rPr lang="en-US" altLang="zh-TW" b="1" dirty="0" smtClean="0"/>
              <a:t>Aggregator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Blog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Blog API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Book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Color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Comment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Contact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Drupal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Forum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Help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Legacy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Locale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Menu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Path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Ping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Poll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Profile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Search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Statistics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Taxonomy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Throttle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Tracker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Upload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 Node</a:t>
            </a:r>
            <a:r>
              <a:rPr lang="zh-TW" altLang="en-US" dirty="0" smtClean="0"/>
              <a:t>的概念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71636"/>
            <a:ext cx="9144000" cy="5286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Hook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Hook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可想象成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Drupal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的内部事件，又称为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callbacks</a:t>
            </a: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定制模块时只须定义相关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hook function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，不必更改核心模块的程序代码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例如会员登入时，会触发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user hook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，所有的模块，只要有定义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user hook function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，该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function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均会被执行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687763" y="5753100"/>
            <a:ext cx="49180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http://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api.drupal.org/api/</a:t>
            </a:r>
            <a:r>
              <a:rPr lang="en-US" altLang="zh-CN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6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/group/hooks</a:t>
            </a:r>
            <a:endParaRPr lang="en-US" altLang="zh-TW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好用的模块─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CCK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CCK(Content Construction Kit)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可依个别需求定义内容类型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(node type)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支持各式型态字段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Views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可依个别需求建立数据库的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views</a:t>
            </a:r>
          </a:p>
          <a:p>
            <a:pPr lvl="1"/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非常有弹性</a:t>
            </a:r>
          </a:p>
          <a:p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CCK + Views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：即使完全不会撰写程序，也可完成许多定制的功能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更多可扩充的模块</a:t>
            </a:r>
            <a:endParaRPr lang="zh-TW" altLang="en-US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9144000" cy="528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43775" cy="1066800"/>
          </a:xfrm>
        </p:spPr>
        <p:txBody>
          <a:bodyPr/>
          <a:lstStyle/>
          <a:p>
            <a:pPr algn="l">
              <a:defRPr/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多个网站共享一份代码</a:t>
            </a:r>
            <a:endParaRPr lang="zh-TW" altLang="en-US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571612"/>
            <a:ext cx="9144032" cy="5286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结论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zh-CN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Drupal is a great CMS</a:t>
            </a:r>
            <a:r>
              <a:rPr lang="zh-TW" altLang="en-US" dirty="0" smtClean="0"/>
              <a:t>！</a:t>
            </a:r>
          </a:p>
        </p:txBody>
      </p:sp>
      <p:pic>
        <p:nvPicPr>
          <p:cNvPr id="44035" name="Picture 5" descr="75700051_07d69b30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00213"/>
            <a:ext cx="327025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 descr="279354231_3c73692f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97175"/>
            <a:ext cx="490378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TheDrupalS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8446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9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Open Source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的迷思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系统的质量差？</a:t>
            </a:r>
            <a:endParaRPr lang="zh-TW" altLang="en-US" sz="28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系统通常是不成熟的？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开放原始码的漏洞很多？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因为开放，所以容易被入侵？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TW" sz="28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的开发者是谁？</a:t>
            </a:r>
            <a:endParaRPr lang="zh-TW" altLang="en-US" sz="28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开发者通常是学生或初学者？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为什有人愿意免费公开自己的心血？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TW" sz="28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的使用者是谁？</a:t>
            </a:r>
            <a:endParaRPr lang="zh-TW" altLang="en-US" sz="28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用户通常是非营利组织或个人？</a:t>
            </a:r>
            <a:endParaRPr lang="zh-TW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企业通常不会使用</a:t>
            </a:r>
            <a:r>
              <a:rPr lang="en-US" altLang="zh-TW" sz="2400" dirty="0" smtClean="0">
                <a:latin typeface="华文新魏" pitchFamily="2" charset="-122"/>
                <a:ea typeface="华文新魏" pitchFamily="2" charset="-122"/>
              </a:rPr>
              <a:t>open source</a:t>
            </a:r>
            <a:r>
              <a:rPr lang="zh-TW" altLang="en-US" sz="2400" dirty="0" smtClean="0">
                <a:latin typeface="华文新魏" pitchFamily="2" charset="-122"/>
                <a:ea typeface="华文新魏" pitchFamily="2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如何才能基于</a:t>
            </a:r>
            <a:r>
              <a:rPr lang="en-US" altLang="zh-CN" dirty="0" smtClean="0"/>
              <a:t>Drupal</a:t>
            </a:r>
            <a:r>
              <a:rPr lang="zh-CN" altLang="en-US" dirty="0" smtClean="0"/>
              <a:t>定制</a:t>
            </a:r>
            <a:endParaRPr lang="zh-TW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8058150" cy="4751387"/>
          </a:xfrm>
        </p:spPr>
        <p:txBody>
          <a:bodyPr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必备知识？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程序语言的基础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(PHP…)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网页设计的能力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(HTML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CSS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、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Java Script…)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数据库的观念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(SQL…)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网络基础知识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网站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建设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、信息安全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…)</a:t>
            </a:r>
          </a:p>
          <a:p>
            <a:pPr lvl="1"/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美学的素养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设计原理、图像处理、多媒体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…)</a:t>
            </a:r>
          </a:p>
          <a:p>
            <a:pPr lvl="1"/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营销的手法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网络营销、广告设计</a:t>
            </a:r>
            <a:r>
              <a:rPr lang="en-US" altLang="zh-TW" dirty="0" smtClean="0">
                <a:latin typeface="华文新魏" pitchFamily="2" charset="-122"/>
                <a:ea typeface="华文新魏" pitchFamily="2" charset="-122"/>
              </a:rPr>
              <a:t>…)</a:t>
            </a: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企业经营与管理的经验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pPr lvl="1"/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创意的思维与热忱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333375"/>
            <a:ext cx="7929618" cy="1066800"/>
          </a:xfrm>
        </p:spPr>
        <p:txBody>
          <a:bodyPr/>
          <a:lstStyle/>
          <a:p>
            <a:r>
              <a:rPr lang="zh-CN" altLang="en-US" sz="3600" dirty="0" smtClean="0"/>
              <a:t>附录</a:t>
            </a:r>
            <a:r>
              <a:rPr lang="en-US" altLang="zh-CN" sz="3600" dirty="0" smtClean="0"/>
              <a:t>0. Drupal</a:t>
            </a:r>
            <a:r>
              <a:rPr lang="zh-CN" altLang="en-US" sz="3600" dirty="0" smtClean="0"/>
              <a:t>创始人以及商标持有人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2262981"/>
            <a:ext cx="3771900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857752" y="2106613"/>
            <a:ext cx="3771900" cy="4251345"/>
          </a:xfrm>
        </p:spPr>
        <p:txBody>
          <a:bodyPr/>
          <a:lstStyle/>
          <a:p>
            <a:r>
              <a:rPr lang="en-US" dirty="0" smtClean="0"/>
              <a:t>Dries </a:t>
            </a:r>
            <a:r>
              <a:rPr lang="en-US" dirty="0" err="1" smtClean="0"/>
              <a:t>Buytaert</a:t>
            </a:r>
            <a:r>
              <a:rPr lang="en-US" dirty="0" smtClean="0"/>
              <a:t> is passionate about the web, open source and photography. He is the original creator and project lead of Drupal, an open source social publishing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333375"/>
            <a:ext cx="7243786" cy="1066800"/>
          </a:xfrm>
        </p:spPr>
        <p:txBody>
          <a:bodyPr/>
          <a:lstStyle/>
          <a:p>
            <a:pPr algn="l"/>
            <a:r>
              <a:rPr lang="zh-CN" altLang="en-US" dirty="0" smtClean="0"/>
              <a:t>附录</a:t>
            </a:r>
            <a:r>
              <a:rPr lang="en-US" altLang="zh-CN" dirty="0" smtClean="0"/>
              <a:t>1. </a:t>
            </a:r>
            <a:r>
              <a:rPr lang="zh-CN" altLang="en-US" dirty="0" smtClean="0"/>
              <a:t>学习资源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hlinkClick r:id="rId2"/>
              </a:rPr>
              <a:t>在线资源 </a:t>
            </a:r>
            <a:endParaRPr lang="en-US" altLang="zh-CN" dirty="0" smtClean="0">
              <a:hlinkClick r:id="rId2"/>
            </a:endParaRPr>
          </a:p>
          <a:p>
            <a:pPr lvl="1"/>
            <a:r>
              <a:rPr lang="en-US" altLang="zh-CN" dirty="0" smtClean="0">
                <a:hlinkClick r:id="rId2"/>
              </a:rPr>
              <a:t>http://www.drupal.org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3"/>
              </a:rPr>
              <a:t>http://www.zhupou.cn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4"/>
              </a:rPr>
              <a:t>http://drupalchina.org</a:t>
            </a:r>
            <a:endParaRPr lang="en-US" altLang="zh-CN" dirty="0" smtClean="0"/>
          </a:p>
          <a:p>
            <a:r>
              <a:rPr lang="zh-CN" altLang="en-US" dirty="0" smtClean="0"/>
              <a:t>线下资源（包含安装包以及教程）：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\\192.168.1.219\share\tim\drupal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696200" cy="1066800"/>
          </a:xfrm>
        </p:spPr>
        <p:txBody>
          <a:bodyPr/>
          <a:lstStyle/>
          <a:p>
            <a:pPr algn="l"/>
            <a:r>
              <a:rPr lang="zh-CN" altLang="en-US" dirty="0" smtClean="0"/>
              <a:t>附录</a:t>
            </a:r>
            <a:r>
              <a:rPr lang="en-US" altLang="zh-CN" dirty="0" smtClean="0"/>
              <a:t>3.</a:t>
            </a:r>
            <a:r>
              <a:rPr lang="zh-CN" altLang="en-US" dirty="0" smtClean="0"/>
              <a:t>企业化网站常用模块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一般采用</a:t>
            </a:r>
            <a:r>
              <a:rPr lang="en-US" altLang="zh-CN" dirty="0" err="1" smtClean="0"/>
              <a:t>webform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image, </a:t>
            </a:r>
            <a:r>
              <a:rPr lang="en-US" altLang="zh-CN" dirty="0" err="1" smtClean="0"/>
              <a:t>tinymce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imce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nodewords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taxonomy_defaults</a:t>
            </a:r>
            <a:r>
              <a:rPr lang="zh-CN" altLang="en-US" dirty="0" smtClean="0"/>
              <a:t>就完全足够了</a:t>
            </a:r>
            <a:endParaRPr lang="en-US" altLang="zh-CN" dirty="0" smtClean="0"/>
          </a:p>
          <a:p>
            <a:r>
              <a:rPr lang="zh-CN" altLang="en-US" dirty="0" smtClean="0"/>
              <a:t>稍微复杂点的再加</a:t>
            </a:r>
            <a:r>
              <a:rPr lang="en-US" altLang="zh-CN" dirty="0" smtClean="0"/>
              <a:t>Views,</a:t>
            </a:r>
            <a:r>
              <a:rPr lang="zh-CN" altLang="en-US" dirty="0" smtClean="0"/>
              <a:t> </a:t>
            </a:r>
            <a:r>
              <a:rPr lang="en-US" altLang="zh-CN" dirty="0" smtClean="0"/>
              <a:t>CCK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dirty="0" smtClean="0"/>
              <a:t>没有了</a:t>
            </a:r>
            <a:r>
              <a:rPr lang="en-US" altLang="zh-CN" dirty="0" smtClean="0"/>
              <a:t>,Thanks.</a:t>
            </a:r>
            <a:endParaRPr lang="en-US" altLang="zh-TW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CN" altLang="zh-CN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333375"/>
            <a:ext cx="7172348" cy="1066800"/>
          </a:xfrm>
        </p:spPr>
        <p:txBody>
          <a:bodyPr/>
          <a:lstStyle/>
          <a:p>
            <a:pPr algn="l"/>
            <a:r>
              <a:rPr lang="en-US" dirty="0" smtClean="0"/>
              <a:t>Umbraco:</a:t>
            </a:r>
            <a:r>
              <a:rPr lang="zh-CN" altLang="en-US" dirty="0" smtClean="0"/>
              <a:t> </a:t>
            </a:r>
            <a:r>
              <a:rPr lang="en-US" dirty="0" smtClean="0"/>
              <a:t>The friendly CMS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Personally, Umbraco is the best non-PHP open source CMS</a:t>
            </a:r>
          </a:p>
          <a:p>
            <a:r>
              <a:rPr lang="zh-CN" altLang="en-US" dirty="0" smtClean="0"/>
              <a:t>强烈推荐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Open Source</a:t>
            </a:r>
            <a:r>
              <a:rPr lang="zh-TW" altLang="en-US" dirty="0" smtClean="0">
                <a:latin typeface="华文新魏" pitchFamily="2" charset="-122"/>
                <a:ea typeface="华文新魏" pitchFamily="2" charset="-122"/>
              </a:rPr>
              <a:t>精神的长处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合作多于竞争，有效发挥人力资源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众目睽睽，软件质量提升迅速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技术导向，甚少受市场需求左右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技术支持市场活泼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遵循公开标准及模块化设计原则，软件人力资源之培训与使用有效率</a:t>
            </a:r>
            <a:endParaRPr lang="zh-TW" altLang="en-US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知名</a:t>
            </a:r>
            <a:r>
              <a:rPr lang="en-US" altLang="zh-TW" dirty="0" smtClean="0">
                <a:latin typeface="华文行楷" pitchFamily="2" charset="-122"/>
                <a:ea typeface="华文行楷" pitchFamily="2" charset="-122"/>
              </a:rPr>
              <a:t>Open Source</a:t>
            </a:r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软件</a:t>
            </a:r>
            <a:r>
              <a:rPr lang="zh-TW" altLang="en-US" dirty="0" smtClean="0"/>
              <a:t>！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Linux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FreeBSD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Debian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OpenSolaris</a:t>
            </a:r>
            <a:endParaRPr lang="en-US" altLang="zh-TW" dirty="0" smtClean="0"/>
          </a:p>
          <a:p>
            <a:r>
              <a:rPr lang="en-US" altLang="zh-TW" dirty="0" smtClean="0"/>
              <a:t>Firefox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Thunderbird</a:t>
            </a:r>
          </a:p>
          <a:p>
            <a:r>
              <a:rPr lang="en-US" altLang="zh-TW" dirty="0" smtClean="0"/>
              <a:t>Apache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PHP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MySQL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PostgreSQL</a:t>
            </a:r>
            <a:endParaRPr lang="en-US" altLang="zh-TW" dirty="0" smtClean="0"/>
          </a:p>
          <a:p>
            <a:r>
              <a:rPr lang="en-US" altLang="zh-TW" dirty="0" smtClean="0"/>
              <a:t>Open Office</a:t>
            </a:r>
          </a:p>
          <a:p>
            <a:r>
              <a:rPr lang="en-US" altLang="zh-TW" dirty="0" err="1" smtClean="0"/>
              <a:t>Moodle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Magento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Lifetype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phpBB</a:t>
            </a:r>
            <a:r>
              <a:rPr lang="zh-TW" altLang="en-US" dirty="0" smtClean="0"/>
              <a:t> 、</a:t>
            </a:r>
            <a:r>
              <a:rPr lang="en-US" altLang="zh-TW" dirty="0" err="1" smtClean="0"/>
              <a:t>WordPress</a:t>
            </a:r>
            <a:endParaRPr lang="en-US" altLang="zh-TW" dirty="0" smtClean="0"/>
          </a:p>
          <a:p>
            <a:r>
              <a:rPr lang="en-US" altLang="zh-CN" dirty="0" smtClean="0"/>
              <a:t>more</a:t>
            </a:r>
            <a:r>
              <a:rPr lang="en-US" altLang="zh-TW" dirty="0" smtClean="0"/>
              <a:t>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sourceforge.net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sf.net</a:t>
            </a:r>
            <a:r>
              <a:rPr lang="zh-CN" altLang="en-US" dirty="0" smtClean="0"/>
              <a:t>）</a:t>
            </a:r>
            <a:endParaRPr lang="en-US" altLang="zh-TW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CMS on codeplex.com</a:t>
            </a:r>
            <a:endParaRPr lang="zh-CN" alt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亮光拼圖設計範本">
  <a:themeElements>
    <a:clrScheme name="亮光拼圖設計範本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亮光拼圖設計範本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亮光拼圖設計範本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亮光拼圖設計範本 1">
    <a:dk1>
      <a:srgbClr val="000000"/>
    </a:dk1>
    <a:lt1>
      <a:srgbClr val="FFFFFF"/>
    </a:lt1>
    <a:dk2>
      <a:srgbClr val="000000"/>
    </a:dk2>
    <a:lt2>
      <a:srgbClr val="E8EDF2"/>
    </a:lt2>
    <a:accent1>
      <a:srgbClr val="D8E1EC"/>
    </a:accent1>
    <a:accent2>
      <a:srgbClr val="CFD795"/>
    </a:accent2>
    <a:accent3>
      <a:srgbClr val="AAAAAA"/>
    </a:accent3>
    <a:accent4>
      <a:srgbClr val="DADADA"/>
    </a:accent4>
    <a:accent5>
      <a:srgbClr val="E9EEF4"/>
    </a:accent5>
    <a:accent6>
      <a:srgbClr val="BBC387"/>
    </a:accent6>
    <a:hlink>
      <a:srgbClr val="D59F07"/>
    </a:hlink>
    <a:folHlink>
      <a:srgbClr val="94B2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1864</Words>
  <Application>Microsoft Office PowerPoint</Application>
  <PresentationFormat>全屏显示(4:3)</PresentationFormat>
  <Paragraphs>313</Paragraphs>
  <Slides>56</Slides>
  <Notes>47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亮光拼圖設計範本</vt:lpstr>
      <vt:lpstr>Open Source系统应用</vt:lpstr>
      <vt:lpstr>agenda</vt:lpstr>
      <vt:lpstr>Open Source Software定义</vt:lpstr>
      <vt:lpstr>Open Source Software定义</vt:lpstr>
      <vt:lpstr>Open Source的迷思</vt:lpstr>
      <vt:lpstr>Open Source精神的长处</vt:lpstr>
      <vt:lpstr>知名Open Source软件！</vt:lpstr>
      <vt:lpstr>sourceforge.net（sf.net）</vt:lpstr>
      <vt:lpstr>CMS on codeplex.com</vt:lpstr>
      <vt:lpstr>对Open Source的认知</vt:lpstr>
      <vt:lpstr>Open Source系统的评估</vt:lpstr>
      <vt:lpstr>Open Source CMS</vt:lpstr>
      <vt:lpstr>Open Source CMS</vt:lpstr>
      <vt:lpstr>幻灯片 14</vt:lpstr>
      <vt:lpstr>Drupal  ─票选第一名的CMS</vt:lpstr>
      <vt:lpstr>Drupal是什么?</vt:lpstr>
      <vt:lpstr>Drupal起源</vt:lpstr>
      <vt:lpstr>Drupal大事记</vt:lpstr>
      <vt:lpstr>Drupal网站秀 http://recovery.gov/</vt:lpstr>
      <vt:lpstr>幻灯片 20</vt:lpstr>
      <vt:lpstr>Drupal网站秀  http://media.mit.edu.</vt:lpstr>
      <vt:lpstr>Drupal网站秀 http://www.mtv.co.uk/</vt:lpstr>
      <vt:lpstr>Drupal网站秀http://appel.nasa.gov/</vt:lpstr>
      <vt:lpstr>Drupal网站秀 http://www.ubuntu.com</vt:lpstr>
      <vt:lpstr>Drupal网站秀 http://gallery.menalto.com</vt:lpstr>
      <vt:lpstr>Drupal网站秀 http://spreadfirefox.com</vt:lpstr>
      <vt:lpstr>Drupal Site Showcase网站 http://www.theonion.com</vt:lpstr>
      <vt:lpstr>Drupal 荣誉</vt:lpstr>
      <vt:lpstr>Google 搜索趋势</vt:lpstr>
      <vt:lpstr>Joomla的前身manbo基本完蛋</vt:lpstr>
      <vt:lpstr>http://cmsmatrix.com</vt:lpstr>
      <vt:lpstr>CMSmatrix (sort by views)</vt:lpstr>
      <vt:lpstr>Why Drupal?</vt:lpstr>
      <vt:lpstr>IBM Internet Technology Group 选择Drupal</vt:lpstr>
      <vt:lpstr>幻灯片 35</vt:lpstr>
      <vt:lpstr>Drupal ’s Technology Stack</vt:lpstr>
      <vt:lpstr>系统安装&amp;演示</vt:lpstr>
      <vt:lpstr>运行环境设置（Windows）</vt:lpstr>
      <vt:lpstr>最新版本Drupal的安装</vt:lpstr>
      <vt:lpstr>Drupal的特色</vt:lpstr>
      <vt:lpstr>Drupal的特色</vt:lpstr>
      <vt:lpstr>Drupal核心模块</vt:lpstr>
      <vt:lpstr>Drupal Node的概念</vt:lpstr>
      <vt:lpstr>Hook System</vt:lpstr>
      <vt:lpstr>好用的模块─CCK、Views</vt:lpstr>
      <vt:lpstr>更多可扩充的模块</vt:lpstr>
      <vt:lpstr>多个网站共享一份代码</vt:lpstr>
      <vt:lpstr>结论</vt:lpstr>
      <vt:lpstr>Drupal is a great CMS！</vt:lpstr>
      <vt:lpstr>如何才能基于Drupal定制</vt:lpstr>
      <vt:lpstr>附录0. Drupal创始人以及商标持有人</vt:lpstr>
      <vt:lpstr>附录1. 学习资源</vt:lpstr>
      <vt:lpstr>附录3.企业化网站常用模块</vt:lpstr>
      <vt:lpstr>没有了,Thanks.</vt:lpstr>
      <vt:lpstr>Umbraco: The friendly CMS</vt:lpstr>
      <vt:lpstr>幻灯片 56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系统应用 ─ Drupal CMS 介绍</dc:title>
  <dc:creator>Lai, Tim</dc:creator>
  <cp:lastModifiedBy>Windows User</cp:lastModifiedBy>
  <cp:revision>222</cp:revision>
  <dcterms:created xsi:type="dcterms:W3CDTF">2007-05-17T00:52:10Z</dcterms:created>
  <dcterms:modified xsi:type="dcterms:W3CDTF">2009-06-19T04:14:43Z</dcterms:modified>
</cp:coreProperties>
</file>