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31" r:id="rId2"/>
    <p:sldId id="365" r:id="rId3"/>
    <p:sldId id="347" r:id="rId4"/>
    <p:sldId id="342" r:id="rId5"/>
    <p:sldId id="348" r:id="rId6"/>
    <p:sldId id="350" r:id="rId7"/>
    <p:sldId id="351" r:id="rId8"/>
    <p:sldId id="352" r:id="rId9"/>
    <p:sldId id="354" r:id="rId10"/>
    <p:sldId id="349" r:id="rId11"/>
    <p:sldId id="353" r:id="rId12"/>
    <p:sldId id="369" r:id="rId13"/>
    <p:sldId id="309" r:id="rId14"/>
    <p:sldId id="376" r:id="rId15"/>
    <p:sldId id="361" r:id="rId16"/>
    <p:sldId id="370" r:id="rId17"/>
    <p:sldId id="371" r:id="rId18"/>
    <p:sldId id="372" r:id="rId19"/>
    <p:sldId id="373" r:id="rId20"/>
    <p:sldId id="374" r:id="rId21"/>
    <p:sldId id="375" r:id="rId22"/>
    <p:sldId id="368" r:id="rId23"/>
    <p:sldId id="377" r:id="rId24"/>
  </p:sldIdLst>
  <p:sldSz cx="12188825" cy="6858000"/>
  <p:notesSz cx="6797675" cy="9926638"/>
  <p:custDataLst>
    <p:tags r:id="rId27"/>
  </p:custDataLst>
  <p:defaultTextStyle>
    <a:defPPr>
      <a:defRPr lang="en-US"/>
    </a:defPPr>
    <a:lvl1pPr marL="0" algn="l" defTabSz="914217" rtl="0" eaLnBrk="1" latinLnBrk="0" hangingPunct="1">
      <a:defRPr sz="1900" kern="1200">
        <a:solidFill>
          <a:schemeClr val="tx1"/>
        </a:solidFill>
        <a:latin typeface="+mn-lt"/>
        <a:ea typeface="+mn-ea"/>
        <a:cs typeface="+mn-cs"/>
      </a:defRPr>
    </a:lvl1pPr>
    <a:lvl2pPr marL="457109" algn="l" defTabSz="914217" rtl="0" eaLnBrk="1" latinLnBrk="0" hangingPunct="1">
      <a:defRPr sz="1900" kern="1200">
        <a:solidFill>
          <a:schemeClr val="tx1"/>
        </a:solidFill>
        <a:latin typeface="+mn-lt"/>
        <a:ea typeface="+mn-ea"/>
        <a:cs typeface="+mn-cs"/>
      </a:defRPr>
    </a:lvl2pPr>
    <a:lvl3pPr marL="914217" algn="l" defTabSz="914217" rtl="0" eaLnBrk="1" latinLnBrk="0" hangingPunct="1">
      <a:defRPr sz="1900" kern="1200">
        <a:solidFill>
          <a:schemeClr val="tx1"/>
        </a:solidFill>
        <a:latin typeface="+mn-lt"/>
        <a:ea typeface="+mn-ea"/>
        <a:cs typeface="+mn-cs"/>
      </a:defRPr>
    </a:lvl3pPr>
    <a:lvl4pPr marL="1371325" algn="l" defTabSz="914217" rtl="0" eaLnBrk="1" latinLnBrk="0" hangingPunct="1">
      <a:defRPr sz="1900" kern="1200">
        <a:solidFill>
          <a:schemeClr val="tx1"/>
        </a:solidFill>
        <a:latin typeface="+mn-lt"/>
        <a:ea typeface="+mn-ea"/>
        <a:cs typeface="+mn-cs"/>
      </a:defRPr>
    </a:lvl4pPr>
    <a:lvl5pPr marL="1828435" algn="l" defTabSz="914217" rtl="0" eaLnBrk="1" latinLnBrk="0" hangingPunct="1">
      <a:defRPr sz="1900" kern="1200">
        <a:solidFill>
          <a:schemeClr val="tx1"/>
        </a:solidFill>
        <a:latin typeface="+mn-lt"/>
        <a:ea typeface="+mn-ea"/>
        <a:cs typeface="+mn-cs"/>
      </a:defRPr>
    </a:lvl5pPr>
    <a:lvl6pPr marL="2285543" algn="l" defTabSz="914217" rtl="0" eaLnBrk="1" latinLnBrk="0" hangingPunct="1">
      <a:defRPr sz="1900" kern="1200">
        <a:solidFill>
          <a:schemeClr val="tx1"/>
        </a:solidFill>
        <a:latin typeface="+mn-lt"/>
        <a:ea typeface="+mn-ea"/>
        <a:cs typeface="+mn-cs"/>
      </a:defRPr>
    </a:lvl6pPr>
    <a:lvl7pPr marL="2742651" algn="l" defTabSz="914217" rtl="0" eaLnBrk="1" latinLnBrk="0" hangingPunct="1">
      <a:defRPr sz="1900" kern="1200">
        <a:solidFill>
          <a:schemeClr val="tx1"/>
        </a:solidFill>
        <a:latin typeface="+mn-lt"/>
        <a:ea typeface="+mn-ea"/>
        <a:cs typeface="+mn-cs"/>
      </a:defRPr>
    </a:lvl7pPr>
    <a:lvl8pPr marL="3199760" algn="l" defTabSz="914217" rtl="0" eaLnBrk="1" latinLnBrk="0" hangingPunct="1">
      <a:defRPr sz="1900" kern="1200">
        <a:solidFill>
          <a:schemeClr val="tx1"/>
        </a:solidFill>
        <a:latin typeface="+mn-lt"/>
        <a:ea typeface="+mn-ea"/>
        <a:cs typeface="+mn-cs"/>
      </a:defRPr>
    </a:lvl8pPr>
    <a:lvl9pPr marL="3656868" algn="l" defTabSz="91421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3366CC"/>
    <a:srgbClr val="41555E"/>
    <a:srgbClr val="FFFFFF"/>
    <a:srgbClr val="5F5F5F"/>
    <a:srgbClr val="46575E"/>
    <a:srgbClr val="B0C3C8"/>
    <a:srgbClr val="8DA6B1"/>
    <a:srgbClr val="618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2130" autoAdjust="0"/>
  </p:normalViewPr>
  <p:slideViewPr>
    <p:cSldViewPr snapToGrid="0" snapToObjects="1">
      <p:cViewPr varScale="1">
        <p:scale>
          <a:sx n="66" d="100"/>
          <a:sy n="66" d="100"/>
        </p:scale>
        <p:origin x="900" y="72"/>
      </p:cViewPr>
      <p:guideLst>
        <p:guide orient="horz" pos="2160"/>
        <p:guide orient="horz" pos="3744"/>
        <p:guide orient="horz" pos="960"/>
        <p:guide orient="horz" pos="1248"/>
        <p:guide pos="3839"/>
        <p:guide pos="7343"/>
        <p:guide pos="335"/>
      </p:guideLst>
    </p:cSldViewPr>
  </p:slideViewPr>
  <p:outlineViewPr>
    <p:cViewPr>
      <p:scale>
        <a:sx n="33" d="100"/>
        <a:sy n="33" d="100"/>
      </p:scale>
      <p:origin x="0" y="3366"/>
    </p:cViewPr>
  </p:outlineViewPr>
  <p:notesTextViewPr>
    <p:cViewPr>
      <p:scale>
        <a:sx n="1" d="1"/>
        <a:sy n="1" d="1"/>
      </p:scale>
      <p:origin x="0" y="0"/>
    </p:cViewPr>
  </p:notesTextViewPr>
  <p:sorterViewPr>
    <p:cViewPr>
      <p:scale>
        <a:sx n="75" d="100"/>
        <a:sy n="75" d="100"/>
      </p:scale>
      <p:origin x="0" y="2826"/>
    </p:cViewPr>
  </p:sorterViewPr>
  <p:notesViewPr>
    <p:cSldViewPr snapToGrid="0" snapToObjects="1">
      <p:cViewPr varScale="1">
        <p:scale>
          <a:sx n="51" d="100"/>
          <a:sy n="51" d="100"/>
        </p:scale>
        <p:origin x="2976" y="72"/>
      </p:cViewPr>
      <p:guideLst>
        <p:guide orient="horz" pos="2880"/>
        <p:guide pos="2160"/>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7C3A3-D15E-423A-9545-37A0A9AF3AD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9E3D0ED-974E-4C3B-BC7B-CC9D1D9D73CE}">
      <dgm:prSet phldrT="[Text]">
        <dgm:style>
          <a:lnRef idx="3">
            <a:schemeClr val="lt1"/>
          </a:lnRef>
          <a:fillRef idx="1">
            <a:schemeClr val="accent1"/>
          </a:fillRef>
          <a:effectRef idx="1">
            <a:schemeClr val="accent1"/>
          </a:effectRef>
          <a:fontRef idx="minor">
            <a:schemeClr val="lt1"/>
          </a:fontRef>
        </dgm:style>
      </dgm:prSet>
      <dgm:spPr/>
      <dgm:t>
        <a:bodyPr/>
        <a:lstStyle/>
        <a:p>
          <a:r>
            <a:rPr lang="zh-CN" altLang="en-US" b="1" dirty="0">
              <a:solidFill>
                <a:schemeClr val="bg1"/>
              </a:solidFill>
            </a:rPr>
            <a:t>监控分析</a:t>
          </a:r>
          <a:endParaRPr lang="en-US" altLang="zh-CN" b="1" dirty="0">
            <a:solidFill>
              <a:schemeClr val="bg1"/>
            </a:solidFill>
          </a:endParaRPr>
        </a:p>
        <a:p>
          <a:r>
            <a:rPr lang="zh-CN" altLang="en-US" b="1" dirty="0">
              <a:solidFill>
                <a:schemeClr val="bg1"/>
              </a:solidFill>
            </a:rPr>
            <a:t>用户查询</a:t>
          </a:r>
          <a:endParaRPr lang="en-US" b="1" dirty="0">
            <a:solidFill>
              <a:schemeClr val="bg1"/>
            </a:solidFill>
          </a:endParaRPr>
        </a:p>
      </dgm:t>
    </dgm:pt>
    <dgm:pt modelId="{8DFAA96F-D491-4CBB-895F-657FF06CFBC9}" type="parTrans" cxnId="{589326B5-9876-4B0E-B9A2-398B897A35C6}">
      <dgm:prSet/>
      <dgm:spPr/>
      <dgm:t>
        <a:bodyPr/>
        <a:lstStyle/>
        <a:p>
          <a:endParaRPr lang="en-US" b="1"/>
        </a:p>
      </dgm:t>
    </dgm:pt>
    <dgm:pt modelId="{2A65E781-64E1-4243-8AD4-750FBD6880E3}" type="sibTrans" cxnId="{589326B5-9876-4B0E-B9A2-398B897A35C6}">
      <dgm:prSet/>
      <dgm:spPr>
        <a:ln w="76200"/>
      </dgm:spPr>
      <dgm:t>
        <a:bodyPr/>
        <a:lstStyle/>
        <a:p>
          <a:endParaRPr lang="en-US" b="1" dirty="0"/>
        </a:p>
      </dgm:t>
    </dgm:pt>
    <dgm:pt modelId="{957DEFC8-E528-471F-9F33-90A0A05E6207}">
      <dgm:prSet phldrT="[Text]">
        <dgm:style>
          <a:lnRef idx="3">
            <a:schemeClr val="lt1"/>
          </a:lnRef>
          <a:fillRef idx="1">
            <a:schemeClr val="accent1"/>
          </a:fillRef>
          <a:effectRef idx="1">
            <a:schemeClr val="accent1"/>
          </a:effectRef>
          <a:fontRef idx="minor">
            <a:schemeClr val="lt1"/>
          </a:fontRef>
        </dgm:style>
      </dgm:prSet>
      <dgm:spPr/>
      <dgm:t>
        <a:bodyPr/>
        <a:lstStyle/>
        <a:p>
          <a:r>
            <a:rPr lang="zh-CN" altLang="en-US" b="1">
              <a:solidFill>
                <a:schemeClr val="bg1"/>
              </a:solidFill>
            </a:rPr>
            <a:t>决定优化的数据集</a:t>
          </a:r>
          <a:endParaRPr lang="en-US" b="1" dirty="0">
            <a:solidFill>
              <a:schemeClr val="bg1"/>
            </a:solidFill>
          </a:endParaRPr>
        </a:p>
      </dgm:t>
    </dgm:pt>
    <dgm:pt modelId="{EACE0075-F45A-42F3-B589-E72D3C8311AD}" type="parTrans" cxnId="{951D201B-8F22-4CB8-A25B-9A2A6C05614C}">
      <dgm:prSet/>
      <dgm:spPr/>
      <dgm:t>
        <a:bodyPr/>
        <a:lstStyle/>
        <a:p>
          <a:endParaRPr lang="en-US" b="1"/>
        </a:p>
      </dgm:t>
    </dgm:pt>
    <dgm:pt modelId="{30498831-2A31-4629-BE80-3AC85AF46BA8}" type="sibTrans" cxnId="{951D201B-8F22-4CB8-A25B-9A2A6C05614C}">
      <dgm:prSet/>
      <dgm:spPr>
        <a:ln w="76200"/>
      </dgm:spPr>
      <dgm:t>
        <a:bodyPr/>
        <a:lstStyle/>
        <a:p>
          <a:endParaRPr lang="en-US" b="1" dirty="0"/>
        </a:p>
      </dgm:t>
    </dgm:pt>
    <dgm:pt modelId="{8C74D38D-A70C-4395-887E-7E1ADD170E93}">
      <dgm:prSet phldrT="[Text]">
        <dgm:style>
          <a:lnRef idx="3">
            <a:schemeClr val="lt1"/>
          </a:lnRef>
          <a:fillRef idx="1">
            <a:schemeClr val="accent1"/>
          </a:fillRef>
          <a:effectRef idx="1">
            <a:schemeClr val="accent1"/>
          </a:effectRef>
          <a:fontRef idx="minor">
            <a:schemeClr val="lt1"/>
          </a:fontRef>
        </dgm:style>
      </dgm:prSet>
      <dgm:spPr/>
      <dgm:t>
        <a:bodyPr/>
        <a:lstStyle/>
        <a:p>
          <a:r>
            <a:rPr lang="zh-CN" altLang="en-US" b="1">
              <a:solidFill>
                <a:schemeClr val="bg1"/>
              </a:solidFill>
            </a:rPr>
            <a:t>更新内存数据库</a:t>
          </a:r>
          <a:endParaRPr lang="en-US" b="1" dirty="0">
            <a:solidFill>
              <a:schemeClr val="bg1"/>
            </a:solidFill>
          </a:endParaRPr>
        </a:p>
      </dgm:t>
    </dgm:pt>
    <dgm:pt modelId="{393505C3-2DFA-493F-82E3-268AACB7546F}" type="parTrans" cxnId="{BA675AF7-B551-4ADC-9775-DF52D112DE6A}">
      <dgm:prSet/>
      <dgm:spPr/>
      <dgm:t>
        <a:bodyPr/>
        <a:lstStyle/>
        <a:p>
          <a:endParaRPr lang="en-US" b="1"/>
        </a:p>
      </dgm:t>
    </dgm:pt>
    <dgm:pt modelId="{F1475419-FBBD-4F43-8398-8B34A9C99D7B}" type="sibTrans" cxnId="{BA675AF7-B551-4ADC-9775-DF52D112DE6A}">
      <dgm:prSet/>
      <dgm:spPr>
        <a:ln w="76200"/>
      </dgm:spPr>
      <dgm:t>
        <a:bodyPr/>
        <a:lstStyle/>
        <a:p>
          <a:endParaRPr lang="en-US" b="1" dirty="0"/>
        </a:p>
      </dgm:t>
    </dgm:pt>
    <dgm:pt modelId="{B343F4C4-9A03-4D81-ADA6-24BE362E8B04}" type="pres">
      <dgm:prSet presAssocID="{5C57C3A3-D15E-423A-9545-37A0A9AF3AD7}" presName="cycle" presStyleCnt="0">
        <dgm:presLayoutVars>
          <dgm:dir/>
          <dgm:resizeHandles val="exact"/>
        </dgm:presLayoutVars>
      </dgm:prSet>
      <dgm:spPr/>
    </dgm:pt>
    <dgm:pt modelId="{832FEBD7-0743-4F64-8BA2-A787C53D55FB}" type="pres">
      <dgm:prSet presAssocID="{E9E3D0ED-974E-4C3B-BC7B-CC9D1D9D73CE}" presName="node" presStyleLbl="node1" presStyleIdx="0" presStyleCnt="3" custScaleX="71392" custScaleY="100501">
        <dgm:presLayoutVars>
          <dgm:bulletEnabled val="1"/>
        </dgm:presLayoutVars>
      </dgm:prSet>
      <dgm:spPr/>
    </dgm:pt>
    <dgm:pt modelId="{5AD86F6B-D29A-4236-A131-567A915AA49F}" type="pres">
      <dgm:prSet presAssocID="{E9E3D0ED-974E-4C3B-BC7B-CC9D1D9D73CE}" presName="spNode" presStyleCnt="0"/>
      <dgm:spPr/>
    </dgm:pt>
    <dgm:pt modelId="{29020DD3-D4B4-4B19-A48E-16160C6072BC}" type="pres">
      <dgm:prSet presAssocID="{2A65E781-64E1-4243-8AD4-750FBD6880E3}" presName="sibTrans" presStyleLbl="sibTrans1D1" presStyleIdx="0" presStyleCnt="3"/>
      <dgm:spPr/>
    </dgm:pt>
    <dgm:pt modelId="{A6CB1406-5965-4CC8-A01D-F29DDCEEA9CD}" type="pres">
      <dgm:prSet presAssocID="{957DEFC8-E528-471F-9F33-90A0A05E6207}" presName="node" presStyleLbl="node1" presStyleIdx="1" presStyleCnt="3" custScaleX="72600" custScaleY="101182" custRadScaleRad="86961" custRadScaleInc="12746">
        <dgm:presLayoutVars>
          <dgm:bulletEnabled val="1"/>
        </dgm:presLayoutVars>
      </dgm:prSet>
      <dgm:spPr/>
    </dgm:pt>
    <dgm:pt modelId="{2F11AAB2-283B-44EA-8AF3-2B33762A3BAD}" type="pres">
      <dgm:prSet presAssocID="{957DEFC8-E528-471F-9F33-90A0A05E6207}" presName="spNode" presStyleCnt="0"/>
      <dgm:spPr/>
    </dgm:pt>
    <dgm:pt modelId="{398BF253-AE85-4FBB-A123-2BA518CA501D}" type="pres">
      <dgm:prSet presAssocID="{30498831-2A31-4629-BE80-3AC85AF46BA8}" presName="sibTrans" presStyleLbl="sibTrans1D1" presStyleIdx="1" presStyleCnt="3"/>
      <dgm:spPr/>
    </dgm:pt>
    <dgm:pt modelId="{838D7FB7-C5D6-4958-B36B-E2D88CF6CDD1}" type="pres">
      <dgm:prSet presAssocID="{8C74D38D-A70C-4395-887E-7E1ADD170E93}" presName="node" presStyleLbl="node1" presStyleIdx="2" presStyleCnt="3" custScaleX="79027" custScaleY="101432" custRadScaleRad="113561" custRadScaleInc="9694">
        <dgm:presLayoutVars>
          <dgm:bulletEnabled val="1"/>
        </dgm:presLayoutVars>
      </dgm:prSet>
      <dgm:spPr/>
    </dgm:pt>
    <dgm:pt modelId="{D6F71A0F-F430-49D0-ADFA-5D98213E4754}" type="pres">
      <dgm:prSet presAssocID="{8C74D38D-A70C-4395-887E-7E1ADD170E93}" presName="spNode" presStyleCnt="0"/>
      <dgm:spPr/>
    </dgm:pt>
    <dgm:pt modelId="{C17E3453-615B-427D-803A-27D7EDF80237}" type="pres">
      <dgm:prSet presAssocID="{F1475419-FBBD-4F43-8398-8B34A9C99D7B}" presName="sibTrans" presStyleLbl="sibTrans1D1" presStyleIdx="2" presStyleCnt="3"/>
      <dgm:spPr/>
    </dgm:pt>
  </dgm:ptLst>
  <dgm:cxnLst>
    <dgm:cxn modelId="{AB0F2876-623B-46A1-B31E-878B4EACE281}" type="presOf" srcId="{957DEFC8-E528-471F-9F33-90A0A05E6207}" destId="{A6CB1406-5965-4CC8-A01D-F29DDCEEA9CD}" srcOrd="0" destOrd="0" presId="urn:microsoft.com/office/officeart/2005/8/layout/cycle5"/>
    <dgm:cxn modelId="{BA675AF7-B551-4ADC-9775-DF52D112DE6A}" srcId="{5C57C3A3-D15E-423A-9545-37A0A9AF3AD7}" destId="{8C74D38D-A70C-4395-887E-7E1ADD170E93}" srcOrd="2" destOrd="0" parTransId="{393505C3-2DFA-493F-82E3-268AACB7546F}" sibTransId="{F1475419-FBBD-4F43-8398-8B34A9C99D7B}"/>
    <dgm:cxn modelId="{589326B5-9876-4B0E-B9A2-398B897A35C6}" srcId="{5C57C3A3-D15E-423A-9545-37A0A9AF3AD7}" destId="{E9E3D0ED-974E-4C3B-BC7B-CC9D1D9D73CE}" srcOrd="0" destOrd="0" parTransId="{8DFAA96F-D491-4CBB-895F-657FF06CFBC9}" sibTransId="{2A65E781-64E1-4243-8AD4-750FBD6880E3}"/>
    <dgm:cxn modelId="{AE9F21C4-DCBF-4519-AF8D-DE0D75369EC0}" type="presOf" srcId="{30498831-2A31-4629-BE80-3AC85AF46BA8}" destId="{398BF253-AE85-4FBB-A123-2BA518CA501D}" srcOrd="0" destOrd="0" presId="urn:microsoft.com/office/officeart/2005/8/layout/cycle5"/>
    <dgm:cxn modelId="{951D201B-8F22-4CB8-A25B-9A2A6C05614C}" srcId="{5C57C3A3-D15E-423A-9545-37A0A9AF3AD7}" destId="{957DEFC8-E528-471F-9F33-90A0A05E6207}" srcOrd="1" destOrd="0" parTransId="{EACE0075-F45A-42F3-B589-E72D3C8311AD}" sibTransId="{30498831-2A31-4629-BE80-3AC85AF46BA8}"/>
    <dgm:cxn modelId="{544D9551-D96E-47AC-BCD2-ECEE17BF12E8}" type="presOf" srcId="{F1475419-FBBD-4F43-8398-8B34A9C99D7B}" destId="{C17E3453-615B-427D-803A-27D7EDF80237}" srcOrd="0" destOrd="0" presId="urn:microsoft.com/office/officeart/2005/8/layout/cycle5"/>
    <dgm:cxn modelId="{2CA9B7E9-B41A-435F-9AA9-678A6E9EE4F0}" type="presOf" srcId="{5C57C3A3-D15E-423A-9545-37A0A9AF3AD7}" destId="{B343F4C4-9A03-4D81-ADA6-24BE362E8B04}" srcOrd="0" destOrd="0" presId="urn:microsoft.com/office/officeart/2005/8/layout/cycle5"/>
    <dgm:cxn modelId="{E34588B1-B69B-4E06-9A1A-B0D0CD0A4D2D}" type="presOf" srcId="{8C74D38D-A70C-4395-887E-7E1ADD170E93}" destId="{838D7FB7-C5D6-4958-B36B-E2D88CF6CDD1}" srcOrd="0" destOrd="0" presId="urn:microsoft.com/office/officeart/2005/8/layout/cycle5"/>
    <dgm:cxn modelId="{E17C1C65-90C5-4E43-9889-DDFE6DB8B93B}" type="presOf" srcId="{2A65E781-64E1-4243-8AD4-750FBD6880E3}" destId="{29020DD3-D4B4-4B19-A48E-16160C6072BC}" srcOrd="0" destOrd="0" presId="urn:microsoft.com/office/officeart/2005/8/layout/cycle5"/>
    <dgm:cxn modelId="{3BF542EE-21AC-45EC-BB8B-ACA8CC5F5F25}" type="presOf" srcId="{E9E3D0ED-974E-4C3B-BC7B-CC9D1D9D73CE}" destId="{832FEBD7-0743-4F64-8BA2-A787C53D55FB}" srcOrd="0" destOrd="0" presId="urn:microsoft.com/office/officeart/2005/8/layout/cycle5"/>
    <dgm:cxn modelId="{36BEFED4-C098-4E84-8867-592C21EF90ED}" type="presParOf" srcId="{B343F4C4-9A03-4D81-ADA6-24BE362E8B04}" destId="{832FEBD7-0743-4F64-8BA2-A787C53D55FB}" srcOrd="0" destOrd="0" presId="urn:microsoft.com/office/officeart/2005/8/layout/cycle5"/>
    <dgm:cxn modelId="{9B997FE7-DFD6-4617-968E-E53E9A439290}" type="presParOf" srcId="{B343F4C4-9A03-4D81-ADA6-24BE362E8B04}" destId="{5AD86F6B-D29A-4236-A131-567A915AA49F}" srcOrd="1" destOrd="0" presId="urn:microsoft.com/office/officeart/2005/8/layout/cycle5"/>
    <dgm:cxn modelId="{2459D7D8-604C-4C8E-9B66-1F6B750066AA}" type="presParOf" srcId="{B343F4C4-9A03-4D81-ADA6-24BE362E8B04}" destId="{29020DD3-D4B4-4B19-A48E-16160C6072BC}" srcOrd="2" destOrd="0" presId="urn:microsoft.com/office/officeart/2005/8/layout/cycle5"/>
    <dgm:cxn modelId="{F110A31B-D147-4B33-AEBE-70CC9D1613CE}" type="presParOf" srcId="{B343F4C4-9A03-4D81-ADA6-24BE362E8B04}" destId="{A6CB1406-5965-4CC8-A01D-F29DDCEEA9CD}" srcOrd="3" destOrd="0" presId="urn:microsoft.com/office/officeart/2005/8/layout/cycle5"/>
    <dgm:cxn modelId="{23240230-193A-4D22-8EF5-F0E8CBB4B134}" type="presParOf" srcId="{B343F4C4-9A03-4D81-ADA6-24BE362E8B04}" destId="{2F11AAB2-283B-44EA-8AF3-2B33762A3BAD}" srcOrd="4" destOrd="0" presId="urn:microsoft.com/office/officeart/2005/8/layout/cycle5"/>
    <dgm:cxn modelId="{4C5D36A5-A374-4848-95C6-6EFFC48CF2D1}" type="presParOf" srcId="{B343F4C4-9A03-4D81-ADA6-24BE362E8B04}" destId="{398BF253-AE85-4FBB-A123-2BA518CA501D}" srcOrd="5" destOrd="0" presId="urn:microsoft.com/office/officeart/2005/8/layout/cycle5"/>
    <dgm:cxn modelId="{EBE8063F-BB95-4306-8D57-23820119A373}" type="presParOf" srcId="{B343F4C4-9A03-4D81-ADA6-24BE362E8B04}" destId="{838D7FB7-C5D6-4958-B36B-E2D88CF6CDD1}" srcOrd="6" destOrd="0" presId="urn:microsoft.com/office/officeart/2005/8/layout/cycle5"/>
    <dgm:cxn modelId="{87BE2FD0-B81F-4E55-85AC-9561DC87714F}" type="presParOf" srcId="{B343F4C4-9A03-4D81-ADA6-24BE362E8B04}" destId="{D6F71A0F-F430-49D0-ADFA-5D98213E4754}" srcOrd="7" destOrd="0" presId="urn:microsoft.com/office/officeart/2005/8/layout/cycle5"/>
    <dgm:cxn modelId="{2574597C-C100-4617-9B2C-55372816F44A}" type="presParOf" srcId="{B343F4C4-9A03-4D81-ADA6-24BE362E8B04}" destId="{C17E3453-615B-427D-803A-27D7EDF8023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6364E-F626-475A-B278-C9F3D5E80FA6}" type="doc">
      <dgm:prSet loTypeId="urn:microsoft.com/office/officeart/2005/8/layout/cycle1" loCatId="cycle" qsTypeId="urn:microsoft.com/office/officeart/2005/8/quickstyle/simple1" qsCatId="simple" csTypeId="urn:microsoft.com/office/officeart/2005/8/colors/accent0_2" csCatId="mainScheme" phldr="1"/>
      <dgm:spPr/>
      <dgm:t>
        <a:bodyPr/>
        <a:lstStyle/>
        <a:p>
          <a:endParaRPr lang="zh-CN" altLang="en-US"/>
        </a:p>
      </dgm:t>
    </dgm:pt>
    <dgm:pt modelId="{6E0F383C-881B-44C0-82EC-11ACC45AFB4D}">
      <dgm:prSet phldrT="[文本]"/>
      <dgm:spPr/>
      <dgm:t>
        <a:bodyPr/>
        <a:lstStyle/>
        <a:p>
          <a:r>
            <a:rPr lang="en-US" altLang="zh-CN" dirty="0"/>
            <a:t>-</a:t>
          </a:r>
          <a:endParaRPr lang="zh-CN" altLang="en-US" dirty="0"/>
        </a:p>
      </dgm:t>
    </dgm:pt>
    <dgm:pt modelId="{B09CB32C-C915-4F21-B0BB-7D5A43278655}" type="parTrans" cxnId="{F04BE4E6-F112-4C95-BD93-392C48AB6DA4}">
      <dgm:prSet/>
      <dgm:spPr/>
      <dgm:t>
        <a:bodyPr/>
        <a:lstStyle/>
        <a:p>
          <a:endParaRPr lang="zh-CN" altLang="en-US"/>
        </a:p>
      </dgm:t>
    </dgm:pt>
    <dgm:pt modelId="{0C92E8D5-E999-434E-905A-7761EBFD1049}" type="sibTrans" cxnId="{F04BE4E6-F112-4C95-BD93-392C48AB6DA4}">
      <dgm:prSet/>
      <dgm:spPr/>
      <dgm:t>
        <a:bodyPr/>
        <a:lstStyle/>
        <a:p>
          <a:endParaRPr lang="zh-CN" altLang="en-US"/>
        </a:p>
      </dgm:t>
    </dgm:pt>
    <dgm:pt modelId="{14A22078-9B7A-4331-A42B-40A017FD290E}">
      <dgm:prSet phldrT="[文本]"/>
      <dgm:spPr/>
      <dgm:t>
        <a:bodyPr/>
        <a:lstStyle/>
        <a:p>
          <a:r>
            <a:rPr lang="en-US" altLang="zh-CN" dirty="0"/>
            <a:t>-</a:t>
          </a:r>
          <a:endParaRPr lang="zh-CN" altLang="en-US" dirty="0"/>
        </a:p>
      </dgm:t>
    </dgm:pt>
    <dgm:pt modelId="{789F71B5-E1EE-45A3-BEED-635A4EF89EC1}" type="sibTrans" cxnId="{2148E0CE-B0D7-47B7-A2F0-B9828160F124}">
      <dgm:prSet/>
      <dgm:spPr/>
      <dgm:t>
        <a:bodyPr/>
        <a:lstStyle/>
        <a:p>
          <a:endParaRPr lang="zh-CN" altLang="en-US"/>
        </a:p>
      </dgm:t>
    </dgm:pt>
    <dgm:pt modelId="{E40EF02C-D1E3-4BEE-B44C-B2BC204C5A70}" type="parTrans" cxnId="{2148E0CE-B0D7-47B7-A2F0-B9828160F124}">
      <dgm:prSet/>
      <dgm:spPr/>
      <dgm:t>
        <a:bodyPr/>
        <a:lstStyle/>
        <a:p>
          <a:endParaRPr lang="zh-CN" altLang="en-US"/>
        </a:p>
      </dgm:t>
    </dgm:pt>
    <dgm:pt modelId="{188FACD6-502B-477D-AB34-440E6C2DD48B}" type="pres">
      <dgm:prSet presAssocID="{0B66364E-F626-475A-B278-C9F3D5E80FA6}" presName="cycle" presStyleCnt="0">
        <dgm:presLayoutVars>
          <dgm:dir/>
          <dgm:resizeHandles val="exact"/>
        </dgm:presLayoutVars>
      </dgm:prSet>
      <dgm:spPr/>
    </dgm:pt>
    <dgm:pt modelId="{9110D9A9-A519-4AAA-BBB7-BBF92A1B08AE}" type="pres">
      <dgm:prSet presAssocID="{6E0F383C-881B-44C0-82EC-11ACC45AFB4D}" presName="dummy" presStyleCnt="0"/>
      <dgm:spPr/>
    </dgm:pt>
    <dgm:pt modelId="{3E08A41D-4214-4413-9CAA-3F119619A29F}" type="pres">
      <dgm:prSet presAssocID="{6E0F383C-881B-44C0-82EC-11ACC45AFB4D}" presName="node" presStyleLbl="revTx" presStyleIdx="0" presStyleCnt="2">
        <dgm:presLayoutVars>
          <dgm:bulletEnabled val="1"/>
        </dgm:presLayoutVars>
      </dgm:prSet>
      <dgm:spPr/>
    </dgm:pt>
    <dgm:pt modelId="{D8F77974-C75C-4491-88AB-13F285E8F7E9}" type="pres">
      <dgm:prSet presAssocID="{0C92E8D5-E999-434E-905A-7761EBFD1049}" presName="sibTrans" presStyleLbl="node1" presStyleIdx="0" presStyleCnt="2"/>
      <dgm:spPr/>
    </dgm:pt>
    <dgm:pt modelId="{77C24C6F-0645-4CC9-86B2-752E7A09F097}" type="pres">
      <dgm:prSet presAssocID="{14A22078-9B7A-4331-A42B-40A017FD290E}" presName="dummy" presStyleCnt="0"/>
      <dgm:spPr/>
    </dgm:pt>
    <dgm:pt modelId="{E94959BB-D5AF-4A6F-9A86-38D019CC3CB4}" type="pres">
      <dgm:prSet presAssocID="{14A22078-9B7A-4331-A42B-40A017FD290E}" presName="node" presStyleLbl="revTx" presStyleIdx="1" presStyleCnt="2">
        <dgm:presLayoutVars>
          <dgm:bulletEnabled val="1"/>
        </dgm:presLayoutVars>
      </dgm:prSet>
      <dgm:spPr/>
    </dgm:pt>
    <dgm:pt modelId="{933389FC-A2F8-4A3B-A3E0-0557C6C75370}" type="pres">
      <dgm:prSet presAssocID="{789F71B5-E1EE-45A3-BEED-635A4EF89EC1}" presName="sibTrans" presStyleLbl="node1" presStyleIdx="1" presStyleCnt="2"/>
      <dgm:spPr/>
    </dgm:pt>
  </dgm:ptLst>
  <dgm:cxnLst>
    <dgm:cxn modelId="{1340377D-DFB8-4F5D-BB89-EB6D2CCC931D}" type="presOf" srcId="{0C92E8D5-E999-434E-905A-7761EBFD1049}" destId="{D8F77974-C75C-4491-88AB-13F285E8F7E9}" srcOrd="0" destOrd="0" presId="urn:microsoft.com/office/officeart/2005/8/layout/cycle1"/>
    <dgm:cxn modelId="{2F6054D8-2243-45ED-8EF8-1F61410A4BA4}" type="presOf" srcId="{789F71B5-E1EE-45A3-BEED-635A4EF89EC1}" destId="{933389FC-A2F8-4A3B-A3E0-0557C6C75370}" srcOrd="0" destOrd="0" presId="urn:microsoft.com/office/officeart/2005/8/layout/cycle1"/>
    <dgm:cxn modelId="{2148E0CE-B0D7-47B7-A2F0-B9828160F124}" srcId="{0B66364E-F626-475A-B278-C9F3D5E80FA6}" destId="{14A22078-9B7A-4331-A42B-40A017FD290E}" srcOrd="1" destOrd="0" parTransId="{E40EF02C-D1E3-4BEE-B44C-B2BC204C5A70}" sibTransId="{789F71B5-E1EE-45A3-BEED-635A4EF89EC1}"/>
    <dgm:cxn modelId="{07E2E2E1-CDA9-4350-AB46-E4F863FEA18F}" type="presOf" srcId="{14A22078-9B7A-4331-A42B-40A017FD290E}" destId="{E94959BB-D5AF-4A6F-9A86-38D019CC3CB4}" srcOrd="0" destOrd="0" presId="urn:microsoft.com/office/officeart/2005/8/layout/cycle1"/>
    <dgm:cxn modelId="{2908BA9C-674C-4430-BBFD-08A34083330D}" type="presOf" srcId="{6E0F383C-881B-44C0-82EC-11ACC45AFB4D}" destId="{3E08A41D-4214-4413-9CAA-3F119619A29F}" srcOrd="0" destOrd="0" presId="urn:microsoft.com/office/officeart/2005/8/layout/cycle1"/>
    <dgm:cxn modelId="{F04BE4E6-F112-4C95-BD93-392C48AB6DA4}" srcId="{0B66364E-F626-475A-B278-C9F3D5E80FA6}" destId="{6E0F383C-881B-44C0-82EC-11ACC45AFB4D}" srcOrd="0" destOrd="0" parTransId="{B09CB32C-C915-4F21-B0BB-7D5A43278655}" sibTransId="{0C92E8D5-E999-434E-905A-7761EBFD1049}"/>
    <dgm:cxn modelId="{4B983EE3-40BF-48D7-BF3F-E20B8018E8EC}" type="presOf" srcId="{0B66364E-F626-475A-B278-C9F3D5E80FA6}" destId="{188FACD6-502B-477D-AB34-440E6C2DD48B}" srcOrd="0" destOrd="0" presId="urn:microsoft.com/office/officeart/2005/8/layout/cycle1"/>
    <dgm:cxn modelId="{9CF3374A-E7B1-47B5-BE91-D4446C0DCD29}" type="presParOf" srcId="{188FACD6-502B-477D-AB34-440E6C2DD48B}" destId="{9110D9A9-A519-4AAA-BBB7-BBF92A1B08AE}" srcOrd="0" destOrd="0" presId="urn:microsoft.com/office/officeart/2005/8/layout/cycle1"/>
    <dgm:cxn modelId="{AB91DC85-6366-485B-9F68-8178C4862797}" type="presParOf" srcId="{188FACD6-502B-477D-AB34-440E6C2DD48B}" destId="{3E08A41D-4214-4413-9CAA-3F119619A29F}" srcOrd="1" destOrd="0" presId="urn:microsoft.com/office/officeart/2005/8/layout/cycle1"/>
    <dgm:cxn modelId="{2BCD5BCA-7C01-4006-898E-3E722AD6C668}" type="presParOf" srcId="{188FACD6-502B-477D-AB34-440E6C2DD48B}" destId="{D8F77974-C75C-4491-88AB-13F285E8F7E9}" srcOrd="2" destOrd="0" presId="urn:microsoft.com/office/officeart/2005/8/layout/cycle1"/>
    <dgm:cxn modelId="{A71E762B-46BC-4BFE-9245-24161627D840}" type="presParOf" srcId="{188FACD6-502B-477D-AB34-440E6C2DD48B}" destId="{77C24C6F-0645-4CC9-86B2-752E7A09F097}" srcOrd="3" destOrd="0" presId="urn:microsoft.com/office/officeart/2005/8/layout/cycle1"/>
    <dgm:cxn modelId="{B606063B-A0C6-4958-A782-0B39DCDB6E2B}" type="presParOf" srcId="{188FACD6-502B-477D-AB34-440E6C2DD48B}" destId="{E94959BB-D5AF-4A6F-9A86-38D019CC3CB4}" srcOrd="4" destOrd="0" presId="urn:microsoft.com/office/officeart/2005/8/layout/cycle1"/>
    <dgm:cxn modelId="{B4F069F8-DF65-4E56-A16B-EAD1D558407F}" type="presParOf" srcId="{188FACD6-502B-477D-AB34-440E6C2DD48B}" destId="{933389FC-A2F8-4A3B-A3E0-0557C6C75370}" srcOrd="5"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EBD7-0743-4F64-8BA2-A787C53D55FB}">
      <dsp:nvSpPr>
        <dsp:cNvPr id="0" name=""/>
        <dsp:cNvSpPr/>
      </dsp:nvSpPr>
      <dsp:spPr>
        <a:xfrm>
          <a:off x="1826240" y="-241"/>
          <a:ext cx="1123400" cy="1027942"/>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solidFill>
                <a:schemeClr val="bg1"/>
              </a:solidFill>
            </a:rPr>
            <a:t>监控分析</a:t>
          </a:r>
          <a:endParaRPr lang="en-US" altLang="zh-CN" sz="1700" b="1" kern="1200" dirty="0">
            <a:solidFill>
              <a:schemeClr val="bg1"/>
            </a:solidFill>
          </a:endParaRPr>
        </a:p>
        <a:p>
          <a:pPr marL="0" lvl="0" indent="0" algn="ctr" defTabSz="755650">
            <a:lnSpc>
              <a:spcPct val="90000"/>
            </a:lnSpc>
            <a:spcBef>
              <a:spcPct val="0"/>
            </a:spcBef>
            <a:spcAft>
              <a:spcPct val="35000"/>
            </a:spcAft>
            <a:buNone/>
          </a:pPr>
          <a:r>
            <a:rPr lang="zh-CN" altLang="en-US" sz="1700" b="1" kern="1200" dirty="0">
              <a:solidFill>
                <a:schemeClr val="bg1"/>
              </a:solidFill>
            </a:rPr>
            <a:t>用户查询</a:t>
          </a:r>
          <a:endParaRPr lang="en-US" sz="1700" b="1" kern="1200" dirty="0">
            <a:solidFill>
              <a:schemeClr val="bg1"/>
            </a:solidFill>
          </a:endParaRPr>
        </a:p>
      </dsp:txBody>
      <dsp:txXfrm>
        <a:off x="1876420" y="49939"/>
        <a:ext cx="1023040" cy="927582"/>
      </dsp:txXfrm>
    </dsp:sp>
    <dsp:sp modelId="{29020DD3-D4B4-4B19-A48E-16160C6072BC}">
      <dsp:nvSpPr>
        <dsp:cNvPr id="0" name=""/>
        <dsp:cNvSpPr/>
      </dsp:nvSpPr>
      <dsp:spPr>
        <a:xfrm>
          <a:off x="858643" y="424706"/>
          <a:ext cx="2727558" cy="2727558"/>
        </a:xfrm>
        <a:custGeom>
          <a:avLst/>
          <a:gdLst/>
          <a:ahLst/>
          <a:cxnLst/>
          <a:rect l="0" t="0" r="0" b="0"/>
          <a:pathLst>
            <a:path>
              <a:moveTo>
                <a:pt x="2330148" y="401477"/>
              </a:moveTo>
              <a:arcTo wR="1363779" hR="1363779" stAng="18907250" swAng="2561647"/>
            </a:path>
          </a:pathLst>
        </a:custGeom>
        <a:noFill/>
        <a:ln w="762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6CB1406-5965-4CC8-A01D-F29DDCEEA9CD}">
      <dsp:nvSpPr>
        <dsp:cNvPr id="0" name=""/>
        <dsp:cNvSpPr/>
      </dsp:nvSpPr>
      <dsp:spPr>
        <a:xfrm>
          <a:off x="2787044" y="2041958"/>
          <a:ext cx="1142409" cy="1034908"/>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a:solidFill>
                <a:schemeClr val="bg1"/>
              </a:solidFill>
            </a:rPr>
            <a:t>决定优化的数据集</a:t>
          </a:r>
          <a:endParaRPr lang="en-US" sz="1700" b="1" kern="1200" dirty="0">
            <a:solidFill>
              <a:schemeClr val="bg1"/>
            </a:solidFill>
          </a:endParaRPr>
        </a:p>
      </dsp:txBody>
      <dsp:txXfrm>
        <a:off x="2837564" y="2092478"/>
        <a:ext cx="1041369" cy="933868"/>
      </dsp:txXfrm>
    </dsp:sp>
    <dsp:sp modelId="{398BF253-AE85-4FBB-A123-2BA518CA501D}">
      <dsp:nvSpPr>
        <dsp:cNvPr id="0" name=""/>
        <dsp:cNvSpPr/>
      </dsp:nvSpPr>
      <dsp:spPr>
        <a:xfrm>
          <a:off x="663101" y="498240"/>
          <a:ext cx="2727558" cy="2727558"/>
        </a:xfrm>
        <a:custGeom>
          <a:avLst/>
          <a:gdLst/>
          <a:ahLst/>
          <a:cxnLst/>
          <a:rect l="0" t="0" r="0" b="0"/>
          <a:pathLst>
            <a:path>
              <a:moveTo>
                <a:pt x="1880852" y="2625733"/>
              </a:moveTo>
              <a:arcTo wR="1363779" hR="1363779" stAng="4063148" swAng="2255744"/>
            </a:path>
          </a:pathLst>
        </a:custGeom>
        <a:noFill/>
        <a:ln w="762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38D7FB7-C5D6-4958-B36B-E2D88CF6CDD1}">
      <dsp:nvSpPr>
        <dsp:cNvPr id="0" name=""/>
        <dsp:cNvSpPr/>
      </dsp:nvSpPr>
      <dsp:spPr>
        <a:xfrm>
          <a:off x="375641" y="2040663"/>
          <a:ext cx="1243542" cy="103746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b="1" kern="1200">
              <a:solidFill>
                <a:schemeClr val="bg1"/>
              </a:solidFill>
            </a:rPr>
            <a:t>更新内存数据库</a:t>
          </a:r>
          <a:endParaRPr lang="en-US" sz="1700" b="1" kern="1200" dirty="0">
            <a:solidFill>
              <a:schemeClr val="bg1"/>
            </a:solidFill>
          </a:endParaRPr>
        </a:p>
      </dsp:txBody>
      <dsp:txXfrm>
        <a:off x="426286" y="2091308"/>
        <a:ext cx="1142252" cy="936175"/>
      </dsp:txXfrm>
    </dsp:sp>
    <dsp:sp modelId="{C17E3453-615B-427D-803A-27D7EDF80237}">
      <dsp:nvSpPr>
        <dsp:cNvPr id="0" name=""/>
        <dsp:cNvSpPr/>
      </dsp:nvSpPr>
      <dsp:spPr>
        <a:xfrm>
          <a:off x="844405" y="580199"/>
          <a:ext cx="2727558" cy="2727558"/>
        </a:xfrm>
        <a:custGeom>
          <a:avLst/>
          <a:gdLst/>
          <a:ahLst/>
          <a:cxnLst/>
          <a:rect l="0" t="0" r="0" b="0"/>
          <a:pathLst>
            <a:path>
              <a:moveTo>
                <a:pt x="22090" y="1119307"/>
              </a:moveTo>
              <a:arcTo wR="1363779" hR="1363779" stAng="11419601" swAng="2941035"/>
            </a:path>
          </a:pathLst>
        </a:custGeom>
        <a:noFill/>
        <a:ln w="762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8A41D-4214-4413-9CAA-3F119619A29F}">
      <dsp:nvSpPr>
        <dsp:cNvPr id="0" name=""/>
        <dsp:cNvSpPr/>
      </dsp:nvSpPr>
      <dsp:spPr>
        <a:xfrm>
          <a:off x="1980033" y="256332"/>
          <a:ext cx="485936" cy="48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altLang="zh-CN" sz="2900" kern="1200" dirty="0"/>
            <a:t>-</a:t>
          </a:r>
          <a:endParaRPr lang="zh-CN" altLang="en-US" sz="2900" kern="1200" dirty="0"/>
        </a:p>
      </dsp:txBody>
      <dsp:txXfrm>
        <a:off x="1980033" y="256332"/>
        <a:ext cx="485936" cy="485936"/>
      </dsp:txXfrm>
    </dsp:sp>
    <dsp:sp modelId="{D8F77974-C75C-4491-88AB-13F285E8F7E9}">
      <dsp:nvSpPr>
        <dsp:cNvPr id="0" name=""/>
        <dsp:cNvSpPr/>
      </dsp:nvSpPr>
      <dsp:spPr>
        <a:xfrm>
          <a:off x="1326449" y="-302"/>
          <a:ext cx="999206" cy="999206"/>
        </a:xfrm>
        <a:prstGeom prst="circularArrow">
          <a:avLst>
            <a:gd name="adj1" fmla="val 9483"/>
            <a:gd name="adj2" fmla="val 685001"/>
            <a:gd name="adj3" fmla="val 7850554"/>
            <a:gd name="adj4" fmla="val 2264445"/>
            <a:gd name="adj5" fmla="val 1106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959BB-D5AF-4A6F-9A86-38D019CC3CB4}">
      <dsp:nvSpPr>
        <dsp:cNvPr id="0" name=""/>
        <dsp:cNvSpPr/>
      </dsp:nvSpPr>
      <dsp:spPr>
        <a:xfrm>
          <a:off x="1186135" y="256332"/>
          <a:ext cx="485936" cy="48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altLang="zh-CN" sz="2900" kern="1200" dirty="0"/>
            <a:t>-</a:t>
          </a:r>
          <a:endParaRPr lang="zh-CN" altLang="en-US" sz="2900" kern="1200" dirty="0"/>
        </a:p>
      </dsp:txBody>
      <dsp:txXfrm>
        <a:off x="1186135" y="256332"/>
        <a:ext cx="485936" cy="485936"/>
      </dsp:txXfrm>
    </dsp:sp>
    <dsp:sp modelId="{933389FC-A2F8-4A3B-A3E0-0557C6C75370}">
      <dsp:nvSpPr>
        <dsp:cNvPr id="0" name=""/>
        <dsp:cNvSpPr/>
      </dsp:nvSpPr>
      <dsp:spPr>
        <a:xfrm>
          <a:off x="1326449" y="-302"/>
          <a:ext cx="999206" cy="999206"/>
        </a:xfrm>
        <a:prstGeom prst="circularArrow">
          <a:avLst>
            <a:gd name="adj1" fmla="val 9483"/>
            <a:gd name="adj2" fmla="val 685001"/>
            <a:gd name="adj3" fmla="val 18650554"/>
            <a:gd name="adj4" fmla="val 13064445"/>
            <a:gd name="adj5" fmla="val 1106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E821AA6-70BE-4FDE-A8DC-DB381A688FD8}" type="datetimeFigureOut">
              <a:rPr lang="en-US"/>
              <a:pPr/>
              <a:t>2/13/2017</a:t>
            </a:fld>
            <a:endParaRPr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5100" y="414338"/>
            <a:ext cx="4960938" cy="2792412"/>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77649" y="3391601"/>
            <a:ext cx="6042378" cy="5790539"/>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77649" y="9347585"/>
            <a:ext cx="4607313" cy="24644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664729" y="9347585"/>
            <a:ext cx="755297" cy="24644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217" rtl="0" eaLnBrk="1" latinLnBrk="0" hangingPunct="1">
      <a:spcBef>
        <a:spcPts val="600"/>
      </a:spcBef>
      <a:defRPr sz="1100" kern="1200">
        <a:solidFill>
          <a:schemeClr val="tx1"/>
        </a:solidFill>
        <a:latin typeface="+mn-lt"/>
        <a:ea typeface="+mn-ea"/>
        <a:cs typeface="+mn-cs"/>
      </a:defRPr>
    </a:lvl1pPr>
    <a:lvl2pPr marL="228553" indent="-114276" algn="l" defTabSz="914217"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399971" indent="-114276" algn="l" defTabSz="91421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385" indent="-114276" algn="l" defTabSz="91421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801" indent="-114276" algn="l" defTabSz="914217"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543"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0"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6</a:t>
            </a:fld>
            <a:endParaRPr lang="zh-CN" altLang="en-US" dirty="0"/>
          </a:p>
        </p:txBody>
      </p:sp>
    </p:spTree>
    <p:extLst>
      <p:ext uri="{BB962C8B-B14F-4D97-AF65-F5344CB8AC3E}">
        <p14:creationId xmlns:p14="http://schemas.microsoft.com/office/powerpoint/2010/main" val="71466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7</a:t>
            </a:fld>
            <a:endParaRPr lang="zh-CN" altLang="en-US" dirty="0"/>
          </a:p>
        </p:txBody>
      </p:sp>
    </p:spTree>
    <p:extLst>
      <p:ext uri="{BB962C8B-B14F-4D97-AF65-F5344CB8AC3E}">
        <p14:creationId xmlns:p14="http://schemas.microsoft.com/office/powerpoint/2010/main" val="153339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8</a:t>
            </a:fld>
            <a:endParaRPr lang="zh-CN" altLang="en-US" dirty="0"/>
          </a:p>
        </p:txBody>
      </p:sp>
    </p:spTree>
    <p:extLst>
      <p:ext uri="{BB962C8B-B14F-4D97-AF65-F5344CB8AC3E}">
        <p14:creationId xmlns:p14="http://schemas.microsoft.com/office/powerpoint/2010/main" val="129417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9</a:t>
            </a:fld>
            <a:endParaRPr lang="zh-CN" altLang="en-US" dirty="0"/>
          </a:p>
        </p:txBody>
      </p:sp>
    </p:spTree>
    <p:extLst>
      <p:ext uri="{BB962C8B-B14F-4D97-AF65-F5344CB8AC3E}">
        <p14:creationId xmlns:p14="http://schemas.microsoft.com/office/powerpoint/2010/main" val="141898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11</a:t>
            </a:fld>
            <a:endParaRPr lang="zh-CN" altLang="en-US" dirty="0"/>
          </a:p>
        </p:txBody>
      </p:sp>
    </p:spTree>
    <p:extLst>
      <p:ext uri="{BB962C8B-B14F-4D97-AF65-F5344CB8AC3E}">
        <p14:creationId xmlns:p14="http://schemas.microsoft.com/office/powerpoint/2010/main" val="18038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C72D9AE-7182-4680-8F79-479C4181FF08}" type="slidenum">
              <a:rPr lang="en-US" altLang="zh-CN" smtClean="0"/>
              <a:pPr/>
              <a:t>15</a:t>
            </a:fld>
            <a:endParaRPr lang="zh-CN" altLang="en-US" dirty="0"/>
          </a:p>
        </p:txBody>
      </p:sp>
    </p:spTree>
    <p:extLst>
      <p:ext uri="{BB962C8B-B14F-4D97-AF65-F5344CB8AC3E}">
        <p14:creationId xmlns:p14="http://schemas.microsoft.com/office/powerpoint/2010/main" val="232534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382588" y="381000"/>
            <a:ext cx="4572000" cy="2573338"/>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a:ea typeface="宋体" pitchFamily="2" charset="-122"/>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0FEE67D4-6CCE-46F3-853C-DFBFE72CEC08}" type="slidenum">
              <a:rPr lang="en-US" altLang="zh-CN"/>
              <a:pPr/>
              <a:t>16</a:t>
            </a:fld>
            <a:endParaRPr lang="en-US" altLang="zh-CN"/>
          </a:p>
        </p:txBody>
      </p:sp>
    </p:spTree>
    <p:extLst>
      <p:ext uri="{BB962C8B-B14F-4D97-AF65-F5344CB8AC3E}">
        <p14:creationId xmlns:p14="http://schemas.microsoft.com/office/powerpoint/2010/main" val="103418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3587"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6200D-D3A0-4459-9F0A-5CAC011859D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151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2588" y="38100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t>This is a </a:t>
            </a:r>
            <a:r>
              <a:rPr lang="en-US" altLang="zh-CN" b="1"/>
              <a:t>Remote Speaker Picture </a:t>
            </a:r>
            <a:r>
              <a:rPr lang="en-US" altLang="zh-CN"/>
              <a:t>slide</a:t>
            </a:r>
            <a:r>
              <a:rPr lang="en-US" altLang="zh-CN" b="1"/>
              <a:t> </a:t>
            </a:r>
            <a:r>
              <a:rPr lang="en-US" altLang="zh-CN"/>
              <a:t>ideal for including a picture with the speaker’s name and title and company.</a:t>
            </a:r>
          </a:p>
          <a:p>
            <a:pPr eaLnBrk="1" hangingPunct="1"/>
            <a:endParaRPr lang="en-US" altLang="zh-CN"/>
          </a:p>
          <a:p>
            <a:r>
              <a:rPr lang="en-US" altLang="zh-CN"/>
              <a:t>To </a:t>
            </a:r>
            <a:r>
              <a:rPr lang="en-US" altLang="zh-CN" b="1"/>
              <a:t>Replace the Picture </a:t>
            </a:r>
            <a:r>
              <a:rPr lang="en-US" altLang="zh-CN"/>
              <a:t>on this sample slide (this applies to all slides in this template that contain replaceable pictures)</a:t>
            </a:r>
          </a:p>
          <a:p>
            <a:endParaRPr lang="en-US" altLang="zh-CN"/>
          </a:p>
          <a:p>
            <a:r>
              <a:rPr lang="en-US" altLang="zh-CN"/>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altLang="zh-CN"/>
          </a:p>
          <a:p>
            <a:r>
              <a:rPr lang="en-US" altLang="zh-CN" b="1"/>
              <a:t>Note:</a:t>
            </a:r>
            <a:r>
              <a:rPr lang="en-US" altLang="zh-CN"/>
              <a:t> Do not right-click the image to change the picture inside the picture placeholder. This will change the frame size of the picture placeholder. Instead, follow the steps outlined above.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1F53D1B9-EDA2-4AFC-A945-EC02C890FE4E}" type="slidenum">
              <a:rPr lang="en-US" altLang="zh-CN">
                <a:latin typeface="Calibri" pitchFamily="34" charset="0"/>
              </a:rPr>
              <a:pPr/>
              <a:t>23</a:t>
            </a:fld>
            <a:endParaRPr lang="en-US" altLang="zh-CN">
              <a:latin typeface="Calibri" pitchFamily="34" charset="0"/>
            </a:endParaRPr>
          </a:p>
        </p:txBody>
      </p:sp>
    </p:spTree>
    <p:extLst>
      <p:ext uri="{BB962C8B-B14F-4D97-AF65-F5344CB8AC3E}">
        <p14:creationId xmlns:p14="http://schemas.microsoft.com/office/powerpoint/2010/main" val="3337181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8"/>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1"/>
            <a:ext cx="11126648" cy="914400"/>
          </a:xfrm>
        </p:spPr>
        <p:txBody>
          <a:bodyPr>
            <a:noAutofit/>
          </a:bodyPr>
          <a:lstStyle>
            <a:lvl1pPr marL="0" indent="0" algn="l">
              <a:spcBef>
                <a:spcPts val="0"/>
              </a:spcBef>
              <a:buNone/>
              <a:defRPr sz="24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5"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4" y="3429452"/>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3" y="6263640"/>
            <a:ext cx="1622861" cy="59436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75F7FD5D-A87A-40C4-874A-F440D25CBA82}" type="datetime1">
              <a:rPr lang="en-US" smtClean="0"/>
              <a:pPr/>
              <a:t>2/13/2017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endParaRPr lang="en-US" dirty="0"/>
          </a:p>
        </p:txBody>
      </p:sp>
      <p:sp>
        <p:nvSpPr>
          <p:cNvPr id="16" name="TextBox 15"/>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201</a:t>
            </a:r>
            <a:r>
              <a:rPr lang="en-US" altLang="zh-CN" sz="800" dirty="0">
                <a:solidFill>
                  <a:srgbClr val="5F5F5F"/>
                </a:solidFill>
              </a:rPr>
              <a:t>7</a:t>
            </a:r>
            <a:r>
              <a:rPr lang="en-US" sz="800" dirty="0">
                <a:solidFill>
                  <a:srgbClr val="5F5F5F"/>
                </a:solidFill>
              </a:rPr>
              <a:t>,</a:t>
            </a:r>
            <a:r>
              <a:rPr sz="800" dirty="0">
                <a:solidFill>
                  <a:srgbClr val="5F5F5F"/>
                </a:solidFill>
              </a:rPr>
              <a:t> Oracle and/or its affiliates. All rights reserved.  |</a:t>
            </a: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CE8C5-A641-467A-83DD-06912E8E243C}" type="datetime1">
              <a:rPr lang="en-US" smtClean="0"/>
              <a:pPr/>
              <a:t>2/13/2017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4" y="1371600"/>
            <a:ext cx="11125199"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4" y="2514600"/>
            <a:ext cx="11125199"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5" y="129397"/>
            <a:ext cx="11912778" cy="6547451"/>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9" y="2843827"/>
            <a:ext cx="4544568" cy="569547"/>
          </a:xfrm>
          <a:prstGeom prst="rect">
            <a:avLst/>
          </a:prstGeom>
        </p:spPr>
      </p:pic>
      <p:sp>
        <p:nvSpPr>
          <p:cNvPr id="6" name="Rectangle 5"/>
          <p:cNvSpPr/>
          <p:nvPr/>
        </p:nvSpPr>
        <p:spPr bwMode="gray">
          <a:xfrm>
            <a:off x="-286" y="0"/>
            <a:ext cx="193961" cy="68521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dirty="0"/>
          </a:p>
        </p:txBody>
      </p:sp>
      <p:sp>
        <p:nvSpPr>
          <p:cNvPr id="7" name="Rectangle 6"/>
          <p:cNvSpPr/>
          <p:nvPr/>
        </p:nvSpPr>
        <p:spPr bwMode="gray">
          <a:xfrm>
            <a:off x="11995152" y="5853"/>
            <a:ext cx="193960" cy="68521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dirty="0"/>
          </a:p>
        </p:txBody>
      </p:sp>
      <p:sp>
        <p:nvSpPr>
          <p:cNvPr id="9" name="Rectangle 8"/>
          <p:cNvSpPr/>
          <p:nvPr/>
        </p:nvSpPr>
        <p:spPr bwMode="gray">
          <a:xfrm>
            <a:off x="-287"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2" y="2"/>
            <a:ext cx="12188825" cy="68579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defTabSz="1218325"/>
            <a:endParaRPr lang="en-US" sz="2400" dirty="0">
              <a:solidFill>
                <a:prstClr val="white"/>
              </a:solidFill>
            </a:endParaRPr>
          </a:p>
        </p:txBody>
      </p:sp>
      <p:sp>
        <p:nvSpPr>
          <p:cNvPr id="7" name="Rectangle 6"/>
          <p:cNvSpPr/>
          <p:nvPr userDrawn="1"/>
        </p:nvSpPr>
        <p:spPr>
          <a:xfrm>
            <a:off x="7922733" y="0"/>
            <a:ext cx="4266093" cy="68580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32" tIns="60916" rIns="121832" bIns="60916" rtlCol="0" anchor="ctr"/>
          <a:lstStyle/>
          <a:p>
            <a:pPr algn="ctr" defTabSz="1218325"/>
            <a:endParaRPr lang="en-US" sz="2400" dirty="0">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485" y="338662"/>
            <a:ext cx="2864374" cy="883412"/>
          </a:xfrm>
          <a:prstGeom prst="rect">
            <a:avLst/>
          </a:prstGeom>
        </p:spPr>
      </p:pic>
      <p:sp>
        <p:nvSpPr>
          <p:cNvPr id="17" name="Title 1"/>
          <p:cNvSpPr>
            <a:spLocks noGrp="1"/>
          </p:cNvSpPr>
          <p:nvPr>
            <p:ph type="title" hasCustomPrompt="1"/>
          </p:nvPr>
        </p:nvSpPr>
        <p:spPr>
          <a:xfrm>
            <a:off x="601826" y="2738122"/>
            <a:ext cx="6181031" cy="1013779"/>
          </a:xfrm>
        </p:spPr>
        <p:txBody>
          <a:bodyPr/>
          <a:lstStyle>
            <a:lvl1pPr>
              <a:defRPr sz="3700">
                <a:solidFill>
                  <a:schemeClr val="bg1"/>
                </a:solidFill>
              </a:defRPr>
            </a:lvl1pPr>
          </a:lstStyle>
          <a:p>
            <a:r>
              <a:rPr lang="en-US" dirty="0"/>
              <a:t>Click to edit title</a:t>
            </a:r>
          </a:p>
        </p:txBody>
      </p:sp>
      <p:sp>
        <p:nvSpPr>
          <p:cNvPr id="5" name="Text Placeholder 4"/>
          <p:cNvSpPr>
            <a:spLocks noGrp="1"/>
          </p:cNvSpPr>
          <p:nvPr>
            <p:ph type="body" sz="quarter" idx="13"/>
          </p:nvPr>
        </p:nvSpPr>
        <p:spPr>
          <a:xfrm>
            <a:off x="600979" y="3885703"/>
            <a:ext cx="6181031" cy="1397499"/>
          </a:xfrm>
        </p:spPr>
        <p:txBody>
          <a:bodyPr lIns="0" tIns="0"/>
          <a:lstStyle>
            <a:lvl1pPr marL="0" indent="0">
              <a:spcAft>
                <a:spcPts val="0"/>
              </a:spcAft>
              <a:buNone/>
              <a:defRPr>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7922736" y="0"/>
            <a:ext cx="4266089" cy="6858000"/>
          </a:xfrm>
          <a:effectLst>
            <a:innerShdw blurRad="63500" dist="50800" dir="10800000">
              <a:prstClr val="black">
                <a:alpha val="50000"/>
              </a:prstClr>
            </a:innerShdw>
          </a:effectLst>
        </p:spPr>
        <p:txBody>
          <a:bodyPr anchor="ctr" anchorCtr="1"/>
          <a:lstStyle>
            <a:lvl1pPr marL="80376" indent="0">
              <a:buFontTx/>
              <a:buNone/>
              <a:defRPr baseline="0">
                <a:solidFill>
                  <a:schemeClr val="bg1"/>
                </a:solidFill>
              </a:defRPr>
            </a:lvl1pPr>
          </a:lstStyle>
          <a:p>
            <a:r>
              <a:rPr lang="en-US" dirty="0"/>
              <a:t>Insert Picture Here</a:t>
            </a:r>
          </a:p>
        </p:txBody>
      </p:sp>
    </p:spTree>
    <p:extLst>
      <p:ext uri="{BB962C8B-B14F-4D97-AF65-F5344CB8AC3E}">
        <p14:creationId xmlns:p14="http://schemas.microsoft.com/office/powerpoint/2010/main" val="348165740"/>
      </p:ext>
    </p:extLst>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4355EE-1B04-BF42-87E0-CAB4B13B3538}" type="datetime1">
              <a:rPr lang="en-US" smtClean="0">
                <a:solidFill>
                  <a:srgbClr val="5F5F5F">
                    <a:lumMod val="60000"/>
                    <a:lumOff val="40000"/>
                  </a:srgbClr>
                </a:solidFill>
              </a:rPr>
              <a:pPr/>
              <a:t>2/13/2017</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a:solidFill>
                  <a:srgbClr val="5F5F5F">
                    <a:lumMod val="60000"/>
                    <a:lumOff val="40000"/>
                  </a:srgbClr>
                </a:solidFill>
              </a:rPr>
              <a:t>Oracle Confidential – Internal</a:t>
            </a:r>
            <a:endParaRPr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082948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72183" y="327385"/>
            <a:ext cx="10969924" cy="541860"/>
          </a:xfrm>
        </p:spPr>
        <p:txBody>
          <a:bodyPr/>
          <a:lstStyle/>
          <a:p>
            <a:r>
              <a:rPr lang="en-US"/>
              <a:t>Click to edit Master title style</a:t>
            </a:r>
            <a:endParaRPr lang="en-US" dirty="0"/>
          </a:p>
        </p:txBody>
      </p:sp>
      <p:sp>
        <p:nvSpPr>
          <p:cNvPr id="6" name="Content Placeholder 5"/>
          <p:cNvSpPr>
            <a:spLocks noGrp="1"/>
          </p:cNvSpPr>
          <p:nvPr>
            <p:ph sz="quarter" idx="12"/>
          </p:nvPr>
        </p:nvSpPr>
        <p:spPr>
          <a:xfrm>
            <a:off x="1072183" y="2029468"/>
            <a:ext cx="10969943" cy="40834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1072183" y="864288"/>
            <a:ext cx="10969943" cy="406400"/>
          </a:xfrm>
        </p:spPr>
        <p:txBody>
          <a:bodyPr>
            <a:noAutofit/>
          </a:bodyPr>
          <a:lstStyle>
            <a:lvl1pPr marL="0" indent="0">
              <a:spcAft>
                <a:spcPts val="0"/>
              </a:spcAft>
              <a:buFontTx/>
              <a:buNone/>
              <a:defRPr sz="2700">
                <a:solidFill>
                  <a:schemeClr val="accent1"/>
                </a:solidFill>
              </a:defRPr>
            </a:lvl1pPr>
            <a:lvl2pPr marL="609493" indent="0">
              <a:buFontTx/>
              <a:buNone/>
              <a:defRPr/>
            </a:lvl2pPr>
            <a:lvl3pPr marL="1218987" indent="0">
              <a:buFontTx/>
              <a:buNone/>
              <a:defRPr/>
            </a:lvl3pPr>
            <a:lvl4pPr marL="1828480" indent="0">
              <a:buFontTx/>
              <a:buNone/>
              <a:defRPr/>
            </a:lvl4pPr>
            <a:lvl5pPr marL="2437973" indent="0">
              <a:buFontTx/>
              <a:buNone/>
              <a:defRPr/>
            </a:lvl5pPr>
          </a:lstStyle>
          <a:p>
            <a:pPr lvl="0"/>
            <a:r>
              <a:rPr lang="en-US"/>
              <a:t>Click to edit Master text styles</a:t>
            </a:r>
          </a:p>
        </p:txBody>
      </p:sp>
    </p:spTree>
    <p:extLst>
      <p:ext uri="{BB962C8B-B14F-4D97-AF65-F5344CB8AC3E}">
        <p14:creationId xmlns:p14="http://schemas.microsoft.com/office/powerpoint/2010/main" val="36356027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6E0838-3E10-424A-93AC-472DD16011EC}" type="datetime1">
              <a:rPr lang="en-US" smtClean="0">
                <a:solidFill>
                  <a:srgbClr val="58595B"/>
                </a:solidFill>
              </a:rPr>
              <a:pPr/>
              <a:t>2/13/2017</a:t>
            </a:fld>
            <a:endParaRPr dirty="0">
              <a:solidFill>
                <a:srgbClr val="58595B"/>
              </a:solidFill>
            </a:endParaRPr>
          </a:p>
        </p:txBody>
      </p:sp>
      <p:sp>
        <p:nvSpPr>
          <p:cNvPr id="6" name="Footer Placeholder 5"/>
          <p:cNvSpPr>
            <a:spLocks noGrp="1"/>
          </p:cNvSpPr>
          <p:nvPr>
            <p:ph type="ftr" sz="quarter" idx="11"/>
          </p:nvPr>
        </p:nvSpPr>
        <p:spPr/>
        <p:txBody>
          <a:bodyPr/>
          <a:lstStyle/>
          <a:p>
            <a:r>
              <a:rPr lang="en-US" dirty="0">
                <a:solidFill>
                  <a:srgbClr val="58595B"/>
                </a:solidFill>
              </a:rPr>
              <a:t>Confidential – Oracle Internal/Restricted/Highly Restricted</a:t>
            </a:r>
            <a:endParaRPr dirty="0">
              <a:solidFill>
                <a:srgbClr val="58595B"/>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8595B"/>
                </a:solidFill>
              </a:rPr>
              <a:pPr/>
              <a:t>‹#›</a:t>
            </a:fld>
            <a:endParaRPr dirty="0">
              <a:solidFill>
                <a:srgbClr val="58595B"/>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399"/>
            </a:lvl1pPr>
            <a:lvl2pPr marL="171399" indent="-171399">
              <a:spcBef>
                <a:spcPts val="1200"/>
              </a:spcBef>
              <a:buFont typeface="Arial" panose="020B0604020202020204" pitchFamily="34" charset="0"/>
              <a:buChar char="•"/>
              <a:defRPr sz="1999"/>
            </a:lvl2pPr>
            <a:lvl3pPr marL="171399" indent="-171399">
              <a:spcBef>
                <a:spcPts val="1200"/>
              </a:spcBef>
              <a:buFont typeface="Arial" panose="020B0604020202020204" pitchFamily="34" charset="0"/>
              <a:buChar char="•"/>
              <a:defRPr sz="1999"/>
            </a:lvl3pPr>
            <a:lvl4pPr marL="171399" indent="-171399">
              <a:spcBef>
                <a:spcPts val="1200"/>
              </a:spcBef>
              <a:buFont typeface="Arial" panose="020B0604020202020204" pitchFamily="34" charset="0"/>
              <a:buChar char="•"/>
              <a:defRPr sz="1999"/>
            </a:lvl4pPr>
            <a:lvl5pPr marL="171399" indent="-171399">
              <a:spcBef>
                <a:spcPts val="1200"/>
              </a:spcBef>
              <a:buFont typeface="Arial" panose="020B0604020202020204" pitchFamily="34" charset="0"/>
              <a:buChar char="•"/>
              <a:defRPr sz="1999"/>
            </a:lvl5pPr>
            <a:lvl6pPr marL="171399" indent="-171399">
              <a:spcBef>
                <a:spcPts val="1200"/>
              </a:spcBef>
              <a:buFont typeface="Arial" panose="020B0604020202020204" pitchFamily="34" charset="0"/>
              <a:buChar char="•"/>
              <a:defRPr sz="1999"/>
            </a:lvl6pPr>
            <a:lvl7pPr marL="171399" indent="-171399">
              <a:spcBef>
                <a:spcPts val="1200"/>
              </a:spcBef>
              <a:buFont typeface="Arial" panose="020B0604020202020204" pitchFamily="34" charset="0"/>
              <a:buChar char="•"/>
              <a:defRPr sz="1999"/>
            </a:lvl7pPr>
            <a:lvl8pPr marL="171399" indent="-171399">
              <a:spcBef>
                <a:spcPts val="1200"/>
              </a:spcBef>
              <a:buFont typeface="Arial" panose="020B0604020202020204" pitchFamily="34" charset="0"/>
              <a:buChar char="•"/>
              <a:defRPr sz="1999"/>
            </a:lvl8pPr>
            <a:lvl9pPr marL="171399" indent="-171399">
              <a:spcBef>
                <a:spcPts val="1200"/>
              </a:spcBef>
              <a:buFont typeface="Arial" panose="020B0604020202020204" pitchFamily="34" charset="0"/>
              <a:buChar char="•"/>
              <a:defRPr sz="1999"/>
            </a:lvl9pPr>
          </a:lstStyle>
          <a:p>
            <a:pPr lvl="0"/>
            <a:r>
              <a:rPr lang="en-US"/>
              <a:t>Click to edit Master text styles</a:t>
            </a:r>
          </a:p>
        </p:txBody>
      </p:sp>
      <p:cxnSp>
        <p:nvCxnSpPr>
          <p:cNvPr id="13" name="Straight Connector 12"/>
          <p:cNvCxnSpPr/>
          <p:nvPr/>
        </p:nvCxnSpPr>
        <p:spPr bwMode="ltGray">
          <a:xfrm flipH="1">
            <a:off x="531814"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3" y="1524001"/>
            <a:ext cx="3505201" cy="2011680"/>
          </a:xfrm>
        </p:spPr>
        <p:txBody>
          <a:bodyPr anchor="ctr">
            <a:noAutofit/>
          </a:bodyPr>
          <a:lstStyle>
            <a:lvl1pPr marL="0" indent="0">
              <a:spcBef>
                <a:spcPts val="1200"/>
              </a:spcBef>
              <a:buFont typeface="Arial" panose="020B0604020202020204" pitchFamily="34" charset="0"/>
              <a:buNone/>
              <a:defRPr sz="2399"/>
            </a:lvl1pPr>
            <a:lvl2pPr marL="171399" indent="-171399">
              <a:spcBef>
                <a:spcPts val="1200"/>
              </a:spcBef>
              <a:buFont typeface="Arial" panose="020B0604020202020204" pitchFamily="34" charset="0"/>
              <a:buChar char="•"/>
              <a:defRPr sz="1999"/>
            </a:lvl2pPr>
            <a:lvl3pPr marL="171399" indent="-171399">
              <a:spcBef>
                <a:spcPts val="1200"/>
              </a:spcBef>
              <a:buFont typeface="Arial" panose="020B0604020202020204" pitchFamily="34" charset="0"/>
              <a:buChar char="•"/>
              <a:defRPr sz="1999"/>
            </a:lvl3pPr>
            <a:lvl4pPr marL="171399" indent="-171399">
              <a:spcBef>
                <a:spcPts val="1200"/>
              </a:spcBef>
              <a:buFont typeface="Arial" panose="020B0604020202020204" pitchFamily="34" charset="0"/>
              <a:buChar char="•"/>
              <a:defRPr sz="1999"/>
            </a:lvl4pPr>
            <a:lvl5pPr marL="171399" indent="-171399">
              <a:spcBef>
                <a:spcPts val="1200"/>
              </a:spcBef>
              <a:buFont typeface="Arial" panose="020B0604020202020204" pitchFamily="34" charset="0"/>
              <a:buChar char="•"/>
              <a:defRPr sz="1999"/>
            </a:lvl5pPr>
            <a:lvl6pPr marL="171399" indent="-171399">
              <a:spcBef>
                <a:spcPts val="1200"/>
              </a:spcBef>
              <a:buFont typeface="Arial" panose="020B0604020202020204" pitchFamily="34" charset="0"/>
              <a:buChar char="•"/>
              <a:defRPr sz="1999"/>
            </a:lvl6pPr>
            <a:lvl7pPr marL="171399" indent="-171399">
              <a:spcBef>
                <a:spcPts val="1200"/>
              </a:spcBef>
              <a:buFont typeface="Arial" panose="020B0604020202020204" pitchFamily="34" charset="0"/>
              <a:buChar char="•"/>
              <a:defRPr sz="1999"/>
            </a:lvl7pPr>
            <a:lvl8pPr marL="171399" indent="-171399">
              <a:spcBef>
                <a:spcPts val="1200"/>
              </a:spcBef>
              <a:buFont typeface="Arial" panose="020B0604020202020204" pitchFamily="34" charset="0"/>
              <a:buChar char="•"/>
              <a:defRPr sz="1999"/>
            </a:lvl8pPr>
            <a:lvl9pPr marL="171399" indent="-171399">
              <a:spcBef>
                <a:spcPts val="1200"/>
              </a:spcBef>
              <a:buFont typeface="Arial" panose="020B0604020202020204" pitchFamily="34" charset="0"/>
              <a:buChar char="•"/>
              <a:defRPr sz="1999"/>
            </a:lvl9pPr>
          </a:lstStyle>
          <a:p>
            <a:pPr lvl="0"/>
            <a:r>
              <a:rPr lang="en-US"/>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399"/>
            </a:lvl1pPr>
            <a:lvl2pPr marL="171399" indent="-171399">
              <a:spcBef>
                <a:spcPts val="1200"/>
              </a:spcBef>
              <a:buFont typeface="Arial" panose="020B0604020202020204" pitchFamily="34" charset="0"/>
              <a:buChar char="•"/>
              <a:defRPr sz="1999"/>
            </a:lvl2pPr>
            <a:lvl3pPr marL="171399" indent="-171399">
              <a:spcBef>
                <a:spcPts val="1200"/>
              </a:spcBef>
              <a:buFont typeface="Arial" panose="020B0604020202020204" pitchFamily="34" charset="0"/>
              <a:buChar char="•"/>
              <a:defRPr sz="1999"/>
            </a:lvl3pPr>
            <a:lvl4pPr marL="171399" indent="-171399">
              <a:spcBef>
                <a:spcPts val="1200"/>
              </a:spcBef>
              <a:buFont typeface="Arial" panose="020B0604020202020204" pitchFamily="34" charset="0"/>
              <a:buChar char="•"/>
              <a:defRPr sz="1999"/>
            </a:lvl4pPr>
            <a:lvl5pPr marL="171399" indent="-171399">
              <a:spcBef>
                <a:spcPts val="1200"/>
              </a:spcBef>
              <a:buFont typeface="Arial" panose="020B0604020202020204" pitchFamily="34" charset="0"/>
              <a:buChar char="•"/>
              <a:defRPr sz="1999"/>
            </a:lvl5pPr>
            <a:lvl6pPr marL="171399" indent="-171399">
              <a:spcBef>
                <a:spcPts val="1200"/>
              </a:spcBef>
              <a:buFont typeface="Arial" panose="020B0604020202020204" pitchFamily="34" charset="0"/>
              <a:buChar char="•"/>
              <a:defRPr sz="1999"/>
            </a:lvl6pPr>
            <a:lvl7pPr marL="171399" indent="-171399">
              <a:spcBef>
                <a:spcPts val="1200"/>
              </a:spcBef>
              <a:buFont typeface="Arial" panose="020B0604020202020204" pitchFamily="34" charset="0"/>
              <a:buChar char="•"/>
              <a:defRPr sz="1999"/>
            </a:lvl7pPr>
            <a:lvl8pPr marL="171399" indent="-171399">
              <a:spcBef>
                <a:spcPts val="1200"/>
              </a:spcBef>
              <a:buFont typeface="Arial" panose="020B0604020202020204" pitchFamily="34" charset="0"/>
              <a:buChar char="•"/>
              <a:defRPr sz="1999"/>
            </a:lvl8pPr>
            <a:lvl9pPr marL="171399" indent="-171399">
              <a:spcBef>
                <a:spcPts val="1200"/>
              </a:spcBef>
              <a:buFont typeface="Arial" panose="020B0604020202020204" pitchFamily="34" charset="0"/>
              <a:buChar char="•"/>
              <a:defRPr sz="1999"/>
            </a:lvl9pPr>
          </a:lstStyle>
          <a:p>
            <a:pPr lvl="0"/>
            <a:r>
              <a:rPr lang="en-US"/>
              <a:t>Click to edit Master text styles</a:t>
            </a:r>
          </a:p>
        </p:txBody>
      </p:sp>
      <p:sp>
        <p:nvSpPr>
          <p:cNvPr id="18" name="Text Placeholder 11"/>
          <p:cNvSpPr>
            <a:spLocks noGrp="1"/>
          </p:cNvSpPr>
          <p:nvPr>
            <p:ph type="body" sz="quarter" idx="18"/>
          </p:nvPr>
        </p:nvSpPr>
        <p:spPr>
          <a:xfrm>
            <a:off x="8151813" y="3931920"/>
            <a:ext cx="3505201" cy="2011680"/>
          </a:xfrm>
        </p:spPr>
        <p:txBody>
          <a:bodyPr anchor="ctr">
            <a:noAutofit/>
          </a:bodyPr>
          <a:lstStyle>
            <a:lvl1pPr marL="0" indent="0">
              <a:spcBef>
                <a:spcPts val="1200"/>
              </a:spcBef>
              <a:buFont typeface="Arial" panose="020B0604020202020204" pitchFamily="34" charset="0"/>
              <a:buNone/>
              <a:defRPr sz="2399"/>
            </a:lvl1pPr>
            <a:lvl2pPr marL="171399" indent="-171399">
              <a:spcBef>
                <a:spcPts val="1200"/>
              </a:spcBef>
              <a:buFont typeface="Arial" panose="020B0604020202020204" pitchFamily="34" charset="0"/>
              <a:buChar char="•"/>
              <a:defRPr sz="1999"/>
            </a:lvl2pPr>
            <a:lvl3pPr marL="171399" indent="-171399">
              <a:spcBef>
                <a:spcPts val="1200"/>
              </a:spcBef>
              <a:buFont typeface="Arial" panose="020B0604020202020204" pitchFamily="34" charset="0"/>
              <a:buChar char="•"/>
              <a:defRPr sz="1999"/>
            </a:lvl3pPr>
            <a:lvl4pPr marL="171399" indent="-171399">
              <a:spcBef>
                <a:spcPts val="1200"/>
              </a:spcBef>
              <a:buFont typeface="Arial" panose="020B0604020202020204" pitchFamily="34" charset="0"/>
              <a:buChar char="•"/>
              <a:defRPr sz="1999"/>
            </a:lvl4pPr>
            <a:lvl5pPr marL="171399" indent="-171399">
              <a:spcBef>
                <a:spcPts val="1200"/>
              </a:spcBef>
              <a:buFont typeface="Arial" panose="020B0604020202020204" pitchFamily="34" charset="0"/>
              <a:buChar char="•"/>
              <a:defRPr sz="1999"/>
            </a:lvl5pPr>
            <a:lvl6pPr marL="171399" indent="-171399">
              <a:spcBef>
                <a:spcPts val="1200"/>
              </a:spcBef>
              <a:buFont typeface="Arial" panose="020B0604020202020204" pitchFamily="34" charset="0"/>
              <a:buChar char="•"/>
              <a:defRPr sz="1999"/>
            </a:lvl6pPr>
            <a:lvl7pPr marL="171399" indent="-171399">
              <a:spcBef>
                <a:spcPts val="1200"/>
              </a:spcBef>
              <a:buFont typeface="Arial" panose="020B0604020202020204" pitchFamily="34" charset="0"/>
              <a:buChar char="•"/>
              <a:defRPr sz="1999"/>
            </a:lvl7pPr>
            <a:lvl8pPr marL="171399" indent="-171399">
              <a:spcBef>
                <a:spcPts val="1200"/>
              </a:spcBef>
              <a:buFont typeface="Arial" panose="020B0604020202020204" pitchFamily="34" charset="0"/>
              <a:buChar char="•"/>
              <a:defRPr sz="1999"/>
            </a:lvl8pPr>
            <a:lvl9pPr marL="171399" indent="-171399">
              <a:spcBef>
                <a:spcPts val="1200"/>
              </a:spcBef>
              <a:buFont typeface="Arial" panose="020B0604020202020204" pitchFamily="34" charset="0"/>
              <a:buChar char="•"/>
              <a:defRPr sz="1999"/>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95796252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02834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8"/>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1"/>
            <a:ext cx="11126648" cy="914400"/>
          </a:xfrm>
        </p:spPr>
        <p:txBody>
          <a:bodyPr>
            <a:noAutofit/>
          </a:bodyPr>
          <a:lstStyle>
            <a:lvl1pPr marL="0" indent="0" algn="l">
              <a:spcBef>
                <a:spcPts val="0"/>
              </a:spcBef>
              <a:buNone/>
              <a:defRPr sz="24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5"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dirty="0"/>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3" y="6263640"/>
            <a:ext cx="1622861" cy="59436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62B494B4-9CDB-47F0-85C1-96697001B8E7}" type="datetime1">
              <a:rPr lang="en-US" smtClean="0"/>
              <a:pPr/>
              <a:t>2/13/2017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endParaRPr lang="en-US" dirty="0"/>
          </a:p>
        </p:txBody>
      </p:sp>
      <p:sp>
        <p:nvSpPr>
          <p:cNvPr id="15" name="TextBox 14"/>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201</a:t>
            </a:r>
            <a:r>
              <a:rPr lang="en-US" altLang="zh-CN" sz="800" dirty="0">
                <a:solidFill>
                  <a:srgbClr val="5F5F5F"/>
                </a:solidFill>
              </a:rPr>
              <a:t>7</a:t>
            </a:r>
            <a:r>
              <a:rPr lang="en-US" sz="800" dirty="0">
                <a:solidFill>
                  <a:srgbClr val="5F5F5F"/>
                </a:solidFill>
              </a:rPr>
              <a:t>,</a:t>
            </a:r>
            <a:r>
              <a:rPr sz="800" dirty="0">
                <a:solidFill>
                  <a:srgbClr val="5F5F5F"/>
                </a:solidFill>
              </a:rPr>
              <a:t> Oracle and/or its affiliates. All rights reserved.  |</a:t>
            </a: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dirty="0"/>
          </a:p>
        </p:txBody>
      </p:sp>
      <p:sp>
        <p:nvSpPr>
          <p:cNvPr id="2" name="Title 1"/>
          <p:cNvSpPr>
            <a:spLocks noGrp="1"/>
          </p:cNvSpPr>
          <p:nvPr>
            <p:ph type="ctrTitle"/>
          </p:nvPr>
        </p:nvSpPr>
        <p:spPr>
          <a:xfrm>
            <a:off x="531815" y="739778"/>
            <a:ext cx="96012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2" y="2286001"/>
            <a:ext cx="9601200" cy="914400"/>
          </a:xfrm>
        </p:spPr>
        <p:txBody>
          <a:bodyPr>
            <a:noAutofit/>
          </a:bodyPr>
          <a:lstStyle>
            <a:lvl1pPr marL="0" indent="0" algn="l">
              <a:spcBef>
                <a:spcPts val="0"/>
              </a:spcBef>
              <a:buNone/>
              <a:defRPr sz="2400" b="1">
                <a:solidFill>
                  <a:schemeClr val="tx1"/>
                </a:solidFill>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5"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5" y="3429452"/>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3" y="6263640"/>
            <a:ext cx="1622861" cy="594360"/>
          </a:xfrm>
          <a:prstGeom prst="rect">
            <a:avLst/>
          </a:prstGeom>
        </p:spPr>
      </p:pic>
      <p:sp>
        <p:nvSpPr>
          <p:cNvPr id="7" name="Date Placeholder 6"/>
          <p:cNvSpPr>
            <a:spLocks noGrp="1"/>
          </p:cNvSpPr>
          <p:nvPr>
            <p:ph type="dt" sz="half" idx="14"/>
          </p:nvPr>
        </p:nvSpPr>
        <p:spPr/>
        <p:txBody>
          <a:bodyPr/>
          <a:lstStyle>
            <a:lvl1pPr>
              <a:defRPr>
                <a:solidFill>
                  <a:schemeClr val="tx1"/>
                </a:solidFill>
              </a:defRPr>
            </a:lvl1pPr>
          </a:lstStyle>
          <a:p>
            <a:fld id="{5624DDB5-1DBE-42A6-8C9F-CEAABF8AD4A9}" type="datetime1">
              <a:rPr lang="en-US" smtClean="0"/>
              <a:pPr/>
              <a:t>2/13/2017</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endParaRPr lang="en-US" dirty="0"/>
          </a:p>
        </p:txBody>
      </p:sp>
      <p:sp>
        <p:nvSpPr>
          <p:cNvPr id="14" name="TextBox 13"/>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201</a:t>
            </a:r>
            <a:r>
              <a:rPr lang="en-US" altLang="zh-CN" sz="800" dirty="0">
                <a:solidFill>
                  <a:schemeClr val="tx1"/>
                </a:solidFill>
              </a:rPr>
              <a:t>7</a:t>
            </a:r>
            <a:r>
              <a:rPr lang="en-US" sz="800" dirty="0">
                <a:solidFill>
                  <a:schemeClr val="tx1"/>
                </a:solidFill>
              </a:rPr>
              <a:t>,</a:t>
            </a:r>
            <a:r>
              <a:rPr sz="800" dirty="0">
                <a:solidFill>
                  <a:schemeClr val="tx1"/>
                </a:solidFill>
              </a:rPr>
              <a:t> Oracle and/or its affiliates. All rights reserved.  |</a:t>
            </a: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3"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FD4E9FA-73C1-47C3-9997-E564DBEAA42D}" type="datetime1">
              <a:rPr lang="en-US" smtClean="0"/>
              <a:pPr/>
              <a:t>2/13/2017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3"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0EFD2E-0D6B-408A-B3BB-2436A8A0056C}" type="datetime1">
              <a:rPr lang="en-US" smtClean="0"/>
              <a:pPr/>
              <a:t>2/13/2017</a:t>
            </a:fld>
            <a:endParaRPr dirty="0"/>
          </a:p>
        </p:txBody>
      </p:sp>
      <p:sp>
        <p:nvSpPr>
          <p:cNvPr id="5" name="Footer Placeholder 4"/>
          <p:cNvSpPr>
            <a:spLocks noGrp="1"/>
          </p:cNvSpPr>
          <p:nvPr>
            <p:ph type="ftr" sz="quarter" idx="11"/>
          </p:nvPr>
        </p:nvSpPr>
        <p:spPr/>
        <p:txBody>
          <a:bodyPr/>
          <a:lstStyle/>
          <a:p>
            <a:r>
              <a:rPr lang="en-US" dirty="0"/>
              <a:t>BI Technology 12c</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4" y="1373743"/>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4" y="2600324"/>
            <a:ext cx="11125199"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14" y="4038600"/>
            <a:ext cx="11125199" cy="914400"/>
          </a:xfrm>
        </p:spPr>
        <p:txBody>
          <a:bodyPr anchor="t">
            <a:noAutofit/>
          </a:bodyPr>
          <a:lstStyle>
            <a:lvl1pPr marL="0" indent="0">
              <a:spcBef>
                <a:spcPts val="0"/>
              </a:spcBef>
              <a:buNone/>
              <a:defRPr sz="2400" b="1">
                <a:solidFill>
                  <a:schemeClr val="tx1"/>
                </a:solidFill>
              </a:defRPr>
            </a:lvl1pPr>
            <a:lvl2pPr marL="457109" indent="0">
              <a:buNone/>
              <a:defRPr sz="1900">
                <a:solidFill>
                  <a:schemeClr val="tx1">
                    <a:tint val="75000"/>
                  </a:schemeClr>
                </a:solidFill>
              </a:defRPr>
            </a:lvl2pPr>
            <a:lvl3pPr marL="914217" indent="0">
              <a:buNone/>
              <a:defRPr sz="1600">
                <a:solidFill>
                  <a:schemeClr val="tx1">
                    <a:tint val="75000"/>
                  </a:schemeClr>
                </a:solidFill>
              </a:defRPr>
            </a:lvl3pPr>
            <a:lvl4pPr marL="1371325" indent="0">
              <a:buNone/>
              <a:defRPr sz="1500">
                <a:solidFill>
                  <a:schemeClr val="tx1">
                    <a:tint val="75000"/>
                  </a:schemeClr>
                </a:solidFill>
              </a:defRPr>
            </a:lvl4pPr>
            <a:lvl5pPr marL="1828435" indent="0">
              <a:buNone/>
              <a:defRPr sz="1500">
                <a:solidFill>
                  <a:schemeClr val="tx1">
                    <a:tint val="75000"/>
                  </a:schemeClr>
                </a:solidFill>
              </a:defRPr>
            </a:lvl5pPr>
            <a:lvl6pPr marL="2285543" indent="0">
              <a:buNone/>
              <a:defRPr sz="1500">
                <a:solidFill>
                  <a:schemeClr val="tx1">
                    <a:tint val="75000"/>
                  </a:schemeClr>
                </a:solidFill>
              </a:defRPr>
            </a:lvl6pPr>
            <a:lvl7pPr marL="2742651" indent="0">
              <a:buNone/>
              <a:defRPr sz="1500">
                <a:solidFill>
                  <a:schemeClr val="tx1">
                    <a:tint val="75000"/>
                  </a:schemeClr>
                </a:solidFill>
              </a:defRPr>
            </a:lvl7pPr>
            <a:lvl8pPr marL="3199760" indent="0">
              <a:buNone/>
              <a:defRPr sz="1500">
                <a:solidFill>
                  <a:schemeClr val="tx1">
                    <a:tint val="75000"/>
                  </a:schemeClr>
                </a:solidFill>
              </a:defRPr>
            </a:lvl8pPr>
            <a:lvl9pPr marL="365686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14920C-1866-4B19-9440-F0C692A6257A}" type="datetime1">
              <a:rPr lang="en-US" smtClean="0"/>
              <a:pPr/>
              <a:t>2/13/2017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dirty="0"/>
          </a:p>
        </p:txBody>
      </p:sp>
      <p:grpSp>
        <p:nvGrpSpPr>
          <p:cNvPr id="7" name="Group 6"/>
          <p:cNvGrpSpPr/>
          <p:nvPr/>
        </p:nvGrpSpPr>
        <p:grpSpPr bwMode="gray">
          <a:xfrm>
            <a:off x="-285" y="0"/>
            <a:ext cx="12189400"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4" y="2600324"/>
            <a:ext cx="11125199" cy="1371600"/>
          </a:xfrm>
        </p:spPr>
        <p:txBody>
          <a:bodyPr anchor="b"/>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14" y="4038600"/>
            <a:ext cx="11125199" cy="914400"/>
          </a:xfrm>
        </p:spPr>
        <p:txBody>
          <a:bodyPr anchor="t">
            <a:noAutofit/>
          </a:bodyPr>
          <a:lstStyle>
            <a:lvl1pPr marL="0" indent="0">
              <a:spcBef>
                <a:spcPts val="0"/>
              </a:spcBef>
              <a:buNone/>
              <a:defRPr sz="2400" b="1">
                <a:solidFill>
                  <a:schemeClr val="tx1"/>
                </a:solidFill>
              </a:defRPr>
            </a:lvl1pPr>
            <a:lvl2pPr marL="457109" indent="0">
              <a:buNone/>
              <a:defRPr sz="1900">
                <a:solidFill>
                  <a:schemeClr val="tx1">
                    <a:tint val="75000"/>
                  </a:schemeClr>
                </a:solidFill>
              </a:defRPr>
            </a:lvl2pPr>
            <a:lvl3pPr marL="914217" indent="0">
              <a:buNone/>
              <a:defRPr sz="1600">
                <a:solidFill>
                  <a:schemeClr val="tx1">
                    <a:tint val="75000"/>
                  </a:schemeClr>
                </a:solidFill>
              </a:defRPr>
            </a:lvl3pPr>
            <a:lvl4pPr marL="1371325" indent="0">
              <a:buNone/>
              <a:defRPr sz="1500">
                <a:solidFill>
                  <a:schemeClr val="tx1">
                    <a:tint val="75000"/>
                  </a:schemeClr>
                </a:solidFill>
              </a:defRPr>
            </a:lvl4pPr>
            <a:lvl5pPr marL="1828435" indent="0">
              <a:buNone/>
              <a:defRPr sz="1500">
                <a:solidFill>
                  <a:schemeClr val="tx1">
                    <a:tint val="75000"/>
                  </a:schemeClr>
                </a:solidFill>
              </a:defRPr>
            </a:lvl5pPr>
            <a:lvl6pPr marL="2285543" indent="0">
              <a:buNone/>
              <a:defRPr sz="1500">
                <a:solidFill>
                  <a:schemeClr val="tx1">
                    <a:tint val="75000"/>
                  </a:schemeClr>
                </a:solidFill>
              </a:defRPr>
            </a:lvl6pPr>
            <a:lvl7pPr marL="2742651" indent="0">
              <a:buNone/>
              <a:defRPr sz="1500">
                <a:solidFill>
                  <a:schemeClr val="tx1">
                    <a:tint val="75000"/>
                  </a:schemeClr>
                </a:solidFill>
              </a:defRPr>
            </a:lvl7pPr>
            <a:lvl8pPr marL="3199760" indent="0">
              <a:buNone/>
              <a:defRPr sz="1500">
                <a:solidFill>
                  <a:schemeClr val="tx1">
                    <a:tint val="75000"/>
                  </a:schemeClr>
                </a:solidFill>
              </a:defRPr>
            </a:lvl8pPr>
            <a:lvl9pPr marL="365686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02C0B4AB-BF00-40FC-A36D-F7CABE25D9E2}" type="datetime1">
              <a:rPr lang="en-US" smtClean="0"/>
              <a:pPr/>
              <a:t>2/13/2017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3" y="6263640"/>
            <a:ext cx="1622861" cy="594360"/>
          </a:xfrm>
          <a:prstGeom prst="rect">
            <a:avLst/>
          </a:prstGeom>
        </p:spPr>
      </p:pic>
      <p:sp>
        <p:nvSpPr>
          <p:cNvPr id="17" name="TextBox 16"/>
          <p:cNvSpPr txBox="1"/>
          <p:nvPr userDrawn="1"/>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rgbClr val="5F5F5F"/>
                </a:solidFill>
              </a:rPr>
              <a:t>Copyright © 201</a:t>
            </a:r>
            <a:r>
              <a:rPr lang="en-US" altLang="zh-CN" sz="800" dirty="0">
                <a:solidFill>
                  <a:srgbClr val="5F5F5F"/>
                </a:solidFill>
              </a:rPr>
              <a:t>7</a:t>
            </a:r>
            <a:r>
              <a:rPr lang="en-US" sz="800" dirty="0">
                <a:solidFill>
                  <a:srgbClr val="5F5F5F"/>
                </a:solidFill>
              </a:rPr>
              <a:t>,</a:t>
            </a:r>
            <a:r>
              <a:rPr sz="800" dirty="0">
                <a:solidFill>
                  <a:srgbClr val="5F5F5F"/>
                </a:solidFill>
              </a:rPr>
              <a:t> Oracle and/or its affiliates. All rights reserved. |</a:t>
            </a: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9" cy="762000"/>
          </a:xfrm>
        </p:spPr>
        <p:txBody>
          <a:bodyPr anchor="ctr">
            <a:noAutofit/>
          </a:bodyPr>
          <a:lstStyle>
            <a:lvl1pPr marL="0" indent="0">
              <a:spcBef>
                <a:spcPts val="0"/>
              </a:spcBef>
              <a:buNone/>
              <a:defRPr sz="2800" b="1"/>
            </a:lvl1pPr>
            <a:lvl2pPr marL="457109" indent="0">
              <a:buNone/>
              <a:defRPr sz="2000" b="1"/>
            </a:lvl2pPr>
            <a:lvl3pPr marL="914217" indent="0">
              <a:buNone/>
              <a:defRPr sz="1900" b="1"/>
            </a:lvl3pPr>
            <a:lvl4pPr marL="1371325" indent="0">
              <a:buNone/>
              <a:defRPr sz="1600" b="1"/>
            </a:lvl4pPr>
            <a:lvl5pPr marL="1828435"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3765" y="1524000"/>
            <a:ext cx="5413249" cy="762000"/>
          </a:xfrm>
        </p:spPr>
        <p:txBody>
          <a:bodyPr anchor="ctr">
            <a:noAutofit/>
          </a:bodyPr>
          <a:lstStyle>
            <a:lvl1pPr marL="0" indent="0">
              <a:spcBef>
                <a:spcPts val="0"/>
              </a:spcBef>
              <a:buNone/>
              <a:defRPr sz="2800" b="1"/>
            </a:lvl1pPr>
            <a:lvl2pPr marL="457109" indent="0">
              <a:buNone/>
              <a:defRPr sz="2000" b="1"/>
            </a:lvl2pPr>
            <a:lvl3pPr marL="914217" indent="0">
              <a:buNone/>
              <a:defRPr sz="1900" b="1"/>
            </a:lvl3pPr>
            <a:lvl4pPr marL="1371325" indent="0">
              <a:buNone/>
              <a:defRPr sz="1600" b="1"/>
            </a:lvl4pPr>
            <a:lvl5pPr marL="1828435"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5"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20AECF-4D8B-4E20-BE1F-E4E7E9B1FECA}" type="datetime1">
              <a:rPr lang="en-US" smtClean="0"/>
              <a:pPr/>
              <a:t>2/13/2017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5561BE-40BA-48BD-8160-D2D8FAD00B57}" type="datetime1">
              <a:rPr lang="en-US" smtClean="0"/>
              <a:pPr/>
              <a:t>2/13/2017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4" y="406400"/>
            <a:ext cx="11125199"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3" y="1524001"/>
            <a:ext cx="11126522" cy="441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82131" y="6556248"/>
            <a:ext cx="1226398" cy="182880"/>
          </a:xfrm>
          <a:prstGeom prst="rect">
            <a:avLst/>
          </a:prstGeom>
        </p:spPr>
        <p:txBody>
          <a:bodyPr vert="horz" wrap="none" lIns="0" tIns="0" rIns="0" bIns="0" rtlCol="0" anchor="ctr" anchorCtr="0">
            <a:noAutofit/>
          </a:bodyPr>
          <a:lstStyle>
            <a:lvl1pPr algn="r">
              <a:defRPr sz="800">
                <a:solidFill>
                  <a:schemeClr val="tx1"/>
                </a:solidFill>
              </a:defRPr>
            </a:lvl1pPr>
          </a:lstStyle>
          <a:p>
            <a:fld id="{D93C212D-4A33-4092-A0F8-757B31F381F3}" type="datetime1">
              <a:rPr lang="en-US" smtClean="0"/>
              <a:pPr/>
              <a:t>2/13/2017</a:t>
            </a:fld>
            <a:endParaRPr lang="en-US" dirty="0"/>
          </a:p>
        </p:txBody>
      </p:sp>
      <p:sp>
        <p:nvSpPr>
          <p:cNvPr id="5" name="Footer Placeholder 4"/>
          <p:cNvSpPr>
            <a:spLocks noGrp="1"/>
          </p:cNvSpPr>
          <p:nvPr>
            <p:ph type="ftr" sz="quarter" idx="3"/>
          </p:nvPr>
        </p:nvSpPr>
        <p:spPr>
          <a:xfrm>
            <a:off x="8621425" y="6556248"/>
            <a:ext cx="2743200" cy="182880"/>
          </a:xfrm>
          <a:prstGeom prst="rect">
            <a:avLst/>
          </a:prstGeom>
        </p:spPr>
        <p:txBody>
          <a:bodyPr vert="horz" wrap="none" lIns="0" tIns="0" rIns="0" bIns="0" rtlCol="0" anchor="ctr" anchorCtr="0">
            <a:noAutofit/>
          </a:bodyP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1276012" y="6556248"/>
            <a:ext cx="381661" cy="182880"/>
          </a:xfrm>
          <a:prstGeom prst="rect">
            <a:avLst/>
          </a:prstGeom>
        </p:spPr>
        <p:txBody>
          <a:bodyPr vert="horz" wrap="none" lIns="0" tIns="0" rIns="0" bIns="0" rtlCol="0" anchor="ctr" anchorCtr="0">
            <a:noAutofit/>
          </a:bodyPr>
          <a:lstStyle>
            <a:lvl1pPr algn="r">
              <a:defRPr sz="80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376673" y="6556248"/>
            <a:ext cx="3200400" cy="182880"/>
          </a:xfrm>
          <a:prstGeom prst="rect">
            <a:avLst/>
          </a:prstGeom>
          <a:noFill/>
        </p:spPr>
        <p:txBody>
          <a:bodyPr vert="horz" wrap="none" lIns="0" tIns="0" rIns="0" bIns="0" rtlCol="0" anchor="ctr" anchorCtr="0">
            <a:noAutofit/>
          </a:bodyPr>
          <a:lstStyle/>
          <a:p>
            <a:pPr algn="r"/>
            <a:r>
              <a:rPr sz="800" dirty="0">
                <a:solidFill>
                  <a:schemeClr val="tx1"/>
                </a:solidFill>
              </a:rPr>
              <a:t>Copyright © 201</a:t>
            </a:r>
            <a:r>
              <a:rPr lang="en-US" altLang="zh-CN" sz="800" dirty="0">
                <a:solidFill>
                  <a:schemeClr val="tx1"/>
                </a:solidFill>
              </a:rPr>
              <a:t>7</a:t>
            </a:r>
            <a:r>
              <a:rPr lang="en-US" sz="800" dirty="0">
                <a:solidFill>
                  <a:schemeClr val="tx1"/>
                </a:solidFill>
              </a:rPr>
              <a:t>,</a:t>
            </a:r>
            <a:r>
              <a:rPr sz="800" dirty="0">
                <a:solidFill>
                  <a:schemeClr val="tx1"/>
                </a:solidFill>
              </a:rPr>
              <a:t> Oracle and/or its affiliates. All rights reserved.  |</a:t>
            </a:r>
          </a:p>
        </p:txBody>
      </p:sp>
      <p:pic>
        <p:nvPicPr>
          <p:cNvPr id="19" name="Picture 18" descr="Oracle logo in white on red staging background"/>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ltGray">
          <a:xfrm>
            <a:off x="531813" y="6263640"/>
            <a:ext cx="1622861"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50" r:id="rId4"/>
    <p:sldLayoutId id="2147483663" r:id="rId5"/>
    <p:sldLayoutId id="2147483651" r:id="rId6"/>
    <p:sldLayoutId id="2147483665" r:id="rId7"/>
    <p:sldLayoutId id="2147483688" r:id="rId8"/>
    <p:sldLayoutId id="2147483654" r:id="rId9"/>
    <p:sldLayoutId id="2147483675" r:id="rId10"/>
    <p:sldLayoutId id="2147483661" r:id="rId11"/>
    <p:sldLayoutId id="2147483691" r:id="rId12"/>
    <p:sldLayoutId id="2147483694" r:id="rId13"/>
    <p:sldLayoutId id="2147483695" r:id="rId14"/>
    <p:sldLayoutId id="2147483696" r:id="rId15"/>
    <p:sldLayoutId id="214748369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217"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553" indent="-228553" algn="l" defTabSz="914217"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19" indent="-228553" algn="l" defTabSz="914217"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373"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59928"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483"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037"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592"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144"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699" indent="-182843" algn="l" defTabSz="91421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217" rtl="0" eaLnBrk="1" latinLnBrk="0" hangingPunct="1">
        <a:defRPr sz="1900" kern="1200">
          <a:solidFill>
            <a:schemeClr val="tx1"/>
          </a:solidFill>
          <a:latin typeface="+mn-lt"/>
          <a:ea typeface="+mn-ea"/>
          <a:cs typeface="+mn-cs"/>
        </a:defRPr>
      </a:lvl1pPr>
      <a:lvl2pPr marL="457109" algn="l" defTabSz="914217" rtl="0" eaLnBrk="1" latinLnBrk="0" hangingPunct="1">
        <a:defRPr sz="1900" kern="1200">
          <a:solidFill>
            <a:schemeClr val="tx1"/>
          </a:solidFill>
          <a:latin typeface="+mn-lt"/>
          <a:ea typeface="+mn-ea"/>
          <a:cs typeface="+mn-cs"/>
        </a:defRPr>
      </a:lvl2pPr>
      <a:lvl3pPr marL="914217" algn="l" defTabSz="914217" rtl="0" eaLnBrk="1" latinLnBrk="0" hangingPunct="1">
        <a:defRPr sz="1900" kern="1200">
          <a:solidFill>
            <a:schemeClr val="tx1"/>
          </a:solidFill>
          <a:latin typeface="+mn-lt"/>
          <a:ea typeface="+mn-ea"/>
          <a:cs typeface="+mn-cs"/>
        </a:defRPr>
      </a:lvl3pPr>
      <a:lvl4pPr marL="1371325" algn="l" defTabSz="914217" rtl="0" eaLnBrk="1" latinLnBrk="0" hangingPunct="1">
        <a:defRPr sz="1900" kern="1200">
          <a:solidFill>
            <a:schemeClr val="tx1"/>
          </a:solidFill>
          <a:latin typeface="+mn-lt"/>
          <a:ea typeface="+mn-ea"/>
          <a:cs typeface="+mn-cs"/>
        </a:defRPr>
      </a:lvl4pPr>
      <a:lvl5pPr marL="1828435" algn="l" defTabSz="914217" rtl="0" eaLnBrk="1" latinLnBrk="0" hangingPunct="1">
        <a:defRPr sz="1900" kern="1200">
          <a:solidFill>
            <a:schemeClr val="tx1"/>
          </a:solidFill>
          <a:latin typeface="+mn-lt"/>
          <a:ea typeface="+mn-ea"/>
          <a:cs typeface="+mn-cs"/>
        </a:defRPr>
      </a:lvl5pPr>
      <a:lvl6pPr marL="2285543" algn="l" defTabSz="914217" rtl="0" eaLnBrk="1" latinLnBrk="0" hangingPunct="1">
        <a:defRPr sz="1900" kern="1200">
          <a:solidFill>
            <a:schemeClr val="tx1"/>
          </a:solidFill>
          <a:latin typeface="+mn-lt"/>
          <a:ea typeface="+mn-ea"/>
          <a:cs typeface="+mn-cs"/>
        </a:defRPr>
      </a:lvl6pPr>
      <a:lvl7pPr marL="2742651" algn="l" defTabSz="914217" rtl="0" eaLnBrk="1" latinLnBrk="0" hangingPunct="1">
        <a:defRPr sz="1900" kern="1200">
          <a:solidFill>
            <a:schemeClr val="tx1"/>
          </a:solidFill>
          <a:latin typeface="+mn-lt"/>
          <a:ea typeface="+mn-ea"/>
          <a:cs typeface="+mn-cs"/>
        </a:defRPr>
      </a:lvl7pPr>
      <a:lvl8pPr marL="3199760" algn="l" defTabSz="914217" rtl="0" eaLnBrk="1" latinLnBrk="0" hangingPunct="1">
        <a:defRPr sz="1900" kern="1200">
          <a:solidFill>
            <a:schemeClr val="tx1"/>
          </a:solidFill>
          <a:latin typeface="+mn-lt"/>
          <a:ea typeface="+mn-ea"/>
          <a:cs typeface="+mn-cs"/>
        </a:defRPr>
      </a:lvl8pPr>
      <a:lvl9pPr marL="3656868" algn="l" defTabSz="91421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gif"/><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image" Target="../media/image63.png"/><Relationship Id="rId12" Type="http://schemas.openxmlformats.org/officeDocument/2006/relationships/diagramLayout" Target="../diagrams/layout2.xml"/><Relationship Id="rId2" Type="http://schemas.openxmlformats.org/officeDocument/2006/relationships/diagramData" Target="../diagrams/data1.xml"/><Relationship Id="rId16" Type="http://schemas.openxmlformats.org/officeDocument/2006/relationships/image" Target="../media/image67.jpe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diagramData" Target="../diagrams/data2.xml"/><Relationship Id="rId5" Type="http://schemas.openxmlformats.org/officeDocument/2006/relationships/diagramColors" Target="../diagrams/colors1.xml"/><Relationship Id="rId15" Type="http://schemas.microsoft.com/office/2007/relationships/diagramDrawing" Target="../diagrams/drawing2.xml"/><Relationship Id="rId10" Type="http://schemas.openxmlformats.org/officeDocument/2006/relationships/image" Target="../media/image66.png"/><Relationship Id="rId4" Type="http://schemas.openxmlformats.org/officeDocument/2006/relationships/diagramQuickStyle" Target="../diagrams/quickStyle1.xml"/><Relationship Id="rId9" Type="http://schemas.openxmlformats.org/officeDocument/2006/relationships/image" Target="../media/image65.png"/><Relationship Id="rId14"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8.xml"/><Relationship Id="rId16" Type="http://schemas.openxmlformats.org/officeDocument/2006/relationships/image" Target="../media/image81.png"/><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gif"/><Relationship Id="rId1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5.xml"/><Relationship Id="rId5" Type="http://schemas.openxmlformats.org/officeDocument/2006/relationships/image" Target="../media/image86.png"/><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02" tIns="22851" rIns="45702" bIns="22851" rtlCol="0" anchor="ctr"/>
          <a:lstStyle/>
          <a:p>
            <a:pPr algn="ctr"/>
            <a:endParaRPr lang="en-US" b="1" dirty="0">
              <a:ln w="19050">
                <a:solidFill>
                  <a:srgbClr val="464653">
                    <a:tint val="1000"/>
                  </a:srgbClr>
                </a:solidFill>
                <a:prstDash val="solid"/>
              </a:ln>
              <a:solidFill>
                <a:srgbClr val="D2DA7A"/>
              </a:solidFill>
              <a:effectLst>
                <a:outerShdw blurRad="50000" dist="50800" dir="7500000" algn="tl">
                  <a:srgbClr val="000000">
                    <a:shade val="5000"/>
                    <a:alpha val="35000"/>
                  </a:srgbClr>
                </a:outerShdw>
              </a:effectLst>
            </a:endParaRPr>
          </a:p>
        </p:txBody>
      </p:sp>
      <p:pic>
        <p:nvPicPr>
          <p:cNvPr id="7" name="Picture 6" descr="Oracle"/>
          <p:cNvPicPr>
            <a:picLocks noChangeAspect="1" noChangeArrowheads="1"/>
          </p:cNvPicPr>
          <p:nvPr/>
        </p:nvPicPr>
        <p:blipFill>
          <a:blip r:embed="rId2" cstate="print"/>
          <a:srcRect/>
          <a:stretch>
            <a:fillRect/>
          </a:stretch>
        </p:blipFill>
        <p:spPr bwMode="auto">
          <a:xfrm>
            <a:off x="492840" y="835572"/>
            <a:ext cx="2739355" cy="342900"/>
          </a:xfrm>
          <a:prstGeom prst="rect">
            <a:avLst/>
          </a:prstGeom>
          <a:noFill/>
        </p:spPr>
      </p:pic>
      <p:pic>
        <p:nvPicPr>
          <p:cNvPr id="13" name="Picture 12" descr="nlbanner4forppt copy.jpg"/>
          <p:cNvPicPr>
            <a:picLocks noChangeAspect="1"/>
          </p:cNvPicPr>
          <p:nvPr/>
        </p:nvPicPr>
        <p:blipFill>
          <a:blip r:embed="rId3" cstate="print"/>
          <a:stretch>
            <a:fillRect/>
          </a:stretch>
        </p:blipFill>
        <p:spPr>
          <a:xfrm>
            <a:off x="-1" y="5124659"/>
            <a:ext cx="12188825" cy="173334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31812" y="1716183"/>
            <a:ext cx="11277600" cy="1631408"/>
          </a:xfrm>
          <a:prstGeom prst="rect">
            <a:avLst/>
          </a:prstGeom>
          <a:noFill/>
        </p:spPr>
        <p:txBody>
          <a:bodyPr wrap="square" lIns="45911" tIns="22955" rIns="45911" bIns="22955" rtlCol="0">
            <a:spAutoFit/>
          </a:bodyPr>
          <a:lstStyle/>
          <a:p>
            <a:pPr>
              <a:spcAft>
                <a:spcPts val="1200"/>
              </a:spcAft>
            </a:pPr>
            <a:r>
              <a:rPr lang="en-US" altLang="zh-CN" sz="3600" b="1" dirty="0"/>
              <a:t>Oracle BI 12c——</a:t>
            </a:r>
            <a:r>
              <a:rPr lang="zh-CN" altLang="en-US" sz="3600" b="1" dirty="0"/>
              <a:t>数据可视化</a:t>
            </a:r>
            <a:endParaRPr lang="en-US" altLang="zh-CN" sz="3600" b="1" dirty="0"/>
          </a:p>
          <a:p>
            <a:pPr>
              <a:spcAft>
                <a:spcPts val="1200"/>
              </a:spcAft>
            </a:pPr>
            <a:r>
              <a:rPr lang="en-US" sz="2800" b="1" dirty="0">
                <a:solidFill>
                  <a:schemeClr val="accent1"/>
                </a:solidFill>
                <a:ea typeface="MS PGothic" pitchFamily="34" charset="-128"/>
                <a:cs typeface="Calibri" pitchFamily="34" charset="0"/>
              </a:rPr>
              <a:t>D</a:t>
            </a:r>
            <a:r>
              <a:rPr lang="en-US" sz="2800" b="1" dirty="0">
                <a:ea typeface="MS PGothic" pitchFamily="34" charset="-128"/>
                <a:cs typeface="Calibri" pitchFamily="34" charset="0"/>
              </a:rPr>
              <a:t>ata </a:t>
            </a:r>
            <a:r>
              <a:rPr lang="en-US" sz="2800" b="1" dirty="0">
                <a:solidFill>
                  <a:schemeClr val="accent1"/>
                </a:solidFill>
                <a:ea typeface="MS PGothic" pitchFamily="34" charset="-128"/>
                <a:cs typeface="Calibri" pitchFamily="34" charset="0"/>
              </a:rPr>
              <a:t>V</a:t>
            </a:r>
            <a:r>
              <a:rPr lang="en-US" sz="2800" b="1" dirty="0">
                <a:ea typeface="MS PGothic" pitchFamily="34" charset="-128"/>
                <a:cs typeface="Calibri" pitchFamily="34" charset="0"/>
              </a:rPr>
              <a:t>isualization</a:t>
            </a:r>
            <a:endParaRPr lang="en-US" sz="1200" b="1" dirty="0">
              <a:ea typeface="MS PGothic" pitchFamily="34" charset="-128"/>
              <a:cs typeface="Calibri" pitchFamily="34" charset="0"/>
            </a:endParaRPr>
          </a:p>
          <a:p>
            <a:pPr fontAlgn="base">
              <a:spcBef>
                <a:spcPct val="0"/>
              </a:spcBef>
              <a:spcAft>
                <a:spcPct val="0"/>
              </a:spcAft>
            </a:pPr>
            <a:endParaRPr lang="en-US" b="1" dirty="0">
              <a:solidFill>
                <a:schemeClr val="bg2">
                  <a:lumMod val="25000"/>
                </a:schemeClr>
              </a:solidFill>
              <a:latin typeface="Calibri" pitchFamily="34" charset="0"/>
              <a:ea typeface="MS PGothic" pitchFamily="34" charset="-128"/>
              <a:cs typeface="Calibri" pitchFamily="34" charset="0"/>
            </a:endParaRPr>
          </a:p>
        </p:txBody>
      </p:sp>
      <p:pic>
        <p:nvPicPr>
          <p:cNvPr id="10" name="图片占位符 3"/>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5" r="4755"/>
          <a:stretch>
            <a:fillRect/>
          </a:stretch>
        </p:blipFill>
        <p:spPr>
          <a:xfrm>
            <a:off x="9415685" y="2122449"/>
            <a:ext cx="2640466" cy="2917902"/>
          </a:xfrm>
        </p:spPr>
      </p:pic>
    </p:spTree>
    <p:extLst>
      <p:ext uri="{BB962C8B-B14F-4D97-AF65-F5344CB8AC3E}">
        <p14:creationId xmlns:p14="http://schemas.microsoft.com/office/powerpoint/2010/main" val="3189705953"/>
      </p:ext>
    </p:extLst>
  </p:cSld>
  <p:clrMapOvr>
    <a:masterClrMapping/>
  </p:clrMapOvr>
  <p:transition spd="med"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dirty="0"/>
          </a:p>
        </p:txBody>
      </p:sp>
      <p:sp>
        <p:nvSpPr>
          <p:cNvPr id="6" name="TextBox 5"/>
          <p:cNvSpPr txBox="1"/>
          <p:nvPr/>
        </p:nvSpPr>
        <p:spPr>
          <a:xfrm>
            <a:off x="300791" y="787943"/>
            <a:ext cx="8746958" cy="594895"/>
          </a:xfrm>
          <a:prstGeom prst="rect">
            <a:avLst/>
          </a:prstGeom>
          <a:noFill/>
        </p:spPr>
        <p:txBody>
          <a:bodyPr wrap="square" lIns="0" tIns="0" rIns="0" bIns="0" rtlCol="0">
            <a:noAutofit/>
          </a:bodyPr>
          <a:lstStyle/>
          <a:p>
            <a:pPr>
              <a:lnSpc>
                <a:spcPct val="90000"/>
              </a:lnSpc>
            </a:pPr>
            <a:r>
              <a:rPr lang="zh-CN" altLang="en-US" sz="3600" dirty="0"/>
              <a:t>新增可视化显示形式</a:t>
            </a:r>
            <a:endParaRPr lang="en-US" altLang="zh-CN" sz="3600" dirty="0"/>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5"/>
            <a:ext cx="4458902" cy="3557012"/>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新增各种可视化显示形式</a:t>
            </a:r>
            <a:endParaRPr lang="en-US" altLang="zh-CN" sz="1800" b="1" dirty="0">
              <a:solidFill>
                <a:srgbClr val="006699"/>
              </a:solidFill>
            </a:endParaRPr>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列表</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平行坐标</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时间表</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弦图表</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环形网络</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网络</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桑基图</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树图表</a:t>
            </a:r>
            <a:endParaRPr lang="en-US" altLang="zh-CN" sz="18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48"/>
          <a:stretch/>
        </p:blipFill>
        <p:spPr>
          <a:xfrm>
            <a:off x="5173578" y="1950995"/>
            <a:ext cx="6665495" cy="4185110"/>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449197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dirty="0"/>
          </a:p>
        </p:txBody>
      </p:sp>
      <p:sp>
        <p:nvSpPr>
          <p:cNvPr id="6" name="TextBox 5"/>
          <p:cNvSpPr txBox="1"/>
          <p:nvPr/>
        </p:nvSpPr>
        <p:spPr>
          <a:xfrm>
            <a:off x="385015" y="787943"/>
            <a:ext cx="8746958" cy="594895"/>
          </a:xfrm>
          <a:prstGeom prst="rect">
            <a:avLst/>
          </a:prstGeom>
          <a:noFill/>
        </p:spPr>
        <p:txBody>
          <a:bodyPr wrap="square" lIns="0" tIns="0" rIns="0" bIns="0" rtlCol="0">
            <a:noAutofit/>
          </a:bodyPr>
          <a:lstStyle/>
          <a:p>
            <a:pPr>
              <a:lnSpc>
                <a:spcPct val="90000"/>
              </a:lnSpc>
            </a:pPr>
            <a:r>
              <a:rPr lang="zh-CN" altLang="en-US" sz="3600" dirty="0"/>
              <a:t>开发人员软件开发工具包</a:t>
            </a:r>
            <a:r>
              <a:rPr lang="en-US" altLang="zh-CN" sz="3600" dirty="0"/>
              <a:t>SDK</a:t>
            </a:r>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4"/>
            <a:ext cx="4458902" cy="1950446"/>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可视化分析</a:t>
            </a:r>
            <a:r>
              <a:rPr lang="en-US" altLang="zh-CN" sz="1800" b="1" dirty="0">
                <a:solidFill>
                  <a:srgbClr val="006699"/>
                </a:solidFill>
              </a:rPr>
              <a:t>SDK</a:t>
            </a:r>
          </a:p>
          <a:p>
            <a:pPr>
              <a:lnSpc>
                <a:spcPct val="90000"/>
              </a:lnSpc>
            </a:pPr>
            <a:endParaRPr lang="en-US" altLang="zh-CN" sz="1800" b="1" dirty="0">
              <a:solidFill>
                <a:srgbClr val="006699"/>
              </a:solidFill>
            </a:endParaRPr>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开发客制化、本土化的可视化分析</a:t>
            </a:r>
            <a:endParaRPr lang="en-US" altLang="zh-CN" sz="1800" dirty="0"/>
          </a:p>
          <a:p>
            <a:pPr>
              <a:lnSpc>
                <a:spcPct val="90000"/>
              </a:lnSpc>
              <a:spcBef>
                <a:spcPts val="1200"/>
              </a:spcBef>
              <a:buClr>
                <a:schemeClr val="tx1">
                  <a:lumMod val="60000"/>
                  <a:lumOff val="40000"/>
                </a:schemeClr>
              </a:buClr>
            </a:pP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允许开发人员利用数据可视化</a:t>
            </a:r>
            <a:r>
              <a:rPr lang="en-US" altLang="zh-CN" sz="1800" dirty="0"/>
              <a:t>SDK</a:t>
            </a:r>
            <a:r>
              <a:rPr lang="zh-CN" altLang="en-US" sz="1800" dirty="0"/>
              <a:t>来创建</a:t>
            </a:r>
            <a:endParaRPr lang="en-US" altLang="zh-CN" sz="1800" dirty="0"/>
          </a:p>
          <a:p>
            <a:pPr>
              <a:lnSpc>
                <a:spcPct val="90000"/>
              </a:lnSpc>
              <a:spcBef>
                <a:spcPts val="1200"/>
              </a:spcBef>
              <a:buClr>
                <a:schemeClr val="tx1">
                  <a:lumMod val="60000"/>
                  <a:lumOff val="40000"/>
                </a:schemeClr>
              </a:buClr>
            </a:pPr>
            <a:r>
              <a:rPr lang="zh-CN" altLang="en-US" sz="1800" dirty="0"/>
              <a:t>    插件程序</a:t>
            </a:r>
            <a:r>
              <a:rPr lang="en-US" altLang="zh-CN" sz="1800" dirty="0"/>
              <a:t>(Plug-ins)</a:t>
            </a:r>
            <a:r>
              <a:rPr lang="zh-CN" altLang="en-US" sz="1800" dirty="0"/>
              <a:t>并可以轻松的将其集成</a:t>
            </a:r>
            <a:endParaRPr lang="en-US" altLang="zh-CN" sz="1800" dirty="0"/>
          </a:p>
          <a:p>
            <a:pPr>
              <a:lnSpc>
                <a:spcPct val="90000"/>
              </a:lnSpc>
              <a:spcBef>
                <a:spcPts val="1200"/>
              </a:spcBef>
              <a:buClr>
                <a:schemeClr val="tx1">
                  <a:lumMod val="60000"/>
                  <a:lumOff val="40000"/>
                </a:schemeClr>
              </a:buClr>
            </a:pPr>
            <a:r>
              <a:rPr lang="zh-CN" altLang="en-US" sz="1800" dirty="0"/>
              <a:t>    到数据可视化中</a:t>
            </a:r>
            <a:endParaRPr lang="en-US" altLang="zh-CN"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199" y="1885541"/>
            <a:ext cx="6278609" cy="4053479"/>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705234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83" y="523492"/>
            <a:ext cx="11125201" cy="1295400"/>
          </a:xfrm>
        </p:spPr>
        <p:txBody>
          <a:bodyPr anchor="t"/>
          <a:lstStyle/>
          <a:p>
            <a:r>
              <a:rPr lang="en-US" dirty="0"/>
              <a:t>Public App Store</a:t>
            </a:r>
            <a:r>
              <a:rPr lang="zh-CN" altLang="en-US" dirty="0"/>
              <a:t>：</a:t>
            </a:r>
            <a:r>
              <a:rPr lang="en-US" altLang="zh-CN" dirty="0"/>
              <a:t>sample plugins </a:t>
            </a:r>
            <a:endParaRPr lang="en-US"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0850" y="1061109"/>
            <a:ext cx="11710888" cy="53497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550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6809" y="382232"/>
            <a:ext cx="11125200" cy="500049"/>
          </a:xfrm>
        </p:spPr>
        <p:txBody>
          <a:bodyPr/>
          <a:lstStyle/>
          <a:p>
            <a:r>
              <a:rPr lang="zh-CN" altLang="en-US" dirty="0"/>
              <a:t>高级分析</a:t>
            </a:r>
            <a:endParaRPr lang="en-US" dirty="0"/>
          </a:p>
        </p:txBody>
      </p:sp>
      <p:sp>
        <p:nvSpPr>
          <p:cNvPr id="9" name="Content Placeholder 8"/>
          <p:cNvSpPr>
            <a:spLocks noGrp="1"/>
          </p:cNvSpPr>
          <p:nvPr>
            <p:ph idx="1"/>
          </p:nvPr>
        </p:nvSpPr>
        <p:spPr>
          <a:xfrm>
            <a:off x="586809" y="1523940"/>
            <a:ext cx="5378222" cy="4530918"/>
          </a:xfrm>
        </p:spPr>
        <p:txBody>
          <a:bodyPr/>
          <a:lstStyle/>
          <a:p>
            <a:r>
              <a:rPr lang="zh-CN" altLang="en-US" sz="2400" dirty="0"/>
              <a:t>一键式高级分析功能</a:t>
            </a:r>
            <a:endParaRPr lang="en-US" sz="2400" dirty="0"/>
          </a:p>
          <a:p>
            <a:pPr lvl="1"/>
            <a:r>
              <a:rPr lang="zh-CN" altLang="en-US" sz="2000" dirty="0"/>
              <a:t>聚类</a:t>
            </a:r>
            <a:endParaRPr lang="en-US" sz="2000" dirty="0"/>
          </a:p>
          <a:p>
            <a:pPr marL="960120" lvl="2" indent="-457200"/>
            <a:r>
              <a:rPr lang="en-US" sz="1600" dirty="0"/>
              <a:t>K-means, Hierarchical</a:t>
            </a:r>
          </a:p>
          <a:p>
            <a:pPr lvl="1"/>
            <a:r>
              <a:rPr lang="zh-CN" altLang="en-US" sz="2000" dirty="0"/>
              <a:t>非正常值</a:t>
            </a:r>
            <a:endParaRPr lang="en-US" sz="2000" dirty="0"/>
          </a:p>
          <a:p>
            <a:pPr marL="960120" lvl="2" indent="-457200"/>
            <a:r>
              <a:rPr lang="en-US" sz="1600" dirty="0"/>
              <a:t>Multivariate, K-means, Hierarchical</a:t>
            </a:r>
          </a:p>
          <a:p>
            <a:pPr lvl="1"/>
            <a:r>
              <a:rPr lang="zh-CN" altLang="en-US" sz="2000" dirty="0"/>
              <a:t>参照线</a:t>
            </a:r>
            <a:endParaRPr lang="en-US" sz="2000" dirty="0"/>
          </a:p>
          <a:p>
            <a:pPr marL="960120" lvl="2" indent="-457200"/>
            <a:r>
              <a:rPr lang="en-US" sz="1600" dirty="0"/>
              <a:t>min, max, mean, median, constant</a:t>
            </a:r>
          </a:p>
          <a:p>
            <a:pPr lvl="1"/>
            <a:r>
              <a:rPr lang="zh-CN" altLang="en-US" sz="2000" dirty="0"/>
              <a:t>趋势线</a:t>
            </a:r>
            <a:r>
              <a:rPr lang="en-US" sz="2000" dirty="0"/>
              <a:t> </a:t>
            </a:r>
          </a:p>
          <a:p>
            <a:pPr marL="960120" lvl="2" indent="-457200"/>
            <a:r>
              <a:rPr lang="en-US" sz="1600" dirty="0"/>
              <a:t>linear, exp, polynomial</a:t>
            </a:r>
          </a:p>
          <a:p>
            <a:pPr lvl="1"/>
            <a:r>
              <a:rPr lang="zh-CN" altLang="en-US" sz="2000" dirty="0"/>
              <a:t>预测</a:t>
            </a:r>
            <a:endParaRPr lang="en-US" altLang="zh-CN" sz="2000" dirty="0"/>
          </a:p>
          <a:p>
            <a:pPr lvl="2"/>
            <a:r>
              <a:rPr lang="en-US" altLang="zh-CN" sz="1600" dirty="0"/>
              <a:t>Forecast</a:t>
            </a:r>
            <a:endParaRPr lang="en-US" sz="1600" dirty="0"/>
          </a:p>
          <a:p>
            <a:pPr marL="731520" lvl="1" indent="-457200">
              <a:buAutoNum type="arabicPeriod"/>
            </a:pPr>
            <a:endParaRPr lang="en-US" sz="2000" dirty="0"/>
          </a:p>
          <a:p>
            <a:pPr marL="0" indent="0">
              <a:buNone/>
            </a:pPr>
            <a:r>
              <a:rPr lang="zh-CN" altLang="en-US" sz="2400" dirty="0"/>
              <a:t>     * 要求安装</a:t>
            </a:r>
            <a:r>
              <a:rPr lang="en-US" altLang="zh-CN" sz="2400" dirty="0"/>
              <a:t>R</a:t>
            </a:r>
            <a:r>
              <a:rPr lang="zh-CN" altLang="en-US" sz="2400" dirty="0"/>
              <a:t>高级分析</a:t>
            </a:r>
            <a:endParaRPr lang="en-US" altLang="zh-CN" sz="2400" dirty="0"/>
          </a:p>
          <a:p>
            <a:pPr marL="0" indent="0">
              <a:buNone/>
            </a:pPr>
            <a:endParaRPr lang="en-US" sz="2400"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pPr/>
              <a:t>13</a:t>
            </a:fld>
            <a:endParaRPr lang="uk-UA" dirty="0"/>
          </a:p>
        </p:txBody>
      </p:sp>
      <p:sp>
        <p:nvSpPr>
          <p:cNvPr id="10" name="Text Placeholder 9"/>
          <p:cNvSpPr>
            <a:spLocks noGrp="1"/>
          </p:cNvSpPr>
          <p:nvPr>
            <p:ph type="body" sz="quarter" idx="13"/>
          </p:nvPr>
        </p:nvSpPr>
        <p:spPr>
          <a:xfrm>
            <a:off x="619277" y="906449"/>
            <a:ext cx="11125199" cy="343299"/>
          </a:xfrm>
        </p:spPr>
        <p:txBody>
          <a:bodyPr/>
          <a:lstStyle/>
          <a:p>
            <a:r>
              <a:rPr lang="zh-CN" altLang="en-US" dirty="0"/>
              <a:t>任何人都可以做到</a:t>
            </a:r>
            <a:endParaRPr lang="en-US" dirty="0"/>
          </a:p>
        </p:txBody>
      </p:sp>
      <p:pic>
        <p:nvPicPr>
          <p:cNvPr id="6" name="Picture 5"/>
          <p:cNvPicPr>
            <a:picLocks noChangeAspect="1"/>
          </p:cNvPicPr>
          <p:nvPr/>
        </p:nvPicPr>
        <p:blipFill rotWithShape="1">
          <a:blip r:embed="rId2"/>
          <a:srcRect l="1182"/>
          <a:stretch/>
        </p:blipFill>
        <p:spPr>
          <a:xfrm>
            <a:off x="5493879" y="1078098"/>
            <a:ext cx="4499146" cy="4371975"/>
          </a:xfrm>
          <a:prstGeom prst="rect">
            <a:avLst/>
          </a:prstGeom>
        </p:spPr>
      </p:pic>
    </p:spTree>
    <p:extLst>
      <p:ext uri="{BB962C8B-B14F-4D97-AF65-F5344CB8AC3E}">
        <p14:creationId xmlns:p14="http://schemas.microsoft.com/office/powerpoint/2010/main" val="29377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10" y="120816"/>
            <a:ext cx="11119407" cy="888537"/>
          </a:xfrm>
        </p:spPr>
        <p:txBody>
          <a:bodyPr/>
          <a:lstStyle/>
          <a:p>
            <a:r>
              <a:rPr lang="zh-CN" altLang="en-US" dirty="0">
                <a:sym typeface="Calibri"/>
              </a:rPr>
              <a:t>移动分析应用产品组合</a:t>
            </a:r>
          </a:p>
        </p:txBody>
      </p:sp>
      <p:sp>
        <p:nvSpPr>
          <p:cNvPr id="4" name="Footer Placeholder 3"/>
          <p:cNvSpPr>
            <a:spLocks noGrp="1"/>
          </p:cNvSpPr>
          <p:nvPr>
            <p:ph type="ftr" sz="quarter" idx="11"/>
          </p:nvPr>
        </p:nvSpPr>
        <p:spPr/>
        <p:txBody>
          <a:bodyPr/>
          <a:lstStyle/>
          <a:p>
            <a:endParaRPr lang="zh-CN" dirty="0">
              <a:solidFill>
                <a:srgbClr val="5F5F5F"/>
              </a:solidFill>
              <a:latin typeface="Calibri"/>
              <a:ea typeface="黑体"/>
              <a:sym typeface="Calibri"/>
            </a:endParaRPr>
          </a:p>
        </p:txBody>
      </p:sp>
      <p:sp>
        <p:nvSpPr>
          <p:cNvPr id="6" name="Text Placeholder 5"/>
          <p:cNvSpPr>
            <a:spLocks noGrp="1"/>
          </p:cNvSpPr>
          <p:nvPr>
            <p:ph type="body" sz="quarter" idx="13"/>
          </p:nvPr>
        </p:nvSpPr>
        <p:spPr>
          <a:xfrm>
            <a:off x="534711" y="1102695"/>
            <a:ext cx="11119406" cy="343121"/>
          </a:xfrm>
        </p:spPr>
        <p:txBody>
          <a:bodyPr/>
          <a:lstStyle/>
          <a:p>
            <a:pPr algn="l" rtl="0"/>
            <a:r>
              <a:rPr lang="zh-CN" b="0" i="0" u="none" baseline="0" dirty="0">
                <a:latin typeface="Calibri"/>
                <a:ea typeface="黑体"/>
                <a:sym typeface="Calibri"/>
              </a:rPr>
              <a:t>保护您现有投资并为您提供</a:t>
            </a:r>
            <a:r>
              <a:rPr lang="zh-CN" altLang="en-US" b="0" i="0" u="none" baseline="0" dirty="0">
                <a:latin typeface="Calibri"/>
                <a:ea typeface="黑体"/>
                <a:sym typeface="Calibri"/>
              </a:rPr>
              <a:t>便利</a:t>
            </a:r>
            <a:r>
              <a:rPr lang="zh-CN" b="0" i="0" u="none" baseline="0" dirty="0">
                <a:latin typeface="Calibri"/>
                <a:ea typeface="黑体"/>
                <a:sym typeface="Calibri"/>
              </a:rPr>
              <a:t> </a:t>
            </a:r>
            <a:endParaRPr lang="zh-CN" b="0" dirty="0">
              <a:latin typeface="Calibri"/>
              <a:ea typeface="黑体"/>
              <a:sym typeface="Calibri"/>
            </a:endParaRPr>
          </a:p>
        </p:txBody>
      </p:sp>
      <p:grpSp>
        <p:nvGrpSpPr>
          <p:cNvPr id="8" name="Group 7"/>
          <p:cNvGrpSpPr/>
          <p:nvPr/>
        </p:nvGrpSpPr>
        <p:grpSpPr>
          <a:xfrm>
            <a:off x="681769" y="2869958"/>
            <a:ext cx="3122810" cy="2037251"/>
            <a:chOff x="386094" y="1870601"/>
            <a:chExt cx="3125251" cy="2038313"/>
          </a:xfrm>
        </p:grpSpPr>
        <p:pic>
          <p:nvPicPr>
            <p:cNvPr id="9" name="Picture 8" descr="Screen Shot 2014-07-31 at 10.28.1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6094" y="1870601"/>
              <a:ext cx="2480117" cy="1679172"/>
            </a:xfrm>
            <a:prstGeom prst="rect">
              <a:avLst/>
            </a:prstGeom>
            <a:ln>
              <a:noFill/>
            </a:ln>
            <a:effectLst>
              <a:outerShdw blurRad="292100" dist="139700" dir="2700000" algn="tl" rotWithShape="0">
                <a:srgbClr val="333333">
                  <a:alpha val="65000"/>
                </a:srgbClr>
              </a:outerShdw>
            </a:effectLst>
          </p:spPr>
        </p:pic>
        <p:pic>
          <p:nvPicPr>
            <p:cNvPr id="10" name="Picture 9" descr="GS4_2up.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5242" y="2112811"/>
              <a:ext cx="1796103" cy="1796103"/>
            </a:xfrm>
            <a:prstGeom prst="rect">
              <a:avLst/>
            </a:prstGeom>
            <a:ln>
              <a:noFill/>
            </a:ln>
            <a:effectLst>
              <a:outerShdw blurRad="292100" dist="139700" dir="2700000" algn="tl" rotWithShape="0">
                <a:srgbClr val="333333">
                  <a:alpha val="65000"/>
                </a:srgbClr>
              </a:outerShdw>
            </a:effectLst>
          </p:spPr>
        </p:pic>
      </p:grpSp>
      <p:pic>
        <p:nvPicPr>
          <p:cNvPr id="11" name="Picture 10"/>
          <p:cNvPicPr>
            <a:picLocks noChangeAspect="1"/>
          </p:cNvPicPr>
          <p:nvPr/>
        </p:nvPicPr>
        <p:blipFill>
          <a:blip r:embed="rId4" cstate="print"/>
          <a:stretch>
            <a:fillRect/>
          </a:stretch>
        </p:blipFill>
        <p:spPr>
          <a:xfrm>
            <a:off x="8317014" y="2715145"/>
            <a:ext cx="2689806" cy="19146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5" cstate="print"/>
          <a:srcRect l="56983" t="2946" r="3672" b="2771"/>
          <a:stretch/>
        </p:blipFill>
        <p:spPr>
          <a:xfrm>
            <a:off x="4765929" y="2339615"/>
            <a:ext cx="2415153" cy="266569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690597" y="3330865"/>
            <a:ext cx="671283" cy="1365774"/>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442494" y="5035542"/>
            <a:ext cx="3303733" cy="645690"/>
          </a:xfrm>
          <a:prstGeom prst="rect">
            <a:avLst/>
          </a:prstGeom>
        </p:spPr>
        <p:txBody>
          <a:bodyPr wrap="square" anchor="ctr">
            <a:spAutoFit/>
          </a:bodyPr>
          <a:lstStyle/>
          <a:p>
            <a:pPr lvl="0" algn="ctr" rtl="0"/>
            <a:r>
              <a:rPr lang="zh-CN" sz="1798" b="0" i="0" u="none" baseline="0" dirty="0">
                <a:latin typeface="Calibri"/>
                <a:ea typeface="黑体"/>
                <a:sym typeface="Calibri"/>
              </a:rPr>
              <a:t>通过频繁的 Mobile HD 更新</a:t>
            </a:r>
            <a:br>
              <a:rPr lang="en-US" altLang="zh-CN" sz="1798" b="0" i="0" u="none" baseline="0" dirty="0">
                <a:latin typeface="Calibri"/>
                <a:ea typeface="黑体"/>
                <a:sym typeface="Calibri"/>
              </a:rPr>
            </a:br>
            <a:r>
              <a:rPr lang="zh-CN" sz="1798" b="0" i="0" u="none" baseline="0" dirty="0">
                <a:latin typeface="Calibri"/>
                <a:ea typeface="黑体"/>
                <a:sym typeface="Calibri"/>
              </a:rPr>
              <a:t>持续</a:t>
            </a:r>
            <a:r>
              <a:rPr lang="zh-CN" sz="1798" b="1" i="0" u="none" baseline="0" dirty="0">
                <a:latin typeface="Calibri"/>
                <a:ea typeface="黑体"/>
                <a:sym typeface="Calibri"/>
              </a:rPr>
              <a:t>保护客户投资</a:t>
            </a:r>
          </a:p>
        </p:txBody>
      </p:sp>
      <p:sp>
        <p:nvSpPr>
          <p:cNvPr id="15" name="Rectangle 14"/>
          <p:cNvSpPr/>
          <p:nvPr/>
        </p:nvSpPr>
        <p:spPr>
          <a:xfrm>
            <a:off x="4125028" y="4907208"/>
            <a:ext cx="3696957" cy="922368"/>
          </a:xfrm>
          <a:prstGeom prst="rect">
            <a:avLst/>
          </a:prstGeom>
        </p:spPr>
        <p:txBody>
          <a:bodyPr wrap="square" anchor="ctr">
            <a:spAutoFit/>
          </a:bodyPr>
          <a:lstStyle/>
          <a:p>
            <a:pPr algn="ctr" rtl="0"/>
            <a:r>
              <a:rPr lang="zh-CN" sz="1798" b="0" i="0" u="none" baseline="0" dirty="0">
                <a:latin typeface="Calibri"/>
                <a:ea typeface="黑体"/>
                <a:sym typeface="Calibri"/>
              </a:rPr>
              <a:t>专门</a:t>
            </a:r>
            <a:r>
              <a:rPr lang="zh-CN" sz="1798" b="1" i="0" u="none" baseline="0" dirty="0">
                <a:latin typeface="Calibri"/>
                <a:ea typeface="黑体"/>
                <a:sym typeface="Calibri"/>
              </a:rPr>
              <a:t>针对手机而优化</a:t>
            </a:r>
            <a:r>
              <a:rPr lang="zh-CN" sz="1798" b="0" i="0" u="none" baseline="0" dirty="0">
                <a:latin typeface="Calibri"/>
                <a:ea typeface="黑体"/>
                <a:sym typeface="Calibri"/>
              </a:rPr>
              <a:t>的创新型应用，可在适当的时间和地点为您的用户提供适当的分析</a:t>
            </a:r>
            <a:endParaRPr lang="zh-CN" sz="1100" dirty="0">
              <a:latin typeface="Calibri"/>
              <a:ea typeface="黑体"/>
              <a:sym typeface="Calibri"/>
            </a:endParaRPr>
          </a:p>
        </p:txBody>
      </p:sp>
      <p:sp>
        <p:nvSpPr>
          <p:cNvPr id="16" name="Rectangle 15"/>
          <p:cNvSpPr/>
          <p:nvPr/>
        </p:nvSpPr>
        <p:spPr>
          <a:xfrm>
            <a:off x="8117926" y="4997285"/>
            <a:ext cx="3551981" cy="807272"/>
          </a:xfrm>
          <a:prstGeom prst="rect">
            <a:avLst/>
          </a:prstGeom>
        </p:spPr>
        <p:txBody>
          <a:bodyPr wrap="square" anchor="ctr">
            <a:spAutoFit/>
          </a:bodyPr>
          <a:lstStyle/>
          <a:p>
            <a:pPr algn="ctr" rtl="0"/>
            <a:r>
              <a:rPr lang="zh-CN" sz="1798" b="0" i="0" u="none" baseline="0" dirty="0">
                <a:latin typeface="Calibri"/>
                <a:ea typeface="黑体"/>
                <a:sym typeface="Calibri"/>
              </a:rPr>
              <a:t>交互式可视化数据探索的体验</a:t>
            </a:r>
            <a:br>
              <a:rPr lang="en-US" altLang="zh-CN" sz="1798" b="0" i="0" u="none" baseline="0" dirty="0">
                <a:latin typeface="Calibri"/>
                <a:ea typeface="黑体"/>
                <a:sym typeface="Calibri"/>
              </a:rPr>
            </a:br>
            <a:r>
              <a:rPr lang="zh-CN" sz="1798" b="1" i="0" u="none" baseline="0" dirty="0">
                <a:latin typeface="Calibri"/>
                <a:ea typeface="黑体"/>
                <a:sym typeface="Calibri"/>
              </a:rPr>
              <a:t>可以全部在移动设备上获得</a:t>
            </a:r>
          </a:p>
          <a:p>
            <a:pPr algn="ctr" rtl="0"/>
            <a:endParaRPr lang="zh-CN" sz="1050" dirty="0">
              <a:latin typeface="Calibri"/>
              <a:ea typeface="黑体"/>
              <a:sym typeface="Calibri"/>
            </a:endParaRPr>
          </a:p>
        </p:txBody>
      </p:sp>
      <p:sp>
        <p:nvSpPr>
          <p:cNvPr id="17" name="Rectangle 16"/>
          <p:cNvSpPr/>
          <p:nvPr/>
        </p:nvSpPr>
        <p:spPr>
          <a:xfrm>
            <a:off x="1337177" y="1655751"/>
            <a:ext cx="1514369" cy="738344"/>
          </a:xfrm>
          <a:prstGeom prst="rect">
            <a:avLst/>
          </a:prstGeom>
          <a:effectLst/>
        </p:spPr>
        <p:txBody>
          <a:bodyPr wrap="none">
            <a:spAutoFit/>
          </a:bodyPr>
          <a:lstStyle/>
          <a:p>
            <a:pPr algn="ctr" rtl="0"/>
            <a:r>
              <a:rPr lang="zh-CN" sz="2398" b="0" i="0" u="none" baseline="0" dirty="0">
                <a:solidFill>
                  <a:schemeClr val="accent1"/>
                </a:solidFill>
                <a:latin typeface="Calibri"/>
                <a:ea typeface="黑体"/>
                <a:sym typeface="Calibri"/>
              </a:rPr>
              <a:t>Mobile HD</a:t>
            </a:r>
          </a:p>
          <a:p>
            <a:pPr algn="ctr" rtl="0"/>
            <a:endParaRPr lang="zh-CN" sz="200" dirty="0">
              <a:solidFill>
                <a:schemeClr val="accent1"/>
              </a:solidFill>
              <a:latin typeface="Calibri"/>
              <a:ea typeface="黑体"/>
              <a:sym typeface="Calibri"/>
            </a:endParaRPr>
          </a:p>
          <a:p>
            <a:pPr algn="ctr" rtl="0"/>
            <a:r>
              <a:rPr lang="zh-CN" sz="1600" b="0" i="0" u="none" baseline="0" dirty="0">
                <a:solidFill>
                  <a:schemeClr val="accent1"/>
                </a:solidFill>
                <a:latin typeface="Calibri"/>
                <a:ea typeface="黑体"/>
                <a:sym typeface="Calibri"/>
              </a:rPr>
              <a:t>现已提供</a:t>
            </a:r>
          </a:p>
        </p:txBody>
      </p:sp>
      <p:sp>
        <p:nvSpPr>
          <p:cNvPr id="18" name="Rectangle 17"/>
          <p:cNvSpPr/>
          <p:nvPr/>
        </p:nvSpPr>
        <p:spPr>
          <a:xfrm>
            <a:off x="5192525" y="1647247"/>
            <a:ext cx="1561963" cy="753661"/>
          </a:xfrm>
          <a:prstGeom prst="rect">
            <a:avLst/>
          </a:prstGeom>
          <a:effectLst/>
        </p:spPr>
        <p:txBody>
          <a:bodyPr wrap="none">
            <a:spAutoFit/>
          </a:bodyPr>
          <a:lstStyle/>
          <a:p>
            <a:pPr algn="ctr" rtl="0"/>
            <a:r>
              <a:rPr lang="zh-CN" sz="2398" b="0" i="0" u="none" baseline="0" dirty="0">
                <a:solidFill>
                  <a:schemeClr val="accent1"/>
                </a:solidFill>
                <a:latin typeface="Calibri"/>
                <a:ea typeface="黑体"/>
                <a:sym typeface="Calibri"/>
              </a:rPr>
              <a:t>Day by Day</a:t>
            </a:r>
          </a:p>
          <a:p>
            <a:pPr algn="ctr" rtl="0"/>
            <a:endParaRPr lang="zh-CN" sz="200" dirty="0">
              <a:solidFill>
                <a:schemeClr val="accent1"/>
              </a:solidFill>
              <a:latin typeface="Calibri"/>
              <a:ea typeface="黑体"/>
              <a:sym typeface="Calibri"/>
            </a:endParaRPr>
          </a:p>
          <a:p>
            <a:pPr algn="ctr" rtl="0"/>
            <a:r>
              <a:rPr lang="zh-CN" sz="1600" b="0" i="0" u="none" baseline="0" dirty="0">
                <a:solidFill>
                  <a:schemeClr val="accent1"/>
                </a:solidFill>
                <a:latin typeface="Calibri"/>
                <a:ea typeface="黑体"/>
                <a:sym typeface="Calibri"/>
              </a:rPr>
              <a:t>近期推出！</a:t>
            </a:r>
          </a:p>
        </p:txBody>
      </p:sp>
      <p:sp>
        <p:nvSpPr>
          <p:cNvPr id="19" name="Rectangle 18"/>
          <p:cNvSpPr/>
          <p:nvPr/>
        </p:nvSpPr>
        <p:spPr>
          <a:xfrm>
            <a:off x="9265767" y="1655754"/>
            <a:ext cx="1256299" cy="769121"/>
          </a:xfrm>
          <a:prstGeom prst="rect">
            <a:avLst/>
          </a:prstGeom>
          <a:effectLst/>
        </p:spPr>
        <p:txBody>
          <a:bodyPr wrap="none">
            <a:spAutoFit/>
          </a:bodyPr>
          <a:lstStyle/>
          <a:p>
            <a:pPr algn="ctr" rtl="0"/>
            <a:r>
              <a:rPr lang="zh-CN" sz="2398" b="0" i="0" u="none" baseline="0" dirty="0">
                <a:solidFill>
                  <a:schemeClr val="accent1"/>
                </a:solidFill>
                <a:latin typeface="Calibri"/>
                <a:ea typeface="黑体"/>
                <a:sym typeface="Calibri"/>
              </a:rPr>
              <a:t>Synopsis</a:t>
            </a:r>
          </a:p>
          <a:p>
            <a:pPr algn="ctr" rtl="0"/>
            <a:endParaRPr lang="zh-CN" sz="200" dirty="0">
              <a:solidFill>
                <a:schemeClr val="accent1"/>
              </a:solidFill>
              <a:latin typeface="Calibri"/>
              <a:ea typeface="黑体"/>
              <a:sym typeface="Calibri"/>
            </a:endParaRPr>
          </a:p>
          <a:p>
            <a:pPr algn="ctr"/>
            <a:r>
              <a:rPr lang="zh-CN" altLang="zh-CN" sz="1600" dirty="0">
                <a:solidFill>
                  <a:schemeClr val="accent1"/>
                </a:solidFill>
                <a:ea typeface="黑体"/>
                <a:sym typeface="Calibri"/>
              </a:rPr>
              <a:t>现已提供</a:t>
            </a:r>
          </a:p>
          <a:p>
            <a:pPr algn="ctr" rtl="0"/>
            <a:endParaRPr lang="zh-CN" sz="200" dirty="0">
              <a:solidFill>
                <a:schemeClr val="accent1"/>
              </a:solidFill>
              <a:latin typeface="Calibri"/>
              <a:ea typeface="黑体"/>
              <a:sym typeface="Calibri"/>
            </a:endParaRPr>
          </a:p>
        </p:txBody>
      </p:sp>
    </p:spTree>
    <p:extLst>
      <p:ext uri="{BB962C8B-B14F-4D97-AF65-F5344CB8AC3E}">
        <p14:creationId xmlns:p14="http://schemas.microsoft.com/office/powerpoint/2010/main" val="2222984988"/>
      </p:ext>
    </p:extLst>
  </p:cSld>
  <p:clrMapOvr>
    <a:masterClrMapping/>
  </p:clrMapOvr>
  <p:transition spd="slow" advClick="0" advTm="3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dirty="0"/>
          </a:p>
        </p:txBody>
      </p:sp>
      <p:sp>
        <p:nvSpPr>
          <p:cNvPr id="9" name="TextBox 8"/>
          <p:cNvSpPr txBox="1"/>
          <p:nvPr/>
        </p:nvSpPr>
        <p:spPr>
          <a:xfrm>
            <a:off x="433138" y="415758"/>
            <a:ext cx="8746958" cy="889000"/>
          </a:xfrm>
          <a:prstGeom prst="rect">
            <a:avLst/>
          </a:prstGeom>
          <a:noFill/>
        </p:spPr>
        <p:txBody>
          <a:bodyPr wrap="square" lIns="0" tIns="0" rIns="0" bIns="0" rtlCol="0">
            <a:noAutofit/>
          </a:bodyPr>
          <a:lstStyle/>
          <a:p>
            <a:pPr>
              <a:lnSpc>
                <a:spcPct val="90000"/>
              </a:lnSpc>
            </a:pPr>
            <a:r>
              <a:rPr lang="en-US" altLang="zh-CN" sz="3600" dirty="0"/>
              <a:t>OBIEE 12c</a:t>
            </a:r>
            <a:r>
              <a:rPr lang="zh-CN" altLang="en-US" sz="3600" dirty="0"/>
              <a:t>与</a:t>
            </a:r>
            <a:r>
              <a:rPr lang="en-US" altLang="zh-CN" sz="3600" dirty="0"/>
              <a:t>DV</a:t>
            </a:r>
            <a:r>
              <a:rPr lang="zh-CN" altLang="en-US" sz="3600" dirty="0"/>
              <a:t>集成性</a:t>
            </a:r>
            <a:endParaRPr lang="en-US" altLang="zh-CN" sz="3600" dirty="0"/>
          </a:p>
        </p:txBody>
      </p:sp>
      <p:sp>
        <p:nvSpPr>
          <p:cNvPr id="10" name="TextBox 9"/>
          <p:cNvSpPr txBox="1"/>
          <p:nvPr/>
        </p:nvSpPr>
        <p:spPr>
          <a:xfrm>
            <a:off x="324853" y="1783096"/>
            <a:ext cx="11658600" cy="4708984"/>
          </a:xfrm>
          <a:prstGeom prst="rect">
            <a:avLst/>
          </a:prstGeom>
          <a:noFill/>
        </p:spPr>
        <p:txBody>
          <a:bodyPr wrap="square" lIns="0" tIns="0" rIns="0" bIns="0" rtlCol="0">
            <a:noAutofit/>
          </a:bodyPr>
          <a:lstStyle/>
          <a:p>
            <a:pPr marL="228553" indent="-228553">
              <a:lnSpc>
                <a:spcPct val="90000"/>
              </a:lnSpc>
              <a:spcBef>
                <a:spcPts val="1200"/>
              </a:spcBef>
              <a:buClr>
                <a:schemeClr val="tx1">
                  <a:lumMod val="60000"/>
                  <a:lumOff val="40000"/>
                </a:schemeClr>
              </a:buClr>
              <a:buFont typeface="Arial" panose="020B0604020202020204" pitchFamily="34" charset="0"/>
              <a:buChar char="•"/>
            </a:pPr>
            <a:r>
              <a:rPr lang="en-US" altLang="zh-CN" sz="1800" dirty="0"/>
              <a:t> OBIEE 12c</a:t>
            </a:r>
            <a:r>
              <a:rPr lang="zh-CN" altLang="en-US" sz="1800" dirty="0"/>
              <a:t>本地部署版本中：</a:t>
            </a:r>
            <a:endParaRPr lang="en-US" altLang="zh-CN" sz="1800" dirty="0"/>
          </a:p>
          <a:p>
            <a:pPr>
              <a:lnSpc>
                <a:spcPct val="90000"/>
              </a:lnSpc>
              <a:spcBef>
                <a:spcPts val="1200"/>
              </a:spcBef>
              <a:buClr>
                <a:schemeClr val="tx1">
                  <a:lumMod val="60000"/>
                  <a:lumOff val="40000"/>
                </a:schemeClr>
              </a:buClr>
            </a:pPr>
            <a:r>
              <a:rPr lang="en-US" altLang="zh-CN" sz="1800" dirty="0"/>
              <a:t>     </a:t>
            </a:r>
            <a:r>
              <a:rPr lang="zh-CN" altLang="en-US" sz="1800" dirty="0"/>
              <a:t>简单操作就可以将</a:t>
            </a:r>
            <a:r>
              <a:rPr lang="en-US" altLang="zh-CN" sz="1800" dirty="0"/>
              <a:t>VA</a:t>
            </a:r>
            <a:r>
              <a:rPr lang="zh-CN" altLang="en-US" sz="1800" dirty="0"/>
              <a:t>项目内嵌集成到</a:t>
            </a:r>
            <a:r>
              <a:rPr lang="en-US" altLang="zh-CN" sz="1800" dirty="0"/>
              <a:t>OBIEE 12c</a:t>
            </a:r>
            <a:r>
              <a:rPr lang="zh-CN" altLang="en-US" sz="1800" dirty="0"/>
              <a:t>的仪表盘中，方便用户在浏览</a:t>
            </a:r>
            <a:r>
              <a:rPr lang="en-US" altLang="zh-CN" sz="1800" dirty="0"/>
              <a:t>OBIEE</a:t>
            </a:r>
            <a:r>
              <a:rPr lang="zh-CN" altLang="en-US" sz="1800" dirty="0"/>
              <a:t>报表的同时查看和编辑</a:t>
            </a:r>
            <a:r>
              <a:rPr lang="en-US" altLang="zh-CN" sz="1800" dirty="0"/>
              <a:t>VA</a:t>
            </a:r>
            <a:r>
              <a:rPr lang="zh-CN" altLang="en-US" sz="1800" dirty="0"/>
              <a:t>项目</a:t>
            </a:r>
            <a:endParaRPr lang="en-US" altLang="zh-CN" sz="1800" dirty="0"/>
          </a:p>
          <a:p>
            <a:pPr>
              <a:lnSpc>
                <a:spcPct val="90000"/>
              </a:lnSpc>
              <a:spcBef>
                <a:spcPts val="1200"/>
              </a:spcBef>
              <a:buClr>
                <a:schemeClr val="tx1">
                  <a:lumMod val="60000"/>
                  <a:lumOff val="40000"/>
                </a:schemeClr>
              </a:buClr>
            </a:pPr>
            <a:r>
              <a:rPr lang="en-US" altLang="zh-CN" sz="1800" dirty="0"/>
              <a:t>     </a:t>
            </a:r>
            <a:r>
              <a:rPr lang="zh-CN" altLang="en-US" sz="1800" dirty="0"/>
              <a:t>可视化显示形式，实现敏捷自助分析。</a:t>
            </a:r>
            <a:endParaRPr lang="en-US" altLang="zh-CN" sz="1800" dirty="0"/>
          </a:p>
        </p:txBody>
      </p:sp>
      <p:pic>
        <p:nvPicPr>
          <p:cNvPr id="3" name="Picture 2"/>
          <p:cNvPicPr>
            <a:picLocks noChangeAspect="1"/>
          </p:cNvPicPr>
          <p:nvPr/>
        </p:nvPicPr>
        <p:blipFill>
          <a:blip r:embed="rId3"/>
          <a:stretch>
            <a:fillRect/>
          </a:stretch>
        </p:blipFill>
        <p:spPr>
          <a:xfrm>
            <a:off x="6280484" y="2586789"/>
            <a:ext cx="5584275" cy="3472154"/>
          </a:xfrm>
          <a:prstGeom prst="rect">
            <a:avLst/>
          </a:prstGeom>
          <a:effectLst>
            <a:glow rad="139700">
              <a:schemeClr val="accent4">
                <a:satMod val="175000"/>
                <a:alpha val="40000"/>
              </a:schemeClr>
            </a:glow>
          </a:effectLst>
        </p:spPr>
      </p:pic>
      <p:pic>
        <p:nvPicPr>
          <p:cNvPr id="7" name="Picture 6"/>
          <p:cNvPicPr>
            <a:picLocks noChangeAspect="1"/>
          </p:cNvPicPr>
          <p:nvPr/>
        </p:nvPicPr>
        <p:blipFill>
          <a:blip r:embed="rId4"/>
          <a:stretch>
            <a:fillRect/>
          </a:stretch>
        </p:blipFill>
        <p:spPr>
          <a:xfrm>
            <a:off x="1310942" y="3104148"/>
            <a:ext cx="3495675" cy="2743200"/>
          </a:xfrm>
          <a:prstGeom prst="rect">
            <a:avLst/>
          </a:prstGeom>
          <a:effectLst>
            <a:glow rad="139700">
              <a:schemeClr val="accent4">
                <a:satMod val="175000"/>
                <a:alpha val="40000"/>
              </a:schemeClr>
            </a:glow>
          </a:effectLst>
        </p:spPr>
      </p:pic>
      <p:sp>
        <p:nvSpPr>
          <p:cNvPr id="11" name="Right Arrow 10"/>
          <p:cNvSpPr/>
          <p:nvPr/>
        </p:nvSpPr>
        <p:spPr>
          <a:xfrm>
            <a:off x="5053263" y="3842154"/>
            <a:ext cx="1034716" cy="590867"/>
          </a:xfrm>
          <a:prstGeom prst="righ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zh-CN" altLang="en-US"/>
          </a:p>
        </p:txBody>
      </p:sp>
    </p:spTree>
    <p:extLst>
      <p:ext uri="{BB962C8B-B14F-4D97-AF65-F5344CB8AC3E}">
        <p14:creationId xmlns:p14="http://schemas.microsoft.com/office/powerpoint/2010/main" val="2440777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6" name="Group 25"/>
          <p:cNvGrpSpPr>
            <a:grpSpLocks/>
          </p:cNvGrpSpPr>
          <p:nvPr/>
        </p:nvGrpSpPr>
        <p:grpSpPr bwMode="auto">
          <a:xfrm>
            <a:off x="1829097" y="1785257"/>
            <a:ext cx="4769374" cy="1883833"/>
            <a:chOff x="5307833" y="3028013"/>
            <a:chExt cx="3575567" cy="1412533"/>
          </a:xfrm>
        </p:grpSpPr>
        <p:sp>
          <p:nvSpPr>
            <p:cNvPr id="14" name="TextBox 13"/>
            <p:cNvSpPr txBox="1"/>
            <p:nvPr/>
          </p:nvSpPr>
          <p:spPr>
            <a:xfrm>
              <a:off x="5307833" y="4165975"/>
              <a:ext cx="3359631" cy="274571"/>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sz="2100" b="1">
                  <a:solidFill>
                    <a:srgbClr val="000000"/>
                  </a:solidFill>
                  <a:ea typeface="黑体" pitchFamily="49" charset="-122"/>
                  <a:sym typeface="Arial" pitchFamily="34" charset="0"/>
                </a:rPr>
                <a:t>HDFS</a:t>
              </a:r>
            </a:p>
          </p:txBody>
        </p:sp>
        <p:sp>
          <p:nvSpPr>
            <p:cNvPr id="16" name="TextBox 15"/>
            <p:cNvSpPr txBox="1"/>
            <p:nvPr/>
          </p:nvSpPr>
          <p:spPr>
            <a:xfrm>
              <a:off x="6298778" y="3858075"/>
              <a:ext cx="1272326" cy="272984"/>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sz="2100" b="1">
                  <a:solidFill>
                    <a:srgbClr val="000000"/>
                  </a:solidFill>
                  <a:ea typeface="黑体" pitchFamily="49" charset="-122"/>
                  <a:sym typeface="Arial" pitchFamily="34" charset="0"/>
                </a:rPr>
                <a:t>Hadoop MR</a:t>
              </a:r>
            </a:p>
          </p:txBody>
        </p:sp>
        <p:sp>
          <p:nvSpPr>
            <p:cNvPr id="17" name="TextBox 16"/>
            <p:cNvSpPr txBox="1"/>
            <p:nvPr/>
          </p:nvSpPr>
          <p:spPr>
            <a:xfrm>
              <a:off x="6298778" y="3543826"/>
              <a:ext cx="1272326" cy="274571"/>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sz="2100" b="1">
                  <a:solidFill>
                    <a:srgbClr val="0D0D0D"/>
                  </a:solidFill>
                  <a:ea typeface="黑体" pitchFamily="49" charset="-122"/>
                  <a:sym typeface="Arial" pitchFamily="34" charset="0"/>
                </a:rPr>
                <a:t>Hive</a:t>
              </a:r>
            </a:p>
          </p:txBody>
        </p:sp>
        <p:sp>
          <p:nvSpPr>
            <p:cNvPr id="18" name="TextBox 17"/>
            <p:cNvSpPr txBox="1"/>
            <p:nvPr/>
          </p:nvSpPr>
          <p:spPr>
            <a:xfrm>
              <a:off x="5307833" y="3028013"/>
              <a:ext cx="3575567" cy="274572"/>
            </a:xfrm>
            <a:prstGeom prst="rect">
              <a:avLst/>
            </a:prstGeom>
            <a:solidFill>
              <a:srgbClr val="FF0000"/>
            </a:solidFill>
            <a:ln>
              <a:solidFill>
                <a:schemeClr val="accent1">
                  <a:lumMod val="75000"/>
                </a:schemeClr>
              </a:solidFill>
            </a:ln>
          </p:spPr>
          <p:txBody>
            <a:bodyPr lIns="0" tIns="0" rIns="0" bIns="0"/>
            <a:lstStyle/>
            <a:p>
              <a:pPr algn="ctr" eaLnBrk="0" hangingPunct="0">
                <a:buSzPct val="100000"/>
                <a:defRPr/>
              </a:pPr>
              <a:r>
                <a:rPr lang="en-US" altLang="zh-CN" sz="2100" b="1" dirty="0">
                  <a:solidFill>
                    <a:srgbClr val="FFFFFF"/>
                  </a:solidFill>
                  <a:ea typeface="黑体" pitchFamily="49" charset="-122"/>
                  <a:sym typeface="Arial" pitchFamily="34" charset="0"/>
                </a:rPr>
                <a:t>Oracle BI </a:t>
              </a:r>
              <a:r>
                <a:rPr lang="zh-CN" altLang="en-US" sz="2100" b="1" dirty="0">
                  <a:solidFill>
                    <a:srgbClr val="FFFFFF"/>
                  </a:solidFill>
                  <a:ea typeface="黑体" pitchFamily="49" charset="-122"/>
                  <a:sym typeface="Arial" pitchFamily="34" charset="0"/>
                </a:rPr>
                <a:t>服务器</a:t>
              </a:r>
              <a:r>
                <a:rPr lang="en-US" altLang="zh-CN" sz="2100" b="1" dirty="0">
                  <a:solidFill>
                    <a:srgbClr val="FFFFFF"/>
                  </a:solidFill>
                  <a:ea typeface="黑体" pitchFamily="49" charset="-122"/>
                  <a:sym typeface="Arial" pitchFamily="34" charset="0"/>
                </a:rPr>
                <a:t>/DV</a:t>
              </a:r>
              <a:endParaRPr lang="zh-CN" altLang="en-US" sz="2100" b="1" dirty="0">
                <a:solidFill>
                  <a:srgbClr val="FFFFFF"/>
                </a:solidFill>
                <a:ea typeface="黑体" pitchFamily="49" charset="-122"/>
                <a:sym typeface="Arial" pitchFamily="34" charset="0"/>
              </a:endParaRPr>
            </a:p>
          </p:txBody>
        </p:sp>
        <p:sp>
          <p:nvSpPr>
            <p:cNvPr id="69649" name="Down Arrow 18"/>
            <p:cNvSpPr>
              <a:spLocks noChangeArrowheads="1"/>
            </p:cNvSpPr>
            <p:nvPr/>
          </p:nvSpPr>
          <p:spPr bwMode="auto">
            <a:xfrm>
              <a:off x="7038060" y="3318456"/>
              <a:ext cx="193546" cy="222196"/>
            </a:xfrm>
            <a:prstGeom prst="downArrow">
              <a:avLst>
                <a:gd name="adj1" fmla="val 50000"/>
                <a:gd name="adj2" fmla="val 66942"/>
              </a:avLst>
            </a:prstGeom>
            <a:solidFill>
              <a:srgbClr val="646464"/>
            </a:solidFill>
            <a:ln w="25400" algn="ctr">
              <a:noFill/>
              <a:miter lim="800000"/>
              <a:headEnd/>
              <a:tailEnd/>
            </a:ln>
          </p:spPr>
          <p:txBody>
            <a:bodyPr lIns="0" tIns="0" rIns="0" bIns="0"/>
            <a:lstStyle/>
            <a:p>
              <a:endParaRPr lang="zh-CN" altLang="zh-CN" sz="2100">
                <a:solidFill>
                  <a:srgbClr val="000000"/>
                </a:solidFill>
                <a:ea typeface="黑体" pitchFamily="49" charset="-122"/>
              </a:endParaRPr>
            </a:p>
          </p:txBody>
        </p:sp>
        <p:pic>
          <p:nvPicPr>
            <p:cNvPr id="20" name="Picture 19" descr="hadoop-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1104" y="4311990"/>
              <a:ext cx="456895" cy="107924"/>
            </a:xfrm>
            <a:prstGeom prst="rect">
              <a:avLst/>
            </a:prstGeom>
            <a:ln>
              <a:noFill/>
            </a:ln>
            <a:effectLst>
              <a:outerShdw blurRad="292100" dist="139700" dir="2700000" algn="tl" rotWithShape="0">
                <a:srgbClr val="333333">
                  <a:alpha val="65000"/>
                </a:srgbClr>
              </a:outerShdw>
            </a:effectLst>
          </p:spPr>
        </p:pic>
        <p:pic>
          <p:nvPicPr>
            <p:cNvPr id="21" name="Picture 20" descr="hive_logo_mediu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6706" y="3573981"/>
              <a:ext cx="244312" cy="225370"/>
            </a:xfrm>
            <a:prstGeom prst="rect">
              <a:avLst/>
            </a:prstGeom>
            <a:ln>
              <a:noFill/>
            </a:ln>
            <a:effectLst>
              <a:outerShdw blurRad="292100" dist="139700" dir="2700000" algn="tl" rotWithShape="0">
                <a:srgbClr val="333333">
                  <a:alpha val="65000"/>
                </a:srgbClr>
              </a:outerShdw>
            </a:effectLst>
          </p:spPr>
        </p:pic>
        <p:sp>
          <p:nvSpPr>
            <p:cNvPr id="69652" name="TextBox 21"/>
            <p:cNvSpPr txBox="1">
              <a:spLocks noChangeArrowheads="1"/>
            </p:cNvSpPr>
            <p:nvPr/>
          </p:nvSpPr>
          <p:spPr bwMode="auto">
            <a:xfrm>
              <a:off x="6493660" y="3350198"/>
              <a:ext cx="1597437" cy="223783"/>
            </a:xfrm>
            <a:prstGeom prst="rect">
              <a:avLst/>
            </a:prstGeom>
            <a:noFill/>
            <a:ln w="9525">
              <a:noFill/>
              <a:miter lim="800000"/>
              <a:headEnd/>
              <a:tailEnd/>
            </a:ln>
          </p:spPr>
          <p:txBody>
            <a:bodyPr lIns="0" tIns="0" rIns="0" bIns="0"/>
            <a:lstStyle/>
            <a:p>
              <a:pPr eaLnBrk="0" hangingPunct="0">
                <a:buSzPct val="100000"/>
              </a:pPr>
              <a:r>
                <a:rPr lang="en-US" altLang="zh-CN" sz="1500" b="1" dirty="0">
                  <a:solidFill>
                    <a:srgbClr val="7F7F7F"/>
                  </a:solidFill>
                  <a:ea typeface="黑体" pitchFamily="49" charset="-122"/>
                  <a:sym typeface="Arial" pitchFamily="34" charset="0"/>
                </a:rPr>
                <a:t>Hive QL     /   ODBC</a:t>
              </a:r>
            </a:p>
          </p:txBody>
        </p:sp>
        <p:sp>
          <p:nvSpPr>
            <p:cNvPr id="22" name="TextBox 21"/>
            <p:cNvSpPr txBox="1"/>
            <p:nvPr/>
          </p:nvSpPr>
          <p:spPr>
            <a:xfrm>
              <a:off x="5307833" y="3556119"/>
              <a:ext cx="929801" cy="274571"/>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sz="2100" b="1" dirty="0">
                  <a:solidFill>
                    <a:srgbClr val="0D0D0D"/>
                  </a:solidFill>
                  <a:ea typeface="黑体" pitchFamily="49" charset="-122"/>
                  <a:sym typeface="Arial" pitchFamily="34" charset="0"/>
                </a:rPr>
                <a:t>IMPALA</a:t>
              </a:r>
            </a:p>
          </p:txBody>
        </p:sp>
        <p:sp>
          <p:nvSpPr>
            <p:cNvPr id="24" name="TextBox 23"/>
            <p:cNvSpPr txBox="1"/>
            <p:nvPr/>
          </p:nvSpPr>
          <p:spPr>
            <a:xfrm>
              <a:off x="7644684" y="3549380"/>
              <a:ext cx="1022781" cy="274571"/>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sz="2100" b="1" dirty="0">
                  <a:solidFill>
                    <a:srgbClr val="0D0D0D"/>
                  </a:solidFill>
                  <a:ea typeface="黑体" pitchFamily="49" charset="-122"/>
                  <a:sym typeface="Arial" pitchFamily="34" charset="0"/>
                </a:rPr>
                <a:t>SPARK</a:t>
              </a:r>
            </a:p>
          </p:txBody>
        </p:sp>
      </p:grpSp>
      <p:sp>
        <p:nvSpPr>
          <p:cNvPr id="69637" name="TextBox 24"/>
          <p:cNvSpPr txBox="1">
            <a:spLocks noChangeArrowheads="1"/>
          </p:cNvSpPr>
          <p:nvPr/>
        </p:nvSpPr>
        <p:spPr bwMode="auto">
          <a:xfrm>
            <a:off x="2763647" y="3878640"/>
            <a:ext cx="3091645" cy="1549400"/>
          </a:xfrm>
          <a:prstGeom prst="rect">
            <a:avLst/>
          </a:prstGeom>
          <a:noFill/>
          <a:ln w="9525">
            <a:noFill/>
            <a:miter lim="800000"/>
            <a:headEnd/>
            <a:tailEnd/>
          </a:ln>
        </p:spPr>
        <p:txBody>
          <a:bodyPr lIns="121899" tIns="60949" rIns="121899" bIns="60949">
            <a:spAutoFit/>
          </a:bodyPr>
          <a:lstStyle/>
          <a:p>
            <a:pPr marL="120630" algn="ctr" eaLnBrk="0" hangingPunct="0">
              <a:buSzPct val="100000"/>
            </a:pPr>
            <a:r>
              <a:rPr lang="en-US" altLang="zh-CN" sz="2100" b="1" dirty="0">
                <a:solidFill>
                  <a:srgbClr val="FF1414"/>
                </a:solidFill>
                <a:ea typeface="黑体" pitchFamily="49" charset="-122"/>
                <a:sym typeface="Arial" pitchFamily="34" charset="0"/>
              </a:rPr>
              <a:t>Hadoop </a:t>
            </a:r>
            <a:r>
              <a:rPr lang="zh-CN" altLang="en-US" sz="2100" b="1" dirty="0">
                <a:solidFill>
                  <a:srgbClr val="FF1414"/>
                </a:solidFill>
                <a:ea typeface="黑体" pitchFamily="49" charset="-122"/>
                <a:sym typeface="Arial" pitchFamily="34" charset="0"/>
              </a:rPr>
              <a:t>集成</a:t>
            </a:r>
          </a:p>
          <a:p>
            <a:pPr marL="120630" eaLnBrk="0" hangingPunct="0">
              <a:spcBef>
                <a:spcPts val="400"/>
              </a:spcBef>
              <a:spcAft>
                <a:spcPts val="400"/>
              </a:spcAft>
              <a:buClr>
                <a:srgbClr val="FF1414"/>
              </a:buClr>
              <a:buSzPct val="125000"/>
              <a:buFont typeface="Arial" pitchFamily="34" charset="0"/>
              <a:buChar char="•"/>
            </a:pPr>
            <a:r>
              <a:rPr lang="en-US" altLang="zh-CN" sz="1200" dirty="0">
                <a:solidFill>
                  <a:srgbClr val="000000"/>
                </a:solidFill>
                <a:ea typeface="黑体" pitchFamily="49" charset="-122"/>
                <a:sym typeface="Arial" pitchFamily="34" charset="0"/>
              </a:rPr>
              <a:t>BI Server </a:t>
            </a:r>
            <a:r>
              <a:rPr lang="zh-CN" altLang="en-US" sz="1200" dirty="0">
                <a:solidFill>
                  <a:srgbClr val="000000"/>
                </a:solidFill>
                <a:ea typeface="黑体" pitchFamily="49" charset="-122"/>
                <a:sym typeface="Arial" pitchFamily="34" charset="0"/>
              </a:rPr>
              <a:t>生成原生 </a:t>
            </a:r>
            <a:r>
              <a:rPr lang="en-US" altLang="zh-CN" sz="1200" dirty="0" err="1">
                <a:solidFill>
                  <a:srgbClr val="000000"/>
                </a:solidFill>
                <a:ea typeface="黑体" pitchFamily="49" charset="-122"/>
                <a:sym typeface="Arial" pitchFamily="34" charset="0"/>
              </a:rPr>
              <a:t>HiveQL</a:t>
            </a:r>
            <a:endParaRPr lang="en-US" altLang="zh-CN" sz="1200" dirty="0">
              <a:solidFill>
                <a:srgbClr val="000000"/>
              </a:solidFill>
              <a:ea typeface="黑体" pitchFamily="49" charset="-122"/>
              <a:sym typeface="Arial" pitchFamily="34" charset="0"/>
            </a:endParaRP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通过 </a:t>
            </a:r>
            <a:r>
              <a:rPr lang="en-US" altLang="zh-CN" sz="1200" dirty="0">
                <a:solidFill>
                  <a:srgbClr val="000000"/>
                </a:solidFill>
                <a:ea typeface="黑体" pitchFamily="49" charset="-122"/>
                <a:sym typeface="Arial" pitchFamily="34" charset="0"/>
              </a:rPr>
              <a:t>Hive </a:t>
            </a:r>
            <a:r>
              <a:rPr lang="zh-CN" altLang="en-US" sz="1200" dirty="0">
                <a:solidFill>
                  <a:srgbClr val="000000"/>
                </a:solidFill>
                <a:ea typeface="黑体" pitchFamily="49" charset="-122"/>
                <a:sym typeface="Arial" pitchFamily="34" charset="0"/>
              </a:rPr>
              <a:t>从 </a:t>
            </a:r>
            <a:r>
              <a:rPr lang="en-US" altLang="zh-CN" sz="1200" dirty="0">
                <a:solidFill>
                  <a:srgbClr val="000000"/>
                </a:solidFill>
                <a:ea typeface="黑体" pitchFamily="49" charset="-122"/>
                <a:sym typeface="Arial" pitchFamily="34" charset="0"/>
              </a:rPr>
              <a:t>Hadoop </a:t>
            </a:r>
            <a:r>
              <a:rPr lang="zh-CN" altLang="en-US" sz="1200" dirty="0">
                <a:solidFill>
                  <a:srgbClr val="000000"/>
                </a:solidFill>
                <a:ea typeface="黑体" pitchFamily="49" charset="-122"/>
                <a:sym typeface="Arial" pitchFamily="34" charset="0"/>
              </a:rPr>
              <a:t>直接查询数据</a:t>
            </a: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将 </a:t>
            </a:r>
            <a:r>
              <a:rPr lang="en-US" altLang="zh-CN" sz="1200" dirty="0">
                <a:solidFill>
                  <a:srgbClr val="000000"/>
                </a:solidFill>
                <a:ea typeface="黑体" pitchFamily="49" charset="-122"/>
                <a:sym typeface="Arial" pitchFamily="34" charset="0"/>
              </a:rPr>
              <a:t>Hadoop </a:t>
            </a:r>
            <a:r>
              <a:rPr lang="zh-CN" altLang="en-US" sz="1200" dirty="0">
                <a:solidFill>
                  <a:srgbClr val="000000"/>
                </a:solidFill>
                <a:ea typeface="黑体" pitchFamily="49" charset="-122"/>
                <a:sym typeface="Arial" pitchFamily="34" charset="0"/>
              </a:rPr>
              <a:t>数据和其他 </a:t>
            </a:r>
            <a:r>
              <a:rPr lang="en-US" altLang="zh-CN" sz="1200" dirty="0">
                <a:solidFill>
                  <a:srgbClr val="000000"/>
                </a:solidFill>
                <a:ea typeface="黑体" pitchFamily="49" charset="-122"/>
                <a:sym typeface="Arial" pitchFamily="34" charset="0"/>
              </a:rPr>
              <a:t>OBI </a:t>
            </a:r>
            <a:r>
              <a:rPr lang="zh-CN" altLang="en-US" sz="1200" dirty="0">
                <a:solidFill>
                  <a:srgbClr val="000000"/>
                </a:solidFill>
                <a:ea typeface="黑体" pitchFamily="49" charset="-122"/>
                <a:sym typeface="Arial" pitchFamily="34" charset="0"/>
              </a:rPr>
              <a:t>源集成</a:t>
            </a: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针对大数据源利用 </a:t>
            </a:r>
            <a:r>
              <a:rPr lang="en-US" altLang="zh-CN" sz="1200" dirty="0" err="1">
                <a:solidFill>
                  <a:srgbClr val="000000"/>
                </a:solidFill>
                <a:ea typeface="黑体" pitchFamily="49" charset="-122"/>
                <a:sym typeface="Arial" pitchFamily="34" charset="0"/>
              </a:rPr>
              <a:t>Exalytics</a:t>
            </a:r>
            <a:endParaRPr lang="en-US" altLang="zh-CN" sz="1200" dirty="0">
              <a:solidFill>
                <a:srgbClr val="000000"/>
              </a:solidFill>
              <a:ea typeface="黑体" pitchFamily="49" charset="-122"/>
              <a:sym typeface="Arial" pitchFamily="34" charset="0"/>
            </a:endParaRPr>
          </a:p>
        </p:txBody>
      </p:sp>
      <p:grpSp>
        <p:nvGrpSpPr>
          <p:cNvPr id="69638" name="Group 25"/>
          <p:cNvGrpSpPr>
            <a:grpSpLocks/>
          </p:cNvGrpSpPr>
          <p:nvPr/>
        </p:nvGrpSpPr>
        <p:grpSpPr bwMode="auto">
          <a:xfrm>
            <a:off x="2197899" y="1785257"/>
            <a:ext cx="7848964" cy="1496484"/>
            <a:chOff x="2161119" y="3028013"/>
            <a:chExt cx="5884331" cy="1122037"/>
          </a:xfrm>
        </p:grpSpPr>
        <p:sp>
          <p:nvSpPr>
            <p:cNvPr id="29" name="TextBox 28"/>
            <p:cNvSpPr txBox="1"/>
            <p:nvPr/>
          </p:nvSpPr>
          <p:spPr>
            <a:xfrm>
              <a:off x="6298778" y="3875492"/>
              <a:ext cx="1746672" cy="274558"/>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altLang="zh-CN" sz="2100" b="1">
                  <a:solidFill>
                    <a:srgbClr val="000000"/>
                  </a:solidFill>
                  <a:ea typeface="黑体" pitchFamily="49" charset="-122"/>
                  <a:sym typeface="Arial" pitchFamily="34" charset="0"/>
                </a:rPr>
                <a:t>BAM </a:t>
              </a:r>
              <a:r>
                <a:rPr lang="zh-CN" altLang="en-US" sz="2100" b="1">
                  <a:solidFill>
                    <a:srgbClr val="000000"/>
                  </a:solidFill>
                  <a:ea typeface="黑体" pitchFamily="49" charset="-122"/>
                  <a:sym typeface="Arial" pitchFamily="34" charset="0"/>
                </a:rPr>
                <a:t>服务器</a:t>
              </a:r>
            </a:p>
          </p:txBody>
        </p:sp>
        <p:sp>
          <p:nvSpPr>
            <p:cNvPr id="30" name="TextBox 29"/>
            <p:cNvSpPr txBox="1"/>
            <p:nvPr/>
          </p:nvSpPr>
          <p:spPr>
            <a:xfrm>
              <a:off x="6298778" y="3567606"/>
              <a:ext cx="1746672" cy="272971"/>
            </a:xfrm>
            <a:prstGeom prst="rect">
              <a:avLst/>
            </a:prstGeom>
            <a:solidFill>
              <a:srgbClr val="FFFFFF">
                <a:lumMod val="85000"/>
              </a:srgbClr>
            </a:solidFill>
            <a:ln>
              <a:solidFill>
                <a:schemeClr val="bg2">
                  <a:lumMod val="60000"/>
                  <a:lumOff val="40000"/>
                </a:schemeClr>
              </a:solidFill>
            </a:ln>
          </p:spPr>
          <p:txBody>
            <a:bodyPr lIns="0" tIns="0" rIns="0" bIns="0"/>
            <a:lstStyle/>
            <a:p>
              <a:pPr algn="ctr" eaLnBrk="0" hangingPunct="0">
                <a:buSzPct val="100000"/>
                <a:defRPr/>
              </a:pPr>
              <a:r>
                <a:rPr lang="en-US" altLang="zh-CN" sz="2100" b="1">
                  <a:solidFill>
                    <a:srgbClr val="000000"/>
                  </a:solidFill>
                  <a:ea typeface="黑体" pitchFamily="49" charset="-122"/>
                  <a:sym typeface="Arial" pitchFamily="34" charset="0"/>
                </a:rPr>
                <a:t>CQ </a:t>
              </a:r>
              <a:r>
                <a:rPr lang="zh-CN" altLang="en-US" sz="2100" b="1">
                  <a:solidFill>
                    <a:srgbClr val="000000"/>
                  </a:solidFill>
                  <a:ea typeface="黑体" pitchFamily="49" charset="-122"/>
                  <a:sym typeface="Arial" pitchFamily="34" charset="0"/>
                </a:rPr>
                <a:t>服务</a:t>
              </a:r>
            </a:p>
          </p:txBody>
        </p:sp>
        <p:sp>
          <p:nvSpPr>
            <p:cNvPr id="32" name="TextBox 31"/>
            <p:cNvSpPr txBox="1"/>
            <p:nvPr/>
          </p:nvSpPr>
          <p:spPr>
            <a:xfrm>
              <a:off x="6289259" y="3028013"/>
              <a:ext cx="1756191" cy="274558"/>
            </a:xfrm>
            <a:prstGeom prst="rect">
              <a:avLst/>
            </a:prstGeom>
            <a:solidFill>
              <a:srgbClr val="FF0000"/>
            </a:solidFill>
            <a:ln>
              <a:solidFill>
                <a:schemeClr val="accent1">
                  <a:lumMod val="75000"/>
                </a:schemeClr>
              </a:solidFill>
            </a:ln>
          </p:spPr>
          <p:txBody>
            <a:bodyPr lIns="0" tIns="0" rIns="0" bIns="0"/>
            <a:lstStyle/>
            <a:p>
              <a:pPr algn="ctr" eaLnBrk="0" hangingPunct="0">
                <a:buSzPct val="100000"/>
                <a:defRPr/>
              </a:pPr>
              <a:r>
                <a:rPr lang="en-US" altLang="zh-CN" sz="2100" b="1" dirty="0">
                  <a:solidFill>
                    <a:srgbClr val="FFFFFF"/>
                  </a:solidFill>
                  <a:ea typeface="黑体" pitchFamily="49" charset="-122"/>
                  <a:sym typeface="Arial" pitchFamily="34" charset="0"/>
                </a:rPr>
                <a:t>Oracle BI </a:t>
              </a:r>
              <a:r>
                <a:rPr lang="zh-CN" altLang="en-US" sz="2100" b="1" dirty="0">
                  <a:solidFill>
                    <a:srgbClr val="FFFFFF"/>
                  </a:solidFill>
                  <a:ea typeface="黑体" pitchFamily="49" charset="-122"/>
                  <a:sym typeface="Arial" pitchFamily="34" charset="0"/>
                </a:rPr>
                <a:t>服务器</a:t>
              </a:r>
            </a:p>
          </p:txBody>
        </p:sp>
        <p:sp>
          <p:nvSpPr>
            <p:cNvPr id="69643" name="Down Arrow 32"/>
            <p:cNvSpPr>
              <a:spLocks noChangeArrowheads="1"/>
            </p:cNvSpPr>
            <p:nvPr/>
          </p:nvSpPr>
          <p:spPr bwMode="auto">
            <a:xfrm>
              <a:off x="7038059" y="3318442"/>
              <a:ext cx="193546" cy="222185"/>
            </a:xfrm>
            <a:prstGeom prst="downArrow">
              <a:avLst>
                <a:gd name="adj1" fmla="val 50000"/>
                <a:gd name="adj2" fmla="val 66944"/>
              </a:avLst>
            </a:prstGeom>
            <a:solidFill>
              <a:srgbClr val="646464"/>
            </a:solidFill>
            <a:ln w="25400" algn="ctr">
              <a:noFill/>
              <a:miter lim="800000"/>
              <a:headEnd/>
              <a:tailEnd/>
            </a:ln>
          </p:spPr>
          <p:txBody>
            <a:bodyPr lIns="0" tIns="0" rIns="0" bIns="0"/>
            <a:lstStyle/>
            <a:p>
              <a:endParaRPr lang="zh-CN" altLang="zh-CN" sz="2100">
                <a:solidFill>
                  <a:srgbClr val="000000"/>
                </a:solidFill>
                <a:ea typeface="黑体" pitchFamily="49" charset="-122"/>
              </a:endParaRPr>
            </a:p>
          </p:txBody>
        </p:sp>
        <p:sp>
          <p:nvSpPr>
            <p:cNvPr id="69644" name="TextBox 35"/>
            <p:cNvSpPr txBox="1">
              <a:spLocks noChangeArrowheads="1"/>
            </p:cNvSpPr>
            <p:nvPr/>
          </p:nvSpPr>
          <p:spPr bwMode="auto">
            <a:xfrm>
              <a:off x="7226846" y="3350182"/>
              <a:ext cx="737695" cy="158704"/>
            </a:xfrm>
            <a:prstGeom prst="rect">
              <a:avLst/>
            </a:prstGeom>
            <a:noFill/>
            <a:ln w="9525">
              <a:noFill/>
              <a:miter lim="800000"/>
              <a:headEnd/>
              <a:tailEnd/>
            </a:ln>
          </p:spPr>
          <p:txBody>
            <a:bodyPr lIns="0" tIns="0" rIns="0" bIns="0"/>
            <a:lstStyle/>
            <a:p>
              <a:pPr eaLnBrk="0" hangingPunct="0">
                <a:buSzPct val="100000"/>
              </a:pPr>
              <a:r>
                <a:rPr lang="en-US" altLang="zh-CN" sz="1500" b="1">
                  <a:solidFill>
                    <a:srgbClr val="7F7F7F"/>
                  </a:solidFill>
                  <a:ea typeface="黑体" pitchFamily="49" charset="-122"/>
                  <a:sym typeface="Arial" pitchFamily="34" charset="0"/>
                </a:rPr>
                <a:t>CQ / ODBC</a:t>
              </a:r>
            </a:p>
          </p:txBody>
        </p:sp>
        <p:sp>
          <p:nvSpPr>
            <p:cNvPr id="23" name="Down Arrow 32"/>
            <p:cNvSpPr>
              <a:spLocks noChangeArrowheads="1"/>
            </p:cNvSpPr>
            <p:nvPr/>
          </p:nvSpPr>
          <p:spPr bwMode="auto">
            <a:xfrm>
              <a:off x="2161119" y="3307286"/>
              <a:ext cx="193546" cy="222185"/>
            </a:xfrm>
            <a:prstGeom prst="downArrow">
              <a:avLst>
                <a:gd name="adj1" fmla="val 50000"/>
                <a:gd name="adj2" fmla="val 66944"/>
              </a:avLst>
            </a:prstGeom>
            <a:solidFill>
              <a:srgbClr val="646464"/>
            </a:solidFill>
            <a:ln w="25400" algn="ctr">
              <a:noFill/>
              <a:miter lim="800000"/>
              <a:headEnd/>
              <a:tailEnd/>
            </a:ln>
          </p:spPr>
          <p:txBody>
            <a:bodyPr lIns="0" tIns="0" rIns="0" bIns="0"/>
            <a:lstStyle/>
            <a:p>
              <a:endParaRPr lang="zh-CN" altLang="zh-CN" sz="2100">
                <a:solidFill>
                  <a:srgbClr val="000000"/>
                </a:solidFill>
                <a:ea typeface="黑体" pitchFamily="49" charset="-122"/>
              </a:endParaRPr>
            </a:p>
          </p:txBody>
        </p:sp>
        <p:sp>
          <p:nvSpPr>
            <p:cNvPr id="25" name="Down Arrow 32"/>
            <p:cNvSpPr>
              <a:spLocks noChangeArrowheads="1"/>
            </p:cNvSpPr>
            <p:nvPr/>
          </p:nvSpPr>
          <p:spPr bwMode="auto">
            <a:xfrm>
              <a:off x="4604801" y="3327169"/>
              <a:ext cx="193546" cy="222185"/>
            </a:xfrm>
            <a:prstGeom prst="downArrow">
              <a:avLst>
                <a:gd name="adj1" fmla="val 50000"/>
                <a:gd name="adj2" fmla="val 66944"/>
              </a:avLst>
            </a:prstGeom>
            <a:solidFill>
              <a:srgbClr val="646464"/>
            </a:solidFill>
            <a:ln w="25400" algn="ctr">
              <a:noFill/>
              <a:miter lim="800000"/>
              <a:headEnd/>
              <a:tailEnd/>
            </a:ln>
          </p:spPr>
          <p:txBody>
            <a:bodyPr lIns="0" tIns="0" rIns="0" bIns="0"/>
            <a:lstStyle/>
            <a:p>
              <a:endParaRPr lang="zh-CN" altLang="zh-CN" sz="2100">
                <a:solidFill>
                  <a:srgbClr val="000000"/>
                </a:solidFill>
                <a:ea typeface="黑体" pitchFamily="49" charset="-122"/>
              </a:endParaRPr>
            </a:p>
          </p:txBody>
        </p:sp>
      </p:grpSp>
      <p:sp>
        <p:nvSpPr>
          <p:cNvPr id="69639" name="TextBox 36"/>
          <p:cNvSpPr txBox="1">
            <a:spLocks noChangeArrowheads="1"/>
          </p:cNvSpPr>
          <p:nvPr/>
        </p:nvSpPr>
        <p:spPr bwMode="auto">
          <a:xfrm>
            <a:off x="7673459" y="3878639"/>
            <a:ext cx="3091644" cy="1733549"/>
          </a:xfrm>
          <a:prstGeom prst="rect">
            <a:avLst/>
          </a:prstGeom>
          <a:noFill/>
          <a:ln w="9525">
            <a:noFill/>
            <a:miter lim="800000"/>
            <a:headEnd/>
            <a:tailEnd/>
          </a:ln>
        </p:spPr>
        <p:txBody>
          <a:bodyPr lIns="121899" tIns="60949" rIns="121899" bIns="60949">
            <a:spAutoFit/>
          </a:bodyPr>
          <a:lstStyle/>
          <a:p>
            <a:pPr marL="120630" algn="ctr" eaLnBrk="0" hangingPunct="0">
              <a:buSzPct val="100000"/>
            </a:pPr>
            <a:r>
              <a:rPr lang="en-US" altLang="zh-CN" sz="2100" b="1" dirty="0">
                <a:solidFill>
                  <a:srgbClr val="FF1414"/>
                </a:solidFill>
                <a:ea typeface="黑体" pitchFamily="49" charset="-122"/>
                <a:sym typeface="Arial" pitchFamily="34" charset="0"/>
              </a:rPr>
              <a:t>CEP </a:t>
            </a:r>
            <a:r>
              <a:rPr lang="zh-CN" altLang="en-US" sz="2100" b="1" dirty="0">
                <a:solidFill>
                  <a:srgbClr val="FF1414"/>
                </a:solidFill>
                <a:ea typeface="黑体" pitchFamily="49" charset="-122"/>
                <a:sym typeface="Arial" pitchFamily="34" charset="0"/>
              </a:rPr>
              <a:t>集成</a:t>
            </a:r>
          </a:p>
          <a:p>
            <a:pPr marL="120630" eaLnBrk="0" hangingPunct="0">
              <a:spcBef>
                <a:spcPts val="400"/>
              </a:spcBef>
              <a:spcAft>
                <a:spcPts val="400"/>
              </a:spcAft>
              <a:buClr>
                <a:srgbClr val="FF1414"/>
              </a:buClr>
              <a:buSzPct val="125000"/>
              <a:buFont typeface="Arial" pitchFamily="34" charset="0"/>
              <a:buChar char="•"/>
            </a:pPr>
            <a:r>
              <a:rPr lang="en-US" altLang="zh-CN" sz="1200" dirty="0">
                <a:solidFill>
                  <a:srgbClr val="000000"/>
                </a:solidFill>
                <a:ea typeface="黑体" pitchFamily="49" charset="-122"/>
                <a:sym typeface="Arial" pitchFamily="34" charset="0"/>
              </a:rPr>
              <a:t>BI Server </a:t>
            </a:r>
            <a:r>
              <a:rPr lang="zh-CN" altLang="en-US" sz="1200" dirty="0">
                <a:solidFill>
                  <a:srgbClr val="000000"/>
                </a:solidFill>
                <a:ea typeface="黑体" pitchFamily="49" charset="-122"/>
                <a:sym typeface="Arial" pitchFamily="34" charset="0"/>
              </a:rPr>
              <a:t>生成 </a:t>
            </a:r>
            <a:r>
              <a:rPr lang="en-US" altLang="zh-CN" sz="1200" dirty="0">
                <a:solidFill>
                  <a:srgbClr val="000000"/>
                </a:solidFill>
                <a:ea typeface="黑体" pitchFamily="49" charset="-122"/>
                <a:sym typeface="Arial" pitchFamily="34" charset="0"/>
              </a:rPr>
              <a:t>CQ</a:t>
            </a: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通过复杂事件处理网关查询业务活动监视数据</a:t>
            </a: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将 </a:t>
            </a:r>
            <a:r>
              <a:rPr lang="en-US" altLang="zh-CN" sz="1200" dirty="0">
                <a:solidFill>
                  <a:srgbClr val="000000"/>
                </a:solidFill>
                <a:ea typeface="黑体" pitchFamily="49" charset="-122"/>
                <a:sym typeface="Arial" pitchFamily="34" charset="0"/>
              </a:rPr>
              <a:t>BAM </a:t>
            </a:r>
            <a:r>
              <a:rPr lang="zh-CN" altLang="en-US" sz="1200" dirty="0">
                <a:solidFill>
                  <a:srgbClr val="000000"/>
                </a:solidFill>
                <a:ea typeface="黑体" pitchFamily="49" charset="-122"/>
                <a:sym typeface="Arial" pitchFamily="34" charset="0"/>
              </a:rPr>
              <a:t>数据和其他 </a:t>
            </a:r>
            <a:r>
              <a:rPr lang="en-US" altLang="zh-CN" sz="1200" dirty="0">
                <a:solidFill>
                  <a:srgbClr val="000000"/>
                </a:solidFill>
                <a:ea typeface="黑体" pitchFamily="49" charset="-122"/>
                <a:sym typeface="Arial" pitchFamily="34" charset="0"/>
              </a:rPr>
              <a:t>OBI </a:t>
            </a:r>
            <a:r>
              <a:rPr lang="zh-CN" altLang="en-US" sz="1200" dirty="0">
                <a:solidFill>
                  <a:srgbClr val="000000"/>
                </a:solidFill>
                <a:ea typeface="黑体" pitchFamily="49" charset="-122"/>
                <a:sym typeface="Arial" pitchFamily="34" charset="0"/>
              </a:rPr>
              <a:t>源集成</a:t>
            </a:r>
          </a:p>
          <a:p>
            <a:pPr marL="120630" eaLnBrk="0" hangingPunct="0">
              <a:spcBef>
                <a:spcPts val="400"/>
              </a:spcBef>
              <a:spcAft>
                <a:spcPts val="400"/>
              </a:spcAft>
              <a:buClr>
                <a:srgbClr val="FF1414"/>
              </a:buClr>
              <a:buSzPct val="125000"/>
              <a:buFont typeface="Arial" pitchFamily="34" charset="0"/>
              <a:buChar char="•"/>
            </a:pPr>
            <a:r>
              <a:rPr lang="zh-CN" altLang="en-US" sz="1200" dirty="0">
                <a:solidFill>
                  <a:srgbClr val="000000"/>
                </a:solidFill>
                <a:ea typeface="黑体" pitchFamily="49" charset="-122"/>
                <a:sym typeface="Arial" pitchFamily="34" charset="0"/>
              </a:rPr>
              <a:t>针对持续数据源利用 </a:t>
            </a:r>
            <a:r>
              <a:rPr lang="en-US" altLang="zh-CN" sz="1200" dirty="0" err="1">
                <a:solidFill>
                  <a:srgbClr val="000000"/>
                </a:solidFill>
                <a:ea typeface="黑体" pitchFamily="49" charset="-122"/>
                <a:sym typeface="Arial" pitchFamily="34" charset="0"/>
              </a:rPr>
              <a:t>Exalytics</a:t>
            </a:r>
            <a:endParaRPr lang="en-US" altLang="zh-CN" sz="1200" dirty="0">
              <a:solidFill>
                <a:srgbClr val="000000"/>
              </a:solidFill>
              <a:ea typeface="黑体" pitchFamily="49" charset="-122"/>
              <a:sym typeface="Arial" pitchFamily="34" charset="0"/>
            </a:endParaRPr>
          </a:p>
        </p:txBody>
      </p:sp>
      <p:sp>
        <p:nvSpPr>
          <p:cNvPr id="33" name="TextBox 8"/>
          <p:cNvSpPr txBox="1"/>
          <p:nvPr/>
        </p:nvSpPr>
        <p:spPr>
          <a:xfrm>
            <a:off x="433138" y="415758"/>
            <a:ext cx="8746958" cy="889000"/>
          </a:xfrm>
          <a:prstGeom prst="rect">
            <a:avLst/>
          </a:prstGeom>
          <a:noFill/>
        </p:spPr>
        <p:txBody>
          <a:bodyPr wrap="square" lIns="0" tIns="0" rIns="0" bIns="0" rtlCol="0">
            <a:noAutofit/>
          </a:bodyPr>
          <a:lstStyle/>
          <a:p>
            <a:pPr>
              <a:lnSpc>
                <a:spcPct val="90000"/>
              </a:lnSpc>
            </a:pPr>
            <a:r>
              <a:rPr lang="en-US" altLang="zh-CN" sz="3600" dirty="0"/>
              <a:t>OBIEE 12c/DV </a:t>
            </a:r>
            <a:r>
              <a:rPr lang="zh-CN" altLang="en-US" sz="3600" dirty="0"/>
              <a:t>和大数据集成</a:t>
            </a:r>
            <a:endParaRPr lang="en-US" altLang="zh-CN" sz="3600" dirty="0"/>
          </a:p>
        </p:txBody>
      </p:sp>
    </p:spTree>
    <p:extLst>
      <p:ext uri="{BB962C8B-B14F-4D97-AF65-F5344CB8AC3E}">
        <p14:creationId xmlns:p14="http://schemas.microsoft.com/office/powerpoint/2010/main" val="235755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1818" y="203200"/>
            <a:ext cx="11125199" cy="889000"/>
          </a:xfrm>
        </p:spPr>
        <p:txBody>
          <a:bodyPr/>
          <a:lstStyle/>
          <a:p>
            <a:r>
              <a:rPr lang="zh-CN" altLang="en-US" dirty="0"/>
              <a:t>大数据</a:t>
            </a:r>
            <a:r>
              <a:rPr lang="en-US" altLang="zh-CN" dirty="0"/>
              <a:t>/</a:t>
            </a:r>
            <a:r>
              <a:rPr lang="zh-CN" altLang="en-US" dirty="0"/>
              <a:t>应用系统</a:t>
            </a:r>
            <a:r>
              <a:rPr lang="en-US" altLang="zh-CN" dirty="0"/>
              <a:t>/</a:t>
            </a:r>
            <a:r>
              <a:rPr lang="zh-CN" altLang="en-US" dirty="0"/>
              <a:t>访问接口</a:t>
            </a:r>
          </a:p>
        </p:txBody>
      </p:sp>
      <p:sp>
        <p:nvSpPr>
          <p:cNvPr id="3" name="内容占位符 2"/>
          <p:cNvSpPr>
            <a:spLocks noGrp="1"/>
          </p:cNvSpPr>
          <p:nvPr>
            <p:ph idx="1"/>
          </p:nvPr>
        </p:nvSpPr>
        <p:spPr/>
        <p:txBody>
          <a:bodyPr/>
          <a:lstStyle/>
          <a:p>
            <a:endParaRPr lang="zh-CN" altLang="en-US" dirty="0"/>
          </a:p>
        </p:txBody>
      </p:sp>
      <p:sp>
        <p:nvSpPr>
          <p:cNvPr id="5" name="文本占位符 4"/>
          <p:cNvSpPr>
            <a:spLocks noGrp="1"/>
          </p:cNvSpPr>
          <p:nvPr>
            <p:ph type="body" sz="quarter" idx="13"/>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6052" y="1411928"/>
            <a:ext cx="7840731" cy="544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6534" y="2908300"/>
            <a:ext cx="6460498" cy="391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接连接符 8"/>
          <p:cNvCxnSpPr/>
          <p:nvPr/>
        </p:nvCxnSpPr>
        <p:spPr>
          <a:xfrm>
            <a:off x="1557346" y="3214688"/>
            <a:ext cx="1814504" cy="0"/>
          </a:xfrm>
          <a:prstGeom prst="line">
            <a:avLst/>
          </a:prstGeom>
          <a:ln w="349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57346" y="4880660"/>
            <a:ext cx="1814504" cy="0"/>
          </a:xfrm>
          <a:prstGeom prst="line">
            <a:avLst/>
          </a:prstGeom>
          <a:ln w="349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571634" y="6680885"/>
            <a:ext cx="1814504" cy="0"/>
          </a:xfrm>
          <a:prstGeom prst="line">
            <a:avLst/>
          </a:prstGeom>
          <a:ln w="3492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6" name="Picture 2" descr="http://spark.apache.org/images/spark-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0357" y="4505497"/>
            <a:ext cx="2107927" cy="11193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pala.io/img/impala-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39615" y="1524001"/>
            <a:ext cx="1016835" cy="190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p:cNvPicPr>
          <p:nvPr/>
        </p:nvPicPr>
        <p:blipFill>
          <a:blip r:embed="rId6" cstate="print"/>
          <a:stretch>
            <a:fillRect/>
          </a:stretch>
        </p:blipFill>
        <p:spPr>
          <a:xfrm>
            <a:off x="9395496" y="3429172"/>
            <a:ext cx="2505075" cy="1076325"/>
          </a:xfrm>
          <a:prstGeom prst="rect">
            <a:avLst/>
          </a:prstGeom>
        </p:spPr>
      </p:pic>
      <p:pic>
        <p:nvPicPr>
          <p:cNvPr id="19"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1356" y="2037044"/>
            <a:ext cx="2298967" cy="1121896"/>
          </a:xfrm>
          <a:prstGeom prst="rect">
            <a:avLst/>
          </a:prstGeom>
        </p:spPr>
      </p:pic>
      <p:cxnSp>
        <p:nvCxnSpPr>
          <p:cNvPr id="20" name="直接连接符 19"/>
          <p:cNvCxnSpPr/>
          <p:nvPr/>
        </p:nvCxnSpPr>
        <p:spPr>
          <a:xfrm>
            <a:off x="4866534" y="3068960"/>
            <a:ext cx="1814504" cy="0"/>
          </a:xfrm>
          <a:prstGeom prst="line">
            <a:avLst/>
          </a:prstGeom>
          <a:ln w="34925">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7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chnical-services-png.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971995" y="2879036"/>
            <a:ext cx="1140476" cy="954145"/>
          </a:xfrm>
          <a:prstGeom prst="rect">
            <a:avLst/>
          </a:prstGeom>
        </p:spPr>
      </p:pic>
      <p:sp>
        <p:nvSpPr>
          <p:cNvPr id="6" name="Title 5"/>
          <p:cNvSpPr>
            <a:spLocks noGrp="1"/>
          </p:cNvSpPr>
          <p:nvPr>
            <p:ph type="title"/>
          </p:nvPr>
        </p:nvSpPr>
        <p:spPr>
          <a:xfrm>
            <a:off x="471985" y="332656"/>
            <a:ext cx="10840859" cy="792369"/>
          </a:xfrm>
        </p:spPr>
        <p:txBody>
          <a:bodyPr/>
          <a:lstStyle/>
          <a:p>
            <a:r>
              <a:rPr lang="zh-CN" altLang="en-US" dirty="0"/>
              <a:t>内存分析技术</a:t>
            </a:r>
            <a:br>
              <a:rPr lang="en-US" dirty="0"/>
            </a:br>
            <a:r>
              <a:rPr lang="en-US" sz="2800" dirty="0">
                <a:solidFill>
                  <a:schemeClr val="accent1"/>
                </a:solidFill>
              </a:rPr>
              <a:t>In-Memory Analytics</a:t>
            </a:r>
          </a:p>
        </p:txBody>
      </p:sp>
      <p:sp>
        <p:nvSpPr>
          <p:cNvPr id="4" name="Footer Placeholder 3"/>
          <p:cNvSpPr>
            <a:spLocks noGrp="1"/>
          </p:cNvSpPr>
          <p:nvPr>
            <p:ph type="ftr" sz="quarter" idx="4294967295"/>
          </p:nvPr>
        </p:nvSpPr>
        <p:spPr>
          <a:xfrm>
            <a:off x="8621423" y="6556248"/>
            <a:ext cx="2743200" cy="182880"/>
          </a:xfrm>
          <a:prstGeom prst="rect">
            <a:avLst/>
          </a:prstGeom>
        </p:spPr>
        <p:txBody>
          <a:bodyPr/>
          <a:lstStyle/>
          <a:p>
            <a:endParaRPr lang="en-US" dirty="0">
              <a:solidFill>
                <a:srgbClr val="5F5F5F"/>
              </a:solidFill>
            </a:endParaRPr>
          </a:p>
        </p:txBody>
      </p:sp>
      <p:sp>
        <p:nvSpPr>
          <p:cNvPr id="5" name="Slide Number Placeholder 4"/>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solidFill>
                  <a:srgbClr val="5F5F5F"/>
                </a:solidFill>
              </a:rPr>
              <a:pPr/>
              <a:t>18</a:t>
            </a:fld>
            <a:endParaRPr lang="en-US" dirty="0">
              <a:solidFill>
                <a:srgbClr val="5F5F5F"/>
              </a:solidFill>
            </a:endParaRPr>
          </a:p>
        </p:txBody>
      </p:sp>
      <p:pic>
        <p:nvPicPr>
          <p:cNvPr id="9" name="Picture 8" descr="ic-RiskAndPerformanceAnalysis-r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750" y="1997035"/>
            <a:ext cx="1764001" cy="1764001"/>
          </a:xfrm>
          <a:prstGeom prst="rect">
            <a:avLst/>
          </a:prstGeom>
        </p:spPr>
      </p:pic>
      <p:grpSp>
        <p:nvGrpSpPr>
          <p:cNvPr id="2" name="Group 25"/>
          <p:cNvGrpSpPr/>
          <p:nvPr/>
        </p:nvGrpSpPr>
        <p:grpSpPr>
          <a:xfrm>
            <a:off x="5636497" y="2589473"/>
            <a:ext cx="1078796" cy="1042102"/>
            <a:chOff x="6943408" y="2277506"/>
            <a:chExt cx="1775514" cy="1788198"/>
          </a:xfrm>
        </p:grpSpPr>
        <p:sp>
          <p:nvSpPr>
            <p:cNvPr id="18" name="Cube 17"/>
            <p:cNvSpPr/>
            <p:nvPr/>
          </p:nvSpPr>
          <p:spPr>
            <a:xfrm>
              <a:off x="7179808" y="2967373"/>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19" name="Cube 18"/>
            <p:cNvSpPr/>
            <p:nvPr/>
          </p:nvSpPr>
          <p:spPr>
            <a:xfrm>
              <a:off x="7876526" y="2967373"/>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0" name="Cube 19"/>
            <p:cNvSpPr/>
            <p:nvPr/>
          </p:nvSpPr>
          <p:spPr>
            <a:xfrm>
              <a:off x="7179808" y="2280602"/>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1" name="Cube 20"/>
            <p:cNvSpPr/>
            <p:nvPr/>
          </p:nvSpPr>
          <p:spPr>
            <a:xfrm>
              <a:off x="7876526" y="2277506"/>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2" name="Cube 21"/>
            <p:cNvSpPr/>
            <p:nvPr/>
          </p:nvSpPr>
          <p:spPr>
            <a:xfrm>
              <a:off x="6943408" y="3223437"/>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3" name="Cube 22"/>
            <p:cNvSpPr/>
            <p:nvPr/>
          </p:nvSpPr>
          <p:spPr>
            <a:xfrm>
              <a:off x="7640126" y="3223437"/>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4" name="Cube 23"/>
            <p:cNvSpPr/>
            <p:nvPr/>
          </p:nvSpPr>
          <p:spPr>
            <a:xfrm>
              <a:off x="6943408" y="2536666"/>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sp>
          <p:nvSpPr>
            <p:cNvPr id="25" name="Cube 24"/>
            <p:cNvSpPr/>
            <p:nvPr/>
          </p:nvSpPr>
          <p:spPr>
            <a:xfrm>
              <a:off x="7640126" y="2533570"/>
              <a:ext cx="842396" cy="842267"/>
            </a:xfrm>
            <a:prstGeom prst="cube">
              <a:avLst/>
            </a:prstGeom>
            <a:solidFill>
              <a:srgbClr val="FF0000"/>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17">
                <a:lnSpc>
                  <a:spcPct val="90000"/>
                </a:lnSpc>
              </a:pPr>
              <a:endParaRPr lang="en-US" sz="1900">
                <a:solidFill>
                  <a:srgbClr val="FFFFFF"/>
                </a:solidFill>
              </a:endParaRPr>
            </a:p>
          </p:txBody>
        </p:sp>
      </p:grpSp>
      <p:pic>
        <p:nvPicPr>
          <p:cNvPr id="10" name="Picture 9" descr="ic-Database-r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8292" y="2380197"/>
            <a:ext cx="1595521" cy="1595521"/>
          </a:xfrm>
          <a:prstGeom prst="rect">
            <a:avLst/>
          </a:prstGeom>
        </p:spPr>
      </p:pic>
      <p:pic>
        <p:nvPicPr>
          <p:cNvPr id="28" name="Picture 2" descr="http://spark.apache.org/images/spark-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1424" y="2431840"/>
            <a:ext cx="2107927" cy="111932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321189" y="3975718"/>
            <a:ext cx="914400" cy="914400"/>
          </a:xfrm>
          <a:prstGeom prst="rect">
            <a:avLst/>
          </a:prstGeom>
          <a:noFill/>
        </p:spPr>
        <p:txBody>
          <a:bodyPr wrap="none" lIns="0" tIns="0" rIns="0" bIns="0" rtlCol="0">
            <a:noAutofit/>
          </a:bodyPr>
          <a:lstStyle/>
          <a:p>
            <a:pPr algn="ctr" defTabSz="914217">
              <a:lnSpc>
                <a:spcPct val="90000"/>
              </a:lnSpc>
            </a:pPr>
            <a:r>
              <a:rPr lang="en-US" sz="1900" b="1" dirty="0">
                <a:solidFill>
                  <a:srgbClr val="5F5F5F"/>
                </a:solidFill>
              </a:rPr>
              <a:t>In-Memory Computing</a:t>
            </a:r>
          </a:p>
          <a:p>
            <a:pPr algn="ctr" defTabSz="914217">
              <a:lnSpc>
                <a:spcPct val="90000"/>
              </a:lnSpc>
            </a:pPr>
            <a:r>
              <a:rPr lang="en-US" sz="1900" b="1">
                <a:solidFill>
                  <a:srgbClr val="5F5F5F"/>
                </a:solidFill>
              </a:rPr>
              <a:t>in OBISEE</a:t>
            </a:r>
            <a:endParaRPr lang="en-US" sz="1900" b="1" dirty="0">
              <a:solidFill>
                <a:srgbClr val="5F5F5F"/>
              </a:solidFill>
            </a:endParaRPr>
          </a:p>
        </p:txBody>
      </p:sp>
      <p:sp>
        <p:nvSpPr>
          <p:cNvPr id="30" name="TextBox 29"/>
          <p:cNvSpPr txBox="1"/>
          <p:nvPr/>
        </p:nvSpPr>
        <p:spPr>
          <a:xfrm>
            <a:off x="5145420" y="3866584"/>
            <a:ext cx="914400" cy="914400"/>
          </a:xfrm>
          <a:prstGeom prst="rect">
            <a:avLst/>
          </a:prstGeom>
          <a:noFill/>
        </p:spPr>
        <p:txBody>
          <a:bodyPr wrap="none" lIns="0" tIns="0" rIns="0" bIns="0" rtlCol="0">
            <a:noAutofit/>
          </a:bodyPr>
          <a:lstStyle/>
          <a:p>
            <a:pPr algn="ctr" defTabSz="914217">
              <a:lnSpc>
                <a:spcPct val="90000"/>
              </a:lnSpc>
            </a:pPr>
            <a:r>
              <a:rPr lang="en-US" sz="1900" b="1" dirty="0">
                <a:solidFill>
                  <a:srgbClr val="5F5F5F"/>
                </a:solidFill>
              </a:rPr>
              <a:t>In-Memory Databases</a:t>
            </a:r>
          </a:p>
          <a:p>
            <a:pPr algn="ctr" defTabSz="914217">
              <a:lnSpc>
                <a:spcPct val="90000"/>
              </a:lnSpc>
            </a:pPr>
            <a:r>
              <a:rPr lang="en-US" sz="1900" b="1" dirty="0">
                <a:solidFill>
                  <a:srgbClr val="5F5F5F"/>
                </a:solidFill>
              </a:rPr>
              <a:t>Oracle DB and </a:t>
            </a:r>
            <a:r>
              <a:rPr lang="en-US" sz="1900" b="1" dirty="0" err="1">
                <a:solidFill>
                  <a:srgbClr val="5F5F5F"/>
                </a:solidFill>
              </a:rPr>
              <a:t>Essbase</a:t>
            </a:r>
            <a:endParaRPr lang="en-US" sz="1900" b="1" dirty="0">
              <a:solidFill>
                <a:srgbClr val="5F5F5F"/>
              </a:solidFill>
            </a:endParaRPr>
          </a:p>
        </p:txBody>
      </p:sp>
      <p:sp>
        <p:nvSpPr>
          <p:cNvPr id="31" name="TextBox 30"/>
          <p:cNvSpPr txBox="1"/>
          <p:nvPr/>
        </p:nvSpPr>
        <p:spPr>
          <a:xfrm>
            <a:off x="9095083" y="3856721"/>
            <a:ext cx="914400" cy="914400"/>
          </a:xfrm>
          <a:prstGeom prst="rect">
            <a:avLst/>
          </a:prstGeom>
          <a:noFill/>
        </p:spPr>
        <p:txBody>
          <a:bodyPr wrap="none" lIns="0" tIns="0" rIns="0" bIns="0" rtlCol="0">
            <a:noAutofit/>
          </a:bodyPr>
          <a:lstStyle/>
          <a:p>
            <a:pPr algn="ctr" defTabSz="914217">
              <a:lnSpc>
                <a:spcPct val="90000"/>
              </a:lnSpc>
            </a:pPr>
            <a:r>
              <a:rPr lang="en-US" sz="1900" b="1" dirty="0">
                <a:solidFill>
                  <a:srgbClr val="5F5F5F"/>
                </a:solidFill>
              </a:rPr>
              <a:t>Offloading computing to </a:t>
            </a:r>
          </a:p>
          <a:p>
            <a:pPr algn="ctr" defTabSz="914217">
              <a:lnSpc>
                <a:spcPct val="90000"/>
              </a:lnSpc>
            </a:pPr>
            <a:r>
              <a:rPr lang="en-US" sz="1900" b="1" dirty="0">
                <a:solidFill>
                  <a:srgbClr val="5F5F5F"/>
                </a:solidFill>
              </a:rPr>
              <a:t>Spark</a:t>
            </a:r>
          </a:p>
        </p:txBody>
      </p:sp>
      <p:sp>
        <p:nvSpPr>
          <p:cNvPr id="32" name="TextBox 31"/>
          <p:cNvSpPr txBox="1"/>
          <p:nvPr/>
        </p:nvSpPr>
        <p:spPr>
          <a:xfrm>
            <a:off x="531814" y="4780984"/>
            <a:ext cx="2539692" cy="914400"/>
          </a:xfrm>
          <a:prstGeom prst="rect">
            <a:avLst/>
          </a:prstGeom>
          <a:noFill/>
        </p:spPr>
        <p:txBody>
          <a:bodyPr wrap="square" lIns="0" tIns="0" rIns="0" bIns="0" rtlCol="0">
            <a:noAutofit/>
          </a:bodyPr>
          <a:lstStyle/>
          <a:p>
            <a:pPr algn="ctr" defTabSz="914217">
              <a:lnSpc>
                <a:spcPct val="90000"/>
              </a:lnSpc>
            </a:pPr>
            <a:r>
              <a:rPr lang="en-US" sz="1900" dirty="0">
                <a:solidFill>
                  <a:srgbClr val="5F5F5F"/>
                </a:solidFill>
              </a:rPr>
              <a:t> </a:t>
            </a:r>
            <a:r>
              <a:rPr lang="zh-CN" altLang="en-US" sz="1900" dirty="0">
                <a:solidFill>
                  <a:srgbClr val="5F5F5F"/>
                </a:solidFill>
              </a:rPr>
              <a:t>在内存中更快的实现排序、计算、汇总、序列等</a:t>
            </a:r>
            <a:endParaRPr lang="en-US" sz="1900" dirty="0">
              <a:solidFill>
                <a:srgbClr val="5F5F5F"/>
              </a:solidFill>
            </a:endParaRPr>
          </a:p>
        </p:txBody>
      </p:sp>
      <p:sp>
        <p:nvSpPr>
          <p:cNvPr id="33" name="TextBox 32"/>
          <p:cNvSpPr txBox="1"/>
          <p:nvPr/>
        </p:nvSpPr>
        <p:spPr>
          <a:xfrm>
            <a:off x="4294770" y="4761907"/>
            <a:ext cx="2820237" cy="914400"/>
          </a:xfrm>
          <a:prstGeom prst="rect">
            <a:avLst/>
          </a:prstGeom>
          <a:noFill/>
        </p:spPr>
        <p:txBody>
          <a:bodyPr wrap="square" lIns="0" tIns="0" rIns="0" bIns="0" rtlCol="0">
            <a:noAutofit/>
          </a:bodyPr>
          <a:lstStyle/>
          <a:p>
            <a:pPr algn="ctr" defTabSz="914217">
              <a:lnSpc>
                <a:spcPct val="90000"/>
              </a:lnSpc>
            </a:pPr>
            <a:r>
              <a:rPr lang="zh-CN" altLang="en-US" sz="1900" dirty="0">
                <a:solidFill>
                  <a:srgbClr val="5F5F5F"/>
                </a:solidFill>
              </a:rPr>
              <a:t>认证</a:t>
            </a:r>
            <a:r>
              <a:rPr lang="en-US" sz="1900" dirty="0">
                <a:solidFill>
                  <a:srgbClr val="5F5F5F"/>
                </a:solidFill>
              </a:rPr>
              <a:t>Oracle 12c In-Memory </a:t>
            </a:r>
            <a:r>
              <a:rPr lang="zh-CN" altLang="en-US" sz="1900" dirty="0">
                <a:solidFill>
                  <a:srgbClr val="5F5F5F"/>
                </a:solidFill>
              </a:rPr>
              <a:t>选件</a:t>
            </a:r>
            <a:r>
              <a:rPr lang="en-US" sz="1900" dirty="0">
                <a:solidFill>
                  <a:srgbClr val="5F5F5F"/>
                </a:solidFill>
              </a:rPr>
              <a:t>, </a:t>
            </a:r>
            <a:r>
              <a:rPr lang="zh-CN" altLang="en-US" sz="1900" dirty="0">
                <a:solidFill>
                  <a:srgbClr val="5F5F5F"/>
                </a:solidFill>
              </a:rPr>
              <a:t>增强对</a:t>
            </a:r>
            <a:r>
              <a:rPr lang="en-US" altLang="zh-CN" sz="1900" dirty="0" err="1">
                <a:solidFill>
                  <a:srgbClr val="5F5F5F"/>
                </a:solidFill>
              </a:rPr>
              <a:t>Essbase</a:t>
            </a:r>
            <a:r>
              <a:rPr lang="zh-CN" altLang="en-US" sz="1900" dirty="0">
                <a:solidFill>
                  <a:srgbClr val="5F5F5F"/>
                </a:solidFill>
              </a:rPr>
              <a:t>的内存计算</a:t>
            </a:r>
            <a:endParaRPr lang="en-US" sz="1900" dirty="0">
              <a:solidFill>
                <a:srgbClr val="5F5F5F"/>
              </a:solidFill>
            </a:endParaRPr>
          </a:p>
        </p:txBody>
      </p:sp>
      <p:sp>
        <p:nvSpPr>
          <p:cNvPr id="34" name="TextBox 33"/>
          <p:cNvSpPr txBox="1"/>
          <p:nvPr/>
        </p:nvSpPr>
        <p:spPr>
          <a:xfrm>
            <a:off x="8153713" y="4774865"/>
            <a:ext cx="2820237" cy="914400"/>
          </a:xfrm>
          <a:prstGeom prst="rect">
            <a:avLst/>
          </a:prstGeom>
          <a:noFill/>
        </p:spPr>
        <p:txBody>
          <a:bodyPr wrap="square" lIns="0" tIns="0" rIns="0" bIns="0" rtlCol="0">
            <a:noAutofit/>
          </a:bodyPr>
          <a:lstStyle/>
          <a:p>
            <a:pPr algn="ctr" defTabSz="914217">
              <a:lnSpc>
                <a:spcPct val="90000"/>
              </a:lnSpc>
            </a:pPr>
            <a:r>
              <a:rPr lang="zh-CN" altLang="en-US" sz="1900" dirty="0">
                <a:solidFill>
                  <a:srgbClr val="5F5F5F"/>
                </a:solidFill>
              </a:rPr>
              <a:t>通过内存把</a:t>
            </a:r>
            <a:r>
              <a:rPr lang="en-US" altLang="zh-CN" sz="1900" dirty="0" err="1">
                <a:solidFill>
                  <a:srgbClr val="5F5F5F"/>
                </a:solidFill>
              </a:rPr>
              <a:t>Spart</a:t>
            </a:r>
            <a:r>
              <a:rPr lang="zh-CN" altLang="en-US" sz="1900" dirty="0">
                <a:solidFill>
                  <a:srgbClr val="5F5F5F"/>
                </a:solidFill>
              </a:rPr>
              <a:t>缓存在</a:t>
            </a:r>
            <a:r>
              <a:rPr lang="en-US" altLang="zh-CN" sz="1900" dirty="0">
                <a:solidFill>
                  <a:srgbClr val="5F5F5F"/>
                </a:solidFill>
              </a:rPr>
              <a:t>BI Server</a:t>
            </a:r>
            <a:r>
              <a:rPr lang="zh-CN" altLang="en-US" sz="1900" dirty="0">
                <a:solidFill>
                  <a:srgbClr val="5F5F5F"/>
                </a:solidFill>
              </a:rPr>
              <a:t>里</a:t>
            </a:r>
            <a:r>
              <a:rPr lang="en-US" sz="1900" dirty="0">
                <a:solidFill>
                  <a:srgbClr val="5F5F5F"/>
                </a:solidFill>
              </a:rPr>
              <a:t> (roadmap)</a:t>
            </a:r>
          </a:p>
        </p:txBody>
      </p:sp>
    </p:spTree>
    <p:extLst>
      <p:ext uri="{BB962C8B-B14F-4D97-AF65-F5344CB8AC3E}">
        <p14:creationId xmlns:p14="http://schemas.microsoft.com/office/powerpoint/2010/main" val="34397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0137" y="188641"/>
            <a:ext cx="10840859" cy="1008112"/>
          </a:xfrm>
        </p:spPr>
        <p:txBody>
          <a:bodyPr/>
          <a:lstStyle/>
          <a:p>
            <a:r>
              <a:rPr lang="zh-CN" altLang="en-US" dirty="0"/>
              <a:t>内存计算自适应技术 </a:t>
            </a:r>
            <a:br>
              <a:rPr lang="en-US" altLang="zh-CN" dirty="0"/>
            </a:br>
            <a:r>
              <a:rPr lang="en-US" altLang="zh-CN" dirty="0" err="1">
                <a:solidFill>
                  <a:srgbClr val="FF0000"/>
                </a:solidFill>
              </a:rPr>
              <a:t>Exalytics</a:t>
            </a:r>
            <a:endParaRPr lang="zh-CN" altLang="en-US" dirty="0">
              <a:solidFill>
                <a:srgbClr val="FF0000"/>
              </a:solidFill>
            </a:endParaRPr>
          </a:p>
        </p:txBody>
      </p:sp>
      <p:sp>
        <p:nvSpPr>
          <p:cNvPr id="4" name="页脚占位符 3"/>
          <p:cNvSpPr>
            <a:spLocks noGrp="1"/>
          </p:cNvSpPr>
          <p:nvPr>
            <p:ph type="ftr" sz="quarter" idx="4294967295"/>
          </p:nvPr>
        </p:nvSpPr>
        <p:spPr>
          <a:xfrm>
            <a:off x="10240886" y="6556248"/>
            <a:ext cx="2498723" cy="182880"/>
          </a:xfrm>
          <a:prstGeom prst="rect">
            <a:avLst/>
          </a:prstGeom>
        </p:spPr>
        <p:txBody>
          <a:bodyPr/>
          <a:lstStyle/>
          <a:p>
            <a:r>
              <a:rPr lang="en-US"/>
              <a:t>Oracle Confidential – Internal/Restricted/Highly Restricted</a:t>
            </a:r>
            <a:endParaRPr lang="en-US" dirty="0"/>
          </a:p>
        </p:txBody>
      </p:sp>
      <p:sp>
        <p:nvSpPr>
          <p:cNvPr id="5" name="灯片编号占位符 4"/>
          <p:cNvSpPr>
            <a:spLocks noGrp="1"/>
          </p:cNvSpPr>
          <p:nvPr>
            <p:ph type="sldNum" sz="quarter" idx="4294967295"/>
          </p:nvPr>
        </p:nvSpPr>
        <p:spPr>
          <a:xfrm>
            <a:off x="12739608" y="6556248"/>
            <a:ext cx="381661" cy="182880"/>
          </a:xfrm>
          <a:prstGeom prst="rect">
            <a:avLst/>
          </a:prstGeom>
        </p:spPr>
        <p:txBody>
          <a:bodyPr/>
          <a:lstStyle/>
          <a:p>
            <a:fld id="{C51EAA63-D034-42AE-91FA-B13B9518C7BE}" type="slidenum">
              <a:rPr lang="en-US" altLang="zh-CN" smtClean="0"/>
              <a:pPr/>
              <a:t>19</a:t>
            </a:fld>
            <a:endParaRPr lang="zh-CN" altLang="en-US" dirty="0"/>
          </a:p>
        </p:txBody>
      </p:sp>
      <p:sp>
        <p:nvSpPr>
          <p:cNvPr id="6" name="椭圆 5"/>
          <p:cNvSpPr/>
          <p:nvPr/>
        </p:nvSpPr>
        <p:spPr>
          <a:xfrm>
            <a:off x="7280692" y="2763914"/>
            <a:ext cx="1583588" cy="1584000"/>
          </a:xfrm>
          <a:prstGeom prst="ellipse">
            <a:avLst/>
          </a:prstGeom>
          <a:ln/>
        </p:spPr>
        <p:style>
          <a:lnRef idx="1">
            <a:schemeClr val="accent2"/>
          </a:lnRef>
          <a:fillRef idx="2">
            <a:schemeClr val="accent2"/>
          </a:fillRef>
          <a:effectRef idx="1">
            <a:schemeClr val="accent2"/>
          </a:effectRef>
          <a:fontRef idx="minor">
            <a:schemeClr val="dk1"/>
          </a:fontRef>
        </p:style>
        <p:txBody>
          <a:bodyPr lIns="121899" tIns="60949" rIns="121899" bIns="60949" rtlCol="0" anchor="ctr"/>
          <a:lstStyle/>
          <a:p>
            <a:r>
              <a:rPr lang="zh-CN" altLang="en-US" sz="1600" dirty="0"/>
              <a:t>内存计算</a:t>
            </a:r>
            <a:endParaRPr lang="en-US" altLang="zh-CN" sz="1600" dirty="0"/>
          </a:p>
          <a:p>
            <a:r>
              <a:rPr lang="zh-CN" altLang="en-US" sz="1600" dirty="0"/>
              <a:t>性能优化</a:t>
            </a:r>
          </a:p>
        </p:txBody>
      </p:sp>
      <p:graphicFrame>
        <p:nvGraphicFramePr>
          <p:cNvPr id="7" name="Diagram 4"/>
          <p:cNvGraphicFramePr/>
          <p:nvPr>
            <p:extLst/>
          </p:nvPr>
        </p:nvGraphicFramePr>
        <p:xfrm>
          <a:off x="5929038" y="1696442"/>
          <a:ext cx="4725315" cy="342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863909" y="489320"/>
            <a:ext cx="3213533" cy="1064885"/>
          </a:xfrm>
          <a:prstGeom prst="rect">
            <a:avLst/>
          </a:prstGeom>
          <a:noFill/>
        </p:spPr>
        <p:txBody>
          <a:bodyPr wrap="square" lIns="121899" tIns="60949" rIns="121899" bIns="60949" rtlCol="0">
            <a:spAutoFit/>
          </a:bodyPr>
          <a:lstStyle/>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持续运行对生产没有影响</a:t>
            </a:r>
            <a:endParaRPr lang="en-US" altLang="zh-CN" sz="1600" dirty="0">
              <a:latin typeface="+mj-lt"/>
              <a:ea typeface="+mj-ea"/>
              <a:cs typeface="+mj-cs"/>
            </a:endParaRPr>
          </a:p>
          <a:p>
            <a:pPr marL="0" lvl="1">
              <a:lnSpc>
                <a:spcPct val="80000"/>
              </a:lnSpc>
              <a:spcBef>
                <a:spcPct val="0"/>
              </a:spcBef>
              <a:spcAft>
                <a:spcPts val="600"/>
              </a:spcAft>
              <a:buClr>
                <a:schemeClr val="accent1"/>
              </a:buClr>
              <a:buFont typeface="Arial" pitchFamily="34" charset="0"/>
              <a:buChar char="•"/>
            </a:pPr>
            <a:r>
              <a:rPr lang="en-US" altLang="zh-CN" sz="1600" dirty="0" err="1">
                <a:latin typeface="+mj-lt"/>
                <a:ea typeface="+mj-ea"/>
                <a:cs typeface="+mj-cs"/>
                <a:sym typeface="arial"/>
              </a:rPr>
              <a:t>智能存储管理器将频繁访问</a:t>
            </a:r>
            <a:r>
              <a:rPr lang="zh-CN" altLang="en-US" sz="1600" dirty="0">
                <a:latin typeface="+mj-lt"/>
                <a:ea typeface="+mj-ea"/>
                <a:cs typeface="+mj-cs"/>
                <a:sym typeface="arial"/>
              </a:rPr>
              <a:t>数据</a:t>
            </a:r>
            <a:r>
              <a:rPr lang="en-US" altLang="zh-CN" sz="1600" dirty="0" err="1">
                <a:latin typeface="+mj-lt"/>
                <a:ea typeface="+mj-ea"/>
                <a:cs typeface="+mj-cs"/>
                <a:sym typeface="arial"/>
              </a:rPr>
              <a:t>存储于内存中</a:t>
            </a:r>
            <a:endParaRPr lang="en-US" altLang="zh-CN" sz="1600" dirty="0">
              <a:latin typeface="+mj-lt"/>
              <a:ea typeface="+mj-ea"/>
              <a:cs typeface="+mj-cs"/>
              <a:sym typeface="arial"/>
            </a:endParaRPr>
          </a:p>
          <a:p>
            <a:pPr marL="0" lvl="1">
              <a:lnSpc>
                <a:spcPct val="80000"/>
              </a:lnSpc>
              <a:spcBef>
                <a:spcPct val="0"/>
              </a:spcBef>
              <a:spcAft>
                <a:spcPts val="600"/>
              </a:spcAft>
              <a:buClr>
                <a:schemeClr val="accent1"/>
              </a:buClr>
              <a:buFont typeface="Arial" pitchFamily="34" charset="0"/>
              <a:buChar char="•"/>
            </a:pPr>
            <a:r>
              <a:rPr lang="en-US" altLang="zh-CN" sz="1600" dirty="0" err="1">
                <a:latin typeface="+mj-lt"/>
                <a:ea typeface="+mj-ea"/>
                <a:cs typeface="+mj-cs"/>
                <a:sym typeface="arial"/>
              </a:rPr>
              <a:t>锁管理器可以提高并行度</a:t>
            </a:r>
            <a:endParaRPr lang="en-US" altLang="zh-CN" sz="1600" dirty="0">
              <a:latin typeface="+mj-lt"/>
              <a:ea typeface="+mj-ea"/>
              <a:cs typeface="+mj-cs"/>
              <a:sym typeface="arial"/>
            </a:endParaRPr>
          </a:p>
        </p:txBody>
      </p:sp>
      <p:sp>
        <p:nvSpPr>
          <p:cNvPr id="9" name="TextBox 8"/>
          <p:cNvSpPr txBox="1"/>
          <p:nvPr/>
        </p:nvSpPr>
        <p:spPr>
          <a:xfrm>
            <a:off x="8470676" y="4969142"/>
            <a:ext cx="3240360" cy="1449605"/>
          </a:xfrm>
          <a:prstGeom prst="rect">
            <a:avLst/>
          </a:prstGeom>
          <a:noFill/>
        </p:spPr>
        <p:txBody>
          <a:bodyPr wrap="square" lIns="121899" tIns="60949" rIns="121899" bIns="60949" rtlCol="0">
            <a:spAutoFit/>
          </a:bodyPr>
          <a:lstStyle/>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确定在内存中存放哪些内容</a:t>
            </a:r>
          </a:p>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自我调适以适应分析负载的变化</a:t>
            </a:r>
            <a:endParaRPr lang="en-US" altLang="zh-CN" sz="1600" dirty="0">
              <a:latin typeface="+mj-lt"/>
              <a:ea typeface="+mj-ea"/>
              <a:cs typeface="+mj-cs"/>
            </a:endParaRPr>
          </a:p>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针对最大影响进行优化</a:t>
            </a:r>
            <a:r>
              <a:rPr lang="en-US" altLang="zh-CN" sz="1600" dirty="0">
                <a:latin typeface="+mj-lt"/>
                <a:ea typeface="+mj-ea"/>
                <a:cs typeface="+mj-cs"/>
              </a:rPr>
              <a:t> </a:t>
            </a:r>
            <a:r>
              <a:rPr lang="zh-CN" altLang="en-US" sz="1600" dirty="0">
                <a:latin typeface="+mj-lt"/>
                <a:ea typeface="+mj-ea"/>
                <a:cs typeface="+mj-cs"/>
              </a:rPr>
              <a:t>管理员可以调整</a:t>
            </a:r>
            <a:endParaRPr lang="en-US" altLang="zh-CN" sz="1600" dirty="0">
              <a:latin typeface="+mj-lt"/>
              <a:ea typeface="+mj-ea"/>
              <a:cs typeface="+mj-cs"/>
            </a:endParaRPr>
          </a:p>
          <a:p>
            <a:pPr marL="0" lvl="1"/>
            <a:endParaRPr lang="en-US" sz="2000" dirty="0">
              <a:latin typeface="微软雅黑" pitchFamily="34" charset="-122"/>
              <a:ea typeface="微软雅黑" pitchFamily="34" charset="-122"/>
            </a:endParaRPr>
          </a:p>
        </p:txBody>
      </p:sp>
      <p:sp>
        <p:nvSpPr>
          <p:cNvPr id="10" name="TextBox 9"/>
          <p:cNvSpPr txBox="1"/>
          <p:nvPr/>
        </p:nvSpPr>
        <p:spPr>
          <a:xfrm>
            <a:off x="5230316" y="5198651"/>
            <a:ext cx="4004485" cy="1141829"/>
          </a:xfrm>
          <a:prstGeom prst="rect">
            <a:avLst/>
          </a:prstGeom>
          <a:noFill/>
        </p:spPr>
        <p:txBody>
          <a:bodyPr wrap="square" lIns="121899" tIns="60949" rIns="121899" bIns="60949" rtlCol="0">
            <a:spAutoFit/>
          </a:bodyPr>
          <a:lstStyle/>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生成脚本进行缓存更新</a:t>
            </a:r>
            <a:endParaRPr lang="en-US" altLang="zh-CN" sz="1600" dirty="0">
              <a:latin typeface="+mj-lt"/>
              <a:ea typeface="+mj-ea"/>
              <a:cs typeface="+mj-cs"/>
            </a:endParaRPr>
          </a:p>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并行内存数据库</a:t>
            </a:r>
          </a:p>
          <a:p>
            <a:pPr marL="0" lvl="1">
              <a:lnSpc>
                <a:spcPct val="80000"/>
              </a:lnSpc>
              <a:spcBef>
                <a:spcPct val="0"/>
              </a:spcBef>
              <a:spcAft>
                <a:spcPts val="600"/>
              </a:spcAft>
              <a:buClr>
                <a:schemeClr val="accent1"/>
              </a:buClr>
              <a:buFont typeface="Arial" pitchFamily="34" charset="0"/>
              <a:buChar char="•"/>
            </a:pPr>
            <a:r>
              <a:rPr lang="zh-CN" altLang="en-US" sz="1600" dirty="0">
                <a:latin typeface="+mj-lt"/>
                <a:ea typeface="+mj-ea"/>
                <a:cs typeface="+mj-cs"/>
              </a:rPr>
              <a:t>高级列压缩</a:t>
            </a:r>
            <a:r>
              <a:rPr lang="en-US" altLang="zh-CN" sz="1600" dirty="0">
                <a:latin typeface="+mj-lt"/>
                <a:ea typeface="+mj-ea"/>
                <a:cs typeface="+mj-cs"/>
              </a:rPr>
              <a:t>/</a:t>
            </a:r>
            <a:r>
              <a:rPr lang="zh-CN" altLang="en-US" sz="1600" dirty="0">
                <a:latin typeface="+mj-lt"/>
                <a:ea typeface="+mj-ea"/>
                <a:cs typeface="+mj-cs"/>
              </a:rPr>
              <a:t>列存储功能  </a:t>
            </a:r>
          </a:p>
          <a:p>
            <a:pPr marL="0" lvl="1">
              <a:lnSpc>
                <a:spcPct val="80000"/>
              </a:lnSpc>
              <a:spcBef>
                <a:spcPct val="0"/>
              </a:spcBef>
              <a:spcAft>
                <a:spcPts val="600"/>
              </a:spcAft>
              <a:buClr>
                <a:schemeClr val="accent1"/>
              </a:buClr>
              <a:buFont typeface="Arial" pitchFamily="34" charset="0"/>
              <a:buChar char="•"/>
            </a:pPr>
            <a:endParaRPr lang="en-US" altLang="en-US" sz="1600" dirty="0">
              <a:latin typeface="+mj-lt"/>
              <a:ea typeface="+mj-ea"/>
              <a:cs typeface="+mj-cs"/>
            </a:endParaRPr>
          </a:p>
        </p:txBody>
      </p:sp>
      <p:grpSp>
        <p:nvGrpSpPr>
          <p:cNvPr id="41" name="组合 40"/>
          <p:cNvGrpSpPr/>
          <p:nvPr/>
        </p:nvGrpSpPr>
        <p:grpSpPr>
          <a:xfrm>
            <a:off x="117748" y="1556792"/>
            <a:ext cx="6408712" cy="3528392"/>
            <a:chOff x="728811" y="1916832"/>
            <a:chExt cx="6949777" cy="3816424"/>
          </a:xfrm>
        </p:grpSpPr>
        <p:sp>
          <p:nvSpPr>
            <p:cNvPr id="42" name="等腰三角形 41"/>
            <p:cNvSpPr/>
            <p:nvPr/>
          </p:nvSpPr>
          <p:spPr>
            <a:xfrm rot="5400000">
              <a:off x="3394112" y="2816931"/>
              <a:ext cx="3744416" cy="1944217"/>
            </a:xfrm>
            <a:prstGeom prst="triangle">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zh-CN" altLang="en-US"/>
            </a:p>
          </p:txBody>
        </p:sp>
        <p:pic>
          <p:nvPicPr>
            <p:cNvPr id="43" name="Picture 119" descr="6119_exalytics_right_cmyk_110929-02.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62164" y="3140588"/>
              <a:ext cx="3816424" cy="1584556"/>
            </a:xfrm>
            <a:prstGeom prst="rect">
              <a:avLst/>
            </a:prstGeom>
            <a:noFill/>
            <a:ln w="9525">
              <a:noFill/>
              <a:miter lim="800000"/>
              <a:headEnd/>
              <a:tailEnd/>
            </a:ln>
          </p:spPr>
        </p:pic>
        <p:sp>
          <p:nvSpPr>
            <p:cNvPr id="44" name="Rectangle 25"/>
            <p:cNvSpPr>
              <a:spLocks noChangeArrowheads="1"/>
            </p:cNvSpPr>
            <p:nvPr/>
          </p:nvSpPr>
          <p:spPr bwMode="auto">
            <a:xfrm>
              <a:off x="2889051" y="4725144"/>
              <a:ext cx="1261145" cy="746943"/>
            </a:xfrm>
            <a:prstGeom prst="rect">
              <a:avLst/>
            </a:prstGeom>
            <a:solidFill>
              <a:schemeClr val="bg1"/>
            </a:solidFill>
            <a:ln w="25400" algn="ctr">
              <a:noFill/>
              <a:round/>
              <a:headEnd/>
              <a:tailEnd/>
            </a:ln>
          </p:spPr>
          <p:txBody>
            <a:bodyPr anchor="ctr"/>
            <a:lstStyle/>
            <a:p>
              <a:r>
                <a:rPr lang="zh-CN" altLang="en-US" sz="1200" b="1" dirty="0">
                  <a:solidFill>
                    <a:srgbClr val="000000"/>
                  </a:solidFill>
                  <a:ea typeface="ヒラギノ角ゴ ProN W3"/>
                  <a:cs typeface="ヒラギノ角ゴ ProN W3"/>
                  <a:sym typeface="Gill Sans"/>
                </a:rPr>
                <a:t>型号：</a:t>
              </a:r>
              <a:r>
                <a:rPr lang="en-US" altLang="zh-CN" sz="1200" b="1" dirty="0">
                  <a:solidFill>
                    <a:srgbClr val="000000"/>
                  </a:solidFill>
                  <a:ea typeface="ヒラギノ角ゴ ProN W3"/>
                  <a:cs typeface="ヒラギノ角ゴ ProN W3"/>
                  <a:sym typeface="Gill Sans"/>
                </a:rPr>
                <a:t>X6-4</a:t>
              </a:r>
              <a:endParaRPr lang="en-US" sz="1200" b="1" dirty="0">
                <a:solidFill>
                  <a:srgbClr val="000000"/>
                </a:solidFill>
                <a:ea typeface="ヒラギノ角ゴ ProN W3"/>
                <a:cs typeface="ヒラギノ角ゴ ProN W3"/>
                <a:sym typeface="Gill Sans"/>
              </a:endParaRPr>
            </a:p>
            <a:p>
              <a:r>
                <a:rPr lang="en-US" altLang="zh-CN" sz="1200" b="1" dirty="0">
                  <a:solidFill>
                    <a:srgbClr val="000000"/>
                  </a:solidFill>
                  <a:ea typeface="ヒラギノ角ゴ ProN W3"/>
                  <a:cs typeface="ヒラギノ角ゴ ProN W3"/>
                  <a:sym typeface="Gill Sans"/>
                </a:rPr>
                <a:t>2</a:t>
              </a:r>
              <a:r>
                <a:rPr lang="en-US" sz="1200" b="1" dirty="0">
                  <a:solidFill>
                    <a:srgbClr val="000000"/>
                  </a:solidFill>
                  <a:ea typeface="ヒラギノ角ゴ ProN W3"/>
                  <a:cs typeface="ヒラギノ角ゴ ProN W3"/>
                  <a:sym typeface="Gill Sans"/>
                </a:rPr>
                <a:t>TB RAM, </a:t>
              </a:r>
            </a:p>
            <a:p>
              <a:r>
                <a:rPr lang="en-US" sz="1200" b="1" dirty="0">
                  <a:solidFill>
                    <a:srgbClr val="000000"/>
                  </a:solidFill>
                  <a:ea typeface="ヒラギノ角ゴ ProN W3"/>
                  <a:cs typeface="ヒラギノ角ゴ ProN W3"/>
                  <a:sym typeface="Gill Sans"/>
                </a:rPr>
                <a:t>4*18 cores CPU</a:t>
              </a:r>
            </a:p>
            <a:p>
              <a:r>
                <a:rPr lang="en-US" altLang="zh-CN" sz="1200" b="1" dirty="0">
                  <a:solidFill>
                    <a:srgbClr val="000000"/>
                  </a:solidFill>
                  <a:ea typeface="ヒラギノ角ゴ ProN W3"/>
                  <a:cs typeface="ヒラギノ角ゴ ProN W3"/>
                  <a:sym typeface="Gill Sans"/>
                </a:rPr>
                <a:t>7.2 TB HDD</a:t>
              </a:r>
            </a:p>
            <a:p>
              <a:r>
                <a:rPr lang="en-US" altLang="zh-CN" sz="1200" b="1" dirty="0">
                  <a:solidFill>
                    <a:srgbClr val="000000"/>
                  </a:solidFill>
                  <a:ea typeface="ヒラギノ角ゴ ProN W3"/>
                  <a:cs typeface="ヒラギノ角ゴ ProN W3"/>
                  <a:sym typeface="Gill Sans"/>
                </a:rPr>
                <a:t>9.6 TB Flash</a:t>
              </a:r>
              <a:endParaRPr lang="en-US" sz="1200" b="1" dirty="0">
                <a:solidFill>
                  <a:srgbClr val="000000"/>
                </a:solidFill>
                <a:ea typeface="ヒラギノ角ゴ ProN W3"/>
                <a:cs typeface="ヒラギノ角ゴ ProN W3"/>
                <a:sym typeface="Gill Sans"/>
              </a:endParaRPr>
            </a:p>
          </p:txBody>
        </p:sp>
        <p:pic>
          <p:nvPicPr>
            <p:cNvPr id="45" name="Picture 37" descr="manag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6843" y="3369586"/>
              <a:ext cx="576064" cy="497510"/>
            </a:xfrm>
            <a:prstGeom prst="rect">
              <a:avLst/>
            </a:prstGeom>
            <a:noFill/>
            <a:ln w="9525">
              <a:noFill/>
              <a:miter lim="800000"/>
              <a:headEnd/>
              <a:tailEnd/>
            </a:ln>
          </p:spPr>
        </p:pic>
        <p:pic>
          <p:nvPicPr>
            <p:cNvPr id="46" name="Picture 24" descr="Outline_checkBox"/>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68971" y="3356992"/>
              <a:ext cx="576064" cy="516650"/>
            </a:xfrm>
            <a:prstGeom prst="rect">
              <a:avLst/>
            </a:prstGeom>
            <a:noFill/>
            <a:ln w="9525">
              <a:noFill/>
              <a:miter lim="800000"/>
              <a:headEnd/>
              <a:tailEnd/>
            </a:ln>
          </p:spPr>
        </p:pic>
        <p:pic>
          <p:nvPicPr>
            <p:cNvPr id="47" name="Picture 39" descr="MDEX-engine.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3249091" y="3418759"/>
              <a:ext cx="720080" cy="423455"/>
            </a:xfrm>
            <a:prstGeom prst="rect">
              <a:avLst/>
            </a:prstGeom>
            <a:effectLst>
              <a:outerShdw blurRad="177800" dist="101600" dir="5400000" algn="ctr" rotWithShape="0">
                <a:srgbClr val="F06A00">
                  <a:alpha val="52000"/>
                </a:srgbClr>
              </a:outerShdw>
            </a:effectLst>
          </p:spPr>
        </p:pic>
        <p:sp>
          <p:nvSpPr>
            <p:cNvPr id="48" name="圆角矩形 47"/>
            <p:cNvSpPr/>
            <p:nvPr/>
          </p:nvSpPr>
          <p:spPr>
            <a:xfrm>
              <a:off x="728811" y="4509120"/>
              <a:ext cx="3528392" cy="1224136"/>
            </a:xfrm>
            <a:prstGeom prst="roundRect">
              <a:avLst>
                <a:gd name="adj" fmla="val 12273"/>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zh-CN" altLang="en-US"/>
            </a:p>
          </p:txBody>
        </p:sp>
        <p:sp>
          <p:nvSpPr>
            <p:cNvPr id="49" name="圆角矩形 48"/>
            <p:cNvSpPr/>
            <p:nvPr/>
          </p:nvSpPr>
          <p:spPr>
            <a:xfrm>
              <a:off x="728811" y="3212976"/>
              <a:ext cx="3528392" cy="1224136"/>
            </a:xfrm>
            <a:prstGeom prst="roundRect">
              <a:avLst>
                <a:gd name="adj" fmla="val 12273"/>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zh-CN" altLang="en-US"/>
            </a:p>
          </p:txBody>
        </p:sp>
        <p:sp>
          <p:nvSpPr>
            <p:cNvPr id="50" name="TextBox 49"/>
            <p:cNvSpPr txBox="1"/>
            <p:nvPr/>
          </p:nvSpPr>
          <p:spPr>
            <a:xfrm>
              <a:off x="800819" y="4005064"/>
              <a:ext cx="1008112" cy="504056"/>
            </a:xfrm>
            <a:prstGeom prst="rect">
              <a:avLst/>
            </a:prstGeom>
            <a:noFill/>
          </p:spPr>
          <p:txBody>
            <a:bodyPr wrap="square" lIns="0" tIns="0" rIns="0" bIns="0" rtlCol="0">
              <a:noAutofit/>
            </a:bodyPr>
            <a:lstStyle/>
            <a:p>
              <a:pPr algn="ctr">
                <a:lnSpc>
                  <a:spcPct val="90000"/>
                </a:lnSpc>
              </a:pPr>
              <a:r>
                <a:rPr lang="en-US" altLang="zh-CN" sz="1200" b="1" dirty="0">
                  <a:solidFill>
                    <a:srgbClr val="000000"/>
                  </a:solidFill>
                  <a:ea typeface="ヒラギノ角ゴ ProN W3"/>
                  <a:cs typeface="ヒラギノ角ゴ ProN W3"/>
                  <a:sym typeface="Gill Sans"/>
                </a:rPr>
                <a:t>ROLAP</a:t>
              </a:r>
            </a:p>
            <a:p>
              <a:pPr algn="ctr">
                <a:lnSpc>
                  <a:spcPct val="90000"/>
                </a:lnSpc>
              </a:pPr>
              <a:r>
                <a:rPr lang="zh-CN" altLang="en-US" sz="1200" b="1" dirty="0">
                  <a:solidFill>
                    <a:srgbClr val="000000"/>
                  </a:solidFill>
                  <a:ea typeface="ヒラギノ角ゴ ProN W3"/>
                  <a:cs typeface="ヒラギノ角ゴ ProN W3"/>
                  <a:sym typeface="Gill Sans"/>
                </a:rPr>
                <a:t>内存加速引擎</a:t>
              </a:r>
            </a:p>
          </p:txBody>
        </p:sp>
        <p:sp>
          <p:nvSpPr>
            <p:cNvPr id="51" name="TextBox 50"/>
            <p:cNvSpPr txBox="1"/>
            <p:nvPr/>
          </p:nvSpPr>
          <p:spPr>
            <a:xfrm>
              <a:off x="1952947" y="4005064"/>
              <a:ext cx="1008112" cy="504056"/>
            </a:xfrm>
            <a:prstGeom prst="rect">
              <a:avLst/>
            </a:prstGeom>
            <a:noFill/>
          </p:spPr>
          <p:txBody>
            <a:bodyPr wrap="square" lIns="0" tIns="0" rIns="0" bIns="0" rtlCol="0">
              <a:noAutofit/>
            </a:bodyPr>
            <a:lstStyle/>
            <a:p>
              <a:pPr algn="ctr">
                <a:lnSpc>
                  <a:spcPct val="90000"/>
                </a:lnSpc>
              </a:pPr>
              <a:r>
                <a:rPr lang="en-US" altLang="zh-CN" sz="1200" b="1" dirty="0">
                  <a:solidFill>
                    <a:srgbClr val="000000"/>
                  </a:solidFill>
                  <a:ea typeface="ヒラギノ角ゴ ProN W3"/>
                  <a:cs typeface="ヒラギノ角ゴ ProN W3"/>
                  <a:sym typeface="Gill Sans"/>
                </a:rPr>
                <a:t>MOLAP</a:t>
              </a:r>
            </a:p>
            <a:p>
              <a:pPr algn="ctr">
                <a:lnSpc>
                  <a:spcPct val="90000"/>
                </a:lnSpc>
              </a:pPr>
              <a:r>
                <a:rPr lang="zh-CN" altLang="en-US" sz="1200" b="1" dirty="0">
                  <a:solidFill>
                    <a:srgbClr val="000000"/>
                  </a:solidFill>
                  <a:ea typeface="ヒラギノ角ゴ ProN W3"/>
                  <a:cs typeface="ヒラギノ角ゴ ProN W3"/>
                  <a:sym typeface="Gill Sans"/>
                </a:rPr>
                <a:t>内存加速引擎</a:t>
              </a:r>
            </a:p>
          </p:txBody>
        </p:sp>
        <p:sp>
          <p:nvSpPr>
            <p:cNvPr id="52" name="TextBox 51"/>
            <p:cNvSpPr txBox="1"/>
            <p:nvPr/>
          </p:nvSpPr>
          <p:spPr>
            <a:xfrm>
              <a:off x="3105075" y="4005064"/>
              <a:ext cx="1008112" cy="504056"/>
            </a:xfrm>
            <a:prstGeom prst="rect">
              <a:avLst/>
            </a:prstGeom>
            <a:noFill/>
          </p:spPr>
          <p:txBody>
            <a:bodyPr wrap="square" lIns="0" tIns="0" rIns="0" bIns="0" rtlCol="0">
              <a:noAutofit/>
            </a:bodyPr>
            <a:lstStyle/>
            <a:p>
              <a:pPr algn="ctr">
                <a:lnSpc>
                  <a:spcPct val="90000"/>
                </a:lnSpc>
              </a:pPr>
              <a:r>
                <a:rPr lang="zh-CN" altLang="en-US" sz="1200" b="1" dirty="0">
                  <a:solidFill>
                    <a:srgbClr val="000000"/>
                  </a:solidFill>
                  <a:latin typeface="+mj-ea"/>
                  <a:ea typeface="+mj-ea"/>
                  <a:cs typeface="ヒラギノ角ゴ ProN W3"/>
                  <a:sym typeface="Gill Sans"/>
                </a:rPr>
                <a:t>非结构化分析内存加速引擎</a:t>
              </a:r>
            </a:p>
          </p:txBody>
        </p:sp>
        <p:sp>
          <p:nvSpPr>
            <p:cNvPr id="53" name="圆角矩形 52"/>
            <p:cNvSpPr/>
            <p:nvPr/>
          </p:nvSpPr>
          <p:spPr>
            <a:xfrm>
              <a:off x="728811" y="1916832"/>
              <a:ext cx="3528392" cy="1224136"/>
            </a:xfrm>
            <a:prstGeom prst="roundRect">
              <a:avLst>
                <a:gd name="adj" fmla="val 12273"/>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altLang="zh-CN" dirty="0">
                  <a:solidFill>
                    <a:schemeClr val="tx1"/>
                  </a:solidFill>
                </a:rPr>
                <a:t>Oracle BI 12C / DV</a:t>
              </a:r>
            </a:p>
            <a:p>
              <a:pPr algn="ctr">
                <a:lnSpc>
                  <a:spcPct val="90000"/>
                </a:lnSpc>
              </a:pPr>
              <a:r>
                <a:rPr lang="en-US" altLang="zh-CN" dirty="0" err="1">
                  <a:solidFill>
                    <a:schemeClr val="tx1"/>
                  </a:solidFill>
                </a:rPr>
                <a:t>Exalytics</a:t>
              </a:r>
              <a:r>
                <a:rPr lang="en-US" altLang="zh-CN" dirty="0">
                  <a:solidFill>
                    <a:schemeClr val="tx1"/>
                  </a:solidFill>
                </a:rPr>
                <a:t> In-Memory Software</a:t>
              </a:r>
            </a:p>
            <a:p>
              <a:pPr algn="ctr">
                <a:lnSpc>
                  <a:spcPct val="90000"/>
                </a:lnSpc>
              </a:pPr>
              <a:endParaRPr lang="zh-CN" altLang="en-US" dirty="0">
                <a:solidFill>
                  <a:schemeClr val="tx1"/>
                </a:solidFill>
              </a:endParaRPr>
            </a:p>
          </p:txBody>
        </p:sp>
        <p:graphicFrame>
          <p:nvGraphicFramePr>
            <p:cNvPr id="54" name="图示 53"/>
            <p:cNvGraphicFramePr/>
            <p:nvPr>
              <p:extLst/>
            </p:nvPr>
          </p:nvGraphicFramePr>
          <p:xfrm>
            <a:off x="1053852" y="2636912"/>
            <a:ext cx="3960440" cy="10801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5" name="Picture 3" descr="C:\Documents and Settings\vamurth.ST-USERS\Desktop\Hardware\bimachine_PNGs\bimachine_int_sm.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5400000">
              <a:off x="1349054" y="4372274"/>
              <a:ext cx="921763" cy="1512168"/>
            </a:xfrm>
            <a:prstGeom prst="rect">
              <a:avLst/>
            </a:prstGeom>
            <a:noFill/>
            <a:ln w="9525">
              <a:noFill/>
              <a:miter lim="800000"/>
              <a:headEnd/>
              <a:tailEnd/>
            </a:ln>
          </p:spPr>
        </p:pic>
      </p:grpSp>
    </p:spTree>
    <p:extLst>
      <p:ext uri="{BB962C8B-B14F-4D97-AF65-F5344CB8AC3E}">
        <p14:creationId xmlns:p14="http://schemas.microsoft.com/office/powerpoint/2010/main" val="308609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solidFill>
                  <a:srgbClr val="5F5F5F">
                    <a:lumMod val="50000"/>
                  </a:srgbClr>
                </a:solidFill>
              </a:rPr>
              <a:pPr/>
              <a:t>2</a:t>
            </a:fld>
            <a:endParaRPr lang="en-US" dirty="0">
              <a:solidFill>
                <a:srgbClr val="5F5F5F">
                  <a:lumMod val="50000"/>
                </a:srgbClr>
              </a:solidFill>
            </a:endParaRPr>
          </a:p>
        </p:txBody>
      </p:sp>
      <p:sp>
        <p:nvSpPr>
          <p:cNvPr id="3" name="Title 2"/>
          <p:cNvSpPr>
            <a:spLocks noGrp="1"/>
          </p:cNvSpPr>
          <p:nvPr>
            <p:ph type="title"/>
          </p:nvPr>
        </p:nvSpPr>
        <p:spPr>
          <a:xfrm>
            <a:off x="531812" y="251652"/>
            <a:ext cx="11125200" cy="889000"/>
          </a:xfrm>
        </p:spPr>
        <p:txBody>
          <a:bodyPr/>
          <a:lstStyle/>
          <a:p>
            <a:r>
              <a:rPr lang="en-US" altLang="zh-CN" b="1" dirty="0"/>
              <a:t>Oracle</a:t>
            </a:r>
            <a:r>
              <a:rPr lang="zh-CN" altLang="en-US" b="1" dirty="0"/>
              <a:t>数据分析</a:t>
            </a:r>
            <a:r>
              <a:rPr lang="en-US" altLang="zh-CN" b="1" dirty="0"/>
              <a:t>(BI)</a:t>
            </a:r>
            <a:r>
              <a:rPr lang="zh-CN" altLang="en-US" b="1" dirty="0"/>
              <a:t>和数据可视化</a:t>
            </a:r>
            <a:r>
              <a:rPr lang="en-US" altLang="zh-CN" b="1" dirty="0"/>
              <a:t>(DV)</a:t>
            </a:r>
            <a:br>
              <a:rPr lang="en-US" altLang="zh-CN" b="1" dirty="0"/>
            </a:br>
            <a:r>
              <a:rPr lang="zh-CN" altLang="en-US" sz="2400" b="1" dirty="0">
                <a:solidFill>
                  <a:schemeClr val="accent1"/>
                </a:solidFill>
              </a:rPr>
              <a:t>企业级分析和自助敏捷分析</a:t>
            </a:r>
            <a:endParaRPr lang="zh-CN" altLang="en-US" sz="2000" b="1" dirty="0">
              <a:solidFill>
                <a:schemeClr val="accent1"/>
              </a:solidFill>
            </a:endParaRPr>
          </a:p>
        </p:txBody>
      </p:sp>
      <p:grpSp>
        <p:nvGrpSpPr>
          <p:cNvPr id="4" name="Group 55"/>
          <p:cNvGrpSpPr/>
          <p:nvPr/>
        </p:nvGrpSpPr>
        <p:grpSpPr>
          <a:xfrm>
            <a:off x="704706" y="2264683"/>
            <a:ext cx="10570509" cy="4192081"/>
            <a:chOff x="386122" y="1191661"/>
            <a:chExt cx="11396411" cy="5285489"/>
          </a:xfrm>
        </p:grpSpPr>
        <p:pic>
          <p:nvPicPr>
            <p:cNvPr id="57" name="Picture 56" descr="ic-Database-gra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22" y="2960537"/>
              <a:ext cx="1080529" cy="1080811"/>
            </a:xfrm>
            <a:prstGeom prst="rect">
              <a:avLst/>
            </a:prstGeom>
          </p:spPr>
        </p:pic>
        <p:pic>
          <p:nvPicPr>
            <p:cNvPr id="58"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7583" y="4624314"/>
              <a:ext cx="967669" cy="967921"/>
            </a:xfrm>
            <a:prstGeom prst="rect">
              <a:avLst/>
            </a:prstGeom>
            <a:noFill/>
            <a:ln w="9525" algn="ctr">
              <a:noFill/>
              <a:miter lim="800000"/>
              <a:headEnd/>
              <a:tailEnd/>
            </a:ln>
          </p:spPr>
        </p:pic>
        <p:pic>
          <p:nvPicPr>
            <p:cNvPr id="59"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3074" y="3905506"/>
              <a:ext cx="930890" cy="931132"/>
            </a:xfrm>
            <a:prstGeom prst="rect">
              <a:avLst/>
            </a:prstGeom>
            <a:noFill/>
            <a:ln w="9525" algn="ctr">
              <a:noFill/>
              <a:miter lim="800000"/>
              <a:headEnd/>
              <a:tailEnd/>
            </a:ln>
          </p:spPr>
        </p:pic>
        <p:sp>
          <p:nvSpPr>
            <p:cNvPr id="60" name="AutoShape 11"/>
            <p:cNvSpPr>
              <a:spLocks noChangeArrowheads="1"/>
            </p:cNvSpPr>
            <p:nvPr/>
          </p:nvSpPr>
          <p:spPr bwMode="ltGray">
            <a:xfrm>
              <a:off x="1766284" y="1459175"/>
              <a:ext cx="5851732" cy="1859527"/>
            </a:xfrm>
            <a:prstGeom prst="roundRect">
              <a:avLst>
                <a:gd name="adj" fmla="val 0"/>
              </a:avLst>
            </a:prstGeom>
            <a:solidFill>
              <a:srgbClr val="FF0000"/>
            </a:solidFill>
            <a:ln>
              <a:noFill/>
              <a:headEnd/>
              <a:tailEnd/>
            </a:ln>
            <a:effectLst/>
            <a:scene3d>
              <a:camera prst="orthographicFront">
                <a:rot lat="0" lon="0" rev="0"/>
              </a:camera>
              <a:lightRig rig="threePt" dir="t">
                <a:rot lat="0" lon="0" rev="1200000"/>
              </a:lightRig>
            </a:scene3d>
            <a:sp3d/>
          </p:spPr>
          <p:txBody>
            <a:bodyPr wrap="none" lIns="121887" tIns="60944" rIns="121887" bIns="60944" anchor="ctr"/>
            <a:lstStyle/>
            <a:p>
              <a:pPr algn="ctr" defTabSz="1218936">
                <a:lnSpc>
                  <a:spcPct val="90000"/>
                </a:lnSpc>
                <a:buClr>
                  <a:srgbClr val="667263"/>
                </a:buClr>
                <a:defRPr/>
              </a:pPr>
              <a:endParaRPr lang="en-US" sz="3200" kern="0" dirty="0">
                <a:solidFill>
                  <a:srgbClr val="4D4D4D"/>
                </a:solidFill>
                <a:effectLst>
                  <a:outerShdw blurRad="38100" dist="38100" dir="2700000" algn="tl">
                    <a:srgbClr val="000000">
                      <a:alpha val="43137"/>
                    </a:srgbClr>
                  </a:outerShdw>
                </a:effectLst>
                <a:latin typeface="Arial"/>
                <a:ea typeface="MS PGothic"/>
                <a:cs typeface="Arial" pitchFamily="34" charset="0"/>
              </a:endParaRPr>
            </a:p>
          </p:txBody>
        </p:sp>
        <p:sp>
          <p:nvSpPr>
            <p:cNvPr id="61" name="Text Box 32"/>
            <p:cNvSpPr txBox="1">
              <a:spLocks noChangeArrowheads="1"/>
            </p:cNvSpPr>
            <p:nvPr/>
          </p:nvSpPr>
          <p:spPr bwMode="auto">
            <a:xfrm>
              <a:off x="3303210" y="1538198"/>
              <a:ext cx="62217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交互式</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仪表盘</a:t>
              </a:r>
              <a:endParaRPr lang="en-US" sz="1500" b="1" dirty="0">
                <a:solidFill>
                  <a:srgbClr val="FFFFFF"/>
                </a:solidFill>
                <a:latin typeface="Arial"/>
                <a:ea typeface="MS PGothic"/>
              </a:endParaRPr>
            </a:p>
          </p:txBody>
        </p:sp>
        <p:sp>
          <p:nvSpPr>
            <p:cNvPr id="62" name="Text Box 35"/>
            <p:cNvSpPr txBox="1">
              <a:spLocks noChangeArrowheads="1"/>
            </p:cNvSpPr>
            <p:nvPr/>
          </p:nvSpPr>
          <p:spPr bwMode="auto">
            <a:xfrm>
              <a:off x="4649466" y="1538787"/>
              <a:ext cx="428981" cy="247384"/>
            </a:xfrm>
            <a:prstGeom prst="rect">
              <a:avLst/>
            </a:prstGeom>
            <a:noFill/>
            <a:ln w="9525" algn="ctr">
              <a:noFill/>
              <a:miter lim="800000"/>
              <a:headEnd/>
              <a:tailEnd/>
            </a:ln>
          </p:spPr>
          <p:txBody>
            <a:bodyPr wrap="squar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报表</a:t>
              </a:r>
              <a:endParaRPr lang="en-US" sz="1500" b="1" dirty="0">
                <a:solidFill>
                  <a:srgbClr val="FFFFFF"/>
                </a:solidFill>
                <a:latin typeface="Arial"/>
                <a:ea typeface="MS PGothic"/>
              </a:endParaRPr>
            </a:p>
          </p:txBody>
        </p:sp>
        <p:sp>
          <p:nvSpPr>
            <p:cNvPr id="63" name="Text Box 30"/>
            <p:cNvSpPr txBox="1">
              <a:spLocks noChangeArrowheads="1"/>
            </p:cNvSpPr>
            <p:nvPr/>
          </p:nvSpPr>
          <p:spPr bwMode="auto">
            <a:xfrm>
              <a:off x="5268641" y="1518986"/>
              <a:ext cx="41478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即席</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查询</a:t>
              </a:r>
              <a:endParaRPr lang="en-US" sz="1500" b="1" dirty="0">
                <a:solidFill>
                  <a:srgbClr val="FFFFFF"/>
                </a:solidFill>
                <a:latin typeface="Arial"/>
                <a:ea typeface="MS PGothic"/>
              </a:endParaRPr>
            </a:p>
          </p:txBody>
        </p:sp>
        <p:pic>
          <p:nvPicPr>
            <p:cNvPr id="64" name="Picture 2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75328" y="2113934"/>
              <a:ext cx="795605" cy="795812"/>
            </a:xfrm>
            <a:prstGeom prst="rect">
              <a:avLst/>
            </a:prstGeom>
            <a:noFill/>
            <a:ln w="9525">
              <a:noFill/>
              <a:miter lim="800000"/>
              <a:headEnd/>
              <a:tailEnd/>
            </a:ln>
          </p:spPr>
        </p:pic>
        <p:sp>
          <p:nvSpPr>
            <p:cNvPr id="65" name="Text Box 41"/>
            <p:cNvSpPr txBox="1">
              <a:spLocks noChangeArrowheads="1"/>
            </p:cNvSpPr>
            <p:nvPr/>
          </p:nvSpPr>
          <p:spPr bwMode="auto">
            <a:xfrm>
              <a:off x="6711213" y="1548601"/>
              <a:ext cx="644637" cy="49476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en-US" sz="1500" b="1" dirty="0">
                  <a:solidFill>
                    <a:srgbClr val="FFFFFF"/>
                  </a:solidFill>
                  <a:latin typeface="Arial"/>
                  <a:ea typeface="MS PGothic"/>
                </a:rPr>
                <a:t>Office </a:t>
              </a:r>
              <a:br>
                <a:rPr lang="en-US" sz="1500" b="1" dirty="0">
                  <a:solidFill>
                    <a:srgbClr val="FFFFFF"/>
                  </a:solidFill>
                  <a:latin typeface="Arial"/>
                  <a:ea typeface="MS PGothic"/>
                </a:rPr>
              </a:br>
              <a:r>
                <a:rPr lang="zh-CN" altLang="en-US" sz="1500" b="1" dirty="0">
                  <a:solidFill>
                    <a:srgbClr val="FFFFFF"/>
                  </a:solidFill>
                  <a:latin typeface="Arial"/>
                  <a:ea typeface="MS PGothic"/>
                </a:rPr>
                <a:t>集成</a:t>
              </a:r>
              <a:endParaRPr lang="en-US" sz="1500" b="1" dirty="0">
                <a:solidFill>
                  <a:srgbClr val="FFFFFF"/>
                </a:solidFill>
                <a:latin typeface="Arial"/>
                <a:ea typeface="MS PGothic"/>
              </a:endParaRPr>
            </a:p>
          </p:txBody>
        </p:sp>
        <p:sp>
          <p:nvSpPr>
            <p:cNvPr id="66" name="Text Box 39"/>
            <p:cNvSpPr txBox="1">
              <a:spLocks noChangeArrowheads="1"/>
            </p:cNvSpPr>
            <p:nvPr/>
          </p:nvSpPr>
          <p:spPr bwMode="auto">
            <a:xfrm>
              <a:off x="2672648" y="1567300"/>
              <a:ext cx="41478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移动</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分析</a:t>
              </a:r>
              <a:endParaRPr lang="en-US" sz="1500" b="1" dirty="0">
                <a:solidFill>
                  <a:srgbClr val="FFFFFF"/>
                </a:solidFill>
                <a:latin typeface="Arial"/>
                <a:ea typeface="MS PGothic"/>
              </a:endParaRPr>
            </a:p>
          </p:txBody>
        </p:sp>
        <p:pic>
          <p:nvPicPr>
            <p:cNvPr id="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14152" y="2046026"/>
              <a:ext cx="733758" cy="733949"/>
            </a:xfrm>
            <a:prstGeom prst="rect">
              <a:avLst/>
            </a:prstGeom>
            <a:noFill/>
            <a:ln w="9525">
              <a:noFill/>
              <a:miter lim="800000"/>
              <a:headEnd/>
              <a:tailEnd/>
            </a:ln>
            <a:effectLst/>
          </p:spPr>
        </p:pic>
        <p:pic>
          <p:nvPicPr>
            <p:cNvPr id="68"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49645" y="1894923"/>
              <a:ext cx="884823" cy="885053"/>
            </a:xfrm>
            <a:prstGeom prst="rect">
              <a:avLst/>
            </a:prstGeom>
            <a:noFill/>
            <a:ln w="9525">
              <a:noFill/>
              <a:miter lim="800000"/>
              <a:headEnd/>
              <a:tailEnd/>
            </a:ln>
            <a:effectLst/>
          </p:spPr>
        </p:pic>
        <p:pic>
          <p:nvPicPr>
            <p:cNvPr id="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941454" y="1865575"/>
              <a:ext cx="1241153" cy="1241476"/>
            </a:xfrm>
            <a:prstGeom prst="rect">
              <a:avLst/>
            </a:prstGeom>
            <a:noFill/>
            <a:ln w="9525">
              <a:noFill/>
              <a:miter lim="800000"/>
              <a:headEnd/>
              <a:tailEnd/>
            </a:ln>
            <a:effectLst/>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44180">
              <a:off x="2251423" y="2123735"/>
              <a:ext cx="460599" cy="691079"/>
            </a:xfrm>
            <a:prstGeom prst="rect">
              <a:avLst/>
            </a:prstGeom>
          </p:spPr>
        </p:pic>
        <p:sp>
          <p:nvSpPr>
            <p:cNvPr id="71" name="TextBox 70"/>
            <p:cNvSpPr txBox="1"/>
            <p:nvPr/>
          </p:nvSpPr>
          <p:spPr>
            <a:xfrm>
              <a:off x="1828324" y="2988502"/>
              <a:ext cx="5688118" cy="330199"/>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b="1" dirty="0">
                  <a:solidFill>
                    <a:srgbClr val="FFFFFF"/>
                  </a:solidFill>
                  <a:latin typeface="Arial" charset="0"/>
                  <a:ea typeface="MS PGothic"/>
                </a:rPr>
                <a:t>数据分析</a:t>
              </a:r>
              <a:endParaRPr lang="en-US" sz="1900" b="1" dirty="0">
                <a:solidFill>
                  <a:srgbClr val="FFFFFF"/>
                </a:solidFill>
                <a:latin typeface="Arial" charset="0"/>
                <a:ea typeface="MS PGothic"/>
              </a:endParaRPr>
            </a:p>
          </p:txBody>
        </p:sp>
        <p:sp>
          <p:nvSpPr>
            <p:cNvPr id="73" name="Rectangle 72"/>
            <p:cNvSpPr/>
            <p:nvPr/>
          </p:nvSpPr>
          <p:spPr>
            <a:xfrm>
              <a:off x="1774818" y="3366315"/>
              <a:ext cx="5843199" cy="281532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sz="2700" b="1" dirty="0">
                <a:solidFill>
                  <a:srgbClr val="FFFFFF"/>
                </a:solidFill>
              </a:endParaRPr>
            </a:p>
          </p:txBody>
        </p:sp>
        <p:sp>
          <p:nvSpPr>
            <p:cNvPr id="74" name="TextBox 73"/>
            <p:cNvSpPr txBox="1"/>
            <p:nvPr/>
          </p:nvSpPr>
          <p:spPr>
            <a:xfrm>
              <a:off x="1878668" y="3448974"/>
              <a:ext cx="5678404" cy="284828"/>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900" b="1" dirty="0">
                  <a:solidFill>
                    <a:srgbClr val="FF0000"/>
                  </a:solidFill>
                  <a:latin typeface="Arial" charset="0"/>
                  <a:ea typeface="MS PGothic"/>
                </a:rPr>
                <a:t>通用的信息模式</a:t>
              </a:r>
              <a:endParaRPr lang="en-US" sz="1900" b="1" dirty="0">
                <a:solidFill>
                  <a:srgbClr val="FF0000"/>
                </a:solidFill>
                <a:latin typeface="Arial" charset="0"/>
                <a:ea typeface="MS PGothic"/>
              </a:endParaRPr>
            </a:p>
          </p:txBody>
        </p:sp>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2397471" y="3966092"/>
              <a:ext cx="691455" cy="335777"/>
            </a:xfrm>
            <a:prstGeom prst="rect">
              <a:avLst/>
            </a:prstGeom>
          </p:spPr>
        </p:pic>
        <p:sp>
          <p:nvSpPr>
            <p:cNvPr id="76" name="TextBox 75"/>
            <p:cNvSpPr txBox="1"/>
            <p:nvPr/>
          </p:nvSpPr>
          <p:spPr>
            <a:xfrm>
              <a:off x="406294" y="5720617"/>
              <a:ext cx="1218883" cy="451582"/>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900" b="1" dirty="0">
                  <a:solidFill>
                    <a:srgbClr val="5F5F5F"/>
                  </a:solidFill>
                  <a:latin typeface="Arial" charset="0"/>
                  <a:ea typeface="MS PGothic"/>
                </a:rPr>
                <a:t>企业数据</a:t>
              </a:r>
              <a:endParaRPr lang="en-US" sz="1900" b="1" dirty="0">
                <a:solidFill>
                  <a:srgbClr val="5F5F5F"/>
                </a:solidFill>
                <a:latin typeface="Arial" charset="0"/>
                <a:ea typeface="MS PGothic"/>
              </a:endParaRPr>
            </a:p>
          </p:txBody>
        </p:sp>
        <p:grpSp>
          <p:nvGrpSpPr>
            <p:cNvPr id="5" name="Group 33"/>
            <p:cNvGrpSpPr/>
            <p:nvPr/>
          </p:nvGrpSpPr>
          <p:grpSpPr>
            <a:xfrm>
              <a:off x="1523603" y="3459727"/>
              <a:ext cx="201350" cy="2043823"/>
              <a:chOff x="3166535" y="1651001"/>
              <a:chExt cx="287867" cy="3869265"/>
            </a:xfrm>
          </p:grpSpPr>
          <p:sp>
            <p:nvSpPr>
              <p:cNvPr id="122" name="Right Triangle 121"/>
              <p:cNvSpPr/>
              <p:nvPr/>
            </p:nvSpPr>
            <p:spPr>
              <a:xfrm>
                <a:off x="3166535" y="1651001"/>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36">
                  <a:lnSpc>
                    <a:spcPct val="90000"/>
                  </a:lnSpc>
                  <a:defRPr/>
                </a:pPr>
                <a:endParaRPr lang="en-US" kern="0" dirty="0">
                  <a:solidFill>
                    <a:prstClr val="white"/>
                  </a:solidFill>
                  <a:ea typeface="MS PGothic"/>
                </a:endParaRPr>
              </a:p>
            </p:txBody>
          </p:sp>
          <p:sp>
            <p:nvSpPr>
              <p:cNvPr id="123" name="Right Triangle 122"/>
              <p:cNvSpPr/>
              <p:nvPr/>
            </p:nvSpPr>
            <p:spPr>
              <a:xfrm flipV="1">
                <a:off x="3166535" y="3581399"/>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36">
                  <a:lnSpc>
                    <a:spcPct val="90000"/>
                  </a:lnSpc>
                  <a:defRPr/>
                </a:pPr>
                <a:endParaRPr lang="en-US" kern="0" dirty="0">
                  <a:solidFill>
                    <a:prstClr val="white"/>
                  </a:solidFill>
                  <a:ea typeface="MS PGothic"/>
                </a:endParaRPr>
              </a:p>
            </p:txBody>
          </p:sp>
        </p:grpSp>
        <p:sp>
          <p:nvSpPr>
            <p:cNvPr id="78" name="TextBox 77"/>
            <p:cNvSpPr txBox="1"/>
            <p:nvPr/>
          </p:nvSpPr>
          <p:spPr>
            <a:xfrm>
              <a:off x="2365888" y="5991576"/>
              <a:ext cx="1015735" cy="253243"/>
            </a:xfrm>
            <a:prstGeom prst="rect">
              <a:avLst/>
            </a:prstGeom>
            <a:noFill/>
          </p:spPr>
          <p:txBody>
            <a:bodyPr wrap="none" lIns="0" tIns="0" rIns="0" bIns="0" rtlCol="0">
              <a:noAutofit/>
            </a:bodyPr>
            <a:lstStyle/>
            <a:p>
              <a:pPr fontAlgn="base">
                <a:lnSpc>
                  <a:spcPct val="90000"/>
                </a:lnSpc>
                <a:spcBef>
                  <a:spcPct val="0"/>
                </a:spcBef>
                <a:spcAft>
                  <a:spcPct val="0"/>
                </a:spcAft>
              </a:pPr>
              <a:r>
                <a:rPr lang="zh-CN" altLang="en-US" sz="2000" b="1" dirty="0">
                  <a:solidFill>
                    <a:srgbClr val="5F5F5F"/>
                  </a:solidFill>
                  <a:latin typeface="Arial" charset="0"/>
                  <a:ea typeface="MS PGothic"/>
                </a:rPr>
                <a:t>物理层</a:t>
              </a:r>
              <a:endParaRPr lang="en-US" sz="2000" b="1" dirty="0">
                <a:solidFill>
                  <a:srgbClr val="5F5F5F"/>
                </a:solidFill>
                <a:latin typeface="Arial" charset="0"/>
                <a:ea typeface="MS PGothic"/>
              </a:endParaRPr>
            </a:p>
          </p:txBody>
        </p:sp>
        <p:sp>
          <p:nvSpPr>
            <p:cNvPr id="79" name="TextBox 78"/>
            <p:cNvSpPr txBox="1"/>
            <p:nvPr/>
          </p:nvSpPr>
          <p:spPr>
            <a:xfrm>
              <a:off x="4266089" y="5975021"/>
              <a:ext cx="1015735" cy="253243"/>
            </a:xfrm>
            <a:prstGeom prst="rect">
              <a:avLst/>
            </a:prstGeom>
            <a:noFill/>
          </p:spPr>
          <p:txBody>
            <a:bodyPr wrap="none" lIns="0" tIns="0" rIns="0" bIns="0" rtlCol="0">
              <a:noAutofit/>
            </a:bodyPr>
            <a:lstStyle/>
            <a:p>
              <a:pPr fontAlgn="base">
                <a:lnSpc>
                  <a:spcPct val="90000"/>
                </a:lnSpc>
                <a:spcBef>
                  <a:spcPct val="0"/>
                </a:spcBef>
                <a:spcAft>
                  <a:spcPct val="0"/>
                </a:spcAft>
              </a:pPr>
              <a:r>
                <a:rPr lang="zh-CN" altLang="en-US" sz="2000" b="1" dirty="0">
                  <a:solidFill>
                    <a:srgbClr val="5F5F5F"/>
                  </a:solidFill>
                  <a:latin typeface="Arial" charset="0"/>
                  <a:ea typeface="MS PGothic"/>
                </a:rPr>
                <a:t>逻辑层</a:t>
              </a:r>
              <a:endParaRPr lang="en-US" sz="2000" b="1" dirty="0">
                <a:solidFill>
                  <a:srgbClr val="5F5F5F"/>
                </a:solidFill>
                <a:latin typeface="Arial" charset="0"/>
                <a:ea typeface="MS PGothic"/>
              </a:endParaRPr>
            </a:p>
          </p:txBody>
        </p:sp>
        <p:sp>
          <p:nvSpPr>
            <p:cNvPr id="80" name="TextBox 79"/>
            <p:cNvSpPr txBox="1"/>
            <p:nvPr/>
          </p:nvSpPr>
          <p:spPr>
            <a:xfrm>
              <a:off x="5992839" y="5969001"/>
              <a:ext cx="1015735" cy="253243"/>
            </a:xfrm>
            <a:prstGeom prst="rect">
              <a:avLst/>
            </a:prstGeom>
            <a:noFill/>
          </p:spPr>
          <p:txBody>
            <a:bodyPr wrap="none" lIns="0" tIns="0" rIns="0" bIns="0" rtlCol="0">
              <a:noAutofit/>
            </a:bodyPr>
            <a:lstStyle/>
            <a:p>
              <a:pPr fontAlgn="base">
                <a:lnSpc>
                  <a:spcPct val="90000"/>
                </a:lnSpc>
                <a:spcBef>
                  <a:spcPct val="0"/>
                </a:spcBef>
                <a:spcAft>
                  <a:spcPct val="0"/>
                </a:spcAft>
              </a:pPr>
              <a:r>
                <a:rPr lang="zh-CN" altLang="en-US" sz="2000" b="1" dirty="0">
                  <a:solidFill>
                    <a:srgbClr val="5F5F5F"/>
                  </a:solidFill>
                  <a:latin typeface="Arial" charset="0"/>
                  <a:ea typeface="MS PGothic"/>
                </a:rPr>
                <a:t>展示层</a:t>
              </a:r>
              <a:endParaRPr lang="en-US" sz="2000" b="1" dirty="0">
                <a:solidFill>
                  <a:srgbClr val="5F5F5F"/>
                </a:solidFill>
                <a:latin typeface="Arial" charset="0"/>
                <a:ea typeface="MS PGothic"/>
              </a:endParaRPr>
            </a:p>
          </p:txBody>
        </p:sp>
        <p:sp>
          <p:nvSpPr>
            <p:cNvPr id="81" name="TextBox 80"/>
            <p:cNvSpPr txBox="1"/>
            <p:nvPr/>
          </p:nvSpPr>
          <p:spPr>
            <a:xfrm>
              <a:off x="2082700" y="4461471"/>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连接</a:t>
              </a:r>
              <a:endParaRPr lang="en-US" sz="1500" b="1" dirty="0">
                <a:solidFill>
                  <a:srgbClr val="5F5F5F">
                    <a:lumMod val="50000"/>
                  </a:srgbClr>
                </a:solidFill>
                <a:latin typeface="Arial" charset="0"/>
                <a:ea typeface="MS PGothic"/>
              </a:endParaRPr>
            </a:p>
          </p:txBody>
        </p:sp>
        <p:pic>
          <p:nvPicPr>
            <p:cNvPr id="82" name="Picture 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2403" y="3803756"/>
              <a:ext cx="677703" cy="677880"/>
            </a:xfrm>
            <a:prstGeom prst="rect">
              <a:avLst/>
            </a:prstGeom>
          </p:spPr>
        </p:pic>
        <p:sp>
          <p:nvSpPr>
            <p:cNvPr id="83" name="TextBox 82"/>
            <p:cNvSpPr txBox="1"/>
            <p:nvPr/>
          </p:nvSpPr>
          <p:spPr>
            <a:xfrm>
              <a:off x="3961813" y="4487043"/>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维度</a:t>
              </a:r>
              <a:endParaRPr lang="en-US" sz="1500" b="1" dirty="0">
                <a:solidFill>
                  <a:srgbClr val="5F5F5F">
                    <a:lumMod val="50000"/>
                  </a:srgbClr>
                </a:solidFill>
                <a:latin typeface="Arial" charset="0"/>
                <a:ea typeface="MS PGothic"/>
              </a:endParaRPr>
            </a:p>
          </p:txBody>
        </p:sp>
        <p:pic>
          <p:nvPicPr>
            <p:cNvPr id="84" name="Picture 8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74168" y="4802148"/>
              <a:ext cx="714758" cy="714944"/>
            </a:xfrm>
            <a:prstGeom prst="rect">
              <a:avLst/>
            </a:prstGeom>
          </p:spPr>
        </p:pic>
        <p:sp>
          <p:nvSpPr>
            <p:cNvPr id="85" name="TextBox 84"/>
            <p:cNvSpPr txBox="1"/>
            <p:nvPr/>
          </p:nvSpPr>
          <p:spPr>
            <a:xfrm>
              <a:off x="2234619" y="5593835"/>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映射</a:t>
              </a:r>
              <a:endParaRPr lang="en-US" sz="1500" b="1" dirty="0">
                <a:solidFill>
                  <a:srgbClr val="5F5F5F">
                    <a:lumMod val="50000"/>
                  </a:srgbClr>
                </a:solidFill>
                <a:latin typeface="Arial" charset="0"/>
                <a:ea typeface="MS PGothic"/>
              </a:endParaRPr>
            </a:p>
          </p:txBody>
        </p:sp>
        <p:pic>
          <p:nvPicPr>
            <p:cNvPr id="86" name="Picture 2" descr="https://image.freepik.com/free-icon/the-sum-of-mathematical-symbol_318-5955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4259652" y="4838686"/>
              <a:ext cx="514305" cy="514439"/>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3998593" y="5556617"/>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计算</a:t>
              </a:r>
              <a:endParaRPr lang="en-US" sz="1500" b="1" dirty="0">
                <a:solidFill>
                  <a:srgbClr val="5F5F5F">
                    <a:lumMod val="50000"/>
                  </a:srgbClr>
                </a:solidFill>
                <a:latin typeface="Arial" charset="0"/>
                <a:ea typeface="MS PGothic"/>
              </a:endParaRPr>
            </a:p>
          </p:txBody>
        </p:sp>
        <p:pic>
          <p:nvPicPr>
            <p:cNvPr id="88" name="Picture 4" descr="http://images.all-free-download.com/images/graphiclarge/lock_clip_art_1018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8750" y="4752357"/>
              <a:ext cx="513975" cy="687095"/>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5781447" y="5593835"/>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安全</a:t>
              </a:r>
              <a:endParaRPr lang="en-US" sz="1500" b="1" dirty="0">
                <a:solidFill>
                  <a:srgbClr val="5F5F5F">
                    <a:lumMod val="50000"/>
                  </a:srgbClr>
                </a:solidFill>
                <a:latin typeface="Arial" charset="0"/>
                <a:ea typeface="MS PGothic"/>
              </a:endParaRPr>
            </a:p>
          </p:txBody>
        </p:sp>
        <p:pic>
          <p:nvPicPr>
            <p:cNvPr id="90" name="Picture 6" descr="http://images.all-free-download.com/images/graphiclarge/folder_open_clip_art_748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0400" y="3937000"/>
              <a:ext cx="699698" cy="45615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789693" y="4472877"/>
              <a:ext cx="1218883" cy="375167"/>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500" b="1" dirty="0">
                  <a:solidFill>
                    <a:srgbClr val="5F5F5F">
                      <a:lumMod val="50000"/>
                    </a:srgbClr>
                  </a:solidFill>
                  <a:latin typeface="Arial" charset="0"/>
                  <a:ea typeface="MS PGothic"/>
                </a:rPr>
                <a:t>目录</a:t>
              </a:r>
              <a:endParaRPr lang="en-US" sz="1500" b="1" dirty="0">
                <a:solidFill>
                  <a:srgbClr val="5F5F5F">
                    <a:lumMod val="50000"/>
                  </a:srgbClr>
                </a:solidFill>
                <a:latin typeface="Arial" charset="0"/>
                <a:ea typeface="MS PGothic"/>
              </a:endParaRPr>
            </a:p>
          </p:txBody>
        </p:sp>
        <p:cxnSp>
          <p:nvCxnSpPr>
            <p:cNvPr id="92" name="Straight Connector 91"/>
            <p:cNvCxnSpPr/>
            <p:nvPr/>
          </p:nvCxnSpPr>
          <p:spPr>
            <a:xfrm flipV="1">
              <a:off x="7618018" y="4405499"/>
              <a:ext cx="1265925" cy="1766703"/>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627189" y="3954647"/>
              <a:ext cx="291409" cy="356564"/>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94" name="Picture 93"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09956" y="4920642"/>
              <a:ext cx="814992" cy="815204"/>
            </a:xfrm>
            <a:prstGeom prst="rect">
              <a:avLst/>
            </a:prstGeom>
          </p:spPr>
        </p:pic>
        <p:sp>
          <p:nvSpPr>
            <p:cNvPr id="95" name="TextBox 94"/>
            <p:cNvSpPr txBox="1"/>
            <p:nvPr/>
          </p:nvSpPr>
          <p:spPr>
            <a:xfrm>
              <a:off x="8735327" y="5867400"/>
              <a:ext cx="2916663" cy="406400"/>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900" b="1" dirty="0">
                  <a:solidFill>
                    <a:srgbClr val="5F5F5F"/>
                  </a:solidFill>
                  <a:latin typeface="Arial" charset="0"/>
                  <a:ea typeface="MS PGothic"/>
                </a:rPr>
                <a:t>个人</a:t>
              </a:r>
              <a:r>
                <a:rPr lang="en-US" sz="1900" b="1" dirty="0">
                  <a:solidFill>
                    <a:srgbClr val="5F5F5F"/>
                  </a:solidFill>
                  <a:latin typeface="Arial" charset="0"/>
                  <a:ea typeface="MS PGothic"/>
                </a:rPr>
                <a:t> / </a:t>
              </a:r>
              <a:r>
                <a:rPr lang="zh-CN" altLang="en-US" sz="1900" b="1" dirty="0">
                  <a:solidFill>
                    <a:srgbClr val="5F5F5F"/>
                  </a:solidFill>
                  <a:latin typeface="Arial" charset="0"/>
                  <a:ea typeface="MS PGothic"/>
                </a:rPr>
                <a:t>部门的数据</a:t>
              </a:r>
              <a:endParaRPr lang="en-US" sz="1900" b="1" dirty="0">
                <a:solidFill>
                  <a:srgbClr val="5F5F5F"/>
                </a:solidFill>
                <a:latin typeface="Arial" charset="0"/>
                <a:ea typeface="MS PGothic"/>
              </a:endParaRPr>
            </a:p>
          </p:txBody>
        </p:sp>
        <p:sp>
          <p:nvSpPr>
            <p:cNvPr id="96" name="Right Arrow 95"/>
            <p:cNvSpPr/>
            <p:nvPr/>
          </p:nvSpPr>
          <p:spPr>
            <a:xfrm rot="18358111">
              <a:off x="7566895" y="4346750"/>
              <a:ext cx="1044241" cy="406294"/>
            </a:xfrm>
            <a:prstGeom prst="rightArrow">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sz="2700" b="1" dirty="0">
                <a:solidFill>
                  <a:srgbClr val="FFFFFF"/>
                </a:solidFill>
              </a:endParaRPr>
            </a:p>
          </p:txBody>
        </p:sp>
        <p:grpSp>
          <p:nvGrpSpPr>
            <p:cNvPr id="6" name="Group 56"/>
            <p:cNvGrpSpPr/>
            <p:nvPr/>
          </p:nvGrpSpPr>
          <p:grpSpPr>
            <a:xfrm rot="16200000">
              <a:off x="10197538" y="3242301"/>
              <a:ext cx="201404" cy="2043292"/>
              <a:chOff x="3166534" y="1651000"/>
              <a:chExt cx="287868" cy="3869266"/>
            </a:xfrm>
          </p:grpSpPr>
          <p:sp>
            <p:nvSpPr>
              <p:cNvPr id="120" name="Right Triangle 119"/>
              <p:cNvSpPr/>
              <p:nvPr/>
            </p:nvSpPr>
            <p:spPr>
              <a:xfrm>
                <a:off x="3166534" y="1651000"/>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36">
                  <a:lnSpc>
                    <a:spcPct val="90000"/>
                  </a:lnSpc>
                  <a:defRPr/>
                </a:pPr>
                <a:endParaRPr lang="en-US" kern="0" dirty="0">
                  <a:solidFill>
                    <a:prstClr val="white"/>
                  </a:solidFill>
                  <a:ea typeface="MS PGothic"/>
                </a:endParaRPr>
              </a:p>
            </p:txBody>
          </p:sp>
          <p:sp>
            <p:nvSpPr>
              <p:cNvPr id="121" name="Right Triangle 120"/>
              <p:cNvSpPr/>
              <p:nvPr/>
            </p:nvSpPr>
            <p:spPr>
              <a:xfrm flipV="1">
                <a:off x="3166535" y="3581399"/>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936">
                  <a:lnSpc>
                    <a:spcPct val="90000"/>
                  </a:lnSpc>
                  <a:defRPr/>
                </a:pPr>
                <a:endParaRPr lang="en-US" kern="0" dirty="0">
                  <a:solidFill>
                    <a:prstClr val="white"/>
                  </a:solidFill>
                  <a:ea typeface="MS PGothic"/>
                </a:endParaRPr>
              </a:p>
            </p:txBody>
          </p:sp>
        </p:grpSp>
        <p:pic>
          <p:nvPicPr>
            <p:cNvPr id="98" name="Picture 97"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17330" y="4558803"/>
              <a:ext cx="814992" cy="815204"/>
            </a:xfrm>
            <a:prstGeom prst="rect">
              <a:avLst/>
            </a:prstGeom>
          </p:spPr>
        </p:pic>
        <p:pic>
          <p:nvPicPr>
            <p:cNvPr id="99" name="Picture 98"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98455" y="4978599"/>
              <a:ext cx="814992" cy="815204"/>
            </a:xfrm>
            <a:prstGeom prst="rect">
              <a:avLst/>
            </a:prstGeom>
          </p:spPr>
        </p:pic>
        <p:pic>
          <p:nvPicPr>
            <p:cNvPr id="100" name="Picture 99"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9581" y="4638122"/>
              <a:ext cx="814992" cy="815204"/>
            </a:xfrm>
            <a:prstGeom prst="rect">
              <a:avLst/>
            </a:prstGeom>
          </p:spPr>
        </p:pic>
        <p:pic>
          <p:nvPicPr>
            <p:cNvPr id="101" name="Picture 100"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19530" y="4389391"/>
              <a:ext cx="814992" cy="815204"/>
            </a:xfrm>
            <a:prstGeom prst="rect">
              <a:avLst/>
            </a:prstGeom>
          </p:spPr>
        </p:pic>
        <p:pic>
          <p:nvPicPr>
            <p:cNvPr id="102" name="Picture 101"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34722" y="4905414"/>
              <a:ext cx="814992" cy="815204"/>
            </a:xfrm>
            <a:prstGeom prst="rect">
              <a:avLst/>
            </a:prstGeom>
          </p:spPr>
        </p:pic>
        <p:pic>
          <p:nvPicPr>
            <p:cNvPr id="103" name="Picture 102"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73329" y="4513039"/>
              <a:ext cx="814992" cy="815204"/>
            </a:xfrm>
            <a:prstGeom prst="rect">
              <a:avLst/>
            </a:prstGeom>
          </p:spPr>
        </p:pic>
        <p:pic>
          <p:nvPicPr>
            <p:cNvPr id="104" name="Picture 103"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68158" y="4778967"/>
              <a:ext cx="814992" cy="815204"/>
            </a:xfrm>
            <a:prstGeom prst="rect">
              <a:avLst/>
            </a:prstGeom>
          </p:spPr>
        </p:pic>
        <p:pic>
          <p:nvPicPr>
            <p:cNvPr id="105" name="Picture 104"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29301" y="4359938"/>
              <a:ext cx="814992" cy="815204"/>
            </a:xfrm>
            <a:prstGeom prst="rect">
              <a:avLst/>
            </a:prstGeom>
          </p:spPr>
        </p:pic>
        <p:sp>
          <p:nvSpPr>
            <p:cNvPr id="106" name="TextBox 105"/>
            <p:cNvSpPr txBox="1"/>
            <p:nvPr/>
          </p:nvSpPr>
          <p:spPr>
            <a:xfrm rot="18372987">
              <a:off x="6860495" y="4713718"/>
              <a:ext cx="2917423" cy="609441"/>
            </a:xfrm>
            <a:prstGeom prst="rect">
              <a:avLst/>
            </a:prstGeom>
            <a:noFill/>
          </p:spPr>
          <p:txBody>
            <a:bodyPr wrap="none" lIns="0" tIns="0" rIns="0" bIns="0" rtlCol="0">
              <a:noAutofit/>
            </a:bodyPr>
            <a:lstStyle/>
            <a:p>
              <a:pPr algn="ctr" fontAlgn="base">
                <a:lnSpc>
                  <a:spcPct val="90000"/>
                </a:lnSpc>
                <a:spcBef>
                  <a:spcPct val="0"/>
                </a:spcBef>
                <a:spcAft>
                  <a:spcPct val="0"/>
                </a:spcAft>
              </a:pPr>
              <a:r>
                <a:rPr lang="en-US" sz="1900" b="1" dirty="0">
                  <a:solidFill>
                    <a:srgbClr val="5F5F5F"/>
                  </a:solidFill>
                  <a:latin typeface="Arial" charset="0"/>
                  <a:ea typeface="MS PGothic"/>
                </a:rPr>
                <a:t>Subject Areas</a:t>
              </a:r>
            </a:p>
          </p:txBody>
        </p:sp>
        <p:sp>
          <p:nvSpPr>
            <p:cNvPr id="107" name="Left Brace 106"/>
            <p:cNvSpPr/>
            <p:nvPr/>
          </p:nvSpPr>
          <p:spPr>
            <a:xfrm rot="5400000">
              <a:off x="9584903" y="1965473"/>
              <a:ext cx="350973" cy="3505612"/>
            </a:xfrm>
            <a:prstGeom prst="leftBrace">
              <a:avLst/>
            </a:prstGeom>
            <a:ln w="19050">
              <a:solidFill>
                <a:srgbClr val="41555E"/>
              </a:solidFill>
              <a:miter lim="800000"/>
            </a:ln>
          </p:spPr>
          <p:style>
            <a:lnRef idx="1">
              <a:schemeClr val="accent1"/>
            </a:lnRef>
            <a:fillRef idx="0">
              <a:schemeClr val="accent1"/>
            </a:fillRef>
            <a:effectRef idx="0">
              <a:schemeClr val="accent1"/>
            </a:effectRef>
            <a:fontRef idx="minor">
              <a:schemeClr val="tx1"/>
            </a:fontRef>
          </p:style>
          <p:txBody>
            <a:bodyPr lIns="121893" tIns="60947" rIns="121893" bIns="60947" rtlCol="0" anchor="ctr"/>
            <a:lstStyle/>
            <a:p>
              <a:pPr algn="ctr" fontAlgn="base">
                <a:spcBef>
                  <a:spcPct val="0"/>
                </a:spcBef>
                <a:spcAft>
                  <a:spcPct val="0"/>
                </a:spcAft>
              </a:pPr>
              <a:endParaRPr lang="en-US" sz="2700" b="1" dirty="0">
                <a:solidFill>
                  <a:srgbClr val="5F5F5F"/>
                </a:solidFill>
              </a:endParaRPr>
            </a:p>
          </p:txBody>
        </p:sp>
        <p:sp>
          <p:nvSpPr>
            <p:cNvPr id="108" name="TextBox 107"/>
            <p:cNvSpPr txBox="1"/>
            <p:nvPr/>
          </p:nvSpPr>
          <p:spPr>
            <a:xfrm>
              <a:off x="9305928" y="3814851"/>
              <a:ext cx="1218883" cy="375167"/>
            </a:xfrm>
            <a:prstGeom prst="rect">
              <a:avLst/>
            </a:prstGeom>
            <a:noFill/>
          </p:spPr>
          <p:txBody>
            <a:bodyPr wrap="none" lIns="0" tIns="0" rIns="0" bIns="0" rtlCol="0">
              <a:noAutofit/>
            </a:bodyPr>
            <a:lstStyle/>
            <a:p>
              <a:pPr fontAlgn="base">
                <a:lnSpc>
                  <a:spcPct val="90000"/>
                </a:lnSpc>
                <a:spcBef>
                  <a:spcPct val="0"/>
                </a:spcBef>
                <a:spcAft>
                  <a:spcPct val="0"/>
                </a:spcAft>
              </a:pPr>
              <a:r>
                <a:rPr lang="zh-CN" altLang="en-US" sz="1800" b="1" dirty="0">
                  <a:solidFill>
                    <a:srgbClr val="5F5F5F">
                      <a:lumMod val="50000"/>
                    </a:srgbClr>
                  </a:solidFill>
                  <a:latin typeface="Arial" charset="0"/>
                  <a:ea typeface="MS PGothic"/>
                </a:rPr>
                <a:t>数据混搭</a:t>
              </a:r>
              <a:endParaRPr lang="en-US" sz="1800" b="1" dirty="0">
                <a:solidFill>
                  <a:srgbClr val="5F5F5F">
                    <a:lumMod val="50000"/>
                  </a:srgbClr>
                </a:solidFill>
                <a:latin typeface="Arial" charset="0"/>
                <a:ea typeface="MS PGothic"/>
              </a:endParaRPr>
            </a:p>
          </p:txBody>
        </p:sp>
        <p:sp>
          <p:nvSpPr>
            <p:cNvPr id="109" name="AutoShape 11"/>
            <p:cNvSpPr>
              <a:spLocks noChangeArrowheads="1"/>
            </p:cNvSpPr>
            <p:nvPr/>
          </p:nvSpPr>
          <p:spPr bwMode="ltGray">
            <a:xfrm>
              <a:off x="7659456" y="1457037"/>
              <a:ext cx="4123077" cy="1859527"/>
            </a:xfrm>
            <a:prstGeom prst="roundRect">
              <a:avLst>
                <a:gd name="adj" fmla="val 0"/>
              </a:avLst>
            </a:prstGeom>
            <a:solidFill>
              <a:srgbClr val="FF0000"/>
            </a:solidFill>
            <a:ln>
              <a:noFill/>
              <a:headEnd/>
              <a:tailEnd/>
            </a:ln>
            <a:effectLst/>
            <a:scene3d>
              <a:camera prst="orthographicFront">
                <a:rot lat="0" lon="0" rev="0"/>
              </a:camera>
              <a:lightRig rig="threePt" dir="t">
                <a:rot lat="0" lon="0" rev="1200000"/>
              </a:lightRig>
            </a:scene3d>
            <a:sp3d/>
          </p:spPr>
          <p:txBody>
            <a:bodyPr wrap="none" lIns="121887" tIns="60944" rIns="121887" bIns="60944" anchor="ctr"/>
            <a:lstStyle/>
            <a:p>
              <a:pPr algn="ctr" defTabSz="1218936">
                <a:lnSpc>
                  <a:spcPct val="90000"/>
                </a:lnSpc>
                <a:buClr>
                  <a:srgbClr val="667263"/>
                </a:buClr>
                <a:defRPr/>
              </a:pPr>
              <a:endParaRPr lang="en-US" sz="3200" kern="0" dirty="0">
                <a:solidFill>
                  <a:srgbClr val="4D4D4D"/>
                </a:solidFill>
                <a:effectLst>
                  <a:outerShdw blurRad="38100" dist="38100" dir="2700000" algn="tl">
                    <a:srgbClr val="000000">
                      <a:alpha val="43137"/>
                    </a:srgbClr>
                  </a:outerShdw>
                </a:effectLst>
                <a:latin typeface="Arial"/>
                <a:ea typeface="MS PGothic"/>
                <a:cs typeface="Arial" pitchFamily="34" charset="0"/>
              </a:endParaRPr>
            </a:p>
          </p:txBody>
        </p:sp>
        <p:sp>
          <p:nvSpPr>
            <p:cNvPr id="110" name="Text Box 32"/>
            <p:cNvSpPr txBox="1">
              <a:spLocks noChangeArrowheads="1"/>
            </p:cNvSpPr>
            <p:nvPr/>
          </p:nvSpPr>
          <p:spPr bwMode="auto">
            <a:xfrm>
              <a:off x="9352979" y="1536058"/>
              <a:ext cx="62217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关键字</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查询</a:t>
              </a:r>
              <a:endParaRPr lang="en-US" sz="1500" b="1" dirty="0">
                <a:solidFill>
                  <a:srgbClr val="FFFFFF"/>
                </a:solidFill>
                <a:latin typeface="Arial"/>
                <a:ea typeface="MS PGothic"/>
              </a:endParaRPr>
            </a:p>
          </p:txBody>
        </p:sp>
        <p:sp>
          <p:nvSpPr>
            <p:cNvPr id="111" name="Text Box 35"/>
            <p:cNvSpPr txBox="1">
              <a:spLocks noChangeArrowheads="1"/>
            </p:cNvSpPr>
            <p:nvPr/>
          </p:nvSpPr>
          <p:spPr bwMode="auto">
            <a:xfrm>
              <a:off x="10587606" y="1523883"/>
              <a:ext cx="829559"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移动</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增强分析</a:t>
              </a:r>
              <a:endParaRPr lang="en-US" sz="1500" b="1" dirty="0">
                <a:solidFill>
                  <a:srgbClr val="FFFFFF"/>
                </a:solidFill>
                <a:latin typeface="Arial"/>
                <a:ea typeface="MS PGothic"/>
              </a:endParaRPr>
            </a:p>
          </p:txBody>
        </p:sp>
        <p:sp>
          <p:nvSpPr>
            <p:cNvPr id="112" name="Text Box 39"/>
            <p:cNvSpPr txBox="1">
              <a:spLocks noChangeArrowheads="1"/>
            </p:cNvSpPr>
            <p:nvPr/>
          </p:nvSpPr>
          <p:spPr bwMode="auto">
            <a:xfrm>
              <a:off x="8039623" y="1524951"/>
              <a:ext cx="62217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可视化</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分析</a:t>
              </a:r>
              <a:endParaRPr lang="en-US" sz="1500" b="1" dirty="0">
                <a:solidFill>
                  <a:srgbClr val="FFFFFF"/>
                </a:solidFill>
                <a:latin typeface="Arial"/>
                <a:ea typeface="MS PGothic"/>
              </a:endParaRPr>
            </a:p>
          </p:txBody>
        </p:sp>
        <p:sp>
          <p:nvSpPr>
            <p:cNvPr id="113" name="TextBox 112"/>
            <p:cNvSpPr txBox="1"/>
            <p:nvPr/>
          </p:nvSpPr>
          <p:spPr>
            <a:xfrm>
              <a:off x="7711414" y="2972196"/>
              <a:ext cx="3940574" cy="252679"/>
            </a:xfrm>
            <a:prstGeom prst="rect">
              <a:avLst/>
            </a:prstGeom>
            <a:noFill/>
          </p:spPr>
          <p:txBody>
            <a:bodyPr wrap="none" lIns="0" tIns="0" rIns="0" bIns="0" rtlCol="0">
              <a:noAutofit/>
            </a:bodyPr>
            <a:lstStyle/>
            <a:p>
              <a:pPr algn="ctr" fontAlgn="base">
                <a:lnSpc>
                  <a:spcPct val="90000"/>
                </a:lnSpc>
                <a:spcBef>
                  <a:spcPct val="0"/>
                </a:spcBef>
                <a:spcAft>
                  <a:spcPct val="0"/>
                </a:spcAft>
              </a:pPr>
              <a:r>
                <a:rPr lang="zh-CN" altLang="en-US" sz="1900" b="1" dirty="0">
                  <a:solidFill>
                    <a:srgbClr val="FFFFFF"/>
                  </a:solidFill>
                  <a:latin typeface="Arial" charset="0"/>
                  <a:ea typeface="MS PGothic"/>
                </a:rPr>
                <a:t>数据可视化</a:t>
              </a:r>
              <a:endParaRPr lang="en-US" sz="1900" b="1" dirty="0">
                <a:solidFill>
                  <a:srgbClr val="FFFFFF"/>
                </a:solidFill>
                <a:latin typeface="Arial" charset="0"/>
                <a:ea typeface="MS PGothic"/>
              </a:endParaRPr>
            </a:p>
          </p:txBody>
        </p:sp>
        <p:sp>
          <p:nvSpPr>
            <p:cNvPr id="114" name="TextBox 113"/>
            <p:cNvSpPr txBox="1"/>
            <p:nvPr/>
          </p:nvSpPr>
          <p:spPr>
            <a:xfrm>
              <a:off x="8430605" y="1191661"/>
              <a:ext cx="1218883" cy="253968"/>
            </a:xfrm>
            <a:prstGeom prst="rect">
              <a:avLst/>
            </a:prstGeom>
            <a:noFill/>
          </p:spPr>
          <p:txBody>
            <a:bodyPr wrap="none" lIns="0" tIns="0" rIns="0" bIns="0" rtlCol="0">
              <a:noAutofit/>
            </a:bodyPr>
            <a:lstStyle/>
            <a:p>
              <a:pPr fontAlgn="base">
                <a:lnSpc>
                  <a:spcPct val="90000"/>
                </a:lnSpc>
                <a:spcBef>
                  <a:spcPct val="0"/>
                </a:spcBef>
                <a:spcAft>
                  <a:spcPct val="0"/>
                </a:spcAft>
              </a:pPr>
              <a:endParaRPr lang="en-US" sz="1900" b="1" dirty="0">
                <a:solidFill>
                  <a:srgbClr val="5F5F5F"/>
                </a:solidFill>
                <a:latin typeface="Arial" charset="0"/>
                <a:ea typeface="MS PGothic"/>
              </a:endParaRPr>
            </a:p>
          </p:txBody>
        </p:sp>
        <p:grpSp>
          <p:nvGrpSpPr>
            <p:cNvPr id="7" name="Group 84"/>
            <p:cNvGrpSpPr/>
            <p:nvPr/>
          </p:nvGrpSpPr>
          <p:grpSpPr>
            <a:xfrm>
              <a:off x="10486597" y="2109111"/>
              <a:ext cx="889640" cy="703791"/>
              <a:chOff x="8814078" y="1793266"/>
              <a:chExt cx="2312332" cy="1821804"/>
            </a:xfrm>
          </p:grpSpPr>
          <p:pic>
            <p:nvPicPr>
              <p:cNvPr id="118" name="Picture 1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14078" y="1793266"/>
                <a:ext cx="2312332" cy="1821804"/>
              </a:xfrm>
              <a:prstGeom prst="rect">
                <a:avLst/>
              </a:prstGeom>
              <a:ln>
                <a:noFill/>
              </a:ln>
              <a:effectLst/>
            </p:spPr>
          </p:pic>
          <p:pic>
            <p:nvPicPr>
              <p:cNvPr id="119" name="10324EF4-9998-43E1-90ED-73840383180D" descr="30E90049-683C-4C35-94E0-80A34004911E@u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36735" y="2046308"/>
                <a:ext cx="1870372" cy="13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 name="Picture 115"/>
            <p:cNvPicPr>
              <a:picLocks noChangeAspect="1"/>
            </p:cNvPicPr>
            <p:nvPr/>
          </p:nvPicPr>
          <p:blipFill>
            <a:blip r:embed="rId19" cstate="print"/>
            <a:stretch>
              <a:fillRect/>
            </a:stretch>
          </p:blipFill>
          <p:spPr>
            <a:xfrm>
              <a:off x="7889265" y="2092542"/>
              <a:ext cx="997769" cy="662212"/>
            </a:xfrm>
            <a:prstGeom prst="rect">
              <a:avLst/>
            </a:prstGeom>
            <a:ln>
              <a:solidFill>
                <a:schemeClr val="tx1">
                  <a:lumMod val="40000"/>
                  <a:lumOff val="60000"/>
                </a:schemeClr>
              </a:solidFill>
            </a:ln>
          </p:spPr>
        </p:pic>
        <p:pic>
          <p:nvPicPr>
            <p:cNvPr id="117" name="Picture 116"/>
            <p:cNvPicPr>
              <a:picLocks noChangeAspect="1"/>
            </p:cNvPicPr>
            <p:nvPr/>
          </p:nvPicPr>
          <p:blipFill>
            <a:blip r:embed="rId20" cstate="print"/>
            <a:stretch>
              <a:fillRect/>
            </a:stretch>
          </p:blipFill>
          <p:spPr>
            <a:xfrm>
              <a:off x="9134063" y="2085749"/>
              <a:ext cx="1097545" cy="615193"/>
            </a:xfrm>
            <a:prstGeom prst="rect">
              <a:avLst/>
            </a:prstGeom>
          </p:spPr>
        </p:pic>
        <p:sp>
          <p:nvSpPr>
            <p:cNvPr id="77" name="Text Box 39"/>
            <p:cNvSpPr txBox="1">
              <a:spLocks noChangeArrowheads="1"/>
            </p:cNvSpPr>
            <p:nvPr/>
          </p:nvSpPr>
          <p:spPr bwMode="auto">
            <a:xfrm>
              <a:off x="1795373" y="1531271"/>
              <a:ext cx="829559"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en-US" altLang="zh-CN" sz="1500" b="1" dirty="0">
                  <a:solidFill>
                    <a:srgbClr val="FFFFFF"/>
                  </a:solidFill>
                  <a:latin typeface="Arial"/>
                  <a:ea typeface="MS PGothic"/>
                </a:rPr>
                <a:t>KPIs</a:t>
              </a: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战略管理</a:t>
              </a:r>
              <a:endParaRPr lang="en-US" sz="1500" b="1" dirty="0">
                <a:solidFill>
                  <a:srgbClr val="FFFFFF"/>
                </a:solidFill>
                <a:latin typeface="Arial"/>
                <a:ea typeface="MS PGothic"/>
              </a:endParaRPr>
            </a:p>
          </p:txBody>
        </p:sp>
        <p:sp>
          <p:nvSpPr>
            <p:cNvPr id="115" name="Text Box 35"/>
            <p:cNvSpPr txBox="1">
              <a:spLocks noChangeArrowheads="1"/>
            </p:cNvSpPr>
            <p:nvPr/>
          </p:nvSpPr>
          <p:spPr bwMode="auto">
            <a:xfrm>
              <a:off x="4039602" y="1573684"/>
              <a:ext cx="428981" cy="247384"/>
            </a:xfrm>
            <a:prstGeom prst="rect">
              <a:avLst/>
            </a:prstGeom>
            <a:noFill/>
            <a:ln w="9525" algn="ctr">
              <a:noFill/>
              <a:miter lim="800000"/>
              <a:headEnd/>
              <a:tailEnd/>
            </a:ln>
          </p:spPr>
          <p:txBody>
            <a:bodyPr wrap="squar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地图</a:t>
              </a:r>
              <a:endParaRPr lang="en-US" sz="1500" b="1" dirty="0">
                <a:solidFill>
                  <a:srgbClr val="FFFFFF"/>
                </a:solidFill>
                <a:latin typeface="Arial"/>
                <a:ea typeface="MS PGothic"/>
              </a:endParaRPr>
            </a:p>
          </p:txBody>
        </p:sp>
        <p:sp>
          <p:nvSpPr>
            <p:cNvPr id="124" name="Text Box 30"/>
            <p:cNvSpPr txBox="1">
              <a:spLocks noChangeArrowheads="1"/>
            </p:cNvSpPr>
            <p:nvPr/>
          </p:nvSpPr>
          <p:spPr bwMode="auto">
            <a:xfrm>
              <a:off x="5912329" y="1500485"/>
              <a:ext cx="414780" cy="640287"/>
            </a:xfrm>
            <a:prstGeom prst="rect">
              <a:avLst/>
            </a:prstGeom>
            <a:noFill/>
            <a:ln w="9525" algn="ctr">
              <a:noFill/>
              <a:miter lim="800000"/>
              <a:headEnd/>
              <a:tailEnd/>
            </a:ln>
          </p:spPr>
          <p:txBody>
            <a:bodyPr wrap="none" lIns="0" tIns="0" rIns="0" bIns="0">
              <a:spAutoFit/>
            </a:bodyPr>
            <a:lstStyle/>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预警</a:t>
              </a:r>
              <a:endParaRPr lang="en-US" altLang="zh-CN" sz="1500" b="1" dirty="0">
                <a:solidFill>
                  <a:srgbClr val="FFFFFF"/>
                </a:solidFill>
                <a:latin typeface="Arial"/>
                <a:ea typeface="MS PGothic"/>
              </a:endParaRPr>
            </a:p>
            <a:p>
              <a:pPr algn="ctr" eaLnBrk="0" fontAlgn="base" hangingPunct="0">
                <a:lnSpc>
                  <a:spcPct val="85000"/>
                </a:lnSpc>
                <a:spcBef>
                  <a:spcPct val="50000"/>
                </a:spcBef>
                <a:spcAft>
                  <a:spcPct val="0"/>
                </a:spcAft>
                <a:buClr>
                  <a:srgbClr val="FD0000"/>
                </a:buClr>
              </a:pPr>
              <a:r>
                <a:rPr lang="zh-CN" altLang="en-US" sz="1500" b="1" dirty="0">
                  <a:solidFill>
                    <a:srgbClr val="FFFFFF"/>
                  </a:solidFill>
                  <a:latin typeface="Arial"/>
                  <a:ea typeface="MS PGothic"/>
                </a:rPr>
                <a:t>分发</a:t>
              </a:r>
              <a:endParaRPr lang="en-US" altLang="zh-CN" sz="1500" b="1" dirty="0">
                <a:solidFill>
                  <a:srgbClr val="FFFFFF"/>
                </a:solidFill>
                <a:latin typeface="Arial"/>
                <a:ea typeface="MS PGothic"/>
              </a:endParaRPr>
            </a:p>
          </p:txBody>
        </p:sp>
      </p:grpSp>
      <p:grpSp>
        <p:nvGrpSpPr>
          <p:cNvPr id="8" name="Group 123"/>
          <p:cNvGrpSpPr/>
          <p:nvPr/>
        </p:nvGrpSpPr>
        <p:grpSpPr>
          <a:xfrm>
            <a:off x="1911107" y="1258913"/>
            <a:ext cx="10285098" cy="1314007"/>
            <a:chOff x="938849" y="1565161"/>
            <a:chExt cx="10059380" cy="1314007"/>
          </a:xfrm>
        </p:grpSpPr>
        <p:sp>
          <p:nvSpPr>
            <p:cNvPr id="125" name="Content Placeholder 3"/>
            <p:cNvSpPr txBox="1">
              <a:spLocks/>
            </p:cNvSpPr>
            <p:nvPr/>
          </p:nvSpPr>
          <p:spPr>
            <a:xfrm>
              <a:off x="6397918" y="1565161"/>
              <a:ext cx="4600311" cy="1313802"/>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Clr>
                  <a:srgbClr val="5F5F5F">
                    <a:lumMod val="60000"/>
                    <a:lumOff val="40000"/>
                  </a:srgbClr>
                </a:buClr>
                <a:buFont typeface="Arial" panose="020B0604020202020204" pitchFamily="34" charset="0"/>
                <a:buNone/>
              </a:pPr>
              <a:r>
                <a:rPr lang="zh-CN" altLang="en-US" b="1" dirty="0">
                  <a:solidFill>
                    <a:srgbClr val="5F5F5F"/>
                  </a:solidFill>
                </a:rPr>
                <a:t>快速消费分析模式</a:t>
              </a:r>
              <a:endParaRPr lang="en-US" b="1" dirty="0">
                <a:solidFill>
                  <a:srgbClr val="5F5F5F"/>
                </a:solidFill>
              </a:endParaRPr>
            </a:p>
            <a:p>
              <a:pPr marL="0" indent="0">
                <a:buClr>
                  <a:srgbClr val="5F5F5F">
                    <a:lumMod val="60000"/>
                    <a:lumOff val="40000"/>
                  </a:srgbClr>
                </a:buClr>
                <a:buFont typeface="Arial" panose="020B0604020202020204" pitchFamily="34" charset="0"/>
                <a:buNone/>
              </a:pPr>
              <a:r>
                <a:rPr lang="zh-CN" altLang="en-US" sz="2400" dirty="0">
                  <a:solidFill>
                    <a:srgbClr val="5F5F5F"/>
                  </a:solidFill>
                </a:rPr>
                <a:t>易用</a:t>
              </a:r>
              <a:r>
                <a:rPr lang="en-US" sz="2400" dirty="0">
                  <a:solidFill>
                    <a:srgbClr val="5F5F5F"/>
                  </a:solidFill>
                </a:rPr>
                <a:t>, </a:t>
              </a:r>
              <a:r>
                <a:rPr lang="zh-CN" altLang="en-US" sz="2400" dirty="0">
                  <a:solidFill>
                    <a:srgbClr val="5F5F5F"/>
                  </a:solidFill>
                </a:rPr>
                <a:t>敏捷</a:t>
              </a:r>
              <a:r>
                <a:rPr lang="en-US" sz="2400" dirty="0">
                  <a:solidFill>
                    <a:srgbClr val="5F5F5F"/>
                  </a:solidFill>
                </a:rPr>
                <a:t>, </a:t>
              </a:r>
              <a:r>
                <a:rPr lang="zh-CN" altLang="en-US" sz="2400" dirty="0">
                  <a:solidFill>
                    <a:srgbClr val="5F5F5F"/>
                  </a:solidFill>
                </a:rPr>
                <a:t>自助服务</a:t>
              </a:r>
              <a:endParaRPr lang="en-US" sz="2400" dirty="0">
                <a:solidFill>
                  <a:srgbClr val="5F5F5F"/>
                </a:solidFill>
              </a:endParaRPr>
            </a:p>
          </p:txBody>
        </p:sp>
        <p:sp>
          <p:nvSpPr>
            <p:cNvPr id="126" name="Content Placeholder 3"/>
            <p:cNvSpPr txBox="1">
              <a:spLocks/>
            </p:cNvSpPr>
            <p:nvPr/>
          </p:nvSpPr>
          <p:spPr>
            <a:xfrm>
              <a:off x="938849" y="1565366"/>
              <a:ext cx="4246440" cy="13138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Clr>
                  <a:srgbClr val="5F5F5F">
                    <a:lumMod val="60000"/>
                    <a:lumOff val="40000"/>
                  </a:srgbClr>
                </a:buClr>
                <a:buFont typeface="Arial" panose="020B0604020202020204" pitchFamily="34" charset="0"/>
                <a:buNone/>
              </a:pPr>
              <a:r>
                <a:rPr lang="zh-CN" altLang="en-US" b="1" dirty="0">
                  <a:solidFill>
                    <a:srgbClr val="5F5F5F"/>
                  </a:solidFill>
                </a:rPr>
                <a:t>企业级分析模式</a:t>
              </a:r>
              <a:endParaRPr lang="en-US" b="1" dirty="0">
                <a:solidFill>
                  <a:srgbClr val="5F5F5F"/>
                </a:solidFill>
              </a:endParaRPr>
            </a:p>
            <a:p>
              <a:pPr marL="0" indent="0">
                <a:buClr>
                  <a:srgbClr val="5F5F5F">
                    <a:lumMod val="60000"/>
                    <a:lumOff val="40000"/>
                  </a:srgbClr>
                </a:buClr>
                <a:buFont typeface="Arial" panose="020B0604020202020204" pitchFamily="34" charset="0"/>
                <a:buNone/>
              </a:pPr>
              <a:r>
                <a:rPr lang="zh-CN" altLang="en-US" sz="2400" dirty="0">
                  <a:solidFill>
                    <a:srgbClr val="5F5F5F"/>
                  </a:solidFill>
                </a:rPr>
                <a:t>统一管理，统一模型，统一权限</a:t>
              </a:r>
              <a:endParaRPr lang="en-US" sz="2400" dirty="0">
                <a:solidFill>
                  <a:srgbClr val="5F5F5F"/>
                </a:solidFill>
              </a:endParaRPr>
            </a:p>
          </p:txBody>
        </p:sp>
        <p:sp>
          <p:nvSpPr>
            <p:cNvPr id="127" name="TextBox 126"/>
            <p:cNvSpPr txBox="1"/>
            <p:nvPr/>
          </p:nvSpPr>
          <p:spPr>
            <a:xfrm>
              <a:off x="5157128" y="1680395"/>
              <a:ext cx="914400" cy="564418"/>
            </a:xfrm>
            <a:prstGeom prst="rect">
              <a:avLst/>
            </a:prstGeom>
            <a:noFill/>
          </p:spPr>
          <p:txBody>
            <a:bodyPr wrap="none" lIns="0" tIns="0" rIns="0" bIns="0" rtlCol="0">
              <a:noAutofit/>
            </a:bodyPr>
            <a:lstStyle/>
            <a:p>
              <a:pPr algn="ctr">
                <a:lnSpc>
                  <a:spcPct val="90000"/>
                </a:lnSpc>
              </a:pPr>
              <a:r>
                <a:rPr lang="en-US" altLang="zh-CN" sz="4000" dirty="0">
                  <a:solidFill>
                    <a:srgbClr val="FF0000"/>
                  </a:solidFill>
                </a:rPr>
                <a:t>&amp;</a:t>
              </a:r>
              <a:endParaRPr lang="en-US" sz="4000" dirty="0">
                <a:solidFill>
                  <a:srgbClr val="FF0000"/>
                </a:solidFill>
              </a:endParaRPr>
            </a:p>
          </p:txBody>
        </p:sp>
      </p:grpSp>
    </p:spTree>
    <p:extLst>
      <p:ext uri="{BB962C8B-B14F-4D97-AF65-F5344CB8AC3E}">
        <p14:creationId xmlns:p14="http://schemas.microsoft.com/office/powerpoint/2010/main" val="48608847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5"/>
          <p:cNvSpPr>
            <a:spLocks noGrp="1"/>
          </p:cNvSpPr>
          <p:nvPr>
            <p:ph type="title"/>
          </p:nvPr>
        </p:nvSpPr>
        <p:spPr/>
        <p:txBody>
          <a:bodyPr/>
          <a:lstStyle/>
          <a:p>
            <a:pPr algn="l" rtl="0"/>
            <a:r>
              <a:rPr lang="zh-CN" b="0" i="0" u="none" baseline="0" dirty="0">
                <a:latin typeface="Calibri"/>
                <a:ea typeface="黑体"/>
                <a:sym typeface="Calibri"/>
              </a:rPr>
              <a:t>数据可视化</a:t>
            </a:r>
            <a:r>
              <a:rPr lang="zh-CN" b="0" i="0" u="sng" baseline="0" dirty="0">
                <a:latin typeface="Calibri"/>
                <a:ea typeface="黑体"/>
                <a:sym typeface="Calibri"/>
              </a:rPr>
              <a:t>内容包</a:t>
            </a:r>
          </a:p>
        </p:txBody>
      </p:sp>
      <p:sp>
        <p:nvSpPr>
          <p:cNvPr id="43" name="Footer Placeholder 42"/>
          <p:cNvSpPr>
            <a:spLocks noGrp="1"/>
          </p:cNvSpPr>
          <p:nvPr>
            <p:ph type="ftr" sz="quarter" idx="11"/>
          </p:nvPr>
        </p:nvSpPr>
        <p:spPr/>
        <p:txBody>
          <a:bodyPr/>
          <a:lstStyle/>
          <a:p>
            <a:pPr algn="l" rtl="0"/>
            <a:r>
              <a:rPr lang="zh-CN" b="0" i="0" u="none" baseline="0">
                <a:latin typeface="Calibri"/>
                <a:ea typeface="黑体"/>
                <a:sym typeface="Calibri"/>
              </a:rPr>
              <a:t>Oracle 机密信息 — 仅限内部使用</a:t>
            </a:r>
            <a:endParaRPr lang="zh-CN" dirty="0">
              <a:latin typeface="Calibri"/>
              <a:ea typeface="黑体"/>
              <a:sym typeface="Calibri"/>
            </a:endParaRPr>
          </a:p>
        </p:txBody>
      </p:sp>
      <p:sp>
        <p:nvSpPr>
          <p:cNvPr id="13" name="Text Placeholder 12"/>
          <p:cNvSpPr>
            <a:spLocks noGrp="1"/>
          </p:cNvSpPr>
          <p:nvPr>
            <p:ph type="body" sz="quarter" idx="13"/>
          </p:nvPr>
        </p:nvSpPr>
        <p:spPr/>
        <p:txBody>
          <a:bodyPr/>
          <a:lstStyle/>
          <a:p>
            <a:pPr marL="228464" indent="-228464" algn="l" defTabSz="914011" rtl="0">
              <a:spcBef>
                <a:spcPts val="1200"/>
              </a:spcBef>
              <a:buClr>
                <a:srgbClr val="5F5F5F">
                  <a:lumMod val="60000"/>
                  <a:lumOff val="40000"/>
                </a:srgbClr>
              </a:buClr>
              <a:defRPr/>
            </a:pPr>
            <a:r>
              <a:rPr lang="zh-CN" b="1" i="0" u="none" baseline="0">
                <a:solidFill>
                  <a:srgbClr val="FF0000"/>
                </a:solidFill>
                <a:latin typeface="Calibri"/>
                <a:ea typeface="黑体"/>
                <a:cs typeface="Arial" charset="0"/>
                <a:sym typeface="Calibri"/>
              </a:rPr>
              <a:t>自助服务交付</a:t>
            </a:r>
          </a:p>
        </p:txBody>
      </p:sp>
      <p:cxnSp>
        <p:nvCxnSpPr>
          <p:cNvPr id="31" name="Straight Arrow Connector 30"/>
          <p:cNvCxnSpPr/>
          <p:nvPr/>
        </p:nvCxnSpPr>
        <p:spPr>
          <a:xfrm rot="10800000" flipV="1">
            <a:off x="7695724" y="5200588"/>
            <a:ext cx="822960" cy="16939"/>
          </a:xfrm>
          <a:prstGeom prst="straightConnector1">
            <a:avLst/>
          </a:prstGeom>
          <a:ln w="38100" cmpd="sng">
            <a:solidFill>
              <a:schemeClr val="bg2">
                <a:lumMod val="90000"/>
              </a:schemeClr>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0209" y="3475684"/>
            <a:ext cx="5271" cy="457081"/>
          </a:xfrm>
          <a:prstGeom prst="line">
            <a:avLst/>
          </a:prstGeom>
          <a:ln w="38100" cmpd="sng">
            <a:solidFill>
              <a:schemeClr val="bg2">
                <a:lumMod val="90000"/>
              </a:schemeClr>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p:cNvPicPr>
          <p:nvPr/>
        </p:nvPicPr>
        <p:blipFill rotWithShape="1">
          <a:blip r:embed="rId3" cstate="print">
            <a:duotone>
              <a:schemeClr val="bg2">
                <a:shade val="45000"/>
                <a:satMod val="135000"/>
              </a:schemeClr>
              <a:prstClr val="white"/>
            </a:duotone>
          </a:blip>
          <a:srcRect l="15210" t="27357" r="14819" b="30612"/>
          <a:stretch/>
        </p:blipFill>
        <p:spPr>
          <a:xfrm>
            <a:off x="3473147" y="1354925"/>
            <a:ext cx="4572000" cy="2331113"/>
          </a:xfrm>
          <a:prstGeom prst="rect">
            <a:avLst/>
          </a:prstGeom>
        </p:spPr>
      </p:pic>
      <p:grpSp>
        <p:nvGrpSpPr>
          <p:cNvPr id="3" name="Group 60"/>
          <p:cNvGrpSpPr/>
          <p:nvPr/>
        </p:nvGrpSpPr>
        <p:grpSpPr>
          <a:xfrm>
            <a:off x="3735138" y="2326380"/>
            <a:ext cx="517766" cy="881733"/>
            <a:chOff x="4048935" y="2311709"/>
            <a:chExt cx="517766" cy="881962"/>
          </a:xfrm>
        </p:grpSpPr>
        <p:pic>
          <p:nvPicPr>
            <p:cNvPr id="39" name="Picture 2" descr="https://cloud.oracle.com/sites/Satellite?blobcol=urldata&amp;blobkey=id&amp;blobtable=MungoBlobs&amp;blobwhere=1385543528797&amp;ssbinary=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935" y="2311709"/>
              <a:ext cx="511497" cy="51163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055204" y="2897701"/>
              <a:ext cx="511497" cy="295970"/>
            </a:xfrm>
            <a:prstGeom prst="rect">
              <a:avLst/>
            </a:prstGeom>
            <a:noFill/>
          </p:spPr>
          <p:txBody>
            <a:bodyPr wrap="square" lIns="0" tIns="0" rIns="0" bIns="0" rtlCol="0">
              <a:noAutofit/>
            </a:bodyPr>
            <a:lstStyle/>
            <a:p>
              <a:pPr algn="ctr" defTabSz="914011" rtl="0">
                <a:lnSpc>
                  <a:spcPct val="90000"/>
                </a:lnSpc>
              </a:pPr>
              <a:r>
                <a:rPr lang="zh-CN" sz="1899" b="1" i="0" u="none" baseline="0">
                  <a:solidFill>
                    <a:srgbClr val="00A0B7"/>
                  </a:solidFill>
                  <a:latin typeface="Calibri"/>
                  <a:ea typeface="黑体"/>
                  <a:cs typeface="Arial" charset="0"/>
                  <a:sym typeface="Calibri"/>
                </a:rPr>
                <a:t>CX</a:t>
              </a:r>
            </a:p>
          </p:txBody>
        </p:sp>
      </p:grpSp>
      <p:grpSp>
        <p:nvGrpSpPr>
          <p:cNvPr id="4" name="Group 59"/>
          <p:cNvGrpSpPr/>
          <p:nvPr/>
        </p:nvGrpSpPr>
        <p:grpSpPr>
          <a:xfrm>
            <a:off x="4867691" y="1935540"/>
            <a:ext cx="511497" cy="873496"/>
            <a:chOff x="4813306" y="2319947"/>
            <a:chExt cx="511497" cy="873724"/>
          </a:xfrm>
        </p:grpSpPr>
        <p:pic>
          <p:nvPicPr>
            <p:cNvPr id="40" name="Picture 4" descr="https://cloud.oracle.com/sites/Satellite?blobcol=urldata&amp;blobkey=id&amp;blobtable=MungoBlobs&amp;blobwhere=1385543528243&amp;ssbinary=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3306" y="2319947"/>
              <a:ext cx="511497" cy="51163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813306" y="2897701"/>
              <a:ext cx="511497" cy="295970"/>
            </a:xfrm>
            <a:prstGeom prst="rect">
              <a:avLst/>
            </a:prstGeom>
            <a:noFill/>
          </p:spPr>
          <p:txBody>
            <a:bodyPr wrap="square" lIns="0" tIns="0" rIns="0" bIns="0" rtlCol="0">
              <a:noAutofit/>
            </a:bodyPr>
            <a:lstStyle/>
            <a:p>
              <a:pPr algn="ctr" defTabSz="914011" rtl="0">
                <a:lnSpc>
                  <a:spcPct val="90000"/>
                </a:lnSpc>
              </a:pPr>
              <a:r>
                <a:rPr lang="zh-CN" sz="1899" b="1" i="0" u="none" baseline="0">
                  <a:solidFill>
                    <a:srgbClr val="00A0B7"/>
                  </a:solidFill>
                  <a:latin typeface="Calibri"/>
                  <a:ea typeface="黑体"/>
                  <a:cs typeface="Arial" charset="0"/>
                  <a:sym typeface="Calibri"/>
                </a:rPr>
                <a:t>HCM</a:t>
              </a:r>
            </a:p>
          </p:txBody>
        </p:sp>
      </p:grpSp>
      <p:grpSp>
        <p:nvGrpSpPr>
          <p:cNvPr id="5" name="Group 58"/>
          <p:cNvGrpSpPr/>
          <p:nvPr/>
        </p:nvGrpSpPr>
        <p:grpSpPr>
          <a:xfrm>
            <a:off x="6014188" y="1935540"/>
            <a:ext cx="527519" cy="873496"/>
            <a:chOff x="5561655" y="2319947"/>
            <a:chExt cx="527519" cy="873724"/>
          </a:xfrm>
        </p:grpSpPr>
        <p:pic>
          <p:nvPicPr>
            <p:cNvPr id="41" name="Picture 6" descr="https://cloud.oracle.com/_images/ERPSubNav/erp_3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7677" y="2319947"/>
              <a:ext cx="511497" cy="51163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561655" y="2897701"/>
              <a:ext cx="511497" cy="295970"/>
            </a:xfrm>
            <a:prstGeom prst="rect">
              <a:avLst/>
            </a:prstGeom>
            <a:noFill/>
          </p:spPr>
          <p:txBody>
            <a:bodyPr wrap="square" lIns="0" tIns="0" rIns="0" bIns="0" rtlCol="0">
              <a:noAutofit/>
            </a:bodyPr>
            <a:lstStyle/>
            <a:p>
              <a:pPr algn="ctr" defTabSz="914011" rtl="0">
                <a:lnSpc>
                  <a:spcPct val="90000"/>
                </a:lnSpc>
              </a:pPr>
              <a:r>
                <a:rPr lang="zh-CN" sz="1899" b="1" i="0" u="none" baseline="0">
                  <a:solidFill>
                    <a:srgbClr val="00A0B7"/>
                  </a:solidFill>
                  <a:latin typeface="Calibri"/>
                  <a:ea typeface="黑体"/>
                  <a:cs typeface="Arial" charset="0"/>
                  <a:sym typeface="Calibri"/>
                </a:rPr>
                <a:t>ERP</a:t>
              </a:r>
            </a:p>
          </p:txBody>
        </p:sp>
      </p:grpSp>
      <p:grpSp>
        <p:nvGrpSpPr>
          <p:cNvPr id="6" name="Group 57"/>
          <p:cNvGrpSpPr/>
          <p:nvPr/>
        </p:nvGrpSpPr>
        <p:grpSpPr>
          <a:xfrm>
            <a:off x="7173346" y="2326375"/>
            <a:ext cx="511497" cy="873496"/>
            <a:chOff x="6342046" y="2319947"/>
            <a:chExt cx="511497" cy="873724"/>
          </a:xfrm>
        </p:grpSpPr>
        <p:pic>
          <p:nvPicPr>
            <p:cNvPr id="42" name="Picture 8" descr="https://cloud.oracle.com/_images/SCMSubNav/scm_3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2046" y="2319947"/>
              <a:ext cx="511497" cy="51163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342046" y="2897701"/>
              <a:ext cx="511497" cy="295970"/>
            </a:xfrm>
            <a:prstGeom prst="rect">
              <a:avLst/>
            </a:prstGeom>
            <a:noFill/>
          </p:spPr>
          <p:txBody>
            <a:bodyPr wrap="square" lIns="0" tIns="0" rIns="0" bIns="0" rtlCol="0">
              <a:noAutofit/>
            </a:bodyPr>
            <a:lstStyle/>
            <a:p>
              <a:pPr algn="ctr" defTabSz="914011" rtl="0">
                <a:lnSpc>
                  <a:spcPct val="90000"/>
                </a:lnSpc>
              </a:pPr>
              <a:r>
                <a:rPr lang="zh-CN" sz="1899" b="1" i="0" u="none" baseline="0">
                  <a:solidFill>
                    <a:srgbClr val="00A0B7"/>
                  </a:solidFill>
                  <a:latin typeface="Calibri"/>
                  <a:ea typeface="黑体"/>
                  <a:cs typeface="Arial" charset="0"/>
                  <a:sym typeface="Calibri"/>
                </a:rPr>
                <a:t>SCM</a:t>
              </a:r>
            </a:p>
          </p:txBody>
        </p:sp>
      </p:grpSp>
      <p:graphicFrame>
        <p:nvGraphicFramePr>
          <p:cNvPr id="49" name="Table 48"/>
          <p:cNvGraphicFramePr>
            <a:graphicFrameLocks noGrp="1"/>
          </p:cNvGraphicFramePr>
          <p:nvPr>
            <p:extLst/>
          </p:nvPr>
        </p:nvGraphicFramePr>
        <p:xfrm>
          <a:off x="4633047" y="2779842"/>
          <a:ext cx="1188720" cy="635850"/>
        </p:xfrm>
        <a:graphic>
          <a:graphicData uri="http://schemas.openxmlformats.org/drawingml/2006/table">
            <a:tbl>
              <a:tblPr firstRow="1" bandRow="1">
                <a:tableStyleId>{7DF18680-E054-41AD-8BC1-D1AEF772440D}</a:tableStyleId>
              </a:tblPr>
              <a:tblGrid>
                <a:gridCol w="1188720">
                  <a:extLst>
                    <a:ext uri="{9D8B030D-6E8A-4147-A177-3AD203B41FA5}">
                      <a16:colId xmlns:a16="http://schemas.microsoft.com/office/drawing/2014/main" val="20000"/>
                    </a:ext>
                  </a:extLst>
                </a:gridCol>
              </a:tblGrid>
              <a:tr h="635850">
                <a:tc>
                  <a:txBody>
                    <a:bodyPr/>
                    <a:lstStyle/>
                    <a:p>
                      <a:pPr marL="118872" marR="0" lvl="0" indent="-118872" algn="l" defTabSz="914400" rtl="0" eaLnBrk="1" fontAlgn="base" latinLnBrk="0" hangingPunct="1">
                        <a:lnSpc>
                          <a:spcPct val="10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全球人力资源</a:t>
                      </a:r>
                      <a:br>
                        <a:rPr kumimoji="0" lang="en-US" alt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b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管理</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人才管理</a:t>
                      </a: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nvPr>
        </p:nvGraphicFramePr>
        <p:xfrm>
          <a:off x="6009590" y="2801108"/>
          <a:ext cx="773989" cy="548497"/>
        </p:xfrm>
        <a:graphic>
          <a:graphicData uri="http://schemas.openxmlformats.org/drawingml/2006/table">
            <a:tbl>
              <a:tblPr firstRow="1" bandRow="1">
                <a:tableStyleId>{7DF18680-E054-41AD-8BC1-D1AEF772440D}</a:tableStyleId>
              </a:tblPr>
              <a:tblGrid>
                <a:gridCol w="773989">
                  <a:extLst>
                    <a:ext uri="{9D8B030D-6E8A-4147-A177-3AD203B41FA5}">
                      <a16:colId xmlns:a16="http://schemas.microsoft.com/office/drawing/2014/main" val="20000"/>
                    </a:ext>
                  </a:extLst>
                </a:gridCol>
              </a:tblGrid>
              <a:tr h="548497">
                <a:tc>
                  <a:txBody>
                    <a:bodyPr/>
                    <a:lstStyle/>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财务</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采购</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项目组合</a:t>
                      </a: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nvPr>
        </p:nvGraphicFramePr>
        <p:xfrm>
          <a:off x="8024313" y="2404679"/>
          <a:ext cx="2124787" cy="540371"/>
        </p:xfrm>
        <a:graphic>
          <a:graphicData uri="http://schemas.openxmlformats.org/drawingml/2006/table">
            <a:tbl>
              <a:tblPr firstRow="1" bandRow="1">
                <a:tableStyleId>{7DF18680-E054-41AD-8BC1-D1AEF772440D}</a:tableStyleId>
              </a:tblPr>
              <a:tblGrid>
                <a:gridCol w="2124787">
                  <a:extLst>
                    <a:ext uri="{9D8B030D-6E8A-4147-A177-3AD203B41FA5}">
                      <a16:colId xmlns:a16="http://schemas.microsoft.com/office/drawing/2014/main" val="20000"/>
                    </a:ext>
                  </a:extLst>
                </a:gridCol>
              </a:tblGrid>
              <a:tr h="540371">
                <a:tc>
                  <a:txBody>
                    <a:bodyPr/>
                    <a:lstStyle/>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运输与贸易</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材料管理</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产品价值链</a:t>
                      </a: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nvPr>
        </p:nvGraphicFramePr>
        <p:xfrm>
          <a:off x="2917370" y="2303105"/>
          <a:ext cx="570121" cy="934477"/>
        </p:xfrm>
        <a:graphic>
          <a:graphicData uri="http://schemas.openxmlformats.org/drawingml/2006/table">
            <a:tbl>
              <a:tblPr firstRow="1" bandRow="1">
                <a:tableStyleId>{7DF18680-E054-41AD-8BC1-D1AEF772440D}</a:tableStyleId>
              </a:tblPr>
              <a:tblGrid>
                <a:gridCol w="570121">
                  <a:extLst>
                    <a:ext uri="{9D8B030D-6E8A-4147-A177-3AD203B41FA5}">
                      <a16:colId xmlns:a16="http://schemas.microsoft.com/office/drawing/2014/main" val="20000"/>
                    </a:ext>
                  </a:extLst>
                </a:gridCol>
              </a:tblGrid>
              <a:tr h="934477">
                <a:tc>
                  <a:txBody>
                    <a:bodyPr/>
                    <a:lstStyle/>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销售</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defRPr/>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服务</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defRPr/>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营销</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社交</a:t>
                      </a:r>
                    </a:p>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r>
                        <a:rPr kumimoji="0" lang="zh-CN" sz="1200" b="0" i="0" u="none" strike="noStrike" kern="1200" cap="none" normalizeH="0" baseline="0" dirty="0">
                          <a:ln>
                            <a:noFill/>
                          </a:ln>
                          <a:solidFill>
                            <a:schemeClr val="tx1"/>
                          </a:solidFill>
                          <a:effectLst/>
                          <a:latin typeface="Arial" pitchFamily="34" charset="0"/>
                          <a:ea typeface="黑体" pitchFamily="49" charset="-122"/>
                          <a:cs typeface="Arial" pitchFamily="34" charset="0"/>
                        </a:rPr>
                        <a:t>CPQ</a:t>
                      </a:r>
                    </a:p>
                  </a:txBody>
                  <a:tcPr marL="0" marR="0" marT="0" marB="0">
                    <a:noFill/>
                  </a:tcPr>
                </a:tc>
                <a:extLst>
                  <a:ext uri="{0D108BD9-81ED-4DB2-BD59-A6C34878D82A}">
                    <a16:rowId xmlns:a16="http://schemas.microsoft.com/office/drawing/2014/main" val="10000"/>
                  </a:ext>
                </a:extLst>
              </a:tr>
            </a:tbl>
          </a:graphicData>
        </a:graphic>
      </p:graphicFrame>
      <p:grpSp>
        <p:nvGrpSpPr>
          <p:cNvPr id="7" name="Group 66"/>
          <p:cNvGrpSpPr/>
          <p:nvPr/>
        </p:nvGrpSpPr>
        <p:grpSpPr>
          <a:xfrm>
            <a:off x="1571030" y="3915717"/>
            <a:ext cx="1652559" cy="1554075"/>
            <a:chOff x="1366680" y="4131622"/>
            <a:chExt cx="1758041" cy="1947564"/>
          </a:xfrm>
          <a:effectLst>
            <a:outerShdw blurRad="50800" dist="38100" dir="2700000" algn="tl" rotWithShape="0">
              <a:prstClr val="black">
                <a:alpha val="40000"/>
              </a:prstClr>
            </a:outerShdw>
          </a:effectLst>
        </p:grpSpPr>
        <p:sp>
          <p:nvSpPr>
            <p:cNvPr id="69" name="Rectangle 68"/>
            <p:cNvSpPr/>
            <p:nvPr/>
          </p:nvSpPr>
          <p:spPr>
            <a:xfrm>
              <a:off x="1374918" y="4131622"/>
              <a:ext cx="1749803" cy="19475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11" rtl="0">
                <a:lnSpc>
                  <a:spcPct val="90000"/>
                </a:lnSpc>
              </a:pPr>
              <a:endParaRPr lang="zh-CN" sz="1899" dirty="0">
                <a:solidFill>
                  <a:srgbClr val="FFFFFF"/>
                </a:solidFill>
                <a:latin typeface="Calibri"/>
                <a:ea typeface="黑体"/>
                <a:sym typeface="Calibri"/>
              </a:endParaRPr>
            </a:p>
          </p:txBody>
        </p:sp>
        <p:pic>
          <p:nvPicPr>
            <p:cNvPr id="70" name="Picture 12" descr="http://diligentsolutions.net/sites/default/files/upload_images/oracle_e_bussiness_sui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868" y="4131622"/>
              <a:ext cx="1272701" cy="53099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https://route88.state.ga.us/sao/images/OPSE_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6680" y="4662618"/>
              <a:ext cx="1758041" cy="52427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http://www.destech.com/wp-content/uploads/2013/01/oracle-siebel-156x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9724" y="5186891"/>
              <a:ext cx="1109236" cy="50497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8" descr="http://www.cadran.nl/wp-content/uploads/2014/06/JD_orac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5582" y="5703134"/>
              <a:ext cx="1264158" cy="376047"/>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4"/>
          <p:cNvSpPr/>
          <p:nvPr/>
        </p:nvSpPr>
        <p:spPr>
          <a:xfrm rot="5400000">
            <a:off x="2171596" y="4578363"/>
            <a:ext cx="415313" cy="237743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380" tIns="45691" rIns="91380" bIns="45691" numCol="1" spcCol="0" rtlCol="0" fromWordArt="0" anchor="ctr" anchorCtr="0" forceAA="0" compatLnSpc="1">
            <a:prstTxWarp prst="textNoShape">
              <a:avLst/>
            </a:prstTxWarp>
            <a:noAutofit/>
          </a:bodyPr>
          <a:lstStyle/>
          <a:p>
            <a:pPr algn="ctr" defTabSz="914011" rtl="0">
              <a:lnSpc>
                <a:spcPct val="90000"/>
              </a:lnSpc>
            </a:pPr>
            <a:r>
              <a:rPr lang="zh-CN" sz="1600" b="1" i="0" u="none" baseline="0">
                <a:solidFill>
                  <a:srgbClr val="5F5F5F"/>
                </a:solidFill>
                <a:latin typeface="Calibri"/>
                <a:ea typeface="黑体"/>
                <a:cs typeface="Arial" pitchFamily="34" charset="0"/>
                <a:sym typeface="Calibri"/>
              </a:rPr>
              <a:t>应用无极限 </a:t>
            </a:r>
          </a:p>
          <a:p>
            <a:pPr algn="ctr" defTabSz="914011" rtl="0">
              <a:lnSpc>
                <a:spcPct val="90000"/>
              </a:lnSpc>
            </a:pPr>
            <a:r>
              <a:rPr lang="zh-CN" sz="1200" b="0" i="0" u="none" baseline="0">
                <a:solidFill>
                  <a:srgbClr val="5F5F5F"/>
                </a:solidFill>
                <a:latin typeface="Calibri"/>
                <a:ea typeface="黑体"/>
                <a:cs typeface="Arial" pitchFamily="34" charset="0"/>
                <a:sym typeface="Calibri"/>
              </a:rPr>
              <a:t>（内部部署）</a:t>
            </a:r>
          </a:p>
        </p:txBody>
      </p:sp>
      <p:sp>
        <p:nvSpPr>
          <p:cNvPr id="76" name="Rectangle 75"/>
          <p:cNvSpPr/>
          <p:nvPr/>
        </p:nvSpPr>
        <p:spPr>
          <a:xfrm rot="5400000">
            <a:off x="9396202" y="4645000"/>
            <a:ext cx="411373" cy="265176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380" tIns="45691" rIns="91380" bIns="45691" numCol="1" spcCol="0" rtlCol="0" fromWordArt="0" anchor="ctr" anchorCtr="0" forceAA="0" compatLnSpc="1">
            <a:prstTxWarp prst="textNoShape">
              <a:avLst/>
            </a:prstTxWarp>
            <a:noAutofit/>
          </a:bodyPr>
          <a:lstStyle/>
          <a:p>
            <a:pPr algn="ctr" defTabSz="914011" rtl="0">
              <a:lnSpc>
                <a:spcPct val="70000"/>
              </a:lnSpc>
            </a:pPr>
            <a:r>
              <a:rPr lang="zh-CN" sz="1600" b="1" i="0" u="none" baseline="0">
                <a:solidFill>
                  <a:srgbClr val="5F5F5F"/>
                </a:solidFill>
                <a:latin typeface="Calibri"/>
                <a:ea typeface="黑体"/>
                <a:cs typeface="Arial" pitchFamily="34" charset="0"/>
                <a:sym typeface="Calibri"/>
              </a:rPr>
              <a:t>外部数据混搭 </a:t>
            </a:r>
          </a:p>
          <a:p>
            <a:pPr algn="ctr" defTabSz="914011" rtl="0">
              <a:lnSpc>
                <a:spcPct val="80000"/>
              </a:lnSpc>
            </a:pPr>
            <a:r>
              <a:rPr lang="zh-CN" sz="1600" b="1" i="0" u="none" baseline="0">
                <a:solidFill>
                  <a:srgbClr val="5F5F5F"/>
                </a:solidFill>
                <a:latin typeface="Calibri"/>
                <a:ea typeface="黑体"/>
                <a:cs typeface="Arial" pitchFamily="34" charset="0"/>
                <a:sym typeface="Calibri"/>
              </a:rPr>
              <a:t> </a:t>
            </a:r>
            <a:r>
              <a:rPr lang="zh-CN" sz="1200" b="0" i="0" u="none" baseline="0">
                <a:solidFill>
                  <a:srgbClr val="5F5F5F"/>
                </a:solidFill>
                <a:latin typeface="Calibri"/>
                <a:ea typeface="黑体"/>
                <a:cs typeface="Arial" pitchFamily="34" charset="0"/>
                <a:sym typeface="Calibri"/>
              </a:rPr>
              <a:t>（第三方、excel 文件、订阅）</a:t>
            </a:r>
          </a:p>
        </p:txBody>
      </p:sp>
      <p:sp>
        <p:nvSpPr>
          <p:cNvPr id="74" name="Rectangle 73"/>
          <p:cNvSpPr/>
          <p:nvPr/>
        </p:nvSpPr>
        <p:spPr>
          <a:xfrm>
            <a:off x="8808440" y="4372802"/>
            <a:ext cx="1554480" cy="1290821"/>
          </a:xfrm>
          <a:prstGeom prst="rect">
            <a:avLst/>
          </a:prstGeom>
          <a:solidFill>
            <a:schemeClr val="bg1"/>
          </a:solidFill>
          <a:ln w="19050">
            <a:solidFill>
              <a:schemeClr val="bg1">
                <a:lumMod val="85000"/>
              </a:schemeClr>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3" rIns="91404" bIns="45703" numCol="1" spcCol="0" rtlCol="0" fromWordArt="0" anchor="ctr" anchorCtr="0" forceAA="0" compatLnSpc="1">
            <a:prstTxWarp prst="textNoShape">
              <a:avLst/>
            </a:prstTxWarp>
            <a:noAutofit/>
          </a:bodyPr>
          <a:lstStyle/>
          <a:p>
            <a:pPr algn="ctr" defTabSz="914011" rtl="0">
              <a:lnSpc>
                <a:spcPct val="90000"/>
              </a:lnSpc>
            </a:pPr>
            <a:endParaRPr lang="zh-CN" sz="1899" dirty="0">
              <a:solidFill>
                <a:srgbClr val="FFFFFF"/>
              </a:solidFill>
              <a:latin typeface="Calibri"/>
              <a:ea typeface="黑体"/>
              <a:sym typeface="Calibri"/>
            </a:endParaRPr>
          </a:p>
        </p:txBody>
      </p:sp>
      <p:pic>
        <p:nvPicPr>
          <p:cNvPr id="79" name="Picture 4" descr="http://msexcel.filerepairtool.net/blog/wp-content/uploads/2014/03/Excel2013File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26411" y="4444735"/>
            <a:ext cx="487680" cy="487553"/>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p:nvPr/>
        </p:nvCxnSpPr>
        <p:spPr>
          <a:xfrm flipV="1">
            <a:off x="3441832" y="5200588"/>
            <a:ext cx="822960" cy="16939"/>
          </a:xfrm>
          <a:prstGeom prst="straightConnector1">
            <a:avLst/>
          </a:prstGeom>
          <a:ln w="38100" cmpd="sng">
            <a:solidFill>
              <a:schemeClr val="bg2">
                <a:lumMod val="90000"/>
              </a:schemeClr>
            </a:solidFill>
            <a:miter lim="800000"/>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84" name="Table 83"/>
          <p:cNvGraphicFramePr>
            <a:graphicFrameLocks noGrp="1"/>
          </p:cNvGraphicFramePr>
          <p:nvPr>
            <p:extLst/>
          </p:nvPr>
        </p:nvGraphicFramePr>
        <p:xfrm>
          <a:off x="3897929" y="1664797"/>
          <a:ext cx="640080" cy="343319"/>
        </p:xfrm>
        <a:graphic>
          <a:graphicData uri="http://schemas.openxmlformats.org/drawingml/2006/table">
            <a:tbl>
              <a:tblPr firstRow="1" bandRow="1">
                <a:tableStyleId>{7DF18680-E054-41AD-8BC1-D1AEF772440D}</a:tableStyleId>
              </a:tblPr>
              <a:tblGrid>
                <a:gridCol w="640080">
                  <a:extLst>
                    <a:ext uri="{9D8B030D-6E8A-4147-A177-3AD203B41FA5}">
                      <a16:colId xmlns:a16="http://schemas.microsoft.com/office/drawing/2014/main" val="20000"/>
                    </a:ext>
                  </a:extLst>
                </a:gridCol>
              </a:tblGrid>
              <a:tr h="343319">
                <a:tc>
                  <a:txBody>
                    <a:bodyPr/>
                    <a:lstStyle/>
                    <a:p>
                      <a:pPr marL="118872" marR="0" lvl="0" indent="-118872" algn="l" defTabSz="914400" rtl="0" eaLnBrk="1" fontAlgn="base" latinLnBrk="0" hangingPunct="1">
                        <a:lnSpc>
                          <a:spcPct val="80000"/>
                        </a:lnSpc>
                        <a:spcBef>
                          <a:spcPts val="100"/>
                        </a:spcBef>
                        <a:spcAft>
                          <a:spcPts val="200"/>
                        </a:spcAft>
                        <a:buClr>
                          <a:schemeClr val="tx1"/>
                        </a:buClr>
                        <a:buSzTx/>
                        <a:buFont typeface="Arial" pitchFamily="34" charset="0"/>
                        <a:buChar char="•"/>
                        <a:tabLst/>
                      </a:pPr>
                      <a:endParaRPr kumimoji="0" lang="zh-CN" sz="1200" b="0" i="0" u="none" strike="noStrike" kern="1200" cap="none" normalizeH="0" baseline="0" dirty="0">
                        <a:ln>
                          <a:noFill/>
                        </a:ln>
                        <a:solidFill>
                          <a:schemeClr val="tx1"/>
                        </a:solidFill>
                        <a:effectLst/>
                        <a:latin typeface="Arial" pitchFamily="34" charset="0"/>
                        <a:ea typeface="+mn-ea"/>
                        <a:cs typeface="Arial" pitchFamily="34" charset="0"/>
                      </a:endParaRPr>
                    </a:p>
                  </a:txBody>
                  <a:tcPr marL="0" marR="0" marT="0" marB="0">
                    <a:noFill/>
                  </a:tcPr>
                </a:tc>
                <a:extLst>
                  <a:ext uri="{0D108BD9-81ED-4DB2-BD59-A6C34878D82A}">
                    <a16:rowId xmlns:a16="http://schemas.microsoft.com/office/drawing/2014/main" val="10000"/>
                  </a:ext>
                </a:extLst>
              </a:tr>
            </a:tbl>
          </a:graphicData>
        </a:graphic>
      </p:graphicFrame>
      <p:pic>
        <p:nvPicPr>
          <p:cNvPr id="85" name="Picture 1"/>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703857" y="1185801"/>
            <a:ext cx="1371039" cy="794804"/>
          </a:xfrm>
          <a:prstGeom prst="rect">
            <a:avLst/>
          </a:prstGeom>
          <a:noFill/>
          <a:ln w="9525">
            <a:noFill/>
            <a:miter lim="800000"/>
            <a:headEnd/>
            <a:tailEnd/>
          </a:ln>
        </p:spPr>
      </p:pic>
      <p:grpSp>
        <p:nvGrpSpPr>
          <p:cNvPr id="8" name="Group 86"/>
          <p:cNvGrpSpPr/>
          <p:nvPr/>
        </p:nvGrpSpPr>
        <p:grpSpPr>
          <a:xfrm>
            <a:off x="4799517" y="4044767"/>
            <a:ext cx="2281862" cy="1571098"/>
            <a:chOff x="4799518" y="4036687"/>
            <a:chExt cx="2281861" cy="1571507"/>
          </a:xfrm>
        </p:grpSpPr>
        <p:pic>
          <p:nvPicPr>
            <p:cNvPr id="22" name="Picture 21" descr="Screen Shot 2015-06-02 at 2.27.13 PM.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799518" y="4036687"/>
              <a:ext cx="1968246" cy="13707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6" name="Picture 85" descr="Screen Shot 2015-06-02 at 2.27.19 PM.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437695" y="4377147"/>
              <a:ext cx="643684" cy="1231047"/>
            </a:xfrm>
            <a:prstGeom prst="rect">
              <a:avLst/>
            </a:prstGeom>
            <a:ln>
              <a:noFill/>
            </a:ln>
            <a:effectLst/>
            <a:scene3d>
              <a:camera prst="orthographicFront">
                <a:rot lat="0" lon="0" rev="0"/>
              </a:camera>
              <a:lightRig rig="contrasting" dir="t">
                <a:rot lat="0" lon="0" rev="7800000"/>
              </a:lightRig>
            </a:scene3d>
            <a:sp3d>
              <a:bevelT w="139700" h="139700"/>
            </a:sp3d>
          </p:spPr>
        </p:pic>
      </p:grpSp>
      <p:pic>
        <p:nvPicPr>
          <p:cNvPr id="7170" name="Picture 2"/>
          <p:cNvPicPr>
            <a:picLocks noChangeAspect="1" noChangeArrowheads="1"/>
          </p:cNvPicPr>
          <p:nvPr/>
        </p:nvPicPr>
        <p:blipFill>
          <a:blip r:embed="rId16" cstate="print"/>
          <a:srcRect/>
          <a:stretch>
            <a:fillRect/>
          </a:stretch>
        </p:blipFill>
        <p:spPr bwMode="auto">
          <a:xfrm>
            <a:off x="9435852" y="4444735"/>
            <a:ext cx="863375" cy="607770"/>
          </a:xfrm>
          <a:prstGeom prst="rect">
            <a:avLst/>
          </a:prstGeom>
          <a:noFill/>
          <a:ln w="9525">
            <a:noFill/>
            <a:miter lim="800000"/>
            <a:headEnd/>
            <a:tailEnd/>
          </a:ln>
        </p:spPr>
      </p:pic>
      <p:pic>
        <p:nvPicPr>
          <p:cNvPr id="7171" name="Picture 3"/>
          <p:cNvPicPr>
            <a:picLocks noChangeAspect="1" noChangeArrowheads="1"/>
          </p:cNvPicPr>
          <p:nvPr/>
        </p:nvPicPr>
        <p:blipFill>
          <a:blip r:embed="rId17" cstate="print"/>
          <a:srcRect/>
          <a:stretch>
            <a:fillRect/>
          </a:stretch>
        </p:blipFill>
        <p:spPr bwMode="auto">
          <a:xfrm>
            <a:off x="8826408" y="5257328"/>
            <a:ext cx="1523603" cy="216747"/>
          </a:xfrm>
          <a:prstGeom prst="rect">
            <a:avLst/>
          </a:prstGeom>
          <a:noFill/>
          <a:ln w="9525">
            <a:noFill/>
            <a:miter lim="800000"/>
            <a:headEnd/>
            <a:tailEnd/>
          </a:ln>
        </p:spPr>
      </p:pic>
      <p:sp>
        <p:nvSpPr>
          <p:cNvPr id="30" name="Title 5"/>
          <p:cNvSpPr txBox="1">
            <a:spLocks/>
          </p:cNvSpPr>
          <p:nvPr/>
        </p:nvSpPr>
        <p:spPr>
          <a:xfrm>
            <a:off x="4350004" y="6053785"/>
            <a:ext cx="3108959" cy="344649"/>
          </a:xfrm>
          <a:prstGeom prst="rect">
            <a:avLst/>
          </a:prstGeom>
        </p:spPr>
        <p:txBody>
          <a:bodyPr vert="horz" lIns="0" tIns="0" rIns="0" bIns="0" rtlCol="0" anchor="b">
            <a:noAutofit/>
          </a:bodyPr>
          <a:lstStyle/>
          <a:p>
            <a:pPr algn="ctr" defTabSz="914011" rtl="0">
              <a:lnSpc>
                <a:spcPct val="80000"/>
              </a:lnSpc>
              <a:spcBef>
                <a:spcPct val="0"/>
              </a:spcBef>
              <a:defRPr/>
            </a:pPr>
            <a:r>
              <a:rPr lang="zh-CN" altLang="en-US" sz="3199" b="1" i="0" u="none" baseline="0" dirty="0">
                <a:solidFill>
                  <a:srgbClr val="FF0000"/>
                </a:solidFill>
                <a:latin typeface="Calibri"/>
                <a:ea typeface="黑体"/>
                <a:cs typeface="Arial" charset="0"/>
                <a:sym typeface="Calibri"/>
              </a:rPr>
              <a:t>预制的</a:t>
            </a:r>
            <a:endParaRPr lang="en-US" altLang="zh-CN" sz="3199" b="1" i="0" u="none" baseline="0" dirty="0">
              <a:solidFill>
                <a:srgbClr val="FF0000"/>
              </a:solidFill>
              <a:latin typeface="Calibri"/>
              <a:ea typeface="黑体"/>
              <a:cs typeface="Arial" charset="0"/>
              <a:sym typeface="Calibri"/>
            </a:endParaRPr>
          </a:p>
          <a:p>
            <a:pPr algn="ctr" defTabSz="914011" rtl="0">
              <a:lnSpc>
                <a:spcPct val="80000"/>
              </a:lnSpc>
              <a:spcBef>
                <a:spcPct val="0"/>
              </a:spcBef>
              <a:defRPr/>
            </a:pPr>
            <a:r>
              <a:rPr lang="zh-CN" sz="3199" b="1" i="0" u="none" baseline="0" dirty="0">
                <a:solidFill>
                  <a:srgbClr val="FF0000"/>
                </a:solidFill>
                <a:latin typeface="Calibri"/>
                <a:ea typeface="黑体"/>
                <a:cs typeface="Arial" charset="0"/>
                <a:sym typeface="Calibri"/>
              </a:rPr>
              <a:t>数据可视化</a:t>
            </a:r>
            <a:endParaRPr lang="en-US" altLang="zh-CN" sz="3199" b="1" i="0" u="none" baseline="0" dirty="0">
              <a:solidFill>
                <a:srgbClr val="FF0000"/>
              </a:solidFill>
              <a:latin typeface="Calibri"/>
              <a:ea typeface="黑体"/>
              <a:cs typeface="Arial" charset="0"/>
              <a:sym typeface="Calibri"/>
            </a:endParaRPr>
          </a:p>
        </p:txBody>
      </p:sp>
    </p:spTree>
    <p:extLst>
      <p:ext uri="{BB962C8B-B14F-4D97-AF65-F5344CB8AC3E}">
        <p14:creationId xmlns:p14="http://schemas.microsoft.com/office/powerpoint/2010/main" val="356423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10870" y="1524497"/>
            <a:ext cx="2741772" cy="2011156"/>
          </a:xfrm>
        </p:spPr>
        <p:txBody>
          <a:bodyPr anchor="t"/>
          <a:lstStyle/>
          <a:p>
            <a:pPr algn="l" rtl="0"/>
            <a:r>
              <a:rPr lang="zh-CN" b="0" i="0" u="none" baseline="0">
                <a:latin typeface="Calibri"/>
                <a:ea typeface="黑体"/>
                <a:sym typeface="Calibri"/>
              </a:rPr>
              <a:t>销售副总裁</a:t>
            </a:r>
          </a:p>
          <a:p>
            <a:pPr lvl="2" algn="l" rtl="0">
              <a:spcBef>
                <a:spcPts val="600"/>
              </a:spcBef>
            </a:pPr>
            <a:r>
              <a:rPr lang="zh-CN" b="0" i="0" u="none" baseline="0">
                <a:latin typeface="Calibri"/>
                <a:ea typeface="黑体"/>
                <a:sym typeface="Calibri"/>
              </a:rPr>
              <a:t>当前重大交易</a:t>
            </a:r>
          </a:p>
          <a:p>
            <a:pPr lvl="2" algn="l" rtl="0">
              <a:spcBef>
                <a:spcPts val="600"/>
              </a:spcBef>
            </a:pPr>
            <a:r>
              <a:rPr lang="zh-CN" b="0" i="0" u="none" baseline="0">
                <a:latin typeface="Calibri"/>
                <a:ea typeface="黑体"/>
                <a:sym typeface="Calibri"/>
              </a:rPr>
              <a:t>销售审查</a:t>
            </a:r>
          </a:p>
          <a:p>
            <a:pPr lvl="2" algn="l" rtl="0">
              <a:spcBef>
                <a:spcPts val="600"/>
              </a:spcBef>
            </a:pPr>
            <a:r>
              <a:rPr lang="zh-CN" b="0" i="0" u="none" baseline="0">
                <a:latin typeface="Calibri"/>
                <a:ea typeface="黑体"/>
                <a:sym typeface="Calibri"/>
              </a:rPr>
              <a:t>管道趋势</a:t>
            </a:r>
          </a:p>
          <a:p>
            <a:pPr lvl="2" algn="l" rtl="0">
              <a:spcBef>
                <a:spcPts val="600"/>
              </a:spcBef>
            </a:pPr>
            <a:r>
              <a:rPr lang="zh-CN" b="0" i="0" u="none" baseline="0">
                <a:latin typeface="Calibri"/>
                <a:ea typeface="黑体"/>
                <a:sym typeface="Calibri"/>
              </a:rPr>
              <a:t>收入趋势</a:t>
            </a:r>
            <a:endParaRPr lang="zh-CN" dirty="0">
              <a:latin typeface="Calibri"/>
              <a:ea typeface="黑体"/>
              <a:sym typeface="Calibri"/>
            </a:endParaRPr>
          </a:p>
        </p:txBody>
      </p:sp>
      <p:sp>
        <p:nvSpPr>
          <p:cNvPr id="4" name="Text Placeholder 3"/>
          <p:cNvSpPr>
            <a:spLocks noGrp="1"/>
          </p:cNvSpPr>
          <p:nvPr>
            <p:ph type="body" sz="quarter" idx="16"/>
          </p:nvPr>
        </p:nvSpPr>
        <p:spPr>
          <a:xfrm>
            <a:off x="6246735" y="1524497"/>
            <a:ext cx="2665612" cy="2011156"/>
          </a:xfrm>
        </p:spPr>
        <p:txBody>
          <a:bodyPr/>
          <a:lstStyle/>
          <a:p>
            <a:pPr algn="l" rtl="0"/>
            <a:r>
              <a:rPr lang="zh-CN" b="0" i="0" u="none" baseline="0">
                <a:latin typeface="Calibri"/>
                <a:ea typeface="黑体"/>
                <a:sym typeface="Calibri"/>
              </a:rPr>
              <a:t>销售经理</a:t>
            </a:r>
          </a:p>
          <a:p>
            <a:pPr lvl="1" algn="l" rtl="0">
              <a:spcBef>
                <a:spcPts val="600"/>
              </a:spcBef>
            </a:pPr>
            <a:r>
              <a:rPr lang="zh-CN" b="0" i="0" u="none" baseline="0">
                <a:latin typeface="Calibri"/>
                <a:ea typeface="黑体"/>
                <a:sym typeface="Calibri"/>
              </a:rPr>
              <a:t>团队绩效</a:t>
            </a:r>
          </a:p>
          <a:p>
            <a:pPr lvl="1" algn="l" rtl="0">
              <a:spcBef>
                <a:spcPts val="600"/>
              </a:spcBef>
            </a:pPr>
            <a:r>
              <a:rPr lang="zh-CN" b="0" i="0" u="none" baseline="0">
                <a:latin typeface="Calibri"/>
                <a:ea typeface="黑体"/>
                <a:sym typeface="Calibri"/>
              </a:rPr>
              <a:t>配额完成率</a:t>
            </a:r>
          </a:p>
          <a:p>
            <a:pPr lvl="1" algn="l" rtl="0">
              <a:spcBef>
                <a:spcPts val="600"/>
              </a:spcBef>
            </a:pPr>
            <a:r>
              <a:rPr lang="zh-CN" b="0" i="0" u="none" baseline="0">
                <a:latin typeface="Calibri"/>
                <a:ea typeface="黑体"/>
                <a:sym typeface="Calibri"/>
              </a:rPr>
              <a:t>管道审查</a:t>
            </a:r>
          </a:p>
          <a:p>
            <a:pPr lvl="1" algn="l" rtl="0">
              <a:spcBef>
                <a:spcPts val="600"/>
              </a:spcBef>
            </a:pPr>
            <a:r>
              <a:rPr lang="zh-CN" b="0" i="0" u="none" baseline="0">
                <a:latin typeface="Calibri"/>
                <a:ea typeface="黑体"/>
                <a:sym typeface="Calibri"/>
              </a:rPr>
              <a:t>需求挖掘</a:t>
            </a:r>
            <a:endParaRPr lang="zh-CN" dirty="0">
              <a:latin typeface="Calibri"/>
              <a:ea typeface="黑体"/>
              <a:sym typeface="Calibri"/>
            </a:endParaRPr>
          </a:p>
        </p:txBody>
      </p:sp>
      <p:sp>
        <p:nvSpPr>
          <p:cNvPr id="5" name="Text Placeholder 4"/>
          <p:cNvSpPr>
            <a:spLocks noGrp="1"/>
          </p:cNvSpPr>
          <p:nvPr>
            <p:ph type="body" sz="quarter" idx="17"/>
          </p:nvPr>
        </p:nvSpPr>
        <p:spPr>
          <a:xfrm>
            <a:off x="610871" y="3931789"/>
            <a:ext cx="2437130" cy="2011156"/>
          </a:xfrm>
        </p:spPr>
        <p:txBody>
          <a:bodyPr anchor="t"/>
          <a:lstStyle/>
          <a:p>
            <a:pPr algn="l" rtl="0"/>
            <a:r>
              <a:rPr lang="zh-CN" b="0" i="0" u="none" baseline="0">
                <a:latin typeface="Calibri"/>
                <a:ea typeface="黑体"/>
                <a:sym typeface="Calibri"/>
              </a:rPr>
              <a:t>市场营销分析员</a:t>
            </a:r>
          </a:p>
          <a:p>
            <a:pPr lvl="1" algn="l" rtl="0">
              <a:spcBef>
                <a:spcPts val="600"/>
              </a:spcBef>
            </a:pPr>
            <a:r>
              <a:rPr lang="zh-CN" b="0" i="0" u="none" baseline="0">
                <a:latin typeface="Calibri"/>
                <a:ea typeface="黑体"/>
                <a:sym typeface="Calibri"/>
              </a:rPr>
              <a:t>营销活动绩效</a:t>
            </a:r>
          </a:p>
          <a:p>
            <a:pPr lvl="1" algn="l" rtl="0">
              <a:spcBef>
                <a:spcPts val="600"/>
              </a:spcBef>
            </a:pPr>
            <a:r>
              <a:rPr lang="zh-CN" b="0" i="0" u="none" baseline="0">
                <a:latin typeface="Calibri"/>
                <a:ea typeface="黑体"/>
                <a:sym typeface="Calibri"/>
              </a:rPr>
              <a:t>营销活动成本</a:t>
            </a:r>
            <a:endParaRPr lang="zh-CN" dirty="0">
              <a:latin typeface="Calibri"/>
              <a:ea typeface="黑体"/>
              <a:sym typeface="Calibri"/>
            </a:endParaRPr>
          </a:p>
        </p:txBody>
      </p:sp>
      <p:sp>
        <p:nvSpPr>
          <p:cNvPr id="6" name="Text Placeholder 5"/>
          <p:cNvSpPr>
            <a:spLocks noGrp="1"/>
          </p:cNvSpPr>
          <p:nvPr>
            <p:ph type="body" sz="quarter" idx="18"/>
          </p:nvPr>
        </p:nvSpPr>
        <p:spPr>
          <a:xfrm>
            <a:off x="6246736" y="3931789"/>
            <a:ext cx="2894093" cy="2011156"/>
          </a:xfrm>
        </p:spPr>
        <p:txBody>
          <a:bodyPr anchor="t"/>
          <a:lstStyle/>
          <a:p>
            <a:pPr algn="l" rtl="0"/>
            <a:r>
              <a:rPr lang="zh-CN" b="0" i="0" u="none" baseline="0">
                <a:latin typeface="Calibri"/>
                <a:ea typeface="黑体"/>
                <a:sym typeface="Calibri"/>
              </a:rPr>
              <a:t>服务经理</a:t>
            </a:r>
          </a:p>
          <a:p>
            <a:pPr lvl="1" algn="l" rtl="0">
              <a:spcBef>
                <a:spcPts val="600"/>
              </a:spcBef>
            </a:pPr>
            <a:r>
              <a:rPr lang="zh-CN" b="0" i="0" u="none" baseline="0">
                <a:latin typeface="Calibri"/>
                <a:ea typeface="黑体"/>
                <a:sym typeface="Calibri"/>
              </a:rPr>
              <a:t>待处理事件 </a:t>
            </a:r>
          </a:p>
          <a:p>
            <a:pPr lvl="1" algn="l" rtl="0">
              <a:spcBef>
                <a:spcPts val="600"/>
              </a:spcBef>
            </a:pPr>
            <a:r>
              <a:rPr lang="zh-CN" b="0" i="0" u="none" baseline="0">
                <a:latin typeface="Calibri"/>
                <a:ea typeface="黑体"/>
                <a:sym typeface="Calibri"/>
              </a:rPr>
              <a:t>已完成事件</a:t>
            </a:r>
          </a:p>
          <a:p>
            <a:pPr lvl="1" algn="l" rtl="0">
              <a:spcBef>
                <a:spcPts val="600"/>
              </a:spcBef>
            </a:pPr>
            <a:r>
              <a:rPr lang="zh-CN" b="0" i="0" u="none" baseline="0">
                <a:latin typeface="Calibri"/>
                <a:ea typeface="黑体"/>
                <a:sym typeface="Calibri"/>
              </a:rPr>
              <a:t>团队绩效</a:t>
            </a:r>
          </a:p>
        </p:txBody>
      </p:sp>
      <p:sp>
        <p:nvSpPr>
          <p:cNvPr id="9" name="Title 1"/>
          <p:cNvSpPr>
            <a:spLocks noGrp="1"/>
          </p:cNvSpPr>
          <p:nvPr>
            <p:ph type="title"/>
          </p:nvPr>
        </p:nvSpPr>
        <p:spPr>
          <a:xfrm>
            <a:off x="534709" y="418659"/>
            <a:ext cx="11119408" cy="888768"/>
          </a:xfrm>
        </p:spPr>
        <p:txBody>
          <a:bodyPr/>
          <a:lstStyle/>
          <a:p>
            <a:pPr algn="l" rtl="0"/>
            <a:r>
              <a:rPr lang="zh-CN" b="0" i="0" u="none" baseline="0" dirty="0">
                <a:latin typeface="Calibri"/>
                <a:ea typeface="黑体"/>
                <a:sym typeface="Calibri"/>
              </a:rPr>
              <a:t>数据可视化</a:t>
            </a:r>
            <a:r>
              <a:rPr lang="zh-CN" altLang="en-US" b="0" i="0" u="none" baseline="0" dirty="0">
                <a:latin typeface="Calibri"/>
                <a:ea typeface="黑体"/>
                <a:sym typeface="Calibri"/>
              </a:rPr>
              <a:t>内容包</a:t>
            </a:r>
            <a:r>
              <a:rPr lang="zh-CN" b="0" i="0" u="none" baseline="0" dirty="0">
                <a:latin typeface="Calibri"/>
                <a:ea typeface="黑体"/>
                <a:sym typeface="Calibri"/>
              </a:rPr>
              <a:t> </a:t>
            </a:r>
            <a:r>
              <a:rPr lang="en-US" altLang="zh-CN" b="0" i="0" u="none" baseline="0" dirty="0">
                <a:latin typeface="Calibri"/>
                <a:ea typeface="黑体"/>
                <a:sym typeface="Calibri"/>
              </a:rPr>
              <a:t>—</a:t>
            </a:r>
            <a:r>
              <a:rPr lang="zh-CN" b="0" i="0" u="none" baseline="0" dirty="0">
                <a:latin typeface="Calibri"/>
                <a:ea typeface="黑体"/>
                <a:sym typeface="Calibri"/>
              </a:rPr>
              <a:t> CX</a:t>
            </a:r>
            <a:endParaRPr lang="zh-CN" dirty="0">
              <a:latin typeface="Calibri"/>
              <a:ea typeface="黑体"/>
              <a:sym typeface="Calibri"/>
            </a:endParaRPr>
          </a:p>
        </p:txBody>
      </p:sp>
      <p:sp>
        <p:nvSpPr>
          <p:cNvPr id="10" name="Text Placeholder 3"/>
          <p:cNvSpPr txBox="1">
            <a:spLocks/>
          </p:cNvSpPr>
          <p:nvPr/>
        </p:nvSpPr>
        <p:spPr>
          <a:xfrm>
            <a:off x="534745" y="1022730"/>
            <a:ext cx="11119406" cy="343210"/>
          </a:xfrm>
          <a:prstGeom prst="rect">
            <a:avLst/>
          </a:prstGeom>
        </p:spPr>
        <p:txBody>
          <a:bodyPr vert="horz" lIns="0" tIns="0" rIns="0" bIns="0" rtlCol="0">
            <a:noAutofit/>
          </a:bodyPr>
          <a:lstStyle/>
          <a:p>
            <a:pPr marL="228531" indent="-228531" algn="l" defTabSz="914126" rtl="0">
              <a:lnSpc>
                <a:spcPct val="90000"/>
              </a:lnSpc>
              <a:spcBef>
                <a:spcPts val="1200"/>
              </a:spcBef>
              <a:buClr>
                <a:srgbClr val="58595B">
                  <a:lumMod val="60000"/>
                  <a:lumOff val="40000"/>
                </a:srgbClr>
              </a:buClr>
              <a:defRPr/>
            </a:pPr>
            <a:endParaRPr lang="zh-CN" sz="2399" i="1" dirty="0">
              <a:solidFill>
                <a:srgbClr val="F80000"/>
              </a:solidFill>
              <a:latin typeface="Calibri"/>
              <a:ea typeface="黑体"/>
              <a:sym typeface="Calibri"/>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07703" y="4343165"/>
            <a:ext cx="3122573" cy="166678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1038" y="4343164"/>
            <a:ext cx="3337465" cy="164549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3" name="Picture 5"/>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200" y="1676859"/>
            <a:ext cx="3198734" cy="164549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5" name="Picture 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1545" y="1676858"/>
            <a:ext cx="3249745" cy="1663775"/>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9025849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br>
              <a:rPr lang="en-US" altLang="zh-CN" b="0" i="0" u="none" baseline="0" dirty="0">
                <a:latin typeface="Calibri"/>
                <a:ea typeface="黑体"/>
                <a:sym typeface="Calibri"/>
              </a:rPr>
            </a:br>
            <a:r>
              <a:rPr lang="en-US" altLang="zh-CN" b="0" i="0" u="none" baseline="0" dirty="0">
                <a:latin typeface="Calibri"/>
                <a:ea typeface="黑体"/>
                <a:sym typeface="Calibri"/>
              </a:rPr>
              <a:t>Oracle</a:t>
            </a:r>
            <a:r>
              <a:rPr lang="en-US" altLang="zh-CN" b="0" i="0" u="none" dirty="0">
                <a:latin typeface="Calibri"/>
                <a:ea typeface="黑体"/>
                <a:sym typeface="Calibri"/>
              </a:rPr>
              <a:t> Data Visualization </a:t>
            </a:r>
            <a:r>
              <a:rPr lang="zh-CN" b="0" i="0" u="none" baseline="0" dirty="0">
                <a:latin typeface="Calibri"/>
                <a:ea typeface="黑体"/>
                <a:sym typeface="Calibri"/>
              </a:rPr>
              <a:t>简单而强大</a:t>
            </a:r>
            <a:br>
              <a:rPr lang="en-US" altLang="zh-CN" b="0" i="0" u="none" baseline="0" dirty="0">
                <a:latin typeface="Calibri"/>
                <a:ea typeface="黑体"/>
                <a:sym typeface="Calibri"/>
              </a:rPr>
            </a:br>
            <a:endParaRPr lang="zh-CN" dirty="0">
              <a:latin typeface="Calibri"/>
              <a:ea typeface="黑体"/>
              <a:sym typeface="Calibri"/>
            </a:endParaRPr>
          </a:p>
        </p:txBody>
      </p:sp>
      <p:sp>
        <p:nvSpPr>
          <p:cNvPr id="3" name="Content Placeholder 2"/>
          <p:cNvSpPr>
            <a:spLocks noGrp="1"/>
          </p:cNvSpPr>
          <p:nvPr>
            <p:ph idx="1"/>
          </p:nvPr>
        </p:nvSpPr>
        <p:spPr/>
        <p:txBody>
          <a:bodyPr/>
          <a:lstStyle/>
          <a:p>
            <a:endParaRPr lang="zh-CN" dirty="0">
              <a:latin typeface="Calibri"/>
              <a:ea typeface="黑体"/>
              <a:sym typeface="Calibri"/>
            </a:endParaRPr>
          </a:p>
          <a:p>
            <a:pPr algn="l" rtl="0"/>
            <a:r>
              <a:rPr lang="zh-CN" b="1" i="0" u="none" baseline="0" dirty="0">
                <a:solidFill>
                  <a:srgbClr val="FF0000"/>
                </a:solidFill>
                <a:latin typeface="Calibri"/>
                <a:ea typeface="黑体"/>
                <a:sym typeface="Calibri"/>
              </a:rPr>
              <a:t>可视化数据</a:t>
            </a:r>
            <a:r>
              <a:rPr lang="zh-CN" b="0" i="0" u="none" baseline="0" dirty="0">
                <a:latin typeface="Calibri"/>
                <a:ea typeface="黑体"/>
                <a:sym typeface="Calibri"/>
              </a:rPr>
              <a:t> — 直观地创建丰富的视觉效果</a:t>
            </a:r>
          </a:p>
          <a:p>
            <a:pPr algn="l" rtl="0"/>
            <a:r>
              <a:rPr lang="zh-CN" b="1" i="0" u="none" baseline="0" dirty="0">
                <a:solidFill>
                  <a:srgbClr val="FF0000"/>
                </a:solidFill>
                <a:latin typeface="Calibri"/>
                <a:ea typeface="黑体"/>
                <a:sym typeface="Calibri"/>
              </a:rPr>
              <a:t>混合数据</a:t>
            </a:r>
            <a:r>
              <a:rPr lang="zh-CN" b="0" i="0" u="none" baseline="0" dirty="0">
                <a:latin typeface="Calibri"/>
                <a:ea typeface="黑体"/>
                <a:sym typeface="Calibri"/>
              </a:rPr>
              <a:t> — 融入多种</a:t>
            </a:r>
            <a:r>
              <a:rPr lang="zh-CN" altLang="en-US" b="0" i="0" u="none" baseline="0" dirty="0">
                <a:latin typeface="Calibri"/>
                <a:ea typeface="黑体"/>
                <a:sym typeface="Calibri"/>
              </a:rPr>
              <a:t>内外部</a:t>
            </a:r>
            <a:r>
              <a:rPr lang="zh-CN" b="0" i="0" u="none" baseline="0" dirty="0">
                <a:latin typeface="Calibri"/>
                <a:ea typeface="黑体"/>
                <a:sym typeface="Calibri"/>
              </a:rPr>
              <a:t>数据集</a:t>
            </a:r>
          </a:p>
          <a:p>
            <a:pPr algn="l" rtl="0"/>
            <a:r>
              <a:rPr lang="zh-CN" b="1" i="0" u="none" baseline="0" dirty="0">
                <a:solidFill>
                  <a:srgbClr val="FF0000"/>
                </a:solidFill>
                <a:latin typeface="Calibri"/>
                <a:ea typeface="黑体"/>
                <a:sym typeface="Calibri"/>
              </a:rPr>
              <a:t>分享洞察</a:t>
            </a:r>
            <a:r>
              <a:rPr lang="zh-CN" b="0" i="0" u="none" baseline="0" dirty="0">
                <a:latin typeface="Calibri"/>
                <a:ea typeface="黑体"/>
                <a:sym typeface="Calibri"/>
              </a:rPr>
              <a:t> — 与一人或多人分享</a:t>
            </a:r>
            <a:endParaRPr lang="zh-CN" dirty="0">
              <a:latin typeface="Calibri"/>
              <a:ea typeface="黑体"/>
              <a:sym typeface="Calibri"/>
            </a:endParaRPr>
          </a:p>
          <a:p>
            <a:pPr algn="l" rtl="0"/>
            <a:r>
              <a:rPr lang="zh-CN" b="1" i="0" u="none" baseline="0" dirty="0">
                <a:solidFill>
                  <a:srgbClr val="FF0000"/>
                </a:solidFill>
                <a:latin typeface="Calibri"/>
                <a:ea typeface="黑体"/>
                <a:sym typeface="Calibri"/>
              </a:rPr>
              <a:t>故事</a:t>
            </a:r>
            <a:r>
              <a:rPr lang="zh-CN" altLang="en-US" b="1" i="0" u="none" baseline="0" dirty="0">
                <a:solidFill>
                  <a:srgbClr val="FF0000"/>
                </a:solidFill>
                <a:latin typeface="Calibri"/>
                <a:ea typeface="黑体"/>
                <a:sym typeface="Calibri"/>
              </a:rPr>
              <a:t>线</a:t>
            </a:r>
            <a:r>
              <a:rPr lang="zh-CN" b="0" i="0" u="none" baseline="0" dirty="0">
                <a:latin typeface="Calibri"/>
                <a:ea typeface="黑体"/>
                <a:sym typeface="Calibri"/>
              </a:rPr>
              <a:t> — </a:t>
            </a:r>
            <a:r>
              <a:rPr lang="zh-CN" altLang="en-US" dirty="0">
                <a:latin typeface="Calibri"/>
                <a:ea typeface="黑体"/>
                <a:sym typeface="Calibri"/>
              </a:rPr>
              <a:t>易于</a:t>
            </a:r>
            <a:r>
              <a:rPr lang="zh-CN" altLang="en-US" b="0" i="0" u="none" baseline="0" dirty="0">
                <a:latin typeface="Calibri"/>
                <a:ea typeface="黑体"/>
                <a:sym typeface="Calibri"/>
              </a:rPr>
              <a:t>理解业务</a:t>
            </a:r>
            <a:r>
              <a:rPr lang="zh-CN" altLang="en-US" dirty="0">
                <a:latin typeface="Calibri"/>
                <a:ea typeface="黑体"/>
                <a:sym typeface="Calibri"/>
              </a:rPr>
              <a:t>分析的内涵</a:t>
            </a:r>
            <a:endParaRPr lang="zh-CN" b="0" i="0" u="none" baseline="0" dirty="0">
              <a:latin typeface="Calibri"/>
              <a:ea typeface="黑体"/>
              <a:sym typeface="Calibri"/>
            </a:endParaRPr>
          </a:p>
          <a:p>
            <a:pPr algn="l" rtl="0"/>
            <a:r>
              <a:rPr lang="zh-CN" b="1" i="0" u="none" baseline="0" dirty="0">
                <a:solidFill>
                  <a:schemeClr val="accent1"/>
                </a:solidFill>
                <a:latin typeface="Calibri"/>
                <a:ea typeface="黑体"/>
                <a:sym typeface="Calibri"/>
              </a:rPr>
              <a:t>任何地方</a:t>
            </a:r>
            <a:r>
              <a:rPr lang="zh-CN" b="0" i="0" u="none" baseline="0" dirty="0">
                <a:latin typeface="Calibri"/>
                <a:ea typeface="黑体"/>
                <a:sym typeface="Calibri"/>
              </a:rPr>
              <a:t> — 完全移动化</a:t>
            </a:r>
          </a:p>
          <a:p>
            <a:endParaRPr lang="zh-CN" dirty="0">
              <a:latin typeface="Calibri"/>
              <a:ea typeface="黑体"/>
              <a:sym typeface="Calibri"/>
            </a:endParaRPr>
          </a:p>
        </p:txBody>
      </p:sp>
      <p:sp>
        <p:nvSpPr>
          <p:cNvPr id="4" name="Footer Placeholder 3"/>
          <p:cNvSpPr>
            <a:spLocks noGrp="1"/>
          </p:cNvSpPr>
          <p:nvPr>
            <p:ph type="ftr" sz="quarter" idx="11"/>
          </p:nvPr>
        </p:nvSpPr>
        <p:spPr/>
        <p:txBody>
          <a:bodyPr/>
          <a:lstStyle/>
          <a:p>
            <a:endParaRPr lang="zh-CN" dirty="0">
              <a:solidFill>
                <a:srgbClr val="5F5F5F"/>
              </a:solidFill>
              <a:latin typeface="Calibri"/>
              <a:ea typeface="黑体"/>
              <a:sym typeface="Calibri"/>
            </a:endParaRPr>
          </a:p>
        </p:txBody>
      </p:sp>
      <p:sp>
        <p:nvSpPr>
          <p:cNvPr id="6" name="TextBox 5"/>
          <p:cNvSpPr txBox="1"/>
          <p:nvPr/>
        </p:nvSpPr>
        <p:spPr>
          <a:xfrm>
            <a:off x="7738232" y="4135106"/>
            <a:ext cx="4148985" cy="1177123"/>
          </a:xfrm>
          <a:prstGeom prst="rect">
            <a:avLst/>
          </a:prstGeom>
          <a:noFill/>
        </p:spPr>
        <p:txBody>
          <a:bodyPr wrap="square" lIns="0" tIns="0" rIns="0" bIns="0" rtlCol="0">
            <a:noAutofit/>
          </a:bodyPr>
          <a:lstStyle/>
          <a:p>
            <a:pPr algn="l" defTabSz="914217" rtl="0">
              <a:lnSpc>
                <a:spcPct val="90000"/>
              </a:lnSpc>
            </a:pPr>
            <a:r>
              <a:rPr lang="zh-CN" sz="1900" b="0" i="0" u="none" baseline="0" dirty="0">
                <a:solidFill>
                  <a:srgbClr val="5F5F5F"/>
                </a:solidFill>
                <a:latin typeface="Calibri"/>
                <a:ea typeface="黑体"/>
                <a:sym typeface="Calibri"/>
              </a:rPr>
              <a:t>在平板电脑和智能手机上采用响应快捷的界面、全面的功能、设备之间可移植、安全性</a:t>
            </a:r>
          </a:p>
          <a:p>
            <a:pPr algn="l" defTabSz="914217" rtl="0">
              <a:lnSpc>
                <a:spcPct val="90000"/>
              </a:lnSpc>
            </a:pPr>
            <a:endParaRPr lang="zh-CN" sz="1900" dirty="0">
              <a:solidFill>
                <a:srgbClr val="5F5F5F"/>
              </a:solidFill>
              <a:latin typeface="Calibri"/>
              <a:ea typeface="黑体"/>
              <a:sym typeface="Calibri"/>
            </a:endParaRPr>
          </a:p>
        </p:txBody>
      </p:sp>
      <p:pic>
        <p:nvPicPr>
          <p:cNvPr id="7" name="Picture 6" descr="Screen Shot 2015-06-02 at 2.27.1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232" y="982359"/>
            <a:ext cx="3381912" cy="2355260"/>
          </a:xfrm>
          <a:prstGeom prst="rect">
            <a:avLst/>
          </a:prstGeom>
        </p:spPr>
      </p:pic>
      <p:pic>
        <p:nvPicPr>
          <p:cNvPr id="8" name="Picture 7" descr="Screen Shot 2015-06-02 at 2.27.19 PM.png"/>
          <p:cNvPicPr>
            <a:picLocks noChangeAspect="1"/>
          </p:cNvPicPr>
          <p:nvPr/>
        </p:nvPicPr>
        <p:blipFill rotWithShape="1">
          <a:blip r:embed="rId3" cstate="print">
            <a:extLst>
              <a:ext uri="{28A0092B-C50C-407E-A947-70E740481C1C}">
                <a14:useLocalDpi xmlns:a14="http://schemas.microsoft.com/office/drawing/2010/main" val="0"/>
              </a:ext>
            </a:extLst>
          </a:blip>
          <a:srcRect l="3672" t="1451"/>
          <a:stretch/>
        </p:blipFill>
        <p:spPr>
          <a:xfrm>
            <a:off x="10159036" y="1295400"/>
            <a:ext cx="1272977" cy="2432042"/>
          </a:xfrm>
          <a:prstGeom prst="rect">
            <a:avLst/>
          </a:prstGeom>
        </p:spPr>
      </p:pic>
    </p:spTree>
    <p:extLst>
      <p:ext uri="{BB962C8B-B14F-4D97-AF65-F5344CB8AC3E}">
        <p14:creationId xmlns:p14="http://schemas.microsoft.com/office/powerpoint/2010/main" val="22332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4"/>
          <p:cNvSpPr>
            <a:spLocks noGrp="1"/>
          </p:cNvSpPr>
          <p:nvPr>
            <p:ph type="body" sz="quarter" idx="15"/>
          </p:nvPr>
        </p:nvSpPr>
        <p:spPr>
          <a:xfrm>
            <a:off x="5876925" y="1828800"/>
            <a:ext cx="5486400" cy="3840163"/>
          </a:xfrm>
        </p:spPr>
        <p:txBody>
          <a:bodyPr/>
          <a:lstStyle/>
          <a:p>
            <a:pPr algn="ctr">
              <a:spcBef>
                <a:spcPct val="0"/>
              </a:spcBef>
            </a:pPr>
            <a:r>
              <a:rPr lang="en-US" altLang="zh-CN" sz="2400"/>
              <a:t>Oracle</a:t>
            </a:r>
            <a:r>
              <a:rPr lang="zh-CN" altLang="en-US" sz="2400"/>
              <a:t>大数据和分析官方微信定期为您推送最新趋势、行业热点、精彩活动等信息。立即订阅，官方信息一手掌控，更多精彩，更多新鲜，敬请期待！</a:t>
            </a:r>
            <a:endParaRPr lang="en-US" altLang="zh-CN" sz="2400"/>
          </a:p>
        </p:txBody>
      </p:sp>
      <p:sp>
        <p:nvSpPr>
          <p:cNvPr id="39939" name="Title 5"/>
          <p:cNvSpPr>
            <a:spLocks noGrp="1"/>
          </p:cNvSpPr>
          <p:nvPr>
            <p:ph type="title"/>
          </p:nvPr>
        </p:nvSpPr>
        <p:spPr/>
        <p:txBody>
          <a:bodyPr/>
          <a:lstStyle/>
          <a:p>
            <a:r>
              <a:rPr lang="en-US" altLang="zh-CN"/>
              <a:t>Oracle</a:t>
            </a:r>
            <a:r>
              <a:rPr lang="zh-CN" altLang="en-US"/>
              <a:t>大数据和分析 </a:t>
            </a:r>
            <a:r>
              <a:rPr lang="en-US" altLang="zh-CN"/>
              <a:t>- </a:t>
            </a:r>
            <a:r>
              <a:rPr lang="zh-CN" altLang="en-US"/>
              <a:t>官方微信公众号</a:t>
            </a:r>
            <a:endParaRPr lang="en-US" altLang="zh-CN"/>
          </a:p>
        </p:txBody>
      </p:sp>
      <p:sp>
        <p:nvSpPr>
          <p:cNvPr id="13" name="Footer Placeholder 12"/>
          <p:cNvSpPr>
            <a:spLocks noGrp="1"/>
          </p:cNvSpPr>
          <p:nvPr>
            <p:ph type="ftr" sz="quarter" idx="4294967295"/>
          </p:nvPr>
        </p:nvSpPr>
        <p:spPr>
          <a:xfrm>
            <a:off x="8621713" y="6556375"/>
            <a:ext cx="2743200" cy="182563"/>
          </a:xfrm>
          <a:prstGeom prst="rect">
            <a:avLst/>
          </a:prstGeom>
        </p:spPr>
        <p:txBody>
          <a:bodyPr/>
          <a:lstStyle/>
          <a:p>
            <a:pPr>
              <a:defRPr/>
            </a:pPr>
            <a:r>
              <a:rPr lang="en-US"/>
              <a:t>Oracle Confidential – Internal/Restricted/Highly Restricted</a:t>
            </a:r>
            <a:endParaRPr lang="en-US" dirty="0"/>
          </a:p>
        </p:txBody>
      </p:sp>
      <p:sp>
        <p:nvSpPr>
          <p:cNvPr id="39941" name="Slide Number Placeholder 1"/>
          <p:cNvSpPr>
            <a:spLocks noGrp="1"/>
          </p:cNvSpPr>
          <p:nvPr>
            <p:ph type="sldNum" sz="quarter" idx="4294967295"/>
          </p:nvPr>
        </p:nvSpPr>
        <p:spPr bwMode="auto">
          <a:xfrm>
            <a:off x="11276013" y="6556375"/>
            <a:ext cx="381000" cy="182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A574F9ED-473A-48F5-AA31-E017A6391C19}" type="slidenum">
              <a:rPr lang="en-US" altLang="zh-CN">
                <a:latin typeface="Calibri" pitchFamily="34" charset="0"/>
              </a:rPr>
              <a:pPr/>
              <a:t>23</a:t>
            </a:fld>
            <a:endParaRPr lang="en-US" altLang="zh-CN">
              <a:latin typeface="Calibri" pitchFamily="34" charset="0"/>
            </a:endParaRPr>
          </a:p>
        </p:txBody>
      </p:sp>
      <p:pic>
        <p:nvPicPr>
          <p:cNvPr id="39942" name="图片占位符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755" r="4755"/>
          <a:stretch>
            <a:fillRect/>
          </a:stretch>
        </p:blipFill>
        <p:spPr>
          <a:xfrm>
            <a:off x="2286000" y="1828800"/>
            <a:ext cx="3475038" cy="3840163"/>
          </a:xfrm>
        </p:spPr>
      </p:pic>
    </p:spTree>
    <p:extLst>
      <p:ext uri="{BB962C8B-B14F-4D97-AF65-F5344CB8AC3E}">
        <p14:creationId xmlns:p14="http://schemas.microsoft.com/office/powerpoint/2010/main" val="18963512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3</a:t>
            </a:fld>
            <a:endParaRPr lang="en-US" dirty="0"/>
          </a:p>
        </p:txBody>
      </p:sp>
      <p:sp>
        <p:nvSpPr>
          <p:cNvPr id="6" name="TextBox 5"/>
          <p:cNvSpPr txBox="1"/>
          <p:nvPr/>
        </p:nvSpPr>
        <p:spPr>
          <a:xfrm>
            <a:off x="300791" y="787943"/>
            <a:ext cx="11063834" cy="594895"/>
          </a:xfrm>
          <a:prstGeom prst="rect">
            <a:avLst/>
          </a:prstGeom>
          <a:noFill/>
        </p:spPr>
        <p:txBody>
          <a:bodyPr wrap="square" lIns="0" tIns="0" rIns="0" bIns="0" rtlCol="0">
            <a:noAutofit/>
          </a:bodyPr>
          <a:lstStyle/>
          <a:p>
            <a:pPr>
              <a:lnSpc>
                <a:spcPct val="90000"/>
              </a:lnSpc>
            </a:pPr>
            <a:r>
              <a:rPr lang="zh-CN" altLang="en-US" sz="3600" dirty="0"/>
              <a:t>多达</a:t>
            </a:r>
            <a:r>
              <a:rPr lang="en-US" altLang="zh-CN" sz="3600" dirty="0"/>
              <a:t>40</a:t>
            </a:r>
            <a:r>
              <a:rPr lang="zh-CN" altLang="en-US" sz="3600" dirty="0"/>
              <a:t>多种数据源的支持</a:t>
            </a:r>
            <a:r>
              <a:rPr lang="en-US" altLang="zh-CN" sz="3600" dirty="0"/>
              <a:t>(</a:t>
            </a:r>
            <a:r>
              <a:rPr lang="zh-CN" altLang="en-US" sz="3600" dirty="0"/>
              <a:t>涵盖对接大数据</a:t>
            </a:r>
            <a:r>
              <a:rPr lang="en-US" altLang="zh-CN" sz="3600" dirty="0"/>
              <a:t>/</a:t>
            </a:r>
            <a:r>
              <a:rPr lang="zh-CN" altLang="en-US" sz="3600" dirty="0"/>
              <a:t>云应用等等</a:t>
            </a:r>
            <a:r>
              <a:rPr lang="en-US" altLang="zh-CN" sz="3600" dirty="0"/>
              <a:t>)</a:t>
            </a:r>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5"/>
            <a:ext cx="4458902" cy="1134685"/>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对下面数据库实现全面支持：</a:t>
            </a:r>
            <a:endParaRPr lang="en-US" altLang="zh-CN" sz="1800" b="1" dirty="0">
              <a:solidFill>
                <a:srgbClr val="006699"/>
              </a:solidFill>
            </a:endParaRPr>
          </a:p>
          <a:p>
            <a:pPr marL="228553" indent="-228553">
              <a:lnSpc>
                <a:spcPct val="90000"/>
              </a:lnSpc>
              <a:spcBef>
                <a:spcPts val="1200"/>
              </a:spcBef>
              <a:buClr>
                <a:schemeClr val="tx1">
                  <a:lumMod val="60000"/>
                  <a:lumOff val="40000"/>
                </a:schemeClr>
              </a:buClr>
              <a:buFont typeface="Arial" panose="020B0604020202020204" pitchFamily="34" charset="0"/>
              <a:buChar char="•"/>
            </a:pPr>
            <a:r>
              <a:rPr lang="en-US" altLang="zh-CN" sz="1800" dirty="0"/>
              <a:t>Greenplum </a:t>
            </a:r>
          </a:p>
          <a:p>
            <a:pPr marL="228553" indent="-228553">
              <a:lnSpc>
                <a:spcPct val="90000"/>
              </a:lnSpc>
              <a:spcBef>
                <a:spcPts val="1200"/>
              </a:spcBef>
              <a:buClr>
                <a:schemeClr val="tx1">
                  <a:lumMod val="60000"/>
                  <a:lumOff val="40000"/>
                </a:schemeClr>
              </a:buClr>
              <a:buFont typeface="Arial" panose="020B0604020202020204" pitchFamily="34" charset="0"/>
              <a:buChar char="•"/>
            </a:pPr>
            <a:r>
              <a:rPr lang="en-US" altLang="zh-CN" sz="1800" dirty="0"/>
              <a:t>RightNow (</a:t>
            </a:r>
            <a:r>
              <a:rPr lang="zh-CN" altLang="en-US" sz="1800" dirty="0"/>
              <a:t>重命名为</a:t>
            </a:r>
            <a:r>
              <a:rPr lang="en-US" altLang="zh-CN" sz="1800" dirty="0"/>
              <a:t>Oracle Service Cloud) </a:t>
            </a:r>
          </a:p>
          <a:p>
            <a:pPr>
              <a:lnSpc>
                <a:spcPct val="90000"/>
              </a:lnSpc>
              <a:spcBef>
                <a:spcPts val="1200"/>
              </a:spcBef>
              <a:buClr>
                <a:schemeClr val="tx1">
                  <a:lumMod val="60000"/>
                  <a:lumOff val="40000"/>
                </a:schemeClr>
              </a:buClr>
            </a:pPr>
            <a:endParaRPr lang="en-US" altLang="zh-CN" sz="1800" dirty="0"/>
          </a:p>
          <a:p>
            <a:pPr>
              <a:lnSpc>
                <a:spcPct val="90000"/>
              </a:lnSpc>
            </a:pPr>
            <a:endParaRPr lang="en-US" altLang="zh-CN" sz="1800" dirty="0">
              <a:solidFill>
                <a:schemeClr val="tx1">
                  <a:lumMod val="50000"/>
                </a:schemeClr>
              </a:solidFill>
            </a:endParaRPr>
          </a:p>
          <a:p>
            <a:pPr>
              <a:lnSpc>
                <a:spcPct val="90000"/>
              </a:lnSpc>
            </a:pPr>
            <a:endParaRPr lang="zh-CN" altLang="en-US" sz="1800" dirty="0">
              <a:solidFill>
                <a:schemeClr val="tx1">
                  <a:lumMod val="50000"/>
                </a:schemeClr>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890" t="3136" r="1158"/>
          <a:stretch/>
        </p:blipFill>
        <p:spPr>
          <a:xfrm>
            <a:off x="5787190" y="1839787"/>
            <a:ext cx="5979694" cy="4320381"/>
          </a:xfrm>
          <a:prstGeom prst="rect">
            <a:avLst/>
          </a:prstGeom>
          <a:effectLst>
            <a:glow rad="228600">
              <a:schemeClr val="accent4">
                <a:satMod val="175000"/>
                <a:alpha val="40000"/>
              </a:schemeClr>
            </a:glow>
          </a:effectLst>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605" t="54531"/>
          <a:stretch/>
        </p:blipFill>
        <p:spPr>
          <a:xfrm>
            <a:off x="616033" y="2947724"/>
            <a:ext cx="4581607" cy="164402"/>
          </a:xfrm>
          <a:prstGeom prst="rect">
            <a:avLst/>
          </a:prstGeom>
        </p:spPr>
      </p:pic>
      <p:sp>
        <p:nvSpPr>
          <p:cNvPr id="12" name="TextBox 11"/>
          <p:cNvSpPr txBox="1"/>
          <p:nvPr/>
        </p:nvSpPr>
        <p:spPr>
          <a:xfrm>
            <a:off x="738738" y="3112125"/>
            <a:ext cx="4458902" cy="762030"/>
          </a:xfrm>
          <a:prstGeom prst="rect">
            <a:avLst/>
          </a:prstGeom>
          <a:noFill/>
        </p:spPr>
        <p:txBody>
          <a:bodyPr wrap="none" lIns="0" tIns="0" rIns="0" bIns="0" rtlCol="0">
            <a:noAutofit/>
          </a:bodyPr>
          <a:lstStyle/>
          <a:p>
            <a:pPr>
              <a:lnSpc>
                <a:spcPct val="90000"/>
              </a:lnSpc>
            </a:pPr>
            <a:r>
              <a:rPr lang="en-US" altLang="zh-CN" sz="1800" b="1" dirty="0">
                <a:solidFill>
                  <a:srgbClr val="006699"/>
                </a:solidFill>
              </a:rPr>
              <a:t>.CSV</a:t>
            </a:r>
            <a:r>
              <a:rPr lang="zh-CN" altLang="en-US" sz="1800" b="1" dirty="0">
                <a:solidFill>
                  <a:srgbClr val="006699"/>
                </a:solidFill>
              </a:rPr>
              <a:t>文件作为数据源</a:t>
            </a:r>
            <a:endParaRPr lang="en-US" altLang="zh-CN" sz="1800" b="1" dirty="0">
              <a:solidFill>
                <a:srgbClr val="006699"/>
              </a:solidFill>
            </a:endParaRPr>
          </a:p>
          <a:p>
            <a:pPr>
              <a:lnSpc>
                <a:spcPct val="90000"/>
              </a:lnSpc>
            </a:pPr>
            <a:r>
              <a:rPr lang="zh-CN" altLang="en-US" sz="1800" dirty="0"/>
              <a:t>不仅能</a:t>
            </a:r>
            <a:r>
              <a:rPr lang="en-US" altLang="zh-CN" sz="1800" dirty="0"/>
              <a:t>Excel</a:t>
            </a:r>
            <a:r>
              <a:rPr lang="zh-CN" altLang="en-US" sz="1800" dirty="0"/>
              <a:t>文件也可以使用</a:t>
            </a:r>
            <a:r>
              <a:rPr lang="en-US" altLang="zh-CN" sz="1800" dirty="0"/>
              <a:t>.CSV</a:t>
            </a:r>
            <a:r>
              <a:rPr lang="zh-CN" altLang="en-US" sz="1800" dirty="0"/>
              <a:t>文件</a:t>
            </a:r>
            <a:endParaRPr lang="en-US" altLang="zh-CN" sz="1800" dirty="0"/>
          </a:p>
          <a:p>
            <a:pPr>
              <a:lnSpc>
                <a:spcPct val="90000"/>
              </a:lnSpc>
            </a:pPr>
            <a:r>
              <a:rPr lang="zh-CN" altLang="en-US" sz="1800" dirty="0"/>
              <a:t>实现快捷自助分析了</a:t>
            </a:r>
            <a:endParaRPr lang="en-US" altLang="zh-CN" sz="1800" dirty="0"/>
          </a:p>
          <a:p>
            <a:pPr>
              <a:lnSpc>
                <a:spcPct val="90000"/>
              </a:lnSpc>
            </a:pPr>
            <a:endParaRPr lang="en-US" altLang="zh-CN" sz="1800" dirty="0">
              <a:solidFill>
                <a:schemeClr val="tx1">
                  <a:lumMod val="50000"/>
                </a:schemeClr>
              </a:solidFill>
            </a:endParaRPr>
          </a:p>
          <a:p>
            <a:pPr>
              <a:lnSpc>
                <a:spcPct val="90000"/>
              </a:lnSpc>
            </a:pPr>
            <a:endParaRPr lang="zh-CN" altLang="en-US" sz="1800" dirty="0">
              <a:solidFill>
                <a:schemeClr val="tx1">
                  <a:lumMod val="50000"/>
                </a:schemeClr>
              </a:solidFil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5605" t="64511" b="1"/>
          <a:stretch/>
        </p:blipFill>
        <p:spPr>
          <a:xfrm>
            <a:off x="616032" y="3874155"/>
            <a:ext cx="4581607" cy="128316"/>
          </a:xfrm>
          <a:prstGeom prst="rect">
            <a:avLst/>
          </a:prstGeom>
        </p:spPr>
      </p:pic>
      <p:sp>
        <p:nvSpPr>
          <p:cNvPr id="15" name="TextBox 14"/>
          <p:cNvSpPr txBox="1"/>
          <p:nvPr/>
        </p:nvSpPr>
        <p:spPr>
          <a:xfrm>
            <a:off x="738739" y="4002470"/>
            <a:ext cx="5048450" cy="2287595"/>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已支持</a:t>
            </a:r>
            <a:r>
              <a:rPr lang="zh-CN" altLang="en-US" sz="1800" b="1" dirty="0">
                <a:solidFill>
                  <a:srgbClr val="006699"/>
                </a:solidFill>
              </a:rPr>
              <a:t>下面数据库：</a:t>
            </a:r>
            <a:endParaRPr lang="en-US" altLang="zh-CN" sz="1800" b="1" dirty="0">
              <a:solidFill>
                <a:srgbClr val="006699"/>
              </a:solidFill>
            </a:endParaRPr>
          </a:p>
          <a:p>
            <a:r>
              <a:rPr lang="en-US" altLang="zh-CN" sz="1800" dirty="0"/>
              <a:t>Actian Ingres, Actian Matrix, Actian Vector, </a:t>
            </a:r>
          </a:p>
          <a:p>
            <a:r>
              <a:rPr lang="en-US" altLang="zh-CN" sz="1800" dirty="0"/>
              <a:t>Amazon Aurora, Amazon EMR, Apache Drill,</a:t>
            </a:r>
          </a:p>
          <a:p>
            <a:r>
              <a:rPr lang="en-US" altLang="zh-CN" sz="1800" dirty="0"/>
              <a:t>Cassandra, Dropbox, Google Analytics, </a:t>
            </a:r>
          </a:p>
          <a:p>
            <a:r>
              <a:rPr lang="en-US" altLang="zh-CN" sz="1800" dirty="0"/>
              <a:t>Google Cloud, Google Drive, Hortonworks Hive,</a:t>
            </a:r>
          </a:p>
          <a:p>
            <a:r>
              <a:rPr lang="en-US" altLang="zh-CN" sz="1800" dirty="0"/>
              <a:t>HP Vertica, IBM BigInsights, Informix, MapR Hive,</a:t>
            </a:r>
          </a:p>
          <a:p>
            <a:r>
              <a:rPr lang="en-US" altLang="zh-CN" sz="1800" dirty="0"/>
              <a:t>Microsoft Access, MonetDB, Netezza, Pivotal HD,</a:t>
            </a:r>
          </a:p>
          <a:p>
            <a:r>
              <a:rPr lang="en-US" altLang="zh-CN" sz="1800" dirty="0"/>
              <a:t>Postgre SQL, Presto, Sybase ASE, and Teradata Aster </a:t>
            </a:r>
          </a:p>
          <a:p>
            <a:pPr>
              <a:lnSpc>
                <a:spcPct val="90000"/>
              </a:lnSpc>
              <a:spcBef>
                <a:spcPts val="1200"/>
              </a:spcBef>
              <a:buClr>
                <a:schemeClr val="tx1">
                  <a:lumMod val="60000"/>
                  <a:lumOff val="40000"/>
                </a:schemeClr>
              </a:buClr>
            </a:pPr>
            <a:endParaRPr lang="en-US" altLang="zh-CN" sz="1800" dirty="0"/>
          </a:p>
          <a:p>
            <a:pPr>
              <a:lnSpc>
                <a:spcPct val="90000"/>
              </a:lnSpc>
            </a:pPr>
            <a:endParaRPr lang="en-US" altLang="zh-CN" sz="1800" dirty="0">
              <a:solidFill>
                <a:schemeClr val="tx1">
                  <a:lumMod val="50000"/>
                </a:schemeClr>
              </a:solidFill>
            </a:endParaRPr>
          </a:p>
          <a:p>
            <a:pPr>
              <a:lnSpc>
                <a:spcPct val="90000"/>
              </a:lnSpc>
            </a:pPr>
            <a:endParaRPr lang="zh-CN" altLang="en-US" sz="1800" dirty="0">
              <a:solidFill>
                <a:schemeClr val="tx1">
                  <a:lumMod val="50000"/>
                </a:schemeClr>
              </a:solidFill>
            </a:endParaRPr>
          </a:p>
        </p:txBody>
      </p:sp>
    </p:spTree>
    <p:extLst>
      <p:ext uri="{BB962C8B-B14F-4D97-AF65-F5344CB8AC3E}">
        <p14:creationId xmlns:p14="http://schemas.microsoft.com/office/powerpoint/2010/main" val="1486671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dirty="0"/>
          </a:p>
        </p:txBody>
      </p:sp>
      <p:sp>
        <p:nvSpPr>
          <p:cNvPr id="6" name="TextBox 5"/>
          <p:cNvSpPr txBox="1"/>
          <p:nvPr/>
        </p:nvSpPr>
        <p:spPr>
          <a:xfrm>
            <a:off x="339310" y="800120"/>
            <a:ext cx="8746958" cy="594895"/>
          </a:xfrm>
          <a:prstGeom prst="rect">
            <a:avLst/>
          </a:prstGeom>
          <a:noFill/>
        </p:spPr>
        <p:txBody>
          <a:bodyPr wrap="square" lIns="0" tIns="0" rIns="0" bIns="0" rtlCol="0">
            <a:noAutofit/>
          </a:bodyPr>
          <a:lstStyle/>
          <a:p>
            <a:pPr>
              <a:lnSpc>
                <a:spcPct val="90000"/>
              </a:lnSpc>
            </a:pPr>
            <a:r>
              <a:rPr lang="zh-CN" altLang="en-US" sz="3600" dirty="0"/>
              <a:t>强大的数据准备功能提高数据质量</a:t>
            </a:r>
            <a:endParaRPr lang="en-US" altLang="zh-CN" sz="3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49574" y="1950995"/>
            <a:ext cx="4314525" cy="3514693"/>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数据流</a:t>
            </a:r>
            <a:endParaRPr lang="en-US" altLang="zh-CN" sz="1800" b="1" dirty="0">
              <a:solidFill>
                <a:srgbClr val="006699"/>
              </a:solidFill>
            </a:endParaRPr>
          </a:p>
          <a:p>
            <a:pPr>
              <a:lnSpc>
                <a:spcPct val="90000"/>
              </a:lnSpc>
            </a:pP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新增数据流创建功能，在创建可视化显示形</a:t>
            </a:r>
            <a:endParaRPr lang="en-US" altLang="zh-CN" sz="1800" dirty="0"/>
          </a:p>
          <a:p>
            <a:pPr>
              <a:lnSpc>
                <a:spcPct val="90000"/>
              </a:lnSpc>
              <a:spcBef>
                <a:spcPts val="1200"/>
              </a:spcBef>
              <a:buClr>
                <a:schemeClr val="tx1">
                  <a:lumMod val="60000"/>
                  <a:lumOff val="40000"/>
                </a:schemeClr>
              </a:buClr>
            </a:pPr>
            <a:r>
              <a:rPr lang="zh-CN" altLang="en-US" sz="1800" dirty="0"/>
              <a:t>式之前轻松的对数据进行准备处理，选择列，</a:t>
            </a:r>
            <a:endParaRPr lang="en-US" altLang="zh-CN" sz="1800" dirty="0"/>
          </a:p>
          <a:p>
            <a:pPr>
              <a:lnSpc>
                <a:spcPct val="90000"/>
              </a:lnSpc>
              <a:spcBef>
                <a:spcPts val="1200"/>
              </a:spcBef>
              <a:buClr>
                <a:schemeClr val="tx1">
                  <a:lumMod val="60000"/>
                  <a:lumOff val="40000"/>
                </a:schemeClr>
              </a:buClr>
            </a:pPr>
            <a:r>
              <a:rPr lang="zh-CN" altLang="en-US" sz="1800" dirty="0"/>
              <a:t>聚合度量值和联接不同数据源形成数据集供</a:t>
            </a:r>
            <a:endParaRPr lang="en-US" altLang="zh-CN" sz="1800" dirty="0"/>
          </a:p>
          <a:p>
            <a:pPr>
              <a:lnSpc>
                <a:spcPct val="90000"/>
              </a:lnSpc>
              <a:spcBef>
                <a:spcPts val="1200"/>
              </a:spcBef>
              <a:buClr>
                <a:schemeClr val="tx1">
                  <a:lumMod val="60000"/>
                  <a:lumOff val="40000"/>
                </a:schemeClr>
              </a:buClr>
            </a:pPr>
            <a:r>
              <a:rPr lang="zh-CN" altLang="en-US" sz="1800" dirty="0"/>
              <a:t>可视化分析使用</a:t>
            </a:r>
            <a:endParaRPr lang="en-US" altLang="zh-CN" sz="1800" dirty="0"/>
          </a:p>
          <a:p>
            <a:pPr>
              <a:lnSpc>
                <a:spcPct val="90000"/>
              </a:lnSpc>
              <a:spcBef>
                <a:spcPts val="1200"/>
              </a:spcBef>
              <a:buClr>
                <a:schemeClr val="tx1">
                  <a:lumMod val="60000"/>
                  <a:lumOff val="40000"/>
                </a:schemeClr>
              </a:buClr>
            </a:pPr>
            <a:r>
              <a:rPr lang="zh-CN" altLang="en-US" sz="1800" dirty="0"/>
              <a:t>跨数据源</a:t>
            </a:r>
            <a:r>
              <a:rPr lang="en-US" altLang="zh-CN" sz="1800" dirty="0"/>
              <a:t>(</a:t>
            </a:r>
            <a:r>
              <a:rPr lang="zh-CN" altLang="en-US" sz="1800" dirty="0"/>
              <a:t>包括结构化</a:t>
            </a:r>
            <a:r>
              <a:rPr lang="en-US" altLang="zh-CN" sz="1800" dirty="0"/>
              <a:t>/</a:t>
            </a:r>
            <a:r>
              <a:rPr lang="zh-CN" altLang="en-US" sz="1800" dirty="0"/>
              <a:t>非结构化</a:t>
            </a:r>
            <a:r>
              <a:rPr lang="en-US" altLang="zh-CN" sz="1800" dirty="0"/>
              <a:t>)</a:t>
            </a:r>
            <a:r>
              <a:rPr lang="zh-CN" altLang="en-US" sz="1800" dirty="0"/>
              <a:t>的数据流混合</a:t>
            </a:r>
            <a:endParaRPr lang="en-US" altLang="zh-CN" sz="1800" dirty="0"/>
          </a:p>
          <a:p>
            <a:pPr>
              <a:lnSpc>
                <a:spcPct val="90000"/>
              </a:lnSpc>
              <a:spcBef>
                <a:spcPts val="1200"/>
              </a:spcBef>
              <a:buClr>
                <a:schemeClr val="tx1">
                  <a:lumMod val="60000"/>
                  <a:lumOff val="40000"/>
                </a:schemeClr>
              </a:buClr>
            </a:pPr>
            <a:endParaRPr lang="zh-CN" altLang="en-US" sz="1800" dirty="0"/>
          </a:p>
        </p:txBody>
      </p:sp>
      <p:pic>
        <p:nvPicPr>
          <p:cNvPr id="10" name="Picture 9"/>
          <p:cNvPicPr>
            <a:picLocks noChangeAspect="1"/>
          </p:cNvPicPr>
          <p:nvPr/>
        </p:nvPicPr>
        <p:blipFill>
          <a:blip r:embed="rId3"/>
          <a:stretch>
            <a:fillRect/>
          </a:stretch>
        </p:blipFill>
        <p:spPr>
          <a:xfrm>
            <a:off x="5331181" y="1950995"/>
            <a:ext cx="6562374" cy="430542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950694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dirty="0"/>
          </a:p>
        </p:txBody>
      </p:sp>
      <p:sp>
        <p:nvSpPr>
          <p:cNvPr id="6" name="TextBox 5"/>
          <p:cNvSpPr txBox="1"/>
          <p:nvPr/>
        </p:nvSpPr>
        <p:spPr>
          <a:xfrm>
            <a:off x="300791" y="787943"/>
            <a:ext cx="8746958" cy="594895"/>
          </a:xfrm>
          <a:prstGeom prst="rect">
            <a:avLst/>
          </a:prstGeom>
          <a:noFill/>
        </p:spPr>
        <p:txBody>
          <a:bodyPr wrap="square" lIns="0" tIns="0" rIns="0" bIns="0" rtlCol="0">
            <a:noAutofit/>
          </a:bodyPr>
          <a:lstStyle/>
          <a:p>
            <a:pPr>
              <a:lnSpc>
                <a:spcPct val="90000"/>
              </a:lnSpc>
            </a:pPr>
            <a:r>
              <a:rPr lang="zh-CN" altLang="en-US" sz="3600" dirty="0"/>
              <a:t>智能洞察挖掘数据的隐含模式</a:t>
            </a:r>
            <a:endParaRPr lang="en-US" altLang="zh-CN" sz="3600" dirty="0"/>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5"/>
            <a:ext cx="4458902" cy="3557012"/>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自动探测数据模式</a:t>
            </a:r>
            <a:endParaRPr lang="en-US" altLang="zh-CN" sz="1800" b="1" dirty="0">
              <a:solidFill>
                <a:srgbClr val="006699"/>
              </a:solidFill>
            </a:endParaRPr>
          </a:p>
          <a:p>
            <a:pPr>
              <a:lnSpc>
                <a:spcPct val="90000"/>
              </a:lnSpc>
            </a:pP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智能洞察特性帮助您更好的理解您的数据，</a:t>
            </a:r>
            <a:endParaRPr lang="en-US" altLang="zh-CN" sz="1800" dirty="0"/>
          </a:p>
          <a:p>
            <a:pPr>
              <a:lnSpc>
                <a:spcPct val="90000"/>
              </a:lnSpc>
              <a:spcBef>
                <a:spcPts val="1200"/>
              </a:spcBef>
              <a:buClr>
                <a:schemeClr val="tx1">
                  <a:lumMod val="60000"/>
                  <a:lumOff val="40000"/>
                </a:schemeClr>
              </a:buClr>
            </a:pPr>
            <a:r>
              <a:rPr lang="zh-CN" altLang="en-US" sz="1800" dirty="0"/>
              <a:t>在项目中利用最适合的可视化显示形式来</a:t>
            </a:r>
            <a:endParaRPr lang="en-US" altLang="zh-CN" sz="1800" dirty="0"/>
          </a:p>
          <a:p>
            <a:pPr>
              <a:lnSpc>
                <a:spcPct val="90000"/>
              </a:lnSpc>
              <a:spcBef>
                <a:spcPts val="1200"/>
              </a:spcBef>
              <a:buClr>
                <a:schemeClr val="tx1">
                  <a:lumMod val="60000"/>
                  <a:lumOff val="40000"/>
                </a:schemeClr>
              </a:buClr>
            </a:pPr>
            <a:r>
              <a:rPr lang="zh-CN" altLang="en-US" sz="1800" dirty="0"/>
              <a:t>进行分析</a:t>
            </a:r>
            <a:endParaRPr lang="en-US" altLang="zh-CN" sz="1800" dirty="0"/>
          </a:p>
          <a:p>
            <a:pPr>
              <a:lnSpc>
                <a:spcPct val="90000"/>
              </a:lnSpc>
              <a:spcBef>
                <a:spcPts val="1200"/>
              </a:spcBef>
              <a:buClr>
                <a:schemeClr val="tx1">
                  <a:lumMod val="60000"/>
                  <a:lumOff val="40000"/>
                </a:schemeClr>
              </a:buClr>
            </a:pPr>
            <a:r>
              <a:rPr lang="en-US" altLang="zh-CN" sz="1800" dirty="0"/>
              <a:t>(</a:t>
            </a:r>
            <a:r>
              <a:rPr lang="zh-CN" altLang="en-US" sz="1800" dirty="0"/>
              <a:t>这些报表是由系统智能自动生成的，帮助</a:t>
            </a:r>
            <a:endParaRPr lang="en-US" altLang="zh-CN" sz="1800" dirty="0"/>
          </a:p>
          <a:p>
            <a:pPr>
              <a:lnSpc>
                <a:spcPct val="90000"/>
              </a:lnSpc>
              <a:spcBef>
                <a:spcPts val="1200"/>
              </a:spcBef>
              <a:buClr>
                <a:schemeClr val="tx1">
                  <a:lumMod val="60000"/>
                  <a:lumOff val="40000"/>
                </a:schemeClr>
              </a:buClr>
            </a:pPr>
            <a:r>
              <a:rPr lang="zh-CN" altLang="en-US" sz="1800" dirty="0"/>
              <a:t>用户了解数据的关联性等</a:t>
            </a:r>
            <a:r>
              <a:rPr lang="en-US" altLang="zh-CN" sz="1800" dirty="0"/>
              <a:t>)</a:t>
            </a:r>
            <a:endParaRPr lang="zh-CN" altLang="en-US"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346" y="1764381"/>
            <a:ext cx="6423273" cy="4395787"/>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256396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dirty="0"/>
          </a:p>
        </p:txBody>
      </p:sp>
      <p:sp>
        <p:nvSpPr>
          <p:cNvPr id="6" name="TextBox 5"/>
          <p:cNvSpPr txBox="1"/>
          <p:nvPr/>
        </p:nvSpPr>
        <p:spPr>
          <a:xfrm>
            <a:off x="300791" y="787943"/>
            <a:ext cx="8746958" cy="594895"/>
          </a:xfrm>
          <a:prstGeom prst="rect">
            <a:avLst/>
          </a:prstGeom>
          <a:noFill/>
        </p:spPr>
        <p:txBody>
          <a:bodyPr wrap="square" lIns="0" tIns="0" rIns="0" bIns="0" rtlCol="0">
            <a:noAutofit/>
          </a:bodyPr>
          <a:lstStyle/>
          <a:p>
            <a:pPr>
              <a:lnSpc>
                <a:spcPct val="90000"/>
              </a:lnSpc>
            </a:pPr>
            <a:r>
              <a:rPr lang="zh-CN" altLang="en-US" sz="3600" dirty="0"/>
              <a:t>“</a:t>
            </a:r>
            <a:r>
              <a:rPr lang="en-US" altLang="zh-CN" sz="3600" dirty="0"/>
              <a:t>BI Ask</a:t>
            </a:r>
            <a:r>
              <a:rPr lang="zh-CN" altLang="en-US" sz="3600" dirty="0"/>
              <a:t>”数据搜索功能，与您的数据对话</a:t>
            </a:r>
            <a:endParaRPr lang="en-US" altLang="zh-CN" sz="3600" dirty="0"/>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4"/>
            <a:ext cx="4458902" cy="3872289"/>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功能强大的，直观的关键词搜索</a:t>
            </a:r>
            <a:endParaRPr lang="en-US" altLang="zh-CN" sz="1800" b="1" dirty="0">
              <a:solidFill>
                <a:srgbClr val="006699"/>
              </a:solidFill>
            </a:endParaRPr>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基于语义层解释的，用户私有数据，表达式</a:t>
            </a:r>
            <a:endParaRPr lang="en-US" altLang="zh-CN" sz="1800" dirty="0"/>
          </a:p>
          <a:p>
            <a:pPr>
              <a:lnSpc>
                <a:spcPct val="90000"/>
              </a:lnSpc>
              <a:spcBef>
                <a:spcPts val="1200"/>
              </a:spcBef>
              <a:buClr>
                <a:schemeClr val="tx1">
                  <a:lumMod val="60000"/>
                  <a:lumOff val="40000"/>
                </a:schemeClr>
              </a:buClr>
            </a:pPr>
            <a:r>
              <a:rPr lang="zh-CN" altLang="en-US" sz="1800" dirty="0"/>
              <a:t>库和目录</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提供了一种跟数据进行对话并将其可视化的</a:t>
            </a:r>
            <a:endParaRPr lang="en-US" altLang="zh-CN" sz="1800" dirty="0"/>
          </a:p>
          <a:p>
            <a:pPr>
              <a:lnSpc>
                <a:spcPct val="90000"/>
              </a:lnSpc>
              <a:spcBef>
                <a:spcPts val="1200"/>
              </a:spcBef>
              <a:buClr>
                <a:schemeClr val="tx1">
                  <a:lumMod val="60000"/>
                  <a:lumOff val="40000"/>
                </a:schemeClr>
              </a:buClr>
            </a:pPr>
            <a:r>
              <a:rPr lang="zh-CN" altLang="en-US" sz="1800" dirty="0"/>
              <a:t>方式，即“</a:t>
            </a:r>
            <a:r>
              <a:rPr lang="en-US" altLang="zh-CN" sz="1800" dirty="0"/>
              <a:t>BI</a:t>
            </a:r>
            <a:r>
              <a:rPr lang="zh-CN" altLang="en-US" sz="1800" dirty="0"/>
              <a:t>询问”</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将输入的文字解释为数据列、筛选语句、图</a:t>
            </a:r>
            <a:endParaRPr lang="en-US" altLang="zh-CN" sz="1800" dirty="0"/>
          </a:p>
          <a:p>
            <a:pPr>
              <a:lnSpc>
                <a:spcPct val="90000"/>
              </a:lnSpc>
              <a:spcBef>
                <a:spcPts val="1200"/>
              </a:spcBef>
              <a:buClr>
                <a:schemeClr val="tx1">
                  <a:lumMod val="60000"/>
                  <a:lumOff val="40000"/>
                </a:schemeClr>
              </a:buClr>
            </a:pPr>
            <a:r>
              <a:rPr lang="zh-CN" altLang="en-US" sz="1800" dirty="0"/>
              <a:t>表类型，然后把需要的信息以最适合的可视化</a:t>
            </a:r>
            <a:endParaRPr lang="en-US" altLang="zh-CN" sz="1800" dirty="0"/>
          </a:p>
          <a:p>
            <a:pPr>
              <a:lnSpc>
                <a:spcPct val="90000"/>
              </a:lnSpc>
              <a:spcBef>
                <a:spcPts val="1200"/>
              </a:spcBef>
              <a:buClr>
                <a:schemeClr val="tx1">
                  <a:lumMod val="60000"/>
                  <a:lumOff val="40000"/>
                </a:schemeClr>
              </a:buClr>
            </a:pPr>
            <a:r>
              <a:rPr lang="zh-CN" altLang="en-US" sz="1800" dirty="0"/>
              <a:t>方式展现出来</a:t>
            </a: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可以直接编辑通过输入关键字生成的可视化</a:t>
            </a:r>
            <a:endParaRPr lang="en-US" altLang="zh-CN" sz="1800" dirty="0"/>
          </a:p>
          <a:p>
            <a:pPr>
              <a:lnSpc>
                <a:spcPct val="90000"/>
              </a:lnSpc>
              <a:spcBef>
                <a:spcPts val="1200"/>
              </a:spcBef>
              <a:buClr>
                <a:schemeClr val="tx1">
                  <a:lumMod val="60000"/>
                  <a:lumOff val="40000"/>
                </a:schemeClr>
              </a:buClr>
            </a:pPr>
            <a:r>
              <a:rPr lang="zh-CN" altLang="en-US" sz="1800" dirty="0"/>
              <a:t>显示形式</a:t>
            </a:r>
            <a:endParaRPr lang="en-US" altLang="zh-CN" sz="1800" dirty="0"/>
          </a:p>
          <a:p>
            <a:pPr>
              <a:lnSpc>
                <a:spcPct val="90000"/>
              </a:lnSpc>
              <a:spcBef>
                <a:spcPts val="1200"/>
              </a:spcBef>
              <a:buClr>
                <a:schemeClr val="tx1">
                  <a:lumMod val="60000"/>
                  <a:lumOff val="40000"/>
                </a:schemeClr>
              </a:buClr>
            </a:pPr>
            <a:endParaRPr lang="en-US" altLang="zh-CN"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525" y="1926723"/>
            <a:ext cx="6281283" cy="4173078"/>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948155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dirty="0"/>
          </a:p>
        </p:txBody>
      </p:sp>
      <p:sp>
        <p:nvSpPr>
          <p:cNvPr id="6" name="TextBox 5"/>
          <p:cNvSpPr txBox="1"/>
          <p:nvPr/>
        </p:nvSpPr>
        <p:spPr>
          <a:xfrm>
            <a:off x="385015" y="787943"/>
            <a:ext cx="8746958" cy="594895"/>
          </a:xfrm>
          <a:prstGeom prst="rect">
            <a:avLst/>
          </a:prstGeom>
          <a:noFill/>
        </p:spPr>
        <p:txBody>
          <a:bodyPr wrap="square" lIns="0" tIns="0" rIns="0" bIns="0" rtlCol="0">
            <a:noAutofit/>
          </a:bodyPr>
          <a:lstStyle/>
          <a:p>
            <a:pPr>
              <a:lnSpc>
                <a:spcPct val="90000"/>
              </a:lnSpc>
            </a:pPr>
            <a:r>
              <a:rPr lang="zh-CN" altLang="en-US" sz="3600" dirty="0"/>
              <a:t>多画布项目</a:t>
            </a:r>
            <a:endParaRPr lang="en-US" altLang="zh-CN" sz="3600" dirty="0"/>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4"/>
            <a:ext cx="4458902" cy="1569097"/>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多画布</a:t>
            </a: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一个项目可以创建多个画布</a:t>
            </a:r>
            <a:endParaRPr lang="en-US" altLang="zh-CN"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041" y="2038433"/>
            <a:ext cx="6388768" cy="3934453"/>
          </a:xfrm>
          <a:prstGeom prst="rect">
            <a:avLst/>
          </a:prstGeom>
          <a:effectLst>
            <a:glow rad="228600">
              <a:schemeClr val="accent4">
                <a:satMod val="175000"/>
                <a:alpha val="40000"/>
              </a:schemeClr>
            </a:glo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3183205"/>
            <a:ext cx="4581607" cy="212537"/>
          </a:xfrm>
          <a:prstGeom prst="rect">
            <a:avLst/>
          </a:prstGeom>
        </p:spPr>
      </p:pic>
      <p:sp>
        <p:nvSpPr>
          <p:cNvPr id="12" name="TextBox 11"/>
          <p:cNvSpPr txBox="1"/>
          <p:nvPr/>
        </p:nvSpPr>
        <p:spPr>
          <a:xfrm>
            <a:off x="738739" y="3398582"/>
            <a:ext cx="4458902" cy="1922213"/>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更简单的在准备，可视化和叙述中切换</a:t>
            </a: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全新的菜单选项可以在可视化画布和洞察中</a:t>
            </a:r>
            <a:endParaRPr lang="en-US" altLang="zh-CN" sz="1800" dirty="0"/>
          </a:p>
          <a:p>
            <a:pPr>
              <a:lnSpc>
                <a:spcPct val="90000"/>
              </a:lnSpc>
              <a:spcBef>
                <a:spcPts val="1200"/>
              </a:spcBef>
              <a:buClr>
                <a:schemeClr val="tx1">
                  <a:lumMod val="60000"/>
                  <a:lumOff val="40000"/>
                </a:schemeClr>
              </a:buClr>
            </a:pPr>
            <a:r>
              <a:rPr lang="zh-CN" altLang="en-US" sz="1800" dirty="0"/>
              <a:t>随意切换</a:t>
            </a:r>
            <a:endParaRPr lang="en-US" altLang="zh-CN" sz="1800" dirty="0"/>
          </a:p>
          <a:p>
            <a:pPr>
              <a:lnSpc>
                <a:spcPct val="90000"/>
              </a:lnSpc>
              <a:spcBef>
                <a:spcPts val="1200"/>
              </a:spcBef>
              <a:buClr>
                <a:schemeClr val="tx1">
                  <a:lumMod val="60000"/>
                  <a:lumOff val="40000"/>
                </a:schemeClr>
              </a:buClr>
            </a:pPr>
            <a:r>
              <a:rPr lang="zh-CN" altLang="en-US" sz="1800" dirty="0"/>
              <a:t>方便用户编辑可视化显示形式和创建数据洞察，</a:t>
            </a:r>
            <a:endParaRPr lang="en-US" altLang="zh-CN" sz="1800" dirty="0"/>
          </a:p>
          <a:p>
            <a:pPr>
              <a:lnSpc>
                <a:spcPct val="90000"/>
              </a:lnSpc>
              <a:spcBef>
                <a:spcPts val="1200"/>
              </a:spcBef>
              <a:buClr>
                <a:schemeClr val="tx1">
                  <a:lumMod val="60000"/>
                  <a:lumOff val="40000"/>
                </a:schemeClr>
              </a:buClr>
            </a:pPr>
            <a:r>
              <a:rPr lang="zh-CN" altLang="en-US" sz="1800" dirty="0"/>
              <a:t>随心所欲创造属于您自己的“数据故事”</a:t>
            </a:r>
            <a:endParaRPr lang="en-US" altLang="zh-CN" sz="1800" dirty="0"/>
          </a:p>
          <a:p>
            <a:pPr>
              <a:lnSpc>
                <a:spcPct val="90000"/>
              </a:lnSpc>
              <a:spcBef>
                <a:spcPts val="1200"/>
              </a:spcBef>
              <a:buClr>
                <a:schemeClr val="tx1">
                  <a:lumMod val="60000"/>
                  <a:lumOff val="40000"/>
                </a:schemeClr>
              </a:buClr>
            </a:pPr>
            <a:endParaRPr lang="en-US" altLang="zh-CN" sz="1800" dirty="0"/>
          </a:p>
        </p:txBody>
      </p:sp>
    </p:spTree>
    <p:extLst>
      <p:ext uri="{BB962C8B-B14F-4D97-AF65-F5344CB8AC3E}">
        <p14:creationId xmlns:p14="http://schemas.microsoft.com/office/powerpoint/2010/main" val="2757930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dirty="0"/>
          </a:p>
        </p:txBody>
      </p:sp>
      <p:sp>
        <p:nvSpPr>
          <p:cNvPr id="6" name="TextBox 5"/>
          <p:cNvSpPr txBox="1"/>
          <p:nvPr/>
        </p:nvSpPr>
        <p:spPr>
          <a:xfrm>
            <a:off x="385015" y="787943"/>
            <a:ext cx="8746958" cy="594895"/>
          </a:xfrm>
          <a:prstGeom prst="rect">
            <a:avLst/>
          </a:prstGeom>
          <a:noFill/>
        </p:spPr>
        <p:txBody>
          <a:bodyPr wrap="square" lIns="0" tIns="0" rIns="0" bIns="0" rtlCol="0">
            <a:noAutofit/>
          </a:bodyPr>
          <a:lstStyle/>
          <a:p>
            <a:pPr>
              <a:lnSpc>
                <a:spcPct val="90000"/>
              </a:lnSpc>
            </a:pPr>
            <a:r>
              <a:rPr lang="zh-CN" altLang="en-US" sz="3600" dirty="0"/>
              <a:t>全新的输出和分享选项</a:t>
            </a:r>
            <a:endParaRPr lang="en-US" altLang="zh-CN" sz="3600" dirty="0"/>
          </a:p>
          <a:p>
            <a:pPr>
              <a:lnSpc>
                <a:spcPct val="90000"/>
              </a:lnSpc>
            </a:pPr>
            <a:endParaRPr lang="en-US" altLang="zh-CN" sz="36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4"/>
            <a:ext cx="4458902" cy="1569097"/>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打印选项</a:t>
            </a: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可以打印所有的画布和洞察页面，也可以指定</a:t>
            </a:r>
            <a:endParaRPr lang="en-US" altLang="zh-CN" sz="1800" dirty="0"/>
          </a:p>
          <a:p>
            <a:pPr>
              <a:lnSpc>
                <a:spcPct val="90000"/>
              </a:lnSpc>
              <a:spcBef>
                <a:spcPts val="1200"/>
              </a:spcBef>
              <a:buClr>
                <a:schemeClr val="tx1">
                  <a:lumMod val="60000"/>
                  <a:lumOff val="40000"/>
                </a:schemeClr>
              </a:buClr>
            </a:pPr>
            <a:r>
              <a:rPr lang="zh-CN" altLang="en-US" sz="1800" dirty="0"/>
              <a:t>选择项目中的页面进行打印</a:t>
            </a:r>
            <a:endParaRPr lang="en-US" altLang="zh-CN"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041" y="1740059"/>
            <a:ext cx="6388768" cy="4344444"/>
          </a:xfrm>
          <a:prstGeom prst="rect">
            <a:avLst/>
          </a:prstGeom>
          <a:effectLst>
            <a:glow rad="228600">
              <a:schemeClr val="accent4">
                <a:satMod val="175000"/>
                <a:alpha val="40000"/>
              </a:schemeClr>
            </a:glo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3183205"/>
            <a:ext cx="4581607" cy="212537"/>
          </a:xfrm>
          <a:prstGeom prst="rect">
            <a:avLst/>
          </a:prstGeom>
        </p:spPr>
      </p:pic>
      <p:sp>
        <p:nvSpPr>
          <p:cNvPr id="12" name="TextBox 11"/>
          <p:cNvSpPr txBox="1"/>
          <p:nvPr/>
        </p:nvSpPr>
        <p:spPr>
          <a:xfrm>
            <a:off x="738739" y="3402612"/>
            <a:ext cx="4458902" cy="1922213"/>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导出选项</a:t>
            </a:r>
            <a:endParaRPr lang="en-US" altLang="zh-CN" sz="1800" b="1" dirty="0">
              <a:solidFill>
                <a:srgbClr val="006699"/>
              </a:solidFill>
            </a:endParaRPr>
          </a:p>
          <a:p>
            <a:pPr>
              <a:lnSpc>
                <a:spcPct val="90000"/>
              </a:lnSpc>
              <a:spcBef>
                <a:spcPts val="1200"/>
              </a:spcBef>
              <a:buClr>
                <a:schemeClr val="tx1">
                  <a:lumMod val="60000"/>
                  <a:lumOff val="40000"/>
                </a:schemeClr>
              </a:buClr>
            </a:pPr>
            <a:r>
              <a:rPr lang="zh-CN" altLang="en-US" sz="1800" dirty="0"/>
              <a:t>可以导出所有的画布和洞察页面或者指定的</a:t>
            </a:r>
            <a:endParaRPr lang="en-US" altLang="zh-CN" sz="1800" dirty="0"/>
          </a:p>
          <a:p>
            <a:pPr>
              <a:lnSpc>
                <a:spcPct val="90000"/>
              </a:lnSpc>
              <a:spcBef>
                <a:spcPts val="1200"/>
              </a:spcBef>
              <a:buClr>
                <a:schemeClr val="tx1">
                  <a:lumMod val="60000"/>
                  <a:lumOff val="40000"/>
                </a:schemeClr>
              </a:buClr>
            </a:pPr>
            <a:r>
              <a:rPr lang="zh-CN" altLang="en-US" sz="1800" dirty="0"/>
              <a:t>页面到</a:t>
            </a:r>
            <a:r>
              <a:rPr lang="en-US" altLang="zh-CN" sz="1800" dirty="0"/>
              <a:t>PDF</a:t>
            </a:r>
            <a:r>
              <a:rPr lang="zh-CN" altLang="en-US" sz="1800" dirty="0"/>
              <a:t>或者</a:t>
            </a:r>
            <a:r>
              <a:rPr lang="en-US" altLang="zh-CN" sz="1800" dirty="0"/>
              <a:t>Power Point</a:t>
            </a:r>
          </a:p>
          <a:p>
            <a:pPr>
              <a:lnSpc>
                <a:spcPct val="90000"/>
              </a:lnSpc>
              <a:spcBef>
                <a:spcPts val="1200"/>
              </a:spcBef>
              <a:buClr>
                <a:schemeClr val="tx1">
                  <a:lumMod val="60000"/>
                  <a:lumOff val="40000"/>
                </a:schemeClr>
              </a:buClr>
            </a:pPr>
            <a:r>
              <a:rPr lang="zh-CN" altLang="en-US" sz="1800" dirty="0"/>
              <a:t>导出的文件可以作为电子邮件附件发送</a:t>
            </a:r>
            <a:endParaRPr lang="en-US" altLang="zh-CN" sz="18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46" y="3695539"/>
            <a:ext cx="1828958" cy="212616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9342" y="4146172"/>
            <a:ext cx="1821338" cy="2133785"/>
          </a:xfrm>
          <a:prstGeom prst="rect">
            <a:avLst/>
          </a:prstGeom>
        </p:spPr>
      </p:pic>
    </p:spTree>
    <p:extLst>
      <p:ext uri="{BB962C8B-B14F-4D97-AF65-F5344CB8AC3E}">
        <p14:creationId xmlns:p14="http://schemas.microsoft.com/office/powerpoint/2010/main" val="3910866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endParaRPr lang="en-US" dirty="0">
              <a:solidFill>
                <a:srgbClr val="FF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dirty="0"/>
          </a:p>
        </p:txBody>
      </p:sp>
      <p:sp>
        <p:nvSpPr>
          <p:cNvPr id="6" name="TextBox 5"/>
          <p:cNvSpPr txBox="1"/>
          <p:nvPr/>
        </p:nvSpPr>
        <p:spPr>
          <a:xfrm>
            <a:off x="385015" y="787943"/>
            <a:ext cx="8746958" cy="594895"/>
          </a:xfrm>
          <a:prstGeom prst="rect">
            <a:avLst/>
          </a:prstGeom>
          <a:noFill/>
        </p:spPr>
        <p:txBody>
          <a:bodyPr wrap="square" lIns="0" tIns="0" rIns="0" bIns="0" rtlCol="0">
            <a:noAutofit/>
          </a:bodyPr>
          <a:lstStyle/>
          <a:p>
            <a:pPr>
              <a:lnSpc>
                <a:spcPct val="90000"/>
              </a:lnSpc>
            </a:pPr>
            <a:r>
              <a:rPr lang="zh-CN" altLang="en-US" sz="3600" dirty="0"/>
              <a:t>改进的可视化显示形式颜色配置</a:t>
            </a:r>
            <a:endParaRPr lang="en-US" altLang="zh-CN" sz="36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5" t="41218"/>
          <a:stretch/>
        </p:blipFill>
        <p:spPr>
          <a:xfrm>
            <a:off x="616034" y="1738458"/>
            <a:ext cx="4581607" cy="212537"/>
          </a:xfrm>
          <a:prstGeom prst="rect">
            <a:avLst/>
          </a:prstGeom>
        </p:spPr>
      </p:pic>
      <p:sp>
        <p:nvSpPr>
          <p:cNvPr id="7" name="TextBox 6"/>
          <p:cNvSpPr txBox="1"/>
          <p:nvPr/>
        </p:nvSpPr>
        <p:spPr>
          <a:xfrm>
            <a:off x="738739" y="1950994"/>
            <a:ext cx="4458902" cy="2326366"/>
          </a:xfrm>
          <a:prstGeom prst="rect">
            <a:avLst/>
          </a:prstGeom>
          <a:noFill/>
        </p:spPr>
        <p:txBody>
          <a:bodyPr wrap="none" lIns="0" tIns="0" rIns="0" bIns="0" rtlCol="0">
            <a:noAutofit/>
          </a:bodyPr>
          <a:lstStyle/>
          <a:p>
            <a:pPr>
              <a:lnSpc>
                <a:spcPct val="90000"/>
              </a:lnSpc>
            </a:pPr>
            <a:r>
              <a:rPr lang="zh-CN" altLang="en-US" sz="1800" b="1" dirty="0">
                <a:solidFill>
                  <a:srgbClr val="006699"/>
                </a:solidFill>
              </a:rPr>
              <a:t>随意改变的颜色</a:t>
            </a:r>
            <a:endParaRPr lang="en-US" altLang="zh-CN" sz="1800" b="1" dirty="0">
              <a:solidFill>
                <a:srgbClr val="006699"/>
              </a:solidFill>
            </a:endParaRPr>
          </a:p>
          <a:p>
            <a:pPr>
              <a:lnSpc>
                <a:spcPct val="90000"/>
              </a:lnSpc>
            </a:pPr>
            <a:endParaRPr lang="en-US" altLang="zh-CN" sz="1800" b="1" dirty="0">
              <a:solidFill>
                <a:srgbClr val="006699"/>
              </a:solidFill>
            </a:endParaRPr>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您可以更深层次的控制可视化的颜色和主题</a:t>
            </a:r>
            <a:endParaRPr lang="en-US" altLang="zh-CN" sz="1800" dirty="0"/>
          </a:p>
          <a:p>
            <a:pPr>
              <a:lnSpc>
                <a:spcPct val="90000"/>
              </a:lnSpc>
              <a:spcBef>
                <a:spcPts val="1200"/>
              </a:spcBef>
              <a:buClr>
                <a:schemeClr val="tx1">
                  <a:lumMod val="60000"/>
                  <a:lumOff val="40000"/>
                </a:schemeClr>
              </a:buClr>
            </a:pPr>
            <a:endParaRPr lang="en-US" altLang="zh-CN" sz="1800" dirty="0"/>
          </a:p>
          <a:p>
            <a:pPr marL="228553" indent="-228553">
              <a:lnSpc>
                <a:spcPct val="90000"/>
              </a:lnSpc>
              <a:spcBef>
                <a:spcPts val="1200"/>
              </a:spcBef>
              <a:buClr>
                <a:schemeClr val="tx1">
                  <a:lumMod val="60000"/>
                  <a:lumOff val="40000"/>
                </a:schemeClr>
              </a:buClr>
              <a:buFont typeface="Arial" panose="020B0604020202020204" pitchFamily="34" charset="0"/>
              <a:buChar char="•"/>
            </a:pPr>
            <a:r>
              <a:rPr lang="zh-CN" altLang="en-US" sz="1800" dirty="0"/>
              <a:t>包括管理属性着色、度量值着色，管理颜色</a:t>
            </a:r>
            <a:endParaRPr lang="en-US" altLang="zh-CN" sz="1800" dirty="0"/>
          </a:p>
          <a:p>
            <a:pPr>
              <a:lnSpc>
                <a:spcPct val="90000"/>
              </a:lnSpc>
              <a:spcBef>
                <a:spcPts val="1200"/>
              </a:spcBef>
              <a:buClr>
                <a:schemeClr val="tx1">
                  <a:lumMod val="60000"/>
                  <a:lumOff val="40000"/>
                </a:schemeClr>
              </a:buClr>
            </a:pPr>
            <a:r>
              <a:rPr lang="en-US" altLang="zh-CN" sz="1800" dirty="0"/>
              <a:t>    </a:t>
            </a:r>
            <a:r>
              <a:rPr lang="zh-CN" altLang="en-US" sz="1800" dirty="0"/>
              <a:t>分配和控制整体画布显示的颜色系列调色板</a:t>
            </a:r>
            <a:endParaRPr lang="en-US" altLang="zh-CN" sz="1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020" y="1719739"/>
            <a:ext cx="4268859" cy="3966041"/>
          </a:xfrm>
          <a:prstGeom prst="rect">
            <a:avLst/>
          </a:prstGeom>
          <a:effectLst>
            <a:glow rad="228600">
              <a:schemeClr val="accent4">
                <a:satMod val="175000"/>
                <a:alpha val="40000"/>
              </a:schemeClr>
            </a:glo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239" y="2070932"/>
            <a:ext cx="4797107" cy="3784072"/>
          </a:xfrm>
          <a:prstGeom prst="rect">
            <a:avLst/>
          </a:prstGeom>
          <a:effectLst>
            <a:glow rad="228600">
              <a:schemeClr val="accent4">
                <a:satMod val="175000"/>
                <a:alpha val="40000"/>
              </a:schemeClr>
            </a:glo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0340" y="2515215"/>
            <a:ext cx="4437333" cy="3821515"/>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745928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50" fill="hold"/>
                                        <p:tgtEl>
                                          <p:spTgt spid="10"/>
                                        </p:tgtEl>
                                        <p:attrNameLst>
                                          <p:attrName>ppt_x</p:attrName>
                                        </p:attrNameLst>
                                      </p:cBhvr>
                                      <p:tavLst>
                                        <p:tav tm="0">
                                          <p:val>
                                            <p:strVal val="#ppt_x"/>
                                          </p:val>
                                        </p:tav>
                                        <p:tav tm="100000">
                                          <p:val>
                                            <p:strVal val="#ppt_x"/>
                                          </p:val>
                                        </p:tav>
                                      </p:tavLst>
                                    </p:anim>
                                    <p:anim calcmode="lin" valueType="num">
                                      <p:cBhvr additive="base">
                                        <p:cTn id="8" dur="2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250"/>
                            </p:stCondLst>
                            <p:childTnLst>
                              <p:par>
                                <p:cTn id="10" presetID="2" presetClass="entr" presetSubtype="4"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250" fill="hold"/>
                                        <p:tgtEl>
                                          <p:spTgt spid="9"/>
                                        </p:tgtEl>
                                        <p:attrNameLst>
                                          <p:attrName>ppt_x</p:attrName>
                                        </p:attrNameLst>
                                      </p:cBhvr>
                                      <p:tavLst>
                                        <p:tav tm="0">
                                          <p:val>
                                            <p:strVal val="#ppt_x"/>
                                          </p:val>
                                        </p:tav>
                                        <p:tav tm="100000">
                                          <p:val>
                                            <p:strVal val="#ppt_x"/>
                                          </p:val>
                                        </p:tav>
                                      </p:tavLst>
                                    </p:anim>
                                    <p:anim calcmode="lin" valueType="num">
                                      <p:cBhvr additive="base">
                                        <p:cTn id="13" dur="2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250" fill="hold"/>
                                        <p:tgtEl>
                                          <p:spTgt spid="11"/>
                                        </p:tgtEl>
                                        <p:attrNameLst>
                                          <p:attrName>ppt_x</p:attrName>
                                        </p:attrNameLst>
                                      </p:cBhvr>
                                      <p:tavLst>
                                        <p:tav tm="0">
                                          <p:val>
                                            <p:strVal val="#ppt_x"/>
                                          </p:val>
                                        </p:tav>
                                        <p:tav tm="100000">
                                          <p:val>
                                            <p:strVal val="#ppt_x"/>
                                          </p:val>
                                        </p:tav>
                                      </p:tavLst>
                                    </p:anim>
                                    <p:anim calcmode="lin" valueType="num">
                                      <p:cBhvr additive="base">
                                        <p:cTn id="18" dur="2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65cb2fd0d34a1fc4eb4d174f1c824d434edfebcc"/>
</p:tagLst>
</file>

<file path=ppt/theme/theme1.xml><?xml version="1.0" encoding="utf-8"?>
<a:theme xmlns:a="http://schemas.openxmlformats.org/drawingml/2006/main" name="292680_OOWSF14_16x9">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v2" id="{21E8F4B6-347B-40C1-9A8C-DFBA28E9DEDD}" vid="{4C3152DF-9323-4077-B2C4-B031D71DC4E4}"/>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17968</TotalTime>
  <Words>1476</Words>
  <Application>Microsoft Office PowerPoint</Application>
  <PresentationFormat>自定义</PresentationFormat>
  <Paragraphs>322</Paragraphs>
  <Slides>23</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Gill Sans</vt:lpstr>
      <vt:lpstr>MS PGothic</vt:lpstr>
      <vt:lpstr>ヒラギノ角ゴ ProN W3</vt:lpstr>
      <vt:lpstr>黑体</vt:lpstr>
      <vt:lpstr>宋体</vt:lpstr>
      <vt:lpstr>微软雅黑</vt:lpstr>
      <vt:lpstr>Arial</vt:lpstr>
      <vt:lpstr>Arial</vt:lpstr>
      <vt:lpstr>Calibri</vt:lpstr>
      <vt:lpstr>292680_OOWSF14_16x9</vt:lpstr>
      <vt:lpstr>PowerPoint 演示文稿</vt:lpstr>
      <vt:lpstr>Oracle数据分析(BI)和数据可视化(DV) 企业级分析和自助敏捷分析</vt:lpstr>
      <vt:lpstr> </vt:lpstr>
      <vt:lpstr> </vt:lpstr>
      <vt:lpstr> </vt:lpstr>
      <vt:lpstr> </vt:lpstr>
      <vt:lpstr> </vt:lpstr>
      <vt:lpstr> </vt:lpstr>
      <vt:lpstr> </vt:lpstr>
      <vt:lpstr> </vt:lpstr>
      <vt:lpstr> </vt:lpstr>
      <vt:lpstr>Public App Store：sample plugins </vt:lpstr>
      <vt:lpstr>高级分析</vt:lpstr>
      <vt:lpstr>移动分析应用产品组合</vt:lpstr>
      <vt:lpstr> </vt:lpstr>
      <vt:lpstr>PowerPoint 演示文稿</vt:lpstr>
      <vt:lpstr>大数据/应用系统/访问接口</vt:lpstr>
      <vt:lpstr>内存分析技术 In-Memory Analytics</vt:lpstr>
      <vt:lpstr>内存计算自适应技术  Exalytics</vt:lpstr>
      <vt:lpstr>数据可视化内容包</vt:lpstr>
      <vt:lpstr>数据可视化内容包 — CX</vt:lpstr>
      <vt:lpstr>         Oracle Data Visualization 简单而强大 </vt:lpstr>
      <vt:lpstr>Oracle大数据和分析 - 官方微信公众号</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Strategy and Roadmap</dc:title>
  <dc:creator>Paul Rodwick</dc:creator>
  <cp:keywords>OOW14</cp:keywords>
  <cp:lastModifiedBy>XIAOSLI</cp:lastModifiedBy>
  <cp:revision>866</cp:revision>
  <cp:lastPrinted>2015-11-06T15:07:04Z</cp:lastPrinted>
  <dcterms:created xsi:type="dcterms:W3CDTF">2014-07-18T20:36:30Z</dcterms:created>
  <dcterms:modified xsi:type="dcterms:W3CDTF">2017-02-13T14:00:42Z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