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5" r:id="rId3"/>
    <p:sldId id="294" r:id="rId5"/>
    <p:sldId id="306" r:id="rId6"/>
    <p:sldId id="307" r:id="rId7"/>
    <p:sldId id="308" r:id="rId8"/>
    <p:sldId id="309" r:id="rId9"/>
    <p:sldId id="310" r:id="rId10"/>
    <p:sldId id="311"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F08"/>
    <a:srgbClr val="8CB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6" autoAdjust="0"/>
    <p:restoredTop sz="52846" autoAdjust="0"/>
  </p:normalViewPr>
  <p:slideViewPr>
    <p:cSldViewPr snapToGrid="0" showGuides="1">
      <p:cViewPr varScale="1">
        <p:scale>
          <a:sx n="57" d="100"/>
          <a:sy n="57" d="100"/>
        </p:scale>
        <p:origin x="2166" y="72"/>
      </p:cViewPr>
      <p:guideLst>
        <p:guide orient="horz" pos="1933"/>
        <p:guide pos="5813"/>
        <p:guide orient="horz" pos="2772"/>
        <p:guide pos="824"/>
        <p:guide orient="horz" pos="730"/>
        <p:guide orient="horz" pos="2158"/>
        <p:guide orient="horz" pos="2514"/>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0ECF8-063B-407B-91D2-2FBF9A4403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CE957-3267-438C-A351-8B72B383AD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欢迎来到《</a:t>
            </a:r>
            <a:r>
              <a:rPr lang="en-US" altLang="zh-CN" sz="1200" kern="1200" dirty="0">
                <a:solidFill>
                  <a:schemeClr val="tx1"/>
                </a:solidFill>
                <a:effectLst/>
                <a:latin typeface="+mn-lt"/>
                <a:ea typeface="+mn-ea"/>
                <a:cs typeface="+mn-cs"/>
              </a:rPr>
              <a:t>PM</a:t>
            </a:r>
            <a:r>
              <a:rPr lang="zh-CN" altLang="zh-CN" sz="1200" kern="1200" dirty="0">
                <a:solidFill>
                  <a:schemeClr val="tx1"/>
                </a:solidFill>
                <a:effectLst/>
                <a:latin typeface="+mn-lt"/>
                <a:ea typeface="+mn-ea"/>
                <a:cs typeface="+mn-cs"/>
              </a:rPr>
              <a:t>大咖秀》我是贾非。</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感谢</a:t>
            </a:r>
            <a:r>
              <a:rPr lang="en-US" altLang="zh-CN" sz="1200" kern="1200" dirty="0">
                <a:solidFill>
                  <a:schemeClr val="tx1"/>
                </a:solidFill>
                <a:effectLst/>
                <a:latin typeface="+mn-lt"/>
                <a:ea typeface="+mn-ea"/>
                <a:cs typeface="+mn-cs"/>
              </a:rPr>
              <a:t>PM</a:t>
            </a:r>
            <a:r>
              <a:rPr lang="zh-CN" altLang="zh-CN" sz="1200" kern="1200" dirty="0">
                <a:solidFill>
                  <a:schemeClr val="tx1"/>
                </a:solidFill>
                <a:effectLst/>
                <a:latin typeface="+mn-lt"/>
                <a:ea typeface="+mn-ea"/>
                <a:cs typeface="+mn-cs"/>
              </a:rPr>
              <a:t>圈圈为我们提供了这样一个舞台，感谢</a:t>
            </a:r>
            <a:r>
              <a:rPr lang="en-US" altLang="zh-CN" sz="1200" kern="1200" dirty="0">
                <a:solidFill>
                  <a:schemeClr val="tx1"/>
                </a:solidFill>
                <a:effectLst/>
                <a:latin typeface="+mn-lt"/>
                <a:ea typeface="+mn-ea"/>
                <a:cs typeface="+mn-cs"/>
              </a:rPr>
              <a:t>PM</a:t>
            </a:r>
            <a:r>
              <a:rPr lang="zh-CN" altLang="zh-CN" sz="1200" kern="1200" dirty="0">
                <a:solidFill>
                  <a:schemeClr val="tx1"/>
                </a:solidFill>
                <a:effectLst/>
                <a:latin typeface="+mn-lt"/>
                <a:ea typeface="+mn-ea"/>
                <a:cs typeface="+mn-cs"/>
              </a:rPr>
              <a:t>圈圈的活动让我获得了《新版一页纸项目管理》和《一分钟经理人》这两本书，为我的极简主义项目管理落地提供了一定的参考价值。同时，也感谢来自五湖四海的</a:t>
            </a:r>
            <a:r>
              <a:rPr lang="en-US" altLang="zh-CN" sz="1200" kern="1200" dirty="0">
                <a:solidFill>
                  <a:schemeClr val="tx1"/>
                </a:solidFill>
                <a:effectLst/>
                <a:latin typeface="+mn-lt"/>
                <a:ea typeface="+mn-ea"/>
                <a:cs typeface="+mn-cs"/>
              </a:rPr>
              <a:t>PM</a:t>
            </a:r>
            <a:r>
              <a:rPr lang="zh-CN" altLang="zh-CN" sz="1200" kern="1200" dirty="0">
                <a:solidFill>
                  <a:schemeClr val="tx1"/>
                </a:solidFill>
                <a:effectLst/>
                <a:latin typeface="+mn-lt"/>
                <a:ea typeface="+mn-ea"/>
                <a:cs typeface="+mn-cs"/>
              </a:rPr>
              <a:t>大咖们抽出宝贵的时间来为我的分享加油打气。</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大家好，欢迎收看</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极简项目管理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系列课程，本次分享内容为该系列课程中公开课的一个环节</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一分钟</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一页纸</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一个项目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一群人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。这里讲述了极简项目管理落地的一个较为实用的小环节。希望大家喜欢！</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本次分享将从</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新版一页纸项目管理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一分钟经理人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这两本书的精华部分展开探索，带领大家一同走进极简主义模式下的项目管理，让我们一同体会快的氛围。</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今天分享的主题是“一分钟、一页纸、一个项目、一群人”。也许已经有人发现，这是一个看板效应。没错的，看板效应将是我们本次分享的一个核心。随着</a:t>
            </a:r>
            <a:r>
              <a:rPr lang="zh-CN" altLang="en-US" sz="1200" kern="1200" dirty="0">
                <a:solidFill>
                  <a:schemeClr val="tx1"/>
                </a:solidFill>
                <a:effectLst/>
                <a:latin typeface="+mn-lt"/>
                <a:ea typeface="+mn-ea"/>
                <a:cs typeface="+mn-cs"/>
              </a:rPr>
              <a:t>社会</a:t>
            </a:r>
            <a:r>
              <a:rPr lang="zh-CN" altLang="zh-CN" sz="1200" kern="1200" dirty="0">
                <a:solidFill>
                  <a:schemeClr val="tx1"/>
                </a:solidFill>
                <a:effectLst/>
                <a:latin typeface="+mn-lt"/>
                <a:ea typeface="+mn-ea"/>
                <a:cs typeface="+mn-cs"/>
              </a:rPr>
              <a:t>的飞速发展，项目管理会议逐步增多且趋于细致化，这无形中占用了我们很多宝贵的时间。好多企业采用了微信会议、电话会议、视频会议……然而这种方式在逐步侵蚀着我们的归属感，时光荏苒，基层员工的离职率逐渐攀升。往往面试到这类人群的时候，他们对出差</a:t>
            </a:r>
            <a:r>
              <a:rPr lang="zh-CN" altLang="en-US" sz="1200" kern="1200" dirty="0">
                <a:solidFill>
                  <a:schemeClr val="tx1"/>
                </a:solidFill>
                <a:effectLst/>
                <a:latin typeface="+mn-lt"/>
                <a:ea typeface="+mn-ea"/>
                <a:cs typeface="+mn-cs"/>
              </a:rPr>
              <a:t>和</a:t>
            </a:r>
            <a:r>
              <a:rPr lang="zh-CN" altLang="zh-CN" sz="1200" kern="1200" dirty="0">
                <a:solidFill>
                  <a:schemeClr val="tx1"/>
                </a:solidFill>
                <a:effectLst/>
                <a:latin typeface="+mn-lt"/>
                <a:ea typeface="+mn-ea"/>
                <a:cs typeface="+mn-cs"/>
              </a:rPr>
              <a:t>加班的排斥已经到了炉火纯青的地步。加薪、培养，似乎已无法满足我们这些企业中层对人才的渴望。留人留心，向心力是企业核心竞争力的有力保障。那么该如何在集中办公的模式下，快速跟进各种会议呢？</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想象一下：现在是星期五的下午，你所在公司总裁告诉你，他必须在周一午餐时间向董事会汇报你的项目情况。他要求你用文字、图片、表格做项目总结，且要包括以下内容：哪些方面按时完成，哪些方面提前完成，哪些方面进度落后；项目每个主要任务的负责人；项目预算的执行情况；项目目标的达成程度；项目中遇到的主要难题；项目目前的总体进展，及对未三个月项目情况的预测。然而你深深的知道这些信息完全可以出一本书。这几乎是一件不可能完成的任务，因为准备这样一份报告所需的时间非常长，而且这个周末需要配家人度过，而且你已经为工作很久没回家了，孩子都快不记得爸爸的样子了。此外，董事会的成员在一顿午饭的时间要处理好几个项目的情况，放一本书上去也不是个办法。怎么办？这时候一个观念一闪而过：有没有一种可以用通俗易懂和容易编写的格式，及时地向项目利益相关方传达所需知道的全部重要信息呢？这时候你想到一句古语：“一图值千言”！极简主义项目管理的核心就是用最简单的方法进行沟通管理，因为我们</a:t>
            </a:r>
            <a:r>
              <a:rPr lang="en-US" altLang="zh-CN" sz="1200" kern="1200" dirty="0">
                <a:solidFill>
                  <a:schemeClr val="tx1"/>
                </a:solidFill>
                <a:effectLst/>
                <a:latin typeface="+mn-lt"/>
                <a:ea typeface="+mn-ea"/>
                <a:cs typeface="+mn-cs"/>
              </a:rPr>
              <a:t>80%</a:t>
            </a:r>
            <a:r>
              <a:rPr lang="zh-CN" altLang="en-US" sz="1200" kern="1200" dirty="0">
                <a:solidFill>
                  <a:schemeClr val="tx1"/>
                </a:solidFill>
                <a:effectLst/>
                <a:latin typeface="+mn-lt"/>
                <a:ea typeface="+mn-ea"/>
                <a:cs typeface="+mn-cs"/>
              </a:rPr>
              <a:t>的工作都是在沟通。那么不管项目目标、目的是什么，项目无论大小，进行管理都有共同之处。其中一个重要环节就是良好的沟通管理。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作为一名项目经理，与你的成功成正比的是：你对项目绩效、当前完成情况、未来展望情况的沟通能力。当我们被要求写一个项目状态报告时，许多项目经理为了缩减篇幅，给出的都是浮于表面、不够全面的摘要。这样的报告往往会适得其反，带来更多的问题。在这种情况下，就是简单导致了混乱。与带来更多的问题相反，我们更需要一个形式简洁，但内容全面的一个有效的沟通工具，这个工具还应该能恰到好处的忽略精确度，不仅要掌握计划失败和计划过度之间的平衡，还要能够让每一个利益相关方轻易地了解所有项目负责人的情况，如此，我们的这套工具的可用项目范围便是非常惊人的。</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我们这套工具的使用，也许不能代替你现有的工具，而是在原有工作模式的基础上锦上添花。当我们在传统的报告文件中的最上面，加上这套工具输出的一页纸，作为整体执行状态报告的汇总，或者称之为“目录”也未尝不可。通过我们这套工具的使用，我们所管辖的项目能够被进一步强化和提高。</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本次分享分为两个部分进行：</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我们先来一起看一下</a:t>
            </a:r>
            <a:r>
              <a:rPr lang="en-US" altLang="zh-CN" sz="1200" kern="1200" dirty="0">
                <a:solidFill>
                  <a:schemeClr val="tx1"/>
                </a:solidFill>
                <a:effectLst/>
                <a:latin typeface="+mn-lt"/>
                <a:ea typeface="+mn-ea"/>
                <a:cs typeface="+mn-cs"/>
              </a:rPr>
              <a:t>OPPM</a:t>
            </a:r>
            <a:r>
              <a:rPr lang="zh-CN" altLang="zh-CN" sz="1200" kern="1200" dirty="0">
                <a:solidFill>
                  <a:schemeClr val="tx1"/>
                </a:solidFill>
                <a:effectLst/>
                <a:latin typeface="+mn-lt"/>
                <a:ea typeface="+mn-ea"/>
                <a:cs typeface="+mn-cs"/>
              </a:rPr>
              <a:t>关于一页纸的玩法；</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之后，我们再根据一页纸的玩法，共同探讨一下一分钟会议是如何安排的。</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2400" kern="1200" dirty="0">
                <a:solidFill>
                  <a:schemeClr val="tx1"/>
                </a:solidFill>
                <a:effectLst/>
                <a:latin typeface="+mn-lt"/>
                <a:ea typeface="+mn-ea"/>
                <a:cs typeface="+mn-cs"/>
              </a:rPr>
              <a:t>好，我们先来看一下基于</a:t>
            </a:r>
            <a:r>
              <a:rPr lang="en-US" altLang="zh-CN" sz="2400" kern="1200" dirty="0">
                <a:solidFill>
                  <a:schemeClr val="tx1"/>
                </a:solidFill>
                <a:effectLst/>
                <a:latin typeface="+mn-lt"/>
                <a:ea typeface="+mn-ea"/>
                <a:cs typeface="+mn-cs"/>
              </a:rPr>
              <a:t>OPPM</a:t>
            </a:r>
            <a:r>
              <a:rPr lang="zh-CN" altLang="zh-CN" sz="2400" kern="1200" dirty="0">
                <a:solidFill>
                  <a:schemeClr val="tx1"/>
                </a:solidFill>
                <a:effectLst/>
                <a:latin typeface="+mn-lt"/>
                <a:ea typeface="+mn-ea"/>
                <a:cs typeface="+mn-cs"/>
              </a:rPr>
              <a:t>的传统项目管理的一页纸的制作和汇报步骤</a:t>
            </a:r>
            <a:r>
              <a:rPr lang="zh-CN" altLang="en-US" sz="2400" kern="1200" dirty="0">
                <a:solidFill>
                  <a:schemeClr val="tx1"/>
                </a:solidFill>
                <a:effectLst/>
                <a:latin typeface="+mn-lt"/>
                <a:ea typeface="+mn-ea"/>
                <a:cs typeface="+mn-cs"/>
              </a:rPr>
              <a:t>：</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第一步：标题</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第一步是提供关于项目的基本信息，将其写在表格顶部的长方形处，包含：项目名称、项目经理、项目目标、项目报告日期。</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项目名称</a:t>
            </a:r>
            <a:r>
              <a:rPr lang="en-US" altLang="zh-CN" sz="2400" kern="1200" dirty="0">
                <a:solidFill>
                  <a:schemeClr val="tx1"/>
                </a:solidFill>
                <a:effectLst/>
                <a:latin typeface="+mn-lt"/>
                <a:ea typeface="+mn-ea"/>
                <a:cs typeface="+mn-cs"/>
              </a:rPr>
              <a:t>——</a:t>
            </a:r>
            <a:r>
              <a:rPr lang="zh-CN" altLang="en-US" sz="2400" kern="1200" dirty="0">
                <a:solidFill>
                  <a:schemeClr val="tx1"/>
                </a:solidFill>
                <a:effectLst/>
                <a:latin typeface="+mn-lt"/>
                <a:ea typeface="+mn-ea"/>
                <a:cs typeface="+mn-cs"/>
              </a:rPr>
              <a:t>在项目名称冥冥中，我们需要一个非常简洁清晰的名字，也许我们项目的真实名字很长，比如“中华人民共和国某部委某部门某信息系统网络安全集成项目监督检查与项目管理分包项目”。这个名称是写不下的。所以，在给项目起名字的时候需要注意语言的力量。当然，也可以把给项目命名这个事情暂时挂起，等团队成员各就各位之后再做打算，毕竟这一页纸也是需要大家的努力才能完成的。</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项目经理</a:t>
            </a:r>
            <a:r>
              <a:rPr lang="en-US" altLang="zh-CN" sz="2400" kern="1200" dirty="0">
                <a:solidFill>
                  <a:schemeClr val="tx1"/>
                </a:solidFill>
                <a:effectLst/>
                <a:latin typeface="+mn-lt"/>
                <a:ea typeface="+mn-ea"/>
                <a:cs typeface="+mn-cs"/>
              </a:rPr>
              <a:t>——</a:t>
            </a:r>
            <a:r>
              <a:rPr lang="zh-CN" altLang="en-US" sz="2400" kern="1200" dirty="0">
                <a:solidFill>
                  <a:schemeClr val="tx1"/>
                </a:solidFill>
                <a:effectLst/>
                <a:latin typeface="+mn-lt"/>
                <a:ea typeface="+mn-ea"/>
                <a:cs typeface="+mn-cs"/>
              </a:rPr>
              <a:t>在</a:t>
            </a:r>
            <a:r>
              <a:rPr lang="en-US" altLang="zh-CN" sz="2400" kern="1200" dirty="0">
                <a:solidFill>
                  <a:schemeClr val="tx1"/>
                </a:solidFill>
                <a:effectLst/>
                <a:latin typeface="+mn-lt"/>
                <a:ea typeface="+mn-ea"/>
                <a:cs typeface="+mn-cs"/>
              </a:rPr>
              <a:t>《PMBOK》</a:t>
            </a:r>
            <a:r>
              <a:rPr lang="zh-CN" altLang="en-US" sz="2400" kern="1200" dirty="0">
                <a:solidFill>
                  <a:schemeClr val="tx1"/>
                </a:solidFill>
                <a:effectLst/>
                <a:latin typeface="+mn-lt"/>
                <a:ea typeface="+mn-ea"/>
                <a:cs typeface="+mn-cs"/>
              </a:rPr>
              <a:t>中，我们的项目经理都是需要在项目章程中指定的，它是来自于高层级的指派。而我个人的玩法却是：竞标。当一个项目签下合同之后，我会安排一个项目启动会，让团队内需要拿到这个项目的项目经理，每个人用不超过</a:t>
            </a:r>
            <a:r>
              <a:rPr lang="en-US" altLang="zh-CN" sz="2400" kern="1200" dirty="0">
                <a:solidFill>
                  <a:schemeClr val="tx1"/>
                </a:solidFill>
                <a:effectLst/>
                <a:latin typeface="+mn-lt"/>
                <a:ea typeface="+mn-ea"/>
                <a:cs typeface="+mn-cs"/>
              </a:rPr>
              <a:t>5</a:t>
            </a:r>
            <a:r>
              <a:rPr lang="zh-CN" altLang="en-US" sz="2400" kern="1200" dirty="0">
                <a:solidFill>
                  <a:schemeClr val="tx1"/>
                </a:solidFill>
                <a:effectLst/>
                <a:latin typeface="+mn-lt"/>
                <a:ea typeface="+mn-ea"/>
                <a:cs typeface="+mn-cs"/>
              </a:rPr>
              <a:t>分钟的时间去竞争这个项目的项目经理。而我们的评标标准则是针对其沟通方式打分，而并非其对项目管理控制的手段。</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项目目标</a:t>
            </a:r>
            <a:r>
              <a:rPr lang="en-US" altLang="zh-CN" sz="2400" kern="1200" dirty="0">
                <a:solidFill>
                  <a:schemeClr val="tx1"/>
                </a:solidFill>
                <a:effectLst/>
                <a:latin typeface="+mn-lt"/>
                <a:ea typeface="+mn-ea"/>
                <a:cs typeface="+mn-cs"/>
              </a:rPr>
              <a:t>——</a:t>
            </a:r>
            <a:r>
              <a:rPr lang="zh-CN" altLang="en-US" sz="2400" kern="1200" dirty="0">
                <a:solidFill>
                  <a:schemeClr val="tx1"/>
                </a:solidFill>
                <a:effectLst/>
                <a:latin typeface="+mn-lt"/>
                <a:ea typeface="+mn-ea"/>
                <a:cs typeface="+mn-cs"/>
              </a:rPr>
              <a:t>项目目标的确立，有助于让项目团队确定项目的目标是什么，比如：你想从这个项目中得到什么，我们如何衡量项目进展</a:t>
            </a:r>
            <a:r>
              <a:rPr lang="en-US" altLang="zh-CN" sz="2400" kern="1200" dirty="0">
                <a:solidFill>
                  <a:schemeClr val="tx1"/>
                </a:solidFill>
                <a:effectLst/>
                <a:latin typeface="+mn-lt"/>
                <a:ea typeface="+mn-ea"/>
                <a:cs typeface="+mn-cs"/>
              </a:rPr>
              <a:t>……</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第二步：负责人</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的项目经理任命完成，下一步就是选出我们的核心团队成员。这些人要组成项目的各类型管理人员，也是关系到项目管理成败的关键相关方。在我们的例子中，依次可以看到有“丹尼斯”、“韦恩”、“克劳斯”、“戴夫”。</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需要将不同的人与项目所需和要求搭配好，要考虑这些人的经历、知识、技能，以及怎样满足项目所需。还应该考虑他们的人品如何，是否好相处。我们还需要尽可能地控制负责人和助手的数量。这里一个观点很重要：你的负责人一定要是一个能干的执行者，会主动出击才可以。做不到这一点，那还是换人来的更实惠。需要提及的是，赢得一个出众的项目成员的部分时间，比赢得一个平庸项目成员的全部时间更有价值。</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第三步：矩阵</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我们可以把它看做中心、焦点，所有要点的集合处，我们还可以把它比作从头到尾指引项目的指南针。矩阵是一页纸项目管理文件的基础，它连接了项目的所有基本元素，并将这些元素传递给读取他的人。</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这一步要做的就是招募项目组成员，共同探讨怎样做这个项目。这一步可以跟</a:t>
            </a:r>
            <a:r>
              <a:rPr lang="en-US" altLang="zh-CN" sz="2400" kern="1200" dirty="0">
                <a:solidFill>
                  <a:schemeClr val="tx1"/>
                </a:solidFill>
                <a:effectLst/>
                <a:latin typeface="+mn-lt"/>
                <a:ea typeface="+mn-ea"/>
                <a:cs typeface="+mn-cs"/>
              </a:rPr>
              <a:t>《PMBOK》</a:t>
            </a:r>
            <a:r>
              <a:rPr lang="zh-CN" altLang="en-US" sz="2400" kern="1200" dirty="0">
                <a:solidFill>
                  <a:schemeClr val="tx1"/>
                </a:solidFill>
                <a:effectLst/>
                <a:latin typeface="+mn-lt"/>
                <a:ea typeface="+mn-ea"/>
                <a:cs typeface="+mn-cs"/>
              </a:rPr>
              <a:t>中提到的规划项目管理工作进行对接。在和项目组同伴共同努力完成这</a:t>
            </a:r>
            <a:r>
              <a:rPr lang="en-US" altLang="zh-CN" sz="2400" kern="1200" dirty="0">
                <a:solidFill>
                  <a:schemeClr val="tx1"/>
                </a:solidFill>
                <a:effectLst/>
                <a:latin typeface="+mn-lt"/>
                <a:ea typeface="+mn-ea"/>
                <a:cs typeface="+mn-cs"/>
              </a:rPr>
              <a:t>12</a:t>
            </a:r>
            <a:r>
              <a:rPr lang="zh-CN" altLang="en-US" sz="2400" kern="1200" dirty="0">
                <a:solidFill>
                  <a:schemeClr val="tx1"/>
                </a:solidFill>
                <a:effectLst/>
                <a:latin typeface="+mn-lt"/>
                <a:ea typeface="+mn-ea"/>
                <a:cs typeface="+mn-cs"/>
              </a:rPr>
              <a:t>个步骤的过程中，你会发现团队变得更团结了。你的工作能力提高了，对于和大家一起合作、成功完成项目的自信心也提高了，简直就是双喜临门。</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第四步：项目子目标</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当我们的项目组成员已经到位，接下来就可以组织大家吧项目细分为子目标。之所以称作为子目标，是因为它们附属于项目的整体目标。我们说，一个项目的目标必须具有下列特点：具体而非笼统；不过度复杂；可评估，切合实际和可检验；程度适当，有挑战；切实可行；在可承受的资源范围内；与可获得的资源或预期的资源一致；与组织规划、方针、程序一致。</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把项目分成子目标，通常分成三到五个的样子。就像对负责人数量的要求一样，一页纸项目管理的使用，我们也提倡简化项目子目标。我们的项目团队成员都需要考虑这些问题：对于项目最重要的是什么？是时间吗？是降低成本吗？为做好项目你所真正需要的是什么呢？实际上我们做项目经理的人都清楚地知道，要是能平衡这些相互依赖的项变量和约束：时间、成本、范围。在决定目标时项目经理要从中找出一些作为项目的试金石，你所期望的主要功能是什么？当你有能力回答这个问题时，你就能相对轻松第确定好你的项目目标了。</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第五步：主要任务</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一页纸项目管理文件左侧矩阵中被突出显示的是项目的主要任务。在一页纸项目管理的所有组成元素中，主要任务是最重要的。为了提高效率，没想人物的规模都应该是便于管理的，并且由一个人就能领导。</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在一页纸项目管理的协助下，我们把一项大任务分解成多个小任务。从识别需求开始，直到分解工作形成</a:t>
            </a:r>
            <a:r>
              <a:rPr lang="en-US" altLang="zh-CN" sz="2400" kern="1200" dirty="0">
                <a:solidFill>
                  <a:schemeClr val="tx1"/>
                </a:solidFill>
                <a:effectLst/>
                <a:latin typeface="+mn-lt"/>
                <a:ea typeface="+mn-ea"/>
                <a:cs typeface="+mn-cs"/>
              </a:rPr>
              <a:t>WBS</a:t>
            </a:r>
            <a:r>
              <a:rPr lang="zh-CN" altLang="en-US" sz="2400" kern="1200" dirty="0">
                <a:solidFill>
                  <a:schemeClr val="tx1"/>
                </a:solidFill>
                <a:effectLst/>
                <a:latin typeface="+mn-lt"/>
                <a:ea typeface="+mn-ea"/>
                <a:cs typeface="+mn-cs"/>
              </a:rPr>
              <a:t>之后结束，此时将分解好的</a:t>
            </a:r>
            <a:r>
              <a:rPr lang="en-US" altLang="zh-CN" sz="2400" kern="1200" dirty="0">
                <a:solidFill>
                  <a:schemeClr val="tx1"/>
                </a:solidFill>
                <a:effectLst/>
                <a:latin typeface="+mn-lt"/>
                <a:ea typeface="+mn-ea"/>
                <a:cs typeface="+mn-cs"/>
              </a:rPr>
              <a:t>WBS</a:t>
            </a:r>
            <a:r>
              <a:rPr lang="zh-CN" altLang="en-US" sz="2400" kern="1200" dirty="0">
                <a:solidFill>
                  <a:schemeClr val="tx1"/>
                </a:solidFill>
                <a:effectLst/>
                <a:latin typeface="+mn-lt"/>
                <a:ea typeface="+mn-ea"/>
                <a:cs typeface="+mn-cs"/>
              </a:rPr>
              <a:t>及相关里程碑节点放在这里即可。作为项目经理，我们必须获得所有参与者的接收和认同，尤其对于被列在一页纸项目管理文件中国的任务。每项任务至少分配以为负责人，如果这些负责人及他们团队的行为与一页纸项目管理文件中所显示的不一致，那么这个项目就危险了。这是一定要确保从负责人、组织内部其他人、组织外部的顾问、项目利益相关方中寻求支持。每项任务要明确化，以便与其他任务相区分。如果我们连一项任务在哪里结束，另一项任务又从哪里开始都说不清楚，那么你就不能担起责任。此外，任务进展是可衡量的，这样你才能在一页纸项目管理文件上记录它们的进度并作报告。需要注意的是，我们一定要让工具更加适应项目，而不是让项目来适应工具。所以我们在项目推进过程中，会对工具有一个持续改进的过程。</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第六步：任务和子目标一致</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这一步，我们需要确保名单上所列出的每项任务，在完成时都达到了预期目的。</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这里我们需要灵活处理。在我们仔细检查任务与目标的时候，最重要的是确认它们想匹配。这个过程中也许会发现这个分析过程揭示了某些异常、矛盾、遗漏。这个相关的过程也并非是一劳永逸的。就像我们项目本身的特点：临时性、独特性、渐进明细、持续改进。</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第七步：报告日期</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一页纸项目管理文件的地步有一个从左到右都由矩形构成的部分，我们把时间线分成了不连续的几个部分，这里是按月递增的。我们无需把所有项目都按月递增，也可能按照每两周、每月、每两月、每仨月这样的频率。也就是说，我们报告日期的历时节点的颗粒度可以在编制阶段根据项目特性及企业文化进行调整的。</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首先需要估算活动持续时间，计算出活动总时间，或者是根据协议确定项目总时间。然后根据时间线分成可测量的时间段。</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第八步：任务和报告日期一致（项目进度计划）</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我们现在要做的是，把任务和时间线关联或者说联系到一起来。按照进度完成项目计划。</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我们决定了每项任务所需的时间，在任务旁边的格子里画一个圆圈。如果任务所需时间为七个月，且时间按月递增，所以这个项目任务的旁边就会有</a:t>
            </a:r>
            <a:r>
              <a:rPr lang="en-US" altLang="zh-CN" sz="2400" kern="1200" dirty="0">
                <a:solidFill>
                  <a:schemeClr val="tx1"/>
                </a:solidFill>
                <a:effectLst/>
                <a:latin typeface="+mn-lt"/>
                <a:ea typeface="+mn-ea"/>
                <a:cs typeface="+mn-cs"/>
              </a:rPr>
              <a:t>7</a:t>
            </a:r>
            <a:r>
              <a:rPr lang="zh-CN" altLang="en-US" sz="2400" kern="1200" dirty="0">
                <a:solidFill>
                  <a:schemeClr val="tx1"/>
                </a:solidFill>
                <a:effectLst/>
                <a:latin typeface="+mn-lt"/>
                <a:ea typeface="+mn-ea"/>
                <a:cs typeface="+mn-cs"/>
              </a:rPr>
              <a:t>个圆圈。没完成一项任务，就将一个圆圈涂黑。项目开始后，如果一项任务的范围扩大了，我们可以用一个恐惧型来代替一个圆圈。这样，读它的人就能够知道这项任务比进度计划刚建立时增加了更多的工作。和圆圈一样，带有矩形的任务完成时，也要把矩形填满。如图，</a:t>
            </a:r>
            <a:r>
              <a:rPr lang="en-US" altLang="zh-CN" sz="2400" kern="1200" dirty="0">
                <a:solidFill>
                  <a:schemeClr val="tx1"/>
                </a:solidFill>
                <a:effectLst/>
                <a:latin typeface="+mn-lt"/>
                <a:ea typeface="+mn-ea"/>
                <a:cs typeface="+mn-cs"/>
              </a:rPr>
              <a:t>1</a:t>
            </a:r>
            <a:r>
              <a:rPr lang="zh-CN" altLang="en-US" sz="2400" kern="1200" dirty="0">
                <a:solidFill>
                  <a:schemeClr val="tx1"/>
                </a:solidFill>
                <a:effectLst/>
                <a:latin typeface="+mn-lt"/>
                <a:ea typeface="+mn-ea"/>
                <a:cs typeface="+mn-cs"/>
              </a:rPr>
              <a:t>月和</a:t>
            </a:r>
            <a:r>
              <a:rPr lang="en-US" altLang="zh-CN" sz="2400" kern="1200" dirty="0">
                <a:solidFill>
                  <a:schemeClr val="tx1"/>
                </a:solidFill>
                <a:effectLst/>
                <a:latin typeface="+mn-lt"/>
                <a:ea typeface="+mn-ea"/>
                <a:cs typeface="+mn-cs"/>
              </a:rPr>
              <a:t>2</a:t>
            </a:r>
            <a:r>
              <a:rPr lang="zh-CN" altLang="en-US" sz="2400" kern="1200" dirty="0">
                <a:solidFill>
                  <a:schemeClr val="tx1"/>
                </a:solidFill>
                <a:effectLst/>
                <a:latin typeface="+mn-lt"/>
                <a:ea typeface="+mn-ea"/>
                <a:cs typeface="+mn-cs"/>
              </a:rPr>
              <a:t>月这两个空圈圈并不代表着每个月各完成</a:t>
            </a:r>
            <a:r>
              <a:rPr lang="en-US" altLang="zh-CN" sz="2400" kern="1200" dirty="0">
                <a:solidFill>
                  <a:schemeClr val="tx1"/>
                </a:solidFill>
                <a:effectLst/>
                <a:latin typeface="+mn-lt"/>
                <a:ea typeface="+mn-ea"/>
                <a:cs typeface="+mn-cs"/>
              </a:rPr>
              <a:t>50%</a:t>
            </a:r>
            <a:r>
              <a:rPr lang="zh-CN" altLang="en-US" sz="2400" kern="1200" dirty="0">
                <a:solidFill>
                  <a:schemeClr val="tx1"/>
                </a:solidFill>
                <a:effectLst/>
                <a:latin typeface="+mn-lt"/>
                <a:ea typeface="+mn-ea"/>
                <a:cs typeface="+mn-cs"/>
              </a:rPr>
              <a:t>的功能做两，它只是意味着每个月都是有计划地工作。实际的计划完成百分比没有显示在一页纸项目管理文件，需另作说明。当然，我们也可以对一页纸项目管理文件进行改造，使其能够显示完成计划百分比。</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第九步：把任务和进度计划分配给负责人</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我们把任务分配给负责人。如果一项任务有多个负责人，我们要在他们之中选出主次。</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每个任务都会有负责人，而且许多任务的负责人有可能不止一个。但通常会有一个主要负责人，一页纸项目管理文件上用字母</a:t>
            </a:r>
            <a:r>
              <a:rPr lang="en-US" altLang="zh-CN" sz="2400" kern="1200" dirty="0">
                <a:solidFill>
                  <a:schemeClr val="tx1"/>
                </a:solidFill>
                <a:effectLst/>
                <a:latin typeface="+mn-lt"/>
                <a:ea typeface="+mn-ea"/>
                <a:cs typeface="+mn-cs"/>
              </a:rPr>
              <a:t>A</a:t>
            </a:r>
            <a:r>
              <a:rPr lang="zh-CN" altLang="en-US" sz="2400" kern="1200" dirty="0">
                <a:solidFill>
                  <a:schemeClr val="tx1"/>
                </a:solidFill>
                <a:effectLst/>
                <a:latin typeface="+mn-lt"/>
                <a:ea typeface="+mn-ea"/>
                <a:cs typeface="+mn-cs"/>
              </a:rPr>
              <a:t>代表负责人。如果还有次要负责人（也可以乘坐助手），就用</a:t>
            </a:r>
            <a:r>
              <a:rPr lang="en-US" altLang="zh-CN" sz="2400" kern="1200" dirty="0">
                <a:solidFill>
                  <a:schemeClr val="tx1"/>
                </a:solidFill>
                <a:effectLst/>
                <a:latin typeface="+mn-lt"/>
                <a:ea typeface="+mn-ea"/>
                <a:cs typeface="+mn-cs"/>
              </a:rPr>
              <a:t>B</a:t>
            </a:r>
            <a:r>
              <a:rPr lang="zh-CN" altLang="en-US" sz="2400" kern="1200" dirty="0">
                <a:solidFill>
                  <a:schemeClr val="tx1"/>
                </a:solidFill>
                <a:effectLst/>
                <a:latin typeface="+mn-lt"/>
                <a:ea typeface="+mn-ea"/>
                <a:cs typeface="+mn-cs"/>
              </a:rPr>
              <a:t>表示，第三个负责人用</a:t>
            </a:r>
            <a:r>
              <a:rPr lang="en-US" altLang="zh-CN" sz="2400" kern="1200" dirty="0">
                <a:solidFill>
                  <a:schemeClr val="tx1"/>
                </a:solidFill>
                <a:effectLst/>
                <a:latin typeface="+mn-lt"/>
                <a:ea typeface="+mn-ea"/>
                <a:cs typeface="+mn-cs"/>
              </a:rPr>
              <a:t>C</a:t>
            </a:r>
            <a:r>
              <a:rPr lang="zh-CN" altLang="en-US" sz="2400" kern="1200" dirty="0">
                <a:solidFill>
                  <a:schemeClr val="tx1"/>
                </a:solidFill>
                <a:effectLst/>
                <a:latin typeface="+mn-lt"/>
                <a:ea typeface="+mn-ea"/>
                <a:cs typeface="+mn-cs"/>
              </a:rPr>
              <a:t>表示。需要注意的是，每个任务的主要负责人有且只能有一个。谁承担什么责任需要有团队成员共同商讨来决定，有时需要项目经理来牵头协调。责任的分配过程是团队建设的一次锻炼，经验丰富的项目经理会按这种方式来使用一页纸项目管理。如果团队成员不愿意承担所赋予的责任，我们可以在这个步骤以合适的方式扭转局面。当然，最理想的状态依然是在我们仔细检查项目任务和寻找负责人的时候，有项目组成员自愿担负这个责任。因此我们需要再次强调一个观点：任何项目成功的关键之一都是沟通，透明地沟通。沟通必须公开化、毫无约束。</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第十步：风险、定性问题和其他评价指标（识别风险）</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这个阶段主要处理一页纸项目管理中的主管或定性问题。每个项目总会有些内容难以按时间线做定量分析。</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需要注意的是，目标、负责人与这些主观任务都是相关联的。这些任务必须和项目子目标相关联，而且每项任务至少要有一位负责人。我们会发现我们打破了自己定的一条规则：每项任务至安排一位</a:t>
            </a:r>
            <a:r>
              <a:rPr lang="en-US" altLang="zh-CN" sz="2400" kern="1200" dirty="0">
                <a:solidFill>
                  <a:schemeClr val="tx1"/>
                </a:solidFill>
                <a:effectLst/>
                <a:latin typeface="+mn-lt"/>
                <a:ea typeface="+mn-ea"/>
                <a:cs typeface="+mn-cs"/>
              </a:rPr>
              <a:t>A</a:t>
            </a:r>
            <a:r>
              <a:rPr lang="zh-CN" altLang="en-US" sz="2400" kern="1200" dirty="0">
                <a:solidFill>
                  <a:schemeClr val="tx1"/>
                </a:solidFill>
                <a:effectLst/>
                <a:latin typeface="+mn-lt"/>
                <a:ea typeface="+mn-ea"/>
                <a:cs typeface="+mn-cs"/>
              </a:rPr>
              <a:t>级负责人。这是因为一页纸项目管理是未项目服务的，所以应该是它来适应项目，而不是项目来适应它。</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第十一步：成本和评价指标</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一页纸项目管理文件右下角有一个突出显示的矩形。横道图表示的是预算概况。</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在这里我们只需要给每一个预算部分制作一份横道图就可以了。一般绿色表示预算之内，黄色表示超出预算单可以恢复，红色表示超出预算且无法挽回。有一点很重要，我们一定要和会计部门一起来画这些预算横道图，以确保所用的信息准确无误。因此，我们在制定成本预算之前，我们一定要清楚地知道成本的情况。</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第十二步：概述和预测</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是什么？</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作为一页纸项目管理文件，在项目开始时，这个部分是用来给我们的计划做最后的润色的。这时候，好的概述可以理清所有模棱两可的事情，弄明白所有的疑问，避免所有潜在的误解。我们将在这里向自己提交一份最终计划。进一步说，我们要用这份一页纸项目管理文件的完成稿获得上级的最后批准。它是我们让管理者了解项目目标、任务、负责人、预算、时间线的工具。通过它我们就能在任何给定的时间沟通项目的状态，并对不远的将来做出预测。</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怎么做？</a:t>
            </a:r>
            <a:endParaRPr lang="en-US" altLang="zh-CN"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kern="1200" dirty="0">
                <a:solidFill>
                  <a:schemeClr val="tx1"/>
                </a:solidFill>
                <a:effectLst/>
                <a:latin typeface="+mn-lt"/>
                <a:ea typeface="+mn-ea"/>
                <a:cs typeface="+mn-cs"/>
              </a:rPr>
              <a:t>概述的空间是有限的，这是为促使我们就有所取舍地进行描述、提高讨论的效率而有意为之。因为高层管理者不会去读关于项目方方面面的长篇大论，他们只想以最快的速度了解进展情况。我们只需要在“概述和预测”中做出所有必须的解释，不用再附加其他页面或图表，管理者不会去读它们。这是一页纸项目管理，所有事情都必须包含在这一页</a:t>
            </a:r>
            <a:r>
              <a:rPr lang="en-US" altLang="zh-CN" sz="2400" kern="1200" dirty="0">
                <a:solidFill>
                  <a:schemeClr val="tx1"/>
                </a:solidFill>
                <a:effectLst/>
                <a:latin typeface="+mn-lt"/>
                <a:ea typeface="+mn-ea"/>
                <a:cs typeface="+mn-cs"/>
              </a:rPr>
              <a:t>A4</a:t>
            </a:r>
            <a:r>
              <a:rPr lang="zh-CN" altLang="en-US" sz="2400" kern="1200" dirty="0">
                <a:solidFill>
                  <a:schemeClr val="tx1"/>
                </a:solidFill>
                <a:effectLst/>
                <a:latin typeface="+mn-lt"/>
                <a:ea typeface="+mn-ea"/>
                <a:cs typeface="+mn-cs"/>
              </a:rPr>
              <a:t>纸上。</a:t>
            </a:r>
            <a:endParaRPr lang="en-US" altLang="zh-CN" sz="24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第一步：用粗体表示报告日期，用红色竖线显示报告日期节点。</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二步：填写好主要任务的进展情况。用画点的方式表明项目进展。画点本身很容易，但在哪里画点这个问题上统一意见可不是件容易的事。如有的团队成员会说：“好了，在我的任务这儿画上点吧！”而其他人会说：“那还没完成呢！”画上点，就意味着这个阶段计划的工作完成了。作为项目经理，我们的任务是让团队保持团结，所以我们要实话实说</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直接、毫不模糊的沟通。在我们决定哪个该画点、哪个不该画点时，必须征得整个团队的同意。完成一页纸项目管理文件后，如果我们不让团队成员说这个报告是不够精确或不够公正的，那么这就不是一致城市的团队。如果真的发生了这样的事情，一页纸项目管理的功效和可信性就被破坏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第三步：突出显示风险定性绩效（实施定性风险分析）</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绿色：绩效足够好</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绩效相当好，但并非完美或没有一点问题。对于每个项目而言，追求完美的价值大不相同。</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黄色：绩效令人担忧</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绩效可能会影响项目时间线、范围、成本。用黄色标记的问题呗认为是临时的，无需外力靠团队就可以解决的。</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红色：危险的绩效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绩效将会影响项目时间线、范围、预算。要解决这些问题，除了任务责任人自己，项目团队也需要付出心血。红色也表示问题已经不能被解决。</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四步：报告花费（控制成本）。花费数额应当有会计部门统计，且必须与一页纸项目管理文件上描述的一致。一页纸项目管理文件上显示的实际花费是与预算平行的横道图。到目前为止预算用了多少，是超支、低于还是正好与预算降服，都可以从中了解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绿色：项目未超出预算。</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黄色：项目预算超支，需要通过节约最终返回到预算，或确保预算超出部分是在先前统一的应急百分比之内。</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红色：超出了项目预算，并且超出了任何先前批准的应急百分比，需终止这个项目。</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第五步：完成概述和预测部分的渐进明细工作。这部分务必要简洁。不要解释一页纸项目管理文件已展示出的内容。回答用空圈圈和用红、黄颜色标记的问题。以便对下一步进行预测。</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接下来，我们来看一下基于</a:t>
            </a:r>
            <a:r>
              <a:rPr lang="en-US" altLang="zh-CN" sz="1200" kern="1200" dirty="0">
                <a:solidFill>
                  <a:schemeClr val="tx1"/>
                </a:solidFill>
                <a:effectLst/>
                <a:latin typeface="+mn-lt"/>
                <a:ea typeface="+mn-ea"/>
                <a:cs typeface="+mn-cs"/>
              </a:rPr>
              <a:t>OPPM</a:t>
            </a:r>
            <a:r>
              <a:rPr lang="zh-CN" altLang="zh-CN" sz="1200" kern="1200" dirty="0">
                <a:solidFill>
                  <a:schemeClr val="tx1"/>
                </a:solidFill>
                <a:effectLst/>
                <a:latin typeface="+mn-lt"/>
                <a:ea typeface="+mn-ea"/>
                <a:cs typeface="+mn-cs"/>
              </a:rPr>
              <a:t>的敏捷型项目管理的一页纸的制作和汇报步骤</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第一步：标题</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第一步是要提供关于项目的基本信息，它写在表格顶部突出的矩形内。这和传统一页纸项目管理文件似乎如出一辙。</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这部分敏捷一页纸项目管理文件与传统项目类似。一个显著的区别是包括了</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。此外不用目标和子目标，敏捷里我们用愿景和产品特性集。所以，在这里我们写的是“愿景”。愿景与传统项目的目标类似，但不太确定对于变更的期望。产品负责人通常要和</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回见老板、接收项目任务。</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我们来了解一下</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这个词。</a:t>
            </a:r>
            <a:r>
              <a:rPr lang="en-US" altLang="zh-CN" sz="1200" kern="1200" dirty="0">
                <a:solidFill>
                  <a:schemeClr val="tx1"/>
                </a:solidFill>
                <a:effectLst/>
                <a:latin typeface="+mn-lt"/>
                <a:ea typeface="+mn-ea"/>
                <a:cs typeface="+mn-cs"/>
              </a:rPr>
              <a:t>Mountain Goat</a:t>
            </a:r>
            <a:r>
              <a:rPr lang="zh-CN" altLang="en-US" sz="1200" kern="1200" dirty="0">
                <a:solidFill>
                  <a:schemeClr val="tx1"/>
                </a:solidFill>
                <a:effectLst/>
                <a:latin typeface="+mn-lt"/>
                <a:ea typeface="+mn-ea"/>
                <a:cs typeface="+mn-cs"/>
              </a:rPr>
              <a:t>软件公司对这个职位及其职责进行了一个很好的描述：</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负责保证</a:t>
            </a:r>
            <a:r>
              <a:rPr lang="en-US" altLang="zh-CN" sz="1200" kern="1200" dirty="0">
                <a:solidFill>
                  <a:schemeClr val="tx1"/>
                </a:solidFill>
                <a:effectLst/>
                <a:latin typeface="+mn-lt"/>
                <a:ea typeface="+mn-ea"/>
                <a:cs typeface="+mn-cs"/>
              </a:rPr>
              <a:t>Scrum</a:t>
            </a:r>
            <a:r>
              <a:rPr lang="zh-CN" altLang="en-US" sz="1200" kern="1200" dirty="0">
                <a:solidFill>
                  <a:schemeClr val="tx1"/>
                </a:solidFill>
                <a:effectLst/>
                <a:latin typeface="+mn-lt"/>
                <a:ea typeface="+mn-ea"/>
                <a:cs typeface="+mn-cs"/>
              </a:rPr>
              <a:t>团队按照</a:t>
            </a:r>
            <a:r>
              <a:rPr lang="en-US" altLang="zh-CN" sz="1200" kern="1200" dirty="0">
                <a:solidFill>
                  <a:schemeClr val="tx1"/>
                </a:solidFill>
                <a:effectLst/>
                <a:latin typeface="+mn-lt"/>
                <a:ea typeface="+mn-ea"/>
                <a:cs typeface="+mn-cs"/>
              </a:rPr>
              <a:t>Scrum</a:t>
            </a:r>
            <a:r>
              <a:rPr lang="zh-CN" altLang="en-US" sz="1200" kern="1200" dirty="0">
                <a:solidFill>
                  <a:schemeClr val="tx1"/>
                </a:solidFill>
                <a:effectLst/>
                <a:latin typeface="+mn-lt"/>
                <a:ea typeface="+mn-ea"/>
                <a:cs typeface="+mn-cs"/>
              </a:rPr>
              <a:t>的价值和实践运转。</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经常被认为是团队教练，帮助团队尽量做到最好。</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也会被看做是团队的流程负责人，平衡项目的关键利益相关方，其产品负责人。</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第二步：开发团队</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一般来说应该长期分配给</a:t>
            </a:r>
            <a:r>
              <a:rPr lang="en-US" altLang="zh-CN" sz="1200" kern="1200" dirty="0">
                <a:solidFill>
                  <a:schemeClr val="tx1"/>
                </a:solidFill>
                <a:effectLst/>
                <a:latin typeface="+mn-lt"/>
                <a:ea typeface="+mn-ea"/>
                <a:cs typeface="+mn-cs"/>
              </a:rPr>
              <a:t>Scrum</a:t>
            </a:r>
            <a:r>
              <a:rPr lang="zh-CN" altLang="en-US" sz="1200" kern="1200" dirty="0">
                <a:solidFill>
                  <a:schemeClr val="tx1"/>
                </a:solidFill>
                <a:effectLst/>
                <a:latin typeface="+mn-lt"/>
                <a:ea typeface="+mn-ea"/>
                <a:cs typeface="+mn-cs"/>
              </a:rPr>
              <a:t>团队成员一个项目，这很重要。根据相关经验，一个团队的理想规模实际上是</a:t>
            </a:r>
            <a:r>
              <a:rPr lang="en-US" altLang="zh-CN"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9</a:t>
            </a:r>
            <a:r>
              <a:rPr lang="zh-CN" altLang="en-US" sz="1200" kern="1200" dirty="0">
                <a:solidFill>
                  <a:schemeClr val="tx1"/>
                </a:solidFill>
                <a:effectLst/>
                <a:latin typeface="+mn-lt"/>
                <a:ea typeface="+mn-ea"/>
                <a:cs typeface="+mn-cs"/>
              </a:rPr>
              <a:t>人。在北上广深这样的一线城市，往往被分为各种各样的三人小组，也就是我们项目组中的各类型的突击队。在这里我们分配了</a:t>
            </a:r>
            <a:r>
              <a:rPr lang="en-US" altLang="zh-CN" sz="1200" kern="1200" dirty="0">
                <a:solidFill>
                  <a:schemeClr val="tx1"/>
                </a:solidFill>
                <a:effectLst/>
                <a:latin typeface="+mn-lt"/>
                <a:ea typeface="+mn-ea"/>
                <a:cs typeface="+mn-cs"/>
              </a:rPr>
              <a:t>7</a:t>
            </a:r>
            <a:r>
              <a:rPr lang="zh-CN" altLang="en-US" sz="1200" kern="1200" dirty="0">
                <a:solidFill>
                  <a:schemeClr val="tx1"/>
                </a:solidFill>
                <a:effectLst/>
                <a:latin typeface="+mn-lt"/>
                <a:ea typeface="+mn-ea"/>
                <a:cs typeface="+mn-cs"/>
              </a:rPr>
              <a:t>个人。一页纸项目管理文件提醒产品负责人和他们的老板来挑选开发团队。如果可能的话，最好让所有团队成员在一个地点工作。让团队成员加入团队，你需要获得他们上级的批准。想要获得我们所需要的人，确保我们近期的期初投资的价值回报，通常需要额外的努力。</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与各种传统的项目团队相比，敏姐团队往往比较小，工作更为紧密。团队本身需要足够的技巧来完成工作。团队是跨部门的，必须愿意和有能力自我组织才能得以运转。</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第三步：矩阵</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与传统一页纸项目管理文件中的矩阵完全一致，这里不再熬述。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与传统一页纸项目管理相同，我们需要集合团队，共同探讨怎样处理项目。产品负责人和</a:t>
            </a:r>
            <a:r>
              <a:rPr lang="en-US" altLang="zh-CN" sz="1200" kern="1200" dirty="0">
                <a:solidFill>
                  <a:schemeClr val="tx1"/>
                </a:solidFill>
                <a:effectLst/>
                <a:latin typeface="+mn-lt"/>
                <a:ea typeface="+mn-ea"/>
                <a:cs typeface="+mn-cs"/>
              </a:rPr>
              <a:t>Scrum Master</a:t>
            </a:r>
            <a:r>
              <a:rPr lang="zh-CN" altLang="en-US" sz="1200" kern="1200" dirty="0">
                <a:solidFill>
                  <a:schemeClr val="tx1"/>
                </a:solidFill>
                <a:effectLst/>
                <a:latin typeface="+mn-lt"/>
                <a:ea typeface="+mn-ea"/>
                <a:cs typeface="+mn-cs"/>
              </a:rPr>
              <a:t>负责两类培训。</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、敏捷项目基础培训</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顾名思义，就是管理敏捷项目的技术。</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、敏捷一页纸项目管理培训，由我们的项目经理承担敏捷型一页纸项目管理的讲师。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如果我们的团队经验丰富，我们可以直接教授敏捷一页纸项目管理，而不必从基础培训开始。对于经验不足的团队来说，则需要一些来自组织外部的培训来帮助我们完成团队建设，当然这些培训是关于敏捷一页纸项目管理如何工作的。</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第四步：产品特性集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与客户合作，会解释他们认为有价值的某些特性集。实际上，在这里我们涉猎到的知识点包括但不限于：识别利益相关方、管理利益相关方参与、识别需求等。</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敏捷项目有很多预期提供商业价值功能的特性或“组件”。在一份敏捷</a:t>
            </a:r>
            <a:r>
              <a:rPr lang="en-US" altLang="zh-CN" sz="1200" kern="1200" dirty="0">
                <a:solidFill>
                  <a:schemeClr val="tx1"/>
                </a:solidFill>
                <a:effectLst/>
                <a:latin typeface="+mn-lt"/>
                <a:ea typeface="+mn-ea"/>
                <a:cs typeface="+mn-cs"/>
              </a:rPr>
              <a:t>OPPM</a:t>
            </a:r>
            <a:r>
              <a:rPr lang="zh-CN" altLang="en-US" sz="1200" kern="1200" dirty="0">
                <a:solidFill>
                  <a:schemeClr val="tx1"/>
                </a:solidFill>
                <a:effectLst/>
                <a:latin typeface="+mn-lt"/>
                <a:ea typeface="+mn-ea"/>
                <a:cs typeface="+mn-cs"/>
              </a:rPr>
              <a:t>上不可能西安市每个特性。因此我们的团队还有客户，应该寻找其共性，把它们分为合理的集合，按照可识别的相似性来收集。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第五步：发布和冲刺</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发布规划是我们的客户和开发团队之间的合作。如果我们确定了特性，并把它们分成特性集，开发团队就可以估算所需的人力，然后将其作为排列优先级的基准。用户故事点或开发小时是最常见的变量。但小时更容易被敏捷项目团队之外的人理解。在敏捷</a:t>
            </a:r>
            <a:r>
              <a:rPr lang="en-US" altLang="zh-CN" sz="1200" kern="1200" dirty="0">
                <a:solidFill>
                  <a:schemeClr val="tx1"/>
                </a:solidFill>
                <a:effectLst/>
                <a:latin typeface="+mn-lt"/>
                <a:ea typeface="+mn-ea"/>
                <a:cs typeface="+mn-cs"/>
              </a:rPr>
              <a:t>/Scrum</a:t>
            </a:r>
            <a:r>
              <a:rPr lang="zh-CN" altLang="en-US" sz="1200" kern="1200" dirty="0">
                <a:solidFill>
                  <a:schemeClr val="tx1"/>
                </a:solidFill>
                <a:effectLst/>
                <a:latin typeface="+mn-lt"/>
                <a:ea typeface="+mn-ea"/>
                <a:cs typeface="+mn-cs"/>
              </a:rPr>
              <a:t>中，一个冲刺就是一个重复的工作周期，通常为二到四周，在此间团队创建可交付的产品。产品负责人负责排列特性的优先级、确定何时发布。每个冲刺在以前的冲刺基础上简历迭代以增量交付客户价值。</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冲刺来自于我们的规划，我们需要确定每次发布需要多少个冲刺。一般来说，每次发布的冲刺数量是</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12</a:t>
            </a:r>
            <a:r>
              <a:rPr lang="zh-CN" altLang="en-US" sz="1200" kern="1200" dirty="0">
                <a:solidFill>
                  <a:schemeClr val="tx1"/>
                </a:solidFill>
                <a:effectLst/>
                <a:latin typeface="+mn-lt"/>
                <a:ea typeface="+mn-ea"/>
                <a:cs typeface="+mn-cs"/>
              </a:rPr>
              <a:t>个。本例中前三个发布均包含有</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个冲刺。对于软件行业来说，最后的发布经常说修正错误，所以只有一个冲刺。软件的</a:t>
            </a:r>
            <a:r>
              <a:rPr lang="en-US" altLang="zh-CN" sz="1200" kern="1200" dirty="0">
                <a:solidFill>
                  <a:schemeClr val="tx1"/>
                </a:solidFill>
                <a:effectLst/>
                <a:latin typeface="+mn-lt"/>
                <a:ea typeface="+mn-ea"/>
                <a:cs typeface="+mn-cs"/>
              </a:rPr>
              <a:t>BUG</a:t>
            </a:r>
            <a:r>
              <a:rPr lang="zh-CN" altLang="en-US" sz="1200" kern="1200" dirty="0">
                <a:solidFill>
                  <a:schemeClr val="tx1"/>
                </a:solidFill>
                <a:effectLst/>
                <a:latin typeface="+mn-lt"/>
                <a:ea typeface="+mn-ea"/>
                <a:cs typeface="+mn-cs"/>
              </a:rPr>
              <a:t>也通常在每个冲刺中修正。根据以往的经验，一个相对比较好一点的做法是，把最后的冲刺用来修正最近发现的或延迟的不忠要的</a:t>
            </a:r>
            <a:r>
              <a:rPr lang="en-US" altLang="zh-CN" sz="1200" kern="1200" dirty="0">
                <a:solidFill>
                  <a:schemeClr val="tx1"/>
                </a:solidFill>
                <a:effectLst/>
                <a:latin typeface="+mn-lt"/>
                <a:ea typeface="+mn-ea"/>
                <a:cs typeface="+mn-cs"/>
              </a:rPr>
              <a:t>BUG</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第六步：让冲刺和特性一致</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在这一步中，我们需要高层级的计划结果来展示每个冲刺和发布计划使用了哪一个特性集。换句话说，我们的特性集应当在哪些发布和冲刺中得以完成。</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实际上，我们在这里的操作非常简单，只需要把产品特性与发布和冲刺强相关的位置用圆圈表示即可。</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第七步：冲刺日期和时间盒子</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在这个例子中，我们可以理解为完成所有的发布和冲刺需要</a:t>
            </a:r>
            <a:r>
              <a:rPr lang="en-US" altLang="zh-CN" sz="1200" kern="1200" dirty="0">
                <a:solidFill>
                  <a:schemeClr val="tx1"/>
                </a:solidFill>
                <a:effectLst/>
                <a:latin typeface="+mn-lt"/>
                <a:ea typeface="+mn-ea"/>
                <a:cs typeface="+mn-cs"/>
              </a:rPr>
              <a:t>25</a:t>
            </a:r>
            <a:r>
              <a:rPr lang="zh-CN" altLang="en-US" sz="1200" kern="1200" dirty="0">
                <a:solidFill>
                  <a:schemeClr val="tx1"/>
                </a:solidFill>
                <a:effectLst/>
                <a:latin typeface="+mn-lt"/>
                <a:ea typeface="+mn-ea"/>
                <a:cs typeface="+mn-cs"/>
              </a:rPr>
              <a:t>个星期。也就是说，我们这一步需要完成时间盒子的合理分配。</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一个敏捷项目的时间周期与传统项目的上线日期的含义截然不同。技术是熟悉的，产品需求是稳定的或常规的，这定义的是传统项目。而当技术不是熟悉的或者是前沿的，产品需求是波动的或者不可预测的，这便是敏捷项目。传统的项目中，我们习惯了拥抱变化，而敏捷管理让我更加深深的爱上了变化。</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第八步：项目进度计划</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在这里，我们以制定进度计划的方式把冲刺、发布与时间盒子相关联，完成强相关的项目进度网络图。并在对应的坐标点上画上圆圈。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是我们队冲刺和发布规划的可视化展示，即我们计划了多少冲刺，以及每个发布所计划的冲刺数量。每个发布标题行，空圈圈被放到每一周，用这些圈圈代表期望在这些时间内发布。在标题下面是冲刺，每个冲刺计划时间为</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周。好吧，这个所谓的每个冲刺时间为</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周，也许在报告中我们才能看得到。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第九步：燃尽图</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一步包括了两个燃尽图。计划被淋漓尽致地展示在每个一页纸项目管理文件上。这些图展示了每个冲刺的开发进展，能够用于任何进展可随着时间呗测量的项目。但是，它们一般不能用于传统项目，对于敏捷实践者来说是最重要的工具。</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这一步在一页纸项目管理文件上包括前一次冲刺和当前冲刺的燃尽图。它们能通过发布西安市。这一步适合仔细检查燃尽图的价值，以及开发团队所需的预期输入。</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第十步：风险、定性问题和其他评价指标（识别风险）</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正如我们前面所探讨的传统一页纸项目管理文件，这一步所讨论的依旧是识别风险。在这里我们将可能发生的风险列举在这里即可。</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在这里，我们还需要将风险与特性集相对应，识别出每一个可能发生的风险会影响到的特性集。</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第十一步：整体状态</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整体状态用软企图给高管们和其他利益相关方提供了状态报告。我们刚刚探讨过的燃尽图展示了有多少未完成向，而燃起图描绘了有多少已经完成及项目整体的进展情况如何。这里的内容，向上是好的，向下是不好的。实线表示着最基本的绩效，而虚线表示着我们理想的标准。敏捷注意者把由这两条线组成的三角看做幸福锥，因为我们在这里对绩效相对是满意的。理想县通常比我们以往的团队绩效高出大约</a:t>
            </a:r>
            <a:r>
              <a:rPr lang="en-US" altLang="zh-CN" sz="1200" kern="1200" dirty="0">
                <a:solidFill>
                  <a:schemeClr val="tx1"/>
                </a:solidFill>
                <a:effectLst/>
                <a:latin typeface="+mn-lt"/>
                <a:ea typeface="+mn-ea"/>
                <a:cs typeface="+mn-cs"/>
              </a:rPr>
              <a:t>10%</a:t>
            </a:r>
            <a:r>
              <a:rPr lang="zh-CN" altLang="en-US" sz="1200" kern="1200" dirty="0">
                <a:solidFill>
                  <a:schemeClr val="tx1"/>
                </a:solidFill>
                <a:effectLst/>
                <a:latin typeface="+mn-lt"/>
                <a:ea typeface="+mn-ea"/>
                <a:cs typeface="+mn-cs"/>
              </a:rPr>
              <a:t>，而基本绩效是相对于以往团队绩效低</a:t>
            </a:r>
            <a:r>
              <a:rPr lang="en-US" altLang="zh-CN" sz="1200" kern="1200" dirty="0">
                <a:solidFill>
                  <a:schemeClr val="tx1"/>
                </a:solidFill>
                <a:effectLst/>
                <a:latin typeface="+mn-lt"/>
                <a:ea typeface="+mn-ea"/>
                <a:cs typeface="+mn-cs"/>
              </a:rPr>
              <a:t>10%</a:t>
            </a:r>
            <a:r>
              <a:rPr lang="zh-CN" altLang="en-US" sz="1200" kern="1200" dirty="0">
                <a:solidFill>
                  <a:schemeClr val="tx1"/>
                </a:solidFill>
                <a:effectLst/>
                <a:latin typeface="+mn-lt"/>
                <a:ea typeface="+mn-ea"/>
                <a:cs typeface="+mn-cs"/>
              </a:rPr>
              <a:t>左右。如果我们的绩效在这两条线之间，燃烧率就是符合预期的。</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这个图表是固定模块，具体如何填图，我们会在敏捷型一页纸项目管理报告中跟大家继续分享。</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第十二步：概述和预测</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是什么？</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现在，完成“概述和预测”部分，我们就可以完成整个敏捷一页纸项目管理文件了。在这里，我们能告诉大家项目的状态，并对不远的将来进行描述。</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怎么做？</a:t>
            </a:r>
            <a:endParaRPr lang="en-US" altLang="zh-CN" sz="1200" kern="1200" dirty="0">
              <a:solidFill>
                <a:schemeClr val="tx1"/>
              </a:solidFill>
              <a:effectLst/>
              <a:latin typeface="+mn-lt"/>
              <a:ea typeface="+mn-ea"/>
              <a:cs typeface="+mn-cs"/>
            </a:endParaRPr>
          </a:p>
          <a:p>
            <a:r>
              <a:rPr lang="zh-CN" altLang="en-US" dirty="0"/>
              <a:t>可做概述的空间依然是有限的，当然这是</a:t>
            </a:r>
            <a:r>
              <a:rPr lang="en-US" altLang="zh-CN" dirty="0"/>
              <a:t>OPPMI</a:t>
            </a:r>
            <a:r>
              <a:rPr lang="zh-CN" altLang="en-US" dirty="0"/>
              <a:t>官方有意为之。一页纸项目管理，无论是传统还是敏捷，都主要是利用非常简洁的描述状态的一幅图来做图形展示。如果我们队项目及其进展做长篇大论，我们就违背了一页纸项目管理的初衷。为此，一页纸项目管理至提供了一个很小的空间进行说明。当然通常有些描述是必须的，因为图示不能传递全部的信息。这里就是用于补充这些丢失的信息，而不是重复再其他部分已经描述过的内容。</a:t>
            </a:r>
            <a:endParaRPr lang="zh-CN" altLang="en-US" dirty="0"/>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第一步：用粗体表示报告日期</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在报告日期确定位置插入垂线，代表当前报告时间。这样读者就能迅速知道用一页纸项目管理文件做报告时的项目时间点。在右上角填写报告时间。</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第二步：填写好主要任务的进展情况</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该步骤所指的黑点，用来表示我们完成各种冲刺的情况。如全部空圆圈都已经被涂成了黑色，我们就认为发布</a:t>
            </a: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已经完成。与此同时，左侧产品属性也需要对应涂黑。</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第三步：冲刺状态报告</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绿色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表示发布正常，或已经交付。</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黄色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表示发布有可控问题，或正在进展中。</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红色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表示发布有不可控问题，或已完成。</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这里的图例，可以根据自己的需求进行自行定义。</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第四步：突出显示风险定性绩效（实施定性风险分析）</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这里的颜色填充依旧根据图例所指示的内容执行，不能够再单独执行新的标准。因此，一页纸项目管理文件中，我们还需要加入实施定性风险分析的范畴。</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第五步：报告进度及进度燃尽情况</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这里有</a:t>
            </a:r>
            <a:r>
              <a:rPr lang="en-US" altLang="zh-CN"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个部分组成。其中</a:t>
            </a:r>
            <a:r>
              <a:rPr lang="en-US" altLang="zh-CN" sz="1200" kern="1200" dirty="0">
                <a:solidFill>
                  <a:schemeClr val="tx1"/>
                </a:solidFill>
                <a:effectLst/>
                <a:latin typeface="+mn-lt"/>
                <a:ea typeface="+mn-ea"/>
                <a:cs typeface="+mn-cs"/>
              </a:rPr>
              <a:t>5.1</a:t>
            </a:r>
            <a:r>
              <a:rPr lang="zh-CN" altLang="en-US" sz="1200" kern="1200" dirty="0">
                <a:solidFill>
                  <a:schemeClr val="tx1"/>
                </a:solidFill>
                <a:effectLst/>
                <a:latin typeface="+mn-lt"/>
                <a:ea typeface="+mn-ea"/>
                <a:cs typeface="+mn-cs"/>
              </a:rPr>
              <a:t>告诉我们平均每天的团队速度。这个例子中实质我们的团队在一天内完成的工作量，通过在特定时间段完成的工作单元数来计算。在过去的一周，速度仅是</a:t>
            </a:r>
            <a:r>
              <a:rPr lang="en-US" altLang="zh-CN" sz="1200" kern="1200" dirty="0">
                <a:solidFill>
                  <a:schemeClr val="tx1"/>
                </a:solidFill>
                <a:effectLst/>
                <a:latin typeface="+mn-lt"/>
                <a:ea typeface="+mn-ea"/>
                <a:cs typeface="+mn-cs"/>
              </a:rPr>
              <a:t>29</a:t>
            </a:r>
            <a:r>
              <a:rPr lang="zh-CN" altLang="en-US" sz="1200" kern="1200" dirty="0">
                <a:solidFill>
                  <a:schemeClr val="tx1"/>
                </a:solidFill>
                <a:effectLst/>
                <a:latin typeface="+mn-lt"/>
                <a:ea typeface="+mn-ea"/>
                <a:cs typeface="+mn-cs"/>
              </a:rPr>
              <a:t>小时，是自</a:t>
            </a:r>
            <a:r>
              <a:rPr lang="en-US" altLang="zh-CN" sz="1200" kern="1200" dirty="0">
                <a:solidFill>
                  <a:schemeClr val="tx1"/>
                </a:solidFill>
                <a:effectLst/>
                <a:latin typeface="+mn-lt"/>
                <a:ea typeface="+mn-ea"/>
                <a:cs typeface="+mn-cs"/>
              </a:rPr>
              <a:t>Cornerstone</a:t>
            </a:r>
            <a:r>
              <a:rPr lang="zh-CN" altLang="en-US" sz="1200" kern="1200" dirty="0">
                <a:solidFill>
                  <a:schemeClr val="tx1"/>
                </a:solidFill>
                <a:effectLst/>
                <a:latin typeface="+mn-lt"/>
                <a:ea typeface="+mn-ea"/>
                <a:cs typeface="+mn-cs"/>
              </a:rPr>
              <a:t>项目开始以来最低的，在第</a:t>
            </a:r>
            <a:r>
              <a:rPr lang="en-US" altLang="zh-CN" sz="1200" kern="1200" dirty="0">
                <a:solidFill>
                  <a:schemeClr val="tx1"/>
                </a:solidFill>
                <a:effectLst/>
                <a:latin typeface="+mn-lt"/>
                <a:ea typeface="+mn-ea"/>
                <a:cs typeface="+mn-cs"/>
              </a:rPr>
              <a:t>8</a:t>
            </a:r>
            <a:r>
              <a:rPr lang="zh-CN" altLang="en-US" sz="1200" kern="1200" dirty="0">
                <a:solidFill>
                  <a:schemeClr val="tx1"/>
                </a:solidFill>
                <a:effectLst/>
                <a:latin typeface="+mn-lt"/>
                <a:ea typeface="+mn-ea"/>
                <a:cs typeface="+mn-cs"/>
              </a:rPr>
              <a:t>周达到顶峰，为</a:t>
            </a:r>
            <a:r>
              <a:rPr lang="en-US" altLang="zh-CN" sz="1200" kern="1200" dirty="0">
                <a:solidFill>
                  <a:schemeClr val="tx1"/>
                </a:solidFill>
                <a:effectLst/>
                <a:latin typeface="+mn-lt"/>
                <a:ea typeface="+mn-ea"/>
                <a:cs typeface="+mn-cs"/>
              </a:rPr>
              <a:t>39</a:t>
            </a:r>
            <a:r>
              <a:rPr lang="zh-CN" altLang="en-US" sz="1200" kern="1200" dirty="0">
                <a:solidFill>
                  <a:schemeClr val="tx1"/>
                </a:solidFill>
                <a:effectLst/>
                <a:latin typeface="+mn-lt"/>
                <a:ea typeface="+mn-ea"/>
                <a:cs typeface="+mn-cs"/>
              </a:rPr>
              <a:t>小时。这意味着团队在第</a:t>
            </a:r>
            <a:r>
              <a:rPr lang="en-US" altLang="zh-CN" sz="1200" kern="1200" dirty="0">
                <a:solidFill>
                  <a:schemeClr val="tx1"/>
                </a:solidFill>
                <a:effectLst/>
                <a:latin typeface="+mn-lt"/>
                <a:ea typeface="+mn-ea"/>
                <a:cs typeface="+mn-cs"/>
              </a:rPr>
              <a:t>13</a:t>
            </a:r>
            <a:r>
              <a:rPr lang="zh-CN" altLang="en-US" sz="1200" kern="1200" dirty="0">
                <a:solidFill>
                  <a:schemeClr val="tx1"/>
                </a:solidFill>
                <a:effectLst/>
                <a:latin typeface="+mn-lt"/>
                <a:ea typeface="+mn-ea"/>
                <a:cs typeface="+mn-cs"/>
              </a:rPr>
              <a:t>周比其他周完成得少。</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5.2</a:t>
            </a:r>
            <a:r>
              <a:rPr lang="zh-CN" altLang="en-US" sz="1200" kern="1200" dirty="0">
                <a:solidFill>
                  <a:schemeClr val="tx1"/>
                </a:solidFill>
                <a:effectLst/>
                <a:latin typeface="+mn-lt"/>
                <a:ea typeface="+mn-ea"/>
                <a:cs typeface="+mn-cs"/>
              </a:rPr>
              <a:t>指示的是在当前报告节点时，当前冲刺情况和前一冲刺情况状态的展示。</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第六步：整体状态报告（燃起图）</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这一步，我们将着眼于项目的“整体状态”。这是在告诉我们两个不同但相关的故事。一个故事是横道图的颜色：前</a:t>
            </a:r>
            <a:r>
              <a:rPr lang="en-US" altLang="zh-CN" sz="1200" kern="1200" dirty="0">
                <a:solidFill>
                  <a:schemeClr val="tx1"/>
                </a:solidFill>
                <a:effectLst/>
                <a:latin typeface="+mn-lt"/>
                <a:ea typeface="+mn-ea"/>
                <a:cs typeface="+mn-cs"/>
              </a:rPr>
              <a:t>10</a:t>
            </a:r>
            <a:r>
              <a:rPr lang="zh-CN" altLang="en-US" sz="1200" kern="1200" dirty="0">
                <a:solidFill>
                  <a:schemeClr val="tx1"/>
                </a:solidFill>
                <a:effectLst/>
                <a:latin typeface="+mn-lt"/>
                <a:ea typeface="+mn-ea"/>
                <a:cs typeface="+mn-cs"/>
              </a:rPr>
              <a:t>周横道图都是绿色的，看起来我们的项目进展还不错。第</a:t>
            </a:r>
            <a:r>
              <a:rPr lang="en-US" altLang="zh-CN" sz="1200" kern="1200" dirty="0">
                <a:solidFill>
                  <a:schemeClr val="tx1"/>
                </a:solidFill>
                <a:effectLst/>
                <a:latin typeface="+mn-lt"/>
                <a:ea typeface="+mn-ea"/>
                <a:cs typeface="+mn-cs"/>
              </a:rPr>
              <a:t>11</a:t>
            </a:r>
            <a:r>
              <a:rPr lang="zh-CN" altLang="en-US" sz="1200" kern="1200" dirty="0">
                <a:solidFill>
                  <a:schemeClr val="tx1"/>
                </a:solidFill>
                <a:effectLst/>
                <a:latin typeface="+mn-lt"/>
                <a:ea typeface="+mn-ea"/>
                <a:cs typeface="+mn-cs"/>
              </a:rPr>
              <a:t>周和第</a:t>
            </a:r>
            <a:r>
              <a:rPr lang="en-US" altLang="zh-CN" sz="1200" kern="1200" dirty="0">
                <a:solidFill>
                  <a:schemeClr val="tx1"/>
                </a:solidFill>
                <a:effectLst/>
                <a:latin typeface="+mn-lt"/>
                <a:ea typeface="+mn-ea"/>
                <a:cs typeface="+mn-cs"/>
              </a:rPr>
              <a:t>12</a:t>
            </a:r>
            <a:r>
              <a:rPr lang="zh-CN" altLang="en-US" sz="1200" kern="1200" dirty="0">
                <a:solidFill>
                  <a:schemeClr val="tx1"/>
                </a:solidFill>
                <a:effectLst/>
                <a:latin typeface="+mn-lt"/>
                <a:ea typeface="+mn-ea"/>
                <a:cs typeface="+mn-cs"/>
              </a:rPr>
              <a:t>周的颜色是黄色的，意味着项目遇到了一些困难。最后一周颜色是红色的，这又说明了我们即将进入困难重重的阶段。第二个故事提供了一个丰富的观点：是由“理想”状态和“满足”状态两条线围起来的幸福的锥形区。在图中来看，虽然过去的三周均有挑战，但我们仍处于幸福锥形区内。敏捷一页纸项目管理的重要价值之一是，它提前释放了预警信号。</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第七步：完成概述和预测部分的渐进明细工作</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“概述和预测”解答了事情发生的原因。我们已经看到在上一周冲刺</a:t>
            </a:r>
            <a:r>
              <a:rPr lang="en-US" altLang="zh-CN" sz="1200" kern="1200" dirty="0">
                <a:solidFill>
                  <a:schemeClr val="tx1"/>
                </a:solidFill>
                <a:effectLst/>
                <a:latin typeface="+mn-lt"/>
                <a:ea typeface="+mn-ea"/>
                <a:cs typeface="+mn-cs"/>
              </a:rPr>
              <a:t>7</a:t>
            </a:r>
            <a:r>
              <a:rPr lang="zh-CN" altLang="en-US" sz="1200" kern="1200" dirty="0">
                <a:solidFill>
                  <a:schemeClr val="tx1"/>
                </a:solidFill>
                <a:effectLst/>
                <a:latin typeface="+mn-lt"/>
                <a:ea typeface="+mn-ea"/>
                <a:cs typeface="+mn-cs"/>
              </a:rPr>
              <a:t>是落后的，一个风险为红色，还有两个为黄色，整体状态标记为红色。实际上，我们除了总结整个表格以外，我们还需要针对现有的问题和情况进行描述。对之前发生的且已经解决的问题，也需要相应的描述。</a:t>
            </a:r>
            <a:endParaRPr lang="en-US" altLang="zh-CN" sz="12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根据一页纸项目管理汇报步骤，我们结合《一分钟经理人》给我们的启示，一起站到看板前面来。首先，我们在一同确定好一分钟目标以后，每一位项目经理，用这做好的一页纸，在</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分钟内进行有效汇报。汇报过后，我们开展历时</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分钟的称赞和更正。</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在我们开始落地的时候，会宣布一些会议纪律：</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、所有人必须保持站立</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、项目经理往前凑</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、每个项目只能用一页纸表示</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、每个项目汇报最多只允许</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分钟，且不给于讨论时间</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、每个项目的称赞和更正总和不得超过</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、每个项目的进度里程碑必须项目经理与</a:t>
            </a:r>
            <a:r>
              <a:rPr lang="en-US" altLang="zh-CN" sz="1200" kern="1200" dirty="0">
                <a:solidFill>
                  <a:schemeClr val="tx1"/>
                </a:solidFill>
                <a:effectLst/>
                <a:latin typeface="+mn-lt"/>
                <a:ea typeface="+mn-ea"/>
                <a:cs typeface="+mn-cs"/>
              </a:rPr>
              <a:t>PMO</a:t>
            </a:r>
            <a:r>
              <a:rPr lang="zh-CN" altLang="zh-CN" sz="1200" kern="1200" dirty="0">
                <a:solidFill>
                  <a:schemeClr val="tx1"/>
                </a:solidFill>
                <a:effectLst/>
                <a:latin typeface="+mn-lt"/>
                <a:ea typeface="+mn-ea"/>
                <a:cs typeface="+mn-cs"/>
              </a:rPr>
              <a:t>一同确定</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7</a:t>
            </a:r>
            <a:r>
              <a:rPr lang="zh-CN" altLang="zh-CN" sz="1200" kern="1200" dirty="0">
                <a:solidFill>
                  <a:schemeClr val="tx1"/>
                </a:solidFill>
                <a:effectLst/>
                <a:latin typeface="+mn-lt"/>
                <a:ea typeface="+mn-ea"/>
                <a:cs typeface="+mn-cs"/>
              </a:rPr>
              <a:t>、项目绩效考核分数精简为</a:t>
            </a:r>
            <a:r>
              <a:rPr lang="en-US" altLang="zh-CN" sz="1200" kern="1200" dirty="0">
                <a:solidFill>
                  <a:schemeClr val="tx1"/>
                </a:solidFill>
                <a:effectLst/>
                <a:latin typeface="+mn-lt"/>
                <a:ea typeface="+mn-ea"/>
                <a:cs typeface="+mn-cs"/>
              </a:rPr>
              <a:t>0</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，即：完成为</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，未完成为</a:t>
            </a:r>
            <a:r>
              <a:rPr lang="en-US" altLang="zh-CN" sz="1200" kern="1200" dirty="0">
                <a:solidFill>
                  <a:schemeClr val="tx1"/>
                </a:solidFill>
                <a:effectLst/>
                <a:latin typeface="+mn-lt"/>
                <a:ea typeface="+mn-ea"/>
                <a:cs typeface="+mn-cs"/>
              </a:rPr>
              <a:t>0</a:t>
            </a:r>
            <a:r>
              <a:rPr lang="zh-CN"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、惩罚措施与福利措施</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1</a:t>
            </a:r>
            <a:r>
              <a:rPr lang="zh-CN" altLang="zh-CN" sz="1200" kern="1200" dirty="0">
                <a:solidFill>
                  <a:schemeClr val="tx1"/>
                </a:solidFill>
                <a:effectLst/>
                <a:latin typeface="+mn-lt"/>
                <a:ea typeface="+mn-ea"/>
                <a:cs typeface="+mn-cs"/>
              </a:rPr>
              <a:t>）项目绩效未达到理想状态，不分原因，项目组被罚对大家微笑</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分钟，做鬼脸原则上是有效的。</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）项目经理或协调员汇报内容超过</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分钟，将被罚面对大家微笑</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分钟。</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3</a:t>
            </a:r>
            <a:r>
              <a:rPr lang="zh-CN" altLang="zh-CN" sz="1200" kern="1200" dirty="0">
                <a:solidFill>
                  <a:schemeClr val="tx1"/>
                </a:solidFill>
                <a:effectLst/>
                <a:latin typeface="+mn-lt"/>
                <a:ea typeface="+mn-ea"/>
                <a:cs typeface="+mn-cs"/>
              </a:rPr>
              <a:t>）弱所有项目绩效均理想，我会面对面对每一位成员微笑，每人</a:t>
            </a:r>
            <a:r>
              <a:rPr lang="en-US" altLang="zh-CN" sz="1200" kern="1200" dirty="0">
                <a:solidFill>
                  <a:schemeClr val="tx1"/>
                </a:solidFill>
                <a:effectLst/>
                <a:latin typeface="+mn-lt"/>
                <a:ea typeface="+mn-ea"/>
                <a:cs typeface="+mn-cs"/>
              </a:rPr>
              <a:t>10</a:t>
            </a:r>
            <a:r>
              <a:rPr lang="zh-CN" altLang="zh-CN" sz="1200" kern="1200" dirty="0">
                <a:solidFill>
                  <a:schemeClr val="tx1"/>
                </a:solidFill>
                <a:effectLst/>
                <a:latin typeface="+mn-lt"/>
                <a:ea typeface="+mn-ea"/>
                <a:cs typeface="+mn-cs"/>
              </a:rPr>
              <a:t>秒钟以上。</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4</a:t>
            </a:r>
            <a:r>
              <a:rPr lang="zh-CN" altLang="zh-CN" sz="1200" kern="1200" dirty="0">
                <a:solidFill>
                  <a:schemeClr val="tx1"/>
                </a:solidFill>
                <a:effectLst/>
                <a:latin typeface="+mn-lt"/>
                <a:ea typeface="+mn-ea"/>
                <a:cs typeface="+mn-cs"/>
              </a:rPr>
              <a:t>）当项目组在既定规则内有效处理重大问题，则由</a:t>
            </a:r>
            <a:r>
              <a:rPr lang="en-US" altLang="zh-CN" sz="1200" kern="1200" dirty="0">
                <a:solidFill>
                  <a:schemeClr val="tx1"/>
                </a:solidFill>
                <a:effectLst/>
                <a:latin typeface="+mn-lt"/>
                <a:ea typeface="+mn-ea"/>
                <a:cs typeface="+mn-cs"/>
              </a:rPr>
              <a:t>PMO</a:t>
            </a:r>
            <a:r>
              <a:rPr lang="zh-CN" altLang="zh-CN" sz="1200" kern="1200" dirty="0">
                <a:solidFill>
                  <a:schemeClr val="tx1"/>
                </a:solidFill>
                <a:effectLst/>
                <a:latin typeface="+mn-lt"/>
                <a:ea typeface="+mn-ea"/>
                <a:cs typeface="+mn-cs"/>
              </a:rPr>
              <a:t>自掏腰包为该项目组每一位成员购买饮料</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瓶，以资鼓励</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08CCE957-3267-438C-A351-8B72B383AD5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当我们在欢声笑语中推进项目时，项目组成员会感受到来自于上级的一种亲和力，基层员工会更愿意为这样的团队付出，当大家的付出汇入黄河，而不再是一条条小溪时，我们的力量将是无穷尽的。当我们的能量汇入大海，也将会是我们的另一次升华。好，感谢大家在百忙之中来到《</a:t>
            </a:r>
            <a:r>
              <a:rPr lang="en-US" altLang="zh-CN" sz="1200" kern="1200" dirty="0">
                <a:solidFill>
                  <a:schemeClr val="tx1"/>
                </a:solidFill>
                <a:effectLst/>
                <a:latin typeface="+mn-lt"/>
                <a:ea typeface="+mn-ea"/>
                <a:cs typeface="+mn-cs"/>
              </a:rPr>
              <a:t>PM</a:t>
            </a:r>
            <a:r>
              <a:rPr lang="zh-CN" altLang="zh-CN" sz="1200" kern="1200" dirty="0">
                <a:solidFill>
                  <a:schemeClr val="tx1"/>
                </a:solidFill>
                <a:effectLst/>
                <a:latin typeface="+mn-lt"/>
                <a:ea typeface="+mn-ea"/>
                <a:cs typeface="+mn-cs"/>
              </a:rPr>
              <a:t>大咖秀》，我是贾非，屏幕下方的手机号就是我的微信号，大家可以给我留言或加好友讨论，因工作原因可能回复较慢，还请大家见谅。</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本次分享是</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基建项目管理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体系课程中，关于“一分钟</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一页纸</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一个项目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一群人”的一个阐述。属于极简项目管理工作落地的一个细小环节。有兴趣的同学请继续关注</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极简项目管理</a:t>
            </a:r>
            <a:r>
              <a:rPr lang="en-US"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接下来我把现场交给主持人，我看看大家提的问题，稍后我将选取</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个典型问题进行初步解答。谢谢大家！</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94E480A-CC46-4AF1-A74E-59CF16D24C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837EBBA-1F32-4844-95E2-CEA5E9FD617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864DDAF-760A-4BBD-BC91-0749D3C22E3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94814" y="2138680"/>
            <a:ext cx="5622052" cy="861774"/>
          </a:xfrm>
          <a:prstGeom prst="rect">
            <a:avLst/>
          </a:prstGeom>
        </p:spPr>
        <p:txBody>
          <a:bodyPr wrap="none">
            <a:spAutoFit/>
          </a:bodyPr>
          <a:lstStyle/>
          <a:p>
            <a:r>
              <a:rPr lang="zh-CN" altLang="en-US" sz="5000" b="1" spc="300" dirty="0">
                <a:solidFill>
                  <a:srgbClr val="0070C0"/>
                </a:solidFill>
                <a:latin typeface="微软雅黑" panose="020B0503020204020204" pitchFamily="34" charset="-122"/>
                <a:ea typeface="微软雅黑" panose="020B0503020204020204" pitchFamily="34" charset="-122"/>
              </a:rPr>
              <a:t>极简项目管理实战</a:t>
            </a:r>
            <a:endParaRPr lang="zh-CN" altLang="en-US" sz="5000" spc="300" dirty="0">
              <a:solidFill>
                <a:srgbClr val="0070C0"/>
              </a:solidFill>
              <a:latin typeface="微软雅黑" panose="020B0503020204020204" pitchFamily="34" charset="-122"/>
              <a:ea typeface="微软雅黑" panose="020B0503020204020204" pitchFamily="34" charset="-122"/>
            </a:endParaRPr>
          </a:p>
        </p:txBody>
      </p:sp>
      <p:sp>
        <p:nvSpPr>
          <p:cNvPr id="6" name="矩形 5"/>
          <p:cNvSpPr/>
          <p:nvPr/>
        </p:nvSpPr>
        <p:spPr>
          <a:xfrm>
            <a:off x="4156252" y="3425443"/>
            <a:ext cx="3890467" cy="353943"/>
          </a:xfrm>
          <a:prstGeom prst="rect">
            <a:avLst/>
          </a:prstGeom>
        </p:spPr>
        <p:txBody>
          <a:bodyPr wrap="square">
            <a:spAutoFit/>
          </a:bodyPr>
          <a:lstStyle/>
          <a:p>
            <a:r>
              <a:rPr lang="zh-CN" altLang="en-US" sz="1700" b="1" spc="301" dirty="0">
                <a:latin typeface="微软雅黑" panose="020B0503020204020204" pitchFamily="34" charset="-122"/>
                <a:ea typeface="微软雅黑" panose="020B0503020204020204" pitchFamily="34" charset="-122"/>
              </a:rPr>
              <a:t>一分钟</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一页纸</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一个项目</a:t>
            </a:r>
            <a:r>
              <a:rPr lang="en-US" altLang="zh-CN" sz="1700" b="1" spc="301" dirty="0">
                <a:latin typeface="微软雅黑" panose="020B0503020204020204" pitchFamily="34" charset="-122"/>
                <a:ea typeface="微软雅黑" panose="020B0503020204020204" pitchFamily="34" charset="-122"/>
              </a:rPr>
              <a:t>·</a:t>
            </a:r>
            <a:r>
              <a:rPr lang="zh-CN" altLang="en-US" sz="1700" b="1" spc="301" dirty="0">
                <a:latin typeface="微软雅黑" panose="020B0503020204020204" pitchFamily="34" charset="-122"/>
                <a:ea typeface="微软雅黑" panose="020B0503020204020204" pitchFamily="34" charset="-122"/>
              </a:rPr>
              <a:t>一群人</a:t>
            </a:r>
            <a:endParaRPr lang="zh-CN" altLang="en-US" sz="1700" b="1" spc="30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3912617" y="4704738"/>
            <a:ext cx="4365137" cy="784830"/>
            <a:chOff x="4639771" y="2643628"/>
            <a:chExt cx="3162909" cy="479334"/>
          </a:xfrm>
          <a:solidFill>
            <a:schemeClr val="bg1"/>
          </a:solidFill>
        </p:grpSpPr>
        <p:sp>
          <p:nvSpPr>
            <p:cNvPr id="9" name="矩形 8"/>
            <p:cNvSpPr/>
            <p:nvPr/>
          </p:nvSpPr>
          <p:spPr>
            <a:xfrm>
              <a:off x="4639771" y="2676819"/>
              <a:ext cx="3150326" cy="42817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3DA137"/>
                </a:solidFill>
              </a:endParaRPr>
            </a:p>
          </p:txBody>
        </p:sp>
        <p:sp>
          <p:nvSpPr>
            <p:cNvPr id="10" name="Text Box 7"/>
            <p:cNvSpPr txBox="1">
              <a:spLocks noChangeArrowheads="1"/>
            </p:cNvSpPr>
            <p:nvPr/>
          </p:nvSpPr>
          <p:spPr bwMode="auto">
            <a:xfrm>
              <a:off x="4639878" y="2643628"/>
              <a:ext cx="3162802" cy="479334"/>
            </a:xfrm>
            <a:prstGeom prst="rect">
              <a:avLst/>
            </a:prstGeom>
            <a:noFill/>
            <a:ln w="9525">
              <a:noFill/>
              <a:miter lim="800000"/>
            </a:ln>
          </p:spPr>
          <p:txBody>
            <a:bodyPr wrap="square" lIns="45720" tIns="22860" rIns="45720" bIns="22860">
              <a:spAutoFit/>
            </a:bodyPr>
            <a:lstStyle/>
            <a:p>
              <a:pPr algn="ctr" defTabSz="1087755">
                <a:lnSpc>
                  <a:spcPct val="150000"/>
                </a:lnSpc>
              </a:pPr>
              <a:r>
                <a:rPr lang="zh-CN" altLang="en-US"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讲师</a:t>
              </a:r>
              <a:r>
                <a:rPr lang="en-US" altLang="zh-CN"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贾非   </a:t>
              </a:r>
              <a:endParaRPr lang="en-US" altLang="zh-CN"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755">
                <a:lnSpc>
                  <a:spcPct val="150000"/>
                </a:lnSpc>
              </a:pPr>
              <a:r>
                <a:rPr lang="zh-CN" altLang="en-US"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微信：</a:t>
              </a:r>
              <a:r>
                <a:rPr lang="en-US" altLang="zh-CN"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rPr>
                <a:t>17791271048</a:t>
              </a:r>
              <a:endParaRPr lang="en-US" altLang="zh-CN" sz="1600" dirty="0">
                <a:solidFill>
                  <a:srgbClr val="0070C0"/>
                </a:solidFill>
                <a:latin typeface="微软雅黑" panose="020B0503020204020204" pitchFamily="34" charset="-122"/>
                <a:ea typeface="微软雅黑" panose="020B0503020204020204" pitchFamily="34" charset="-122"/>
                <a:cs typeface="Open Sans" panose="020B0606030504020204" pitchFamily="34" charset="0"/>
              </a:endParaRPr>
            </a:p>
          </p:txBody>
        </p:sp>
      </p:gr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10790" t="23889" r="77131" b="58611"/>
          <a:stretch>
            <a:fillRect/>
          </a:stretch>
        </p:blipFill>
        <p:spPr>
          <a:xfrm flipH="1">
            <a:off x="376431" y="3450202"/>
            <a:ext cx="2765859" cy="3142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68157" y="612033"/>
            <a:ext cx="1082348" cy="630942"/>
          </a:xfrm>
          <a:prstGeom prst="rect">
            <a:avLst/>
          </a:prstGeom>
        </p:spPr>
        <p:txBody>
          <a:bodyPr wrap="none">
            <a:spAutoFit/>
          </a:bodyPr>
          <a:lstStyle/>
          <a:p>
            <a:pPr algn="ctr" defTabSz="1087755"/>
            <a:r>
              <a:rPr lang="zh-CN" altLang="en-US" sz="3500" dirty="0">
                <a:latin typeface="微软雅黑" panose="020B0503020204020204" pitchFamily="34" charset="-122"/>
                <a:ea typeface="微软雅黑" panose="020B0503020204020204" pitchFamily="34" charset="-122"/>
                <a:cs typeface="Open Sans" panose="020B0606030504020204" pitchFamily="34" charset="0"/>
              </a:rPr>
              <a:t>前言</a:t>
            </a:r>
            <a:endParaRPr lang="en-CA" altLang="zh-CN" sz="35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矩形 6"/>
          <p:cNvSpPr/>
          <p:nvPr/>
        </p:nvSpPr>
        <p:spPr>
          <a:xfrm>
            <a:off x="4131" y="696085"/>
            <a:ext cx="411010" cy="462967"/>
          </a:xfrm>
          <a:prstGeom prst="rect">
            <a:avLst/>
          </a:prstGeom>
          <a:solidFill>
            <a:srgbClr val="779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35" y="715567"/>
            <a:ext cx="332142" cy="477054"/>
          </a:xfrm>
          <a:prstGeom prst="rect">
            <a:avLst/>
          </a:prstGeom>
        </p:spPr>
        <p:txBody>
          <a:bodyPr wrap="none">
            <a:spAutoFit/>
          </a:bodyPr>
          <a:lstStyle/>
          <a:p>
            <a:r>
              <a:rPr lang="en-US" altLang="zh-CN" sz="2500" dirty="0">
                <a:solidFill>
                  <a:schemeClr val="bg1"/>
                </a:solidFill>
              </a:rPr>
              <a:t>F</a:t>
            </a:r>
            <a:endParaRPr lang="zh-CN" altLang="en-US" sz="2500" dirty="0">
              <a:solidFill>
                <a:schemeClr val="bg1"/>
              </a:solidFill>
            </a:endParaRPr>
          </a:p>
        </p:txBody>
      </p:sp>
      <p:sp>
        <p:nvSpPr>
          <p:cNvPr id="126" name="TextBox 29"/>
          <p:cNvSpPr txBox="1"/>
          <p:nvPr/>
        </p:nvSpPr>
        <p:spPr>
          <a:xfrm>
            <a:off x="1068157" y="1939837"/>
            <a:ext cx="10755035" cy="1938992"/>
          </a:xfrm>
          <a:prstGeom prst="rect">
            <a:avLst/>
          </a:prstGeom>
          <a:noFill/>
        </p:spPr>
        <p:txBody>
          <a:bodyPr wrap="square" rtlCol="0">
            <a:spAutoFit/>
          </a:bodyPr>
          <a:lstStyle/>
          <a:p>
            <a:pPr indent="539750">
              <a:lnSpc>
                <a:spcPct val="150000"/>
              </a:lnSpc>
            </a:pPr>
            <a:r>
              <a:rPr lang="zh-CN" altLang="en-US" sz="2000" b="1" dirty="0">
                <a:latin typeface="+mj-lt"/>
              </a:rPr>
              <a:t>未来已来！在新时代的推动下，快速交付、可视化管理的项目将充实着我们的生活。项目有巨大的，如制造飞机、建设高铁等。但项目激增更多地是因为小项目的大幅增加，如实施标准化流程、一项促销活动等。一般的，项目往往会引起混乱。怎样才能用最小的成本快速解决这个问题呢？让我们一道揭开</a:t>
            </a:r>
            <a:r>
              <a:rPr lang="en-US" altLang="zh-CN" sz="2000" b="1" dirty="0">
                <a:latin typeface="+mj-lt"/>
              </a:rPr>
              <a:t>《</a:t>
            </a:r>
            <a:r>
              <a:rPr lang="zh-CN" altLang="en-US" sz="2000" b="1" dirty="0">
                <a:latin typeface="+mj-lt"/>
              </a:rPr>
              <a:t>一页纸项目管理</a:t>
            </a:r>
            <a:r>
              <a:rPr lang="en-US" altLang="zh-CN" sz="2000" b="1" dirty="0">
                <a:latin typeface="+mj-lt"/>
              </a:rPr>
              <a:t>》</a:t>
            </a:r>
            <a:r>
              <a:rPr lang="zh-CN" altLang="en-US" sz="2000" b="1" dirty="0">
                <a:latin typeface="+mj-lt"/>
              </a:rPr>
              <a:t>的神秘的面纱。</a:t>
            </a:r>
            <a:endParaRPr lang="id-ID" sz="2000" b="1"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对话气泡: 椭圆形 3"/>
          <p:cNvSpPr/>
          <p:nvPr/>
        </p:nvSpPr>
        <p:spPr>
          <a:xfrm>
            <a:off x="4398264" y="713232"/>
            <a:ext cx="1143000" cy="612648"/>
          </a:xfrm>
          <a:prstGeom prst="wedgeEllipseCallout">
            <a:avLst>
              <a:gd name="adj1" fmla="val -40833"/>
              <a:gd name="adj2" fmla="val -122574"/>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a:t>
            </a:r>
            <a:endParaRPr lang="zh-CN" altLang="en-US" dirty="0"/>
          </a:p>
        </p:txBody>
      </p:sp>
      <p:sp>
        <p:nvSpPr>
          <p:cNvPr id="6" name="矩形: 圆角 5"/>
          <p:cNvSpPr/>
          <p:nvPr/>
        </p:nvSpPr>
        <p:spPr>
          <a:xfrm>
            <a:off x="5541264" y="713232"/>
            <a:ext cx="4398264" cy="67665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提供关于项目的基本信息，包括但不限于</a:t>
            </a:r>
            <a:endParaRPr lang="en-US" altLang="zh-CN" dirty="0"/>
          </a:p>
          <a:p>
            <a:r>
              <a:rPr lang="zh-CN" altLang="en-US" dirty="0"/>
              <a:t>项目名称、项目经理、目标和报告日期</a:t>
            </a:r>
            <a:endParaRPr lang="zh-CN" altLang="en-US" dirty="0"/>
          </a:p>
        </p:txBody>
      </p:sp>
      <p:sp>
        <p:nvSpPr>
          <p:cNvPr id="8" name="对话气泡: 椭圆形 7"/>
          <p:cNvSpPr/>
          <p:nvPr/>
        </p:nvSpPr>
        <p:spPr>
          <a:xfrm>
            <a:off x="9368028" y="3817620"/>
            <a:ext cx="1143000" cy="612648"/>
          </a:xfrm>
          <a:prstGeom prst="wedgeEllipseCallout">
            <a:avLst>
              <a:gd name="adj1" fmla="val 95167"/>
              <a:gd name="adj2" fmla="val 53545"/>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STEP2</a:t>
            </a:r>
            <a:endParaRPr lang="zh-CN" altLang="en-US" dirty="0"/>
          </a:p>
        </p:txBody>
      </p:sp>
      <p:sp>
        <p:nvSpPr>
          <p:cNvPr id="9" name="矩形: 圆角 8"/>
          <p:cNvSpPr/>
          <p:nvPr/>
        </p:nvSpPr>
        <p:spPr>
          <a:xfrm>
            <a:off x="6720840" y="3817620"/>
            <a:ext cx="2647188" cy="67665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在这里写上项目主要成员，以便进行工作分配。</a:t>
            </a:r>
            <a:endParaRPr lang="zh-CN" altLang="en-US" dirty="0"/>
          </a:p>
        </p:txBody>
      </p:sp>
      <p:sp>
        <p:nvSpPr>
          <p:cNvPr id="10" name="对话气泡: 椭圆形 9"/>
          <p:cNvSpPr/>
          <p:nvPr/>
        </p:nvSpPr>
        <p:spPr>
          <a:xfrm>
            <a:off x="4293108" y="3785616"/>
            <a:ext cx="1143000" cy="612648"/>
          </a:xfrm>
          <a:prstGeom prst="wedgeEllipseCallout">
            <a:avLst>
              <a:gd name="adj1" fmla="val -42433"/>
              <a:gd name="adj2" fmla="val 10279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STEP3</a:t>
            </a:r>
            <a:endParaRPr lang="zh-CN" altLang="en-US" dirty="0"/>
          </a:p>
        </p:txBody>
      </p:sp>
      <p:sp>
        <p:nvSpPr>
          <p:cNvPr id="11" name="矩形: 圆角 10"/>
          <p:cNvSpPr/>
          <p:nvPr/>
        </p:nvSpPr>
        <p:spPr>
          <a:xfrm>
            <a:off x="141732" y="3584448"/>
            <a:ext cx="4151376" cy="8138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矩阵，是一页纸项目管理的基础，它连接了项目所有的基本元素，并将这些元素传递给读它的人。</a:t>
            </a:r>
            <a:endParaRPr lang="zh-CN" altLang="en-US" dirty="0"/>
          </a:p>
        </p:txBody>
      </p:sp>
      <p:sp>
        <p:nvSpPr>
          <p:cNvPr id="12" name="对话气泡: 椭圆形 11"/>
          <p:cNvSpPr/>
          <p:nvPr/>
        </p:nvSpPr>
        <p:spPr>
          <a:xfrm>
            <a:off x="1001268" y="5317236"/>
            <a:ext cx="1143000" cy="612648"/>
          </a:xfrm>
          <a:prstGeom prst="wedgeEllipseCallout">
            <a:avLst>
              <a:gd name="adj1" fmla="val -82433"/>
              <a:gd name="adj2" fmla="val -3172"/>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STEP4</a:t>
            </a:r>
            <a:endParaRPr lang="zh-CN" altLang="en-US" dirty="0"/>
          </a:p>
        </p:txBody>
      </p:sp>
      <p:sp>
        <p:nvSpPr>
          <p:cNvPr id="13" name="矩形: 圆角 12"/>
          <p:cNvSpPr/>
          <p:nvPr/>
        </p:nvSpPr>
        <p:spPr>
          <a:xfrm>
            <a:off x="1001268" y="4910328"/>
            <a:ext cx="4151376" cy="40690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项目子目标，并非是里程碑或项目阶段</a:t>
            </a:r>
            <a:endParaRPr lang="zh-CN" altLang="en-US" dirty="0"/>
          </a:p>
        </p:txBody>
      </p:sp>
      <p:sp>
        <p:nvSpPr>
          <p:cNvPr id="14" name="对话气泡: 椭圆形 13"/>
          <p:cNvSpPr/>
          <p:nvPr/>
        </p:nvSpPr>
        <p:spPr>
          <a:xfrm>
            <a:off x="1645920" y="36576"/>
            <a:ext cx="1143000" cy="612648"/>
          </a:xfrm>
          <a:prstGeom prst="wedgeEllipseCallout">
            <a:avLst>
              <a:gd name="adj1" fmla="val -2433"/>
              <a:gd name="adj2" fmla="val 9682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STEP5</a:t>
            </a:r>
            <a:endParaRPr lang="zh-CN" altLang="en-US" dirty="0"/>
          </a:p>
        </p:txBody>
      </p:sp>
      <p:sp>
        <p:nvSpPr>
          <p:cNvPr id="15" name="矩形: 圆角 14"/>
          <p:cNvSpPr/>
          <p:nvPr/>
        </p:nvSpPr>
        <p:spPr>
          <a:xfrm>
            <a:off x="2788920" y="118872"/>
            <a:ext cx="2962656" cy="40690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主要任务，将</a:t>
            </a:r>
            <a:r>
              <a:rPr lang="en-US" altLang="zh-CN" dirty="0"/>
              <a:t>WBS</a:t>
            </a:r>
            <a:r>
              <a:rPr lang="zh-CN" altLang="en-US" dirty="0"/>
              <a:t>列入即可</a:t>
            </a:r>
            <a:endParaRPr lang="zh-CN" altLang="en-US" dirty="0"/>
          </a:p>
        </p:txBody>
      </p:sp>
      <p:sp>
        <p:nvSpPr>
          <p:cNvPr id="16" name="对话气泡: 椭圆形 15"/>
          <p:cNvSpPr/>
          <p:nvPr/>
        </p:nvSpPr>
        <p:spPr>
          <a:xfrm>
            <a:off x="1074420" y="1851660"/>
            <a:ext cx="1143000" cy="612648"/>
          </a:xfrm>
          <a:prstGeom prst="wedgeEllipseCallout">
            <a:avLst>
              <a:gd name="adj1" fmla="val -82433"/>
              <a:gd name="adj2" fmla="val -3172"/>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STEP6</a:t>
            </a:r>
            <a:endParaRPr lang="zh-CN" altLang="en-US" dirty="0"/>
          </a:p>
        </p:txBody>
      </p:sp>
      <p:sp>
        <p:nvSpPr>
          <p:cNvPr id="17" name="矩形: 圆角 16"/>
          <p:cNvSpPr/>
          <p:nvPr/>
        </p:nvSpPr>
        <p:spPr>
          <a:xfrm>
            <a:off x="1074420" y="932688"/>
            <a:ext cx="4151376" cy="918972"/>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任务和子目标保持一致，确保每项任务都达到预期效果，在此可展示子目标是由哪几个任务组合完成的。</a:t>
            </a:r>
            <a:endParaRPr lang="zh-CN" altLang="en-US" dirty="0"/>
          </a:p>
        </p:txBody>
      </p:sp>
      <p:sp>
        <p:nvSpPr>
          <p:cNvPr id="18" name="对话气泡: 椭圆形 17"/>
          <p:cNvSpPr/>
          <p:nvPr/>
        </p:nvSpPr>
        <p:spPr>
          <a:xfrm>
            <a:off x="5436108" y="3817620"/>
            <a:ext cx="1143000" cy="612648"/>
          </a:xfrm>
          <a:prstGeom prst="wedgeEllipseCallout">
            <a:avLst>
              <a:gd name="adj1" fmla="val -88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STEP7</a:t>
            </a:r>
            <a:endParaRPr lang="zh-CN" altLang="en-US" dirty="0"/>
          </a:p>
        </p:txBody>
      </p:sp>
      <p:sp>
        <p:nvSpPr>
          <p:cNvPr id="19" name="矩形: 圆角 18"/>
          <p:cNvSpPr/>
          <p:nvPr/>
        </p:nvSpPr>
        <p:spPr>
          <a:xfrm>
            <a:off x="6579108" y="3817620"/>
            <a:ext cx="2647188" cy="557784"/>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报告日期，经与管理层商量确定的汇报日期。</a:t>
            </a:r>
            <a:endParaRPr lang="zh-CN" altLang="en-US" dirty="0"/>
          </a:p>
        </p:txBody>
      </p:sp>
      <p:sp>
        <p:nvSpPr>
          <p:cNvPr id="20" name="对话气泡: 椭圆形 19"/>
          <p:cNvSpPr/>
          <p:nvPr/>
        </p:nvSpPr>
        <p:spPr>
          <a:xfrm>
            <a:off x="6149340" y="118872"/>
            <a:ext cx="1143000"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STEP8</a:t>
            </a:r>
            <a:endParaRPr lang="zh-CN" altLang="en-US" dirty="0"/>
          </a:p>
        </p:txBody>
      </p:sp>
      <p:sp>
        <p:nvSpPr>
          <p:cNvPr id="21" name="矩形: 圆角 20"/>
          <p:cNvSpPr/>
          <p:nvPr/>
        </p:nvSpPr>
        <p:spPr>
          <a:xfrm>
            <a:off x="7292340" y="187452"/>
            <a:ext cx="1645920" cy="40690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项目进度计划</a:t>
            </a:r>
            <a:endParaRPr lang="zh-CN" altLang="en-US" dirty="0"/>
          </a:p>
        </p:txBody>
      </p:sp>
      <p:sp>
        <p:nvSpPr>
          <p:cNvPr id="22" name="对话气泡: 椭圆形 21"/>
          <p:cNvSpPr/>
          <p:nvPr/>
        </p:nvSpPr>
        <p:spPr>
          <a:xfrm>
            <a:off x="9472421" y="1579626"/>
            <a:ext cx="1143000" cy="612648"/>
          </a:xfrm>
          <a:prstGeom prst="wedgeEllipseCallout">
            <a:avLst>
              <a:gd name="adj1" fmla="val 70367"/>
              <a:gd name="adj2" fmla="val -4664"/>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STEP9</a:t>
            </a:r>
            <a:endParaRPr lang="zh-CN" altLang="en-US" dirty="0"/>
          </a:p>
        </p:txBody>
      </p:sp>
      <p:sp>
        <p:nvSpPr>
          <p:cNvPr id="23" name="矩形: 圆角 22"/>
          <p:cNvSpPr/>
          <p:nvPr/>
        </p:nvSpPr>
        <p:spPr>
          <a:xfrm>
            <a:off x="5541264" y="1492758"/>
            <a:ext cx="3931157" cy="816102"/>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责任分配，根据责任级别，分配不同的责任权限，级别高的为</a:t>
            </a:r>
            <a:r>
              <a:rPr lang="en-US" altLang="zh-CN" dirty="0"/>
              <a:t>A</a:t>
            </a:r>
            <a:r>
              <a:rPr lang="zh-CN" altLang="en-US" dirty="0"/>
              <a:t>，级别低的为</a:t>
            </a:r>
            <a:r>
              <a:rPr lang="en-US" altLang="zh-CN" dirty="0"/>
              <a:t>C</a:t>
            </a:r>
            <a:r>
              <a:rPr lang="zh-CN" altLang="en-US" dirty="0"/>
              <a:t>。</a:t>
            </a:r>
            <a:endParaRPr lang="zh-CN" altLang="en-US" dirty="0"/>
          </a:p>
        </p:txBody>
      </p:sp>
      <p:sp>
        <p:nvSpPr>
          <p:cNvPr id="24" name="对话气泡: 椭圆形 23"/>
          <p:cNvSpPr/>
          <p:nvPr/>
        </p:nvSpPr>
        <p:spPr>
          <a:xfrm>
            <a:off x="1001268" y="3072384"/>
            <a:ext cx="1216152"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STEP10</a:t>
            </a:r>
            <a:endParaRPr lang="zh-CN" altLang="en-US" dirty="0"/>
          </a:p>
        </p:txBody>
      </p:sp>
      <p:sp>
        <p:nvSpPr>
          <p:cNvPr id="25" name="矩形: 圆角 24"/>
          <p:cNvSpPr/>
          <p:nvPr/>
        </p:nvSpPr>
        <p:spPr>
          <a:xfrm>
            <a:off x="2253996" y="3177540"/>
            <a:ext cx="1645920" cy="40690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风险识别工作</a:t>
            </a:r>
            <a:endParaRPr lang="zh-CN" altLang="en-US" dirty="0"/>
          </a:p>
        </p:txBody>
      </p:sp>
      <p:sp>
        <p:nvSpPr>
          <p:cNvPr id="26" name="对话气泡: 椭圆形 25"/>
          <p:cNvSpPr/>
          <p:nvPr/>
        </p:nvSpPr>
        <p:spPr>
          <a:xfrm>
            <a:off x="6027420" y="4732020"/>
            <a:ext cx="1264920"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STEP11</a:t>
            </a:r>
            <a:endParaRPr lang="zh-CN" altLang="en-US" dirty="0"/>
          </a:p>
        </p:txBody>
      </p:sp>
      <p:sp>
        <p:nvSpPr>
          <p:cNvPr id="27" name="矩形: 圆角 26"/>
          <p:cNvSpPr/>
          <p:nvPr/>
        </p:nvSpPr>
        <p:spPr>
          <a:xfrm>
            <a:off x="7344156" y="4732020"/>
            <a:ext cx="4250436"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成本管理。根据预算进行合理分配，每一次报告时，显示不同的百分比进度。</a:t>
            </a:r>
            <a:endParaRPr lang="zh-CN" altLang="en-US" dirty="0"/>
          </a:p>
        </p:txBody>
      </p:sp>
      <p:sp>
        <p:nvSpPr>
          <p:cNvPr id="28" name="对话气泡: 椭圆形 27"/>
          <p:cNvSpPr/>
          <p:nvPr/>
        </p:nvSpPr>
        <p:spPr>
          <a:xfrm>
            <a:off x="2228088" y="5600700"/>
            <a:ext cx="1264920"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STEP12</a:t>
            </a:r>
            <a:endParaRPr lang="zh-CN" altLang="en-US" dirty="0"/>
          </a:p>
        </p:txBody>
      </p:sp>
      <p:sp>
        <p:nvSpPr>
          <p:cNvPr id="29" name="矩形: 圆角 28"/>
          <p:cNvSpPr/>
          <p:nvPr/>
        </p:nvSpPr>
        <p:spPr>
          <a:xfrm>
            <a:off x="3544823" y="5600700"/>
            <a:ext cx="7070597"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概述和预测。好的概述可以理清模棱两可的事情，弄明白所有的疑问，尽量避免潜在误解。在这里将向自己提交一份完整的计划。</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1000" fill="hold"/>
                                        <p:tgtEl>
                                          <p:spTgt spid="14"/>
                                        </p:tgtEl>
                                        <p:attrNameLst>
                                          <p:attrName>ppt_w</p:attrName>
                                        </p:attrNameLst>
                                      </p:cBhvr>
                                      <p:tavLst>
                                        <p:tav tm="0">
                                          <p:val>
                                            <p:fltVal val="0"/>
                                          </p:val>
                                        </p:tav>
                                        <p:tav tm="100000">
                                          <p:val>
                                            <p:strVal val="#ppt_w"/>
                                          </p:val>
                                        </p:tav>
                                      </p:tavLst>
                                    </p:anim>
                                    <p:anim calcmode="lin" valueType="num">
                                      <p:cBhvr>
                                        <p:cTn id="88" dur="1000" fill="hold"/>
                                        <p:tgtEl>
                                          <p:spTgt spid="14"/>
                                        </p:tgtEl>
                                        <p:attrNameLst>
                                          <p:attrName>ppt_h</p:attrName>
                                        </p:attrNameLst>
                                      </p:cBhvr>
                                      <p:tavLst>
                                        <p:tav tm="0">
                                          <p:val>
                                            <p:fltVal val="0"/>
                                          </p:val>
                                        </p:tav>
                                        <p:tav tm="100000">
                                          <p:val>
                                            <p:strVal val="#ppt_h"/>
                                          </p:val>
                                        </p:tav>
                                      </p:tavLst>
                                    </p:anim>
                                    <p:anim calcmode="lin" valueType="num">
                                      <p:cBhvr>
                                        <p:cTn id="89" dur="1000" fill="hold"/>
                                        <p:tgtEl>
                                          <p:spTgt spid="14"/>
                                        </p:tgtEl>
                                        <p:attrNameLst>
                                          <p:attrName>style.rotation</p:attrName>
                                        </p:attrNameLst>
                                      </p:cBhvr>
                                      <p:tavLst>
                                        <p:tav tm="0">
                                          <p:val>
                                            <p:fltVal val="90"/>
                                          </p:val>
                                        </p:tav>
                                        <p:tav tm="100000">
                                          <p:val>
                                            <p:fltVal val="0"/>
                                          </p:val>
                                        </p:tav>
                                      </p:tavLst>
                                    </p:anim>
                                    <p:animEffect transition="in" filter="fade">
                                      <p:cBhvr>
                                        <p:cTn id="90" dur="1000"/>
                                        <p:tgtEl>
                                          <p:spTgt spid="14"/>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 calcmode="lin" valueType="num">
                                      <p:cBhvr>
                                        <p:cTn id="95" dur="1000" fill="hold"/>
                                        <p:tgtEl>
                                          <p:spTgt spid="15"/>
                                        </p:tgtEl>
                                        <p:attrNameLst>
                                          <p:attrName>style.rotation</p:attrName>
                                        </p:attrNameLst>
                                      </p:cBhvr>
                                      <p:tavLst>
                                        <p:tav tm="0">
                                          <p:val>
                                            <p:fltVal val="90"/>
                                          </p:val>
                                        </p:tav>
                                        <p:tav tm="100000">
                                          <p:val>
                                            <p:fltVal val="0"/>
                                          </p:val>
                                        </p:tav>
                                      </p:tavLst>
                                    </p:anim>
                                    <p:animEffect transition="in" filter="fade">
                                      <p:cBhvr>
                                        <p:cTn id="96" dur="10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1000" fill="hold"/>
                                        <p:tgtEl>
                                          <p:spTgt spid="16"/>
                                        </p:tgtEl>
                                        <p:attrNameLst>
                                          <p:attrName>ppt_w</p:attrName>
                                        </p:attrNameLst>
                                      </p:cBhvr>
                                      <p:tavLst>
                                        <p:tav tm="0">
                                          <p:val>
                                            <p:fltVal val="0"/>
                                          </p:val>
                                        </p:tav>
                                        <p:tav tm="100000">
                                          <p:val>
                                            <p:strVal val="#ppt_w"/>
                                          </p:val>
                                        </p:tav>
                                      </p:tavLst>
                                    </p:anim>
                                    <p:anim calcmode="lin" valueType="num">
                                      <p:cBhvr>
                                        <p:cTn id="108" dur="1000" fill="hold"/>
                                        <p:tgtEl>
                                          <p:spTgt spid="16"/>
                                        </p:tgtEl>
                                        <p:attrNameLst>
                                          <p:attrName>ppt_h</p:attrName>
                                        </p:attrNameLst>
                                      </p:cBhvr>
                                      <p:tavLst>
                                        <p:tav tm="0">
                                          <p:val>
                                            <p:fltVal val="0"/>
                                          </p:val>
                                        </p:tav>
                                        <p:tav tm="100000">
                                          <p:val>
                                            <p:strVal val="#ppt_h"/>
                                          </p:val>
                                        </p:tav>
                                      </p:tavLst>
                                    </p:anim>
                                    <p:anim calcmode="lin" valueType="num">
                                      <p:cBhvr>
                                        <p:cTn id="109" dur="1000" fill="hold"/>
                                        <p:tgtEl>
                                          <p:spTgt spid="16"/>
                                        </p:tgtEl>
                                        <p:attrNameLst>
                                          <p:attrName>style.rotation</p:attrName>
                                        </p:attrNameLst>
                                      </p:cBhvr>
                                      <p:tavLst>
                                        <p:tav tm="0">
                                          <p:val>
                                            <p:fltVal val="90"/>
                                          </p:val>
                                        </p:tav>
                                        <p:tav tm="100000">
                                          <p:val>
                                            <p:fltVal val="0"/>
                                          </p:val>
                                        </p:tav>
                                      </p:tavLst>
                                    </p:anim>
                                    <p:animEffect transition="in" filter="fade">
                                      <p:cBhvr>
                                        <p:cTn id="110" dur="1000"/>
                                        <p:tgtEl>
                                          <p:spTgt spid="16"/>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1000" fill="hold"/>
                                        <p:tgtEl>
                                          <p:spTgt spid="17"/>
                                        </p:tgtEl>
                                        <p:attrNameLst>
                                          <p:attrName>ppt_w</p:attrName>
                                        </p:attrNameLst>
                                      </p:cBhvr>
                                      <p:tavLst>
                                        <p:tav tm="0">
                                          <p:val>
                                            <p:fltVal val="0"/>
                                          </p:val>
                                        </p:tav>
                                        <p:tav tm="100000">
                                          <p:val>
                                            <p:strVal val="#ppt_w"/>
                                          </p:val>
                                        </p:tav>
                                      </p:tavLst>
                                    </p:anim>
                                    <p:anim calcmode="lin" valueType="num">
                                      <p:cBhvr>
                                        <p:cTn id="114" dur="1000" fill="hold"/>
                                        <p:tgtEl>
                                          <p:spTgt spid="17"/>
                                        </p:tgtEl>
                                        <p:attrNameLst>
                                          <p:attrName>ppt_h</p:attrName>
                                        </p:attrNameLst>
                                      </p:cBhvr>
                                      <p:tavLst>
                                        <p:tav tm="0">
                                          <p:val>
                                            <p:fltVal val="0"/>
                                          </p:val>
                                        </p:tav>
                                        <p:tav tm="100000">
                                          <p:val>
                                            <p:strVal val="#ppt_h"/>
                                          </p:val>
                                        </p:tav>
                                      </p:tavLst>
                                    </p:anim>
                                    <p:anim calcmode="lin" valueType="num">
                                      <p:cBhvr>
                                        <p:cTn id="115" dur="1000" fill="hold"/>
                                        <p:tgtEl>
                                          <p:spTgt spid="17"/>
                                        </p:tgtEl>
                                        <p:attrNameLst>
                                          <p:attrName>style.rotation</p:attrName>
                                        </p:attrNameLst>
                                      </p:cBhvr>
                                      <p:tavLst>
                                        <p:tav tm="0">
                                          <p:val>
                                            <p:fltVal val="90"/>
                                          </p:val>
                                        </p:tav>
                                        <p:tav tm="100000">
                                          <p:val>
                                            <p:fltVal val="0"/>
                                          </p:val>
                                        </p:tav>
                                      </p:tavLst>
                                    </p:anim>
                                    <p:animEffect transition="in" filter="fade">
                                      <p:cBhvr>
                                        <p:cTn id="116" dur="1000"/>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16"/>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7"/>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1000" fill="hold"/>
                                        <p:tgtEl>
                                          <p:spTgt spid="18"/>
                                        </p:tgtEl>
                                        <p:attrNameLst>
                                          <p:attrName>ppt_w</p:attrName>
                                        </p:attrNameLst>
                                      </p:cBhvr>
                                      <p:tavLst>
                                        <p:tav tm="0">
                                          <p:val>
                                            <p:fltVal val="0"/>
                                          </p:val>
                                        </p:tav>
                                        <p:tav tm="100000">
                                          <p:val>
                                            <p:strVal val="#ppt_w"/>
                                          </p:val>
                                        </p:tav>
                                      </p:tavLst>
                                    </p:anim>
                                    <p:anim calcmode="lin" valueType="num">
                                      <p:cBhvr>
                                        <p:cTn id="128" dur="1000" fill="hold"/>
                                        <p:tgtEl>
                                          <p:spTgt spid="18"/>
                                        </p:tgtEl>
                                        <p:attrNameLst>
                                          <p:attrName>ppt_h</p:attrName>
                                        </p:attrNameLst>
                                      </p:cBhvr>
                                      <p:tavLst>
                                        <p:tav tm="0">
                                          <p:val>
                                            <p:fltVal val="0"/>
                                          </p:val>
                                        </p:tav>
                                        <p:tav tm="100000">
                                          <p:val>
                                            <p:strVal val="#ppt_h"/>
                                          </p:val>
                                        </p:tav>
                                      </p:tavLst>
                                    </p:anim>
                                    <p:anim calcmode="lin" valueType="num">
                                      <p:cBhvr>
                                        <p:cTn id="129" dur="1000" fill="hold"/>
                                        <p:tgtEl>
                                          <p:spTgt spid="18"/>
                                        </p:tgtEl>
                                        <p:attrNameLst>
                                          <p:attrName>style.rotation</p:attrName>
                                        </p:attrNameLst>
                                      </p:cBhvr>
                                      <p:tavLst>
                                        <p:tav tm="0">
                                          <p:val>
                                            <p:fltVal val="90"/>
                                          </p:val>
                                        </p:tav>
                                        <p:tav tm="100000">
                                          <p:val>
                                            <p:fltVal val="0"/>
                                          </p:val>
                                        </p:tav>
                                      </p:tavLst>
                                    </p:anim>
                                    <p:animEffect transition="in" filter="fade">
                                      <p:cBhvr>
                                        <p:cTn id="130" dur="1000"/>
                                        <p:tgtEl>
                                          <p:spTgt spid="1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9"/>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 calcmode="lin" valueType="num">
                                      <p:cBhvr>
                                        <p:cTn id="147" dur="1000" fill="hold"/>
                                        <p:tgtEl>
                                          <p:spTgt spid="20"/>
                                        </p:tgtEl>
                                        <p:attrNameLst>
                                          <p:attrName>ppt_w</p:attrName>
                                        </p:attrNameLst>
                                      </p:cBhvr>
                                      <p:tavLst>
                                        <p:tav tm="0">
                                          <p:val>
                                            <p:fltVal val="0"/>
                                          </p:val>
                                        </p:tav>
                                        <p:tav tm="100000">
                                          <p:val>
                                            <p:strVal val="#ppt_w"/>
                                          </p:val>
                                        </p:tav>
                                      </p:tavLst>
                                    </p:anim>
                                    <p:anim calcmode="lin" valueType="num">
                                      <p:cBhvr>
                                        <p:cTn id="148" dur="1000" fill="hold"/>
                                        <p:tgtEl>
                                          <p:spTgt spid="20"/>
                                        </p:tgtEl>
                                        <p:attrNameLst>
                                          <p:attrName>ppt_h</p:attrName>
                                        </p:attrNameLst>
                                      </p:cBhvr>
                                      <p:tavLst>
                                        <p:tav tm="0">
                                          <p:val>
                                            <p:fltVal val="0"/>
                                          </p:val>
                                        </p:tav>
                                        <p:tav tm="100000">
                                          <p:val>
                                            <p:strVal val="#ppt_h"/>
                                          </p:val>
                                        </p:tav>
                                      </p:tavLst>
                                    </p:anim>
                                    <p:anim calcmode="lin" valueType="num">
                                      <p:cBhvr>
                                        <p:cTn id="149" dur="1000" fill="hold"/>
                                        <p:tgtEl>
                                          <p:spTgt spid="20"/>
                                        </p:tgtEl>
                                        <p:attrNameLst>
                                          <p:attrName>style.rotation</p:attrName>
                                        </p:attrNameLst>
                                      </p:cBhvr>
                                      <p:tavLst>
                                        <p:tav tm="0">
                                          <p:val>
                                            <p:fltVal val="90"/>
                                          </p:val>
                                        </p:tav>
                                        <p:tav tm="100000">
                                          <p:val>
                                            <p:fltVal val="0"/>
                                          </p:val>
                                        </p:tav>
                                      </p:tavLst>
                                    </p:anim>
                                    <p:animEffect transition="in" filter="fade">
                                      <p:cBhvr>
                                        <p:cTn id="150" dur="1000"/>
                                        <p:tgtEl>
                                          <p:spTgt spid="20"/>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21"/>
                                        </p:tgtEl>
                                        <p:attrNameLst>
                                          <p:attrName>style.visibility</p:attrName>
                                        </p:attrNameLst>
                                      </p:cBhvr>
                                      <p:to>
                                        <p:strVal val="visible"/>
                                      </p:to>
                                    </p:set>
                                    <p:anim calcmode="lin" valueType="num">
                                      <p:cBhvr>
                                        <p:cTn id="153" dur="1000" fill="hold"/>
                                        <p:tgtEl>
                                          <p:spTgt spid="21"/>
                                        </p:tgtEl>
                                        <p:attrNameLst>
                                          <p:attrName>ppt_w</p:attrName>
                                        </p:attrNameLst>
                                      </p:cBhvr>
                                      <p:tavLst>
                                        <p:tav tm="0">
                                          <p:val>
                                            <p:fltVal val="0"/>
                                          </p:val>
                                        </p:tav>
                                        <p:tav tm="100000">
                                          <p:val>
                                            <p:strVal val="#ppt_w"/>
                                          </p:val>
                                        </p:tav>
                                      </p:tavLst>
                                    </p:anim>
                                    <p:anim calcmode="lin" valueType="num">
                                      <p:cBhvr>
                                        <p:cTn id="154" dur="1000" fill="hold"/>
                                        <p:tgtEl>
                                          <p:spTgt spid="21"/>
                                        </p:tgtEl>
                                        <p:attrNameLst>
                                          <p:attrName>ppt_h</p:attrName>
                                        </p:attrNameLst>
                                      </p:cBhvr>
                                      <p:tavLst>
                                        <p:tav tm="0">
                                          <p:val>
                                            <p:fltVal val="0"/>
                                          </p:val>
                                        </p:tav>
                                        <p:tav tm="100000">
                                          <p:val>
                                            <p:strVal val="#ppt_h"/>
                                          </p:val>
                                        </p:tav>
                                      </p:tavLst>
                                    </p:anim>
                                    <p:anim calcmode="lin" valueType="num">
                                      <p:cBhvr>
                                        <p:cTn id="155" dur="1000" fill="hold"/>
                                        <p:tgtEl>
                                          <p:spTgt spid="21"/>
                                        </p:tgtEl>
                                        <p:attrNameLst>
                                          <p:attrName>style.rotation</p:attrName>
                                        </p:attrNameLst>
                                      </p:cBhvr>
                                      <p:tavLst>
                                        <p:tav tm="0">
                                          <p:val>
                                            <p:fltVal val="90"/>
                                          </p:val>
                                        </p:tav>
                                        <p:tav tm="100000">
                                          <p:val>
                                            <p:fltVal val="0"/>
                                          </p:val>
                                        </p:tav>
                                      </p:tavLst>
                                    </p:anim>
                                    <p:animEffect transition="in" filter="fade">
                                      <p:cBhvr>
                                        <p:cTn id="156" dur="1000"/>
                                        <p:tgtEl>
                                          <p:spTgt spid="21"/>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20"/>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2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 calcmode="lin" valueType="num">
                                      <p:cBhvr>
                                        <p:cTn id="167" dur="1000" fill="hold"/>
                                        <p:tgtEl>
                                          <p:spTgt spid="22"/>
                                        </p:tgtEl>
                                        <p:attrNameLst>
                                          <p:attrName>ppt_w</p:attrName>
                                        </p:attrNameLst>
                                      </p:cBhvr>
                                      <p:tavLst>
                                        <p:tav tm="0">
                                          <p:val>
                                            <p:fltVal val="0"/>
                                          </p:val>
                                        </p:tav>
                                        <p:tav tm="100000">
                                          <p:val>
                                            <p:strVal val="#ppt_w"/>
                                          </p:val>
                                        </p:tav>
                                      </p:tavLst>
                                    </p:anim>
                                    <p:anim calcmode="lin" valueType="num">
                                      <p:cBhvr>
                                        <p:cTn id="168" dur="1000" fill="hold"/>
                                        <p:tgtEl>
                                          <p:spTgt spid="22"/>
                                        </p:tgtEl>
                                        <p:attrNameLst>
                                          <p:attrName>ppt_h</p:attrName>
                                        </p:attrNameLst>
                                      </p:cBhvr>
                                      <p:tavLst>
                                        <p:tav tm="0">
                                          <p:val>
                                            <p:fltVal val="0"/>
                                          </p:val>
                                        </p:tav>
                                        <p:tav tm="100000">
                                          <p:val>
                                            <p:strVal val="#ppt_h"/>
                                          </p:val>
                                        </p:tav>
                                      </p:tavLst>
                                    </p:anim>
                                    <p:anim calcmode="lin" valueType="num">
                                      <p:cBhvr>
                                        <p:cTn id="169" dur="1000" fill="hold"/>
                                        <p:tgtEl>
                                          <p:spTgt spid="22"/>
                                        </p:tgtEl>
                                        <p:attrNameLst>
                                          <p:attrName>style.rotation</p:attrName>
                                        </p:attrNameLst>
                                      </p:cBhvr>
                                      <p:tavLst>
                                        <p:tav tm="0">
                                          <p:val>
                                            <p:fltVal val="90"/>
                                          </p:val>
                                        </p:tav>
                                        <p:tav tm="100000">
                                          <p:val>
                                            <p:fltVal val="0"/>
                                          </p:val>
                                        </p:tav>
                                      </p:tavLst>
                                    </p:anim>
                                    <p:animEffect transition="in" filter="fade">
                                      <p:cBhvr>
                                        <p:cTn id="170" dur="1000"/>
                                        <p:tgtEl>
                                          <p:spTgt spid="22"/>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23"/>
                                        </p:tgtEl>
                                        <p:attrNameLst>
                                          <p:attrName>style.visibility</p:attrName>
                                        </p:attrNameLst>
                                      </p:cBhvr>
                                      <p:to>
                                        <p:strVal val="visible"/>
                                      </p:to>
                                    </p:set>
                                    <p:anim calcmode="lin" valueType="num">
                                      <p:cBhvr>
                                        <p:cTn id="173" dur="1000" fill="hold"/>
                                        <p:tgtEl>
                                          <p:spTgt spid="23"/>
                                        </p:tgtEl>
                                        <p:attrNameLst>
                                          <p:attrName>ppt_w</p:attrName>
                                        </p:attrNameLst>
                                      </p:cBhvr>
                                      <p:tavLst>
                                        <p:tav tm="0">
                                          <p:val>
                                            <p:fltVal val="0"/>
                                          </p:val>
                                        </p:tav>
                                        <p:tav tm="100000">
                                          <p:val>
                                            <p:strVal val="#ppt_w"/>
                                          </p:val>
                                        </p:tav>
                                      </p:tavLst>
                                    </p:anim>
                                    <p:anim calcmode="lin" valueType="num">
                                      <p:cBhvr>
                                        <p:cTn id="174" dur="1000" fill="hold"/>
                                        <p:tgtEl>
                                          <p:spTgt spid="23"/>
                                        </p:tgtEl>
                                        <p:attrNameLst>
                                          <p:attrName>ppt_h</p:attrName>
                                        </p:attrNameLst>
                                      </p:cBhvr>
                                      <p:tavLst>
                                        <p:tav tm="0">
                                          <p:val>
                                            <p:fltVal val="0"/>
                                          </p:val>
                                        </p:tav>
                                        <p:tav tm="100000">
                                          <p:val>
                                            <p:strVal val="#ppt_h"/>
                                          </p:val>
                                        </p:tav>
                                      </p:tavLst>
                                    </p:anim>
                                    <p:anim calcmode="lin" valueType="num">
                                      <p:cBhvr>
                                        <p:cTn id="175" dur="1000" fill="hold"/>
                                        <p:tgtEl>
                                          <p:spTgt spid="23"/>
                                        </p:tgtEl>
                                        <p:attrNameLst>
                                          <p:attrName>style.rotation</p:attrName>
                                        </p:attrNameLst>
                                      </p:cBhvr>
                                      <p:tavLst>
                                        <p:tav tm="0">
                                          <p:val>
                                            <p:fltVal val="90"/>
                                          </p:val>
                                        </p:tav>
                                        <p:tav tm="100000">
                                          <p:val>
                                            <p:fltVal val="0"/>
                                          </p:val>
                                        </p:tav>
                                      </p:tavLst>
                                    </p:anim>
                                    <p:animEffect transition="in" filter="fade">
                                      <p:cBhvr>
                                        <p:cTn id="176" dur="1000"/>
                                        <p:tgtEl>
                                          <p:spTgt spid="23"/>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22"/>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23"/>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grpId="0" nodeType="clickEffect">
                                  <p:stCondLst>
                                    <p:cond delay="0"/>
                                  </p:stCondLst>
                                  <p:childTnLst>
                                    <p:set>
                                      <p:cBhvr>
                                        <p:cTn id="186" dur="1" fill="hold">
                                          <p:stCondLst>
                                            <p:cond delay="0"/>
                                          </p:stCondLst>
                                        </p:cTn>
                                        <p:tgtEl>
                                          <p:spTgt spid="24"/>
                                        </p:tgtEl>
                                        <p:attrNameLst>
                                          <p:attrName>style.visibility</p:attrName>
                                        </p:attrNameLst>
                                      </p:cBhvr>
                                      <p:to>
                                        <p:strVal val="visible"/>
                                      </p:to>
                                    </p:set>
                                    <p:anim calcmode="lin" valueType="num">
                                      <p:cBhvr>
                                        <p:cTn id="187" dur="1000" fill="hold"/>
                                        <p:tgtEl>
                                          <p:spTgt spid="24"/>
                                        </p:tgtEl>
                                        <p:attrNameLst>
                                          <p:attrName>ppt_w</p:attrName>
                                        </p:attrNameLst>
                                      </p:cBhvr>
                                      <p:tavLst>
                                        <p:tav tm="0">
                                          <p:val>
                                            <p:fltVal val="0"/>
                                          </p:val>
                                        </p:tav>
                                        <p:tav tm="100000">
                                          <p:val>
                                            <p:strVal val="#ppt_w"/>
                                          </p:val>
                                        </p:tav>
                                      </p:tavLst>
                                    </p:anim>
                                    <p:anim calcmode="lin" valueType="num">
                                      <p:cBhvr>
                                        <p:cTn id="188" dur="1000" fill="hold"/>
                                        <p:tgtEl>
                                          <p:spTgt spid="24"/>
                                        </p:tgtEl>
                                        <p:attrNameLst>
                                          <p:attrName>ppt_h</p:attrName>
                                        </p:attrNameLst>
                                      </p:cBhvr>
                                      <p:tavLst>
                                        <p:tav tm="0">
                                          <p:val>
                                            <p:fltVal val="0"/>
                                          </p:val>
                                        </p:tav>
                                        <p:tav tm="100000">
                                          <p:val>
                                            <p:strVal val="#ppt_h"/>
                                          </p:val>
                                        </p:tav>
                                      </p:tavLst>
                                    </p:anim>
                                    <p:anim calcmode="lin" valueType="num">
                                      <p:cBhvr>
                                        <p:cTn id="189" dur="1000" fill="hold"/>
                                        <p:tgtEl>
                                          <p:spTgt spid="24"/>
                                        </p:tgtEl>
                                        <p:attrNameLst>
                                          <p:attrName>style.rotation</p:attrName>
                                        </p:attrNameLst>
                                      </p:cBhvr>
                                      <p:tavLst>
                                        <p:tav tm="0">
                                          <p:val>
                                            <p:fltVal val="90"/>
                                          </p:val>
                                        </p:tav>
                                        <p:tav tm="100000">
                                          <p:val>
                                            <p:fltVal val="0"/>
                                          </p:val>
                                        </p:tav>
                                      </p:tavLst>
                                    </p:anim>
                                    <p:animEffect transition="in" filter="fade">
                                      <p:cBhvr>
                                        <p:cTn id="190" dur="1000"/>
                                        <p:tgtEl>
                                          <p:spTgt spid="2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25"/>
                                        </p:tgtEl>
                                        <p:attrNameLst>
                                          <p:attrName>style.visibility</p:attrName>
                                        </p:attrNameLst>
                                      </p:cBhvr>
                                      <p:to>
                                        <p:strVal val="visible"/>
                                      </p:to>
                                    </p:set>
                                    <p:anim calcmode="lin" valueType="num">
                                      <p:cBhvr>
                                        <p:cTn id="193" dur="1000" fill="hold"/>
                                        <p:tgtEl>
                                          <p:spTgt spid="25"/>
                                        </p:tgtEl>
                                        <p:attrNameLst>
                                          <p:attrName>ppt_w</p:attrName>
                                        </p:attrNameLst>
                                      </p:cBhvr>
                                      <p:tavLst>
                                        <p:tav tm="0">
                                          <p:val>
                                            <p:fltVal val="0"/>
                                          </p:val>
                                        </p:tav>
                                        <p:tav tm="100000">
                                          <p:val>
                                            <p:strVal val="#ppt_w"/>
                                          </p:val>
                                        </p:tav>
                                      </p:tavLst>
                                    </p:anim>
                                    <p:anim calcmode="lin" valueType="num">
                                      <p:cBhvr>
                                        <p:cTn id="194" dur="1000" fill="hold"/>
                                        <p:tgtEl>
                                          <p:spTgt spid="25"/>
                                        </p:tgtEl>
                                        <p:attrNameLst>
                                          <p:attrName>ppt_h</p:attrName>
                                        </p:attrNameLst>
                                      </p:cBhvr>
                                      <p:tavLst>
                                        <p:tav tm="0">
                                          <p:val>
                                            <p:fltVal val="0"/>
                                          </p:val>
                                        </p:tav>
                                        <p:tav tm="100000">
                                          <p:val>
                                            <p:strVal val="#ppt_h"/>
                                          </p:val>
                                        </p:tav>
                                      </p:tavLst>
                                    </p:anim>
                                    <p:anim calcmode="lin" valueType="num">
                                      <p:cBhvr>
                                        <p:cTn id="195" dur="1000" fill="hold"/>
                                        <p:tgtEl>
                                          <p:spTgt spid="25"/>
                                        </p:tgtEl>
                                        <p:attrNameLst>
                                          <p:attrName>style.rotation</p:attrName>
                                        </p:attrNameLst>
                                      </p:cBhvr>
                                      <p:tavLst>
                                        <p:tav tm="0">
                                          <p:val>
                                            <p:fltVal val="90"/>
                                          </p:val>
                                        </p:tav>
                                        <p:tav tm="100000">
                                          <p:val>
                                            <p:fltVal val="0"/>
                                          </p:val>
                                        </p:tav>
                                      </p:tavLst>
                                    </p:anim>
                                    <p:animEffect transition="in" filter="fade">
                                      <p:cBhvr>
                                        <p:cTn id="196" dur="1000"/>
                                        <p:tgtEl>
                                          <p:spTgt spid="25"/>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24"/>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31" presetClass="entr" presetSubtype="0" fill="hold" grpId="0" nodeType="clickEffect">
                                  <p:stCondLst>
                                    <p:cond delay="0"/>
                                  </p:stCondLst>
                                  <p:childTnLst>
                                    <p:set>
                                      <p:cBhvr>
                                        <p:cTn id="206" dur="1" fill="hold">
                                          <p:stCondLst>
                                            <p:cond delay="0"/>
                                          </p:stCondLst>
                                        </p:cTn>
                                        <p:tgtEl>
                                          <p:spTgt spid="26"/>
                                        </p:tgtEl>
                                        <p:attrNameLst>
                                          <p:attrName>style.visibility</p:attrName>
                                        </p:attrNameLst>
                                      </p:cBhvr>
                                      <p:to>
                                        <p:strVal val="visible"/>
                                      </p:to>
                                    </p:set>
                                    <p:anim calcmode="lin" valueType="num">
                                      <p:cBhvr>
                                        <p:cTn id="207" dur="1000" fill="hold"/>
                                        <p:tgtEl>
                                          <p:spTgt spid="26"/>
                                        </p:tgtEl>
                                        <p:attrNameLst>
                                          <p:attrName>ppt_w</p:attrName>
                                        </p:attrNameLst>
                                      </p:cBhvr>
                                      <p:tavLst>
                                        <p:tav tm="0">
                                          <p:val>
                                            <p:fltVal val="0"/>
                                          </p:val>
                                        </p:tav>
                                        <p:tav tm="100000">
                                          <p:val>
                                            <p:strVal val="#ppt_w"/>
                                          </p:val>
                                        </p:tav>
                                      </p:tavLst>
                                    </p:anim>
                                    <p:anim calcmode="lin" valueType="num">
                                      <p:cBhvr>
                                        <p:cTn id="208" dur="1000" fill="hold"/>
                                        <p:tgtEl>
                                          <p:spTgt spid="26"/>
                                        </p:tgtEl>
                                        <p:attrNameLst>
                                          <p:attrName>ppt_h</p:attrName>
                                        </p:attrNameLst>
                                      </p:cBhvr>
                                      <p:tavLst>
                                        <p:tav tm="0">
                                          <p:val>
                                            <p:fltVal val="0"/>
                                          </p:val>
                                        </p:tav>
                                        <p:tav tm="100000">
                                          <p:val>
                                            <p:strVal val="#ppt_h"/>
                                          </p:val>
                                        </p:tav>
                                      </p:tavLst>
                                    </p:anim>
                                    <p:anim calcmode="lin" valueType="num">
                                      <p:cBhvr>
                                        <p:cTn id="209" dur="1000" fill="hold"/>
                                        <p:tgtEl>
                                          <p:spTgt spid="26"/>
                                        </p:tgtEl>
                                        <p:attrNameLst>
                                          <p:attrName>style.rotation</p:attrName>
                                        </p:attrNameLst>
                                      </p:cBhvr>
                                      <p:tavLst>
                                        <p:tav tm="0">
                                          <p:val>
                                            <p:fltVal val="90"/>
                                          </p:val>
                                        </p:tav>
                                        <p:tav tm="100000">
                                          <p:val>
                                            <p:fltVal val="0"/>
                                          </p:val>
                                        </p:tav>
                                      </p:tavLst>
                                    </p:anim>
                                    <p:animEffect transition="in" filter="fade">
                                      <p:cBhvr>
                                        <p:cTn id="210" dur="1000"/>
                                        <p:tgtEl>
                                          <p:spTgt spid="26"/>
                                        </p:tgtEl>
                                      </p:cBhvr>
                                    </p:animEffect>
                                  </p:childTnLst>
                                </p:cTn>
                              </p:par>
                              <p:par>
                                <p:cTn id="211" presetID="31" presetClass="entr" presetSubtype="0" fill="hold" grpId="0" nodeType="withEffect">
                                  <p:stCondLst>
                                    <p:cond delay="0"/>
                                  </p:stCondLst>
                                  <p:childTnLst>
                                    <p:set>
                                      <p:cBhvr>
                                        <p:cTn id="212" dur="1" fill="hold">
                                          <p:stCondLst>
                                            <p:cond delay="0"/>
                                          </p:stCondLst>
                                        </p:cTn>
                                        <p:tgtEl>
                                          <p:spTgt spid="27"/>
                                        </p:tgtEl>
                                        <p:attrNameLst>
                                          <p:attrName>style.visibility</p:attrName>
                                        </p:attrNameLst>
                                      </p:cBhvr>
                                      <p:to>
                                        <p:strVal val="visible"/>
                                      </p:to>
                                    </p:set>
                                    <p:anim calcmode="lin" valueType="num">
                                      <p:cBhvr>
                                        <p:cTn id="213" dur="1000" fill="hold"/>
                                        <p:tgtEl>
                                          <p:spTgt spid="27"/>
                                        </p:tgtEl>
                                        <p:attrNameLst>
                                          <p:attrName>ppt_w</p:attrName>
                                        </p:attrNameLst>
                                      </p:cBhvr>
                                      <p:tavLst>
                                        <p:tav tm="0">
                                          <p:val>
                                            <p:fltVal val="0"/>
                                          </p:val>
                                        </p:tav>
                                        <p:tav tm="100000">
                                          <p:val>
                                            <p:strVal val="#ppt_w"/>
                                          </p:val>
                                        </p:tav>
                                      </p:tavLst>
                                    </p:anim>
                                    <p:anim calcmode="lin" valueType="num">
                                      <p:cBhvr>
                                        <p:cTn id="214" dur="1000" fill="hold"/>
                                        <p:tgtEl>
                                          <p:spTgt spid="27"/>
                                        </p:tgtEl>
                                        <p:attrNameLst>
                                          <p:attrName>ppt_h</p:attrName>
                                        </p:attrNameLst>
                                      </p:cBhvr>
                                      <p:tavLst>
                                        <p:tav tm="0">
                                          <p:val>
                                            <p:fltVal val="0"/>
                                          </p:val>
                                        </p:tav>
                                        <p:tav tm="100000">
                                          <p:val>
                                            <p:strVal val="#ppt_h"/>
                                          </p:val>
                                        </p:tav>
                                      </p:tavLst>
                                    </p:anim>
                                    <p:anim calcmode="lin" valueType="num">
                                      <p:cBhvr>
                                        <p:cTn id="215" dur="1000" fill="hold"/>
                                        <p:tgtEl>
                                          <p:spTgt spid="27"/>
                                        </p:tgtEl>
                                        <p:attrNameLst>
                                          <p:attrName>style.rotation</p:attrName>
                                        </p:attrNameLst>
                                      </p:cBhvr>
                                      <p:tavLst>
                                        <p:tav tm="0">
                                          <p:val>
                                            <p:fltVal val="90"/>
                                          </p:val>
                                        </p:tav>
                                        <p:tav tm="100000">
                                          <p:val>
                                            <p:fltVal val="0"/>
                                          </p:val>
                                        </p:tav>
                                      </p:tavLst>
                                    </p:anim>
                                    <p:animEffect transition="in" filter="fade">
                                      <p:cBhvr>
                                        <p:cTn id="216" dur="1000"/>
                                        <p:tgtEl>
                                          <p:spTgt spid="27"/>
                                        </p:tgtEl>
                                      </p:cBhvr>
                                    </p:animEffec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6"/>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27"/>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31" presetClass="entr" presetSubtype="0" fill="hold" grpId="0" nodeType="clickEffect">
                                  <p:stCondLst>
                                    <p:cond delay="0"/>
                                  </p:stCondLst>
                                  <p:childTnLst>
                                    <p:set>
                                      <p:cBhvr>
                                        <p:cTn id="226" dur="1" fill="hold">
                                          <p:stCondLst>
                                            <p:cond delay="0"/>
                                          </p:stCondLst>
                                        </p:cTn>
                                        <p:tgtEl>
                                          <p:spTgt spid="28"/>
                                        </p:tgtEl>
                                        <p:attrNameLst>
                                          <p:attrName>style.visibility</p:attrName>
                                        </p:attrNameLst>
                                      </p:cBhvr>
                                      <p:to>
                                        <p:strVal val="visible"/>
                                      </p:to>
                                    </p:set>
                                    <p:anim calcmode="lin" valueType="num">
                                      <p:cBhvr>
                                        <p:cTn id="227" dur="1000" fill="hold"/>
                                        <p:tgtEl>
                                          <p:spTgt spid="28"/>
                                        </p:tgtEl>
                                        <p:attrNameLst>
                                          <p:attrName>ppt_w</p:attrName>
                                        </p:attrNameLst>
                                      </p:cBhvr>
                                      <p:tavLst>
                                        <p:tav tm="0">
                                          <p:val>
                                            <p:fltVal val="0"/>
                                          </p:val>
                                        </p:tav>
                                        <p:tav tm="100000">
                                          <p:val>
                                            <p:strVal val="#ppt_w"/>
                                          </p:val>
                                        </p:tav>
                                      </p:tavLst>
                                    </p:anim>
                                    <p:anim calcmode="lin" valueType="num">
                                      <p:cBhvr>
                                        <p:cTn id="228" dur="1000" fill="hold"/>
                                        <p:tgtEl>
                                          <p:spTgt spid="28"/>
                                        </p:tgtEl>
                                        <p:attrNameLst>
                                          <p:attrName>ppt_h</p:attrName>
                                        </p:attrNameLst>
                                      </p:cBhvr>
                                      <p:tavLst>
                                        <p:tav tm="0">
                                          <p:val>
                                            <p:fltVal val="0"/>
                                          </p:val>
                                        </p:tav>
                                        <p:tav tm="100000">
                                          <p:val>
                                            <p:strVal val="#ppt_h"/>
                                          </p:val>
                                        </p:tav>
                                      </p:tavLst>
                                    </p:anim>
                                    <p:anim calcmode="lin" valueType="num">
                                      <p:cBhvr>
                                        <p:cTn id="229" dur="1000" fill="hold"/>
                                        <p:tgtEl>
                                          <p:spTgt spid="28"/>
                                        </p:tgtEl>
                                        <p:attrNameLst>
                                          <p:attrName>style.rotation</p:attrName>
                                        </p:attrNameLst>
                                      </p:cBhvr>
                                      <p:tavLst>
                                        <p:tav tm="0">
                                          <p:val>
                                            <p:fltVal val="90"/>
                                          </p:val>
                                        </p:tav>
                                        <p:tav tm="100000">
                                          <p:val>
                                            <p:fltVal val="0"/>
                                          </p:val>
                                        </p:tav>
                                      </p:tavLst>
                                    </p:anim>
                                    <p:animEffect transition="in" filter="fade">
                                      <p:cBhvr>
                                        <p:cTn id="230" dur="1000"/>
                                        <p:tgtEl>
                                          <p:spTgt spid="28"/>
                                        </p:tgtEl>
                                      </p:cBhvr>
                                    </p:animEffect>
                                  </p:childTnLst>
                                </p:cTn>
                              </p:par>
                              <p:par>
                                <p:cTn id="231" presetID="31" presetClass="entr" presetSubtype="0" fill="hold" grpId="0" nodeType="withEffect">
                                  <p:stCondLst>
                                    <p:cond delay="0"/>
                                  </p:stCondLst>
                                  <p:childTnLst>
                                    <p:set>
                                      <p:cBhvr>
                                        <p:cTn id="232" dur="1" fill="hold">
                                          <p:stCondLst>
                                            <p:cond delay="0"/>
                                          </p:stCondLst>
                                        </p:cTn>
                                        <p:tgtEl>
                                          <p:spTgt spid="29"/>
                                        </p:tgtEl>
                                        <p:attrNameLst>
                                          <p:attrName>style.visibility</p:attrName>
                                        </p:attrNameLst>
                                      </p:cBhvr>
                                      <p:to>
                                        <p:strVal val="visible"/>
                                      </p:to>
                                    </p:set>
                                    <p:anim calcmode="lin" valueType="num">
                                      <p:cBhvr>
                                        <p:cTn id="233" dur="1000" fill="hold"/>
                                        <p:tgtEl>
                                          <p:spTgt spid="29"/>
                                        </p:tgtEl>
                                        <p:attrNameLst>
                                          <p:attrName>ppt_w</p:attrName>
                                        </p:attrNameLst>
                                      </p:cBhvr>
                                      <p:tavLst>
                                        <p:tav tm="0">
                                          <p:val>
                                            <p:fltVal val="0"/>
                                          </p:val>
                                        </p:tav>
                                        <p:tav tm="100000">
                                          <p:val>
                                            <p:strVal val="#ppt_w"/>
                                          </p:val>
                                        </p:tav>
                                      </p:tavLst>
                                    </p:anim>
                                    <p:anim calcmode="lin" valueType="num">
                                      <p:cBhvr>
                                        <p:cTn id="234" dur="1000" fill="hold"/>
                                        <p:tgtEl>
                                          <p:spTgt spid="29"/>
                                        </p:tgtEl>
                                        <p:attrNameLst>
                                          <p:attrName>ppt_h</p:attrName>
                                        </p:attrNameLst>
                                      </p:cBhvr>
                                      <p:tavLst>
                                        <p:tav tm="0">
                                          <p:val>
                                            <p:fltVal val="0"/>
                                          </p:val>
                                        </p:tav>
                                        <p:tav tm="100000">
                                          <p:val>
                                            <p:strVal val="#ppt_h"/>
                                          </p:val>
                                        </p:tav>
                                      </p:tavLst>
                                    </p:anim>
                                    <p:anim calcmode="lin" valueType="num">
                                      <p:cBhvr>
                                        <p:cTn id="235" dur="1000" fill="hold"/>
                                        <p:tgtEl>
                                          <p:spTgt spid="29"/>
                                        </p:tgtEl>
                                        <p:attrNameLst>
                                          <p:attrName>style.rotation</p:attrName>
                                        </p:attrNameLst>
                                      </p:cBhvr>
                                      <p:tavLst>
                                        <p:tav tm="0">
                                          <p:val>
                                            <p:fltVal val="90"/>
                                          </p:val>
                                        </p:tav>
                                        <p:tav tm="100000">
                                          <p:val>
                                            <p:fltVal val="0"/>
                                          </p:val>
                                        </p:tav>
                                      </p:tavLst>
                                    </p:anim>
                                    <p:animEffect transition="in" filter="fade">
                                      <p:cBhvr>
                                        <p:cTn id="236" dur="1000"/>
                                        <p:tgtEl>
                                          <p:spTgt spid="29"/>
                                        </p:tgtEl>
                                      </p:cBhvr>
                                    </p:animEffec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28"/>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对话气泡: 椭圆形 2"/>
          <p:cNvSpPr/>
          <p:nvPr/>
        </p:nvSpPr>
        <p:spPr>
          <a:xfrm>
            <a:off x="8760714" y="1723644"/>
            <a:ext cx="1264920" cy="612648"/>
          </a:xfrm>
          <a:prstGeom prst="wedgeEllipseCallout">
            <a:avLst>
              <a:gd name="adj1" fmla="val 66319"/>
              <a:gd name="adj2" fmla="val -16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a:t>
            </a:r>
            <a:endParaRPr lang="zh-CN" altLang="en-US" dirty="0"/>
          </a:p>
        </p:txBody>
      </p:sp>
      <p:sp>
        <p:nvSpPr>
          <p:cNvPr id="4" name="矩形: 圆角 3"/>
          <p:cNvSpPr/>
          <p:nvPr/>
        </p:nvSpPr>
        <p:spPr>
          <a:xfrm>
            <a:off x="5927598" y="1851660"/>
            <a:ext cx="2833116"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画一条线，标明报告节点</a:t>
            </a:r>
            <a:endParaRPr lang="zh-CN" altLang="en-US" dirty="0"/>
          </a:p>
        </p:txBody>
      </p:sp>
      <p:sp>
        <p:nvSpPr>
          <p:cNvPr id="5" name="对话气泡: 椭圆形 4"/>
          <p:cNvSpPr/>
          <p:nvPr/>
        </p:nvSpPr>
        <p:spPr>
          <a:xfrm>
            <a:off x="4189476" y="1367028"/>
            <a:ext cx="1264920" cy="612648"/>
          </a:xfrm>
          <a:prstGeom prst="wedgeEllipseCallout">
            <a:avLst>
              <a:gd name="adj1" fmla="val 95234"/>
              <a:gd name="adj2" fmla="val -6585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STEP2</a:t>
            </a:r>
            <a:endParaRPr lang="zh-CN" altLang="en-US" dirty="0"/>
          </a:p>
        </p:txBody>
      </p:sp>
      <p:sp>
        <p:nvSpPr>
          <p:cNvPr id="6" name="矩形: 圆角 5"/>
          <p:cNvSpPr/>
          <p:nvPr/>
        </p:nvSpPr>
        <p:spPr>
          <a:xfrm>
            <a:off x="2598420" y="708660"/>
            <a:ext cx="2781300"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将完成的内容用实心表示</a:t>
            </a:r>
            <a:endParaRPr lang="zh-CN" altLang="en-US" dirty="0"/>
          </a:p>
        </p:txBody>
      </p:sp>
      <p:sp>
        <p:nvSpPr>
          <p:cNvPr id="7" name="对话气泡: 椭圆形 6"/>
          <p:cNvSpPr/>
          <p:nvPr/>
        </p:nvSpPr>
        <p:spPr>
          <a:xfrm>
            <a:off x="4114800" y="2921508"/>
            <a:ext cx="1264920" cy="612648"/>
          </a:xfrm>
          <a:prstGeom prst="wedgeEllipseCallout">
            <a:avLst>
              <a:gd name="adj1" fmla="val 86560"/>
              <a:gd name="adj2" fmla="val 72947"/>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STEP3</a:t>
            </a:r>
            <a:endParaRPr lang="zh-CN" altLang="en-US" dirty="0"/>
          </a:p>
        </p:txBody>
      </p:sp>
      <p:sp>
        <p:nvSpPr>
          <p:cNvPr id="8" name="矩形: 圆角 7"/>
          <p:cNvSpPr/>
          <p:nvPr/>
        </p:nvSpPr>
        <p:spPr>
          <a:xfrm>
            <a:off x="1947672" y="2921508"/>
            <a:ext cx="2167128"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在这里对已识别的风险进行定性分析</a:t>
            </a:r>
            <a:endParaRPr lang="zh-CN" altLang="en-US" dirty="0"/>
          </a:p>
        </p:txBody>
      </p:sp>
      <p:sp>
        <p:nvSpPr>
          <p:cNvPr id="9" name="对话气泡: 椭圆形 8"/>
          <p:cNvSpPr/>
          <p:nvPr/>
        </p:nvSpPr>
        <p:spPr>
          <a:xfrm>
            <a:off x="6027420" y="4732020"/>
            <a:ext cx="1264920"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STEP4</a:t>
            </a:r>
            <a:endParaRPr lang="zh-CN" altLang="en-US" dirty="0"/>
          </a:p>
        </p:txBody>
      </p:sp>
      <p:sp>
        <p:nvSpPr>
          <p:cNvPr id="10" name="矩形: 圆角 9"/>
          <p:cNvSpPr/>
          <p:nvPr/>
        </p:nvSpPr>
        <p:spPr>
          <a:xfrm>
            <a:off x="7344156" y="4732020"/>
            <a:ext cx="1708404"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在这里体现成本使用情况</a:t>
            </a:r>
            <a:endParaRPr lang="zh-CN" altLang="en-US" dirty="0"/>
          </a:p>
        </p:txBody>
      </p:sp>
      <p:sp>
        <p:nvSpPr>
          <p:cNvPr id="11" name="对话气泡: 椭圆形 10"/>
          <p:cNvSpPr/>
          <p:nvPr/>
        </p:nvSpPr>
        <p:spPr>
          <a:xfrm>
            <a:off x="2155317" y="5157216"/>
            <a:ext cx="1264920" cy="612648"/>
          </a:xfrm>
          <a:prstGeom prst="wedgeEllipseCallout">
            <a:avLst>
              <a:gd name="adj1" fmla="val -1633"/>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STEP5</a:t>
            </a:r>
            <a:endParaRPr lang="zh-CN" altLang="en-US" dirty="0"/>
          </a:p>
        </p:txBody>
      </p:sp>
      <p:sp>
        <p:nvSpPr>
          <p:cNvPr id="12" name="矩形: 圆角 11"/>
          <p:cNvSpPr/>
          <p:nvPr/>
        </p:nvSpPr>
        <p:spPr>
          <a:xfrm>
            <a:off x="3472053" y="5157216"/>
            <a:ext cx="2125218"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在这里对概述与预测进行渐进明细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anim calcmode="lin" valueType="num">
                                      <p:cBhvr>
                                        <p:cTn id="75" dur="1000" fill="hold"/>
                                        <p:tgtEl>
                                          <p:spTgt spid="10"/>
                                        </p:tgtEl>
                                        <p:attrNameLst>
                                          <p:attrName>style.rotation</p:attrName>
                                        </p:attrNameLst>
                                      </p:cBhvr>
                                      <p:tavLst>
                                        <p:tav tm="0">
                                          <p:val>
                                            <p:fltVal val="90"/>
                                          </p:val>
                                        </p:tav>
                                        <p:tav tm="100000">
                                          <p:val>
                                            <p:fltVal val="0"/>
                                          </p:val>
                                        </p:tav>
                                      </p:tavLst>
                                    </p:anim>
                                    <p:animEffect transition="in" filter="fade">
                                      <p:cBhvr>
                                        <p:cTn id="76" dur="1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ppt_w</p:attrName>
                                        </p:attrNameLst>
                                      </p:cBhvr>
                                      <p:tavLst>
                                        <p:tav tm="0">
                                          <p:val>
                                            <p:fltVal val="0"/>
                                          </p:val>
                                        </p:tav>
                                        <p:tav tm="100000">
                                          <p:val>
                                            <p:strVal val="#ppt_w"/>
                                          </p:val>
                                        </p:tav>
                                      </p:tavLst>
                                    </p:anim>
                                    <p:anim calcmode="lin" valueType="num">
                                      <p:cBhvr>
                                        <p:cTn id="88" dur="1000" fill="hold"/>
                                        <p:tgtEl>
                                          <p:spTgt spid="11"/>
                                        </p:tgtEl>
                                        <p:attrNameLst>
                                          <p:attrName>ppt_h</p:attrName>
                                        </p:attrNameLst>
                                      </p:cBhvr>
                                      <p:tavLst>
                                        <p:tav tm="0">
                                          <p:val>
                                            <p:fltVal val="0"/>
                                          </p:val>
                                        </p:tav>
                                        <p:tav tm="100000">
                                          <p:val>
                                            <p:strVal val="#ppt_h"/>
                                          </p:val>
                                        </p:tav>
                                      </p:tavLst>
                                    </p:anim>
                                    <p:anim calcmode="lin" valueType="num">
                                      <p:cBhvr>
                                        <p:cTn id="89" dur="1000" fill="hold"/>
                                        <p:tgtEl>
                                          <p:spTgt spid="11"/>
                                        </p:tgtEl>
                                        <p:attrNameLst>
                                          <p:attrName>style.rotation</p:attrName>
                                        </p:attrNameLst>
                                      </p:cBhvr>
                                      <p:tavLst>
                                        <p:tav tm="0">
                                          <p:val>
                                            <p:fltVal val="90"/>
                                          </p:val>
                                        </p:tav>
                                        <p:tav tm="100000">
                                          <p:val>
                                            <p:fltVal val="0"/>
                                          </p:val>
                                        </p:tav>
                                      </p:tavLst>
                                    </p:anim>
                                    <p:animEffect transition="in" filter="fade">
                                      <p:cBhvr>
                                        <p:cTn id="90" dur="1000"/>
                                        <p:tgtEl>
                                          <p:spTgt spid="11"/>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ppt_w</p:attrName>
                                        </p:attrNameLst>
                                      </p:cBhvr>
                                      <p:tavLst>
                                        <p:tav tm="0">
                                          <p:val>
                                            <p:fltVal val="0"/>
                                          </p:val>
                                        </p:tav>
                                        <p:tav tm="100000">
                                          <p:val>
                                            <p:strVal val="#ppt_w"/>
                                          </p:val>
                                        </p:tav>
                                      </p:tavLst>
                                    </p:anim>
                                    <p:anim calcmode="lin" valueType="num">
                                      <p:cBhvr>
                                        <p:cTn id="94" dur="1000" fill="hold"/>
                                        <p:tgtEl>
                                          <p:spTgt spid="12"/>
                                        </p:tgtEl>
                                        <p:attrNameLst>
                                          <p:attrName>ppt_h</p:attrName>
                                        </p:attrNameLst>
                                      </p:cBhvr>
                                      <p:tavLst>
                                        <p:tav tm="0">
                                          <p:val>
                                            <p:fltVal val="0"/>
                                          </p:val>
                                        </p:tav>
                                        <p:tav tm="100000">
                                          <p:val>
                                            <p:strVal val="#ppt_h"/>
                                          </p:val>
                                        </p:tav>
                                      </p:tavLst>
                                    </p:anim>
                                    <p:anim calcmode="lin" valueType="num">
                                      <p:cBhvr>
                                        <p:cTn id="95" dur="1000" fill="hold"/>
                                        <p:tgtEl>
                                          <p:spTgt spid="12"/>
                                        </p:tgtEl>
                                        <p:attrNameLst>
                                          <p:attrName>style.rotation</p:attrName>
                                        </p:attrNameLst>
                                      </p:cBhvr>
                                      <p:tavLst>
                                        <p:tav tm="0">
                                          <p:val>
                                            <p:fltVal val="90"/>
                                          </p:val>
                                        </p:tav>
                                        <p:tav tm="100000">
                                          <p:val>
                                            <p:fltVal val="0"/>
                                          </p:val>
                                        </p:tav>
                                      </p:tavLst>
                                    </p:anim>
                                    <p:animEffect transition="in" filter="fade">
                                      <p:cBhvr>
                                        <p:cTn id="96" dur="10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1"/>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对话气泡: 椭圆形 2"/>
          <p:cNvSpPr/>
          <p:nvPr/>
        </p:nvSpPr>
        <p:spPr>
          <a:xfrm>
            <a:off x="6904482" y="608076"/>
            <a:ext cx="1264920" cy="612648"/>
          </a:xfrm>
          <a:prstGeom prst="wedgeEllipseCallout">
            <a:avLst>
              <a:gd name="adj1" fmla="val -5970"/>
              <a:gd name="adj2" fmla="val -88246"/>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a:t>
            </a:r>
            <a:endParaRPr lang="zh-CN" altLang="en-US" dirty="0"/>
          </a:p>
        </p:txBody>
      </p:sp>
      <p:sp>
        <p:nvSpPr>
          <p:cNvPr id="4" name="矩形: 圆角 3"/>
          <p:cNvSpPr/>
          <p:nvPr/>
        </p:nvSpPr>
        <p:spPr>
          <a:xfrm>
            <a:off x="4828032" y="736092"/>
            <a:ext cx="2076450"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项目信息情况描述</a:t>
            </a:r>
            <a:endParaRPr lang="zh-CN" altLang="en-US" dirty="0"/>
          </a:p>
        </p:txBody>
      </p:sp>
      <p:sp>
        <p:nvSpPr>
          <p:cNvPr id="5" name="对话气泡: 椭圆形 4"/>
          <p:cNvSpPr/>
          <p:nvPr/>
        </p:nvSpPr>
        <p:spPr>
          <a:xfrm>
            <a:off x="4601337" y="3278124"/>
            <a:ext cx="1264920" cy="612648"/>
          </a:xfrm>
          <a:prstGeom prst="wedgeEllipseCallout">
            <a:avLst>
              <a:gd name="adj1" fmla="val 4873"/>
              <a:gd name="adj2" fmla="val 6100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STEP2</a:t>
            </a:r>
            <a:endParaRPr lang="zh-CN" altLang="en-US" dirty="0"/>
          </a:p>
        </p:txBody>
      </p:sp>
      <p:sp>
        <p:nvSpPr>
          <p:cNvPr id="6" name="矩形: 圆角 5"/>
          <p:cNvSpPr/>
          <p:nvPr/>
        </p:nvSpPr>
        <p:spPr>
          <a:xfrm>
            <a:off x="5866257" y="3406140"/>
            <a:ext cx="2113026"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开发团队人员分配</a:t>
            </a:r>
            <a:endParaRPr lang="zh-CN" altLang="en-US" dirty="0"/>
          </a:p>
        </p:txBody>
      </p:sp>
      <p:sp>
        <p:nvSpPr>
          <p:cNvPr id="7" name="对话气泡: 椭圆形 6"/>
          <p:cNvSpPr/>
          <p:nvPr/>
        </p:nvSpPr>
        <p:spPr>
          <a:xfrm>
            <a:off x="101346" y="3584448"/>
            <a:ext cx="1264920" cy="612648"/>
          </a:xfrm>
          <a:prstGeom prst="wedgeEllipseCallout">
            <a:avLst>
              <a:gd name="adj1" fmla="val 77885"/>
              <a:gd name="adj2" fmla="val 8488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STEP3</a:t>
            </a:r>
            <a:endParaRPr lang="zh-CN" altLang="en-US" dirty="0"/>
          </a:p>
        </p:txBody>
      </p:sp>
      <p:sp>
        <p:nvSpPr>
          <p:cNvPr id="8" name="矩形: 圆角 7"/>
          <p:cNvSpPr/>
          <p:nvPr/>
        </p:nvSpPr>
        <p:spPr>
          <a:xfrm>
            <a:off x="1366266" y="3712464"/>
            <a:ext cx="2286762"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与传统矩阵如出一辙</a:t>
            </a:r>
            <a:endParaRPr lang="zh-CN" altLang="en-US" dirty="0"/>
          </a:p>
        </p:txBody>
      </p:sp>
      <p:sp>
        <p:nvSpPr>
          <p:cNvPr id="9" name="对话气泡: 椭圆形 8"/>
          <p:cNvSpPr/>
          <p:nvPr/>
        </p:nvSpPr>
        <p:spPr>
          <a:xfrm>
            <a:off x="1482090" y="4850892"/>
            <a:ext cx="1264920" cy="612648"/>
          </a:xfrm>
          <a:prstGeom prst="wedgeEllipseCallout">
            <a:avLst>
              <a:gd name="adj1" fmla="val -65247"/>
              <a:gd name="adj2" fmla="val -31530"/>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STEP4</a:t>
            </a:r>
            <a:endParaRPr lang="zh-CN" altLang="en-US" dirty="0"/>
          </a:p>
        </p:txBody>
      </p:sp>
      <p:sp>
        <p:nvSpPr>
          <p:cNvPr id="10" name="矩形: 圆角 9"/>
          <p:cNvSpPr/>
          <p:nvPr/>
        </p:nvSpPr>
        <p:spPr>
          <a:xfrm>
            <a:off x="2747010" y="4978908"/>
            <a:ext cx="1189482"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产品属性</a:t>
            </a:r>
            <a:endParaRPr lang="zh-CN" altLang="en-US" dirty="0"/>
          </a:p>
        </p:txBody>
      </p:sp>
      <p:sp>
        <p:nvSpPr>
          <p:cNvPr id="11" name="对话气泡: 椭圆形 10"/>
          <p:cNvSpPr/>
          <p:nvPr/>
        </p:nvSpPr>
        <p:spPr>
          <a:xfrm>
            <a:off x="1921002" y="-4572"/>
            <a:ext cx="1264920" cy="612648"/>
          </a:xfrm>
          <a:prstGeom prst="wedgeEllipseCallout">
            <a:avLst>
              <a:gd name="adj1" fmla="val -69"/>
              <a:gd name="adj2" fmla="val 74471"/>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STEP5</a:t>
            </a:r>
            <a:endParaRPr lang="zh-CN" altLang="en-US" dirty="0"/>
          </a:p>
        </p:txBody>
      </p:sp>
      <p:sp>
        <p:nvSpPr>
          <p:cNvPr id="12" name="矩形: 圆角 11"/>
          <p:cNvSpPr/>
          <p:nvPr/>
        </p:nvSpPr>
        <p:spPr>
          <a:xfrm>
            <a:off x="3185922" y="29018"/>
            <a:ext cx="3567125"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发布和冲刺。敏捷管理中要求每一个发布需要安排</a:t>
            </a:r>
            <a:r>
              <a:rPr lang="en-US" altLang="zh-CN" dirty="0"/>
              <a:t>4</a:t>
            </a:r>
            <a:r>
              <a:rPr lang="zh-CN" altLang="en-US" dirty="0"/>
              <a:t>至</a:t>
            </a:r>
            <a:r>
              <a:rPr lang="en-US" altLang="zh-CN" dirty="0"/>
              <a:t>12</a:t>
            </a:r>
            <a:r>
              <a:rPr lang="zh-CN" altLang="en-US" dirty="0"/>
              <a:t>个冲刺。</a:t>
            </a:r>
            <a:endParaRPr lang="zh-CN" altLang="en-US" dirty="0"/>
          </a:p>
        </p:txBody>
      </p:sp>
      <p:sp>
        <p:nvSpPr>
          <p:cNvPr id="13" name="对话气泡: 椭圆形 12"/>
          <p:cNvSpPr/>
          <p:nvPr/>
        </p:nvSpPr>
        <p:spPr>
          <a:xfrm>
            <a:off x="1366266" y="809244"/>
            <a:ext cx="1264920" cy="612648"/>
          </a:xfrm>
          <a:prstGeom prst="wedgeEllipseCallout">
            <a:avLst>
              <a:gd name="adj1" fmla="val -78259"/>
              <a:gd name="adj2" fmla="val -9294"/>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STEP6</a:t>
            </a:r>
            <a:endParaRPr lang="zh-CN" altLang="en-US" dirty="0"/>
          </a:p>
        </p:txBody>
      </p:sp>
      <p:sp>
        <p:nvSpPr>
          <p:cNvPr id="14" name="矩形: 圆角 13"/>
          <p:cNvSpPr/>
          <p:nvPr/>
        </p:nvSpPr>
        <p:spPr>
          <a:xfrm>
            <a:off x="1366265" y="1424970"/>
            <a:ext cx="3093767" cy="637001"/>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在这里展现每一个产品的特性是在哪个冲刺阶段完成的。</a:t>
            </a:r>
            <a:endParaRPr lang="zh-CN" altLang="en-US" dirty="0"/>
          </a:p>
        </p:txBody>
      </p:sp>
      <p:sp>
        <p:nvSpPr>
          <p:cNvPr id="15" name="对话气泡: 椭圆形 14"/>
          <p:cNvSpPr/>
          <p:nvPr/>
        </p:nvSpPr>
        <p:spPr>
          <a:xfrm>
            <a:off x="4494466" y="3712464"/>
            <a:ext cx="1264920" cy="612648"/>
          </a:xfrm>
          <a:prstGeom prst="wedgeEllipseCallout">
            <a:avLst>
              <a:gd name="adj1" fmla="val 60418"/>
              <a:gd name="adj2" fmla="val 31827"/>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STEP7</a:t>
            </a:r>
            <a:endParaRPr lang="zh-CN" altLang="en-US" dirty="0"/>
          </a:p>
        </p:txBody>
      </p:sp>
      <p:sp>
        <p:nvSpPr>
          <p:cNvPr id="16" name="矩形: 圆角 15"/>
          <p:cNvSpPr/>
          <p:nvPr/>
        </p:nvSpPr>
        <p:spPr>
          <a:xfrm>
            <a:off x="5787206" y="3812488"/>
            <a:ext cx="3758009"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默认单位为“周”的冲刺时间盒子</a:t>
            </a:r>
            <a:endParaRPr lang="zh-CN" altLang="en-US" dirty="0"/>
          </a:p>
        </p:txBody>
      </p:sp>
      <p:sp>
        <p:nvSpPr>
          <p:cNvPr id="17" name="对话气泡: 椭圆形 16"/>
          <p:cNvSpPr/>
          <p:nvPr/>
        </p:nvSpPr>
        <p:spPr>
          <a:xfrm>
            <a:off x="6194298" y="4292"/>
            <a:ext cx="1264920" cy="612648"/>
          </a:xfrm>
          <a:prstGeom prst="wedgeEllipseCallout">
            <a:avLst>
              <a:gd name="adj1" fmla="val 3619"/>
              <a:gd name="adj2" fmla="val 85132"/>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STEP8</a:t>
            </a:r>
            <a:endParaRPr lang="zh-CN" altLang="en-US" dirty="0"/>
          </a:p>
        </p:txBody>
      </p:sp>
      <p:sp>
        <p:nvSpPr>
          <p:cNvPr id="18" name="矩形: 圆角 17"/>
          <p:cNvSpPr/>
          <p:nvPr/>
        </p:nvSpPr>
        <p:spPr>
          <a:xfrm>
            <a:off x="7459218" y="132821"/>
            <a:ext cx="1610137"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项目进度计划</a:t>
            </a:r>
            <a:endParaRPr lang="zh-CN" altLang="en-US" dirty="0"/>
          </a:p>
        </p:txBody>
      </p:sp>
      <p:sp>
        <p:nvSpPr>
          <p:cNvPr id="19" name="对话气泡: 椭圆形 18"/>
          <p:cNvSpPr/>
          <p:nvPr/>
        </p:nvSpPr>
        <p:spPr>
          <a:xfrm>
            <a:off x="4241011" y="5600699"/>
            <a:ext cx="1264920" cy="612648"/>
          </a:xfrm>
          <a:prstGeom prst="wedgeEllipseCallout">
            <a:avLst>
              <a:gd name="adj1" fmla="val 58943"/>
              <a:gd name="adj2" fmla="val -30616"/>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STEP9</a:t>
            </a:r>
            <a:endParaRPr lang="zh-CN" altLang="en-US" dirty="0"/>
          </a:p>
        </p:txBody>
      </p:sp>
      <p:sp>
        <p:nvSpPr>
          <p:cNvPr id="20" name="矩形: 圆角 19"/>
          <p:cNvSpPr/>
          <p:nvPr/>
        </p:nvSpPr>
        <p:spPr>
          <a:xfrm>
            <a:off x="1366265" y="5653278"/>
            <a:ext cx="2833116" cy="507491"/>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当前燃尽情况（冲刺</a:t>
            </a:r>
            <a:r>
              <a:rPr lang="en-US" altLang="zh-CN" dirty="0"/>
              <a:t>2</a:t>
            </a:r>
            <a:r>
              <a:rPr lang="zh-CN" altLang="en-US" dirty="0"/>
              <a:t>）</a:t>
            </a:r>
            <a:endParaRPr lang="en-US" altLang="zh-CN" dirty="0"/>
          </a:p>
          <a:p>
            <a:r>
              <a:rPr lang="zh-CN" altLang="en-US" dirty="0"/>
              <a:t>之前燃尽情况（冲刺</a:t>
            </a:r>
            <a:r>
              <a:rPr lang="en-US" altLang="zh-CN" dirty="0"/>
              <a:t>1</a:t>
            </a:r>
            <a:r>
              <a:rPr lang="zh-CN" altLang="en-US" dirty="0"/>
              <a:t>）</a:t>
            </a:r>
            <a:endParaRPr lang="zh-CN" altLang="en-US" dirty="0"/>
          </a:p>
        </p:txBody>
      </p:sp>
      <p:sp>
        <p:nvSpPr>
          <p:cNvPr id="21" name="对话气泡: 椭圆形 20"/>
          <p:cNvSpPr/>
          <p:nvPr/>
        </p:nvSpPr>
        <p:spPr>
          <a:xfrm>
            <a:off x="1403615" y="2496312"/>
            <a:ext cx="1264920" cy="612648"/>
          </a:xfrm>
          <a:prstGeom prst="wedgeEllipseCallout">
            <a:avLst>
              <a:gd name="adj1" fmla="val -5970"/>
              <a:gd name="adj2" fmla="val 683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STEP10</a:t>
            </a:r>
            <a:endParaRPr lang="zh-CN" altLang="en-US" dirty="0"/>
          </a:p>
        </p:txBody>
      </p:sp>
      <p:sp>
        <p:nvSpPr>
          <p:cNvPr id="22" name="矩形: 圆角 21"/>
          <p:cNvSpPr/>
          <p:nvPr/>
        </p:nvSpPr>
        <p:spPr>
          <a:xfrm>
            <a:off x="2747010" y="2626333"/>
            <a:ext cx="1189482"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风险识别</a:t>
            </a:r>
            <a:endParaRPr lang="zh-CN" altLang="en-US" dirty="0"/>
          </a:p>
        </p:txBody>
      </p:sp>
      <p:sp>
        <p:nvSpPr>
          <p:cNvPr id="23" name="对话气泡: 椭圆形 22"/>
          <p:cNvSpPr/>
          <p:nvPr/>
        </p:nvSpPr>
        <p:spPr>
          <a:xfrm>
            <a:off x="7979283" y="5294375"/>
            <a:ext cx="1264920" cy="612648"/>
          </a:xfrm>
          <a:prstGeom prst="wedgeEllipseCallout">
            <a:avLst>
              <a:gd name="adj1" fmla="val 66319"/>
              <a:gd name="adj2" fmla="val -16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STEP11</a:t>
            </a:r>
            <a:endParaRPr lang="zh-CN" altLang="en-US" dirty="0"/>
          </a:p>
        </p:txBody>
      </p:sp>
      <p:sp>
        <p:nvSpPr>
          <p:cNvPr id="24" name="矩形: 圆角 23"/>
          <p:cNvSpPr/>
          <p:nvPr/>
        </p:nvSpPr>
        <p:spPr>
          <a:xfrm>
            <a:off x="7389845" y="5847587"/>
            <a:ext cx="1854358"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整体状态燃起图</a:t>
            </a:r>
            <a:endParaRPr lang="zh-CN" altLang="en-US" dirty="0"/>
          </a:p>
        </p:txBody>
      </p:sp>
      <p:sp>
        <p:nvSpPr>
          <p:cNvPr id="25" name="对话气泡: 椭圆形 24"/>
          <p:cNvSpPr/>
          <p:nvPr/>
        </p:nvSpPr>
        <p:spPr>
          <a:xfrm>
            <a:off x="2747010" y="4864118"/>
            <a:ext cx="1264920" cy="612648"/>
          </a:xfrm>
          <a:prstGeom prst="wedgeEllipseCallout">
            <a:avLst>
              <a:gd name="adj1" fmla="val -2282"/>
              <a:gd name="adj2" fmla="val 63810"/>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STEP12</a:t>
            </a:r>
            <a:endParaRPr lang="zh-CN" altLang="en-US" dirty="0"/>
          </a:p>
        </p:txBody>
      </p:sp>
      <p:sp>
        <p:nvSpPr>
          <p:cNvPr id="26" name="矩形: 圆角 25"/>
          <p:cNvSpPr/>
          <p:nvPr/>
        </p:nvSpPr>
        <p:spPr>
          <a:xfrm>
            <a:off x="4011929" y="4908748"/>
            <a:ext cx="3014021" cy="557014"/>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用简明扼要且清晰的语言描述项目概述和对项目的预测</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anim calcmode="lin" valueType="num">
                                      <p:cBhvr>
                                        <p:cTn id="75" dur="1000" fill="hold"/>
                                        <p:tgtEl>
                                          <p:spTgt spid="10"/>
                                        </p:tgtEl>
                                        <p:attrNameLst>
                                          <p:attrName>style.rotation</p:attrName>
                                        </p:attrNameLst>
                                      </p:cBhvr>
                                      <p:tavLst>
                                        <p:tav tm="0">
                                          <p:val>
                                            <p:fltVal val="90"/>
                                          </p:val>
                                        </p:tav>
                                        <p:tav tm="100000">
                                          <p:val>
                                            <p:fltVal val="0"/>
                                          </p:val>
                                        </p:tav>
                                      </p:tavLst>
                                    </p:anim>
                                    <p:animEffect transition="in" filter="fade">
                                      <p:cBhvr>
                                        <p:cTn id="76" dur="1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ppt_w</p:attrName>
                                        </p:attrNameLst>
                                      </p:cBhvr>
                                      <p:tavLst>
                                        <p:tav tm="0">
                                          <p:val>
                                            <p:fltVal val="0"/>
                                          </p:val>
                                        </p:tav>
                                        <p:tav tm="100000">
                                          <p:val>
                                            <p:strVal val="#ppt_w"/>
                                          </p:val>
                                        </p:tav>
                                      </p:tavLst>
                                    </p:anim>
                                    <p:anim calcmode="lin" valueType="num">
                                      <p:cBhvr>
                                        <p:cTn id="88" dur="1000" fill="hold"/>
                                        <p:tgtEl>
                                          <p:spTgt spid="11"/>
                                        </p:tgtEl>
                                        <p:attrNameLst>
                                          <p:attrName>ppt_h</p:attrName>
                                        </p:attrNameLst>
                                      </p:cBhvr>
                                      <p:tavLst>
                                        <p:tav tm="0">
                                          <p:val>
                                            <p:fltVal val="0"/>
                                          </p:val>
                                        </p:tav>
                                        <p:tav tm="100000">
                                          <p:val>
                                            <p:strVal val="#ppt_h"/>
                                          </p:val>
                                        </p:tav>
                                      </p:tavLst>
                                    </p:anim>
                                    <p:anim calcmode="lin" valueType="num">
                                      <p:cBhvr>
                                        <p:cTn id="89" dur="1000" fill="hold"/>
                                        <p:tgtEl>
                                          <p:spTgt spid="11"/>
                                        </p:tgtEl>
                                        <p:attrNameLst>
                                          <p:attrName>style.rotation</p:attrName>
                                        </p:attrNameLst>
                                      </p:cBhvr>
                                      <p:tavLst>
                                        <p:tav tm="0">
                                          <p:val>
                                            <p:fltVal val="90"/>
                                          </p:val>
                                        </p:tav>
                                        <p:tav tm="100000">
                                          <p:val>
                                            <p:fltVal val="0"/>
                                          </p:val>
                                        </p:tav>
                                      </p:tavLst>
                                    </p:anim>
                                    <p:animEffect transition="in" filter="fade">
                                      <p:cBhvr>
                                        <p:cTn id="90" dur="1000"/>
                                        <p:tgtEl>
                                          <p:spTgt spid="11"/>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ppt_w</p:attrName>
                                        </p:attrNameLst>
                                      </p:cBhvr>
                                      <p:tavLst>
                                        <p:tav tm="0">
                                          <p:val>
                                            <p:fltVal val="0"/>
                                          </p:val>
                                        </p:tav>
                                        <p:tav tm="100000">
                                          <p:val>
                                            <p:strVal val="#ppt_w"/>
                                          </p:val>
                                        </p:tav>
                                      </p:tavLst>
                                    </p:anim>
                                    <p:anim calcmode="lin" valueType="num">
                                      <p:cBhvr>
                                        <p:cTn id="94" dur="1000" fill="hold"/>
                                        <p:tgtEl>
                                          <p:spTgt spid="12"/>
                                        </p:tgtEl>
                                        <p:attrNameLst>
                                          <p:attrName>ppt_h</p:attrName>
                                        </p:attrNameLst>
                                      </p:cBhvr>
                                      <p:tavLst>
                                        <p:tav tm="0">
                                          <p:val>
                                            <p:fltVal val="0"/>
                                          </p:val>
                                        </p:tav>
                                        <p:tav tm="100000">
                                          <p:val>
                                            <p:strVal val="#ppt_h"/>
                                          </p:val>
                                        </p:tav>
                                      </p:tavLst>
                                    </p:anim>
                                    <p:anim calcmode="lin" valueType="num">
                                      <p:cBhvr>
                                        <p:cTn id="95" dur="1000" fill="hold"/>
                                        <p:tgtEl>
                                          <p:spTgt spid="12"/>
                                        </p:tgtEl>
                                        <p:attrNameLst>
                                          <p:attrName>style.rotation</p:attrName>
                                        </p:attrNameLst>
                                      </p:cBhvr>
                                      <p:tavLst>
                                        <p:tav tm="0">
                                          <p:val>
                                            <p:fltVal val="90"/>
                                          </p:val>
                                        </p:tav>
                                        <p:tav tm="100000">
                                          <p:val>
                                            <p:fltVal val="0"/>
                                          </p:val>
                                        </p:tav>
                                      </p:tavLst>
                                    </p:anim>
                                    <p:animEffect transition="in" filter="fade">
                                      <p:cBhvr>
                                        <p:cTn id="96" dur="10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1"/>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1000" fill="hold"/>
                                        <p:tgtEl>
                                          <p:spTgt spid="13"/>
                                        </p:tgtEl>
                                        <p:attrNameLst>
                                          <p:attrName>ppt_w</p:attrName>
                                        </p:attrNameLst>
                                      </p:cBhvr>
                                      <p:tavLst>
                                        <p:tav tm="0">
                                          <p:val>
                                            <p:fltVal val="0"/>
                                          </p:val>
                                        </p:tav>
                                        <p:tav tm="100000">
                                          <p:val>
                                            <p:strVal val="#ppt_w"/>
                                          </p:val>
                                        </p:tav>
                                      </p:tavLst>
                                    </p:anim>
                                    <p:anim calcmode="lin" valueType="num">
                                      <p:cBhvr>
                                        <p:cTn id="108" dur="1000" fill="hold"/>
                                        <p:tgtEl>
                                          <p:spTgt spid="13"/>
                                        </p:tgtEl>
                                        <p:attrNameLst>
                                          <p:attrName>ppt_h</p:attrName>
                                        </p:attrNameLst>
                                      </p:cBhvr>
                                      <p:tavLst>
                                        <p:tav tm="0">
                                          <p:val>
                                            <p:fltVal val="0"/>
                                          </p:val>
                                        </p:tav>
                                        <p:tav tm="100000">
                                          <p:val>
                                            <p:strVal val="#ppt_h"/>
                                          </p:val>
                                        </p:tav>
                                      </p:tavLst>
                                    </p:anim>
                                    <p:anim calcmode="lin" valueType="num">
                                      <p:cBhvr>
                                        <p:cTn id="109" dur="1000" fill="hold"/>
                                        <p:tgtEl>
                                          <p:spTgt spid="13"/>
                                        </p:tgtEl>
                                        <p:attrNameLst>
                                          <p:attrName>style.rotation</p:attrName>
                                        </p:attrNameLst>
                                      </p:cBhvr>
                                      <p:tavLst>
                                        <p:tav tm="0">
                                          <p:val>
                                            <p:fltVal val="90"/>
                                          </p:val>
                                        </p:tav>
                                        <p:tav tm="100000">
                                          <p:val>
                                            <p:fltVal val="0"/>
                                          </p:val>
                                        </p:tav>
                                      </p:tavLst>
                                    </p:anim>
                                    <p:animEffect transition="in" filter="fade">
                                      <p:cBhvr>
                                        <p:cTn id="110" dur="1000"/>
                                        <p:tgtEl>
                                          <p:spTgt spid="1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1000" fill="hold"/>
                                        <p:tgtEl>
                                          <p:spTgt spid="14"/>
                                        </p:tgtEl>
                                        <p:attrNameLst>
                                          <p:attrName>ppt_w</p:attrName>
                                        </p:attrNameLst>
                                      </p:cBhvr>
                                      <p:tavLst>
                                        <p:tav tm="0">
                                          <p:val>
                                            <p:fltVal val="0"/>
                                          </p:val>
                                        </p:tav>
                                        <p:tav tm="100000">
                                          <p:val>
                                            <p:strVal val="#ppt_w"/>
                                          </p:val>
                                        </p:tav>
                                      </p:tavLst>
                                    </p:anim>
                                    <p:anim calcmode="lin" valueType="num">
                                      <p:cBhvr>
                                        <p:cTn id="114" dur="1000" fill="hold"/>
                                        <p:tgtEl>
                                          <p:spTgt spid="14"/>
                                        </p:tgtEl>
                                        <p:attrNameLst>
                                          <p:attrName>ppt_h</p:attrName>
                                        </p:attrNameLst>
                                      </p:cBhvr>
                                      <p:tavLst>
                                        <p:tav tm="0">
                                          <p:val>
                                            <p:fltVal val="0"/>
                                          </p:val>
                                        </p:tav>
                                        <p:tav tm="100000">
                                          <p:val>
                                            <p:strVal val="#ppt_h"/>
                                          </p:val>
                                        </p:tav>
                                      </p:tavLst>
                                    </p:anim>
                                    <p:anim calcmode="lin" valueType="num">
                                      <p:cBhvr>
                                        <p:cTn id="115" dur="1000" fill="hold"/>
                                        <p:tgtEl>
                                          <p:spTgt spid="14"/>
                                        </p:tgtEl>
                                        <p:attrNameLst>
                                          <p:attrName>style.rotation</p:attrName>
                                        </p:attrNameLst>
                                      </p:cBhvr>
                                      <p:tavLst>
                                        <p:tav tm="0">
                                          <p:val>
                                            <p:fltVal val="90"/>
                                          </p:val>
                                        </p:tav>
                                        <p:tav tm="100000">
                                          <p:val>
                                            <p:fltVal val="0"/>
                                          </p:val>
                                        </p:tav>
                                      </p:tavLst>
                                    </p:anim>
                                    <p:animEffect transition="in" filter="fade">
                                      <p:cBhvr>
                                        <p:cTn id="116" dur="10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1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1000" fill="hold"/>
                                        <p:tgtEl>
                                          <p:spTgt spid="15"/>
                                        </p:tgtEl>
                                        <p:attrNameLst>
                                          <p:attrName>ppt_w</p:attrName>
                                        </p:attrNameLst>
                                      </p:cBhvr>
                                      <p:tavLst>
                                        <p:tav tm="0">
                                          <p:val>
                                            <p:fltVal val="0"/>
                                          </p:val>
                                        </p:tav>
                                        <p:tav tm="100000">
                                          <p:val>
                                            <p:strVal val="#ppt_w"/>
                                          </p:val>
                                        </p:tav>
                                      </p:tavLst>
                                    </p:anim>
                                    <p:anim calcmode="lin" valueType="num">
                                      <p:cBhvr>
                                        <p:cTn id="128" dur="1000" fill="hold"/>
                                        <p:tgtEl>
                                          <p:spTgt spid="15"/>
                                        </p:tgtEl>
                                        <p:attrNameLst>
                                          <p:attrName>ppt_h</p:attrName>
                                        </p:attrNameLst>
                                      </p:cBhvr>
                                      <p:tavLst>
                                        <p:tav tm="0">
                                          <p:val>
                                            <p:fltVal val="0"/>
                                          </p:val>
                                        </p:tav>
                                        <p:tav tm="100000">
                                          <p:val>
                                            <p:strVal val="#ppt_h"/>
                                          </p:val>
                                        </p:tav>
                                      </p:tavLst>
                                    </p:anim>
                                    <p:anim calcmode="lin" valueType="num">
                                      <p:cBhvr>
                                        <p:cTn id="129" dur="1000" fill="hold"/>
                                        <p:tgtEl>
                                          <p:spTgt spid="15"/>
                                        </p:tgtEl>
                                        <p:attrNameLst>
                                          <p:attrName>style.rotation</p:attrName>
                                        </p:attrNameLst>
                                      </p:cBhvr>
                                      <p:tavLst>
                                        <p:tav tm="0">
                                          <p:val>
                                            <p:fltVal val="90"/>
                                          </p:val>
                                        </p:tav>
                                        <p:tav tm="100000">
                                          <p:val>
                                            <p:fltVal val="0"/>
                                          </p:val>
                                        </p:tav>
                                      </p:tavLst>
                                    </p:anim>
                                    <p:animEffect transition="in" filter="fade">
                                      <p:cBhvr>
                                        <p:cTn id="130" dur="1000"/>
                                        <p:tgtEl>
                                          <p:spTgt spid="1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6"/>
                                        </p:tgtEl>
                                        <p:attrNameLst>
                                          <p:attrName>style.visibility</p:attrName>
                                        </p:attrNameLst>
                                      </p:cBhvr>
                                      <p:to>
                                        <p:strVal val="visible"/>
                                      </p:to>
                                    </p:set>
                                    <p:anim calcmode="lin" valueType="num">
                                      <p:cBhvr>
                                        <p:cTn id="133" dur="1000" fill="hold"/>
                                        <p:tgtEl>
                                          <p:spTgt spid="16"/>
                                        </p:tgtEl>
                                        <p:attrNameLst>
                                          <p:attrName>ppt_w</p:attrName>
                                        </p:attrNameLst>
                                      </p:cBhvr>
                                      <p:tavLst>
                                        <p:tav tm="0">
                                          <p:val>
                                            <p:fltVal val="0"/>
                                          </p:val>
                                        </p:tav>
                                        <p:tav tm="100000">
                                          <p:val>
                                            <p:strVal val="#ppt_w"/>
                                          </p:val>
                                        </p:tav>
                                      </p:tavLst>
                                    </p:anim>
                                    <p:anim calcmode="lin" valueType="num">
                                      <p:cBhvr>
                                        <p:cTn id="134" dur="1000" fill="hold"/>
                                        <p:tgtEl>
                                          <p:spTgt spid="16"/>
                                        </p:tgtEl>
                                        <p:attrNameLst>
                                          <p:attrName>ppt_h</p:attrName>
                                        </p:attrNameLst>
                                      </p:cBhvr>
                                      <p:tavLst>
                                        <p:tav tm="0">
                                          <p:val>
                                            <p:fltVal val="0"/>
                                          </p:val>
                                        </p:tav>
                                        <p:tav tm="100000">
                                          <p:val>
                                            <p:strVal val="#ppt_h"/>
                                          </p:val>
                                        </p:tav>
                                      </p:tavLst>
                                    </p:anim>
                                    <p:anim calcmode="lin" valueType="num">
                                      <p:cBhvr>
                                        <p:cTn id="135" dur="1000" fill="hold"/>
                                        <p:tgtEl>
                                          <p:spTgt spid="16"/>
                                        </p:tgtEl>
                                        <p:attrNameLst>
                                          <p:attrName>style.rotation</p:attrName>
                                        </p:attrNameLst>
                                      </p:cBhvr>
                                      <p:tavLst>
                                        <p:tav tm="0">
                                          <p:val>
                                            <p:fltVal val="90"/>
                                          </p:val>
                                        </p:tav>
                                        <p:tav tm="100000">
                                          <p:val>
                                            <p:fltVal val="0"/>
                                          </p:val>
                                        </p:tav>
                                      </p:tavLst>
                                    </p:anim>
                                    <p:animEffect transition="in" filter="fade">
                                      <p:cBhvr>
                                        <p:cTn id="136" dur="1000"/>
                                        <p:tgtEl>
                                          <p:spTgt spid="16"/>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1000" fill="hold"/>
                                        <p:tgtEl>
                                          <p:spTgt spid="17"/>
                                        </p:tgtEl>
                                        <p:attrNameLst>
                                          <p:attrName>ppt_w</p:attrName>
                                        </p:attrNameLst>
                                      </p:cBhvr>
                                      <p:tavLst>
                                        <p:tav tm="0">
                                          <p:val>
                                            <p:fltVal val="0"/>
                                          </p:val>
                                        </p:tav>
                                        <p:tav tm="100000">
                                          <p:val>
                                            <p:strVal val="#ppt_w"/>
                                          </p:val>
                                        </p:tav>
                                      </p:tavLst>
                                    </p:anim>
                                    <p:anim calcmode="lin" valueType="num">
                                      <p:cBhvr>
                                        <p:cTn id="148" dur="1000" fill="hold"/>
                                        <p:tgtEl>
                                          <p:spTgt spid="17"/>
                                        </p:tgtEl>
                                        <p:attrNameLst>
                                          <p:attrName>ppt_h</p:attrName>
                                        </p:attrNameLst>
                                      </p:cBhvr>
                                      <p:tavLst>
                                        <p:tav tm="0">
                                          <p:val>
                                            <p:fltVal val="0"/>
                                          </p:val>
                                        </p:tav>
                                        <p:tav tm="100000">
                                          <p:val>
                                            <p:strVal val="#ppt_h"/>
                                          </p:val>
                                        </p:tav>
                                      </p:tavLst>
                                    </p:anim>
                                    <p:anim calcmode="lin" valueType="num">
                                      <p:cBhvr>
                                        <p:cTn id="149" dur="1000" fill="hold"/>
                                        <p:tgtEl>
                                          <p:spTgt spid="17"/>
                                        </p:tgtEl>
                                        <p:attrNameLst>
                                          <p:attrName>style.rotation</p:attrName>
                                        </p:attrNameLst>
                                      </p:cBhvr>
                                      <p:tavLst>
                                        <p:tav tm="0">
                                          <p:val>
                                            <p:fltVal val="90"/>
                                          </p:val>
                                        </p:tav>
                                        <p:tav tm="100000">
                                          <p:val>
                                            <p:fltVal val="0"/>
                                          </p:val>
                                        </p:tav>
                                      </p:tavLst>
                                    </p:anim>
                                    <p:animEffect transition="in" filter="fade">
                                      <p:cBhvr>
                                        <p:cTn id="150" dur="1000"/>
                                        <p:tgtEl>
                                          <p:spTgt spid="17"/>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 calcmode="lin" valueType="num">
                                      <p:cBhvr>
                                        <p:cTn id="153" dur="1000" fill="hold"/>
                                        <p:tgtEl>
                                          <p:spTgt spid="18"/>
                                        </p:tgtEl>
                                        <p:attrNameLst>
                                          <p:attrName>ppt_w</p:attrName>
                                        </p:attrNameLst>
                                      </p:cBhvr>
                                      <p:tavLst>
                                        <p:tav tm="0">
                                          <p:val>
                                            <p:fltVal val="0"/>
                                          </p:val>
                                        </p:tav>
                                        <p:tav tm="100000">
                                          <p:val>
                                            <p:strVal val="#ppt_w"/>
                                          </p:val>
                                        </p:tav>
                                      </p:tavLst>
                                    </p:anim>
                                    <p:anim calcmode="lin" valueType="num">
                                      <p:cBhvr>
                                        <p:cTn id="154" dur="1000" fill="hold"/>
                                        <p:tgtEl>
                                          <p:spTgt spid="18"/>
                                        </p:tgtEl>
                                        <p:attrNameLst>
                                          <p:attrName>ppt_h</p:attrName>
                                        </p:attrNameLst>
                                      </p:cBhvr>
                                      <p:tavLst>
                                        <p:tav tm="0">
                                          <p:val>
                                            <p:fltVal val="0"/>
                                          </p:val>
                                        </p:tav>
                                        <p:tav tm="100000">
                                          <p:val>
                                            <p:strVal val="#ppt_h"/>
                                          </p:val>
                                        </p:tav>
                                      </p:tavLst>
                                    </p:anim>
                                    <p:anim calcmode="lin" valueType="num">
                                      <p:cBhvr>
                                        <p:cTn id="155" dur="1000" fill="hold"/>
                                        <p:tgtEl>
                                          <p:spTgt spid="18"/>
                                        </p:tgtEl>
                                        <p:attrNameLst>
                                          <p:attrName>style.rotation</p:attrName>
                                        </p:attrNameLst>
                                      </p:cBhvr>
                                      <p:tavLst>
                                        <p:tav tm="0">
                                          <p:val>
                                            <p:fltVal val="90"/>
                                          </p:val>
                                        </p:tav>
                                        <p:tav tm="100000">
                                          <p:val>
                                            <p:fltVal val="0"/>
                                          </p:val>
                                        </p:tav>
                                      </p:tavLst>
                                    </p:anim>
                                    <p:animEffect transition="in" filter="fade">
                                      <p:cBhvr>
                                        <p:cTn id="156" dur="1000"/>
                                        <p:tgtEl>
                                          <p:spTgt spid="18"/>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7"/>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0"/>
                                  </p:stCondLst>
                                  <p:childTnLst>
                                    <p:set>
                                      <p:cBhvr>
                                        <p:cTn id="166" dur="1" fill="hold">
                                          <p:stCondLst>
                                            <p:cond delay="0"/>
                                          </p:stCondLst>
                                        </p:cTn>
                                        <p:tgtEl>
                                          <p:spTgt spid="19"/>
                                        </p:tgtEl>
                                        <p:attrNameLst>
                                          <p:attrName>style.visibility</p:attrName>
                                        </p:attrNameLst>
                                      </p:cBhvr>
                                      <p:to>
                                        <p:strVal val="visible"/>
                                      </p:to>
                                    </p:set>
                                    <p:anim calcmode="lin" valueType="num">
                                      <p:cBhvr>
                                        <p:cTn id="167" dur="1000" fill="hold"/>
                                        <p:tgtEl>
                                          <p:spTgt spid="19"/>
                                        </p:tgtEl>
                                        <p:attrNameLst>
                                          <p:attrName>ppt_w</p:attrName>
                                        </p:attrNameLst>
                                      </p:cBhvr>
                                      <p:tavLst>
                                        <p:tav tm="0">
                                          <p:val>
                                            <p:fltVal val="0"/>
                                          </p:val>
                                        </p:tav>
                                        <p:tav tm="100000">
                                          <p:val>
                                            <p:strVal val="#ppt_w"/>
                                          </p:val>
                                        </p:tav>
                                      </p:tavLst>
                                    </p:anim>
                                    <p:anim calcmode="lin" valueType="num">
                                      <p:cBhvr>
                                        <p:cTn id="168" dur="1000" fill="hold"/>
                                        <p:tgtEl>
                                          <p:spTgt spid="19"/>
                                        </p:tgtEl>
                                        <p:attrNameLst>
                                          <p:attrName>ppt_h</p:attrName>
                                        </p:attrNameLst>
                                      </p:cBhvr>
                                      <p:tavLst>
                                        <p:tav tm="0">
                                          <p:val>
                                            <p:fltVal val="0"/>
                                          </p:val>
                                        </p:tav>
                                        <p:tav tm="100000">
                                          <p:val>
                                            <p:strVal val="#ppt_h"/>
                                          </p:val>
                                        </p:tav>
                                      </p:tavLst>
                                    </p:anim>
                                    <p:anim calcmode="lin" valueType="num">
                                      <p:cBhvr>
                                        <p:cTn id="169" dur="1000" fill="hold"/>
                                        <p:tgtEl>
                                          <p:spTgt spid="19"/>
                                        </p:tgtEl>
                                        <p:attrNameLst>
                                          <p:attrName>style.rotation</p:attrName>
                                        </p:attrNameLst>
                                      </p:cBhvr>
                                      <p:tavLst>
                                        <p:tav tm="0">
                                          <p:val>
                                            <p:fltVal val="90"/>
                                          </p:val>
                                        </p:tav>
                                        <p:tav tm="100000">
                                          <p:val>
                                            <p:fltVal val="0"/>
                                          </p:val>
                                        </p:tav>
                                      </p:tavLst>
                                    </p:anim>
                                    <p:animEffect transition="in" filter="fade">
                                      <p:cBhvr>
                                        <p:cTn id="170" dur="1000"/>
                                        <p:tgtEl>
                                          <p:spTgt spid="1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20"/>
                                        </p:tgtEl>
                                        <p:attrNameLst>
                                          <p:attrName>style.visibility</p:attrName>
                                        </p:attrNameLst>
                                      </p:cBhvr>
                                      <p:to>
                                        <p:strVal val="visible"/>
                                      </p:to>
                                    </p:set>
                                    <p:anim calcmode="lin" valueType="num">
                                      <p:cBhvr>
                                        <p:cTn id="173" dur="1000" fill="hold"/>
                                        <p:tgtEl>
                                          <p:spTgt spid="20"/>
                                        </p:tgtEl>
                                        <p:attrNameLst>
                                          <p:attrName>ppt_w</p:attrName>
                                        </p:attrNameLst>
                                      </p:cBhvr>
                                      <p:tavLst>
                                        <p:tav tm="0">
                                          <p:val>
                                            <p:fltVal val="0"/>
                                          </p:val>
                                        </p:tav>
                                        <p:tav tm="100000">
                                          <p:val>
                                            <p:strVal val="#ppt_w"/>
                                          </p:val>
                                        </p:tav>
                                      </p:tavLst>
                                    </p:anim>
                                    <p:anim calcmode="lin" valueType="num">
                                      <p:cBhvr>
                                        <p:cTn id="174" dur="1000" fill="hold"/>
                                        <p:tgtEl>
                                          <p:spTgt spid="20"/>
                                        </p:tgtEl>
                                        <p:attrNameLst>
                                          <p:attrName>ppt_h</p:attrName>
                                        </p:attrNameLst>
                                      </p:cBhvr>
                                      <p:tavLst>
                                        <p:tav tm="0">
                                          <p:val>
                                            <p:fltVal val="0"/>
                                          </p:val>
                                        </p:tav>
                                        <p:tav tm="100000">
                                          <p:val>
                                            <p:strVal val="#ppt_h"/>
                                          </p:val>
                                        </p:tav>
                                      </p:tavLst>
                                    </p:anim>
                                    <p:anim calcmode="lin" valueType="num">
                                      <p:cBhvr>
                                        <p:cTn id="175" dur="1000" fill="hold"/>
                                        <p:tgtEl>
                                          <p:spTgt spid="20"/>
                                        </p:tgtEl>
                                        <p:attrNameLst>
                                          <p:attrName>style.rotation</p:attrName>
                                        </p:attrNameLst>
                                      </p:cBhvr>
                                      <p:tavLst>
                                        <p:tav tm="0">
                                          <p:val>
                                            <p:fltVal val="90"/>
                                          </p:val>
                                        </p:tav>
                                        <p:tav tm="100000">
                                          <p:val>
                                            <p:fltVal val="0"/>
                                          </p:val>
                                        </p:tav>
                                      </p:tavLst>
                                    </p:anim>
                                    <p:animEffect transition="in" filter="fade">
                                      <p:cBhvr>
                                        <p:cTn id="176" dur="1000"/>
                                        <p:tgtEl>
                                          <p:spTgt spid="20"/>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19"/>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20"/>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grpId="0" nodeType="clickEffect">
                                  <p:stCondLst>
                                    <p:cond delay="0"/>
                                  </p:stCondLst>
                                  <p:childTnLst>
                                    <p:set>
                                      <p:cBhvr>
                                        <p:cTn id="186" dur="1" fill="hold">
                                          <p:stCondLst>
                                            <p:cond delay="0"/>
                                          </p:stCondLst>
                                        </p:cTn>
                                        <p:tgtEl>
                                          <p:spTgt spid="21"/>
                                        </p:tgtEl>
                                        <p:attrNameLst>
                                          <p:attrName>style.visibility</p:attrName>
                                        </p:attrNameLst>
                                      </p:cBhvr>
                                      <p:to>
                                        <p:strVal val="visible"/>
                                      </p:to>
                                    </p:set>
                                    <p:anim calcmode="lin" valueType="num">
                                      <p:cBhvr>
                                        <p:cTn id="187" dur="1000" fill="hold"/>
                                        <p:tgtEl>
                                          <p:spTgt spid="21"/>
                                        </p:tgtEl>
                                        <p:attrNameLst>
                                          <p:attrName>ppt_w</p:attrName>
                                        </p:attrNameLst>
                                      </p:cBhvr>
                                      <p:tavLst>
                                        <p:tav tm="0">
                                          <p:val>
                                            <p:fltVal val="0"/>
                                          </p:val>
                                        </p:tav>
                                        <p:tav tm="100000">
                                          <p:val>
                                            <p:strVal val="#ppt_w"/>
                                          </p:val>
                                        </p:tav>
                                      </p:tavLst>
                                    </p:anim>
                                    <p:anim calcmode="lin" valueType="num">
                                      <p:cBhvr>
                                        <p:cTn id="188" dur="1000" fill="hold"/>
                                        <p:tgtEl>
                                          <p:spTgt spid="21"/>
                                        </p:tgtEl>
                                        <p:attrNameLst>
                                          <p:attrName>ppt_h</p:attrName>
                                        </p:attrNameLst>
                                      </p:cBhvr>
                                      <p:tavLst>
                                        <p:tav tm="0">
                                          <p:val>
                                            <p:fltVal val="0"/>
                                          </p:val>
                                        </p:tav>
                                        <p:tav tm="100000">
                                          <p:val>
                                            <p:strVal val="#ppt_h"/>
                                          </p:val>
                                        </p:tav>
                                      </p:tavLst>
                                    </p:anim>
                                    <p:anim calcmode="lin" valueType="num">
                                      <p:cBhvr>
                                        <p:cTn id="189" dur="1000" fill="hold"/>
                                        <p:tgtEl>
                                          <p:spTgt spid="21"/>
                                        </p:tgtEl>
                                        <p:attrNameLst>
                                          <p:attrName>style.rotation</p:attrName>
                                        </p:attrNameLst>
                                      </p:cBhvr>
                                      <p:tavLst>
                                        <p:tav tm="0">
                                          <p:val>
                                            <p:fltVal val="90"/>
                                          </p:val>
                                        </p:tav>
                                        <p:tav tm="100000">
                                          <p:val>
                                            <p:fltVal val="0"/>
                                          </p:val>
                                        </p:tav>
                                      </p:tavLst>
                                    </p:anim>
                                    <p:animEffect transition="in" filter="fade">
                                      <p:cBhvr>
                                        <p:cTn id="190" dur="1000"/>
                                        <p:tgtEl>
                                          <p:spTgt spid="21"/>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22"/>
                                        </p:tgtEl>
                                        <p:attrNameLst>
                                          <p:attrName>style.visibility</p:attrName>
                                        </p:attrNameLst>
                                      </p:cBhvr>
                                      <p:to>
                                        <p:strVal val="visible"/>
                                      </p:to>
                                    </p:set>
                                    <p:anim calcmode="lin" valueType="num">
                                      <p:cBhvr>
                                        <p:cTn id="193" dur="1000" fill="hold"/>
                                        <p:tgtEl>
                                          <p:spTgt spid="22"/>
                                        </p:tgtEl>
                                        <p:attrNameLst>
                                          <p:attrName>ppt_w</p:attrName>
                                        </p:attrNameLst>
                                      </p:cBhvr>
                                      <p:tavLst>
                                        <p:tav tm="0">
                                          <p:val>
                                            <p:fltVal val="0"/>
                                          </p:val>
                                        </p:tav>
                                        <p:tav tm="100000">
                                          <p:val>
                                            <p:strVal val="#ppt_w"/>
                                          </p:val>
                                        </p:tav>
                                      </p:tavLst>
                                    </p:anim>
                                    <p:anim calcmode="lin" valueType="num">
                                      <p:cBhvr>
                                        <p:cTn id="194" dur="1000" fill="hold"/>
                                        <p:tgtEl>
                                          <p:spTgt spid="22"/>
                                        </p:tgtEl>
                                        <p:attrNameLst>
                                          <p:attrName>ppt_h</p:attrName>
                                        </p:attrNameLst>
                                      </p:cBhvr>
                                      <p:tavLst>
                                        <p:tav tm="0">
                                          <p:val>
                                            <p:fltVal val="0"/>
                                          </p:val>
                                        </p:tav>
                                        <p:tav tm="100000">
                                          <p:val>
                                            <p:strVal val="#ppt_h"/>
                                          </p:val>
                                        </p:tav>
                                      </p:tavLst>
                                    </p:anim>
                                    <p:anim calcmode="lin" valueType="num">
                                      <p:cBhvr>
                                        <p:cTn id="195" dur="1000" fill="hold"/>
                                        <p:tgtEl>
                                          <p:spTgt spid="22"/>
                                        </p:tgtEl>
                                        <p:attrNameLst>
                                          <p:attrName>style.rotation</p:attrName>
                                        </p:attrNameLst>
                                      </p:cBhvr>
                                      <p:tavLst>
                                        <p:tav tm="0">
                                          <p:val>
                                            <p:fltVal val="90"/>
                                          </p:val>
                                        </p:tav>
                                        <p:tav tm="100000">
                                          <p:val>
                                            <p:fltVal val="0"/>
                                          </p:val>
                                        </p:tav>
                                      </p:tavLst>
                                    </p:anim>
                                    <p:animEffect transition="in" filter="fade">
                                      <p:cBhvr>
                                        <p:cTn id="196" dur="1000"/>
                                        <p:tgtEl>
                                          <p:spTgt spid="22"/>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21"/>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2"/>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31" presetClass="entr" presetSubtype="0" fill="hold" grpId="0" nodeType="clickEffect">
                                  <p:stCondLst>
                                    <p:cond delay="0"/>
                                  </p:stCondLst>
                                  <p:childTnLst>
                                    <p:set>
                                      <p:cBhvr>
                                        <p:cTn id="206" dur="1" fill="hold">
                                          <p:stCondLst>
                                            <p:cond delay="0"/>
                                          </p:stCondLst>
                                        </p:cTn>
                                        <p:tgtEl>
                                          <p:spTgt spid="23"/>
                                        </p:tgtEl>
                                        <p:attrNameLst>
                                          <p:attrName>style.visibility</p:attrName>
                                        </p:attrNameLst>
                                      </p:cBhvr>
                                      <p:to>
                                        <p:strVal val="visible"/>
                                      </p:to>
                                    </p:set>
                                    <p:anim calcmode="lin" valueType="num">
                                      <p:cBhvr>
                                        <p:cTn id="207" dur="1000" fill="hold"/>
                                        <p:tgtEl>
                                          <p:spTgt spid="23"/>
                                        </p:tgtEl>
                                        <p:attrNameLst>
                                          <p:attrName>ppt_w</p:attrName>
                                        </p:attrNameLst>
                                      </p:cBhvr>
                                      <p:tavLst>
                                        <p:tav tm="0">
                                          <p:val>
                                            <p:fltVal val="0"/>
                                          </p:val>
                                        </p:tav>
                                        <p:tav tm="100000">
                                          <p:val>
                                            <p:strVal val="#ppt_w"/>
                                          </p:val>
                                        </p:tav>
                                      </p:tavLst>
                                    </p:anim>
                                    <p:anim calcmode="lin" valueType="num">
                                      <p:cBhvr>
                                        <p:cTn id="208" dur="1000" fill="hold"/>
                                        <p:tgtEl>
                                          <p:spTgt spid="23"/>
                                        </p:tgtEl>
                                        <p:attrNameLst>
                                          <p:attrName>ppt_h</p:attrName>
                                        </p:attrNameLst>
                                      </p:cBhvr>
                                      <p:tavLst>
                                        <p:tav tm="0">
                                          <p:val>
                                            <p:fltVal val="0"/>
                                          </p:val>
                                        </p:tav>
                                        <p:tav tm="100000">
                                          <p:val>
                                            <p:strVal val="#ppt_h"/>
                                          </p:val>
                                        </p:tav>
                                      </p:tavLst>
                                    </p:anim>
                                    <p:anim calcmode="lin" valueType="num">
                                      <p:cBhvr>
                                        <p:cTn id="209" dur="1000" fill="hold"/>
                                        <p:tgtEl>
                                          <p:spTgt spid="23"/>
                                        </p:tgtEl>
                                        <p:attrNameLst>
                                          <p:attrName>style.rotation</p:attrName>
                                        </p:attrNameLst>
                                      </p:cBhvr>
                                      <p:tavLst>
                                        <p:tav tm="0">
                                          <p:val>
                                            <p:fltVal val="90"/>
                                          </p:val>
                                        </p:tav>
                                        <p:tav tm="100000">
                                          <p:val>
                                            <p:fltVal val="0"/>
                                          </p:val>
                                        </p:tav>
                                      </p:tavLst>
                                    </p:anim>
                                    <p:animEffect transition="in" filter="fade">
                                      <p:cBhvr>
                                        <p:cTn id="210" dur="1000"/>
                                        <p:tgtEl>
                                          <p:spTgt spid="23"/>
                                        </p:tgtEl>
                                      </p:cBhvr>
                                    </p:animEffect>
                                  </p:childTnLst>
                                </p:cTn>
                              </p:par>
                              <p:par>
                                <p:cTn id="211" presetID="31" presetClass="entr" presetSubtype="0" fill="hold" grpId="0" nodeType="withEffect">
                                  <p:stCondLst>
                                    <p:cond delay="0"/>
                                  </p:stCondLst>
                                  <p:childTnLst>
                                    <p:set>
                                      <p:cBhvr>
                                        <p:cTn id="212" dur="1" fill="hold">
                                          <p:stCondLst>
                                            <p:cond delay="0"/>
                                          </p:stCondLst>
                                        </p:cTn>
                                        <p:tgtEl>
                                          <p:spTgt spid="24"/>
                                        </p:tgtEl>
                                        <p:attrNameLst>
                                          <p:attrName>style.visibility</p:attrName>
                                        </p:attrNameLst>
                                      </p:cBhvr>
                                      <p:to>
                                        <p:strVal val="visible"/>
                                      </p:to>
                                    </p:set>
                                    <p:anim calcmode="lin" valueType="num">
                                      <p:cBhvr>
                                        <p:cTn id="213" dur="1000" fill="hold"/>
                                        <p:tgtEl>
                                          <p:spTgt spid="24"/>
                                        </p:tgtEl>
                                        <p:attrNameLst>
                                          <p:attrName>ppt_w</p:attrName>
                                        </p:attrNameLst>
                                      </p:cBhvr>
                                      <p:tavLst>
                                        <p:tav tm="0">
                                          <p:val>
                                            <p:fltVal val="0"/>
                                          </p:val>
                                        </p:tav>
                                        <p:tav tm="100000">
                                          <p:val>
                                            <p:strVal val="#ppt_w"/>
                                          </p:val>
                                        </p:tav>
                                      </p:tavLst>
                                    </p:anim>
                                    <p:anim calcmode="lin" valueType="num">
                                      <p:cBhvr>
                                        <p:cTn id="214" dur="1000" fill="hold"/>
                                        <p:tgtEl>
                                          <p:spTgt spid="24"/>
                                        </p:tgtEl>
                                        <p:attrNameLst>
                                          <p:attrName>ppt_h</p:attrName>
                                        </p:attrNameLst>
                                      </p:cBhvr>
                                      <p:tavLst>
                                        <p:tav tm="0">
                                          <p:val>
                                            <p:fltVal val="0"/>
                                          </p:val>
                                        </p:tav>
                                        <p:tav tm="100000">
                                          <p:val>
                                            <p:strVal val="#ppt_h"/>
                                          </p:val>
                                        </p:tav>
                                      </p:tavLst>
                                    </p:anim>
                                    <p:anim calcmode="lin" valueType="num">
                                      <p:cBhvr>
                                        <p:cTn id="215" dur="1000" fill="hold"/>
                                        <p:tgtEl>
                                          <p:spTgt spid="24"/>
                                        </p:tgtEl>
                                        <p:attrNameLst>
                                          <p:attrName>style.rotation</p:attrName>
                                        </p:attrNameLst>
                                      </p:cBhvr>
                                      <p:tavLst>
                                        <p:tav tm="0">
                                          <p:val>
                                            <p:fltVal val="90"/>
                                          </p:val>
                                        </p:tav>
                                        <p:tav tm="100000">
                                          <p:val>
                                            <p:fltVal val="0"/>
                                          </p:val>
                                        </p:tav>
                                      </p:tavLst>
                                    </p:anim>
                                    <p:animEffect transition="in" filter="fade">
                                      <p:cBhvr>
                                        <p:cTn id="216" dur="1000"/>
                                        <p:tgtEl>
                                          <p:spTgt spid="24"/>
                                        </p:tgtEl>
                                      </p:cBhvr>
                                    </p:animEffec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23"/>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24"/>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31" presetClass="entr" presetSubtype="0" fill="hold" grpId="0" nodeType="clickEffect">
                                  <p:stCondLst>
                                    <p:cond delay="0"/>
                                  </p:stCondLst>
                                  <p:childTnLst>
                                    <p:set>
                                      <p:cBhvr>
                                        <p:cTn id="226" dur="1" fill="hold">
                                          <p:stCondLst>
                                            <p:cond delay="0"/>
                                          </p:stCondLst>
                                        </p:cTn>
                                        <p:tgtEl>
                                          <p:spTgt spid="25"/>
                                        </p:tgtEl>
                                        <p:attrNameLst>
                                          <p:attrName>style.visibility</p:attrName>
                                        </p:attrNameLst>
                                      </p:cBhvr>
                                      <p:to>
                                        <p:strVal val="visible"/>
                                      </p:to>
                                    </p:set>
                                    <p:anim calcmode="lin" valueType="num">
                                      <p:cBhvr>
                                        <p:cTn id="227" dur="1000" fill="hold"/>
                                        <p:tgtEl>
                                          <p:spTgt spid="25"/>
                                        </p:tgtEl>
                                        <p:attrNameLst>
                                          <p:attrName>ppt_w</p:attrName>
                                        </p:attrNameLst>
                                      </p:cBhvr>
                                      <p:tavLst>
                                        <p:tav tm="0">
                                          <p:val>
                                            <p:fltVal val="0"/>
                                          </p:val>
                                        </p:tav>
                                        <p:tav tm="100000">
                                          <p:val>
                                            <p:strVal val="#ppt_w"/>
                                          </p:val>
                                        </p:tav>
                                      </p:tavLst>
                                    </p:anim>
                                    <p:anim calcmode="lin" valueType="num">
                                      <p:cBhvr>
                                        <p:cTn id="228" dur="1000" fill="hold"/>
                                        <p:tgtEl>
                                          <p:spTgt spid="25"/>
                                        </p:tgtEl>
                                        <p:attrNameLst>
                                          <p:attrName>ppt_h</p:attrName>
                                        </p:attrNameLst>
                                      </p:cBhvr>
                                      <p:tavLst>
                                        <p:tav tm="0">
                                          <p:val>
                                            <p:fltVal val="0"/>
                                          </p:val>
                                        </p:tav>
                                        <p:tav tm="100000">
                                          <p:val>
                                            <p:strVal val="#ppt_h"/>
                                          </p:val>
                                        </p:tav>
                                      </p:tavLst>
                                    </p:anim>
                                    <p:anim calcmode="lin" valueType="num">
                                      <p:cBhvr>
                                        <p:cTn id="229" dur="1000" fill="hold"/>
                                        <p:tgtEl>
                                          <p:spTgt spid="25"/>
                                        </p:tgtEl>
                                        <p:attrNameLst>
                                          <p:attrName>style.rotation</p:attrName>
                                        </p:attrNameLst>
                                      </p:cBhvr>
                                      <p:tavLst>
                                        <p:tav tm="0">
                                          <p:val>
                                            <p:fltVal val="90"/>
                                          </p:val>
                                        </p:tav>
                                        <p:tav tm="100000">
                                          <p:val>
                                            <p:fltVal val="0"/>
                                          </p:val>
                                        </p:tav>
                                      </p:tavLst>
                                    </p:anim>
                                    <p:animEffect transition="in" filter="fade">
                                      <p:cBhvr>
                                        <p:cTn id="230" dur="1000"/>
                                        <p:tgtEl>
                                          <p:spTgt spid="25"/>
                                        </p:tgtEl>
                                      </p:cBhvr>
                                    </p:animEffect>
                                  </p:childTnLst>
                                </p:cTn>
                              </p:par>
                              <p:par>
                                <p:cTn id="231" presetID="31" presetClass="entr" presetSubtype="0" fill="hold" grpId="0" nodeType="withEffect">
                                  <p:stCondLst>
                                    <p:cond delay="0"/>
                                  </p:stCondLst>
                                  <p:childTnLst>
                                    <p:set>
                                      <p:cBhvr>
                                        <p:cTn id="232" dur="1" fill="hold">
                                          <p:stCondLst>
                                            <p:cond delay="0"/>
                                          </p:stCondLst>
                                        </p:cTn>
                                        <p:tgtEl>
                                          <p:spTgt spid="26"/>
                                        </p:tgtEl>
                                        <p:attrNameLst>
                                          <p:attrName>style.visibility</p:attrName>
                                        </p:attrNameLst>
                                      </p:cBhvr>
                                      <p:to>
                                        <p:strVal val="visible"/>
                                      </p:to>
                                    </p:set>
                                    <p:anim calcmode="lin" valueType="num">
                                      <p:cBhvr>
                                        <p:cTn id="233" dur="1000" fill="hold"/>
                                        <p:tgtEl>
                                          <p:spTgt spid="26"/>
                                        </p:tgtEl>
                                        <p:attrNameLst>
                                          <p:attrName>ppt_w</p:attrName>
                                        </p:attrNameLst>
                                      </p:cBhvr>
                                      <p:tavLst>
                                        <p:tav tm="0">
                                          <p:val>
                                            <p:fltVal val="0"/>
                                          </p:val>
                                        </p:tav>
                                        <p:tav tm="100000">
                                          <p:val>
                                            <p:strVal val="#ppt_w"/>
                                          </p:val>
                                        </p:tav>
                                      </p:tavLst>
                                    </p:anim>
                                    <p:anim calcmode="lin" valueType="num">
                                      <p:cBhvr>
                                        <p:cTn id="234" dur="1000" fill="hold"/>
                                        <p:tgtEl>
                                          <p:spTgt spid="26"/>
                                        </p:tgtEl>
                                        <p:attrNameLst>
                                          <p:attrName>ppt_h</p:attrName>
                                        </p:attrNameLst>
                                      </p:cBhvr>
                                      <p:tavLst>
                                        <p:tav tm="0">
                                          <p:val>
                                            <p:fltVal val="0"/>
                                          </p:val>
                                        </p:tav>
                                        <p:tav tm="100000">
                                          <p:val>
                                            <p:strVal val="#ppt_h"/>
                                          </p:val>
                                        </p:tav>
                                      </p:tavLst>
                                    </p:anim>
                                    <p:anim calcmode="lin" valueType="num">
                                      <p:cBhvr>
                                        <p:cTn id="235" dur="1000" fill="hold"/>
                                        <p:tgtEl>
                                          <p:spTgt spid="26"/>
                                        </p:tgtEl>
                                        <p:attrNameLst>
                                          <p:attrName>style.rotation</p:attrName>
                                        </p:attrNameLst>
                                      </p:cBhvr>
                                      <p:tavLst>
                                        <p:tav tm="0">
                                          <p:val>
                                            <p:fltVal val="90"/>
                                          </p:val>
                                        </p:tav>
                                        <p:tav tm="100000">
                                          <p:val>
                                            <p:fltVal val="0"/>
                                          </p:val>
                                        </p:tav>
                                      </p:tavLst>
                                    </p:anim>
                                    <p:animEffect transition="in" filter="fade">
                                      <p:cBhvr>
                                        <p:cTn id="236" dur="1000"/>
                                        <p:tgtEl>
                                          <p:spTgt spid="26"/>
                                        </p:tgtEl>
                                      </p:cBhvr>
                                    </p:animEffec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25"/>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对话气泡: 椭圆形 3"/>
          <p:cNvSpPr/>
          <p:nvPr/>
        </p:nvSpPr>
        <p:spPr>
          <a:xfrm>
            <a:off x="6776466" y="1952244"/>
            <a:ext cx="1264920" cy="612648"/>
          </a:xfrm>
          <a:prstGeom prst="wedgeEllipseCallout">
            <a:avLst>
              <a:gd name="adj1" fmla="val 66319"/>
              <a:gd name="adj2" fmla="val -16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STEP1</a:t>
            </a:r>
            <a:endParaRPr lang="zh-CN" altLang="en-US" dirty="0"/>
          </a:p>
        </p:txBody>
      </p:sp>
      <p:sp>
        <p:nvSpPr>
          <p:cNvPr id="5" name="矩形: 圆角 4"/>
          <p:cNvSpPr/>
          <p:nvPr/>
        </p:nvSpPr>
        <p:spPr>
          <a:xfrm>
            <a:off x="3943350" y="2080260"/>
            <a:ext cx="2833116"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画一条线，标明报告节点</a:t>
            </a:r>
            <a:endParaRPr lang="zh-CN" altLang="en-US" dirty="0"/>
          </a:p>
        </p:txBody>
      </p:sp>
      <p:sp>
        <p:nvSpPr>
          <p:cNvPr id="6" name="对话气泡: 椭圆形 5"/>
          <p:cNvSpPr/>
          <p:nvPr/>
        </p:nvSpPr>
        <p:spPr>
          <a:xfrm>
            <a:off x="4545330" y="818388"/>
            <a:ext cx="1264920" cy="612648"/>
          </a:xfrm>
          <a:prstGeom prst="wedgeEllipseCallout">
            <a:avLst>
              <a:gd name="adj1" fmla="val 66319"/>
              <a:gd name="adj2" fmla="val -16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STEP2</a:t>
            </a:r>
            <a:endParaRPr lang="zh-CN" altLang="en-US" dirty="0"/>
          </a:p>
        </p:txBody>
      </p:sp>
      <p:sp>
        <p:nvSpPr>
          <p:cNvPr id="7" name="矩形: 圆角 6"/>
          <p:cNvSpPr/>
          <p:nvPr/>
        </p:nvSpPr>
        <p:spPr>
          <a:xfrm>
            <a:off x="1712214" y="946404"/>
            <a:ext cx="2833116"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完成的冲刺使空心变实心</a:t>
            </a:r>
            <a:endParaRPr lang="zh-CN" altLang="en-US" dirty="0"/>
          </a:p>
        </p:txBody>
      </p:sp>
      <p:sp>
        <p:nvSpPr>
          <p:cNvPr id="8" name="对话气泡: 椭圆形 7"/>
          <p:cNvSpPr/>
          <p:nvPr/>
        </p:nvSpPr>
        <p:spPr>
          <a:xfrm>
            <a:off x="9609582" y="818388"/>
            <a:ext cx="1264920" cy="612648"/>
          </a:xfrm>
          <a:prstGeom prst="wedgeEllipseCallout">
            <a:avLst>
              <a:gd name="adj1" fmla="val 66319"/>
              <a:gd name="adj2" fmla="val -1679"/>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STEP3</a:t>
            </a:r>
            <a:endParaRPr lang="zh-CN" altLang="en-US" dirty="0"/>
          </a:p>
        </p:txBody>
      </p:sp>
      <p:sp>
        <p:nvSpPr>
          <p:cNvPr id="9" name="矩形: 圆角 8"/>
          <p:cNvSpPr/>
          <p:nvPr/>
        </p:nvSpPr>
        <p:spPr>
          <a:xfrm>
            <a:off x="7918704" y="818388"/>
            <a:ext cx="1690878" cy="61264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根据图例填写冲刺状态报告</a:t>
            </a:r>
            <a:endParaRPr lang="zh-CN" altLang="en-US" dirty="0"/>
          </a:p>
        </p:txBody>
      </p:sp>
      <p:sp>
        <p:nvSpPr>
          <p:cNvPr id="10" name="对话气泡: 椭圆形 9"/>
          <p:cNvSpPr/>
          <p:nvPr/>
        </p:nvSpPr>
        <p:spPr>
          <a:xfrm>
            <a:off x="4399026" y="2642616"/>
            <a:ext cx="1264920" cy="612648"/>
          </a:xfrm>
          <a:prstGeom prst="wedgeEllipseCallout">
            <a:avLst>
              <a:gd name="adj1" fmla="val 69211"/>
              <a:gd name="adj2" fmla="val 61008"/>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STEP4</a:t>
            </a:r>
            <a:endParaRPr lang="zh-CN" altLang="en-US" dirty="0"/>
          </a:p>
        </p:txBody>
      </p:sp>
      <p:sp>
        <p:nvSpPr>
          <p:cNvPr id="11" name="矩形: 圆角 10"/>
          <p:cNvSpPr/>
          <p:nvPr/>
        </p:nvSpPr>
        <p:spPr>
          <a:xfrm>
            <a:off x="2295144" y="2770632"/>
            <a:ext cx="2103882"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实施定性风险分析</a:t>
            </a:r>
            <a:endParaRPr lang="zh-CN" altLang="en-US" dirty="0"/>
          </a:p>
        </p:txBody>
      </p:sp>
      <p:sp>
        <p:nvSpPr>
          <p:cNvPr id="12" name="对话气泡: 椭圆形 11"/>
          <p:cNvSpPr/>
          <p:nvPr/>
        </p:nvSpPr>
        <p:spPr>
          <a:xfrm>
            <a:off x="6776466" y="3447288"/>
            <a:ext cx="1264920" cy="612648"/>
          </a:xfrm>
          <a:prstGeom prst="wedgeEllipseCallout">
            <a:avLst>
              <a:gd name="adj1" fmla="val 59813"/>
              <a:gd name="adj2" fmla="val 53545"/>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a:t>
            </a:r>
            <a:endParaRPr lang="en-US" altLang="zh-CN" dirty="0"/>
          </a:p>
          <a:p>
            <a:pPr algn="ctr"/>
            <a:r>
              <a:rPr lang="en-US" altLang="zh-CN" dirty="0"/>
              <a:t>5.1</a:t>
            </a:r>
            <a:endParaRPr lang="zh-CN" altLang="en-US" dirty="0"/>
          </a:p>
        </p:txBody>
      </p:sp>
      <p:sp>
        <p:nvSpPr>
          <p:cNvPr id="13" name="矩形: 圆角 12"/>
          <p:cNvSpPr/>
          <p:nvPr/>
        </p:nvSpPr>
        <p:spPr>
          <a:xfrm>
            <a:off x="4251960" y="3575304"/>
            <a:ext cx="2524506" cy="356616"/>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平均每日团队进展速度</a:t>
            </a:r>
            <a:endParaRPr lang="zh-CN" altLang="en-US" dirty="0"/>
          </a:p>
        </p:txBody>
      </p:sp>
      <p:sp>
        <p:nvSpPr>
          <p:cNvPr id="14" name="对话气泡: 椭圆形 13"/>
          <p:cNvSpPr/>
          <p:nvPr/>
        </p:nvSpPr>
        <p:spPr>
          <a:xfrm>
            <a:off x="8041386" y="4636008"/>
            <a:ext cx="1264920" cy="612648"/>
          </a:xfrm>
          <a:prstGeom prst="wedgeEllipseCallout">
            <a:avLst>
              <a:gd name="adj1" fmla="val -42837"/>
              <a:gd name="adj2" fmla="val 81904"/>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a:t>
            </a:r>
            <a:endParaRPr lang="en-US" altLang="zh-CN" dirty="0"/>
          </a:p>
          <a:p>
            <a:pPr algn="ctr"/>
            <a:r>
              <a:rPr lang="en-US" altLang="zh-CN" dirty="0"/>
              <a:t>5.2</a:t>
            </a:r>
            <a:endParaRPr lang="zh-CN" altLang="en-US" dirty="0"/>
          </a:p>
        </p:txBody>
      </p:sp>
      <p:sp>
        <p:nvSpPr>
          <p:cNvPr id="15" name="矩形: 圆角 14"/>
          <p:cNvSpPr/>
          <p:nvPr/>
        </p:nvSpPr>
        <p:spPr>
          <a:xfrm>
            <a:off x="5208270" y="4645152"/>
            <a:ext cx="2833116" cy="603504"/>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报告节点时，当前冲刺情况和前一冲刺情况。</a:t>
            </a:r>
            <a:endParaRPr lang="zh-CN" altLang="en-US" dirty="0"/>
          </a:p>
        </p:txBody>
      </p:sp>
      <p:sp>
        <p:nvSpPr>
          <p:cNvPr id="16" name="对话气泡: 椭圆形 15"/>
          <p:cNvSpPr/>
          <p:nvPr/>
        </p:nvSpPr>
        <p:spPr>
          <a:xfrm>
            <a:off x="9352026" y="4636008"/>
            <a:ext cx="1264920" cy="612648"/>
          </a:xfrm>
          <a:prstGeom prst="wedgeEllipseCallout">
            <a:avLst>
              <a:gd name="adj1" fmla="val 1982"/>
              <a:gd name="adj2" fmla="val 83396"/>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STEP6</a:t>
            </a:r>
            <a:endParaRPr lang="zh-CN" altLang="en-US" dirty="0"/>
          </a:p>
        </p:txBody>
      </p:sp>
      <p:sp>
        <p:nvSpPr>
          <p:cNvPr id="17" name="矩形: 圆角 16"/>
          <p:cNvSpPr/>
          <p:nvPr/>
        </p:nvSpPr>
        <p:spPr>
          <a:xfrm>
            <a:off x="8574024" y="3387852"/>
            <a:ext cx="2757297" cy="1229868"/>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整体状态中体现实际情况的同时，仍需体现项目进展是否在理想与满足的幸福锥形区域内。</a:t>
            </a:r>
            <a:endParaRPr lang="zh-CN" altLang="en-US" dirty="0"/>
          </a:p>
        </p:txBody>
      </p:sp>
      <p:sp>
        <p:nvSpPr>
          <p:cNvPr id="18" name="对话气泡: 椭圆形 17"/>
          <p:cNvSpPr/>
          <p:nvPr/>
        </p:nvSpPr>
        <p:spPr>
          <a:xfrm>
            <a:off x="2755773" y="4750308"/>
            <a:ext cx="1264920" cy="612648"/>
          </a:xfrm>
          <a:prstGeom prst="wedgeEllipseCallout">
            <a:avLst>
              <a:gd name="adj1" fmla="val 1259"/>
              <a:gd name="adj2" fmla="val 71455"/>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STEP7</a:t>
            </a:r>
            <a:endParaRPr lang="zh-CN" altLang="en-US" dirty="0"/>
          </a:p>
        </p:txBody>
      </p:sp>
      <p:sp>
        <p:nvSpPr>
          <p:cNvPr id="19" name="矩形: 圆角 18"/>
          <p:cNvSpPr/>
          <p:nvPr/>
        </p:nvSpPr>
        <p:spPr>
          <a:xfrm>
            <a:off x="151638" y="4194810"/>
            <a:ext cx="2833116" cy="580644"/>
          </a:xfrm>
          <a:prstGeom prst="roundRect">
            <a:avLst/>
          </a:prstGeom>
          <a:solidFill>
            <a:srgbClr val="779F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针对当前情况对概述和预测进行渐进明细。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fill="hold"/>
                                        <p:tgtEl>
                                          <p:spTgt spid="10"/>
                                        </p:tgtEl>
                                        <p:attrNameLst>
                                          <p:attrName>ppt_w</p:attrName>
                                        </p:attrNameLst>
                                      </p:cBhvr>
                                      <p:tavLst>
                                        <p:tav tm="0">
                                          <p:val>
                                            <p:fltVal val="0"/>
                                          </p:val>
                                        </p:tav>
                                        <p:tav tm="100000">
                                          <p:val>
                                            <p:strVal val="#ppt_w"/>
                                          </p:val>
                                        </p:tav>
                                      </p:tavLst>
                                    </p:anim>
                                    <p:anim calcmode="lin" valueType="num">
                                      <p:cBhvr>
                                        <p:cTn id="68" dur="1000" fill="hold"/>
                                        <p:tgtEl>
                                          <p:spTgt spid="10"/>
                                        </p:tgtEl>
                                        <p:attrNameLst>
                                          <p:attrName>ppt_h</p:attrName>
                                        </p:attrNameLst>
                                      </p:cBhvr>
                                      <p:tavLst>
                                        <p:tav tm="0">
                                          <p:val>
                                            <p:fltVal val="0"/>
                                          </p:val>
                                        </p:tav>
                                        <p:tav tm="100000">
                                          <p:val>
                                            <p:strVal val="#ppt_h"/>
                                          </p:val>
                                        </p:tav>
                                      </p:tavLst>
                                    </p:anim>
                                    <p:anim calcmode="lin" valueType="num">
                                      <p:cBhvr>
                                        <p:cTn id="69" dur="1000" fill="hold"/>
                                        <p:tgtEl>
                                          <p:spTgt spid="10"/>
                                        </p:tgtEl>
                                        <p:attrNameLst>
                                          <p:attrName>style.rotation</p:attrName>
                                        </p:attrNameLst>
                                      </p:cBhvr>
                                      <p:tavLst>
                                        <p:tav tm="0">
                                          <p:val>
                                            <p:fltVal val="90"/>
                                          </p:val>
                                        </p:tav>
                                        <p:tav tm="100000">
                                          <p:val>
                                            <p:fltVal val="0"/>
                                          </p:val>
                                        </p:tav>
                                      </p:tavLst>
                                    </p:anim>
                                    <p:animEffect transition="in" filter="fade">
                                      <p:cBhvr>
                                        <p:cTn id="70" dur="1000"/>
                                        <p:tgtEl>
                                          <p:spTgt spid="1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fill="hold"/>
                                        <p:tgtEl>
                                          <p:spTgt spid="12"/>
                                        </p:tgtEl>
                                        <p:attrNameLst>
                                          <p:attrName>ppt_w</p:attrName>
                                        </p:attrNameLst>
                                      </p:cBhvr>
                                      <p:tavLst>
                                        <p:tav tm="0">
                                          <p:val>
                                            <p:fltVal val="0"/>
                                          </p:val>
                                        </p:tav>
                                        <p:tav tm="100000">
                                          <p:val>
                                            <p:strVal val="#ppt_w"/>
                                          </p:val>
                                        </p:tav>
                                      </p:tavLst>
                                    </p:anim>
                                    <p:anim calcmode="lin" valueType="num">
                                      <p:cBhvr>
                                        <p:cTn id="88" dur="1000" fill="hold"/>
                                        <p:tgtEl>
                                          <p:spTgt spid="12"/>
                                        </p:tgtEl>
                                        <p:attrNameLst>
                                          <p:attrName>ppt_h</p:attrName>
                                        </p:attrNameLst>
                                      </p:cBhvr>
                                      <p:tavLst>
                                        <p:tav tm="0">
                                          <p:val>
                                            <p:fltVal val="0"/>
                                          </p:val>
                                        </p:tav>
                                        <p:tav tm="100000">
                                          <p:val>
                                            <p:strVal val="#ppt_h"/>
                                          </p:val>
                                        </p:tav>
                                      </p:tavLst>
                                    </p:anim>
                                    <p:anim calcmode="lin" valueType="num">
                                      <p:cBhvr>
                                        <p:cTn id="89" dur="1000" fill="hold"/>
                                        <p:tgtEl>
                                          <p:spTgt spid="12"/>
                                        </p:tgtEl>
                                        <p:attrNameLst>
                                          <p:attrName>style.rotation</p:attrName>
                                        </p:attrNameLst>
                                      </p:cBhvr>
                                      <p:tavLst>
                                        <p:tav tm="0">
                                          <p:val>
                                            <p:fltVal val="90"/>
                                          </p:val>
                                        </p:tav>
                                        <p:tav tm="100000">
                                          <p:val>
                                            <p:fltVal val="0"/>
                                          </p:val>
                                        </p:tav>
                                      </p:tavLst>
                                    </p:anim>
                                    <p:animEffect transition="in" filter="fade">
                                      <p:cBhvr>
                                        <p:cTn id="90" dur="1000"/>
                                        <p:tgtEl>
                                          <p:spTgt spid="12"/>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1000" fill="hold"/>
                                        <p:tgtEl>
                                          <p:spTgt spid="13"/>
                                        </p:tgtEl>
                                        <p:attrNameLst>
                                          <p:attrName>ppt_w</p:attrName>
                                        </p:attrNameLst>
                                      </p:cBhvr>
                                      <p:tavLst>
                                        <p:tav tm="0">
                                          <p:val>
                                            <p:fltVal val="0"/>
                                          </p:val>
                                        </p:tav>
                                        <p:tav tm="100000">
                                          <p:val>
                                            <p:strVal val="#ppt_w"/>
                                          </p:val>
                                        </p:tav>
                                      </p:tavLst>
                                    </p:anim>
                                    <p:anim calcmode="lin" valueType="num">
                                      <p:cBhvr>
                                        <p:cTn id="94" dur="1000" fill="hold"/>
                                        <p:tgtEl>
                                          <p:spTgt spid="13"/>
                                        </p:tgtEl>
                                        <p:attrNameLst>
                                          <p:attrName>ppt_h</p:attrName>
                                        </p:attrNameLst>
                                      </p:cBhvr>
                                      <p:tavLst>
                                        <p:tav tm="0">
                                          <p:val>
                                            <p:fltVal val="0"/>
                                          </p:val>
                                        </p:tav>
                                        <p:tav tm="100000">
                                          <p:val>
                                            <p:strVal val="#ppt_h"/>
                                          </p:val>
                                        </p:tav>
                                      </p:tavLst>
                                    </p:anim>
                                    <p:anim calcmode="lin" valueType="num">
                                      <p:cBhvr>
                                        <p:cTn id="95" dur="1000" fill="hold"/>
                                        <p:tgtEl>
                                          <p:spTgt spid="13"/>
                                        </p:tgtEl>
                                        <p:attrNameLst>
                                          <p:attrName>style.rotation</p:attrName>
                                        </p:attrNameLst>
                                      </p:cBhvr>
                                      <p:tavLst>
                                        <p:tav tm="0">
                                          <p:val>
                                            <p:fltVal val="90"/>
                                          </p:val>
                                        </p:tav>
                                        <p:tav tm="100000">
                                          <p:val>
                                            <p:fltVal val="0"/>
                                          </p:val>
                                        </p:tav>
                                      </p:tavLst>
                                    </p:anim>
                                    <p:animEffect transition="in" filter="fade">
                                      <p:cBhvr>
                                        <p:cTn id="96" dur="10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1000" fill="hold"/>
                                        <p:tgtEl>
                                          <p:spTgt spid="14"/>
                                        </p:tgtEl>
                                        <p:attrNameLst>
                                          <p:attrName>ppt_w</p:attrName>
                                        </p:attrNameLst>
                                      </p:cBhvr>
                                      <p:tavLst>
                                        <p:tav tm="0">
                                          <p:val>
                                            <p:fltVal val="0"/>
                                          </p:val>
                                        </p:tav>
                                        <p:tav tm="100000">
                                          <p:val>
                                            <p:strVal val="#ppt_w"/>
                                          </p:val>
                                        </p:tav>
                                      </p:tavLst>
                                    </p:anim>
                                    <p:anim calcmode="lin" valueType="num">
                                      <p:cBhvr>
                                        <p:cTn id="108" dur="1000" fill="hold"/>
                                        <p:tgtEl>
                                          <p:spTgt spid="14"/>
                                        </p:tgtEl>
                                        <p:attrNameLst>
                                          <p:attrName>ppt_h</p:attrName>
                                        </p:attrNameLst>
                                      </p:cBhvr>
                                      <p:tavLst>
                                        <p:tav tm="0">
                                          <p:val>
                                            <p:fltVal val="0"/>
                                          </p:val>
                                        </p:tav>
                                        <p:tav tm="100000">
                                          <p:val>
                                            <p:strVal val="#ppt_h"/>
                                          </p:val>
                                        </p:tav>
                                      </p:tavLst>
                                    </p:anim>
                                    <p:anim calcmode="lin" valueType="num">
                                      <p:cBhvr>
                                        <p:cTn id="109" dur="1000" fill="hold"/>
                                        <p:tgtEl>
                                          <p:spTgt spid="14"/>
                                        </p:tgtEl>
                                        <p:attrNameLst>
                                          <p:attrName>style.rotation</p:attrName>
                                        </p:attrNameLst>
                                      </p:cBhvr>
                                      <p:tavLst>
                                        <p:tav tm="0">
                                          <p:val>
                                            <p:fltVal val="90"/>
                                          </p:val>
                                        </p:tav>
                                        <p:tav tm="100000">
                                          <p:val>
                                            <p:fltVal val="0"/>
                                          </p:val>
                                        </p:tav>
                                      </p:tavLst>
                                    </p:anim>
                                    <p:animEffect transition="in" filter="fade">
                                      <p:cBhvr>
                                        <p:cTn id="110" dur="1000"/>
                                        <p:tgtEl>
                                          <p:spTgt spid="14"/>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p:cTn id="127" dur="1000" fill="hold"/>
                                        <p:tgtEl>
                                          <p:spTgt spid="16"/>
                                        </p:tgtEl>
                                        <p:attrNameLst>
                                          <p:attrName>ppt_w</p:attrName>
                                        </p:attrNameLst>
                                      </p:cBhvr>
                                      <p:tavLst>
                                        <p:tav tm="0">
                                          <p:val>
                                            <p:fltVal val="0"/>
                                          </p:val>
                                        </p:tav>
                                        <p:tav tm="100000">
                                          <p:val>
                                            <p:strVal val="#ppt_w"/>
                                          </p:val>
                                        </p:tav>
                                      </p:tavLst>
                                    </p:anim>
                                    <p:anim calcmode="lin" valueType="num">
                                      <p:cBhvr>
                                        <p:cTn id="128" dur="1000" fill="hold"/>
                                        <p:tgtEl>
                                          <p:spTgt spid="16"/>
                                        </p:tgtEl>
                                        <p:attrNameLst>
                                          <p:attrName>ppt_h</p:attrName>
                                        </p:attrNameLst>
                                      </p:cBhvr>
                                      <p:tavLst>
                                        <p:tav tm="0">
                                          <p:val>
                                            <p:fltVal val="0"/>
                                          </p:val>
                                        </p:tav>
                                        <p:tav tm="100000">
                                          <p:val>
                                            <p:strVal val="#ppt_h"/>
                                          </p:val>
                                        </p:tav>
                                      </p:tavLst>
                                    </p:anim>
                                    <p:anim calcmode="lin" valueType="num">
                                      <p:cBhvr>
                                        <p:cTn id="129" dur="1000" fill="hold"/>
                                        <p:tgtEl>
                                          <p:spTgt spid="16"/>
                                        </p:tgtEl>
                                        <p:attrNameLst>
                                          <p:attrName>style.rotation</p:attrName>
                                        </p:attrNameLst>
                                      </p:cBhvr>
                                      <p:tavLst>
                                        <p:tav tm="0">
                                          <p:val>
                                            <p:fltVal val="90"/>
                                          </p:val>
                                        </p:tav>
                                        <p:tav tm="100000">
                                          <p:val>
                                            <p:fltVal val="0"/>
                                          </p:val>
                                        </p:tav>
                                      </p:tavLst>
                                    </p:anim>
                                    <p:animEffect transition="in" filter="fade">
                                      <p:cBhvr>
                                        <p:cTn id="130" dur="1000"/>
                                        <p:tgtEl>
                                          <p:spTgt spid="1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 calcmode="lin" valueType="num">
                                      <p:cBhvr>
                                        <p:cTn id="133" dur="1000" fill="hold"/>
                                        <p:tgtEl>
                                          <p:spTgt spid="17"/>
                                        </p:tgtEl>
                                        <p:attrNameLst>
                                          <p:attrName>ppt_w</p:attrName>
                                        </p:attrNameLst>
                                      </p:cBhvr>
                                      <p:tavLst>
                                        <p:tav tm="0">
                                          <p:val>
                                            <p:fltVal val="0"/>
                                          </p:val>
                                        </p:tav>
                                        <p:tav tm="100000">
                                          <p:val>
                                            <p:strVal val="#ppt_w"/>
                                          </p:val>
                                        </p:tav>
                                      </p:tavLst>
                                    </p:anim>
                                    <p:anim calcmode="lin" valueType="num">
                                      <p:cBhvr>
                                        <p:cTn id="134" dur="1000" fill="hold"/>
                                        <p:tgtEl>
                                          <p:spTgt spid="17"/>
                                        </p:tgtEl>
                                        <p:attrNameLst>
                                          <p:attrName>ppt_h</p:attrName>
                                        </p:attrNameLst>
                                      </p:cBhvr>
                                      <p:tavLst>
                                        <p:tav tm="0">
                                          <p:val>
                                            <p:fltVal val="0"/>
                                          </p:val>
                                        </p:tav>
                                        <p:tav tm="100000">
                                          <p:val>
                                            <p:strVal val="#ppt_h"/>
                                          </p:val>
                                        </p:tav>
                                      </p:tavLst>
                                    </p:anim>
                                    <p:anim calcmode="lin" valueType="num">
                                      <p:cBhvr>
                                        <p:cTn id="135" dur="1000" fill="hold"/>
                                        <p:tgtEl>
                                          <p:spTgt spid="17"/>
                                        </p:tgtEl>
                                        <p:attrNameLst>
                                          <p:attrName>style.rotation</p:attrName>
                                        </p:attrNameLst>
                                      </p:cBhvr>
                                      <p:tavLst>
                                        <p:tav tm="0">
                                          <p:val>
                                            <p:fltVal val="90"/>
                                          </p:val>
                                        </p:tav>
                                        <p:tav tm="100000">
                                          <p:val>
                                            <p:fltVal val="0"/>
                                          </p:val>
                                        </p:tav>
                                      </p:tavLst>
                                    </p:anim>
                                    <p:animEffect transition="in" filter="fade">
                                      <p:cBhvr>
                                        <p:cTn id="136" dur="1000"/>
                                        <p:tgtEl>
                                          <p:spTgt spid="17"/>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6"/>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31" presetClass="entr" presetSubtype="0" fill="hold" grpId="0" nodeType="click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1000" fill="hold"/>
                                        <p:tgtEl>
                                          <p:spTgt spid="18"/>
                                        </p:tgtEl>
                                        <p:attrNameLst>
                                          <p:attrName>ppt_w</p:attrName>
                                        </p:attrNameLst>
                                      </p:cBhvr>
                                      <p:tavLst>
                                        <p:tav tm="0">
                                          <p:val>
                                            <p:fltVal val="0"/>
                                          </p:val>
                                        </p:tav>
                                        <p:tav tm="100000">
                                          <p:val>
                                            <p:strVal val="#ppt_w"/>
                                          </p:val>
                                        </p:tav>
                                      </p:tavLst>
                                    </p:anim>
                                    <p:anim calcmode="lin" valueType="num">
                                      <p:cBhvr>
                                        <p:cTn id="148" dur="1000" fill="hold"/>
                                        <p:tgtEl>
                                          <p:spTgt spid="18"/>
                                        </p:tgtEl>
                                        <p:attrNameLst>
                                          <p:attrName>ppt_h</p:attrName>
                                        </p:attrNameLst>
                                      </p:cBhvr>
                                      <p:tavLst>
                                        <p:tav tm="0">
                                          <p:val>
                                            <p:fltVal val="0"/>
                                          </p:val>
                                        </p:tav>
                                        <p:tav tm="100000">
                                          <p:val>
                                            <p:strVal val="#ppt_h"/>
                                          </p:val>
                                        </p:tav>
                                      </p:tavLst>
                                    </p:anim>
                                    <p:anim calcmode="lin" valueType="num">
                                      <p:cBhvr>
                                        <p:cTn id="149" dur="1000" fill="hold"/>
                                        <p:tgtEl>
                                          <p:spTgt spid="18"/>
                                        </p:tgtEl>
                                        <p:attrNameLst>
                                          <p:attrName>style.rotation</p:attrName>
                                        </p:attrNameLst>
                                      </p:cBhvr>
                                      <p:tavLst>
                                        <p:tav tm="0">
                                          <p:val>
                                            <p:fltVal val="90"/>
                                          </p:val>
                                        </p:tav>
                                        <p:tav tm="100000">
                                          <p:val>
                                            <p:fltVal val="0"/>
                                          </p:val>
                                        </p:tav>
                                      </p:tavLst>
                                    </p:anim>
                                    <p:animEffect transition="in" filter="fade">
                                      <p:cBhvr>
                                        <p:cTn id="150" dur="1000"/>
                                        <p:tgtEl>
                                          <p:spTgt spid="18"/>
                                        </p:tgtEl>
                                      </p:cBhvr>
                                    </p:animEffect>
                                  </p:childTnLst>
                                </p:cTn>
                              </p:par>
                              <p:par>
                                <p:cTn id="151" presetID="31" presetClass="entr" presetSubtype="0" fill="hold" grpId="0" nodeType="withEffect">
                                  <p:stCondLst>
                                    <p:cond delay="0"/>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1000" fill="hold"/>
                                        <p:tgtEl>
                                          <p:spTgt spid="19"/>
                                        </p:tgtEl>
                                        <p:attrNameLst>
                                          <p:attrName>ppt_w</p:attrName>
                                        </p:attrNameLst>
                                      </p:cBhvr>
                                      <p:tavLst>
                                        <p:tav tm="0">
                                          <p:val>
                                            <p:fltVal val="0"/>
                                          </p:val>
                                        </p:tav>
                                        <p:tav tm="100000">
                                          <p:val>
                                            <p:strVal val="#ppt_w"/>
                                          </p:val>
                                        </p:tav>
                                      </p:tavLst>
                                    </p:anim>
                                    <p:anim calcmode="lin" valueType="num">
                                      <p:cBhvr>
                                        <p:cTn id="154" dur="1000" fill="hold"/>
                                        <p:tgtEl>
                                          <p:spTgt spid="19"/>
                                        </p:tgtEl>
                                        <p:attrNameLst>
                                          <p:attrName>ppt_h</p:attrName>
                                        </p:attrNameLst>
                                      </p:cBhvr>
                                      <p:tavLst>
                                        <p:tav tm="0">
                                          <p:val>
                                            <p:fltVal val="0"/>
                                          </p:val>
                                        </p:tav>
                                        <p:tav tm="100000">
                                          <p:val>
                                            <p:strVal val="#ppt_h"/>
                                          </p:val>
                                        </p:tav>
                                      </p:tavLst>
                                    </p:anim>
                                    <p:anim calcmode="lin" valueType="num">
                                      <p:cBhvr>
                                        <p:cTn id="155" dur="1000" fill="hold"/>
                                        <p:tgtEl>
                                          <p:spTgt spid="19"/>
                                        </p:tgtEl>
                                        <p:attrNameLst>
                                          <p:attrName>style.rotation</p:attrName>
                                        </p:attrNameLst>
                                      </p:cBhvr>
                                      <p:tavLst>
                                        <p:tav tm="0">
                                          <p:val>
                                            <p:fltVal val="90"/>
                                          </p:val>
                                        </p:tav>
                                        <p:tav tm="100000">
                                          <p:val>
                                            <p:fltVal val="0"/>
                                          </p:val>
                                        </p:tav>
                                      </p:tavLst>
                                    </p:anim>
                                    <p:animEffect transition="in" filter="fade">
                                      <p:cBhvr>
                                        <p:cTn id="156" dur="1000"/>
                                        <p:tgtEl>
                                          <p:spTgt spid="19"/>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8"/>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45085" y="2486747"/>
            <a:ext cx="4444706" cy="1107988"/>
          </a:xfrm>
          <a:prstGeom prst="rect">
            <a:avLst/>
          </a:prstGeom>
        </p:spPr>
        <p:txBody>
          <a:bodyPr wrap="square" lIns="91432" tIns="45716" rIns="91432" bIns="45716" anchor="t">
            <a:spAutoFit/>
          </a:bodyPr>
          <a:lstStyle/>
          <a:p>
            <a:pPr algn="ctr" fontAlgn="ctr"/>
            <a:r>
              <a:rPr lang="zh-CN" altLang="en-US" sz="6600" b="1" spc="800" dirty="0">
                <a:solidFill>
                  <a:srgbClr val="065E03"/>
                </a:solidFill>
                <a:latin typeface="微软雅黑" panose="020B0503020204020204" pitchFamily="34" charset="-122"/>
                <a:ea typeface="微软雅黑" panose="020B0503020204020204" pitchFamily="34" charset="-122"/>
              </a:rPr>
              <a:t>谢谢观看</a:t>
            </a:r>
            <a:endParaRPr lang="zh-CN" altLang="en-US" sz="6600" b="1" spc="800" dirty="0">
              <a:solidFill>
                <a:srgbClr val="065E0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2474" y="0"/>
            <a:ext cx="6858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WPS 演示</Application>
  <PresentationFormat>宽屏</PresentationFormat>
  <Paragraphs>167</Paragraphs>
  <Slides>8</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宋体</vt:lpstr>
      <vt:lpstr>Wingdings</vt:lpstr>
      <vt:lpstr>微软雅黑</vt:lpstr>
      <vt:lpstr>Open Sans</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左晓左</cp:lastModifiedBy>
  <cp:revision>105</cp:revision>
  <dcterms:created xsi:type="dcterms:W3CDTF">2016-08-06T01:31:00Z</dcterms:created>
  <dcterms:modified xsi:type="dcterms:W3CDTF">2019-12-24T03:37:51Z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