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8"/>
  </p:notesMasterIdLst>
  <p:handoutMasterIdLst>
    <p:handoutMasterId r:id="rId19"/>
  </p:handoutMasterIdLst>
  <p:sldIdLst>
    <p:sldId id="312" r:id="rId2"/>
    <p:sldId id="311" r:id="rId3"/>
    <p:sldId id="329" r:id="rId4"/>
    <p:sldId id="309" r:id="rId5"/>
    <p:sldId id="322" r:id="rId6"/>
    <p:sldId id="323" r:id="rId7"/>
    <p:sldId id="324" r:id="rId8"/>
    <p:sldId id="325" r:id="rId9"/>
    <p:sldId id="326" r:id="rId10"/>
    <p:sldId id="327" r:id="rId11"/>
    <p:sldId id="333" r:id="rId12"/>
    <p:sldId id="334" r:id="rId13"/>
    <p:sldId id="328" r:id="rId14"/>
    <p:sldId id="330" r:id="rId15"/>
    <p:sldId id="331" r:id="rId16"/>
    <p:sldId id="332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A922"/>
    <a:srgbClr val="FF6600"/>
    <a:srgbClr val="FAF8D2"/>
    <a:srgbClr val="FFCC66"/>
    <a:srgbClr val="FF9900"/>
    <a:srgbClr val="990099"/>
    <a:srgbClr val="FF3399"/>
    <a:srgbClr val="66FF33"/>
    <a:srgbClr val="99FF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 autoAdjust="0"/>
    <p:restoredTop sz="96444" autoAdjust="0"/>
  </p:normalViewPr>
  <p:slideViewPr>
    <p:cSldViewPr>
      <p:cViewPr>
        <p:scale>
          <a:sx n="110" d="100"/>
          <a:sy n="110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28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.5.8\eip\&#20154;&#36039;&#35506;\&#37096;&#38272;&#25991;&#20214;&#22846;\C-&#22521;&#35347;&#30332;&#23637;\06-&#20849;&#21516;&#24615;&#35347;&#32244;\2013&#24180;&#20849;&#21516;&#24615;&#35506;&#31243;\2013&#24180;&#20849;&#21516;&#24615;&#35347;&#32244;&#24050;&#22519;&#34892;&#35506;&#31243;&#21295;&#3231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Sheet1!$G$3</c:f>
              <c:strCache>
                <c:ptCount val="1"/>
                <c:pt idx="0">
                  <c:v>百分比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Sheet1!$D$4:$D$10</c:f>
              <c:strCache>
                <c:ptCount val="7"/>
                <c:pt idx="0">
                  <c:v>线长</c:v>
                </c:pt>
                <c:pt idx="1">
                  <c:v>幕僚职</c:v>
                </c:pt>
                <c:pt idx="2">
                  <c:v>经副理&amp;课级</c:v>
                </c:pt>
                <c:pt idx="3">
                  <c:v>工程职</c:v>
                </c:pt>
                <c:pt idx="4">
                  <c:v>水蜘蛛</c:v>
                </c:pt>
                <c:pt idx="5">
                  <c:v>综合</c:v>
                </c:pt>
                <c:pt idx="6">
                  <c:v>员工</c:v>
                </c:pt>
              </c:strCache>
            </c:strRef>
          </c:cat>
          <c:val>
            <c:numRef>
              <c:f>Sheet1!$G$4:$G$10</c:f>
              <c:numCache>
                <c:formatCode>0%</c:formatCode>
                <c:ptCount val="7"/>
                <c:pt idx="0">
                  <c:v>0.38634940513462762</c:v>
                </c:pt>
                <c:pt idx="1">
                  <c:v>2.1289918597370089E-2</c:v>
                </c:pt>
                <c:pt idx="2">
                  <c:v>7.7645585472761403E-2</c:v>
                </c:pt>
                <c:pt idx="3">
                  <c:v>0.11145898559799618</c:v>
                </c:pt>
                <c:pt idx="4">
                  <c:v>8.3281152160300562E-2</c:v>
                </c:pt>
                <c:pt idx="5">
                  <c:v>0.17845961177207273</c:v>
                </c:pt>
                <c:pt idx="6">
                  <c:v>0.14151534126487172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E1A7895-9E8F-4C50-B5E8-7345F3E6B0B6}" type="datetimeFigureOut">
              <a:rPr lang="zh-CN" altLang="en-US"/>
              <a:pPr>
                <a:defRPr/>
              </a:pPr>
              <a:t>2018/11/29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C19984-4B2A-48B4-B869-87DEC631B6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7293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D0698-BD05-4639-9D81-B9F65B9CB3B9}" type="datetimeFigureOut">
              <a:rPr lang="zh-CN" altLang="en-US" smtClean="0"/>
              <a:pPr/>
              <a:t>2018/11/29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DEE79-D6A9-404B-B2E7-14B1D35489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4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CE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2625" y="3209926"/>
            <a:ext cx="5019676" cy="1114424"/>
          </a:xfrm>
        </p:spPr>
        <p:txBody>
          <a:bodyPr anchor="ctr">
            <a:noAutofit/>
          </a:bodyPr>
          <a:lstStyle>
            <a:lvl1pPr algn="r">
              <a:lnSpc>
                <a:spcPct val="110000"/>
              </a:lnSpc>
              <a:defRPr sz="3200" b="0" i="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7475" y="4585429"/>
            <a:ext cx="4314826" cy="323317"/>
          </a:xfrm>
        </p:spPr>
        <p:txBody>
          <a:bodyPr anchor="ctr">
            <a:normAutofit/>
          </a:bodyPr>
          <a:lstStyle>
            <a:lvl1pPr marL="0" indent="0" algn="r">
              <a:lnSpc>
                <a:spcPct val="120000"/>
              </a:lnSpc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pic>
        <p:nvPicPr>
          <p:cNvPr id="25" name="图片 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9" y="1484242"/>
            <a:ext cx="5942012" cy="17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燕尾形 27"/>
          <p:cNvSpPr/>
          <p:nvPr/>
        </p:nvSpPr>
        <p:spPr>
          <a:xfrm>
            <a:off x="7115176" y="4686300"/>
            <a:ext cx="121793" cy="161925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燕尾形 28"/>
          <p:cNvSpPr/>
          <p:nvPr/>
        </p:nvSpPr>
        <p:spPr>
          <a:xfrm>
            <a:off x="7258051" y="4686300"/>
            <a:ext cx="121793" cy="161925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燕尾形 29"/>
          <p:cNvSpPr/>
          <p:nvPr/>
        </p:nvSpPr>
        <p:spPr>
          <a:xfrm>
            <a:off x="7379844" y="4686300"/>
            <a:ext cx="121793" cy="161925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7860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1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97B707-22D4-4B06-9A8A-89EF284804D8}" type="datetimeFigureOut">
              <a:rPr lang="zh-CN" altLang="en-US" smtClean="0"/>
              <a:pPr>
                <a:defRPr/>
              </a:pPr>
              <a:t>2018/11/29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49717-76DA-4DAA-9161-16E5D566D94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9804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 bwMode="auto">
          <a:xfrm>
            <a:off x="6637569" y="282134"/>
            <a:ext cx="2326919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spc="3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WWW.1PPT.COM</a:t>
            </a:r>
            <a:endParaRPr lang="zh-CN" altLang="en-US" sz="1600" spc="3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 bwMode="auto">
          <a:xfrm>
            <a:off x="-10211" y="256936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spc="3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『</a:t>
            </a:r>
            <a:r>
              <a:rPr lang="zh-CN" altLang="en-US" sz="1600" spc="3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第一</a:t>
            </a:r>
            <a:r>
              <a:rPr lang="en-US" altLang="zh-CN" sz="1600" spc="3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en-US" altLang="zh-CN" sz="1600" spc="300" baseline="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』— </a:t>
            </a:r>
            <a:r>
              <a:rPr lang="en-US" altLang="zh-CN" sz="1600" spc="3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600" spc="3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模板</a:t>
            </a:r>
            <a:r>
              <a:rPr lang="en-US" altLang="zh-CN" sz="1600" spc="300" baseline="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PPT</a:t>
            </a:r>
            <a:r>
              <a:rPr lang="zh-CN" altLang="en-US" sz="1600" spc="300" baseline="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素材免费下载</a:t>
            </a:r>
            <a:endParaRPr lang="zh-CN" altLang="en-US" sz="1600" spc="3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 userDrawn="1"/>
        </p:nvSpPr>
        <p:spPr bwMode="auto">
          <a:xfrm>
            <a:off x="2771800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</a:pP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第一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模板网，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素材下载</a:t>
            </a:r>
            <a:endParaRPr lang="en-US" altLang="zh-CN" sz="1400" dirty="0" smtClean="0">
              <a:latin typeface="微软雅黑" pitchFamily="34" charset="-122"/>
              <a:ea typeface="微软雅黑" pitchFamily="34" charset="-122"/>
            </a:endParaRPr>
          </a:p>
          <a:p>
            <a:pPr marL="0" algn="ctr" eaLnBrk="0" fontAlgn="ctr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70000"/>
              <a:tabLst>
                <a:tab pos="136525" algn="l"/>
              </a:tabLst>
            </a:pP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 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098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CE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786" y="2759254"/>
            <a:ext cx="6996110" cy="957127"/>
          </a:xfrm>
        </p:spPr>
        <p:txBody>
          <a:bodyPr anchor="b"/>
          <a:lstStyle>
            <a:lvl1pPr>
              <a:defRPr sz="4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8786" y="3908835"/>
            <a:ext cx="6996110" cy="6182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776967" y="3237817"/>
            <a:ext cx="681990" cy="285750"/>
            <a:chOff x="123826" y="523875"/>
            <a:chExt cx="386461" cy="161925"/>
          </a:xfrm>
        </p:grpSpPr>
        <p:sp>
          <p:nvSpPr>
            <p:cNvPr id="9" name="燕尾形 8"/>
            <p:cNvSpPr/>
            <p:nvPr userDrawn="1"/>
          </p:nvSpPr>
          <p:spPr>
            <a:xfrm>
              <a:off x="123826" y="523875"/>
              <a:ext cx="121793" cy="16192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燕尾形 9"/>
            <p:cNvSpPr/>
            <p:nvPr userDrawn="1"/>
          </p:nvSpPr>
          <p:spPr>
            <a:xfrm>
              <a:off x="266701" y="523875"/>
              <a:ext cx="121793" cy="161925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燕尾形 10"/>
            <p:cNvSpPr/>
            <p:nvPr userDrawn="1"/>
          </p:nvSpPr>
          <p:spPr>
            <a:xfrm>
              <a:off x="388494" y="523875"/>
              <a:ext cx="121793" cy="161925"/>
            </a:xfrm>
            <a:prstGeom prst="chevron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56462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6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06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403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CE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35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97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2018/11/29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57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CE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7E97B707-22D4-4B06-9A8A-89EF284804D8}" type="datetimeFigureOut">
              <a:rPr lang="zh-CN" altLang="en-US" smtClean="0"/>
              <a:pPr>
                <a:defRPr/>
              </a:pPr>
              <a:t>2018/11/29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53F49717-76DA-4DAA-9161-16E5D566D94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466850"/>
            <a:ext cx="8162925" cy="4946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0745" y="448538"/>
            <a:ext cx="7666054" cy="681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grpSp>
        <p:nvGrpSpPr>
          <p:cNvPr id="31" name="组合 30"/>
          <p:cNvGrpSpPr/>
          <p:nvPr/>
        </p:nvGrpSpPr>
        <p:grpSpPr>
          <a:xfrm>
            <a:off x="123826" y="647700"/>
            <a:ext cx="681990" cy="285750"/>
            <a:chOff x="123826" y="523875"/>
            <a:chExt cx="386461" cy="161925"/>
          </a:xfrm>
        </p:grpSpPr>
        <p:sp>
          <p:nvSpPr>
            <p:cNvPr id="28" name="燕尾形 27"/>
            <p:cNvSpPr/>
            <p:nvPr userDrawn="1"/>
          </p:nvSpPr>
          <p:spPr>
            <a:xfrm>
              <a:off x="123826" y="523875"/>
              <a:ext cx="121793" cy="16192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燕尾形 28"/>
            <p:cNvSpPr/>
            <p:nvPr userDrawn="1"/>
          </p:nvSpPr>
          <p:spPr>
            <a:xfrm>
              <a:off x="266701" y="523875"/>
              <a:ext cx="121793" cy="161925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燕尾形 29"/>
            <p:cNvSpPr/>
            <p:nvPr userDrawn="1"/>
          </p:nvSpPr>
          <p:spPr>
            <a:xfrm>
              <a:off x="388494" y="523875"/>
              <a:ext cx="121793" cy="161925"/>
            </a:xfrm>
            <a:prstGeom prst="chevron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143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>
              <a:lumMod val="7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SzPct val="90000"/>
        <a:buFont typeface="Wingdings" panose="05000000000000000000" pitchFamily="2" charset="2"/>
        <a:buChar char="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357188" indent="-357188" algn="l" defTabSz="914400" rtl="0" eaLnBrk="1" latinLnBrk="0" hangingPunct="1">
        <a:lnSpc>
          <a:spcPct val="120000"/>
        </a:lnSpc>
        <a:spcBef>
          <a:spcPts val="0"/>
        </a:spcBef>
        <a:buFont typeface="Calibri" panose="020F0502020204030204" pitchFamily="34" charset="0"/>
        <a:buChar char=" 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11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" y="-20638"/>
            <a:ext cx="9144000" cy="685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矩形 3"/>
          <p:cNvSpPr/>
          <p:nvPr/>
        </p:nvSpPr>
        <p:spPr>
          <a:xfrm>
            <a:off x="714348" y="1785926"/>
            <a:ext cx="7956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ea typeface="微软雅黑" pitchFamily="34" charset="-122"/>
              </a:rPr>
              <a:t>2018</a:t>
            </a:r>
            <a:r>
              <a:rPr lang="zh-CN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ea typeface="微软雅黑" pitchFamily="34" charset="-122"/>
              </a:rPr>
              <a:t>年</a:t>
            </a:r>
            <a:r>
              <a:rPr lang="zh-CN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ea typeface="微软雅黑" pitchFamily="34" charset="-122"/>
              </a:rPr>
              <a:t>年度培训总结报告</a:t>
            </a:r>
            <a:endParaRPr lang="zh-TW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285728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微软雅黑" pitchFamily="34" charset="-122"/>
                <a:ea typeface="微软雅黑" pitchFamily="34" charset="-122"/>
              </a:rPr>
              <a:t>四、培训工作分析</a:t>
            </a:r>
            <a:endParaRPr lang="zh-CN" altLang="en-US" sz="4000" dirty="0">
              <a:solidFill>
                <a:srgbClr val="5856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1000100" y="1071546"/>
            <a:ext cx="7286676" cy="542928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zh-TW" altLang="en-US" sz="43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存在的问题和不足</a:t>
            </a:r>
            <a:r>
              <a:rPr lang="zh-CN" altLang="en-US" sz="43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CN" sz="4300" b="1" dirty="0" smtClean="0">
              <a:solidFill>
                <a:srgbClr val="CEA92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3000" b="1" dirty="0" smtClean="0">
                <a:solidFill>
                  <a:srgbClr val="FF0000"/>
                </a:solidFill>
              </a:rPr>
              <a:t>内部讲师资源不足，缺乏相应的资质。</a:t>
            </a:r>
            <a:endParaRPr lang="en-US" altLang="zh-CN" sz="30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       </a:t>
            </a: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2008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年由公司出资邀请了界内颇有名气的</a:t>
            </a: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TTT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讲师李俊贤，由各单位推荐</a:t>
            </a: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1~2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名经验足或专业过硬的讲师参加此培训，合格讲师经培训考核，合格者由公司颁发内部讲师证书，担任各单位内部讲师人选。但迄今为止，因人员离职率高，变动太快，目前已不足</a:t>
            </a: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1/5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的讲师还留在公司。其他授课讲师均为临时指派或担任，没有接受专业的讲师培训，培训效果难以得到保证。</a:t>
            </a:r>
            <a:endParaRPr lang="en-US" altLang="zh-CN" sz="21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zh-TW" altLang="en-US" sz="21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3000" b="1" dirty="0" smtClean="0">
                <a:solidFill>
                  <a:srgbClr val="FF0000"/>
                </a:solidFill>
              </a:rPr>
              <a:t>内部讲师授课技巧有待提高。</a:t>
            </a:r>
            <a:endParaRPr lang="en-US" altLang="zh-CN" sz="30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       内部讲师授课技巧普遍不高，制作课件水平不足，自主研发课程能力也有所欠缺。所以，进一步规范内部讲师管理制度，提升内部讲师授课技巧与水平，推行内部讲师认证，真正打造一支合格称职的内训师队伍，为公司</a:t>
            </a: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2018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年迫切需要解决的问题 。</a:t>
            </a:r>
            <a:endParaRPr lang="zh-TW" altLang="en-US" sz="1400" dirty="0" smtClean="0"/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285728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微软雅黑" pitchFamily="34" charset="-122"/>
                <a:ea typeface="微软雅黑" pitchFamily="34" charset="-122"/>
              </a:rPr>
              <a:t>四、培训工作分析</a:t>
            </a:r>
            <a:endParaRPr lang="zh-CN" altLang="en-US" sz="4000" dirty="0">
              <a:solidFill>
                <a:srgbClr val="5856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785786" y="1071546"/>
            <a:ext cx="7500990" cy="542928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zh-TW" altLang="en-US" sz="43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存在的问题和不足</a:t>
            </a:r>
            <a:r>
              <a:rPr lang="zh-CN" altLang="en-US" sz="43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CN" sz="4300" b="1" dirty="0" smtClean="0">
              <a:solidFill>
                <a:srgbClr val="CEA92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500" b="1" dirty="0" smtClean="0">
                <a:solidFill>
                  <a:srgbClr val="FF0000"/>
                </a:solidFill>
              </a:rPr>
              <a:t>计划里的课程有些无法执行。</a:t>
            </a:r>
            <a:endParaRPr lang="en-US" altLang="zh-CN" sz="25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       排定的课程总由于这样或那样的原因无法按计划执行，其中讲师 </a:t>
            </a:r>
            <a:endParaRPr lang="en-US" altLang="zh-CN" sz="21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       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部分问题居大。</a:t>
            </a:r>
            <a:endParaRPr lang="en-US" altLang="zh-CN" sz="21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  大陆讲师常以生产忙碌为由推脱，且一般无准备，课程起不到</a:t>
            </a:r>
            <a:endParaRPr lang="en-US" altLang="zh-CN" sz="21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        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效果或根本无法执行。</a:t>
            </a:r>
            <a:endParaRPr lang="en-US" altLang="zh-CN" sz="21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  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台湾讲师的部分安排课程 要逢台湾干部出差时，往往时程更改</a:t>
            </a:r>
            <a:endParaRPr lang="en-US" altLang="zh-CN" sz="21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       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或取消，会影响到课程的执行。</a:t>
            </a:r>
            <a:endParaRPr lang="en-US" altLang="zh-CN" sz="21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altLang="zh-CN" sz="2100" dirty="0" smtClean="0">
                <a:latin typeface="新細明體" pitchFamily="18" charset="-120"/>
                <a:ea typeface="新細明體" pitchFamily="18" charset="-120"/>
              </a:rPr>
              <a:t> </a:t>
            </a:r>
            <a:r>
              <a:rPr lang="zh-CN" altLang="en-US" sz="2100" dirty="0" smtClean="0">
                <a:latin typeface="新細明體" pitchFamily="18" charset="-120"/>
                <a:ea typeface="新細明體" pitchFamily="18" charset="-120"/>
              </a:rPr>
              <a:t>因预算不到位而取消的课程有非人力资源经理的人力资源政策。</a:t>
            </a:r>
            <a:endParaRPr lang="en-US" altLang="zh-CN" sz="21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zh-TW" altLang="en-US" sz="2100" dirty="0" smtClean="0">
              <a:latin typeface="新細明體" pitchFamily="18" charset="-120"/>
              <a:ea typeface="新細明體" pitchFamily="18" charset="-120"/>
            </a:endParaRPr>
          </a:p>
          <a:p>
            <a:pPr lvl="0">
              <a:lnSpc>
                <a:spcPct val="170000"/>
              </a:lnSpc>
            </a:pPr>
            <a:endParaRPr lang="zh-TW" altLang="en-US" sz="1400" dirty="0" smtClean="0"/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285728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微软雅黑" pitchFamily="34" charset="-122"/>
                <a:ea typeface="微软雅黑" pitchFamily="34" charset="-122"/>
              </a:rPr>
              <a:t>四、培训工作分析</a:t>
            </a:r>
            <a:endParaRPr lang="zh-CN" altLang="en-US" sz="4000" dirty="0">
              <a:solidFill>
                <a:srgbClr val="5856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857224" y="1071546"/>
            <a:ext cx="7643866" cy="542928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zh-CN" altLang="en-US" sz="36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改善措施：</a:t>
            </a:r>
            <a:endParaRPr lang="en-US" altLang="zh-CN" sz="20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altLang="zh-CN" sz="2300" b="1" dirty="0" smtClean="0">
                <a:solidFill>
                  <a:srgbClr val="FF0000"/>
                </a:solidFill>
              </a:rPr>
              <a:t>2018</a:t>
            </a:r>
            <a:r>
              <a:rPr lang="zh-CN" altLang="en-US" sz="2300" b="1" dirty="0" smtClean="0">
                <a:solidFill>
                  <a:srgbClr val="FF0000"/>
                </a:solidFill>
              </a:rPr>
              <a:t>年共同性训练呈签至总经理。</a:t>
            </a:r>
            <a:endParaRPr lang="en-US" altLang="zh-CN" sz="23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</a:t>
            </a:r>
            <a:r>
              <a:rPr lang="zh-CN" altLang="en-US" sz="2100" dirty="0" smtClean="0"/>
              <a:t>讨论确认后的训练计划表，经部门最高主管签核后呈交给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</a:t>
            </a:r>
            <a:r>
              <a:rPr lang="zh-CN" altLang="en-US" sz="2100" dirty="0" smtClean="0"/>
              <a:t>总经理审批。确保训练预算的到位，避免因经费的不到位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</a:t>
            </a:r>
            <a:r>
              <a:rPr lang="zh-CN" altLang="en-US" sz="2100" dirty="0" smtClean="0"/>
              <a:t>而中途取消课程。</a:t>
            </a:r>
            <a:endParaRPr lang="en-US" altLang="zh-CN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zh-TW" altLang="en-US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300" b="1" dirty="0" smtClean="0">
                <a:solidFill>
                  <a:srgbClr val="FF0000"/>
                </a:solidFill>
              </a:rPr>
              <a:t>全程跟进训练课程。</a:t>
            </a:r>
            <a:endParaRPr lang="en-US" altLang="zh-CN" sz="23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</a:t>
            </a:r>
            <a:r>
              <a:rPr lang="zh-CN" altLang="en-US" sz="2100" dirty="0" smtClean="0"/>
              <a:t>由训练组成员全程跟进课程，对训练的组织工作，训练的场所，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zh-CN" altLang="en-US" sz="2100" dirty="0" smtClean="0"/>
              <a:t>      学员的出勤状况，学员的反应，课程纪律，课程的效果，做个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</a:t>
            </a:r>
            <a:r>
              <a:rPr lang="zh-CN" altLang="en-US" sz="2100" dirty="0" smtClean="0"/>
              <a:t>记录，以便后续做改善。</a:t>
            </a:r>
            <a:endParaRPr lang="zh-TW" altLang="en-US" sz="2100" dirty="0" smtClean="0"/>
          </a:p>
          <a:p>
            <a:pPr lvl="0">
              <a:lnSpc>
                <a:spcPct val="170000"/>
              </a:lnSpc>
            </a:pPr>
            <a:endParaRPr lang="zh-TW" altLang="en-US" sz="1400" dirty="0" smtClean="0"/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285728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微软雅黑" pitchFamily="34" charset="-122"/>
                <a:ea typeface="微软雅黑" pitchFamily="34" charset="-122"/>
              </a:rPr>
              <a:t>四、培训工作分析</a:t>
            </a:r>
            <a:endParaRPr lang="zh-CN" altLang="en-US" sz="4000" dirty="0">
              <a:solidFill>
                <a:srgbClr val="5856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857224" y="1071546"/>
            <a:ext cx="7643866" cy="542928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zh-CN" altLang="en-US" sz="36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改善措施：</a:t>
            </a:r>
            <a:endParaRPr lang="en-US" altLang="zh-CN" sz="20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300" b="1" dirty="0" smtClean="0">
                <a:solidFill>
                  <a:srgbClr val="FF0000"/>
                </a:solidFill>
              </a:rPr>
              <a:t>将跨部门训练课程纳入共同性培训计划。</a:t>
            </a:r>
            <a:endParaRPr lang="en-US" altLang="zh-CN" sz="23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b="1" dirty="0" smtClean="0">
                <a:solidFill>
                  <a:srgbClr val="FF0000"/>
                </a:solidFill>
              </a:rPr>
              <a:t>        </a:t>
            </a:r>
            <a:r>
              <a:rPr lang="zh-CN" altLang="en-US" sz="2100" dirty="0" smtClean="0"/>
              <a:t>将工务</a:t>
            </a:r>
            <a:r>
              <a:rPr lang="en-US" altLang="zh-CN" sz="2100" dirty="0" smtClean="0"/>
              <a:t>TPM</a:t>
            </a:r>
            <a:r>
              <a:rPr lang="zh-CN" altLang="en-US" sz="2100" dirty="0" smtClean="0"/>
              <a:t>相关课程，总务</a:t>
            </a:r>
            <a:r>
              <a:rPr lang="en-US" altLang="zh-CN" sz="2100" dirty="0" smtClean="0"/>
              <a:t>7S</a:t>
            </a:r>
            <a:r>
              <a:rPr lang="zh-CN" altLang="en-US" sz="2100" dirty="0" smtClean="0"/>
              <a:t>课程，改善办精实相关课程及</a:t>
            </a:r>
            <a:r>
              <a:rPr lang="en-US" altLang="zh-CN" sz="2100" dirty="0" smtClean="0"/>
              <a:t>CSR</a:t>
            </a: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 </a:t>
            </a:r>
            <a:r>
              <a:rPr lang="zh-CN" altLang="en-US" sz="2100" dirty="0" smtClean="0"/>
              <a:t>客户要求课程统一纳入 </a:t>
            </a:r>
            <a:r>
              <a:rPr lang="en-US" altLang="zh-CN" sz="2100" dirty="0" smtClean="0"/>
              <a:t> 2018</a:t>
            </a:r>
            <a:r>
              <a:rPr lang="zh-CN" altLang="en-US" sz="2100" dirty="0" smtClean="0"/>
              <a:t>年共同性培训计划，由人资部门主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 </a:t>
            </a:r>
            <a:r>
              <a:rPr lang="zh-CN" altLang="en-US" sz="2100" dirty="0" smtClean="0"/>
              <a:t>导推行，减轻现场单位训练负担。</a:t>
            </a:r>
            <a:endParaRPr lang="en-US" altLang="zh-CN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zh-TW" altLang="en-US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300" b="1" dirty="0" smtClean="0">
                <a:solidFill>
                  <a:srgbClr val="FF0000"/>
                </a:solidFill>
              </a:rPr>
              <a:t>组建培训纪律，书面成文。</a:t>
            </a:r>
            <a:endParaRPr lang="en-US" altLang="zh-CN" sz="23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</a:t>
            </a:r>
            <a:r>
              <a:rPr lang="zh-CN" altLang="en-US" sz="2100" dirty="0" smtClean="0"/>
              <a:t>通过书面的程序文件来规范培训纪律，受训员工受培训纪律的约束。并进一步将训练课程与晋升机制紧密挂钩。</a:t>
            </a:r>
            <a:endParaRPr lang="zh-TW" altLang="en-US" sz="2100" dirty="0" smtClean="0"/>
          </a:p>
          <a:p>
            <a:pPr lvl="0">
              <a:lnSpc>
                <a:spcPct val="170000"/>
              </a:lnSpc>
            </a:pPr>
            <a:endParaRPr lang="zh-TW" altLang="en-US" sz="1400" dirty="0" smtClean="0"/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285728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微软雅黑" pitchFamily="34" charset="-122"/>
                <a:ea typeface="微软雅黑" pitchFamily="34" charset="-122"/>
              </a:rPr>
              <a:t>四、培训工作分析</a:t>
            </a:r>
            <a:endParaRPr lang="zh-CN" altLang="en-US" sz="4000" dirty="0">
              <a:solidFill>
                <a:srgbClr val="5856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857224" y="1071546"/>
            <a:ext cx="7643866" cy="542928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zh-CN" altLang="en-US" sz="36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改善措施：</a:t>
            </a:r>
            <a:endParaRPr lang="en-US" altLang="zh-CN" sz="20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100" b="1" dirty="0" smtClean="0">
                <a:solidFill>
                  <a:srgbClr val="FF0000"/>
                </a:solidFill>
              </a:rPr>
              <a:t>内部讲师队伍建设。</a:t>
            </a:r>
            <a:endParaRPr lang="en-US" altLang="zh-CN" sz="21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 </a:t>
            </a:r>
            <a:r>
              <a:rPr lang="zh-CN" altLang="en-US" sz="2100" dirty="0" smtClean="0"/>
              <a:t>加强内部讲师队伍建设，将</a:t>
            </a:r>
            <a:r>
              <a:rPr lang="en-US" altLang="zh-CN" sz="2100" dirty="0" smtClean="0"/>
              <a:t>TTT</a:t>
            </a:r>
            <a:r>
              <a:rPr lang="zh-CN" altLang="en-US" sz="2100" dirty="0" smtClean="0"/>
              <a:t>课程纳入</a:t>
            </a:r>
            <a:r>
              <a:rPr lang="en-US" altLang="zh-CN" sz="2100" dirty="0" smtClean="0"/>
              <a:t>2018</a:t>
            </a:r>
            <a:r>
              <a:rPr lang="zh-CN" altLang="en-US" sz="2100" dirty="0" smtClean="0"/>
              <a:t>年共同性训练 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 </a:t>
            </a:r>
            <a:r>
              <a:rPr lang="zh-CN" altLang="en-US" sz="2100" dirty="0" smtClean="0"/>
              <a:t>计划，作为</a:t>
            </a:r>
            <a:r>
              <a:rPr lang="en-US" altLang="zh-CN" sz="2100" dirty="0" smtClean="0"/>
              <a:t>2018</a:t>
            </a:r>
            <a:r>
              <a:rPr lang="zh-CN" altLang="en-US" sz="2100" dirty="0" smtClean="0"/>
              <a:t>年培训的重点项目，邀请外部专业讲师来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 </a:t>
            </a:r>
            <a:r>
              <a:rPr lang="zh-CN" altLang="en-US" sz="2100" dirty="0" smtClean="0"/>
              <a:t>培训内部讲师，来壮大明安内部讲师队伍。</a:t>
            </a:r>
            <a:endParaRPr lang="en-US" altLang="zh-CN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zh-TW" altLang="en-US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100" b="1" dirty="0" smtClean="0">
                <a:solidFill>
                  <a:srgbClr val="FF0000"/>
                </a:solidFill>
              </a:rPr>
              <a:t>开发培训课程及教材，丰富培训形式。</a:t>
            </a:r>
            <a:endParaRPr lang="en-US" altLang="zh-CN" sz="21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2018</a:t>
            </a:r>
            <a:r>
              <a:rPr lang="zh-CN" altLang="en-US" sz="2100" dirty="0" smtClean="0"/>
              <a:t>年将增加培训预算，有</a:t>
            </a:r>
            <a:r>
              <a:rPr lang="en-US" altLang="zh-CN" sz="2100" dirty="0" smtClean="0"/>
              <a:t>2~4</a:t>
            </a:r>
            <a:r>
              <a:rPr lang="zh-CN" altLang="en-US" sz="2100" dirty="0" smtClean="0"/>
              <a:t>堂课程会邀请外部讲师授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</a:t>
            </a:r>
            <a:r>
              <a:rPr lang="zh-CN" altLang="en-US" sz="2100" dirty="0" smtClean="0"/>
              <a:t>课，丰富课程形式，譬如影碟播放、小组讨论等。</a:t>
            </a:r>
            <a:endParaRPr lang="zh-TW" altLang="en-US" sz="2100" dirty="0" smtClean="0"/>
          </a:p>
          <a:p>
            <a:pPr lvl="0">
              <a:lnSpc>
                <a:spcPct val="170000"/>
              </a:lnSpc>
            </a:pPr>
            <a:endParaRPr lang="zh-TW" altLang="en-US" sz="1400" dirty="0" smtClean="0"/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285728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微软雅黑" pitchFamily="34" charset="-122"/>
                <a:ea typeface="微软雅黑" pitchFamily="34" charset="-122"/>
              </a:rPr>
              <a:t>四、培训工作分析</a:t>
            </a:r>
            <a:endParaRPr lang="zh-CN" altLang="en-US" sz="4000" dirty="0">
              <a:solidFill>
                <a:srgbClr val="5856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857224" y="1071546"/>
            <a:ext cx="7643866" cy="542928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zh-CN" altLang="en-US" sz="36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改善措施：</a:t>
            </a:r>
            <a:endParaRPr lang="en-US" altLang="zh-CN" sz="20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300" b="1" dirty="0" smtClean="0">
                <a:solidFill>
                  <a:srgbClr val="FF0000"/>
                </a:solidFill>
              </a:rPr>
              <a:t>增大现有讲师奖励措施。</a:t>
            </a:r>
            <a:endParaRPr lang="en-US" altLang="zh-CN" sz="23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</a:t>
            </a:r>
            <a:r>
              <a:rPr lang="zh-CN" altLang="en-US" sz="2100" dirty="0" smtClean="0"/>
              <a:t>目前的授课费用为上班时间</a:t>
            </a:r>
            <a:r>
              <a:rPr lang="en-US" altLang="zh-CN" sz="2100" dirty="0" smtClean="0"/>
              <a:t>30</a:t>
            </a:r>
            <a:r>
              <a:rPr lang="zh-CN" altLang="en-US" sz="2100" dirty="0" smtClean="0"/>
              <a:t>元</a:t>
            </a:r>
            <a:r>
              <a:rPr lang="en-US" altLang="zh-CN" sz="2100" dirty="0" smtClean="0"/>
              <a:t>/</a:t>
            </a:r>
            <a:r>
              <a:rPr lang="zh-CN" altLang="en-US" sz="2100" dirty="0" smtClean="0"/>
              <a:t>小时，下班时间</a:t>
            </a:r>
            <a:r>
              <a:rPr lang="en-US" altLang="zh-CN" sz="2100" dirty="0" smtClean="0"/>
              <a:t>50</a:t>
            </a:r>
            <a:r>
              <a:rPr lang="zh-CN" altLang="en-US" sz="2100" dirty="0" smtClean="0"/>
              <a:t>元</a:t>
            </a:r>
            <a:r>
              <a:rPr lang="en-US" altLang="zh-CN" sz="2100" dirty="0" smtClean="0"/>
              <a:t>/</a:t>
            </a:r>
            <a:r>
              <a:rPr lang="zh-CN" altLang="en-US" sz="2100" dirty="0" smtClean="0"/>
              <a:t>小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 </a:t>
            </a:r>
            <a:r>
              <a:rPr lang="zh-CN" altLang="en-US" sz="2100" dirty="0" smtClean="0"/>
              <a:t>时。因为开发教材会耗费大量的精力，上述授课奖金难以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 </a:t>
            </a:r>
            <a:r>
              <a:rPr lang="zh-CN" altLang="en-US" sz="2100" dirty="0" smtClean="0"/>
              <a:t>激发讲师的热情，多数讲师表示不愿意授课。故在</a:t>
            </a:r>
            <a:r>
              <a:rPr lang="en-US" altLang="zh-CN" sz="2100" dirty="0" smtClean="0"/>
              <a:t>2018</a:t>
            </a:r>
            <a:r>
              <a:rPr lang="zh-CN" altLang="en-US" sz="2100" dirty="0" smtClean="0"/>
              <a:t>年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 </a:t>
            </a:r>
            <a:r>
              <a:rPr lang="zh-CN" altLang="en-US" sz="2100" dirty="0" smtClean="0"/>
              <a:t>规划提出适当增加讲师的授课费用。</a:t>
            </a:r>
            <a:endParaRPr lang="en-US" altLang="zh-CN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zh-TW" altLang="en-US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300" b="1" dirty="0" smtClean="0">
                <a:solidFill>
                  <a:srgbClr val="FF0000"/>
                </a:solidFill>
              </a:rPr>
              <a:t>增加课程趣味性。</a:t>
            </a:r>
            <a:endParaRPr lang="en-US" altLang="zh-CN" sz="23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</a:t>
            </a:r>
            <a:r>
              <a:rPr lang="zh-CN" altLang="en-US" sz="2100" dirty="0" smtClean="0"/>
              <a:t>对于长时间的课程（</a:t>
            </a:r>
            <a:r>
              <a:rPr lang="en-US" altLang="zh-CN" sz="2100" dirty="0" smtClean="0"/>
              <a:t>3</a:t>
            </a:r>
            <a:r>
              <a:rPr lang="zh-CN" altLang="en-US" sz="2100" dirty="0" smtClean="0"/>
              <a:t>小时以上），可以设立中场休息时间，购买瓜果茶点供学员与讲师享用，可缓解学员疲劳，活络课程气氛。</a:t>
            </a:r>
            <a:endParaRPr lang="zh-TW" altLang="en-US" sz="2100" dirty="0" smtClean="0"/>
          </a:p>
          <a:p>
            <a:pPr lvl="0">
              <a:lnSpc>
                <a:spcPct val="170000"/>
              </a:lnSpc>
            </a:pPr>
            <a:endParaRPr lang="zh-TW" altLang="en-US" sz="1400" dirty="0" smtClean="0"/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1000100" y="428604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微软雅黑" pitchFamily="34" charset="-122"/>
                <a:ea typeface="微软雅黑" pitchFamily="34" charset="-122"/>
              </a:rPr>
              <a:t>五、结语</a:t>
            </a:r>
            <a:endParaRPr lang="zh-CN" altLang="en-US" sz="4000" dirty="0">
              <a:solidFill>
                <a:srgbClr val="5856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1071538" y="1571612"/>
            <a:ext cx="6858048" cy="35719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51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希望</a:t>
            </a:r>
            <a:r>
              <a:rPr lang="en-US" altLang="zh-CN" sz="51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2018</a:t>
            </a:r>
            <a:r>
              <a:rPr lang="zh-CN" altLang="en-US" sz="51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年的培训工作更加完善，达成客户要求，在</a:t>
            </a:r>
            <a:r>
              <a:rPr lang="en-US" altLang="zh-CN" sz="51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2018adidas</a:t>
            </a:r>
            <a:r>
              <a:rPr lang="zh-CN" altLang="en-US" sz="51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客户验厂中取得好成绩。</a:t>
            </a:r>
            <a:endParaRPr lang="en-US" altLang="zh-CN" sz="5100" b="1" dirty="0" smtClean="0">
              <a:solidFill>
                <a:srgbClr val="CEA92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endParaRPr lang="zh-TW" altLang="en-US" sz="5100" b="1" dirty="0" smtClean="0">
              <a:solidFill>
                <a:srgbClr val="CEA92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51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通过培训，有效满足内部训练需求。</a:t>
            </a:r>
            <a:endParaRPr lang="zh-TW" altLang="en-US" sz="5100" b="1" dirty="0" smtClean="0">
              <a:solidFill>
                <a:srgbClr val="CEA92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39529" y="1148689"/>
            <a:ext cx="4032671" cy="5088623"/>
            <a:chOff x="2195513" y="1484784"/>
            <a:chExt cx="4751610" cy="599581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5513" y="1484784"/>
              <a:ext cx="4751387" cy="1151571"/>
              <a:chOff x="0" y="0"/>
              <a:chExt cx="7482" cy="1815"/>
            </a:xfrm>
          </p:grpSpPr>
          <p:pic>
            <p:nvPicPr>
              <p:cNvPr id="43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5999"/>
              <a:stretch>
                <a:fillRect/>
              </a:stretch>
            </p:blipFill>
            <p:spPr bwMode="auto">
              <a:xfrm>
                <a:off x="0" y="0"/>
                <a:ext cx="7482" cy="18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Text Box 5"/>
              <p:cNvSpPr txBox="1">
                <a:spLocks noChangeArrowheads="1"/>
              </p:cNvSpPr>
              <p:nvPr/>
            </p:nvSpPr>
            <p:spPr bwMode="auto">
              <a:xfrm>
                <a:off x="1684" y="459"/>
                <a:ext cx="5576" cy="8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 sz="2400" dirty="0" smtClean="0">
                    <a:latin typeface="微软雅黑" pitchFamily="34" charset="-122"/>
                    <a:ea typeface="微软雅黑" pitchFamily="34" charset="-122"/>
                  </a:rPr>
                  <a:t>前言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45" name="WordArt 6"/>
              <p:cNvSpPr>
                <a:spLocks noChangeArrowheads="1" noChangeShapeType="1"/>
              </p:cNvSpPr>
              <p:nvPr/>
            </p:nvSpPr>
            <p:spPr bwMode="auto">
              <a:xfrm>
                <a:off x="550" y="521"/>
                <a:ext cx="578" cy="681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4400" b="1" dirty="0">
                    <a:solidFill>
                      <a:schemeClr val="bg1"/>
                    </a:solidFill>
                    <a:effectLst>
                      <a:outerShdw dist="38100" dir="5400000" algn="ctr" rotWithShape="0">
                        <a:srgbClr val="4D4D4D">
                          <a:alpha val="76999"/>
                        </a:srgbClr>
                      </a:outerShdw>
                    </a:effectLst>
                    <a:latin typeface="微软雅黑"/>
                    <a:ea typeface="微软雅黑"/>
                  </a:rPr>
                  <a:t>1</a:t>
                </a:r>
                <a:endParaRPr lang="zh-CN" altLang="en-US" sz="4400" b="1" dirty="0">
                  <a:solidFill>
                    <a:schemeClr val="bg1"/>
                  </a:solidFill>
                  <a:effectLst>
                    <a:outerShdw dist="38100" dir="5400000" algn="ctr" rotWithShape="0">
                      <a:srgbClr val="4D4D4D">
                        <a:alpha val="76999"/>
                      </a:srgbClr>
                    </a:outerShdw>
                  </a:effectLst>
                  <a:latin typeface="微软雅黑"/>
                  <a:ea typeface="微软雅黑"/>
                </a:endParaRP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195513" y="2708746"/>
              <a:ext cx="4700587" cy="1153160"/>
              <a:chOff x="0" y="0"/>
              <a:chExt cx="7402" cy="1815"/>
            </a:xfrm>
          </p:grpSpPr>
          <p:pic>
            <p:nvPicPr>
              <p:cNvPr id="47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7402" cy="18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8" name="Text Box 9"/>
              <p:cNvSpPr txBox="1">
                <a:spLocks noChangeArrowheads="1"/>
              </p:cNvSpPr>
              <p:nvPr/>
            </p:nvSpPr>
            <p:spPr bwMode="auto">
              <a:xfrm>
                <a:off x="1685" y="519"/>
                <a:ext cx="5576" cy="8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 sz="2400" dirty="0" smtClean="0">
                    <a:latin typeface="微软雅黑" pitchFamily="34" charset="-122"/>
                    <a:ea typeface="微软雅黑" pitchFamily="34" charset="-122"/>
                  </a:rPr>
                  <a:t>培训预算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49" name="WordArt 10"/>
              <p:cNvSpPr>
                <a:spLocks noChangeArrowheads="1" noChangeShapeType="1"/>
              </p:cNvSpPr>
              <p:nvPr/>
            </p:nvSpPr>
            <p:spPr bwMode="auto">
              <a:xfrm>
                <a:off x="551" y="495"/>
                <a:ext cx="578" cy="681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4400" b="1">
                    <a:solidFill>
                      <a:schemeClr val="bg1"/>
                    </a:solidFill>
                    <a:effectLst>
                      <a:outerShdw dist="38100" dir="5400000" algn="ctr" rotWithShape="0">
                        <a:srgbClr val="4D4D4D">
                          <a:alpha val="76999"/>
                        </a:srgbClr>
                      </a:outerShdw>
                    </a:effectLst>
                    <a:latin typeface="微软雅黑"/>
                    <a:ea typeface="微软雅黑"/>
                  </a:rPr>
                  <a:t>2</a:t>
                </a:r>
                <a:endParaRPr lang="zh-CN" altLang="en-US" sz="4400" b="1">
                  <a:solidFill>
                    <a:schemeClr val="bg1"/>
                  </a:solidFill>
                  <a:effectLst>
                    <a:outerShdw dist="38100" dir="5400000" algn="ctr" rotWithShape="0">
                      <a:srgbClr val="4D4D4D">
                        <a:alpha val="76999"/>
                      </a:srgbClr>
                    </a:outerShdw>
                  </a:effectLst>
                  <a:latin typeface="微软雅黑"/>
                  <a:ea typeface="微软雅黑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195513" y="3932709"/>
              <a:ext cx="4700587" cy="1153160"/>
              <a:chOff x="0" y="0"/>
              <a:chExt cx="7402" cy="1815"/>
            </a:xfrm>
          </p:grpSpPr>
          <p:pic>
            <p:nvPicPr>
              <p:cNvPr id="51" name="Picture 1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7402" cy="18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2" name="Text Box 13"/>
              <p:cNvSpPr txBox="1">
                <a:spLocks noChangeArrowheads="1"/>
              </p:cNvSpPr>
              <p:nvPr/>
            </p:nvSpPr>
            <p:spPr bwMode="auto">
              <a:xfrm>
                <a:off x="1685" y="447"/>
                <a:ext cx="5576" cy="8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 sz="2400" dirty="0" smtClean="0">
                    <a:latin typeface="微软雅黑" pitchFamily="34" charset="-122"/>
                    <a:ea typeface="微软雅黑" pitchFamily="34" charset="-122"/>
                  </a:rPr>
                  <a:t>培训工作执行状况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53" name="WordArt 14"/>
              <p:cNvSpPr>
                <a:spLocks noChangeArrowheads="1" noChangeShapeType="1"/>
              </p:cNvSpPr>
              <p:nvPr/>
            </p:nvSpPr>
            <p:spPr bwMode="auto">
              <a:xfrm>
                <a:off x="551" y="467"/>
                <a:ext cx="578" cy="681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4400" b="1" dirty="0">
                    <a:solidFill>
                      <a:schemeClr val="bg1"/>
                    </a:solidFill>
                    <a:effectLst>
                      <a:outerShdw dist="38100" dir="5400000" algn="ctr" rotWithShape="0">
                        <a:srgbClr val="4D4D4D">
                          <a:alpha val="76999"/>
                        </a:srgbClr>
                      </a:outerShdw>
                    </a:effectLst>
                    <a:latin typeface="微软雅黑"/>
                    <a:ea typeface="微软雅黑"/>
                  </a:rPr>
                  <a:t>3</a:t>
                </a:r>
                <a:endParaRPr lang="zh-CN" altLang="en-US" sz="4400" b="1" dirty="0">
                  <a:solidFill>
                    <a:schemeClr val="bg1"/>
                  </a:solidFill>
                  <a:effectLst>
                    <a:outerShdw dist="38100" dir="5400000" algn="ctr" rotWithShape="0">
                      <a:srgbClr val="4D4D4D">
                        <a:alpha val="76999"/>
                      </a:srgbClr>
                    </a:outerShdw>
                  </a:effectLst>
                  <a:latin typeface="微软雅黑"/>
                  <a:ea typeface="微软雅黑"/>
                </a:endParaRPr>
              </a:p>
            </p:txBody>
          </p:sp>
        </p:grpSp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2195736" y="6329029"/>
              <a:ext cx="4751387" cy="1151571"/>
              <a:chOff x="0" y="0"/>
              <a:chExt cx="7482" cy="1815"/>
            </a:xfrm>
          </p:grpSpPr>
          <p:pic>
            <p:nvPicPr>
              <p:cNvPr id="55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5999"/>
              <a:stretch>
                <a:fillRect/>
              </a:stretch>
            </p:blipFill>
            <p:spPr bwMode="auto">
              <a:xfrm>
                <a:off x="0" y="0"/>
                <a:ext cx="7482" cy="18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6" name="Text Box 5"/>
              <p:cNvSpPr txBox="1">
                <a:spLocks noChangeArrowheads="1"/>
              </p:cNvSpPr>
              <p:nvPr/>
            </p:nvSpPr>
            <p:spPr bwMode="auto">
              <a:xfrm>
                <a:off x="1684" y="386"/>
                <a:ext cx="5576" cy="8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 sz="2400" dirty="0" smtClean="0">
                    <a:latin typeface="微软雅黑" pitchFamily="34" charset="-122"/>
                    <a:ea typeface="微软雅黑" pitchFamily="34" charset="-122"/>
                  </a:rPr>
                  <a:t>总结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57" name="WordArt 6"/>
              <p:cNvSpPr>
                <a:spLocks noChangeArrowheads="1" noChangeShapeType="1"/>
              </p:cNvSpPr>
              <p:nvPr/>
            </p:nvSpPr>
            <p:spPr bwMode="auto">
              <a:xfrm>
                <a:off x="550" y="521"/>
                <a:ext cx="578" cy="681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4400" b="1" dirty="0" smtClean="0">
                    <a:solidFill>
                      <a:schemeClr val="bg1"/>
                    </a:solidFill>
                    <a:effectLst>
                      <a:outerShdw dist="38100" dir="5400000" algn="ctr" rotWithShape="0">
                        <a:srgbClr val="4D4D4D">
                          <a:alpha val="76999"/>
                        </a:srgbClr>
                      </a:outerShdw>
                    </a:effectLst>
                    <a:latin typeface="微软雅黑"/>
                    <a:ea typeface="微软雅黑"/>
                  </a:rPr>
                  <a:t>5</a:t>
                </a:r>
                <a:endParaRPr lang="zh-CN" altLang="en-US" sz="4400" b="1" dirty="0">
                  <a:solidFill>
                    <a:schemeClr val="bg1"/>
                  </a:solidFill>
                  <a:effectLst>
                    <a:outerShdw dist="38100" dir="5400000" algn="ctr" rotWithShape="0">
                      <a:srgbClr val="4D4D4D">
                        <a:alpha val="76999"/>
                      </a:srgbClr>
                    </a:outerShdw>
                  </a:effectLst>
                  <a:latin typeface="微软雅黑"/>
                  <a:ea typeface="微软雅黑"/>
                </a:endParaRPr>
              </a:p>
            </p:txBody>
          </p:sp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2195736" y="5157192"/>
              <a:ext cx="4700587" cy="1153160"/>
              <a:chOff x="0" y="0"/>
              <a:chExt cx="7402" cy="1815"/>
            </a:xfrm>
          </p:grpSpPr>
          <p:pic>
            <p:nvPicPr>
              <p:cNvPr id="59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7402" cy="18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0" name="Text Box 9"/>
              <p:cNvSpPr txBox="1">
                <a:spLocks noChangeArrowheads="1"/>
              </p:cNvSpPr>
              <p:nvPr/>
            </p:nvSpPr>
            <p:spPr bwMode="auto">
              <a:xfrm>
                <a:off x="1685" y="507"/>
                <a:ext cx="5576" cy="8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en-US" sz="2400" dirty="0" smtClean="0">
                    <a:latin typeface="微软雅黑" pitchFamily="34" charset="-122"/>
                    <a:ea typeface="微软雅黑" pitchFamily="34" charset="-122"/>
                  </a:rPr>
                  <a:t>培训工作分析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61" name="WordArt 10"/>
              <p:cNvSpPr>
                <a:spLocks noChangeArrowheads="1" noChangeShapeType="1"/>
              </p:cNvSpPr>
              <p:nvPr/>
            </p:nvSpPr>
            <p:spPr bwMode="auto">
              <a:xfrm>
                <a:off x="551" y="495"/>
                <a:ext cx="578" cy="681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4400" b="1" dirty="0" smtClean="0">
                    <a:solidFill>
                      <a:schemeClr val="bg1"/>
                    </a:solidFill>
                    <a:effectLst>
                      <a:outerShdw dist="38100" dir="5400000" algn="ctr" rotWithShape="0">
                        <a:srgbClr val="4D4D4D">
                          <a:alpha val="76999"/>
                        </a:srgbClr>
                      </a:outerShdw>
                    </a:effectLst>
                    <a:latin typeface="微软雅黑"/>
                    <a:ea typeface="微软雅黑"/>
                  </a:rPr>
                  <a:t>4</a:t>
                </a:r>
                <a:endParaRPr lang="zh-CN" altLang="en-US" sz="4400" b="1" dirty="0">
                  <a:solidFill>
                    <a:schemeClr val="bg1"/>
                  </a:solidFill>
                  <a:effectLst>
                    <a:outerShdw dist="38100" dir="5400000" algn="ctr" rotWithShape="0">
                      <a:srgbClr val="4D4D4D">
                        <a:alpha val="76999"/>
                      </a:srgbClr>
                    </a:outerShdw>
                  </a:effectLst>
                  <a:latin typeface="微软雅黑"/>
                  <a:ea typeface="微软雅黑"/>
                </a:endParaRPr>
              </a:p>
            </p:txBody>
          </p:sp>
        </p:grpSp>
      </p:grp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571472" y="357166"/>
            <a:ext cx="1643074" cy="714380"/>
          </a:xfrm>
          <a:prstGeom prst="rect">
            <a:avLst/>
          </a:prstGeom>
          <a:noFill/>
          <a:ln>
            <a:miter lim="800000"/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ea typeface="微软雅黑" pitchFamily="34" charset="-122"/>
              </a:rPr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500042"/>
            <a:ext cx="7143800" cy="785818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新細明體" pitchFamily="18" charset="-120"/>
                <a:ea typeface="新細明體" pitchFamily="18" charset="-120"/>
              </a:rPr>
              <a:t>一、前言</a:t>
            </a:r>
            <a:endParaRPr lang="zh-CN" altLang="en-US" sz="4000" dirty="0">
              <a:solidFill>
                <a:srgbClr val="585600"/>
              </a:solidFill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857224" y="1571612"/>
            <a:ext cx="7500990" cy="392909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新細明體" pitchFamily="18" charset="-120"/>
                <a:ea typeface="新細明體" pitchFamily="18" charset="-120"/>
              </a:rPr>
              <a:t>    </a:t>
            </a:r>
            <a:r>
              <a:rPr lang="en-US" dirty="0" smtClean="0">
                <a:latin typeface="新細明體" pitchFamily="18" charset="-120"/>
                <a:ea typeface="新細明體" pitchFamily="18" charset="-120"/>
              </a:rPr>
              <a:t>2018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年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度共同性训练共</a:t>
            </a:r>
            <a:r>
              <a:rPr lang="en-US" dirty="0" smtClean="0">
                <a:latin typeface="新細明體" pitchFamily="18" charset="-120"/>
                <a:ea typeface="新細明體" pitchFamily="18" charset="-120"/>
              </a:rPr>
              <a:t>38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次，参与人员涵盖公司各个层级，培训共</a:t>
            </a:r>
            <a:r>
              <a:rPr lang="en-US" dirty="0" smtClean="0">
                <a:latin typeface="新細明體" pitchFamily="18" charset="-120"/>
                <a:ea typeface="新細明體" pitchFamily="18" charset="-120"/>
              </a:rPr>
              <a:t>1606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人次，全面完成了公司年度培训计划，完成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了</a:t>
            </a:r>
            <a:r>
              <a:rPr lang="en-US" altLang="zh-CN" dirty="0" smtClean="0">
                <a:latin typeface="新細明體" pitchFamily="18" charset="-120"/>
                <a:ea typeface="新細明體" pitchFamily="18" charset="-120"/>
              </a:rPr>
              <a:t>2018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年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年度训练目标，有效地保证了公司年度方针目标的实现，现对本年度的培训工作进行一个总结。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新細明體" pitchFamily="18" charset="-12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500042"/>
            <a:ext cx="7143800" cy="785818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 smtClean="0">
                <a:solidFill>
                  <a:srgbClr val="585600"/>
                </a:solidFill>
                <a:latin typeface="新細明體" pitchFamily="18" charset="-120"/>
                <a:ea typeface="新細明體" pitchFamily="18" charset="-120"/>
              </a:rPr>
              <a:t>二</a:t>
            </a:r>
            <a:r>
              <a:rPr lang="zh-CN" altLang="en-US" sz="4000" b="1" dirty="0" smtClean="0">
                <a:solidFill>
                  <a:srgbClr val="585600"/>
                </a:solidFill>
                <a:latin typeface="新細明體" pitchFamily="18" charset="-120"/>
                <a:ea typeface="新細明體" pitchFamily="18" charset="-120"/>
              </a:rPr>
              <a:t>、</a:t>
            </a:r>
            <a:r>
              <a:rPr lang="en-US" altLang="zh-CN" sz="4000" b="1" dirty="0" smtClean="0">
                <a:solidFill>
                  <a:srgbClr val="585600"/>
                </a:solidFill>
                <a:latin typeface="新細明體" pitchFamily="18" charset="-120"/>
                <a:ea typeface="新細明體" pitchFamily="18" charset="-120"/>
              </a:rPr>
              <a:t>2018</a:t>
            </a:r>
            <a:r>
              <a:rPr lang="zh-CN" altLang="en-US" sz="4000" b="1" dirty="0" smtClean="0">
                <a:solidFill>
                  <a:srgbClr val="585600"/>
                </a:solidFill>
                <a:latin typeface="新細明體" pitchFamily="18" charset="-120"/>
                <a:ea typeface="新細明體" pitchFamily="18" charset="-120"/>
              </a:rPr>
              <a:t>年</a:t>
            </a:r>
            <a:r>
              <a:rPr lang="zh-CN" altLang="en-US" sz="4000" b="1" dirty="0" smtClean="0">
                <a:solidFill>
                  <a:srgbClr val="585600"/>
                </a:solidFill>
                <a:latin typeface="新細明體" pitchFamily="18" charset="-120"/>
                <a:ea typeface="新細明體" pitchFamily="18" charset="-120"/>
              </a:rPr>
              <a:t>共同性培训预算</a:t>
            </a:r>
            <a:endParaRPr lang="zh-CN" altLang="en-US" sz="4000" b="1" dirty="0">
              <a:solidFill>
                <a:srgbClr val="585600"/>
              </a:solidFill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857224" y="1571612"/>
            <a:ext cx="7500990" cy="2786082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zh-CN" altLang="en-US" sz="3600" b="1" dirty="0" smtClean="0">
                <a:solidFill>
                  <a:srgbClr val="00B0F0"/>
                </a:solidFill>
                <a:latin typeface="新細明體" pitchFamily="18" charset="-120"/>
                <a:ea typeface="新細明體" pitchFamily="18" charset="-120"/>
              </a:rPr>
              <a:t>预算</a:t>
            </a:r>
            <a:endParaRPr lang="en-US" altLang="zh-CN" sz="3600" b="1" dirty="0" smtClean="0">
              <a:solidFill>
                <a:srgbClr val="00B0F0"/>
              </a:solidFill>
              <a:latin typeface="新細明體" pitchFamily="18" charset="-120"/>
              <a:ea typeface="新細明體" pitchFamily="18" charset="-120"/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00B0F0"/>
                </a:solidFill>
                <a:latin typeface="新細明體" pitchFamily="18" charset="-120"/>
                <a:ea typeface="新細明體" pitchFamily="18" charset="-120"/>
              </a:rPr>
              <a:t>  </a:t>
            </a:r>
            <a:r>
              <a:rPr lang="zh-CN" altLang="en-US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预算：</a:t>
            </a:r>
            <a:r>
              <a:rPr lang="en-US" altLang="en-US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65700</a:t>
            </a:r>
            <a:r>
              <a:rPr lang="zh-CN" altLang="en-US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元</a:t>
            </a:r>
            <a:endParaRPr lang="en-US" altLang="zh-CN" sz="3000" dirty="0" smtClean="0">
              <a:solidFill>
                <a:schemeClr val="accent2"/>
              </a:solidFill>
              <a:latin typeface="新細明體" pitchFamily="18" charset="-120"/>
              <a:ea typeface="新細明體" pitchFamily="18" charset="-120"/>
            </a:endParaRPr>
          </a:p>
          <a:p>
            <a:pPr>
              <a:buNone/>
            </a:pPr>
            <a:r>
              <a:rPr lang="en-US" altLang="zh-CN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  </a:t>
            </a:r>
            <a:r>
              <a:rPr lang="zh-CN" altLang="en-US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实际：</a:t>
            </a:r>
            <a:r>
              <a:rPr lang="en-US" altLang="en-US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63650</a:t>
            </a:r>
            <a:r>
              <a:rPr lang="zh-CN" altLang="en-US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元</a:t>
            </a:r>
            <a:endParaRPr lang="en-US" altLang="zh-CN" sz="3000" dirty="0" smtClean="0">
              <a:solidFill>
                <a:schemeClr val="accent2"/>
              </a:solidFill>
              <a:latin typeface="新細明體" pitchFamily="18" charset="-120"/>
              <a:ea typeface="新細明體" pitchFamily="18" charset="-120"/>
            </a:endParaRPr>
          </a:p>
          <a:p>
            <a:pPr>
              <a:buNone/>
            </a:pPr>
            <a:r>
              <a:rPr lang="en-US" altLang="zh-CN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  </a:t>
            </a:r>
            <a:r>
              <a:rPr lang="zh-CN" altLang="en-US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结余：节省</a:t>
            </a:r>
            <a:r>
              <a:rPr lang="en-US" altLang="zh-CN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2050</a:t>
            </a:r>
            <a:r>
              <a:rPr lang="zh-CN" altLang="en-US" sz="3000" dirty="0" smtClean="0">
                <a:solidFill>
                  <a:schemeClr val="accent2"/>
                </a:solidFill>
                <a:latin typeface="新細明體" pitchFamily="18" charset="-120"/>
                <a:ea typeface="新細明體" pitchFamily="18" charset="-120"/>
              </a:rPr>
              <a:t>元</a:t>
            </a:r>
            <a:endParaRPr lang="en-US" altLang="zh-CN" b="1" dirty="0" smtClean="0">
              <a:solidFill>
                <a:schemeClr val="accent3"/>
              </a:solidFill>
              <a:latin typeface="新細明體" pitchFamily="18" charset="-120"/>
              <a:ea typeface="新細明體" pitchFamily="18" charset="-120"/>
            </a:endParaRPr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214290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b="1" dirty="0" smtClean="0">
                <a:solidFill>
                  <a:srgbClr val="585600"/>
                </a:solidFill>
                <a:latin typeface="新細明體" pitchFamily="18" charset="-120"/>
                <a:ea typeface="新細明體" pitchFamily="18" charset="-120"/>
              </a:rPr>
              <a:t>三、培训工作执行情况</a:t>
            </a:r>
            <a:endParaRPr lang="zh-CN" altLang="en-US" sz="4000" b="1" dirty="0">
              <a:solidFill>
                <a:srgbClr val="585600"/>
              </a:solidFill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1000100" y="1000108"/>
            <a:ext cx="7215238" cy="5500726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zh-CN" altLang="en-US" sz="4500" b="1" dirty="0" smtClean="0">
                <a:solidFill>
                  <a:srgbClr val="CEA922"/>
                </a:solidFill>
                <a:latin typeface="新細明體" pitchFamily="18" charset="-120"/>
                <a:ea typeface="新細明體" pitchFamily="18" charset="-120"/>
              </a:rPr>
              <a:t>培训课程分类：</a:t>
            </a:r>
            <a:endParaRPr lang="zh-TW" altLang="en-US" sz="4500" b="1" dirty="0" smtClean="0">
              <a:solidFill>
                <a:srgbClr val="CEA922"/>
              </a:solidFill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zh-CN" altLang="en-US" sz="3800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岗前训练</a:t>
            </a:r>
            <a:endParaRPr lang="en-US" altLang="zh-CN" sz="3800" dirty="0" smtClean="0">
              <a:solidFill>
                <a:srgbClr val="FF0000"/>
              </a:solidFill>
              <a:latin typeface="新細明體" pitchFamily="18" charset="-120"/>
              <a:ea typeface="新細明體" pitchFamily="18" charset="-120"/>
            </a:endParaRPr>
          </a:p>
          <a:p>
            <a:pPr lvl="0">
              <a:lnSpc>
                <a:spcPct val="170000"/>
              </a:lnSpc>
              <a:buNone/>
            </a:pPr>
            <a:r>
              <a:rPr lang="en-US" altLang="zh-CN" sz="2600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       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分为入职培训和单位岗前训练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2018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年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入职培训达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8169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人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/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次，培训总课时为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65352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小时。单位岗前训练人均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1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小时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/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人，总计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8169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小时，总岗前训练课时达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73521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小时。</a:t>
            </a:r>
            <a:endParaRPr lang="en-US" altLang="zh-CN" sz="2600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endParaRPr lang="zh-TW" altLang="en-US" sz="2600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en-US" sz="3800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OJT</a:t>
            </a:r>
            <a:r>
              <a:rPr lang="zh-CN" altLang="en-US" sz="3800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训练</a:t>
            </a:r>
            <a:endParaRPr lang="en-US" altLang="zh-CN" sz="3800" dirty="0" smtClean="0">
              <a:solidFill>
                <a:srgbClr val="FF0000"/>
              </a:solidFill>
              <a:latin typeface="新細明體" pitchFamily="18" charset="-120"/>
              <a:ea typeface="新細明體" pitchFamily="18" charset="-120"/>
            </a:endParaRPr>
          </a:p>
          <a:p>
            <a:pPr lvl="0">
              <a:lnSpc>
                <a:spcPct val="170000"/>
              </a:lnSpc>
              <a:buNone/>
            </a:pPr>
            <a:r>
              <a:rPr lang="en-US" altLang="zh-CN" sz="2600" dirty="0" smtClean="0">
                <a:latin typeface="新細明體" pitchFamily="18" charset="-120"/>
                <a:ea typeface="新細明體" pitchFamily="18" charset="-120"/>
              </a:rPr>
              <a:t>       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含新老员工培训，由单位自行主导执行，人资单位排定稽查计划表定期安排稽核。</a:t>
            </a:r>
            <a:endParaRPr lang="en-US" altLang="zh-CN" sz="2600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endParaRPr lang="zh-TW" altLang="en-US" sz="2600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zh-CN" altLang="en-US" sz="3800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共同性训练</a:t>
            </a:r>
            <a:endParaRPr lang="en-US" altLang="zh-CN" sz="3800" dirty="0" smtClean="0">
              <a:solidFill>
                <a:srgbClr val="FF0000"/>
              </a:solidFill>
              <a:latin typeface="新細明體" pitchFamily="18" charset="-120"/>
              <a:ea typeface="新細明體" pitchFamily="18" charset="-120"/>
            </a:endParaRPr>
          </a:p>
          <a:p>
            <a:pPr lvl="0">
              <a:lnSpc>
                <a:spcPct val="170000"/>
              </a:lnSpc>
              <a:buNone/>
            </a:pPr>
            <a:r>
              <a:rPr lang="en-US" altLang="zh-CN" sz="2600" dirty="0" smtClean="0">
                <a:latin typeface="新細明體" pitchFamily="18" charset="-120"/>
                <a:ea typeface="新細明體" pitchFamily="18" charset="-120"/>
              </a:rPr>
              <a:t>       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由人资单位主导并执行，涵盖对象为经副理级、课级、线级、工程职、幕僚职、班级以及员工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。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2018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年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共安排课程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27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堂，总课时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130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小时。实际执行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38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堂，总课时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167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小时，受训人数</a:t>
            </a:r>
            <a:r>
              <a:rPr lang="en-US" sz="2600" dirty="0" smtClean="0">
                <a:latin typeface="新細明體" pitchFamily="18" charset="-120"/>
                <a:ea typeface="新細明體" pitchFamily="18" charset="-120"/>
              </a:rPr>
              <a:t>1597</a:t>
            </a:r>
            <a:r>
              <a:rPr lang="zh-CN" altLang="en-US" sz="2600" dirty="0" smtClean="0">
                <a:latin typeface="新細明體" pitchFamily="18" charset="-120"/>
                <a:ea typeface="新細明體" pitchFamily="18" charset="-120"/>
              </a:rPr>
              <a:t>人。主要差异为有些课程因人数众多而分批次执行。</a:t>
            </a:r>
            <a:endParaRPr lang="zh-TW" altLang="en-US" sz="2600" dirty="0" smtClean="0">
              <a:latin typeface="新細明體" pitchFamily="18" charset="-120"/>
              <a:ea typeface="新細明體" pitchFamily="18" charset="-120"/>
            </a:endParaRPr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500042"/>
            <a:ext cx="7143800" cy="785818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en-US" sz="3100" b="1" dirty="0" smtClean="0">
                <a:solidFill>
                  <a:srgbClr val="CEA922"/>
                </a:solidFill>
                <a:latin typeface="新細明體" pitchFamily="18" charset="-120"/>
                <a:ea typeface="新細明體" pitchFamily="18" charset="-120"/>
                <a:cs typeface="+mn-cs"/>
              </a:rPr>
              <a:t>2018</a:t>
            </a:r>
            <a:r>
              <a:rPr lang="zh-CN" altLang="en-US" sz="3100" b="1" dirty="0" smtClean="0">
                <a:solidFill>
                  <a:srgbClr val="CEA922"/>
                </a:solidFill>
                <a:latin typeface="新細明體" pitchFamily="18" charset="-120"/>
                <a:ea typeface="新細明體" pitchFamily="18" charset="-120"/>
                <a:cs typeface="+mn-cs"/>
              </a:rPr>
              <a:t>年</a:t>
            </a:r>
            <a:r>
              <a:rPr lang="zh-CN" altLang="en-US" sz="3100" b="1" dirty="0" smtClean="0">
                <a:solidFill>
                  <a:srgbClr val="CEA922"/>
                </a:solidFill>
                <a:latin typeface="新細明體" pitchFamily="18" charset="-120"/>
                <a:ea typeface="新細明體" pitchFamily="18" charset="-120"/>
                <a:cs typeface="+mn-cs"/>
              </a:rPr>
              <a:t>共同性培训情况分布表</a:t>
            </a:r>
            <a:endParaRPr lang="zh-CN" altLang="en-US" sz="3100" b="1" dirty="0">
              <a:solidFill>
                <a:srgbClr val="CEA922"/>
              </a:solidFill>
              <a:latin typeface="新細明體" pitchFamily="18" charset="-120"/>
              <a:ea typeface="新細明體" pitchFamily="18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71538" y="1428736"/>
          <a:ext cx="7072361" cy="4786344"/>
        </p:xfrm>
        <a:graphic>
          <a:graphicData uri="http://schemas.openxmlformats.org/drawingml/2006/table">
            <a:tbl>
              <a:tblPr/>
              <a:tblGrid>
                <a:gridCol w="1736294"/>
                <a:gridCol w="1596863"/>
                <a:gridCol w="2002910"/>
                <a:gridCol w="1736294"/>
              </a:tblGrid>
              <a:tr h="59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latin typeface="+mj-ea"/>
                          <a:ea typeface="+mj-ea"/>
                          <a:cs typeface="新細明體"/>
                        </a:rPr>
                        <a:t>参加对象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latin typeface="+mj-ea"/>
                          <a:ea typeface="+mj-ea"/>
                          <a:cs typeface="新細明體"/>
                        </a:rPr>
                        <a:t>实际培训</a:t>
                      </a:r>
                      <a:r>
                        <a:rPr lang="zh-TW" sz="1800" kern="0" dirty="0" smtClean="0">
                          <a:latin typeface="+mj-ea"/>
                          <a:ea typeface="+mj-ea"/>
                          <a:cs typeface="新細明體"/>
                        </a:rPr>
                        <a:t>人</a:t>
                      </a:r>
                      <a:r>
                        <a:rPr lang="zh-CN" altLang="en-US" sz="1800" kern="0" dirty="0" smtClean="0">
                          <a:latin typeface="+mj-ea"/>
                          <a:ea typeface="+mj-ea"/>
                          <a:cs typeface="新細明體"/>
                        </a:rPr>
                        <a:t>次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latin typeface="+mj-ea"/>
                          <a:ea typeface="+mj-ea"/>
                          <a:cs typeface="新細明體"/>
                        </a:rPr>
                        <a:t>总受训</a:t>
                      </a:r>
                      <a:r>
                        <a:rPr lang="zh-TW" sz="1800" kern="0" dirty="0" smtClean="0">
                          <a:latin typeface="+mj-ea"/>
                          <a:ea typeface="+mj-ea"/>
                          <a:cs typeface="新細明體"/>
                        </a:rPr>
                        <a:t>人</a:t>
                      </a:r>
                      <a:r>
                        <a:rPr lang="zh-CN" altLang="en-US" sz="1800" kern="0" dirty="0" smtClean="0">
                          <a:latin typeface="+mj-ea"/>
                          <a:ea typeface="+mj-ea"/>
                          <a:cs typeface="新細明體"/>
                        </a:rPr>
                        <a:t>次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latin typeface="+mj-ea"/>
                          <a:ea typeface="+mj-ea"/>
                          <a:cs typeface="新細明體"/>
                        </a:rPr>
                        <a:t>所占百分比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latin typeface="+mj-ea"/>
                          <a:ea typeface="+mj-ea"/>
                          <a:cs typeface="新細明體"/>
                        </a:rPr>
                        <a:t>线长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617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1597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latin typeface="+mj-ea"/>
                          <a:ea typeface="+mj-ea"/>
                          <a:cs typeface="新細明體"/>
                        </a:rPr>
                        <a:t>39%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latin typeface="+mj-ea"/>
                          <a:ea typeface="+mj-ea"/>
                          <a:cs typeface="新細明體"/>
                        </a:rPr>
                        <a:t>幕僚职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34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1597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2%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latin typeface="+mj-ea"/>
                          <a:ea typeface="+mj-ea"/>
                          <a:cs typeface="新細明體"/>
                        </a:rPr>
                        <a:t>经副理</a:t>
                      </a:r>
                      <a:r>
                        <a:rPr lang="en-US" sz="1800" kern="0">
                          <a:latin typeface="+mj-ea"/>
                          <a:ea typeface="+mj-ea"/>
                          <a:cs typeface="新細明體"/>
                        </a:rPr>
                        <a:t>&amp;</a:t>
                      </a:r>
                      <a:r>
                        <a:rPr lang="zh-TW" sz="1800" kern="0">
                          <a:latin typeface="+mj-ea"/>
                          <a:ea typeface="+mj-ea"/>
                          <a:cs typeface="新細明體"/>
                        </a:rPr>
                        <a:t>课级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latin typeface="+mj-ea"/>
                          <a:ea typeface="+mj-ea"/>
                          <a:cs typeface="新細明體"/>
                        </a:rPr>
                        <a:t>124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1597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8%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latin typeface="+mj-ea"/>
                          <a:ea typeface="+mj-ea"/>
                          <a:cs typeface="新細明體"/>
                        </a:rPr>
                        <a:t>工程职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latin typeface="+mj-ea"/>
                          <a:ea typeface="+mj-ea"/>
                          <a:cs typeface="新細明體"/>
                        </a:rPr>
                        <a:t>178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1597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11%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latin typeface="+mj-ea"/>
                          <a:ea typeface="+mj-ea"/>
                          <a:cs typeface="新細明體"/>
                        </a:rPr>
                        <a:t>水蜘蛛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latin typeface="+mj-ea"/>
                          <a:ea typeface="+mj-ea"/>
                          <a:cs typeface="新細明體"/>
                        </a:rPr>
                        <a:t>133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1597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8%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latin typeface="+mj-ea"/>
                          <a:ea typeface="+mj-ea"/>
                          <a:cs typeface="新細明體"/>
                        </a:rPr>
                        <a:t>综合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latin typeface="+mj-ea"/>
                          <a:ea typeface="+mj-ea"/>
                          <a:cs typeface="新細明體"/>
                        </a:rPr>
                        <a:t>285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1597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18%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latin typeface="+mj-ea"/>
                          <a:ea typeface="+mj-ea"/>
                          <a:cs typeface="新細明體"/>
                        </a:rPr>
                        <a:t>员工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latin typeface="+mj-ea"/>
                          <a:ea typeface="+mj-ea"/>
                          <a:cs typeface="新細明體"/>
                        </a:rPr>
                        <a:t>226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latin typeface="+mj-ea"/>
                          <a:ea typeface="+mj-ea"/>
                          <a:cs typeface="新細明體"/>
                        </a:rPr>
                        <a:t>1597</a:t>
                      </a:r>
                      <a:endParaRPr lang="zh-TW" sz="1800" kern="10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j-ea"/>
                          <a:ea typeface="+mj-ea"/>
                          <a:cs typeface="新細明體"/>
                        </a:rPr>
                        <a:t>14%</a:t>
                      </a:r>
                      <a:endParaRPr lang="zh-TW" sz="180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500042"/>
            <a:ext cx="7143800" cy="785818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en-US" sz="3100" b="1" dirty="0" smtClean="0">
                <a:solidFill>
                  <a:srgbClr val="CEA922"/>
                </a:solidFill>
                <a:latin typeface="新細明體" pitchFamily="18" charset="-120"/>
                <a:ea typeface="新細明體" pitchFamily="18" charset="-120"/>
                <a:cs typeface="+mn-cs"/>
              </a:rPr>
              <a:t>2018</a:t>
            </a:r>
            <a:r>
              <a:rPr lang="zh-CN" altLang="en-US" sz="3100" b="1" dirty="0" smtClean="0">
                <a:solidFill>
                  <a:srgbClr val="CEA922"/>
                </a:solidFill>
                <a:latin typeface="新細明體" pitchFamily="18" charset="-120"/>
                <a:ea typeface="新細明體" pitchFamily="18" charset="-120"/>
                <a:cs typeface="+mn-cs"/>
              </a:rPr>
              <a:t>年</a:t>
            </a:r>
            <a:r>
              <a:rPr lang="zh-CN" altLang="en-US" sz="3100" b="1" dirty="0" smtClean="0">
                <a:solidFill>
                  <a:srgbClr val="CEA922"/>
                </a:solidFill>
                <a:latin typeface="新細明體" pitchFamily="18" charset="-120"/>
                <a:ea typeface="新細明體" pitchFamily="18" charset="-120"/>
                <a:cs typeface="+mn-cs"/>
              </a:rPr>
              <a:t>共同性培训层级分布</a:t>
            </a:r>
            <a:endParaRPr lang="zh-CN" altLang="en-US" sz="3100" b="1" dirty="0">
              <a:solidFill>
                <a:srgbClr val="CEA922"/>
              </a:solidFill>
              <a:latin typeface="新細明體" pitchFamily="18" charset="-120"/>
              <a:ea typeface="新細明體" pitchFamily="18" charset="-120"/>
              <a:cs typeface="+mn-cs"/>
            </a:endParaRPr>
          </a:p>
        </p:txBody>
      </p:sp>
      <p:graphicFrame>
        <p:nvGraphicFramePr>
          <p:cNvPr id="4" name="圖表 3"/>
          <p:cNvGraphicFramePr/>
          <p:nvPr/>
        </p:nvGraphicFramePr>
        <p:xfrm>
          <a:off x="1071538" y="1428736"/>
          <a:ext cx="6929486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285728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微软雅黑" pitchFamily="34" charset="-122"/>
                <a:ea typeface="微软雅黑" pitchFamily="34" charset="-122"/>
              </a:rPr>
              <a:t>四、培训工作分析</a:t>
            </a:r>
            <a:endParaRPr lang="zh-CN" altLang="en-US" sz="4000" dirty="0">
              <a:solidFill>
                <a:srgbClr val="5856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857224" y="1000108"/>
            <a:ext cx="7643866" cy="5572164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zh-CN" altLang="en-US" sz="36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取得的成绩：</a:t>
            </a:r>
            <a:endParaRPr lang="en-US" altLang="zh-CN" sz="2000" dirty="0" smtClean="0"/>
          </a:p>
          <a:p>
            <a:pPr lvl="0">
              <a:lnSpc>
                <a:spcPct val="170000"/>
              </a:lnSpc>
            </a:pPr>
            <a:r>
              <a:rPr lang="en-US" altLang="zh-CN" sz="2100" dirty="0" smtClean="0"/>
              <a:t>2018</a:t>
            </a:r>
            <a:r>
              <a:rPr lang="zh-CN" altLang="en-US" sz="2100" dirty="0" smtClean="0"/>
              <a:t>年</a:t>
            </a:r>
            <a:r>
              <a:rPr lang="zh-CN" altLang="en-US" sz="2100" dirty="0" smtClean="0"/>
              <a:t>度</a:t>
            </a:r>
            <a:r>
              <a:rPr lang="zh-CN" altLang="en-US" sz="2000" dirty="0" smtClean="0"/>
              <a:t>的培训工作与</a:t>
            </a:r>
            <a:r>
              <a:rPr lang="en-US" sz="2000" dirty="0" smtClean="0"/>
              <a:t>2016</a:t>
            </a:r>
            <a:r>
              <a:rPr lang="zh-CN" altLang="en-US" sz="2000" dirty="0" smtClean="0"/>
              <a:t>年度相比，从</a:t>
            </a:r>
            <a:r>
              <a:rPr lang="zh-CN" altLang="en-US" sz="2000" dirty="0" smtClean="0">
                <a:solidFill>
                  <a:srgbClr val="00B0F0"/>
                </a:solidFill>
              </a:rPr>
              <a:t>培训项目数、举办培训课程次数、接受训练的人次</a:t>
            </a:r>
            <a:r>
              <a:rPr lang="zh-CN" altLang="en-US" sz="2000" dirty="0" smtClean="0"/>
              <a:t>等方面，取得了一定的增长</a:t>
            </a:r>
            <a:r>
              <a:rPr lang="zh-CN" altLang="en-US" sz="2600" dirty="0" smtClean="0"/>
              <a:t>。</a:t>
            </a:r>
            <a:endParaRPr lang="en-US" altLang="zh-CN" sz="2600" dirty="0" smtClean="0"/>
          </a:p>
          <a:p>
            <a:pPr lvl="0">
              <a:lnSpc>
                <a:spcPct val="170000"/>
              </a:lnSpc>
            </a:pPr>
            <a:endParaRPr lang="zh-TW" altLang="en-US" sz="1400" dirty="0" smtClean="0"/>
          </a:p>
          <a:p>
            <a:pPr lvl="0">
              <a:lnSpc>
                <a:spcPct val="170000"/>
              </a:lnSpc>
            </a:pPr>
            <a:r>
              <a:rPr lang="zh-CN" altLang="en-US" sz="2000" dirty="0" smtClean="0"/>
              <a:t>配合客户需求，</a:t>
            </a:r>
            <a:r>
              <a:rPr lang="zh-CN" altLang="en-US" sz="2000" dirty="0" smtClean="0">
                <a:solidFill>
                  <a:srgbClr val="00B0F0"/>
                </a:solidFill>
              </a:rPr>
              <a:t>把</a:t>
            </a:r>
            <a:r>
              <a:rPr lang="en-US" altLang="zh-CN" sz="2000" dirty="0" smtClean="0">
                <a:solidFill>
                  <a:srgbClr val="00B0F0"/>
                </a:solidFill>
              </a:rPr>
              <a:t>Labor</a:t>
            </a:r>
            <a:r>
              <a:rPr lang="zh-CN" altLang="en-US" sz="2000" dirty="0" smtClean="0">
                <a:solidFill>
                  <a:srgbClr val="00B0F0"/>
                </a:solidFill>
              </a:rPr>
              <a:t>知识及安全管理课程纳入共同性课程</a:t>
            </a:r>
            <a:r>
              <a:rPr lang="zh-CN" altLang="en-US" sz="2000" dirty="0" smtClean="0"/>
              <a:t>，由人资单位主导推行，加强了各单位的配合度和出席率，保证</a:t>
            </a:r>
            <a:endParaRPr lang="en-US" altLang="zh-CN" sz="2000" dirty="0" smtClean="0"/>
          </a:p>
          <a:p>
            <a:pPr lvl="0">
              <a:lnSpc>
                <a:spcPct val="170000"/>
              </a:lnSpc>
              <a:buNone/>
            </a:pPr>
            <a:r>
              <a:rPr lang="en-US" altLang="zh-CN" sz="2000" dirty="0" smtClean="0"/>
              <a:t>      </a:t>
            </a:r>
            <a:r>
              <a:rPr lang="zh-CN" altLang="en-US" sz="2000" dirty="0" smtClean="0"/>
              <a:t>了培训工作的顺利完成。</a:t>
            </a:r>
            <a:endParaRPr lang="en-US" altLang="zh-CN" sz="2000" dirty="0" smtClean="0"/>
          </a:p>
          <a:p>
            <a:pPr lvl="0"/>
            <a:endParaRPr lang="zh-TW" altLang="en-US" sz="2600" dirty="0" smtClean="0"/>
          </a:p>
          <a:p>
            <a:pPr lvl="0">
              <a:lnSpc>
                <a:spcPct val="150000"/>
              </a:lnSpc>
            </a:pPr>
            <a:r>
              <a:rPr lang="zh-CN" altLang="en-US" sz="2000" dirty="0" smtClean="0"/>
              <a:t>将</a:t>
            </a:r>
            <a:r>
              <a:rPr lang="zh-CN" altLang="en-US" sz="2000" dirty="0" smtClean="0">
                <a:solidFill>
                  <a:srgbClr val="00B0F0"/>
                </a:solidFill>
              </a:rPr>
              <a:t>精实企业课程纳入共同性培训</a:t>
            </a:r>
            <a:r>
              <a:rPr lang="zh-CN" altLang="en-US" sz="2000" dirty="0" smtClean="0"/>
              <a:t>里，丰富了课程内容及多面性。</a:t>
            </a:r>
            <a:endParaRPr lang="en-US" altLang="zh-CN" sz="2000" dirty="0" smtClean="0"/>
          </a:p>
          <a:p>
            <a:pPr lvl="0">
              <a:lnSpc>
                <a:spcPct val="150000"/>
              </a:lnSpc>
              <a:buNone/>
            </a:pPr>
            <a:r>
              <a:rPr lang="en-US" altLang="zh-CN" sz="2000" dirty="0" smtClean="0"/>
              <a:t>      </a:t>
            </a:r>
            <a:r>
              <a:rPr lang="zh-CN" altLang="en-US" sz="2000" dirty="0" smtClean="0">
                <a:solidFill>
                  <a:srgbClr val="00B0F0"/>
                </a:solidFill>
              </a:rPr>
              <a:t>增开设了英文课程</a:t>
            </a:r>
            <a:r>
              <a:rPr lang="zh-CN" altLang="en-US" sz="2000" dirty="0" smtClean="0"/>
              <a:t>，激发了干部及员工的学习兴趣及热情。</a:t>
            </a:r>
            <a:endParaRPr lang="zh-TW" altLang="en-US" sz="2000" dirty="0" smtClean="0"/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標題 23"/>
          <p:cNvSpPr>
            <a:spLocks noGrp="1"/>
          </p:cNvSpPr>
          <p:nvPr>
            <p:ph type="title"/>
          </p:nvPr>
        </p:nvSpPr>
        <p:spPr>
          <a:xfrm>
            <a:off x="928662" y="285728"/>
            <a:ext cx="7143800" cy="785818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dirty="0" smtClean="0">
                <a:solidFill>
                  <a:srgbClr val="585600"/>
                </a:solidFill>
                <a:latin typeface="微软雅黑" pitchFamily="34" charset="-122"/>
                <a:ea typeface="微软雅黑" pitchFamily="34" charset="-122"/>
              </a:rPr>
              <a:t>四、培训工作分析</a:t>
            </a:r>
            <a:endParaRPr lang="zh-CN" altLang="en-US" sz="4000" dirty="0">
              <a:solidFill>
                <a:srgbClr val="5856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Freeform 70"/>
          <p:cNvSpPr>
            <a:spLocks noGrp="1"/>
          </p:cNvSpPr>
          <p:nvPr>
            <p:ph sz="half" idx="1"/>
          </p:nvPr>
        </p:nvSpPr>
        <p:spPr bwMode="gray">
          <a:xfrm>
            <a:off x="1000100" y="1071546"/>
            <a:ext cx="7358114" cy="542928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zh-TW" altLang="en-US" sz="36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存在的问题和不足</a:t>
            </a:r>
            <a:r>
              <a:rPr lang="zh-CN" altLang="en-US" sz="3600" b="1" dirty="0" smtClean="0">
                <a:solidFill>
                  <a:srgbClr val="CEA922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CN" sz="20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100" b="1" dirty="0" smtClean="0">
                <a:solidFill>
                  <a:srgbClr val="FF0000"/>
                </a:solidFill>
              </a:rPr>
              <a:t>培训形式缺乏创新。</a:t>
            </a:r>
            <a:endParaRPr lang="en-US" altLang="zh-CN" sz="21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b="1" dirty="0" smtClean="0">
                <a:solidFill>
                  <a:srgbClr val="FF0000"/>
                </a:solidFill>
              </a:rPr>
              <a:t>        </a:t>
            </a:r>
            <a:r>
              <a:rPr lang="zh-CN" altLang="en-US" sz="2100" dirty="0" smtClean="0"/>
              <a:t>大多数课程为内部讲师，采</a:t>
            </a:r>
            <a:r>
              <a:rPr lang="zh-CN" altLang="en-US" sz="2100" dirty="0" smtClean="0">
                <a:solidFill>
                  <a:schemeClr val="tx1"/>
                </a:solidFill>
              </a:rPr>
              <a:t>用传统的“一对多”的授课方 </a:t>
            </a:r>
            <a:endParaRPr lang="en-US" altLang="zh-CN" sz="2100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>
                <a:solidFill>
                  <a:schemeClr val="tx1"/>
                </a:solidFill>
              </a:rPr>
              <a:t>        </a:t>
            </a:r>
            <a:r>
              <a:rPr lang="zh-CN" altLang="en-US" sz="2100" dirty="0" smtClean="0">
                <a:solidFill>
                  <a:schemeClr val="tx1"/>
                </a:solidFill>
              </a:rPr>
              <a:t>式</a:t>
            </a:r>
            <a:r>
              <a:rPr lang="zh-CN" altLang="en-US" sz="2100" dirty="0" smtClean="0"/>
              <a:t>，整个课程设计呆板、枯燥，激发不了学员的兴趣，容</a:t>
            </a:r>
            <a:endParaRPr lang="en-US" altLang="zh-CN" sz="21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 </a:t>
            </a:r>
            <a:r>
              <a:rPr lang="zh-CN" altLang="en-US" sz="2100" dirty="0" smtClean="0"/>
              <a:t>易导致学员注意力的分散，培训起不到应有的效果。</a:t>
            </a:r>
            <a:endParaRPr lang="en-US" altLang="zh-CN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zh-TW" altLang="en-US" sz="2100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zh-CN" altLang="en-US" sz="2100" b="1" dirty="0" smtClean="0">
                <a:solidFill>
                  <a:srgbClr val="FF0000"/>
                </a:solidFill>
              </a:rPr>
              <a:t>无纪律约束，执行力不足。</a:t>
            </a:r>
            <a:endParaRPr lang="en-US" altLang="zh-CN" sz="2100" b="1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en-US" altLang="zh-CN" sz="2100" dirty="0" smtClean="0"/>
              <a:t>       </a:t>
            </a:r>
            <a:r>
              <a:rPr lang="zh-CN" altLang="en-US" sz="2100" dirty="0" smtClean="0"/>
              <a:t>无相关的程序文件或书面的纪律来约束受训者，导致受训员工懒散迟到、早退、以生产忙碌为由缺席率较高，培训组织者无法将培训相关纪律贯彻下去。</a:t>
            </a:r>
            <a:endParaRPr lang="zh-TW" altLang="en-US" sz="2100" dirty="0" smtClean="0"/>
          </a:p>
          <a:p>
            <a:pPr lvl="0">
              <a:lnSpc>
                <a:spcPct val="170000"/>
              </a:lnSpc>
            </a:pPr>
            <a:endParaRPr lang="zh-TW" altLang="en-US" sz="1400" dirty="0" smtClean="0"/>
          </a:p>
          <a:p>
            <a:pPr>
              <a:buNone/>
            </a:pPr>
            <a:endParaRPr lang="zh-TW" altLang="en-US" dirty="0">
              <a:solidFill>
                <a:schemeClr val="accent6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64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000120141119A01PPBG">
  <a:themeElements>
    <a:clrScheme name="自定义 1">
      <a:dk1>
        <a:srgbClr val="3D3F41"/>
      </a:dk1>
      <a:lt1>
        <a:srgbClr val="FFFFFF"/>
      </a:lt1>
      <a:dk2>
        <a:srgbClr val="454749"/>
      </a:dk2>
      <a:lt2>
        <a:srgbClr val="FFFFFF"/>
      </a:lt2>
      <a:accent1>
        <a:srgbClr val="BA836A"/>
      </a:accent1>
      <a:accent2>
        <a:srgbClr val="D9BFA7"/>
      </a:accent2>
      <a:accent3>
        <a:srgbClr val="9EAA62"/>
      </a:accent3>
      <a:accent4>
        <a:srgbClr val="60869E"/>
      </a:accent4>
      <a:accent5>
        <a:srgbClr val="DAD378"/>
      </a:accent5>
      <a:accent6>
        <a:srgbClr val="E15A5A"/>
      </a:accent6>
      <a:hlink>
        <a:srgbClr val="00B0F0"/>
      </a:hlink>
      <a:folHlink>
        <a:srgbClr val="AFB2B4"/>
      </a:folHlink>
    </a:clrScheme>
    <a:fontScheme name="自定义 15">
      <a:majorFont>
        <a:latin typeface="Arial Black"/>
        <a:ea typeface="微软雅黑"/>
        <a:cs typeface=""/>
      </a:majorFont>
      <a:minorFont>
        <a:latin typeface="Arial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A000120141119A64PPBG</Template>
  <TotalTime>21544</TotalTime>
  <Words>2083</Words>
  <Application>Microsoft Office PowerPoint</Application>
  <PresentationFormat>全屏显示(4:3)</PresentationFormat>
  <Paragraphs>143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A000120141119A01PPBG</vt:lpstr>
      <vt:lpstr>PowerPoint 演示文稿</vt:lpstr>
      <vt:lpstr>PowerPoint 演示文稿</vt:lpstr>
      <vt:lpstr>一、前言</vt:lpstr>
      <vt:lpstr>二、2018年共同性培训预算</vt:lpstr>
      <vt:lpstr>三、培训工作执行情况</vt:lpstr>
      <vt:lpstr>2018年共同性培训情况分布表</vt:lpstr>
      <vt:lpstr>2018年共同性培训层级分布</vt:lpstr>
      <vt:lpstr>四、培训工作分析</vt:lpstr>
      <vt:lpstr>四、培训工作分析</vt:lpstr>
      <vt:lpstr>四、培训工作分析</vt:lpstr>
      <vt:lpstr>四、培训工作分析</vt:lpstr>
      <vt:lpstr>四、培训工作分析</vt:lpstr>
      <vt:lpstr>四、培训工作分析</vt:lpstr>
      <vt:lpstr>四、培训工作分析</vt:lpstr>
      <vt:lpstr>四、培训工作分析</vt:lpstr>
      <vt:lpstr>五、结语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</dc:title>
  <dc:creator>www.1ppt.com</dc:creator>
  <cp:keywords>第一PPT www.1ppt.com</cp:keywords>
  <cp:lastModifiedBy>Client</cp:lastModifiedBy>
  <cp:revision>1140</cp:revision>
  <dcterms:created xsi:type="dcterms:W3CDTF">2009-02-11T05:37:22Z</dcterms:created>
  <dcterms:modified xsi:type="dcterms:W3CDTF">2018-11-29T07:08:15Z</dcterms:modified>
  <cp:category>http://www.1ppt.com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锐普图表</vt:lpwstr>
  </property>
  <property fmtid="{D5CDD505-2E9C-101B-9397-08002B2CF9AE}" pid="3" name="SlideDescription">
    <vt:lpwstr/>
  </property>
</Properties>
</file>