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6"/>
  </p:notesMasterIdLst>
  <p:sldIdLst>
    <p:sldId id="256" r:id="rId6"/>
    <p:sldId id="259" r:id="rId7"/>
    <p:sldId id="260" r:id="rId8"/>
    <p:sldId id="261" r:id="rId9"/>
    <p:sldId id="263" r:id="rId10"/>
    <p:sldId id="262" r:id="rId11"/>
    <p:sldId id="258" r:id="rId12"/>
    <p:sldId id="264" r:id="rId13"/>
    <p:sldId id="265" r:id="rId14"/>
    <p:sldId id="266" r:id="rId15"/>
    <p:sldId id="267" r:id="rId16"/>
    <p:sldId id="287" r:id="rId17"/>
    <p:sldId id="269" r:id="rId18"/>
    <p:sldId id="270" r:id="rId19"/>
    <p:sldId id="288" r:id="rId20"/>
    <p:sldId id="272" r:id="rId21"/>
    <p:sldId id="271" r:id="rId22"/>
    <p:sldId id="274" r:id="rId23"/>
    <p:sldId id="275" r:id="rId24"/>
    <p:sldId id="276" r:id="rId25"/>
    <p:sldId id="289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94660"/>
  </p:normalViewPr>
  <p:slideViewPr>
    <p:cSldViewPr>
      <p:cViewPr varScale="1">
        <p:scale>
          <a:sx n="143" d="100"/>
          <a:sy n="143" d="100"/>
        </p:scale>
        <p:origin x="45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34A8E-7161-4F37-92DC-7A6ED57DDD1C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CA7F7-2311-4D97-BD5C-B022C2D4F1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94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CA7F7-2311-4D97-BD5C-B022C2D4F1E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28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7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3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任意多边形 4"/>
          <p:cNvSpPr/>
          <p:nvPr userDrawn="1"/>
        </p:nvSpPr>
        <p:spPr>
          <a:xfrm>
            <a:off x="-2879" y="167362"/>
            <a:ext cx="1177157" cy="458294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849" h="1182250">
                <a:moveTo>
                  <a:pt x="2445724" y="0"/>
                </a:moveTo>
                <a:cubicBezTo>
                  <a:pt x="2772193" y="0"/>
                  <a:pt x="3036849" y="264656"/>
                  <a:pt x="3036849" y="591125"/>
                </a:cubicBezTo>
                <a:cubicBezTo>
                  <a:pt x="3036849" y="917594"/>
                  <a:pt x="2772193" y="1182250"/>
                  <a:pt x="2445724" y="1182250"/>
                </a:cubicBezTo>
                <a:lnTo>
                  <a:pt x="2367755" y="1174390"/>
                </a:lnTo>
                <a:lnTo>
                  <a:pt x="0" y="1174390"/>
                </a:lnTo>
                <a:lnTo>
                  <a:pt x="0" y="7860"/>
                </a:lnTo>
                <a:lnTo>
                  <a:pt x="2367755" y="786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 userDrawn="1"/>
        </p:nvSpPr>
        <p:spPr>
          <a:xfrm rot="10800000">
            <a:off x="1240751" y="167362"/>
            <a:ext cx="7903249" cy="458294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  <a:gd name="connsiteX0" fmla="*/ 18984824 w 19575949"/>
              <a:gd name="connsiteY0" fmla="*/ 0 h 1182250"/>
              <a:gd name="connsiteX1" fmla="*/ 19575949 w 19575949"/>
              <a:gd name="connsiteY1" fmla="*/ 591125 h 1182250"/>
              <a:gd name="connsiteX2" fmla="*/ 18984824 w 19575949"/>
              <a:gd name="connsiteY2" fmla="*/ 1182250 h 1182250"/>
              <a:gd name="connsiteX3" fmla="*/ 18906855 w 19575949"/>
              <a:gd name="connsiteY3" fmla="*/ 1174390 h 1182250"/>
              <a:gd name="connsiteX4" fmla="*/ 16539100 w 19575949"/>
              <a:gd name="connsiteY4" fmla="*/ 1174390 h 1182250"/>
              <a:gd name="connsiteX5" fmla="*/ 0 w 19575949"/>
              <a:gd name="connsiteY5" fmla="*/ 112703 h 1182250"/>
              <a:gd name="connsiteX6" fmla="*/ 18906855 w 19575949"/>
              <a:gd name="connsiteY6" fmla="*/ 7860 h 1182250"/>
              <a:gd name="connsiteX7" fmla="*/ 18984824 w 19575949"/>
              <a:gd name="connsiteY7" fmla="*/ 0 h 1182250"/>
              <a:gd name="connsiteX0" fmla="*/ 18984826 w 19575951"/>
              <a:gd name="connsiteY0" fmla="*/ 0 h 1182250"/>
              <a:gd name="connsiteX1" fmla="*/ 19575951 w 19575951"/>
              <a:gd name="connsiteY1" fmla="*/ 591125 h 1182250"/>
              <a:gd name="connsiteX2" fmla="*/ 18984826 w 19575951"/>
              <a:gd name="connsiteY2" fmla="*/ 1182250 h 1182250"/>
              <a:gd name="connsiteX3" fmla="*/ 18906857 w 19575951"/>
              <a:gd name="connsiteY3" fmla="*/ 1174390 h 1182250"/>
              <a:gd name="connsiteX4" fmla="*/ 0 w 19575951"/>
              <a:gd name="connsiteY4" fmla="*/ 1148181 h 1182250"/>
              <a:gd name="connsiteX5" fmla="*/ 2 w 19575951"/>
              <a:gd name="connsiteY5" fmla="*/ 112703 h 1182250"/>
              <a:gd name="connsiteX6" fmla="*/ 18906857 w 19575951"/>
              <a:gd name="connsiteY6" fmla="*/ 7860 h 1182250"/>
              <a:gd name="connsiteX7" fmla="*/ 18984826 w 19575951"/>
              <a:gd name="connsiteY7" fmla="*/ 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75951" h="1182250">
                <a:moveTo>
                  <a:pt x="18984826" y="0"/>
                </a:moveTo>
                <a:cubicBezTo>
                  <a:pt x="19311295" y="0"/>
                  <a:pt x="19575951" y="264656"/>
                  <a:pt x="19575951" y="591125"/>
                </a:cubicBezTo>
                <a:cubicBezTo>
                  <a:pt x="19575951" y="917594"/>
                  <a:pt x="19311295" y="1182250"/>
                  <a:pt x="18984826" y="1182250"/>
                </a:cubicBezTo>
                <a:lnTo>
                  <a:pt x="18906857" y="1174390"/>
                </a:lnTo>
                <a:lnTo>
                  <a:pt x="0" y="1148181"/>
                </a:lnTo>
                <a:cubicBezTo>
                  <a:pt x="1" y="803022"/>
                  <a:pt x="1" y="457862"/>
                  <a:pt x="2" y="112703"/>
                </a:cubicBezTo>
                <a:lnTo>
                  <a:pt x="18906857" y="7860"/>
                </a:lnTo>
                <a:lnTo>
                  <a:pt x="189848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8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94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3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0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任意多边形 4"/>
          <p:cNvSpPr/>
          <p:nvPr userDrawn="1"/>
        </p:nvSpPr>
        <p:spPr>
          <a:xfrm>
            <a:off x="-2879" y="167362"/>
            <a:ext cx="1177157" cy="458294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849" h="1182250">
                <a:moveTo>
                  <a:pt x="2445724" y="0"/>
                </a:moveTo>
                <a:cubicBezTo>
                  <a:pt x="2772193" y="0"/>
                  <a:pt x="3036849" y="264656"/>
                  <a:pt x="3036849" y="591125"/>
                </a:cubicBezTo>
                <a:cubicBezTo>
                  <a:pt x="3036849" y="917594"/>
                  <a:pt x="2772193" y="1182250"/>
                  <a:pt x="2445724" y="1182250"/>
                </a:cubicBezTo>
                <a:lnTo>
                  <a:pt x="2367755" y="1174390"/>
                </a:lnTo>
                <a:lnTo>
                  <a:pt x="0" y="1174390"/>
                </a:lnTo>
                <a:lnTo>
                  <a:pt x="0" y="7860"/>
                </a:lnTo>
                <a:lnTo>
                  <a:pt x="2367755" y="786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 userDrawn="1"/>
        </p:nvSpPr>
        <p:spPr>
          <a:xfrm rot="10800000">
            <a:off x="1240751" y="167362"/>
            <a:ext cx="7903249" cy="458294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  <a:gd name="connsiteX0" fmla="*/ 18984824 w 19575949"/>
              <a:gd name="connsiteY0" fmla="*/ 0 h 1182250"/>
              <a:gd name="connsiteX1" fmla="*/ 19575949 w 19575949"/>
              <a:gd name="connsiteY1" fmla="*/ 591125 h 1182250"/>
              <a:gd name="connsiteX2" fmla="*/ 18984824 w 19575949"/>
              <a:gd name="connsiteY2" fmla="*/ 1182250 h 1182250"/>
              <a:gd name="connsiteX3" fmla="*/ 18906855 w 19575949"/>
              <a:gd name="connsiteY3" fmla="*/ 1174390 h 1182250"/>
              <a:gd name="connsiteX4" fmla="*/ 16539100 w 19575949"/>
              <a:gd name="connsiteY4" fmla="*/ 1174390 h 1182250"/>
              <a:gd name="connsiteX5" fmla="*/ 0 w 19575949"/>
              <a:gd name="connsiteY5" fmla="*/ 112703 h 1182250"/>
              <a:gd name="connsiteX6" fmla="*/ 18906855 w 19575949"/>
              <a:gd name="connsiteY6" fmla="*/ 7860 h 1182250"/>
              <a:gd name="connsiteX7" fmla="*/ 18984824 w 19575949"/>
              <a:gd name="connsiteY7" fmla="*/ 0 h 1182250"/>
              <a:gd name="connsiteX0" fmla="*/ 18984826 w 19575951"/>
              <a:gd name="connsiteY0" fmla="*/ 0 h 1182250"/>
              <a:gd name="connsiteX1" fmla="*/ 19575951 w 19575951"/>
              <a:gd name="connsiteY1" fmla="*/ 591125 h 1182250"/>
              <a:gd name="connsiteX2" fmla="*/ 18984826 w 19575951"/>
              <a:gd name="connsiteY2" fmla="*/ 1182250 h 1182250"/>
              <a:gd name="connsiteX3" fmla="*/ 18906857 w 19575951"/>
              <a:gd name="connsiteY3" fmla="*/ 1174390 h 1182250"/>
              <a:gd name="connsiteX4" fmla="*/ 0 w 19575951"/>
              <a:gd name="connsiteY4" fmla="*/ 1148181 h 1182250"/>
              <a:gd name="connsiteX5" fmla="*/ 2 w 19575951"/>
              <a:gd name="connsiteY5" fmla="*/ 112703 h 1182250"/>
              <a:gd name="connsiteX6" fmla="*/ 18906857 w 19575951"/>
              <a:gd name="connsiteY6" fmla="*/ 7860 h 1182250"/>
              <a:gd name="connsiteX7" fmla="*/ 18984826 w 19575951"/>
              <a:gd name="connsiteY7" fmla="*/ 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75951" h="1182250">
                <a:moveTo>
                  <a:pt x="18984826" y="0"/>
                </a:moveTo>
                <a:cubicBezTo>
                  <a:pt x="19311295" y="0"/>
                  <a:pt x="19575951" y="264656"/>
                  <a:pt x="19575951" y="591125"/>
                </a:cubicBezTo>
                <a:cubicBezTo>
                  <a:pt x="19575951" y="917594"/>
                  <a:pt x="19311295" y="1182250"/>
                  <a:pt x="18984826" y="1182250"/>
                </a:cubicBezTo>
                <a:lnTo>
                  <a:pt x="18906857" y="1174390"/>
                </a:lnTo>
                <a:lnTo>
                  <a:pt x="0" y="1148181"/>
                </a:lnTo>
                <a:cubicBezTo>
                  <a:pt x="1" y="803022"/>
                  <a:pt x="1" y="457862"/>
                  <a:pt x="2" y="112703"/>
                </a:cubicBezTo>
                <a:lnTo>
                  <a:pt x="18906857" y="7860"/>
                </a:lnTo>
                <a:lnTo>
                  <a:pt x="189848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4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5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1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4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任意多边形 4"/>
          <p:cNvSpPr/>
          <p:nvPr userDrawn="1"/>
        </p:nvSpPr>
        <p:spPr>
          <a:xfrm>
            <a:off x="-2879" y="167362"/>
            <a:ext cx="1177157" cy="458294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849" h="1182250">
                <a:moveTo>
                  <a:pt x="2445724" y="0"/>
                </a:moveTo>
                <a:cubicBezTo>
                  <a:pt x="2772193" y="0"/>
                  <a:pt x="3036849" y="264656"/>
                  <a:pt x="3036849" y="591125"/>
                </a:cubicBezTo>
                <a:cubicBezTo>
                  <a:pt x="3036849" y="917594"/>
                  <a:pt x="2772193" y="1182250"/>
                  <a:pt x="2445724" y="1182250"/>
                </a:cubicBezTo>
                <a:lnTo>
                  <a:pt x="2367755" y="1174390"/>
                </a:lnTo>
                <a:lnTo>
                  <a:pt x="0" y="1174390"/>
                </a:lnTo>
                <a:lnTo>
                  <a:pt x="0" y="7860"/>
                </a:lnTo>
                <a:lnTo>
                  <a:pt x="2367755" y="786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 userDrawn="1"/>
        </p:nvSpPr>
        <p:spPr>
          <a:xfrm rot="10800000">
            <a:off x="1240751" y="167362"/>
            <a:ext cx="7903249" cy="458294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  <a:gd name="connsiteX0" fmla="*/ 18984824 w 19575949"/>
              <a:gd name="connsiteY0" fmla="*/ 0 h 1182250"/>
              <a:gd name="connsiteX1" fmla="*/ 19575949 w 19575949"/>
              <a:gd name="connsiteY1" fmla="*/ 591125 h 1182250"/>
              <a:gd name="connsiteX2" fmla="*/ 18984824 w 19575949"/>
              <a:gd name="connsiteY2" fmla="*/ 1182250 h 1182250"/>
              <a:gd name="connsiteX3" fmla="*/ 18906855 w 19575949"/>
              <a:gd name="connsiteY3" fmla="*/ 1174390 h 1182250"/>
              <a:gd name="connsiteX4" fmla="*/ 16539100 w 19575949"/>
              <a:gd name="connsiteY4" fmla="*/ 1174390 h 1182250"/>
              <a:gd name="connsiteX5" fmla="*/ 0 w 19575949"/>
              <a:gd name="connsiteY5" fmla="*/ 112703 h 1182250"/>
              <a:gd name="connsiteX6" fmla="*/ 18906855 w 19575949"/>
              <a:gd name="connsiteY6" fmla="*/ 7860 h 1182250"/>
              <a:gd name="connsiteX7" fmla="*/ 18984824 w 19575949"/>
              <a:gd name="connsiteY7" fmla="*/ 0 h 1182250"/>
              <a:gd name="connsiteX0" fmla="*/ 18984826 w 19575951"/>
              <a:gd name="connsiteY0" fmla="*/ 0 h 1182250"/>
              <a:gd name="connsiteX1" fmla="*/ 19575951 w 19575951"/>
              <a:gd name="connsiteY1" fmla="*/ 591125 h 1182250"/>
              <a:gd name="connsiteX2" fmla="*/ 18984826 w 19575951"/>
              <a:gd name="connsiteY2" fmla="*/ 1182250 h 1182250"/>
              <a:gd name="connsiteX3" fmla="*/ 18906857 w 19575951"/>
              <a:gd name="connsiteY3" fmla="*/ 1174390 h 1182250"/>
              <a:gd name="connsiteX4" fmla="*/ 0 w 19575951"/>
              <a:gd name="connsiteY4" fmla="*/ 1148181 h 1182250"/>
              <a:gd name="connsiteX5" fmla="*/ 2 w 19575951"/>
              <a:gd name="connsiteY5" fmla="*/ 112703 h 1182250"/>
              <a:gd name="connsiteX6" fmla="*/ 18906857 w 19575951"/>
              <a:gd name="connsiteY6" fmla="*/ 7860 h 1182250"/>
              <a:gd name="connsiteX7" fmla="*/ 18984826 w 19575951"/>
              <a:gd name="connsiteY7" fmla="*/ 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75951" h="1182250">
                <a:moveTo>
                  <a:pt x="18984826" y="0"/>
                </a:moveTo>
                <a:cubicBezTo>
                  <a:pt x="19311295" y="0"/>
                  <a:pt x="19575951" y="264656"/>
                  <a:pt x="19575951" y="591125"/>
                </a:cubicBezTo>
                <a:cubicBezTo>
                  <a:pt x="19575951" y="917594"/>
                  <a:pt x="19311295" y="1182250"/>
                  <a:pt x="18984826" y="1182250"/>
                </a:cubicBezTo>
                <a:lnTo>
                  <a:pt x="18906857" y="1174390"/>
                </a:lnTo>
                <a:lnTo>
                  <a:pt x="0" y="1148181"/>
                </a:lnTo>
                <a:cubicBezTo>
                  <a:pt x="1" y="803022"/>
                  <a:pt x="1" y="457862"/>
                  <a:pt x="2" y="112703"/>
                </a:cubicBezTo>
                <a:lnTo>
                  <a:pt x="18906857" y="7860"/>
                </a:lnTo>
                <a:lnTo>
                  <a:pt x="189848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2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2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5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6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任意多边形 4"/>
          <p:cNvSpPr/>
          <p:nvPr userDrawn="1"/>
        </p:nvSpPr>
        <p:spPr>
          <a:xfrm>
            <a:off x="-2879" y="167362"/>
            <a:ext cx="1177157" cy="458294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849" h="1182250">
                <a:moveTo>
                  <a:pt x="2445724" y="0"/>
                </a:moveTo>
                <a:cubicBezTo>
                  <a:pt x="2772193" y="0"/>
                  <a:pt x="3036849" y="264656"/>
                  <a:pt x="3036849" y="591125"/>
                </a:cubicBezTo>
                <a:cubicBezTo>
                  <a:pt x="3036849" y="917594"/>
                  <a:pt x="2772193" y="1182250"/>
                  <a:pt x="2445724" y="1182250"/>
                </a:cubicBezTo>
                <a:lnTo>
                  <a:pt x="2367755" y="1174390"/>
                </a:lnTo>
                <a:lnTo>
                  <a:pt x="0" y="1174390"/>
                </a:lnTo>
                <a:lnTo>
                  <a:pt x="0" y="7860"/>
                </a:lnTo>
                <a:lnTo>
                  <a:pt x="2367755" y="786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 userDrawn="1"/>
        </p:nvSpPr>
        <p:spPr>
          <a:xfrm rot="10800000">
            <a:off x="1240751" y="167362"/>
            <a:ext cx="7903249" cy="458294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  <a:gd name="connsiteX0" fmla="*/ 18984824 w 19575949"/>
              <a:gd name="connsiteY0" fmla="*/ 0 h 1182250"/>
              <a:gd name="connsiteX1" fmla="*/ 19575949 w 19575949"/>
              <a:gd name="connsiteY1" fmla="*/ 591125 h 1182250"/>
              <a:gd name="connsiteX2" fmla="*/ 18984824 w 19575949"/>
              <a:gd name="connsiteY2" fmla="*/ 1182250 h 1182250"/>
              <a:gd name="connsiteX3" fmla="*/ 18906855 w 19575949"/>
              <a:gd name="connsiteY3" fmla="*/ 1174390 h 1182250"/>
              <a:gd name="connsiteX4" fmla="*/ 16539100 w 19575949"/>
              <a:gd name="connsiteY4" fmla="*/ 1174390 h 1182250"/>
              <a:gd name="connsiteX5" fmla="*/ 0 w 19575949"/>
              <a:gd name="connsiteY5" fmla="*/ 112703 h 1182250"/>
              <a:gd name="connsiteX6" fmla="*/ 18906855 w 19575949"/>
              <a:gd name="connsiteY6" fmla="*/ 7860 h 1182250"/>
              <a:gd name="connsiteX7" fmla="*/ 18984824 w 19575949"/>
              <a:gd name="connsiteY7" fmla="*/ 0 h 1182250"/>
              <a:gd name="connsiteX0" fmla="*/ 18984826 w 19575951"/>
              <a:gd name="connsiteY0" fmla="*/ 0 h 1182250"/>
              <a:gd name="connsiteX1" fmla="*/ 19575951 w 19575951"/>
              <a:gd name="connsiteY1" fmla="*/ 591125 h 1182250"/>
              <a:gd name="connsiteX2" fmla="*/ 18984826 w 19575951"/>
              <a:gd name="connsiteY2" fmla="*/ 1182250 h 1182250"/>
              <a:gd name="connsiteX3" fmla="*/ 18906857 w 19575951"/>
              <a:gd name="connsiteY3" fmla="*/ 1174390 h 1182250"/>
              <a:gd name="connsiteX4" fmla="*/ 0 w 19575951"/>
              <a:gd name="connsiteY4" fmla="*/ 1148181 h 1182250"/>
              <a:gd name="connsiteX5" fmla="*/ 2 w 19575951"/>
              <a:gd name="connsiteY5" fmla="*/ 112703 h 1182250"/>
              <a:gd name="connsiteX6" fmla="*/ 18906857 w 19575951"/>
              <a:gd name="connsiteY6" fmla="*/ 7860 h 1182250"/>
              <a:gd name="connsiteX7" fmla="*/ 18984826 w 19575951"/>
              <a:gd name="connsiteY7" fmla="*/ 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75951" h="1182250">
                <a:moveTo>
                  <a:pt x="18984826" y="0"/>
                </a:moveTo>
                <a:cubicBezTo>
                  <a:pt x="19311295" y="0"/>
                  <a:pt x="19575951" y="264656"/>
                  <a:pt x="19575951" y="591125"/>
                </a:cubicBezTo>
                <a:cubicBezTo>
                  <a:pt x="19575951" y="917594"/>
                  <a:pt x="19311295" y="1182250"/>
                  <a:pt x="18984826" y="1182250"/>
                </a:cubicBezTo>
                <a:lnTo>
                  <a:pt x="18906857" y="1174390"/>
                </a:lnTo>
                <a:lnTo>
                  <a:pt x="0" y="1148181"/>
                </a:lnTo>
                <a:cubicBezTo>
                  <a:pt x="1" y="803022"/>
                  <a:pt x="1" y="457862"/>
                  <a:pt x="2" y="112703"/>
                </a:cubicBezTo>
                <a:lnTo>
                  <a:pt x="18906857" y="7860"/>
                </a:lnTo>
                <a:lnTo>
                  <a:pt x="189848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6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1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7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-2879" y="167362"/>
            <a:ext cx="1177157" cy="458294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849" h="1182250">
                <a:moveTo>
                  <a:pt x="2445724" y="0"/>
                </a:moveTo>
                <a:cubicBezTo>
                  <a:pt x="2772193" y="0"/>
                  <a:pt x="3036849" y="264656"/>
                  <a:pt x="3036849" y="591125"/>
                </a:cubicBezTo>
                <a:cubicBezTo>
                  <a:pt x="3036849" y="917594"/>
                  <a:pt x="2772193" y="1182250"/>
                  <a:pt x="2445724" y="1182250"/>
                </a:cubicBezTo>
                <a:lnTo>
                  <a:pt x="2367755" y="1174390"/>
                </a:lnTo>
                <a:lnTo>
                  <a:pt x="0" y="1174390"/>
                </a:lnTo>
                <a:lnTo>
                  <a:pt x="0" y="7860"/>
                </a:lnTo>
                <a:lnTo>
                  <a:pt x="2367755" y="786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 rot="10800000">
            <a:off x="1240751" y="167362"/>
            <a:ext cx="7903249" cy="458294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  <a:gd name="connsiteX0" fmla="*/ 18984824 w 19575949"/>
              <a:gd name="connsiteY0" fmla="*/ 0 h 1182250"/>
              <a:gd name="connsiteX1" fmla="*/ 19575949 w 19575949"/>
              <a:gd name="connsiteY1" fmla="*/ 591125 h 1182250"/>
              <a:gd name="connsiteX2" fmla="*/ 18984824 w 19575949"/>
              <a:gd name="connsiteY2" fmla="*/ 1182250 h 1182250"/>
              <a:gd name="connsiteX3" fmla="*/ 18906855 w 19575949"/>
              <a:gd name="connsiteY3" fmla="*/ 1174390 h 1182250"/>
              <a:gd name="connsiteX4" fmla="*/ 16539100 w 19575949"/>
              <a:gd name="connsiteY4" fmla="*/ 1174390 h 1182250"/>
              <a:gd name="connsiteX5" fmla="*/ 0 w 19575949"/>
              <a:gd name="connsiteY5" fmla="*/ 112703 h 1182250"/>
              <a:gd name="connsiteX6" fmla="*/ 18906855 w 19575949"/>
              <a:gd name="connsiteY6" fmla="*/ 7860 h 1182250"/>
              <a:gd name="connsiteX7" fmla="*/ 18984824 w 19575949"/>
              <a:gd name="connsiteY7" fmla="*/ 0 h 1182250"/>
              <a:gd name="connsiteX0" fmla="*/ 18984826 w 19575951"/>
              <a:gd name="connsiteY0" fmla="*/ 0 h 1182250"/>
              <a:gd name="connsiteX1" fmla="*/ 19575951 w 19575951"/>
              <a:gd name="connsiteY1" fmla="*/ 591125 h 1182250"/>
              <a:gd name="connsiteX2" fmla="*/ 18984826 w 19575951"/>
              <a:gd name="connsiteY2" fmla="*/ 1182250 h 1182250"/>
              <a:gd name="connsiteX3" fmla="*/ 18906857 w 19575951"/>
              <a:gd name="connsiteY3" fmla="*/ 1174390 h 1182250"/>
              <a:gd name="connsiteX4" fmla="*/ 0 w 19575951"/>
              <a:gd name="connsiteY4" fmla="*/ 1148181 h 1182250"/>
              <a:gd name="connsiteX5" fmla="*/ 2 w 19575951"/>
              <a:gd name="connsiteY5" fmla="*/ 112703 h 1182250"/>
              <a:gd name="connsiteX6" fmla="*/ 18906857 w 19575951"/>
              <a:gd name="connsiteY6" fmla="*/ 7860 h 1182250"/>
              <a:gd name="connsiteX7" fmla="*/ 18984826 w 19575951"/>
              <a:gd name="connsiteY7" fmla="*/ 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75951" h="1182250">
                <a:moveTo>
                  <a:pt x="18984826" y="0"/>
                </a:moveTo>
                <a:cubicBezTo>
                  <a:pt x="19311295" y="0"/>
                  <a:pt x="19575951" y="264656"/>
                  <a:pt x="19575951" y="591125"/>
                </a:cubicBezTo>
                <a:cubicBezTo>
                  <a:pt x="19575951" y="917594"/>
                  <a:pt x="19311295" y="1182250"/>
                  <a:pt x="18984826" y="1182250"/>
                </a:cubicBezTo>
                <a:lnTo>
                  <a:pt x="18906857" y="1174390"/>
                </a:lnTo>
                <a:lnTo>
                  <a:pt x="0" y="1148181"/>
                </a:lnTo>
                <a:cubicBezTo>
                  <a:pt x="1" y="803022"/>
                  <a:pt x="1" y="457862"/>
                  <a:pt x="2" y="112703"/>
                </a:cubicBezTo>
                <a:lnTo>
                  <a:pt x="18906857" y="7860"/>
                </a:lnTo>
                <a:lnTo>
                  <a:pt x="189848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2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0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4694-00CD-425E-9D23-14645F9CCE4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1A7-5A90-455B-A477-23BEDF75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4694-00CD-425E-9D23-14645F9CCE4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61A7-5A90-455B-A477-23BEDF7528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2879" y="5075764"/>
            <a:ext cx="9160426" cy="812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62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2879" y="5075764"/>
            <a:ext cx="9160426" cy="812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692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2879" y="5075764"/>
            <a:ext cx="9160426" cy="812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9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2879" y="5075764"/>
            <a:ext cx="9160426" cy="812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0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4694-00CD-425E-9D23-14645F9CCE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61A7-5A90-455B-A477-23BEDF752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2879" y="5075764"/>
            <a:ext cx="9160426" cy="812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8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/>
        </p:nvSpPr>
        <p:spPr bwMode="auto">
          <a:xfrm>
            <a:off x="0" y="672941"/>
            <a:ext cx="8055522" cy="3792537"/>
          </a:xfrm>
          <a:custGeom>
            <a:avLst/>
            <a:gdLst>
              <a:gd name="T0" fmla="*/ 0 w 4756"/>
              <a:gd name="T1" fmla="*/ 0 h 2239"/>
              <a:gd name="T2" fmla="*/ 3897 w 4756"/>
              <a:gd name="T3" fmla="*/ 0 h 2239"/>
              <a:gd name="T4" fmla="*/ 4756 w 4756"/>
              <a:gd name="T5" fmla="*/ 1121 h 2239"/>
              <a:gd name="T6" fmla="*/ 3897 w 4756"/>
              <a:gd name="T7" fmla="*/ 2239 h 2239"/>
              <a:gd name="T8" fmla="*/ 0 w 4756"/>
              <a:gd name="T9" fmla="*/ 2239 h 2239"/>
              <a:gd name="T10" fmla="*/ 0 w 4756"/>
              <a:gd name="T11" fmla="*/ 0 h 2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56" h="2239">
                <a:moveTo>
                  <a:pt x="0" y="0"/>
                </a:moveTo>
                <a:lnTo>
                  <a:pt x="3897" y="0"/>
                </a:lnTo>
                <a:lnTo>
                  <a:pt x="4756" y="1121"/>
                </a:lnTo>
                <a:lnTo>
                  <a:pt x="3897" y="2239"/>
                </a:lnTo>
                <a:lnTo>
                  <a:pt x="0" y="22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225932" y="-2907"/>
            <a:ext cx="3285894" cy="5149313"/>
          </a:xfrm>
          <a:custGeom>
            <a:avLst/>
            <a:gdLst>
              <a:gd name="T0" fmla="*/ 0 w 1940"/>
              <a:gd name="T1" fmla="*/ 0 h 3040"/>
              <a:gd name="T2" fmla="*/ 774 w 1940"/>
              <a:gd name="T3" fmla="*/ 0 h 3040"/>
              <a:gd name="T4" fmla="*/ 1938 w 1940"/>
              <a:gd name="T5" fmla="*/ 1537 h 3040"/>
              <a:gd name="T6" fmla="*/ 1940 w 1940"/>
              <a:gd name="T7" fmla="*/ 1537 h 3040"/>
              <a:gd name="T8" fmla="*/ 774 w 1940"/>
              <a:gd name="T9" fmla="*/ 3040 h 3040"/>
              <a:gd name="T10" fmla="*/ 0 w 1940"/>
              <a:gd name="T11" fmla="*/ 3040 h 3040"/>
              <a:gd name="T12" fmla="*/ 1167 w 1940"/>
              <a:gd name="T13" fmla="*/ 1537 h 3040"/>
              <a:gd name="T14" fmla="*/ 0 w 1940"/>
              <a:gd name="T15" fmla="*/ 0 h 3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40" h="3040">
                <a:moveTo>
                  <a:pt x="0" y="0"/>
                </a:moveTo>
                <a:lnTo>
                  <a:pt x="774" y="0"/>
                </a:lnTo>
                <a:lnTo>
                  <a:pt x="1938" y="1537"/>
                </a:lnTo>
                <a:lnTo>
                  <a:pt x="1940" y="1537"/>
                </a:lnTo>
                <a:lnTo>
                  <a:pt x="774" y="3040"/>
                </a:lnTo>
                <a:lnTo>
                  <a:pt x="0" y="3040"/>
                </a:lnTo>
                <a:lnTo>
                  <a:pt x="1167" y="1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966201" y="1816584"/>
            <a:ext cx="2624174" cy="129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600" b="1" cap="all" spc="213" dirty="0">
                <a:solidFill>
                  <a:schemeClr val="bg1"/>
                </a:solidFill>
                <a:cs typeface="Arial" panose="020B0604020202020204" pitchFamily="34" charset="0"/>
              </a:rPr>
              <a:t>新入职</a:t>
            </a:r>
            <a:endParaRPr lang="en-US" altLang="zh-CN" sz="4600" b="1" cap="all" spc="213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2800" b="1" cap="all" spc="213" dirty="0">
                <a:solidFill>
                  <a:schemeClr val="bg1"/>
                </a:solidFill>
                <a:cs typeface="Arial" panose="020B0604020202020204" pitchFamily="34" charset="0"/>
              </a:rPr>
              <a:t>员工手册</a:t>
            </a:r>
            <a:r>
              <a:rPr lang="en-US" altLang="zh-CN" sz="2800" b="1" cap="all" spc="213" dirty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2800" b="1" cap="all" spc="213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96054" y="3176553"/>
            <a:ext cx="484857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21928" y="1742817"/>
            <a:ext cx="2867519" cy="157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9800" cap="all" spc="213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2019</a:t>
            </a:r>
            <a:endParaRPr lang="zh-CN" altLang="en-US" sz="9800" cap="all" spc="213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标题 4"/>
          <p:cNvSpPr txBox="1">
            <a:spLocks/>
          </p:cNvSpPr>
          <p:nvPr/>
        </p:nvSpPr>
        <p:spPr>
          <a:xfrm>
            <a:off x="155329" y="3039474"/>
            <a:ext cx="5918010" cy="558490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简洁</a:t>
            </a:r>
            <a:r>
              <a:rPr lang="en-US" altLang="zh-CN" sz="14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·</a:t>
            </a:r>
            <a:r>
              <a:rPr lang="zh-CN" altLang="en-US" sz="14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适用于公司培训</a:t>
            </a:r>
            <a:r>
              <a:rPr lang="en-US" altLang="zh-CN" sz="14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14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员工入职</a:t>
            </a:r>
            <a:r>
              <a:rPr lang="en-US" altLang="zh-CN" sz="14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14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职场培训等</a:t>
            </a:r>
          </a:p>
        </p:txBody>
      </p:sp>
    </p:spTree>
    <p:extLst>
      <p:ext uri="{BB962C8B-B14F-4D97-AF65-F5344CB8AC3E}">
        <p14:creationId xmlns:p14="http://schemas.microsoft.com/office/powerpoint/2010/main" val="33076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2" grpId="1"/>
      <p:bldP spid="15" grpId="0"/>
      <p:bldP spid="15" grpId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23541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岗位构成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41056" y="2509244"/>
            <a:ext cx="4270845" cy="933202"/>
          </a:xfrm>
          <a:prstGeom prst="rect">
            <a:avLst/>
          </a:prstGeom>
          <a:solidFill>
            <a:schemeClr val="bg1">
              <a:lumMod val="75000"/>
              <a:alpha val="41176"/>
            </a:schemeClr>
          </a:solidFill>
          <a:ln>
            <a:noFill/>
          </a:ln>
        </p:spPr>
        <p:txBody>
          <a:bodyPr vert="horz" wrap="square" lIns="68545" tIns="34272" rIns="68545" bIns="34272" numCol="1" anchor="t" anchorCtr="0" compatLnSpc="1">
            <a:prstTxWarp prst="textNoShape">
              <a:avLst/>
            </a:prstTxWarp>
          </a:bodyPr>
          <a:lstStyle/>
          <a:p>
            <a:pPr defTabSz="91402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accent2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1056" y="3657387"/>
            <a:ext cx="4270845" cy="933202"/>
          </a:xfrm>
          <a:prstGeom prst="rect">
            <a:avLst/>
          </a:prstGeom>
          <a:solidFill>
            <a:schemeClr val="bg1">
              <a:lumMod val="75000"/>
              <a:alpha val="41176"/>
            </a:schemeClr>
          </a:solidFill>
          <a:ln>
            <a:noFill/>
          </a:ln>
        </p:spPr>
        <p:txBody>
          <a:bodyPr vert="horz" wrap="square" lIns="68545" tIns="34272" rIns="68545" bIns="34272" numCol="1" anchor="t" anchorCtr="0" compatLnSpc="1">
            <a:prstTxWarp prst="textNoShape">
              <a:avLst/>
            </a:prstTxWarp>
          </a:bodyPr>
          <a:lstStyle/>
          <a:p>
            <a:pPr defTabSz="91402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accent2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289566" y="1258257"/>
            <a:ext cx="3287706" cy="3123236"/>
            <a:chOff x="-877094" y="-4168775"/>
            <a:chExt cx="4612482" cy="4381500"/>
          </a:xfrm>
        </p:grpSpPr>
        <p:sp>
          <p:nvSpPr>
            <p:cNvPr id="8" name="圆角矩形 7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-877094" y="-4168775"/>
              <a:ext cx="4600575" cy="3232150"/>
              <a:chOff x="2362994" y="438944"/>
              <a:chExt cx="4600575" cy="3232150"/>
            </a:xfrm>
            <a:solidFill>
              <a:srgbClr val="0067B4"/>
            </a:solidFill>
          </p:grpSpPr>
          <p:sp>
            <p:nvSpPr>
              <p:cNvPr id="19" name="圆角矩形 18"/>
              <p:cNvSpPr/>
              <p:nvPr/>
            </p:nvSpPr>
            <p:spPr>
              <a:xfrm>
                <a:off x="2362994" y="2680494"/>
                <a:ext cx="1447800" cy="9906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5515769" y="438944"/>
                <a:ext cx="1447800" cy="9906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3940176" y="1559719"/>
                <a:ext cx="1447800" cy="9906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17"/>
              <p:cNvSpPr/>
              <p:nvPr/>
            </p:nvSpPr>
            <p:spPr>
              <a:xfrm rot="18884533">
                <a:off x="3394757" y="2310909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17"/>
              <p:cNvSpPr/>
              <p:nvPr/>
            </p:nvSpPr>
            <p:spPr>
              <a:xfrm rot="18884533">
                <a:off x="4986624" y="1188251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00088" y="-3048000"/>
              <a:ext cx="3024187" cy="3260725"/>
              <a:chOff x="3940176" y="1559719"/>
              <a:chExt cx="3024187" cy="3260725"/>
            </a:xfrm>
            <a:solidFill>
              <a:srgbClr val="202A36"/>
            </a:solidFill>
          </p:grpSpPr>
          <p:sp>
            <p:nvSpPr>
              <p:cNvPr id="14" name="圆角矩形 13"/>
              <p:cNvSpPr/>
              <p:nvPr/>
            </p:nvSpPr>
            <p:spPr>
              <a:xfrm>
                <a:off x="5516563" y="1559719"/>
                <a:ext cx="1447800" cy="9906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5515769" y="3829844"/>
                <a:ext cx="1447800" cy="9906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3940176" y="2677319"/>
                <a:ext cx="1447800" cy="9906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圆角矩形 17"/>
              <p:cNvSpPr/>
              <p:nvPr/>
            </p:nvSpPr>
            <p:spPr>
              <a:xfrm rot="18884533">
                <a:off x="4986624" y="2349450"/>
                <a:ext cx="901862" cy="445469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2188039">
                <a:off x="4847484" y="3452363"/>
                <a:ext cx="1152426" cy="564051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圆角矩形 12"/>
            <p:cNvSpPr/>
            <p:nvPr/>
          </p:nvSpPr>
          <p:spPr>
            <a:xfrm>
              <a:off x="700088" y="-4168775"/>
              <a:ext cx="1447800" cy="990600"/>
            </a:xfrm>
            <a:prstGeom prst="round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41056" y="1239174"/>
            <a:ext cx="4270845" cy="933202"/>
          </a:xfrm>
          <a:prstGeom prst="rect">
            <a:avLst/>
          </a:prstGeom>
          <a:solidFill>
            <a:schemeClr val="bg1">
              <a:lumMod val="75000"/>
              <a:alpha val="41176"/>
            </a:schemeClr>
          </a:solidFill>
          <a:ln>
            <a:noFill/>
          </a:ln>
        </p:spPr>
        <p:txBody>
          <a:bodyPr vert="horz" wrap="square" lIns="68545" tIns="34272" rIns="68545" bIns="34272" numCol="1" anchor="t" anchorCtr="0" compatLnSpc="1">
            <a:prstTxWarp prst="textNoShape">
              <a:avLst/>
            </a:prstTxWarp>
          </a:bodyPr>
          <a:lstStyle/>
          <a:p>
            <a:pPr defTabSz="91402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accent2"/>
              </a:solidFill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802627" y="1611106"/>
            <a:ext cx="3982357" cy="442130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endParaRPr lang="en-GB" altLang="zh-CN" sz="1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170"/>
          <p:cNvSpPr txBox="1"/>
          <p:nvPr/>
        </p:nvSpPr>
        <p:spPr>
          <a:xfrm>
            <a:off x="802628" y="1235435"/>
            <a:ext cx="1728161" cy="375671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添加标题</a:t>
            </a:r>
          </a:p>
        </p:txBody>
      </p:sp>
      <p:sp>
        <p:nvSpPr>
          <p:cNvPr id="27" name="TextBox 41"/>
          <p:cNvSpPr txBox="1"/>
          <p:nvPr/>
        </p:nvSpPr>
        <p:spPr>
          <a:xfrm>
            <a:off x="802627" y="2891336"/>
            <a:ext cx="3982357" cy="442130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</a:t>
            </a:r>
            <a:endParaRPr lang="en-GB" altLang="zh-CN" sz="1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170"/>
          <p:cNvSpPr txBox="1"/>
          <p:nvPr/>
        </p:nvSpPr>
        <p:spPr>
          <a:xfrm>
            <a:off x="802628" y="2515665"/>
            <a:ext cx="1728161" cy="375671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添加标题</a:t>
            </a:r>
          </a:p>
        </p:txBody>
      </p:sp>
      <p:sp>
        <p:nvSpPr>
          <p:cNvPr id="29" name="TextBox 41"/>
          <p:cNvSpPr txBox="1"/>
          <p:nvPr/>
        </p:nvSpPr>
        <p:spPr>
          <a:xfrm>
            <a:off x="802627" y="4029319"/>
            <a:ext cx="3982357" cy="442130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</a:t>
            </a:r>
            <a:endParaRPr lang="en-GB" altLang="zh-CN" sz="1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170"/>
          <p:cNvSpPr txBox="1"/>
          <p:nvPr/>
        </p:nvSpPr>
        <p:spPr>
          <a:xfrm>
            <a:off x="788450" y="3650532"/>
            <a:ext cx="1728161" cy="375671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19670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23541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发展历程</a:t>
            </a: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1255950" y="2754818"/>
            <a:ext cx="968375" cy="850900"/>
          </a:xfrm>
          <a:custGeom>
            <a:avLst/>
            <a:gdLst>
              <a:gd name="T0" fmla="*/ 603 w 610"/>
              <a:gd name="T1" fmla="*/ 536 h 536"/>
              <a:gd name="T2" fmla="*/ 0 w 610"/>
              <a:gd name="T3" fmla="*/ 7 h 536"/>
              <a:gd name="T4" fmla="*/ 8 w 610"/>
              <a:gd name="T5" fmla="*/ 0 h 536"/>
              <a:gd name="T6" fmla="*/ 610 w 610"/>
              <a:gd name="T7" fmla="*/ 529 h 536"/>
              <a:gd name="T8" fmla="*/ 603 w 610"/>
              <a:gd name="T9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0" h="536">
                <a:moveTo>
                  <a:pt x="603" y="536"/>
                </a:moveTo>
                <a:lnTo>
                  <a:pt x="0" y="7"/>
                </a:lnTo>
                <a:lnTo>
                  <a:pt x="8" y="0"/>
                </a:lnTo>
                <a:lnTo>
                  <a:pt x="610" y="529"/>
                </a:lnTo>
                <a:lnTo>
                  <a:pt x="603" y="5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2213212" y="2323018"/>
            <a:ext cx="847725" cy="1282700"/>
          </a:xfrm>
          <a:custGeom>
            <a:avLst/>
            <a:gdLst>
              <a:gd name="T0" fmla="*/ 7 w 534"/>
              <a:gd name="T1" fmla="*/ 808 h 808"/>
              <a:gd name="T2" fmla="*/ 0 w 534"/>
              <a:gd name="T3" fmla="*/ 803 h 808"/>
              <a:gd name="T4" fmla="*/ 527 w 534"/>
              <a:gd name="T5" fmla="*/ 0 h 808"/>
              <a:gd name="T6" fmla="*/ 534 w 534"/>
              <a:gd name="T7" fmla="*/ 5 h 808"/>
              <a:gd name="T8" fmla="*/ 7 w 534"/>
              <a:gd name="T9" fmla="*/ 808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4" h="808">
                <a:moveTo>
                  <a:pt x="7" y="808"/>
                </a:moveTo>
                <a:lnTo>
                  <a:pt x="0" y="803"/>
                </a:lnTo>
                <a:lnTo>
                  <a:pt x="527" y="0"/>
                </a:lnTo>
                <a:lnTo>
                  <a:pt x="534" y="5"/>
                </a:lnTo>
                <a:lnTo>
                  <a:pt x="7" y="80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049825" y="2323018"/>
            <a:ext cx="700088" cy="915988"/>
          </a:xfrm>
          <a:custGeom>
            <a:avLst/>
            <a:gdLst>
              <a:gd name="T0" fmla="*/ 434 w 441"/>
              <a:gd name="T1" fmla="*/ 577 h 577"/>
              <a:gd name="T2" fmla="*/ 0 w 441"/>
              <a:gd name="T3" fmla="*/ 5 h 577"/>
              <a:gd name="T4" fmla="*/ 7 w 441"/>
              <a:gd name="T5" fmla="*/ 0 h 577"/>
              <a:gd name="T6" fmla="*/ 441 w 441"/>
              <a:gd name="T7" fmla="*/ 572 h 577"/>
              <a:gd name="T8" fmla="*/ 434 w 441"/>
              <a:gd name="T9" fmla="*/ 577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" h="577">
                <a:moveTo>
                  <a:pt x="434" y="577"/>
                </a:moveTo>
                <a:lnTo>
                  <a:pt x="0" y="5"/>
                </a:lnTo>
                <a:lnTo>
                  <a:pt x="7" y="0"/>
                </a:lnTo>
                <a:lnTo>
                  <a:pt x="441" y="572"/>
                </a:lnTo>
                <a:lnTo>
                  <a:pt x="434" y="5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743562" y="2705606"/>
            <a:ext cx="730250" cy="533400"/>
          </a:xfrm>
          <a:custGeom>
            <a:avLst/>
            <a:gdLst>
              <a:gd name="T0" fmla="*/ 4 w 460"/>
              <a:gd name="T1" fmla="*/ 336 h 336"/>
              <a:gd name="T2" fmla="*/ 0 w 460"/>
              <a:gd name="T3" fmla="*/ 329 h 336"/>
              <a:gd name="T4" fmla="*/ 455 w 460"/>
              <a:gd name="T5" fmla="*/ 0 h 336"/>
              <a:gd name="T6" fmla="*/ 460 w 460"/>
              <a:gd name="T7" fmla="*/ 7 h 336"/>
              <a:gd name="T8" fmla="*/ 4 w 460"/>
              <a:gd name="T9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" h="336">
                <a:moveTo>
                  <a:pt x="4" y="336"/>
                </a:moveTo>
                <a:lnTo>
                  <a:pt x="0" y="329"/>
                </a:lnTo>
                <a:lnTo>
                  <a:pt x="455" y="0"/>
                </a:lnTo>
                <a:lnTo>
                  <a:pt x="460" y="7"/>
                </a:lnTo>
                <a:lnTo>
                  <a:pt x="4" y="3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462700" y="2710368"/>
            <a:ext cx="561975" cy="895350"/>
          </a:xfrm>
          <a:custGeom>
            <a:avLst/>
            <a:gdLst>
              <a:gd name="T0" fmla="*/ 347 w 354"/>
              <a:gd name="T1" fmla="*/ 564 h 564"/>
              <a:gd name="T2" fmla="*/ 0 w 354"/>
              <a:gd name="T3" fmla="*/ 4 h 564"/>
              <a:gd name="T4" fmla="*/ 7 w 354"/>
              <a:gd name="T5" fmla="*/ 0 h 564"/>
              <a:gd name="T6" fmla="*/ 354 w 354"/>
              <a:gd name="T7" fmla="*/ 559 h 564"/>
              <a:gd name="T8" fmla="*/ 347 w 354"/>
              <a:gd name="T9" fmla="*/ 564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" h="564">
                <a:moveTo>
                  <a:pt x="347" y="564"/>
                </a:moveTo>
                <a:lnTo>
                  <a:pt x="0" y="4"/>
                </a:lnTo>
                <a:lnTo>
                  <a:pt x="7" y="0"/>
                </a:lnTo>
                <a:lnTo>
                  <a:pt x="354" y="559"/>
                </a:lnTo>
                <a:lnTo>
                  <a:pt x="347" y="56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013562" y="1686431"/>
            <a:ext cx="615950" cy="1916113"/>
          </a:xfrm>
          <a:custGeom>
            <a:avLst/>
            <a:gdLst>
              <a:gd name="T0" fmla="*/ 10 w 388"/>
              <a:gd name="T1" fmla="*/ 1207 h 1207"/>
              <a:gd name="T2" fmla="*/ 0 w 388"/>
              <a:gd name="T3" fmla="*/ 1204 h 1207"/>
              <a:gd name="T4" fmla="*/ 378 w 388"/>
              <a:gd name="T5" fmla="*/ 0 h 1207"/>
              <a:gd name="T6" fmla="*/ 388 w 388"/>
              <a:gd name="T7" fmla="*/ 2 h 1207"/>
              <a:gd name="T8" fmla="*/ 10 w 388"/>
              <a:gd name="T9" fmla="*/ 1207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8" h="1207">
                <a:moveTo>
                  <a:pt x="10" y="1207"/>
                </a:moveTo>
                <a:lnTo>
                  <a:pt x="0" y="1204"/>
                </a:lnTo>
                <a:lnTo>
                  <a:pt x="378" y="0"/>
                </a:lnTo>
                <a:lnTo>
                  <a:pt x="388" y="2"/>
                </a:lnTo>
                <a:lnTo>
                  <a:pt x="10" y="12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5613637" y="1686431"/>
            <a:ext cx="746125" cy="1270000"/>
          </a:xfrm>
          <a:custGeom>
            <a:avLst/>
            <a:gdLst>
              <a:gd name="T0" fmla="*/ 463 w 470"/>
              <a:gd name="T1" fmla="*/ 800 h 800"/>
              <a:gd name="T2" fmla="*/ 0 w 470"/>
              <a:gd name="T3" fmla="*/ 2 h 800"/>
              <a:gd name="T4" fmla="*/ 7 w 470"/>
              <a:gd name="T5" fmla="*/ 0 h 800"/>
              <a:gd name="T6" fmla="*/ 470 w 470"/>
              <a:gd name="T7" fmla="*/ 798 h 800"/>
              <a:gd name="T8" fmla="*/ 463 w 470"/>
              <a:gd name="T9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800">
                <a:moveTo>
                  <a:pt x="463" y="800"/>
                </a:moveTo>
                <a:lnTo>
                  <a:pt x="0" y="2"/>
                </a:lnTo>
                <a:lnTo>
                  <a:pt x="7" y="0"/>
                </a:lnTo>
                <a:lnTo>
                  <a:pt x="470" y="798"/>
                </a:lnTo>
                <a:lnTo>
                  <a:pt x="463" y="8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6348650" y="2196018"/>
            <a:ext cx="1125538" cy="765175"/>
          </a:xfrm>
          <a:custGeom>
            <a:avLst/>
            <a:gdLst>
              <a:gd name="T0" fmla="*/ 5 w 709"/>
              <a:gd name="T1" fmla="*/ 482 h 482"/>
              <a:gd name="T2" fmla="*/ 0 w 709"/>
              <a:gd name="T3" fmla="*/ 475 h 482"/>
              <a:gd name="T4" fmla="*/ 704 w 709"/>
              <a:gd name="T5" fmla="*/ 0 h 482"/>
              <a:gd name="T6" fmla="*/ 709 w 709"/>
              <a:gd name="T7" fmla="*/ 7 h 482"/>
              <a:gd name="T8" fmla="*/ 5 w 709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" h="482">
                <a:moveTo>
                  <a:pt x="5" y="482"/>
                </a:moveTo>
                <a:lnTo>
                  <a:pt x="0" y="475"/>
                </a:lnTo>
                <a:lnTo>
                  <a:pt x="704" y="0"/>
                </a:lnTo>
                <a:lnTo>
                  <a:pt x="709" y="7"/>
                </a:lnTo>
                <a:lnTo>
                  <a:pt x="5" y="48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7463075" y="2199193"/>
            <a:ext cx="682625" cy="852488"/>
          </a:xfrm>
          <a:custGeom>
            <a:avLst/>
            <a:gdLst>
              <a:gd name="T0" fmla="*/ 425 w 430"/>
              <a:gd name="T1" fmla="*/ 537 h 537"/>
              <a:gd name="T2" fmla="*/ 0 w 430"/>
              <a:gd name="T3" fmla="*/ 5 h 537"/>
              <a:gd name="T4" fmla="*/ 7 w 430"/>
              <a:gd name="T5" fmla="*/ 0 h 537"/>
              <a:gd name="T6" fmla="*/ 430 w 430"/>
              <a:gd name="T7" fmla="*/ 532 h 537"/>
              <a:gd name="T8" fmla="*/ 425 w 430"/>
              <a:gd name="T9" fmla="*/ 53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0" h="537">
                <a:moveTo>
                  <a:pt x="425" y="537"/>
                </a:moveTo>
                <a:lnTo>
                  <a:pt x="0" y="5"/>
                </a:lnTo>
                <a:lnTo>
                  <a:pt x="7" y="0"/>
                </a:lnTo>
                <a:lnTo>
                  <a:pt x="430" y="532"/>
                </a:lnTo>
                <a:lnTo>
                  <a:pt x="425" y="53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Oval 45"/>
          <p:cNvSpPr>
            <a:spLocks noChangeArrowheads="1"/>
          </p:cNvSpPr>
          <p:nvPr/>
        </p:nvSpPr>
        <p:spPr bwMode="auto">
          <a:xfrm>
            <a:off x="2745025" y="2016631"/>
            <a:ext cx="619125" cy="617538"/>
          </a:xfrm>
          <a:prstGeom prst="ellipse">
            <a:avLst/>
          </a:prstGeom>
          <a:solidFill>
            <a:srgbClr val="DB4453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</a:endParaRPr>
          </a:p>
        </p:txBody>
      </p:sp>
      <p:sp>
        <p:nvSpPr>
          <p:cNvPr id="14" name="Oval 46"/>
          <p:cNvSpPr>
            <a:spLocks noChangeArrowheads="1"/>
          </p:cNvSpPr>
          <p:nvPr/>
        </p:nvSpPr>
        <p:spPr bwMode="auto">
          <a:xfrm>
            <a:off x="6075600" y="2675443"/>
            <a:ext cx="558800" cy="558800"/>
          </a:xfrm>
          <a:prstGeom prst="ellipse">
            <a:avLst/>
          </a:prstGeom>
          <a:solidFill>
            <a:srgbClr val="DB4453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</a:endParaRPr>
          </a:p>
        </p:txBody>
      </p:sp>
      <p:sp>
        <p:nvSpPr>
          <p:cNvPr id="15" name="Oval 47"/>
          <p:cNvSpPr>
            <a:spLocks noChangeArrowheads="1"/>
          </p:cNvSpPr>
          <p:nvPr/>
        </p:nvSpPr>
        <p:spPr bwMode="auto">
          <a:xfrm>
            <a:off x="1013062" y="2510343"/>
            <a:ext cx="495300" cy="495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1600"/>
          </a:p>
        </p:txBody>
      </p: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4804012" y="3385056"/>
            <a:ext cx="434975" cy="4349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1600"/>
          </a:p>
        </p:txBody>
      </p:sp>
      <p:sp>
        <p:nvSpPr>
          <p:cNvPr id="17" name="Oval 49"/>
          <p:cNvSpPr>
            <a:spLocks noChangeArrowheads="1"/>
          </p:cNvSpPr>
          <p:nvPr/>
        </p:nvSpPr>
        <p:spPr bwMode="auto">
          <a:xfrm>
            <a:off x="7282100" y="2016631"/>
            <a:ext cx="371475" cy="3698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 sz="1600"/>
          </a:p>
        </p:txBody>
      </p:sp>
      <p:sp>
        <p:nvSpPr>
          <p:cNvPr id="18" name="Oval 50"/>
          <p:cNvSpPr>
            <a:spLocks noChangeArrowheads="1"/>
          </p:cNvSpPr>
          <p:nvPr/>
        </p:nvSpPr>
        <p:spPr bwMode="auto">
          <a:xfrm>
            <a:off x="4313475" y="2559556"/>
            <a:ext cx="311150" cy="311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zh-CN" altLang="en-US" sz="1600"/>
          </a:p>
        </p:txBody>
      </p:sp>
      <p:sp>
        <p:nvSpPr>
          <p:cNvPr id="19" name="Oval 51"/>
          <p:cNvSpPr>
            <a:spLocks noChangeArrowheads="1"/>
          </p:cNvSpPr>
          <p:nvPr/>
        </p:nvSpPr>
        <p:spPr bwMode="auto">
          <a:xfrm>
            <a:off x="2097325" y="3478718"/>
            <a:ext cx="246063" cy="2476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1600"/>
          </a:p>
        </p:txBody>
      </p:sp>
      <p:sp>
        <p:nvSpPr>
          <p:cNvPr id="20" name="Oval 52"/>
          <p:cNvSpPr>
            <a:spLocks noChangeArrowheads="1"/>
          </p:cNvSpPr>
          <p:nvPr/>
        </p:nvSpPr>
        <p:spPr bwMode="auto">
          <a:xfrm>
            <a:off x="5527912" y="1595943"/>
            <a:ext cx="187325" cy="1841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1600"/>
          </a:p>
        </p:txBody>
      </p:sp>
      <p:sp>
        <p:nvSpPr>
          <p:cNvPr id="21" name="Oval 53"/>
          <p:cNvSpPr>
            <a:spLocks noChangeArrowheads="1"/>
          </p:cNvSpPr>
          <p:nvPr/>
        </p:nvSpPr>
        <p:spPr bwMode="auto">
          <a:xfrm>
            <a:off x="8082200" y="2986593"/>
            <a:ext cx="122238" cy="1238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sz="1600"/>
          </a:p>
        </p:txBody>
      </p:sp>
      <p:sp>
        <p:nvSpPr>
          <p:cNvPr id="22" name="Oval 54"/>
          <p:cNvSpPr>
            <a:spLocks noChangeArrowheads="1"/>
          </p:cNvSpPr>
          <p:nvPr/>
        </p:nvSpPr>
        <p:spPr bwMode="auto">
          <a:xfrm>
            <a:off x="3716575" y="3204081"/>
            <a:ext cx="60325" cy="60325"/>
          </a:xfrm>
          <a:prstGeom prst="ellipse">
            <a:avLst/>
          </a:prstGeom>
          <a:solidFill>
            <a:srgbClr val="3D9077"/>
          </a:solidFill>
          <a:ln>
            <a:noFill/>
          </a:ln>
        </p:spPr>
        <p:txBody>
          <a:bodyPr/>
          <a:lstStyle/>
          <a:p>
            <a:endParaRPr lang="zh-CN" altLang="en-US" sz="1600"/>
          </a:p>
        </p:txBody>
      </p:sp>
      <p:sp>
        <p:nvSpPr>
          <p:cNvPr id="23" name="TextBox 682"/>
          <p:cNvSpPr txBox="1"/>
          <p:nvPr/>
        </p:nvSpPr>
        <p:spPr>
          <a:xfrm>
            <a:off x="981963" y="2604104"/>
            <a:ext cx="58221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1400" dirty="0"/>
              <a:t>2011</a:t>
            </a:r>
            <a:endParaRPr lang="zh-CN" altLang="en-US" sz="900" dirty="0"/>
          </a:p>
        </p:txBody>
      </p:sp>
      <p:sp>
        <p:nvSpPr>
          <p:cNvPr id="24" name="TextBox 682"/>
          <p:cNvSpPr txBox="1"/>
          <p:nvPr/>
        </p:nvSpPr>
        <p:spPr>
          <a:xfrm>
            <a:off x="2705773" y="2122963"/>
            <a:ext cx="6976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dirty="0"/>
              <a:t>2013</a:t>
            </a:r>
            <a:endParaRPr lang="zh-CN" altLang="en-US" sz="1000" dirty="0"/>
          </a:p>
        </p:txBody>
      </p:sp>
      <p:sp>
        <p:nvSpPr>
          <p:cNvPr id="25" name="TextBox 682"/>
          <p:cNvSpPr txBox="1"/>
          <p:nvPr/>
        </p:nvSpPr>
        <p:spPr>
          <a:xfrm>
            <a:off x="4759247" y="3464758"/>
            <a:ext cx="5245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1200" dirty="0"/>
              <a:t>2015</a:t>
            </a:r>
            <a:endParaRPr lang="zh-CN" altLang="en-US" sz="800" dirty="0"/>
          </a:p>
        </p:txBody>
      </p:sp>
      <p:sp>
        <p:nvSpPr>
          <p:cNvPr id="26" name="TextBox 682"/>
          <p:cNvSpPr txBox="1"/>
          <p:nvPr/>
        </p:nvSpPr>
        <p:spPr>
          <a:xfrm>
            <a:off x="6010948" y="2791916"/>
            <a:ext cx="6976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dirty="0"/>
              <a:t>2016</a:t>
            </a:r>
            <a:endParaRPr lang="zh-CN" altLang="en-US" sz="1000" dirty="0"/>
          </a:p>
        </p:txBody>
      </p:sp>
      <p:sp>
        <p:nvSpPr>
          <p:cNvPr id="27" name="TextBox 682"/>
          <p:cNvSpPr txBox="1"/>
          <p:nvPr/>
        </p:nvSpPr>
        <p:spPr>
          <a:xfrm>
            <a:off x="7213647" y="2065213"/>
            <a:ext cx="498855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1050" dirty="0"/>
              <a:t>2017</a:t>
            </a:r>
            <a:endParaRPr lang="zh-CN" altLang="en-US" sz="900" dirty="0"/>
          </a:p>
        </p:txBody>
      </p:sp>
      <p:sp>
        <p:nvSpPr>
          <p:cNvPr id="28" name="TextBox 682"/>
          <p:cNvSpPr txBox="1"/>
          <p:nvPr/>
        </p:nvSpPr>
        <p:spPr>
          <a:xfrm>
            <a:off x="4254951" y="2602646"/>
            <a:ext cx="41549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800" dirty="0"/>
              <a:t>2014</a:t>
            </a:r>
            <a:endParaRPr lang="zh-CN" altLang="en-US" sz="700" dirty="0"/>
          </a:p>
        </p:txBody>
      </p:sp>
      <p:sp>
        <p:nvSpPr>
          <p:cNvPr id="29" name="TextBox 682"/>
          <p:cNvSpPr txBox="1"/>
          <p:nvPr/>
        </p:nvSpPr>
        <p:spPr>
          <a:xfrm>
            <a:off x="8021744" y="2943959"/>
            <a:ext cx="2984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800" dirty="0"/>
              <a:t>8</a:t>
            </a:r>
            <a:r>
              <a:rPr lang="en-US" altLang="zh-CN" sz="400" dirty="0"/>
              <a:t>%</a:t>
            </a:r>
            <a:endParaRPr lang="zh-CN" altLang="en-US" sz="900" dirty="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688661" y="2153741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</a:rPr>
              <a:t>添加标题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787730" y="2136498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698186" y="1542757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2488412" y="1691074"/>
            <a:ext cx="1159292" cy="261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algn="l">
              <a:lnSpc>
                <a:spcPct val="65000"/>
              </a:lnSpc>
              <a:defRPr/>
            </a:pPr>
            <a:r>
              <a:rPr lang="zh-CN" altLang="en-US" dirty="0">
                <a:solidFill>
                  <a:schemeClr val="accent2"/>
                </a:solidFill>
                <a:cs typeface="+mn-ea"/>
              </a:rPr>
              <a:t>添加标题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2577956" y="1621126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TextBox 34"/>
          <p:cNvSpPr txBox="1"/>
          <p:nvPr/>
        </p:nvSpPr>
        <p:spPr bwMode="auto">
          <a:xfrm>
            <a:off x="4485693" y="3820031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添加标题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4584762" y="4158585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TextBox 36"/>
          <p:cNvSpPr txBox="1"/>
          <p:nvPr/>
        </p:nvSpPr>
        <p:spPr bwMode="auto">
          <a:xfrm>
            <a:off x="5806783" y="3336759"/>
            <a:ext cx="1159292" cy="261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algn="l">
              <a:lnSpc>
                <a:spcPct val="65000"/>
              </a:lnSpc>
              <a:defRPr/>
            </a:pPr>
            <a:r>
              <a:rPr lang="zh-CN" altLang="en-US" dirty="0">
                <a:solidFill>
                  <a:schemeClr val="accent2"/>
                </a:solidFill>
                <a:cs typeface="+mn-ea"/>
              </a:rPr>
              <a:t>添加标题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5905852" y="3622067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TextBox 38"/>
          <p:cNvSpPr txBox="1"/>
          <p:nvPr/>
        </p:nvSpPr>
        <p:spPr bwMode="auto">
          <a:xfrm>
            <a:off x="6893880" y="1621126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dirty="0">
                <a:solidFill>
                  <a:srgbClr val="C00000"/>
                </a:solidFill>
              </a:rPr>
              <a:t>添加标题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6992949" y="1603883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2488412" y="968264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4495800" y="4191411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1"/>
          <p:cNvSpPr>
            <a:spLocks noChangeArrowheads="1"/>
          </p:cNvSpPr>
          <p:nvPr/>
        </p:nvSpPr>
        <p:spPr bwMode="auto">
          <a:xfrm>
            <a:off x="5843182" y="3689226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1"/>
          <p:cNvSpPr>
            <a:spLocks noChangeArrowheads="1"/>
          </p:cNvSpPr>
          <p:nvPr/>
        </p:nvSpPr>
        <p:spPr bwMode="auto">
          <a:xfrm>
            <a:off x="6892953" y="1020962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15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5" grpId="0"/>
      <p:bldP spid="37" grpId="0"/>
      <p:bldP spid="39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-2879" y="1864793"/>
            <a:ext cx="1766567" cy="1152129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849" h="1182250">
                <a:moveTo>
                  <a:pt x="2445724" y="0"/>
                </a:moveTo>
                <a:cubicBezTo>
                  <a:pt x="2772193" y="0"/>
                  <a:pt x="3036849" y="264656"/>
                  <a:pt x="3036849" y="591125"/>
                </a:cubicBezTo>
                <a:cubicBezTo>
                  <a:pt x="3036849" y="917594"/>
                  <a:pt x="2772193" y="1182250"/>
                  <a:pt x="2445724" y="1182250"/>
                </a:cubicBezTo>
                <a:lnTo>
                  <a:pt x="2367755" y="1174390"/>
                </a:lnTo>
                <a:lnTo>
                  <a:pt x="0" y="1174390"/>
                </a:lnTo>
                <a:lnTo>
                  <a:pt x="0" y="7860"/>
                </a:lnTo>
                <a:lnTo>
                  <a:pt x="2367755" y="786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 rot="10800000">
            <a:off x="2195733" y="1864792"/>
            <a:ext cx="6948266" cy="1152129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  <a:gd name="connsiteX0" fmla="*/ 18984824 w 19575949"/>
              <a:gd name="connsiteY0" fmla="*/ 0 h 1182250"/>
              <a:gd name="connsiteX1" fmla="*/ 19575949 w 19575949"/>
              <a:gd name="connsiteY1" fmla="*/ 591125 h 1182250"/>
              <a:gd name="connsiteX2" fmla="*/ 18984824 w 19575949"/>
              <a:gd name="connsiteY2" fmla="*/ 1182250 h 1182250"/>
              <a:gd name="connsiteX3" fmla="*/ 18906855 w 19575949"/>
              <a:gd name="connsiteY3" fmla="*/ 1174390 h 1182250"/>
              <a:gd name="connsiteX4" fmla="*/ 16539100 w 19575949"/>
              <a:gd name="connsiteY4" fmla="*/ 1174390 h 1182250"/>
              <a:gd name="connsiteX5" fmla="*/ 0 w 19575949"/>
              <a:gd name="connsiteY5" fmla="*/ 112703 h 1182250"/>
              <a:gd name="connsiteX6" fmla="*/ 18906855 w 19575949"/>
              <a:gd name="connsiteY6" fmla="*/ 7860 h 1182250"/>
              <a:gd name="connsiteX7" fmla="*/ 18984824 w 19575949"/>
              <a:gd name="connsiteY7" fmla="*/ 0 h 1182250"/>
              <a:gd name="connsiteX0" fmla="*/ 18984826 w 19575951"/>
              <a:gd name="connsiteY0" fmla="*/ 0 h 1182250"/>
              <a:gd name="connsiteX1" fmla="*/ 19575951 w 19575951"/>
              <a:gd name="connsiteY1" fmla="*/ 591125 h 1182250"/>
              <a:gd name="connsiteX2" fmla="*/ 18984826 w 19575951"/>
              <a:gd name="connsiteY2" fmla="*/ 1182250 h 1182250"/>
              <a:gd name="connsiteX3" fmla="*/ 18906857 w 19575951"/>
              <a:gd name="connsiteY3" fmla="*/ 1174390 h 1182250"/>
              <a:gd name="connsiteX4" fmla="*/ 0 w 19575951"/>
              <a:gd name="connsiteY4" fmla="*/ 1148181 h 1182250"/>
              <a:gd name="connsiteX5" fmla="*/ 2 w 19575951"/>
              <a:gd name="connsiteY5" fmla="*/ 112703 h 1182250"/>
              <a:gd name="connsiteX6" fmla="*/ 18906857 w 19575951"/>
              <a:gd name="connsiteY6" fmla="*/ 7860 h 1182250"/>
              <a:gd name="connsiteX7" fmla="*/ 18984826 w 19575951"/>
              <a:gd name="connsiteY7" fmla="*/ 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75951" h="1182250">
                <a:moveTo>
                  <a:pt x="18984826" y="0"/>
                </a:moveTo>
                <a:cubicBezTo>
                  <a:pt x="19311295" y="0"/>
                  <a:pt x="19575951" y="264656"/>
                  <a:pt x="19575951" y="591125"/>
                </a:cubicBezTo>
                <a:cubicBezTo>
                  <a:pt x="19575951" y="917594"/>
                  <a:pt x="19311295" y="1182250"/>
                  <a:pt x="18984826" y="1182250"/>
                </a:cubicBezTo>
                <a:lnTo>
                  <a:pt x="18906857" y="1174390"/>
                </a:lnTo>
                <a:lnTo>
                  <a:pt x="0" y="1148181"/>
                </a:lnTo>
                <a:cubicBezTo>
                  <a:pt x="1" y="803022"/>
                  <a:pt x="1" y="457862"/>
                  <a:pt x="2" y="112703"/>
                </a:cubicBezTo>
                <a:lnTo>
                  <a:pt x="18906857" y="7860"/>
                </a:lnTo>
                <a:lnTo>
                  <a:pt x="189848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148"/>
          <p:cNvSpPr txBox="1"/>
          <p:nvPr/>
        </p:nvSpPr>
        <p:spPr>
          <a:xfrm>
            <a:off x="-29054" y="2067694"/>
            <a:ext cx="1711358" cy="674093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cap="all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第二章</a:t>
            </a:r>
            <a:endParaRPr lang="en-US" altLang="zh-CN" sz="3600" b="1" cap="all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39752" y="2077395"/>
            <a:ext cx="2140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cap="all" spc="21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组织架构</a:t>
            </a:r>
            <a:endParaRPr lang="en-US" altLang="zh-CN" sz="3600" cap="all" spc="213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41"/>
          <p:cNvSpPr txBox="1"/>
          <p:nvPr/>
        </p:nvSpPr>
        <p:spPr>
          <a:xfrm>
            <a:off x="4932040" y="2094170"/>
            <a:ext cx="4095711" cy="612780"/>
          </a:xfrm>
          <a:prstGeom prst="rect">
            <a:avLst/>
          </a:prstGeom>
          <a:noFill/>
        </p:spPr>
        <p:txBody>
          <a:bodyPr wrap="square" lIns="91426" tIns="45712" rIns="91426" bIns="45712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white"/>
                </a:solidFill>
                <a:latin typeface="时尚中黑简体"/>
              </a:rPr>
              <a:t>单击此处添加文字阐述，添加简短问题</a:t>
            </a:r>
            <a:endParaRPr lang="en-US" altLang="zh-CN" sz="1400" dirty="0">
              <a:solidFill>
                <a:prstClr val="white"/>
              </a:solidFill>
              <a:latin typeface="时尚中黑简体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white"/>
                </a:solidFill>
                <a:latin typeface="时尚中黑简体"/>
              </a:rPr>
              <a:t>说明文字，具体说明文字在此处</a:t>
            </a:r>
            <a:endParaRPr lang="en-US" altLang="zh-CN" sz="1400" dirty="0">
              <a:solidFill>
                <a:prstClr val="white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5798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30915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组织架构</a:t>
            </a:r>
          </a:p>
        </p:txBody>
      </p:sp>
      <p:sp>
        <p:nvSpPr>
          <p:cNvPr id="4" name="TextBox 29"/>
          <p:cNvSpPr txBox="1"/>
          <p:nvPr/>
        </p:nvSpPr>
        <p:spPr>
          <a:xfrm>
            <a:off x="637032" y="3621768"/>
            <a:ext cx="18938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</a:t>
            </a:r>
          </a:p>
        </p:txBody>
      </p:sp>
      <p:sp>
        <p:nvSpPr>
          <p:cNvPr id="5" name="TextBox 30"/>
          <p:cNvSpPr txBox="1"/>
          <p:nvPr/>
        </p:nvSpPr>
        <p:spPr>
          <a:xfrm>
            <a:off x="2530920" y="3621768"/>
            <a:ext cx="1893887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</a:t>
            </a:r>
          </a:p>
        </p:txBody>
      </p:sp>
      <p:sp>
        <p:nvSpPr>
          <p:cNvPr id="6" name="TextBox 31"/>
          <p:cNvSpPr txBox="1"/>
          <p:nvPr/>
        </p:nvSpPr>
        <p:spPr>
          <a:xfrm>
            <a:off x="4491482" y="3621768"/>
            <a:ext cx="18938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</a:t>
            </a:r>
          </a:p>
        </p:txBody>
      </p:sp>
      <p:sp>
        <p:nvSpPr>
          <p:cNvPr id="7" name="TextBox 32"/>
          <p:cNvSpPr txBox="1"/>
          <p:nvPr/>
        </p:nvSpPr>
        <p:spPr>
          <a:xfrm>
            <a:off x="6520307" y="3621768"/>
            <a:ext cx="18938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</a:t>
            </a:r>
          </a:p>
        </p:txBody>
      </p: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705295" y="1400856"/>
            <a:ext cx="7642225" cy="2165350"/>
            <a:chOff x="751008" y="967406"/>
            <a:chExt cx="7641986" cy="2164103"/>
          </a:xfrm>
          <a:solidFill>
            <a:srgbClr val="0070C0"/>
          </a:solidFill>
        </p:grpSpPr>
        <p:grpSp>
          <p:nvGrpSpPr>
            <p:cNvPr id="9" name="组合 8"/>
            <p:cNvGrpSpPr>
              <a:grpSpLocks/>
            </p:cNvGrpSpPr>
            <p:nvPr/>
          </p:nvGrpSpPr>
          <p:grpSpPr bwMode="auto">
            <a:xfrm>
              <a:off x="1690779" y="967406"/>
              <a:ext cx="5665610" cy="1623077"/>
              <a:chOff x="1690779" y="967406"/>
              <a:chExt cx="5665610" cy="1623077"/>
            </a:xfrm>
            <a:grpFill/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1690779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3598894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5583207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>
                <a:off x="7354802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矩形 23"/>
              <p:cNvSpPr/>
              <p:nvPr/>
            </p:nvSpPr>
            <p:spPr>
              <a:xfrm>
                <a:off x="3598893" y="967406"/>
                <a:ext cx="1984313" cy="54102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>
                  <a:solidFill>
                    <a:srgbClr val="FF505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" name="TextBox 35"/>
              <p:cNvSpPr txBox="1"/>
              <p:nvPr/>
            </p:nvSpPr>
            <p:spPr>
              <a:xfrm>
                <a:off x="3614963" y="1087987"/>
                <a:ext cx="1896615" cy="399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spc="225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点击添加标题</a:t>
                </a: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751008" y="2590483"/>
              <a:ext cx="1789056" cy="5410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Box 36"/>
            <p:cNvSpPr txBox="1"/>
            <p:nvPr/>
          </p:nvSpPr>
          <p:spPr>
            <a:xfrm>
              <a:off x="936879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682935" y="2590483"/>
              <a:ext cx="1787469" cy="54102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Box 37"/>
            <p:cNvSpPr txBox="1"/>
            <p:nvPr/>
          </p:nvSpPr>
          <p:spPr>
            <a:xfrm>
              <a:off x="2868806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643436" y="2590483"/>
              <a:ext cx="1789056" cy="5410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38"/>
            <p:cNvSpPr txBox="1"/>
            <p:nvPr/>
          </p:nvSpPr>
          <p:spPr>
            <a:xfrm>
              <a:off x="4829307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603937" y="2590483"/>
              <a:ext cx="1789057" cy="54102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TextBox 39"/>
            <p:cNvSpPr txBox="1"/>
            <p:nvPr/>
          </p:nvSpPr>
          <p:spPr>
            <a:xfrm>
              <a:off x="6791396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7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30915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" name="AutoShape 1"/>
          <p:cNvSpPr>
            <a:spLocks/>
          </p:cNvSpPr>
          <p:nvPr/>
        </p:nvSpPr>
        <p:spPr bwMode="auto">
          <a:xfrm>
            <a:off x="3292310" y="2842848"/>
            <a:ext cx="4973241" cy="1133475"/>
          </a:xfrm>
          <a:prstGeom prst="roundRect">
            <a:avLst>
              <a:gd name="adj" fmla="val 6301"/>
            </a:avLst>
          </a:prstGeom>
          <a:noFill/>
          <a:ln w="12700" cap="flat">
            <a:solidFill>
              <a:srgbClr val="5A5A5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496973" y="3161936"/>
            <a:ext cx="1152525" cy="476250"/>
            <a:chOff x="0" y="0"/>
            <a:chExt cx="1936" cy="800"/>
          </a:xfrm>
        </p:grpSpPr>
        <p:sp>
          <p:nvSpPr>
            <p:cNvPr id="6" name="AutoShape 3"/>
            <p:cNvSpPr>
              <a:spLocks/>
            </p:cNvSpPr>
            <p:nvPr/>
          </p:nvSpPr>
          <p:spPr bwMode="auto">
            <a:xfrm>
              <a:off x="0" y="0"/>
              <a:ext cx="1936" cy="800"/>
            </a:xfrm>
            <a:prstGeom prst="roundRect">
              <a:avLst>
                <a:gd name="adj" fmla="val 23056"/>
              </a:avLst>
            </a:prstGeom>
            <a:solidFill>
              <a:srgbClr val="434A5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Rectangle 4"/>
            <p:cNvSpPr>
              <a:spLocks/>
            </p:cNvSpPr>
            <p:nvPr/>
          </p:nvSpPr>
          <p:spPr bwMode="auto">
            <a:xfrm>
              <a:off x="684" y="242"/>
              <a:ext cx="11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65000"/>
                </a:lnSpc>
                <a:defRPr/>
              </a:pPr>
              <a:r>
                <a:rPr lang="en-US" sz="1200" dirty="0">
                  <a:solidFill>
                    <a:schemeClr val="accent1">
                      <a:lumMod val="10000"/>
                      <a:lumOff val="9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253,120</a:t>
              </a:r>
            </a:p>
          </p:txBody>
        </p:sp>
      </p:grpSp>
      <p:sp>
        <p:nvSpPr>
          <p:cNvPr id="8" name="AutoShape 5"/>
          <p:cNvSpPr>
            <a:spLocks/>
          </p:cNvSpPr>
          <p:nvPr/>
        </p:nvSpPr>
        <p:spPr bwMode="auto">
          <a:xfrm>
            <a:off x="3292310" y="1309323"/>
            <a:ext cx="4973241" cy="1133475"/>
          </a:xfrm>
          <a:prstGeom prst="roundRect">
            <a:avLst>
              <a:gd name="adj" fmla="val 6301"/>
            </a:avLst>
          </a:prstGeom>
          <a:noFill/>
          <a:ln w="12700" cap="flat">
            <a:solidFill>
              <a:srgbClr val="5A5A5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2496497" y="1628171"/>
            <a:ext cx="1152872" cy="476393"/>
            <a:chOff x="0" y="0"/>
            <a:chExt cx="1936" cy="800"/>
          </a:xfrm>
          <a:solidFill>
            <a:srgbClr val="434A54"/>
          </a:solidFill>
        </p:grpSpPr>
        <p:sp>
          <p:nvSpPr>
            <p:cNvPr id="10" name="AutoShape 7"/>
            <p:cNvSpPr>
              <a:spLocks/>
            </p:cNvSpPr>
            <p:nvPr/>
          </p:nvSpPr>
          <p:spPr bwMode="auto">
            <a:xfrm>
              <a:off x="0" y="0"/>
              <a:ext cx="1936" cy="800"/>
            </a:xfrm>
            <a:prstGeom prst="roundRect">
              <a:avLst>
                <a:gd name="adj" fmla="val 23056"/>
              </a:avLst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684" y="226"/>
              <a:ext cx="1128" cy="4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65000"/>
                </a:lnSpc>
                <a:defRPr/>
              </a:pPr>
              <a:r>
                <a:rPr lang="en-US" sz="1200" dirty="0">
                  <a:solidFill>
                    <a:srgbClr val="E6E6E6"/>
                  </a:solidFill>
                  <a:latin typeface="+mn-lt"/>
                  <a:ea typeface="+mn-ea"/>
                  <a:cs typeface="+mn-ea"/>
                  <a:sym typeface="+mn-lt"/>
                </a:rPr>
                <a:t>253,120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829033" y="1375998"/>
            <a:ext cx="972740" cy="971550"/>
            <a:chOff x="0" y="0"/>
            <a:chExt cx="1632" cy="1632"/>
          </a:xfrm>
        </p:grpSpPr>
        <p:sp>
          <p:nvSpPr>
            <p:cNvPr id="13" name="Oval 12"/>
            <p:cNvSpPr>
              <a:spLocks/>
            </p:cNvSpPr>
            <p:nvPr/>
          </p:nvSpPr>
          <p:spPr bwMode="auto">
            <a:xfrm>
              <a:off x="0" y="0"/>
              <a:ext cx="1632" cy="16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" y="184"/>
              <a:ext cx="447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806660" y="1620076"/>
            <a:ext cx="1901429" cy="490538"/>
            <a:chOff x="0" y="0"/>
            <a:chExt cx="3191" cy="824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812614" y="1620076"/>
            <a:ext cx="1162050" cy="490538"/>
            <a:chOff x="10" y="0"/>
            <a:chExt cx="1949" cy="824"/>
          </a:xfrm>
        </p:grpSpPr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2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0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29"/>
          <p:cNvSpPr>
            <a:spLocks/>
          </p:cNvSpPr>
          <p:nvPr/>
        </p:nvSpPr>
        <p:spPr bwMode="auto">
          <a:xfrm>
            <a:off x="5923591" y="1665320"/>
            <a:ext cx="767954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lnSpc>
                <a:spcPct val="65000"/>
              </a:lnSpc>
              <a:defRPr/>
            </a:pPr>
            <a:r>
              <a:rPr lang="en-US" sz="21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60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sz="1100" dirty="0">
                <a:solidFill>
                  <a:srgbClr val="969696"/>
                </a:solidFill>
                <a:latin typeface="+mn-lt"/>
                <a:ea typeface="+mn-ea"/>
                <a:cs typeface="+mn-ea"/>
                <a:sym typeface="+mn-lt"/>
              </a:rPr>
              <a:t>90%</a:t>
            </a:r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6978485" y="1499823"/>
            <a:ext cx="1106091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rgbClr val="323232"/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rgbClr val="32323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rgbClr val="323232"/>
                </a:solidFill>
                <a:latin typeface="+mn-lt"/>
                <a:ea typeface="+mn-ea"/>
                <a:cs typeface="+mn-ea"/>
                <a:sym typeface="+mn-lt"/>
              </a:rPr>
              <a:t>自然而然设计量贩铺制作</a:t>
            </a: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6793939" y="1580786"/>
            <a:ext cx="0" cy="614363"/>
          </a:xfrm>
          <a:prstGeom prst="line">
            <a:avLst/>
          </a:prstGeom>
          <a:noFill/>
          <a:ln w="25400" cap="flat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062270" y="1590311"/>
            <a:ext cx="542925" cy="542925"/>
            <a:chOff x="0" y="0"/>
            <a:chExt cx="912" cy="912"/>
          </a:xfrm>
        </p:grpSpPr>
        <p:sp>
          <p:nvSpPr>
            <p:cNvPr id="34" name="Oval 33"/>
            <p:cNvSpPr>
              <a:spLocks/>
            </p:cNvSpPr>
            <p:nvPr/>
          </p:nvSpPr>
          <p:spPr bwMode="auto">
            <a:xfrm>
              <a:off x="0" y="0"/>
              <a:ext cx="912" cy="91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Rectangle 34"/>
            <p:cNvSpPr>
              <a:spLocks/>
            </p:cNvSpPr>
            <p:nvPr/>
          </p:nvSpPr>
          <p:spPr bwMode="auto">
            <a:xfrm>
              <a:off x="140" y="242"/>
              <a:ext cx="624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lnSpc>
                  <a:spcPct val="65000"/>
                </a:lnSpc>
                <a:defRPr/>
              </a:pPr>
              <a:r>
                <a:rPr lang="en-US" sz="2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829033" y="2909523"/>
            <a:ext cx="972740" cy="971550"/>
            <a:chOff x="0" y="0"/>
            <a:chExt cx="1632" cy="1632"/>
          </a:xfrm>
        </p:grpSpPr>
        <p:sp>
          <p:nvSpPr>
            <p:cNvPr id="37" name="Oval 36"/>
            <p:cNvSpPr>
              <a:spLocks/>
            </p:cNvSpPr>
            <p:nvPr/>
          </p:nvSpPr>
          <p:spPr bwMode="auto">
            <a:xfrm>
              <a:off x="0" y="0"/>
              <a:ext cx="1632" cy="16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230"/>
              <a:ext cx="509" cy="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806660" y="3164317"/>
            <a:ext cx="1843088" cy="466725"/>
            <a:chOff x="0" y="0"/>
            <a:chExt cx="3094" cy="784"/>
          </a:xfrm>
        </p:grpSpPr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5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" y="0"/>
              <a:ext cx="36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" y="0"/>
              <a:ext cx="36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" y="0"/>
              <a:ext cx="36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810232" y="3164317"/>
            <a:ext cx="1026319" cy="466725"/>
            <a:chOff x="6" y="0"/>
            <a:chExt cx="1721" cy="784"/>
          </a:xfrm>
        </p:grpSpPr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1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4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Rectangle 51"/>
          <p:cNvSpPr>
            <a:spLocks/>
          </p:cNvSpPr>
          <p:nvPr/>
        </p:nvSpPr>
        <p:spPr bwMode="auto">
          <a:xfrm>
            <a:off x="5923591" y="3198845"/>
            <a:ext cx="767954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lnSpc>
                <a:spcPct val="65000"/>
              </a:lnSpc>
              <a:defRPr/>
            </a:pPr>
            <a:r>
              <a:rPr lang="en-US" sz="21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45</a:t>
            </a:r>
            <a:r>
              <a:rPr lang="en-US" sz="1100" dirty="0">
                <a:solidFill>
                  <a:srgbClr val="969696"/>
                </a:solidFill>
                <a:latin typeface="+mn-lt"/>
                <a:ea typeface="+mn-ea"/>
                <a:cs typeface="+mn-ea"/>
                <a:sym typeface="+mn-lt"/>
              </a:rPr>
              <a:t>/70%</a:t>
            </a:r>
          </a:p>
        </p:txBody>
      </p:sp>
      <p:sp>
        <p:nvSpPr>
          <p:cNvPr id="53" name="Rectangle 52"/>
          <p:cNvSpPr>
            <a:spLocks/>
          </p:cNvSpPr>
          <p:nvPr/>
        </p:nvSpPr>
        <p:spPr bwMode="auto">
          <a:xfrm>
            <a:off x="6978485" y="3033348"/>
            <a:ext cx="1106091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rgbClr val="323232"/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rgbClr val="32323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rgbClr val="323232"/>
                </a:solidFill>
                <a:latin typeface="+mn-lt"/>
                <a:ea typeface="+mn-ea"/>
                <a:cs typeface="+mn-ea"/>
                <a:sym typeface="+mn-lt"/>
              </a:rPr>
              <a:t>自然而然设计量贩铺制作</a:t>
            </a:r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6793939" y="3114311"/>
            <a:ext cx="0" cy="614363"/>
          </a:xfrm>
          <a:prstGeom prst="line">
            <a:avLst/>
          </a:prstGeom>
          <a:noFill/>
          <a:ln w="25400" cap="flat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1062270" y="3123836"/>
            <a:ext cx="542925" cy="542925"/>
            <a:chOff x="0" y="0"/>
            <a:chExt cx="912" cy="912"/>
          </a:xfrm>
        </p:grpSpPr>
        <p:sp>
          <p:nvSpPr>
            <p:cNvPr id="56" name="Oval 55"/>
            <p:cNvSpPr>
              <a:spLocks/>
            </p:cNvSpPr>
            <p:nvPr/>
          </p:nvSpPr>
          <p:spPr bwMode="auto">
            <a:xfrm>
              <a:off x="0" y="0"/>
              <a:ext cx="912" cy="9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Rectangle 56"/>
            <p:cNvSpPr>
              <a:spLocks/>
            </p:cNvSpPr>
            <p:nvPr/>
          </p:nvSpPr>
          <p:spPr bwMode="auto">
            <a:xfrm>
              <a:off x="156" y="146"/>
              <a:ext cx="624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lnSpc>
                  <a:spcPct val="65000"/>
                </a:lnSpc>
                <a:defRPr/>
              </a:pPr>
              <a:r>
                <a:rPr lang="en-US" sz="2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58" name="矩形 47">
            <a:extLst>
              <a:ext uri="{FF2B5EF4-FFF2-40B4-BE49-F238E27FC236}">
                <a16:creationId xmlns:a16="http://schemas.microsoft.com/office/drawing/2014/main" id="{070E872B-D7C4-4BAB-AB5D-5F743DD3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9" y="4249625"/>
            <a:ext cx="7799792" cy="50936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      在此录入上述图表的综合描述说明，在此录入上述图表的综合描述说明。在此录入上述图表的综合描述说明，在此录入上述图表的描述说明，在此录入上述图表的综合描述说明，</a:t>
            </a:r>
          </a:p>
        </p:txBody>
      </p:sp>
    </p:spTree>
    <p:extLst>
      <p:ext uri="{BB962C8B-B14F-4D97-AF65-F5344CB8AC3E}">
        <p14:creationId xmlns:p14="http://schemas.microsoft.com/office/powerpoint/2010/main" val="120923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" grpId="0" animBg="1"/>
      <p:bldP spid="30" grpId="0"/>
      <p:bldP spid="31" grpId="0"/>
      <p:bldP spid="32" grpId="0" animBg="1"/>
      <p:bldP spid="52" grpId="0"/>
      <p:bldP spid="53" grpId="0"/>
      <p:bldP spid="54" grpId="0" animBg="1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-2879" y="1864793"/>
            <a:ext cx="1766567" cy="1152129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849" h="1182250">
                <a:moveTo>
                  <a:pt x="2445724" y="0"/>
                </a:moveTo>
                <a:cubicBezTo>
                  <a:pt x="2772193" y="0"/>
                  <a:pt x="3036849" y="264656"/>
                  <a:pt x="3036849" y="591125"/>
                </a:cubicBezTo>
                <a:cubicBezTo>
                  <a:pt x="3036849" y="917594"/>
                  <a:pt x="2772193" y="1182250"/>
                  <a:pt x="2445724" y="1182250"/>
                </a:cubicBezTo>
                <a:lnTo>
                  <a:pt x="2367755" y="1174390"/>
                </a:lnTo>
                <a:lnTo>
                  <a:pt x="0" y="1174390"/>
                </a:lnTo>
                <a:lnTo>
                  <a:pt x="0" y="7860"/>
                </a:lnTo>
                <a:lnTo>
                  <a:pt x="2367755" y="786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 rot="10800000">
            <a:off x="2195733" y="1864792"/>
            <a:ext cx="6948266" cy="1152129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  <a:gd name="connsiteX0" fmla="*/ 18984824 w 19575949"/>
              <a:gd name="connsiteY0" fmla="*/ 0 h 1182250"/>
              <a:gd name="connsiteX1" fmla="*/ 19575949 w 19575949"/>
              <a:gd name="connsiteY1" fmla="*/ 591125 h 1182250"/>
              <a:gd name="connsiteX2" fmla="*/ 18984824 w 19575949"/>
              <a:gd name="connsiteY2" fmla="*/ 1182250 h 1182250"/>
              <a:gd name="connsiteX3" fmla="*/ 18906855 w 19575949"/>
              <a:gd name="connsiteY3" fmla="*/ 1174390 h 1182250"/>
              <a:gd name="connsiteX4" fmla="*/ 16539100 w 19575949"/>
              <a:gd name="connsiteY4" fmla="*/ 1174390 h 1182250"/>
              <a:gd name="connsiteX5" fmla="*/ 0 w 19575949"/>
              <a:gd name="connsiteY5" fmla="*/ 112703 h 1182250"/>
              <a:gd name="connsiteX6" fmla="*/ 18906855 w 19575949"/>
              <a:gd name="connsiteY6" fmla="*/ 7860 h 1182250"/>
              <a:gd name="connsiteX7" fmla="*/ 18984824 w 19575949"/>
              <a:gd name="connsiteY7" fmla="*/ 0 h 1182250"/>
              <a:gd name="connsiteX0" fmla="*/ 18984826 w 19575951"/>
              <a:gd name="connsiteY0" fmla="*/ 0 h 1182250"/>
              <a:gd name="connsiteX1" fmla="*/ 19575951 w 19575951"/>
              <a:gd name="connsiteY1" fmla="*/ 591125 h 1182250"/>
              <a:gd name="connsiteX2" fmla="*/ 18984826 w 19575951"/>
              <a:gd name="connsiteY2" fmla="*/ 1182250 h 1182250"/>
              <a:gd name="connsiteX3" fmla="*/ 18906857 w 19575951"/>
              <a:gd name="connsiteY3" fmla="*/ 1174390 h 1182250"/>
              <a:gd name="connsiteX4" fmla="*/ 0 w 19575951"/>
              <a:gd name="connsiteY4" fmla="*/ 1148181 h 1182250"/>
              <a:gd name="connsiteX5" fmla="*/ 2 w 19575951"/>
              <a:gd name="connsiteY5" fmla="*/ 112703 h 1182250"/>
              <a:gd name="connsiteX6" fmla="*/ 18906857 w 19575951"/>
              <a:gd name="connsiteY6" fmla="*/ 7860 h 1182250"/>
              <a:gd name="connsiteX7" fmla="*/ 18984826 w 19575951"/>
              <a:gd name="connsiteY7" fmla="*/ 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75951" h="1182250">
                <a:moveTo>
                  <a:pt x="18984826" y="0"/>
                </a:moveTo>
                <a:cubicBezTo>
                  <a:pt x="19311295" y="0"/>
                  <a:pt x="19575951" y="264656"/>
                  <a:pt x="19575951" y="591125"/>
                </a:cubicBezTo>
                <a:cubicBezTo>
                  <a:pt x="19575951" y="917594"/>
                  <a:pt x="19311295" y="1182250"/>
                  <a:pt x="18984826" y="1182250"/>
                </a:cubicBezTo>
                <a:lnTo>
                  <a:pt x="18906857" y="1174390"/>
                </a:lnTo>
                <a:lnTo>
                  <a:pt x="0" y="1148181"/>
                </a:lnTo>
                <a:cubicBezTo>
                  <a:pt x="1" y="803022"/>
                  <a:pt x="1" y="457862"/>
                  <a:pt x="2" y="112703"/>
                </a:cubicBezTo>
                <a:lnTo>
                  <a:pt x="18906857" y="7860"/>
                </a:lnTo>
                <a:lnTo>
                  <a:pt x="189848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148"/>
          <p:cNvSpPr txBox="1"/>
          <p:nvPr/>
        </p:nvSpPr>
        <p:spPr>
          <a:xfrm>
            <a:off x="-29054" y="2067694"/>
            <a:ext cx="1711358" cy="674093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cap="all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第三章</a:t>
            </a:r>
            <a:endParaRPr lang="en-US" altLang="zh-CN" sz="3600" b="1" cap="all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39752" y="2077395"/>
            <a:ext cx="2140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cap="all" spc="21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企业文化</a:t>
            </a:r>
            <a:endParaRPr lang="en-US" altLang="zh-CN" sz="3600" cap="all" spc="213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41"/>
          <p:cNvSpPr txBox="1"/>
          <p:nvPr/>
        </p:nvSpPr>
        <p:spPr>
          <a:xfrm>
            <a:off x="4932040" y="2094170"/>
            <a:ext cx="4095711" cy="612780"/>
          </a:xfrm>
          <a:prstGeom prst="rect">
            <a:avLst/>
          </a:prstGeom>
          <a:noFill/>
        </p:spPr>
        <p:txBody>
          <a:bodyPr wrap="square" lIns="91426" tIns="45712" rIns="91426" bIns="45712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white"/>
                </a:solidFill>
                <a:latin typeface="时尚中黑简体"/>
              </a:rPr>
              <a:t>单击此处添加文字阐述，添加简短问题</a:t>
            </a:r>
            <a:endParaRPr lang="en-US" altLang="zh-CN" sz="1400" dirty="0">
              <a:solidFill>
                <a:prstClr val="white"/>
              </a:solidFill>
              <a:latin typeface="时尚中黑简体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white"/>
                </a:solidFill>
                <a:latin typeface="时尚中黑简体"/>
              </a:rPr>
              <a:t>说明文字，具体说明文字在此处</a:t>
            </a:r>
            <a:endParaRPr lang="en-US" altLang="zh-CN" sz="1400" dirty="0">
              <a:solidFill>
                <a:prstClr val="white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95031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30915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公司文化</a:t>
            </a:r>
          </a:p>
        </p:txBody>
      </p:sp>
      <p:sp>
        <p:nvSpPr>
          <p:cNvPr id="4" name="矩形 3"/>
          <p:cNvSpPr/>
          <p:nvPr/>
        </p:nvSpPr>
        <p:spPr>
          <a:xfrm>
            <a:off x="4499993" y="987574"/>
            <a:ext cx="3549134" cy="35283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CA9DE57-97DA-40D2-A5D6-4247250CF1D4}"/>
              </a:ext>
            </a:extLst>
          </p:cNvPr>
          <p:cNvGrpSpPr>
            <a:grpSpLocks/>
          </p:cNvGrpSpPr>
          <p:nvPr/>
        </p:nvGrpSpPr>
        <p:grpSpPr bwMode="auto">
          <a:xfrm>
            <a:off x="1226296" y="1139215"/>
            <a:ext cx="2758679" cy="353943"/>
            <a:chOff x="179512" y="2794116"/>
            <a:chExt cx="3240360" cy="3541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A931FF3-C1F9-4903-B16D-3DCFF8C28570}"/>
                </a:ext>
              </a:extLst>
            </p:cNvPr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800"/>
            </a:p>
          </p:txBody>
        </p:sp>
        <p:sp>
          <p:nvSpPr>
            <p:cNvPr id="7" name="文本框 11">
              <a:extLst>
                <a:ext uri="{FF2B5EF4-FFF2-40B4-BE49-F238E27FC236}">
                  <a16:creationId xmlns:a16="http://schemas.microsoft.com/office/drawing/2014/main" id="{9690DF50-8925-41C6-B284-E2881F19C68C}"/>
                </a:ext>
              </a:extLst>
            </p:cNvPr>
            <p:cNvSpPr txBox="1"/>
            <p:nvPr/>
          </p:nvSpPr>
          <p:spPr>
            <a:xfrm>
              <a:off x="250838" y="2794116"/>
              <a:ext cx="1708163" cy="354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749">
                <a:defRPr/>
              </a:pPr>
              <a:r>
                <a:rPr lang="en-US" altLang="zh-CN" sz="17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   </a:t>
              </a:r>
              <a:r>
                <a:rPr lang="zh-CN" altLang="en-US" sz="17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以人为本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9A00A099-E366-4232-95AA-996E955BFB1C}"/>
              </a:ext>
            </a:extLst>
          </p:cNvPr>
          <p:cNvSpPr/>
          <p:nvPr/>
        </p:nvSpPr>
        <p:spPr>
          <a:xfrm>
            <a:off x="1192960" y="1520215"/>
            <a:ext cx="2908697" cy="610616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749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785855F-0441-4D3F-8F74-C2C6BF54C368}"/>
              </a:ext>
            </a:extLst>
          </p:cNvPr>
          <p:cNvGrpSpPr>
            <a:grpSpLocks/>
          </p:cNvGrpSpPr>
          <p:nvPr/>
        </p:nvGrpSpPr>
        <p:grpSpPr bwMode="auto">
          <a:xfrm>
            <a:off x="1226296" y="2386990"/>
            <a:ext cx="2758679" cy="353943"/>
            <a:chOff x="179512" y="2794116"/>
            <a:chExt cx="3240360" cy="35414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8A62723-0565-41A1-BB93-F6582A4718B7}"/>
                </a:ext>
              </a:extLst>
            </p:cNvPr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800"/>
            </a:p>
          </p:txBody>
        </p:sp>
        <p:sp>
          <p:nvSpPr>
            <p:cNvPr id="11" name="文本框 11">
              <a:extLst>
                <a:ext uri="{FF2B5EF4-FFF2-40B4-BE49-F238E27FC236}">
                  <a16:creationId xmlns:a16="http://schemas.microsoft.com/office/drawing/2014/main" id="{6CBF5865-DD5B-4CE0-AB6F-511A6F87FFCD}"/>
                </a:ext>
              </a:extLst>
            </p:cNvPr>
            <p:cNvSpPr txBox="1"/>
            <p:nvPr/>
          </p:nvSpPr>
          <p:spPr>
            <a:xfrm>
              <a:off x="250838" y="2794116"/>
              <a:ext cx="1708163" cy="354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749">
                <a:defRPr/>
              </a:pPr>
              <a:r>
                <a:rPr lang="en-US" altLang="zh-CN" sz="17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   </a:t>
              </a:r>
              <a:r>
                <a:rPr lang="zh-CN" altLang="en-US" sz="17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勇于创新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1C2FF9D9-6C92-490A-956E-334405EF9CE2}"/>
              </a:ext>
            </a:extLst>
          </p:cNvPr>
          <p:cNvSpPr/>
          <p:nvPr/>
        </p:nvSpPr>
        <p:spPr>
          <a:xfrm>
            <a:off x="1192960" y="2767990"/>
            <a:ext cx="2908697" cy="426399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749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在此录入上述图表的综合分析说明，在此录入上述图表的综合分析说明。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69FAFB9-7417-4F93-BA08-4B04284A2276}"/>
              </a:ext>
            </a:extLst>
          </p:cNvPr>
          <p:cNvGrpSpPr>
            <a:grpSpLocks/>
          </p:cNvGrpSpPr>
          <p:nvPr/>
        </p:nvGrpSpPr>
        <p:grpSpPr bwMode="auto">
          <a:xfrm>
            <a:off x="1226296" y="3438312"/>
            <a:ext cx="2758679" cy="353943"/>
            <a:chOff x="179512" y="2794116"/>
            <a:chExt cx="3240360" cy="35414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DB1E4F1-127A-44A2-9135-F9E6143B5B3B}"/>
                </a:ext>
              </a:extLst>
            </p:cNvPr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800"/>
            </a:p>
          </p:txBody>
        </p:sp>
        <p:sp>
          <p:nvSpPr>
            <p:cNvPr id="15" name="文本框 11">
              <a:extLst>
                <a:ext uri="{FF2B5EF4-FFF2-40B4-BE49-F238E27FC236}">
                  <a16:creationId xmlns:a16="http://schemas.microsoft.com/office/drawing/2014/main" id="{AD7A0A26-08AE-4220-AA7C-F295665FB601}"/>
                </a:ext>
              </a:extLst>
            </p:cNvPr>
            <p:cNvSpPr txBox="1"/>
            <p:nvPr/>
          </p:nvSpPr>
          <p:spPr>
            <a:xfrm>
              <a:off x="250838" y="2794116"/>
              <a:ext cx="1708163" cy="354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749">
                <a:defRPr/>
              </a:pPr>
              <a:r>
                <a:rPr lang="en-US" altLang="zh-CN" sz="17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   </a:t>
              </a:r>
              <a:r>
                <a:rPr lang="zh-CN" altLang="en-US" sz="17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精益求精</a:t>
              </a: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F2786C5E-63E0-47DE-8F6D-8E79847D1ECF}"/>
              </a:ext>
            </a:extLst>
          </p:cNvPr>
          <p:cNvSpPr/>
          <p:nvPr/>
        </p:nvSpPr>
        <p:spPr>
          <a:xfrm>
            <a:off x="1192960" y="3819312"/>
            <a:ext cx="2908697" cy="610616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749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B77268D-9081-4423-8F7D-E90379BFB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72" y="1105182"/>
            <a:ext cx="3324321" cy="3325616"/>
          </a:xfrm>
          <a:prstGeom prst="rect">
            <a:avLst/>
          </a:prstGeom>
          <a:ln w="1905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8086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30915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品牌价值</a:t>
            </a:r>
          </a:p>
        </p:txBody>
      </p:sp>
      <p:sp>
        <p:nvSpPr>
          <p:cNvPr id="4" name="矩形 3"/>
          <p:cNvSpPr/>
          <p:nvPr/>
        </p:nvSpPr>
        <p:spPr>
          <a:xfrm>
            <a:off x="764890" y="1332646"/>
            <a:ext cx="2664296" cy="3240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7"/>
          <p:cNvSpPr>
            <a:spLocks noChangeArrowheads="1"/>
          </p:cNvSpPr>
          <p:nvPr/>
        </p:nvSpPr>
        <p:spPr bwMode="auto">
          <a:xfrm>
            <a:off x="4005967" y="3496505"/>
            <a:ext cx="4229683" cy="96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请替换文字内容，点击添加相关标题文字，修改文字内容，也可以直接复制你的内容到此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7"/>
          <p:cNvSpPr>
            <a:spLocks noChangeArrowheads="1"/>
          </p:cNvSpPr>
          <p:nvPr/>
        </p:nvSpPr>
        <p:spPr bwMode="auto">
          <a:xfrm>
            <a:off x="3983842" y="1742629"/>
            <a:ext cx="4378367" cy="96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请替换文字内容，点击添加相关标题文字，修改文字内容，也可以直接复制你的内容到此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1729" y="1388264"/>
            <a:ext cx="110799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1730" y="3153293"/>
            <a:ext cx="1107996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pic>
        <p:nvPicPr>
          <p:cNvPr id="9" name="图片 8" descr="4237167_110111604647_2.jpg">
            <a:extLst>
              <a:ext uri="{FF2B5EF4-FFF2-40B4-BE49-F238E27FC236}">
                <a16:creationId xmlns:a16="http://schemas.microsoft.com/office/drawing/2014/main" id="{1EB56207-60E8-4545-809E-2A052B4CB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5" y="1388264"/>
            <a:ext cx="2533106" cy="308455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77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30915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企业理念</a:t>
            </a: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351059" y="1133188"/>
            <a:ext cx="3516312" cy="3260554"/>
            <a:chOff x="839089" y="1100026"/>
            <a:chExt cx="4688114" cy="4793330"/>
          </a:xfrm>
          <a:solidFill>
            <a:srgbClr val="0070C0"/>
          </a:solidFill>
        </p:grpSpPr>
        <p:grpSp>
          <p:nvGrpSpPr>
            <p:cNvPr id="5" name="组合 4"/>
            <p:cNvGrpSpPr>
              <a:grpSpLocks/>
            </p:cNvGrpSpPr>
            <p:nvPr/>
          </p:nvGrpSpPr>
          <p:grpSpPr bwMode="auto">
            <a:xfrm rot="-297887">
              <a:off x="2310903" y="1100026"/>
              <a:ext cx="1481093" cy="1546250"/>
              <a:chOff x="3115691" y="1240839"/>
              <a:chExt cx="1733987" cy="1810270"/>
            </a:xfrm>
            <a:grpFill/>
          </p:grpSpPr>
          <p:cxnSp>
            <p:nvCxnSpPr>
              <p:cNvPr id="7" name="直接连接符 6"/>
              <p:cNvCxnSpPr>
                <a:endCxn id="9" idx="3"/>
              </p:cNvCxnSpPr>
              <p:nvPr/>
            </p:nvCxnSpPr>
            <p:spPr>
              <a:xfrm rot="297887" flipV="1">
                <a:off x="3115691" y="2440769"/>
                <a:ext cx="814974" cy="528773"/>
              </a:xfrm>
              <a:prstGeom prst="line">
                <a:avLst/>
              </a:prstGeom>
              <a:grpFill/>
              <a:ln w="9525" cap="flat">
                <a:solidFill>
                  <a:srgbClr val="FF505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" name="直接连接符 7"/>
              <p:cNvCxnSpPr>
                <a:stCxn id="9" idx="5"/>
              </p:cNvCxnSpPr>
              <p:nvPr/>
            </p:nvCxnSpPr>
            <p:spPr>
              <a:xfrm rot="297887">
                <a:off x="4132458" y="2513860"/>
                <a:ext cx="717220" cy="537249"/>
              </a:xfrm>
              <a:prstGeom prst="line">
                <a:avLst/>
              </a:prstGeom>
              <a:grpFill/>
              <a:ln w="9525" cap="flat">
                <a:solidFill>
                  <a:srgbClr val="FF505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9" name="椭圆 8"/>
              <p:cNvSpPr/>
              <p:nvPr/>
            </p:nvSpPr>
            <p:spPr>
              <a:xfrm>
                <a:off x="3907428" y="1240839"/>
                <a:ext cx="289916" cy="145252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549496" y="2596390"/>
            <a:ext cx="3119437" cy="102951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49496" y="3561166"/>
            <a:ext cx="3119437" cy="549381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5306610" y="1262611"/>
            <a:ext cx="2601913" cy="2855912"/>
            <a:chOff x="6502470" y="1193017"/>
            <a:chExt cx="3467440" cy="3807479"/>
          </a:xfrm>
          <a:noFill/>
        </p:grpSpPr>
        <p:grpSp>
          <p:nvGrpSpPr>
            <p:cNvPr id="13" name="组合 12"/>
            <p:cNvGrpSpPr>
              <a:grpSpLocks/>
            </p:cNvGrpSpPr>
            <p:nvPr/>
          </p:nvGrpSpPr>
          <p:grpSpPr bwMode="auto">
            <a:xfrm rot="-297887">
              <a:off x="7513178" y="1193017"/>
              <a:ext cx="1250297" cy="1304594"/>
              <a:chOff x="3103525" y="996074"/>
              <a:chExt cx="1790434" cy="1868188"/>
            </a:xfrm>
            <a:grpFill/>
          </p:grpSpPr>
          <p:cxnSp>
            <p:nvCxnSpPr>
              <p:cNvPr id="15" name="直接连接符 14"/>
              <p:cNvCxnSpPr>
                <a:endCxn id="17" idx="3"/>
              </p:cNvCxnSpPr>
              <p:nvPr/>
            </p:nvCxnSpPr>
            <p:spPr>
              <a:xfrm rot="297887" flipV="1">
                <a:off x="3103560" y="2327253"/>
                <a:ext cx="842209" cy="442491"/>
              </a:xfrm>
              <a:prstGeom prst="line">
                <a:avLst/>
              </a:prstGeom>
              <a:grpFill/>
              <a:ln w="952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直接连接符 15"/>
              <p:cNvCxnSpPr>
                <a:stCxn id="17" idx="5"/>
              </p:cNvCxnSpPr>
              <p:nvPr/>
            </p:nvCxnSpPr>
            <p:spPr>
              <a:xfrm rot="297887">
                <a:off x="4145528" y="2398546"/>
                <a:ext cx="748293" cy="460676"/>
              </a:xfrm>
              <a:prstGeom prst="line">
                <a:avLst/>
              </a:prstGeom>
              <a:grpFill/>
              <a:ln w="952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3921797" y="995316"/>
                <a:ext cx="287806" cy="1606303"/>
              </a:xfrm>
              <a:prstGeom prst="ellipse">
                <a:avLst/>
              </a:prstGeom>
              <a:grpFill/>
              <a:ln w="127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459308" y="2700323"/>
            <a:ext cx="2300287" cy="126957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您的内容打在这里，或者通过复制您的文本后，在此框中选择粘贴，并选择只保留文字。您的内容打在这里，或者通过复制您的文本后，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8645" y="217732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53568" y="2310052"/>
            <a:ext cx="10054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13389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30915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管理理念</a:t>
            </a:r>
          </a:p>
        </p:txBody>
      </p:sp>
      <p:sp>
        <p:nvSpPr>
          <p:cNvPr id="4" name="Freeform 1179"/>
          <p:cNvSpPr>
            <a:spLocks noEditPoints="1"/>
          </p:cNvSpPr>
          <p:nvPr/>
        </p:nvSpPr>
        <p:spPr bwMode="auto">
          <a:xfrm>
            <a:off x="1282465" y="1363046"/>
            <a:ext cx="1004995" cy="631826"/>
          </a:xfrm>
          <a:custGeom>
            <a:avLst/>
            <a:gdLst>
              <a:gd name="T0" fmla="*/ 130 w 140"/>
              <a:gd name="T1" fmla="*/ 28 h 87"/>
              <a:gd name="T2" fmla="*/ 67 w 140"/>
              <a:gd name="T3" fmla="*/ 0 h 87"/>
              <a:gd name="T4" fmla="*/ 0 w 140"/>
              <a:gd name="T5" fmla="*/ 44 h 87"/>
              <a:gd name="T6" fmla="*/ 67 w 140"/>
              <a:gd name="T7" fmla="*/ 87 h 87"/>
              <a:gd name="T8" fmla="*/ 80 w 140"/>
              <a:gd name="T9" fmla="*/ 87 h 87"/>
              <a:gd name="T10" fmla="*/ 83 w 140"/>
              <a:gd name="T11" fmla="*/ 81 h 87"/>
              <a:gd name="T12" fmla="*/ 79 w 140"/>
              <a:gd name="T13" fmla="*/ 62 h 87"/>
              <a:gd name="T14" fmla="*/ 110 w 140"/>
              <a:gd name="T15" fmla="*/ 60 h 87"/>
              <a:gd name="T16" fmla="*/ 130 w 140"/>
              <a:gd name="T17" fmla="*/ 28 h 87"/>
              <a:gd name="T18" fmla="*/ 36 w 140"/>
              <a:gd name="T19" fmla="*/ 55 h 87"/>
              <a:gd name="T20" fmla="*/ 30 w 140"/>
              <a:gd name="T21" fmla="*/ 56 h 87"/>
              <a:gd name="T22" fmla="*/ 15 w 140"/>
              <a:gd name="T23" fmla="*/ 56 h 87"/>
              <a:gd name="T24" fmla="*/ 12 w 140"/>
              <a:gd name="T25" fmla="*/ 53 h 87"/>
              <a:gd name="T26" fmla="*/ 12 w 140"/>
              <a:gd name="T27" fmla="*/ 52 h 87"/>
              <a:gd name="T28" fmla="*/ 12 w 140"/>
              <a:gd name="T29" fmla="*/ 48 h 87"/>
              <a:gd name="T30" fmla="*/ 22 w 140"/>
              <a:gd name="T31" fmla="*/ 45 h 87"/>
              <a:gd name="T32" fmla="*/ 36 w 140"/>
              <a:gd name="T33" fmla="*/ 48 h 87"/>
              <a:gd name="T34" fmla="*/ 36 w 140"/>
              <a:gd name="T35" fmla="*/ 55 h 87"/>
              <a:gd name="T36" fmla="*/ 37 w 140"/>
              <a:gd name="T37" fmla="*/ 33 h 87"/>
              <a:gd name="T38" fmla="*/ 28 w 140"/>
              <a:gd name="T39" fmla="*/ 30 h 87"/>
              <a:gd name="T40" fmla="*/ 22 w 140"/>
              <a:gd name="T41" fmla="*/ 27 h 87"/>
              <a:gd name="T42" fmla="*/ 32 w 140"/>
              <a:gd name="T43" fmla="*/ 18 h 87"/>
              <a:gd name="T44" fmla="*/ 39 w 140"/>
              <a:gd name="T45" fmla="*/ 18 h 87"/>
              <a:gd name="T46" fmla="*/ 49 w 140"/>
              <a:gd name="T47" fmla="*/ 23 h 87"/>
              <a:gd name="T48" fmla="*/ 37 w 140"/>
              <a:gd name="T49" fmla="*/ 33 h 87"/>
              <a:gd name="T50" fmla="*/ 78 w 140"/>
              <a:gd name="T51" fmla="*/ 15 h 87"/>
              <a:gd name="T52" fmla="*/ 76 w 140"/>
              <a:gd name="T53" fmla="*/ 15 h 87"/>
              <a:gd name="T54" fmla="*/ 70 w 140"/>
              <a:gd name="T55" fmla="*/ 17 h 87"/>
              <a:gd name="T56" fmla="*/ 64 w 140"/>
              <a:gd name="T57" fmla="*/ 14 h 87"/>
              <a:gd name="T58" fmla="*/ 57 w 140"/>
              <a:gd name="T59" fmla="*/ 9 h 87"/>
              <a:gd name="T60" fmla="*/ 69 w 140"/>
              <a:gd name="T61" fmla="*/ 4 h 87"/>
              <a:gd name="T62" fmla="*/ 77 w 140"/>
              <a:gd name="T63" fmla="*/ 5 h 87"/>
              <a:gd name="T64" fmla="*/ 78 w 140"/>
              <a:gd name="T65" fmla="*/ 5 h 87"/>
              <a:gd name="T66" fmla="*/ 83 w 140"/>
              <a:gd name="T67" fmla="*/ 10 h 87"/>
              <a:gd name="T68" fmla="*/ 78 w 140"/>
              <a:gd name="T69" fmla="*/ 15 h 87"/>
              <a:gd name="T70" fmla="*/ 97 w 140"/>
              <a:gd name="T71" fmla="*/ 53 h 87"/>
              <a:gd name="T72" fmla="*/ 88 w 140"/>
              <a:gd name="T73" fmla="*/ 48 h 87"/>
              <a:gd name="T74" fmla="*/ 97 w 140"/>
              <a:gd name="T75" fmla="*/ 42 h 87"/>
              <a:gd name="T76" fmla="*/ 106 w 140"/>
              <a:gd name="T77" fmla="*/ 48 h 87"/>
              <a:gd name="T78" fmla="*/ 97 w 140"/>
              <a:gd name="T79" fmla="*/ 53 h 87"/>
              <a:gd name="T80" fmla="*/ 118 w 140"/>
              <a:gd name="T81" fmla="*/ 26 h 87"/>
              <a:gd name="T82" fmla="*/ 106 w 140"/>
              <a:gd name="T83" fmla="*/ 32 h 87"/>
              <a:gd name="T84" fmla="*/ 100 w 140"/>
              <a:gd name="T85" fmla="*/ 31 h 87"/>
              <a:gd name="T86" fmla="*/ 98 w 140"/>
              <a:gd name="T87" fmla="*/ 32 h 87"/>
              <a:gd name="T88" fmla="*/ 92 w 140"/>
              <a:gd name="T89" fmla="*/ 25 h 87"/>
              <a:gd name="T90" fmla="*/ 98 w 140"/>
              <a:gd name="T91" fmla="*/ 19 h 87"/>
              <a:gd name="T92" fmla="*/ 102 w 140"/>
              <a:gd name="T93" fmla="*/ 20 h 87"/>
              <a:gd name="T94" fmla="*/ 103 w 140"/>
              <a:gd name="T95" fmla="*/ 20 h 87"/>
              <a:gd name="T96" fmla="*/ 110 w 140"/>
              <a:gd name="T97" fmla="*/ 17 h 87"/>
              <a:gd name="T98" fmla="*/ 118 w 140"/>
              <a:gd name="T99" fmla="*/ 24 h 87"/>
              <a:gd name="T100" fmla="*/ 118 w 140"/>
              <a:gd name="T101" fmla="*/ 25 h 87"/>
              <a:gd name="T102" fmla="*/ 118 w 140"/>
              <a:gd name="T103" fmla="*/ 26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87">
                <a:moveTo>
                  <a:pt x="130" y="28"/>
                </a:moveTo>
                <a:cubicBezTo>
                  <a:pt x="121" y="12"/>
                  <a:pt x="96" y="0"/>
                  <a:pt x="67" y="0"/>
                </a:cubicBezTo>
                <a:cubicBezTo>
                  <a:pt x="30" y="0"/>
                  <a:pt x="0" y="19"/>
                  <a:pt x="0" y="44"/>
                </a:cubicBezTo>
                <a:cubicBezTo>
                  <a:pt x="0" y="68"/>
                  <a:pt x="30" y="87"/>
                  <a:pt x="67" y="87"/>
                </a:cubicBezTo>
                <a:cubicBezTo>
                  <a:pt x="72" y="87"/>
                  <a:pt x="76" y="87"/>
                  <a:pt x="80" y="87"/>
                </a:cubicBezTo>
                <a:cubicBezTo>
                  <a:pt x="82" y="85"/>
                  <a:pt x="84" y="84"/>
                  <a:pt x="83" y="81"/>
                </a:cubicBezTo>
                <a:cubicBezTo>
                  <a:pt x="80" y="73"/>
                  <a:pt x="72" y="64"/>
                  <a:pt x="79" y="62"/>
                </a:cubicBezTo>
                <a:cubicBezTo>
                  <a:pt x="85" y="59"/>
                  <a:pt x="102" y="60"/>
                  <a:pt x="110" y="60"/>
                </a:cubicBezTo>
                <a:cubicBezTo>
                  <a:pt x="118" y="60"/>
                  <a:pt x="140" y="56"/>
                  <a:pt x="130" y="28"/>
                </a:cubicBezTo>
                <a:close/>
                <a:moveTo>
                  <a:pt x="36" y="55"/>
                </a:moveTo>
                <a:cubicBezTo>
                  <a:pt x="34" y="56"/>
                  <a:pt x="31" y="57"/>
                  <a:pt x="30" y="56"/>
                </a:cubicBezTo>
                <a:cubicBezTo>
                  <a:pt x="28" y="55"/>
                  <a:pt x="20" y="56"/>
                  <a:pt x="15" y="56"/>
                </a:cubicBezTo>
                <a:cubicBezTo>
                  <a:pt x="11" y="55"/>
                  <a:pt x="12" y="53"/>
                  <a:pt x="12" y="53"/>
                </a:cubicBezTo>
                <a:cubicBezTo>
                  <a:pt x="12" y="53"/>
                  <a:pt x="12" y="52"/>
                  <a:pt x="12" y="52"/>
                </a:cubicBezTo>
                <a:cubicBezTo>
                  <a:pt x="11" y="51"/>
                  <a:pt x="11" y="50"/>
                  <a:pt x="12" y="48"/>
                </a:cubicBezTo>
                <a:cubicBezTo>
                  <a:pt x="13" y="46"/>
                  <a:pt x="19" y="47"/>
                  <a:pt x="22" y="45"/>
                </a:cubicBezTo>
                <a:cubicBezTo>
                  <a:pt x="25" y="42"/>
                  <a:pt x="32" y="45"/>
                  <a:pt x="36" y="48"/>
                </a:cubicBezTo>
                <a:cubicBezTo>
                  <a:pt x="39" y="50"/>
                  <a:pt x="38" y="53"/>
                  <a:pt x="36" y="55"/>
                </a:cubicBezTo>
                <a:close/>
                <a:moveTo>
                  <a:pt x="37" y="33"/>
                </a:moveTo>
                <a:cubicBezTo>
                  <a:pt x="34" y="33"/>
                  <a:pt x="31" y="33"/>
                  <a:pt x="28" y="30"/>
                </a:cubicBezTo>
                <a:cubicBezTo>
                  <a:pt x="26" y="27"/>
                  <a:pt x="22" y="27"/>
                  <a:pt x="22" y="27"/>
                </a:cubicBezTo>
                <a:cubicBezTo>
                  <a:pt x="18" y="18"/>
                  <a:pt x="29" y="21"/>
                  <a:pt x="32" y="18"/>
                </a:cubicBezTo>
                <a:cubicBezTo>
                  <a:pt x="34" y="15"/>
                  <a:pt x="38" y="17"/>
                  <a:pt x="39" y="18"/>
                </a:cubicBezTo>
                <a:cubicBezTo>
                  <a:pt x="40" y="19"/>
                  <a:pt x="45" y="18"/>
                  <a:pt x="49" y="23"/>
                </a:cubicBezTo>
                <a:cubicBezTo>
                  <a:pt x="53" y="28"/>
                  <a:pt x="40" y="32"/>
                  <a:pt x="37" y="33"/>
                </a:cubicBezTo>
                <a:close/>
                <a:moveTo>
                  <a:pt x="78" y="15"/>
                </a:moveTo>
                <a:cubicBezTo>
                  <a:pt x="77" y="15"/>
                  <a:pt x="76" y="15"/>
                  <a:pt x="76" y="15"/>
                </a:cubicBezTo>
                <a:cubicBezTo>
                  <a:pt x="74" y="16"/>
                  <a:pt x="72" y="17"/>
                  <a:pt x="70" y="17"/>
                </a:cubicBezTo>
                <a:cubicBezTo>
                  <a:pt x="67" y="17"/>
                  <a:pt x="65" y="16"/>
                  <a:pt x="64" y="14"/>
                </a:cubicBezTo>
                <a:cubicBezTo>
                  <a:pt x="60" y="13"/>
                  <a:pt x="57" y="12"/>
                  <a:pt x="57" y="9"/>
                </a:cubicBezTo>
                <a:cubicBezTo>
                  <a:pt x="57" y="6"/>
                  <a:pt x="63" y="4"/>
                  <a:pt x="69" y="4"/>
                </a:cubicBezTo>
                <a:cubicBezTo>
                  <a:pt x="72" y="4"/>
                  <a:pt x="75" y="4"/>
                  <a:pt x="77" y="5"/>
                </a:cubicBezTo>
                <a:cubicBezTo>
                  <a:pt x="77" y="5"/>
                  <a:pt x="77" y="5"/>
                  <a:pt x="78" y="5"/>
                </a:cubicBezTo>
                <a:cubicBezTo>
                  <a:pt x="81" y="5"/>
                  <a:pt x="83" y="7"/>
                  <a:pt x="83" y="10"/>
                </a:cubicBezTo>
                <a:cubicBezTo>
                  <a:pt x="83" y="13"/>
                  <a:pt x="81" y="15"/>
                  <a:pt x="78" y="15"/>
                </a:cubicBezTo>
                <a:close/>
                <a:moveTo>
                  <a:pt x="97" y="53"/>
                </a:moveTo>
                <a:cubicBezTo>
                  <a:pt x="92" y="53"/>
                  <a:pt x="88" y="51"/>
                  <a:pt x="88" y="48"/>
                </a:cubicBezTo>
                <a:cubicBezTo>
                  <a:pt x="88" y="45"/>
                  <a:pt x="92" y="42"/>
                  <a:pt x="97" y="42"/>
                </a:cubicBezTo>
                <a:cubicBezTo>
                  <a:pt x="102" y="42"/>
                  <a:pt x="106" y="45"/>
                  <a:pt x="106" y="48"/>
                </a:cubicBezTo>
                <a:cubicBezTo>
                  <a:pt x="106" y="51"/>
                  <a:pt x="102" y="53"/>
                  <a:pt x="97" y="53"/>
                </a:cubicBezTo>
                <a:close/>
                <a:moveTo>
                  <a:pt x="118" y="26"/>
                </a:moveTo>
                <a:cubicBezTo>
                  <a:pt x="118" y="29"/>
                  <a:pt x="113" y="32"/>
                  <a:pt x="106" y="32"/>
                </a:cubicBezTo>
                <a:cubicBezTo>
                  <a:pt x="104" y="32"/>
                  <a:pt x="102" y="31"/>
                  <a:pt x="100" y="31"/>
                </a:cubicBezTo>
                <a:cubicBezTo>
                  <a:pt x="100" y="31"/>
                  <a:pt x="99" y="32"/>
                  <a:pt x="98" y="32"/>
                </a:cubicBezTo>
                <a:cubicBezTo>
                  <a:pt x="95" y="32"/>
                  <a:pt x="92" y="29"/>
                  <a:pt x="92" y="25"/>
                </a:cubicBezTo>
                <a:cubicBezTo>
                  <a:pt x="92" y="22"/>
                  <a:pt x="95" y="19"/>
                  <a:pt x="98" y="19"/>
                </a:cubicBezTo>
                <a:cubicBezTo>
                  <a:pt x="100" y="19"/>
                  <a:pt x="101" y="19"/>
                  <a:pt x="102" y="20"/>
                </a:cubicBezTo>
                <a:cubicBezTo>
                  <a:pt x="102" y="20"/>
                  <a:pt x="103" y="20"/>
                  <a:pt x="103" y="20"/>
                </a:cubicBezTo>
                <a:cubicBezTo>
                  <a:pt x="105" y="18"/>
                  <a:pt x="107" y="17"/>
                  <a:pt x="110" y="17"/>
                </a:cubicBezTo>
                <a:cubicBezTo>
                  <a:pt x="115" y="17"/>
                  <a:pt x="118" y="20"/>
                  <a:pt x="118" y="24"/>
                </a:cubicBezTo>
                <a:cubicBezTo>
                  <a:pt x="118" y="24"/>
                  <a:pt x="118" y="25"/>
                  <a:pt x="118" y="25"/>
                </a:cubicBezTo>
                <a:cubicBezTo>
                  <a:pt x="118" y="25"/>
                  <a:pt x="118" y="25"/>
                  <a:pt x="118" y="2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692"/>
          <p:cNvSpPr txBox="1"/>
          <p:nvPr/>
        </p:nvSpPr>
        <p:spPr bwMode="auto">
          <a:xfrm>
            <a:off x="1164942" y="2575957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添加标题</a:t>
            </a: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879768" y="3268418"/>
            <a:ext cx="2012721" cy="8906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7" name="Freeform 1176"/>
          <p:cNvSpPr>
            <a:spLocks/>
          </p:cNvSpPr>
          <p:nvPr/>
        </p:nvSpPr>
        <p:spPr bwMode="auto">
          <a:xfrm>
            <a:off x="3334036" y="1836196"/>
            <a:ext cx="588667" cy="369707"/>
          </a:xfrm>
          <a:custGeom>
            <a:avLst/>
            <a:gdLst>
              <a:gd name="T0" fmla="*/ 304 w 304"/>
              <a:gd name="T1" fmla="*/ 189 h 189"/>
              <a:gd name="T2" fmla="*/ 163 w 304"/>
              <a:gd name="T3" fmla="*/ 0 h 189"/>
              <a:gd name="T4" fmla="*/ 155 w 304"/>
              <a:gd name="T5" fmla="*/ 3 h 189"/>
              <a:gd name="T6" fmla="*/ 155 w 304"/>
              <a:gd name="T7" fmla="*/ 3 h 189"/>
              <a:gd name="T8" fmla="*/ 148 w 304"/>
              <a:gd name="T9" fmla="*/ 0 h 189"/>
              <a:gd name="T10" fmla="*/ 0 w 304"/>
              <a:gd name="T11" fmla="*/ 189 h 189"/>
              <a:gd name="T12" fmla="*/ 22 w 304"/>
              <a:gd name="T13" fmla="*/ 189 h 189"/>
              <a:gd name="T14" fmla="*/ 144 w 304"/>
              <a:gd name="T15" fmla="*/ 29 h 189"/>
              <a:gd name="T16" fmla="*/ 144 w 304"/>
              <a:gd name="T17" fmla="*/ 148 h 189"/>
              <a:gd name="T18" fmla="*/ 163 w 304"/>
              <a:gd name="T19" fmla="*/ 148 h 189"/>
              <a:gd name="T20" fmla="*/ 163 w 304"/>
              <a:gd name="T21" fmla="*/ 33 h 189"/>
              <a:gd name="T22" fmla="*/ 282 w 304"/>
              <a:gd name="T23" fmla="*/ 189 h 189"/>
              <a:gd name="T24" fmla="*/ 304 w 304"/>
              <a:gd name="T2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4" h="189">
                <a:moveTo>
                  <a:pt x="304" y="189"/>
                </a:moveTo>
                <a:lnTo>
                  <a:pt x="163" y="0"/>
                </a:lnTo>
                <a:lnTo>
                  <a:pt x="155" y="3"/>
                </a:lnTo>
                <a:lnTo>
                  <a:pt x="155" y="3"/>
                </a:lnTo>
                <a:lnTo>
                  <a:pt x="148" y="0"/>
                </a:lnTo>
                <a:lnTo>
                  <a:pt x="0" y="189"/>
                </a:lnTo>
                <a:lnTo>
                  <a:pt x="22" y="189"/>
                </a:lnTo>
                <a:lnTo>
                  <a:pt x="144" y="29"/>
                </a:lnTo>
                <a:lnTo>
                  <a:pt x="144" y="148"/>
                </a:lnTo>
                <a:lnTo>
                  <a:pt x="163" y="148"/>
                </a:lnTo>
                <a:lnTo>
                  <a:pt x="163" y="33"/>
                </a:lnTo>
                <a:lnTo>
                  <a:pt x="282" y="189"/>
                </a:lnTo>
                <a:lnTo>
                  <a:pt x="304" y="18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Freeform 1177"/>
          <p:cNvSpPr>
            <a:spLocks noEditPoints="1"/>
          </p:cNvSpPr>
          <p:nvPr/>
        </p:nvSpPr>
        <p:spPr bwMode="auto">
          <a:xfrm>
            <a:off x="3309117" y="1372262"/>
            <a:ext cx="652569" cy="537933"/>
          </a:xfrm>
          <a:custGeom>
            <a:avLst/>
            <a:gdLst>
              <a:gd name="T0" fmla="*/ 86 w 91"/>
              <a:gd name="T1" fmla="*/ 74 h 74"/>
              <a:gd name="T2" fmla="*/ 5 w 91"/>
              <a:gd name="T3" fmla="*/ 74 h 74"/>
              <a:gd name="T4" fmla="*/ 0 w 91"/>
              <a:gd name="T5" fmla="*/ 68 h 74"/>
              <a:gd name="T6" fmla="*/ 0 w 91"/>
              <a:gd name="T7" fmla="*/ 5 h 74"/>
              <a:gd name="T8" fmla="*/ 5 w 91"/>
              <a:gd name="T9" fmla="*/ 0 h 74"/>
              <a:gd name="T10" fmla="*/ 86 w 91"/>
              <a:gd name="T11" fmla="*/ 0 h 74"/>
              <a:gd name="T12" fmla="*/ 91 w 91"/>
              <a:gd name="T13" fmla="*/ 5 h 74"/>
              <a:gd name="T14" fmla="*/ 91 w 91"/>
              <a:gd name="T15" fmla="*/ 68 h 74"/>
              <a:gd name="T16" fmla="*/ 86 w 91"/>
              <a:gd name="T17" fmla="*/ 74 h 74"/>
              <a:gd name="T18" fmla="*/ 5 w 91"/>
              <a:gd name="T19" fmla="*/ 3 h 74"/>
              <a:gd name="T20" fmla="*/ 3 w 91"/>
              <a:gd name="T21" fmla="*/ 5 h 74"/>
              <a:gd name="T22" fmla="*/ 3 w 91"/>
              <a:gd name="T23" fmla="*/ 68 h 74"/>
              <a:gd name="T24" fmla="*/ 5 w 91"/>
              <a:gd name="T25" fmla="*/ 70 h 74"/>
              <a:gd name="T26" fmla="*/ 86 w 91"/>
              <a:gd name="T27" fmla="*/ 70 h 74"/>
              <a:gd name="T28" fmla="*/ 88 w 91"/>
              <a:gd name="T29" fmla="*/ 68 h 74"/>
              <a:gd name="T30" fmla="*/ 88 w 91"/>
              <a:gd name="T31" fmla="*/ 5 h 74"/>
              <a:gd name="T32" fmla="*/ 86 w 91"/>
              <a:gd name="T33" fmla="*/ 3 h 74"/>
              <a:gd name="T34" fmla="*/ 5 w 91"/>
              <a:gd name="T35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" h="74">
                <a:moveTo>
                  <a:pt x="86" y="74"/>
                </a:moveTo>
                <a:cubicBezTo>
                  <a:pt x="5" y="74"/>
                  <a:pt x="5" y="74"/>
                  <a:pt x="5" y="74"/>
                </a:cubicBezTo>
                <a:cubicBezTo>
                  <a:pt x="2" y="74"/>
                  <a:pt x="0" y="71"/>
                  <a:pt x="0" y="6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1" y="2"/>
                  <a:pt x="91" y="5"/>
                </a:cubicBezTo>
                <a:cubicBezTo>
                  <a:pt x="91" y="68"/>
                  <a:pt x="91" y="68"/>
                  <a:pt x="91" y="68"/>
                </a:cubicBezTo>
                <a:cubicBezTo>
                  <a:pt x="91" y="71"/>
                  <a:pt x="89" y="74"/>
                  <a:pt x="86" y="74"/>
                </a:cubicBezTo>
                <a:close/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68"/>
                  <a:pt x="3" y="68"/>
                  <a:pt x="3" y="68"/>
                </a:cubicBezTo>
                <a:cubicBezTo>
                  <a:pt x="3" y="69"/>
                  <a:pt x="4" y="70"/>
                  <a:pt x="5" y="70"/>
                </a:cubicBezTo>
                <a:cubicBezTo>
                  <a:pt x="86" y="70"/>
                  <a:pt x="86" y="70"/>
                  <a:pt x="86" y="70"/>
                </a:cubicBezTo>
                <a:cubicBezTo>
                  <a:pt x="87" y="70"/>
                  <a:pt x="88" y="69"/>
                  <a:pt x="88" y="68"/>
                </a:cubicBezTo>
                <a:cubicBezTo>
                  <a:pt x="88" y="5"/>
                  <a:pt x="88" y="5"/>
                  <a:pt x="88" y="5"/>
                </a:cubicBezTo>
                <a:cubicBezTo>
                  <a:pt x="88" y="4"/>
                  <a:pt x="87" y="3"/>
                  <a:pt x="86" y="3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Freeform 1178"/>
          <p:cNvSpPr>
            <a:spLocks noEditPoints="1"/>
          </p:cNvSpPr>
          <p:nvPr/>
        </p:nvSpPr>
        <p:spPr bwMode="auto">
          <a:xfrm>
            <a:off x="3357294" y="1431967"/>
            <a:ext cx="540257" cy="428390"/>
          </a:xfrm>
          <a:custGeom>
            <a:avLst/>
            <a:gdLst>
              <a:gd name="T0" fmla="*/ 72 w 75"/>
              <a:gd name="T1" fmla="*/ 0 h 59"/>
              <a:gd name="T2" fmla="*/ 3 w 75"/>
              <a:gd name="T3" fmla="*/ 0 h 59"/>
              <a:gd name="T4" fmla="*/ 0 w 75"/>
              <a:gd name="T5" fmla="*/ 3 h 59"/>
              <a:gd name="T6" fmla="*/ 0 w 75"/>
              <a:gd name="T7" fmla="*/ 56 h 59"/>
              <a:gd name="T8" fmla="*/ 3 w 75"/>
              <a:gd name="T9" fmla="*/ 59 h 59"/>
              <a:gd name="T10" fmla="*/ 72 w 75"/>
              <a:gd name="T11" fmla="*/ 59 h 59"/>
              <a:gd name="T12" fmla="*/ 75 w 75"/>
              <a:gd name="T13" fmla="*/ 56 h 59"/>
              <a:gd name="T14" fmla="*/ 75 w 75"/>
              <a:gd name="T15" fmla="*/ 3 h 59"/>
              <a:gd name="T16" fmla="*/ 72 w 75"/>
              <a:gd name="T17" fmla="*/ 0 h 59"/>
              <a:gd name="T18" fmla="*/ 39 w 75"/>
              <a:gd name="T19" fmla="*/ 52 h 59"/>
              <a:gd name="T20" fmla="*/ 39 w 75"/>
              <a:gd name="T21" fmla="*/ 52 h 59"/>
              <a:gd name="T22" fmla="*/ 29 w 75"/>
              <a:gd name="T23" fmla="*/ 52 h 59"/>
              <a:gd name="T24" fmla="*/ 29 w 75"/>
              <a:gd name="T25" fmla="*/ 52 h 59"/>
              <a:gd name="T26" fmla="*/ 27 w 75"/>
              <a:gd name="T27" fmla="*/ 52 h 59"/>
              <a:gd name="T28" fmla="*/ 20 w 75"/>
              <a:gd name="T29" fmla="*/ 52 h 59"/>
              <a:gd name="T30" fmla="*/ 18 w 75"/>
              <a:gd name="T31" fmla="*/ 52 h 59"/>
              <a:gd name="T32" fmla="*/ 9 w 75"/>
              <a:gd name="T33" fmla="*/ 52 h 59"/>
              <a:gd name="T34" fmla="*/ 13 w 75"/>
              <a:gd name="T35" fmla="*/ 44 h 59"/>
              <a:gd name="T36" fmla="*/ 18 w 75"/>
              <a:gd name="T37" fmla="*/ 36 h 59"/>
              <a:gd name="T38" fmla="*/ 23 w 75"/>
              <a:gd name="T39" fmla="*/ 44 h 59"/>
              <a:gd name="T40" fmla="*/ 23 w 75"/>
              <a:gd name="T41" fmla="*/ 45 h 59"/>
              <a:gd name="T42" fmla="*/ 25 w 75"/>
              <a:gd name="T43" fmla="*/ 40 h 59"/>
              <a:gd name="T44" fmla="*/ 29 w 75"/>
              <a:gd name="T45" fmla="*/ 28 h 59"/>
              <a:gd name="T46" fmla="*/ 34 w 75"/>
              <a:gd name="T47" fmla="*/ 40 h 59"/>
              <a:gd name="T48" fmla="*/ 35 w 75"/>
              <a:gd name="T49" fmla="*/ 42 h 59"/>
              <a:gd name="T50" fmla="*/ 39 w 75"/>
              <a:gd name="T51" fmla="*/ 34 h 59"/>
              <a:gd name="T52" fmla="*/ 43 w 75"/>
              <a:gd name="T53" fmla="*/ 43 h 59"/>
              <a:gd name="T54" fmla="*/ 48 w 75"/>
              <a:gd name="T55" fmla="*/ 52 h 59"/>
              <a:gd name="T56" fmla="*/ 39 w 75"/>
              <a:gd name="T57" fmla="*/ 52 h 59"/>
              <a:gd name="T58" fmla="*/ 58 w 75"/>
              <a:gd name="T59" fmla="*/ 21 h 59"/>
              <a:gd name="T60" fmla="*/ 51 w 75"/>
              <a:gd name="T61" fmla="*/ 14 h 59"/>
              <a:gd name="T62" fmla="*/ 58 w 75"/>
              <a:gd name="T63" fmla="*/ 8 h 59"/>
              <a:gd name="T64" fmla="*/ 64 w 75"/>
              <a:gd name="T65" fmla="*/ 14 h 59"/>
              <a:gd name="T66" fmla="*/ 58 w 75"/>
              <a:gd name="T67" fmla="*/ 2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5" h="59">
                <a:moveTo>
                  <a:pt x="72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59"/>
                  <a:pt x="3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4" y="59"/>
                  <a:pt x="75" y="58"/>
                  <a:pt x="75" y="56"/>
                </a:cubicBezTo>
                <a:cubicBezTo>
                  <a:pt x="75" y="3"/>
                  <a:pt x="75" y="3"/>
                  <a:pt x="75" y="3"/>
                </a:cubicBezTo>
                <a:cubicBezTo>
                  <a:pt x="75" y="1"/>
                  <a:pt x="74" y="0"/>
                  <a:pt x="72" y="0"/>
                </a:cubicBezTo>
                <a:close/>
                <a:moveTo>
                  <a:pt x="39" y="52"/>
                </a:moveTo>
                <a:cubicBezTo>
                  <a:pt x="39" y="52"/>
                  <a:pt x="39" y="52"/>
                  <a:pt x="39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13" y="44"/>
                  <a:pt x="13" y="44"/>
                  <a:pt x="13" y="44"/>
                </a:cubicBezTo>
                <a:cubicBezTo>
                  <a:pt x="18" y="36"/>
                  <a:pt x="18" y="36"/>
                  <a:pt x="18" y="36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5"/>
                  <a:pt x="23" y="45"/>
                  <a:pt x="23" y="45"/>
                </a:cubicBezTo>
                <a:cubicBezTo>
                  <a:pt x="25" y="40"/>
                  <a:pt x="25" y="40"/>
                  <a:pt x="25" y="40"/>
                </a:cubicBezTo>
                <a:cubicBezTo>
                  <a:pt x="29" y="28"/>
                  <a:pt x="29" y="28"/>
                  <a:pt x="29" y="28"/>
                </a:cubicBezTo>
                <a:cubicBezTo>
                  <a:pt x="34" y="40"/>
                  <a:pt x="34" y="40"/>
                  <a:pt x="34" y="40"/>
                </a:cubicBezTo>
                <a:cubicBezTo>
                  <a:pt x="35" y="42"/>
                  <a:pt x="35" y="42"/>
                  <a:pt x="35" y="42"/>
                </a:cubicBezTo>
                <a:cubicBezTo>
                  <a:pt x="39" y="34"/>
                  <a:pt x="39" y="34"/>
                  <a:pt x="39" y="34"/>
                </a:cubicBezTo>
                <a:cubicBezTo>
                  <a:pt x="43" y="43"/>
                  <a:pt x="43" y="43"/>
                  <a:pt x="43" y="43"/>
                </a:cubicBezTo>
                <a:cubicBezTo>
                  <a:pt x="48" y="52"/>
                  <a:pt x="48" y="52"/>
                  <a:pt x="48" y="52"/>
                </a:cubicBezTo>
                <a:lnTo>
                  <a:pt x="39" y="52"/>
                </a:lnTo>
                <a:close/>
                <a:moveTo>
                  <a:pt x="58" y="21"/>
                </a:moveTo>
                <a:cubicBezTo>
                  <a:pt x="54" y="21"/>
                  <a:pt x="51" y="18"/>
                  <a:pt x="51" y="14"/>
                </a:cubicBezTo>
                <a:cubicBezTo>
                  <a:pt x="51" y="11"/>
                  <a:pt x="54" y="8"/>
                  <a:pt x="58" y="8"/>
                </a:cubicBezTo>
                <a:cubicBezTo>
                  <a:pt x="61" y="8"/>
                  <a:pt x="64" y="11"/>
                  <a:pt x="64" y="14"/>
                </a:cubicBezTo>
                <a:cubicBezTo>
                  <a:pt x="64" y="18"/>
                  <a:pt x="61" y="21"/>
                  <a:pt x="58" y="2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692"/>
          <p:cNvSpPr txBox="1"/>
          <p:nvPr/>
        </p:nvSpPr>
        <p:spPr bwMode="auto">
          <a:xfrm>
            <a:off x="3062018" y="2575957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添加标题</a:t>
            </a:r>
          </a:p>
        </p:txBody>
      </p:sp>
      <p:sp>
        <p:nvSpPr>
          <p:cNvPr id="11" name="Oval 1169"/>
          <p:cNvSpPr>
            <a:spLocks noChangeArrowheads="1"/>
          </p:cNvSpPr>
          <p:nvPr/>
        </p:nvSpPr>
        <p:spPr bwMode="auto">
          <a:xfrm>
            <a:off x="5475175" y="1598025"/>
            <a:ext cx="336934" cy="3403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Freeform 1170"/>
          <p:cNvSpPr>
            <a:spLocks noEditPoints="1"/>
          </p:cNvSpPr>
          <p:nvPr/>
        </p:nvSpPr>
        <p:spPr bwMode="auto">
          <a:xfrm>
            <a:off x="5168371" y="1344930"/>
            <a:ext cx="790053" cy="674860"/>
          </a:xfrm>
          <a:custGeom>
            <a:avLst/>
            <a:gdLst>
              <a:gd name="T0" fmla="*/ 98 w 110"/>
              <a:gd name="T1" fmla="*/ 19 h 93"/>
              <a:gd name="T2" fmla="*/ 89 w 110"/>
              <a:gd name="T3" fmla="*/ 19 h 93"/>
              <a:gd name="T4" fmla="*/ 77 w 110"/>
              <a:gd name="T5" fmla="*/ 0 h 93"/>
              <a:gd name="T6" fmla="*/ 56 w 110"/>
              <a:gd name="T7" fmla="*/ 0 h 93"/>
              <a:gd name="T8" fmla="*/ 44 w 110"/>
              <a:gd name="T9" fmla="*/ 19 h 93"/>
              <a:gd name="T10" fmla="*/ 37 w 110"/>
              <a:gd name="T11" fmla="*/ 19 h 93"/>
              <a:gd name="T12" fmla="*/ 31 w 110"/>
              <a:gd name="T13" fmla="*/ 15 h 93"/>
              <a:gd name="T14" fmla="*/ 19 w 110"/>
              <a:gd name="T15" fmla="*/ 15 h 93"/>
              <a:gd name="T16" fmla="*/ 14 w 110"/>
              <a:gd name="T17" fmla="*/ 19 h 93"/>
              <a:gd name="T18" fmla="*/ 13 w 110"/>
              <a:gd name="T19" fmla="*/ 19 h 93"/>
              <a:gd name="T20" fmla="*/ 0 w 110"/>
              <a:gd name="T21" fmla="*/ 32 h 93"/>
              <a:gd name="T22" fmla="*/ 0 w 110"/>
              <a:gd name="T23" fmla="*/ 81 h 93"/>
              <a:gd name="T24" fmla="*/ 13 w 110"/>
              <a:gd name="T25" fmla="*/ 93 h 93"/>
              <a:gd name="T26" fmla="*/ 98 w 110"/>
              <a:gd name="T27" fmla="*/ 93 h 93"/>
              <a:gd name="T28" fmla="*/ 110 w 110"/>
              <a:gd name="T29" fmla="*/ 81 h 93"/>
              <a:gd name="T30" fmla="*/ 110 w 110"/>
              <a:gd name="T31" fmla="*/ 32 h 93"/>
              <a:gd name="T32" fmla="*/ 98 w 110"/>
              <a:gd name="T33" fmla="*/ 19 h 93"/>
              <a:gd name="T34" fmla="*/ 58 w 110"/>
              <a:gd name="T35" fmla="*/ 7 h 93"/>
              <a:gd name="T36" fmla="*/ 74 w 110"/>
              <a:gd name="T37" fmla="*/ 7 h 93"/>
              <a:gd name="T38" fmla="*/ 74 w 110"/>
              <a:gd name="T39" fmla="*/ 15 h 93"/>
              <a:gd name="T40" fmla="*/ 58 w 110"/>
              <a:gd name="T41" fmla="*/ 15 h 93"/>
              <a:gd name="T42" fmla="*/ 58 w 110"/>
              <a:gd name="T43" fmla="*/ 7 h 93"/>
              <a:gd name="T44" fmla="*/ 31 w 110"/>
              <a:gd name="T45" fmla="*/ 31 h 93"/>
              <a:gd name="T46" fmla="*/ 34 w 110"/>
              <a:gd name="T47" fmla="*/ 28 h 93"/>
              <a:gd name="T48" fmla="*/ 38 w 110"/>
              <a:gd name="T49" fmla="*/ 31 h 93"/>
              <a:gd name="T50" fmla="*/ 34 w 110"/>
              <a:gd name="T51" fmla="*/ 35 h 93"/>
              <a:gd name="T52" fmla="*/ 31 w 110"/>
              <a:gd name="T53" fmla="*/ 31 h 93"/>
              <a:gd name="T54" fmla="*/ 66 w 110"/>
              <a:gd name="T55" fmla="*/ 86 h 93"/>
              <a:gd name="T56" fmla="*/ 36 w 110"/>
              <a:gd name="T57" fmla="*/ 56 h 93"/>
              <a:gd name="T58" fmla="*/ 66 w 110"/>
              <a:gd name="T59" fmla="*/ 26 h 93"/>
              <a:gd name="T60" fmla="*/ 96 w 110"/>
              <a:gd name="T61" fmla="*/ 56 h 93"/>
              <a:gd name="T62" fmla="*/ 66 w 110"/>
              <a:gd name="T63" fmla="*/ 8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0" h="93">
                <a:moveTo>
                  <a:pt x="98" y="19"/>
                </a:moveTo>
                <a:cubicBezTo>
                  <a:pt x="89" y="19"/>
                  <a:pt x="89" y="19"/>
                  <a:pt x="89" y="19"/>
                </a:cubicBezTo>
                <a:cubicBezTo>
                  <a:pt x="77" y="0"/>
                  <a:pt x="77" y="0"/>
                  <a:pt x="77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44" y="19"/>
                  <a:pt x="44" y="19"/>
                  <a:pt x="44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17"/>
                  <a:pt x="34" y="15"/>
                  <a:pt x="31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6" y="15"/>
                  <a:pt x="14" y="17"/>
                  <a:pt x="14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6" y="19"/>
                  <a:pt x="0" y="25"/>
                  <a:pt x="0" y="32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8"/>
                  <a:pt x="6" y="93"/>
                  <a:pt x="13" y="93"/>
                </a:cubicBezTo>
                <a:cubicBezTo>
                  <a:pt x="98" y="93"/>
                  <a:pt x="98" y="93"/>
                  <a:pt x="98" y="93"/>
                </a:cubicBezTo>
                <a:cubicBezTo>
                  <a:pt x="105" y="93"/>
                  <a:pt x="110" y="88"/>
                  <a:pt x="110" y="81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0" y="25"/>
                  <a:pt x="105" y="19"/>
                  <a:pt x="98" y="19"/>
                </a:cubicBezTo>
                <a:close/>
                <a:moveTo>
                  <a:pt x="58" y="7"/>
                </a:moveTo>
                <a:cubicBezTo>
                  <a:pt x="74" y="7"/>
                  <a:pt x="74" y="7"/>
                  <a:pt x="74" y="7"/>
                </a:cubicBezTo>
                <a:cubicBezTo>
                  <a:pt x="74" y="15"/>
                  <a:pt x="74" y="15"/>
                  <a:pt x="74" y="15"/>
                </a:cubicBezTo>
                <a:cubicBezTo>
                  <a:pt x="58" y="15"/>
                  <a:pt x="58" y="15"/>
                  <a:pt x="58" y="15"/>
                </a:cubicBezTo>
                <a:lnTo>
                  <a:pt x="58" y="7"/>
                </a:lnTo>
                <a:close/>
                <a:moveTo>
                  <a:pt x="31" y="31"/>
                </a:moveTo>
                <a:cubicBezTo>
                  <a:pt x="31" y="29"/>
                  <a:pt x="33" y="28"/>
                  <a:pt x="34" y="28"/>
                </a:cubicBezTo>
                <a:cubicBezTo>
                  <a:pt x="36" y="28"/>
                  <a:pt x="38" y="29"/>
                  <a:pt x="38" y="31"/>
                </a:cubicBezTo>
                <a:cubicBezTo>
                  <a:pt x="38" y="33"/>
                  <a:pt x="36" y="35"/>
                  <a:pt x="34" y="35"/>
                </a:cubicBezTo>
                <a:cubicBezTo>
                  <a:pt x="33" y="35"/>
                  <a:pt x="31" y="33"/>
                  <a:pt x="31" y="31"/>
                </a:cubicBezTo>
                <a:close/>
                <a:moveTo>
                  <a:pt x="66" y="86"/>
                </a:moveTo>
                <a:cubicBezTo>
                  <a:pt x="50" y="86"/>
                  <a:pt x="36" y="73"/>
                  <a:pt x="36" y="56"/>
                </a:cubicBezTo>
                <a:cubicBezTo>
                  <a:pt x="36" y="40"/>
                  <a:pt x="50" y="26"/>
                  <a:pt x="66" y="26"/>
                </a:cubicBezTo>
                <a:cubicBezTo>
                  <a:pt x="83" y="26"/>
                  <a:pt x="96" y="40"/>
                  <a:pt x="96" y="56"/>
                </a:cubicBezTo>
                <a:cubicBezTo>
                  <a:pt x="96" y="73"/>
                  <a:pt x="83" y="86"/>
                  <a:pt x="66" y="8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692"/>
          <p:cNvSpPr txBox="1"/>
          <p:nvPr/>
        </p:nvSpPr>
        <p:spPr bwMode="auto">
          <a:xfrm>
            <a:off x="5035677" y="2575957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添加标题</a:t>
            </a:r>
          </a:p>
        </p:txBody>
      </p:sp>
      <p:sp>
        <p:nvSpPr>
          <p:cNvPr id="14" name="Freeform 1171"/>
          <p:cNvSpPr>
            <a:spLocks noEditPoints="1"/>
          </p:cNvSpPr>
          <p:nvPr/>
        </p:nvSpPr>
        <p:spPr bwMode="auto">
          <a:xfrm>
            <a:off x="7245714" y="1371891"/>
            <a:ext cx="710661" cy="573143"/>
          </a:xfrm>
          <a:custGeom>
            <a:avLst/>
            <a:gdLst>
              <a:gd name="T0" fmla="*/ 89 w 99"/>
              <a:gd name="T1" fmla="*/ 79 h 79"/>
              <a:gd name="T2" fmla="*/ 10 w 99"/>
              <a:gd name="T3" fmla="*/ 79 h 79"/>
              <a:gd name="T4" fmla="*/ 0 w 99"/>
              <a:gd name="T5" fmla="*/ 69 h 79"/>
              <a:gd name="T6" fmla="*/ 0 w 99"/>
              <a:gd name="T7" fmla="*/ 9 h 79"/>
              <a:gd name="T8" fmla="*/ 10 w 99"/>
              <a:gd name="T9" fmla="*/ 0 h 79"/>
              <a:gd name="T10" fmla="*/ 89 w 99"/>
              <a:gd name="T11" fmla="*/ 0 h 79"/>
              <a:gd name="T12" fmla="*/ 99 w 99"/>
              <a:gd name="T13" fmla="*/ 9 h 79"/>
              <a:gd name="T14" fmla="*/ 99 w 99"/>
              <a:gd name="T15" fmla="*/ 69 h 79"/>
              <a:gd name="T16" fmla="*/ 89 w 99"/>
              <a:gd name="T17" fmla="*/ 79 h 79"/>
              <a:gd name="T18" fmla="*/ 10 w 99"/>
              <a:gd name="T19" fmla="*/ 5 h 79"/>
              <a:gd name="T20" fmla="*/ 5 w 99"/>
              <a:gd name="T21" fmla="*/ 9 h 79"/>
              <a:gd name="T22" fmla="*/ 5 w 99"/>
              <a:gd name="T23" fmla="*/ 69 h 79"/>
              <a:gd name="T24" fmla="*/ 10 w 99"/>
              <a:gd name="T25" fmla="*/ 74 h 79"/>
              <a:gd name="T26" fmla="*/ 89 w 99"/>
              <a:gd name="T27" fmla="*/ 74 h 79"/>
              <a:gd name="T28" fmla="*/ 94 w 99"/>
              <a:gd name="T29" fmla="*/ 69 h 79"/>
              <a:gd name="T30" fmla="*/ 94 w 99"/>
              <a:gd name="T31" fmla="*/ 9 h 79"/>
              <a:gd name="T32" fmla="*/ 89 w 99"/>
              <a:gd name="T33" fmla="*/ 5 h 79"/>
              <a:gd name="T34" fmla="*/ 10 w 99"/>
              <a:gd name="T35" fmla="*/ 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" h="79">
                <a:moveTo>
                  <a:pt x="89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4" y="79"/>
                  <a:pt x="0" y="74"/>
                  <a:pt x="0" y="6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10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5" y="0"/>
                  <a:pt x="99" y="4"/>
                  <a:pt x="99" y="9"/>
                </a:cubicBezTo>
                <a:cubicBezTo>
                  <a:pt x="99" y="69"/>
                  <a:pt x="99" y="69"/>
                  <a:pt x="99" y="69"/>
                </a:cubicBezTo>
                <a:cubicBezTo>
                  <a:pt x="99" y="74"/>
                  <a:pt x="95" y="79"/>
                  <a:pt x="89" y="79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72"/>
                  <a:pt x="7" y="74"/>
                  <a:pt x="10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92" y="74"/>
                  <a:pt x="94" y="72"/>
                  <a:pt x="94" y="6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7"/>
                  <a:pt x="92" y="5"/>
                  <a:pt x="89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Freeform 1172"/>
          <p:cNvSpPr>
            <a:spLocks/>
          </p:cNvSpPr>
          <p:nvPr/>
        </p:nvSpPr>
        <p:spPr bwMode="auto">
          <a:xfrm>
            <a:off x="7318809" y="1474068"/>
            <a:ext cx="546067" cy="391223"/>
          </a:xfrm>
          <a:custGeom>
            <a:avLst/>
            <a:gdLst>
              <a:gd name="T0" fmla="*/ 76 w 76"/>
              <a:gd name="T1" fmla="*/ 49 h 54"/>
              <a:gd name="T2" fmla="*/ 70 w 76"/>
              <a:gd name="T3" fmla="*/ 54 h 54"/>
              <a:gd name="T4" fmla="*/ 6 w 76"/>
              <a:gd name="T5" fmla="*/ 54 h 54"/>
              <a:gd name="T6" fmla="*/ 0 w 76"/>
              <a:gd name="T7" fmla="*/ 49 h 54"/>
              <a:gd name="T8" fmla="*/ 0 w 76"/>
              <a:gd name="T9" fmla="*/ 6 h 54"/>
              <a:gd name="T10" fmla="*/ 6 w 76"/>
              <a:gd name="T11" fmla="*/ 0 h 54"/>
              <a:gd name="T12" fmla="*/ 70 w 76"/>
              <a:gd name="T13" fmla="*/ 0 h 54"/>
              <a:gd name="T14" fmla="*/ 76 w 76"/>
              <a:gd name="T15" fmla="*/ 6 h 54"/>
              <a:gd name="T16" fmla="*/ 76 w 76"/>
              <a:gd name="T17" fmla="*/ 4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4">
                <a:moveTo>
                  <a:pt x="76" y="49"/>
                </a:moveTo>
                <a:cubicBezTo>
                  <a:pt x="76" y="52"/>
                  <a:pt x="73" y="54"/>
                  <a:pt x="70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2" y="54"/>
                  <a:pt x="0" y="52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6" y="3"/>
                  <a:pt x="76" y="6"/>
                </a:cubicBezTo>
                <a:lnTo>
                  <a:pt x="76" y="4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Freeform 1173"/>
          <p:cNvSpPr>
            <a:spLocks/>
          </p:cNvSpPr>
          <p:nvPr/>
        </p:nvSpPr>
        <p:spPr bwMode="auto">
          <a:xfrm>
            <a:off x="7448390" y="2069413"/>
            <a:ext cx="259478" cy="45719"/>
          </a:xfrm>
          <a:custGeom>
            <a:avLst/>
            <a:gdLst>
              <a:gd name="T0" fmla="*/ 36 w 36"/>
              <a:gd name="T1" fmla="*/ 3 h 6"/>
              <a:gd name="T2" fmla="*/ 33 w 36"/>
              <a:gd name="T3" fmla="*/ 6 h 6"/>
              <a:gd name="T4" fmla="*/ 3 w 36"/>
              <a:gd name="T5" fmla="*/ 6 h 6"/>
              <a:gd name="T6" fmla="*/ 0 w 36"/>
              <a:gd name="T7" fmla="*/ 3 h 6"/>
              <a:gd name="T8" fmla="*/ 0 w 36"/>
              <a:gd name="T9" fmla="*/ 3 h 6"/>
              <a:gd name="T10" fmla="*/ 3 w 36"/>
              <a:gd name="T11" fmla="*/ 0 h 6"/>
              <a:gd name="T12" fmla="*/ 33 w 36"/>
              <a:gd name="T13" fmla="*/ 0 h 6"/>
              <a:gd name="T14" fmla="*/ 36 w 3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6">
                <a:moveTo>
                  <a:pt x="36" y="3"/>
                </a:moveTo>
                <a:cubicBezTo>
                  <a:pt x="36" y="4"/>
                  <a:pt x="35" y="6"/>
                  <a:pt x="33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5" y="0"/>
                  <a:pt x="36" y="1"/>
                  <a:pt x="36" y="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Freeform 1174"/>
          <p:cNvSpPr>
            <a:spLocks noEditPoints="1"/>
          </p:cNvSpPr>
          <p:nvPr/>
        </p:nvSpPr>
        <p:spPr bwMode="auto">
          <a:xfrm>
            <a:off x="6950005" y="1826538"/>
            <a:ext cx="294334" cy="179963"/>
          </a:xfrm>
          <a:custGeom>
            <a:avLst/>
            <a:gdLst>
              <a:gd name="T0" fmla="*/ 0 w 41"/>
              <a:gd name="T1" fmla="*/ 17 h 25"/>
              <a:gd name="T2" fmla="*/ 8 w 41"/>
              <a:gd name="T3" fmla="*/ 25 h 25"/>
              <a:gd name="T4" fmla="*/ 34 w 41"/>
              <a:gd name="T5" fmla="*/ 25 h 25"/>
              <a:gd name="T6" fmla="*/ 41 w 41"/>
              <a:gd name="T7" fmla="*/ 17 h 25"/>
              <a:gd name="T8" fmla="*/ 41 w 41"/>
              <a:gd name="T9" fmla="*/ 0 h 25"/>
              <a:gd name="T10" fmla="*/ 0 w 41"/>
              <a:gd name="T11" fmla="*/ 0 h 25"/>
              <a:gd name="T12" fmla="*/ 0 w 41"/>
              <a:gd name="T13" fmla="*/ 17 h 25"/>
              <a:gd name="T14" fmla="*/ 21 w 41"/>
              <a:gd name="T15" fmla="*/ 11 h 25"/>
              <a:gd name="T16" fmla="*/ 24 w 41"/>
              <a:gd name="T17" fmla="*/ 15 h 25"/>
              <a:gd name="T18" fmla="*/ 21 w 41"/>
              <a:gd name="T19" fmla="*/ 18 h 25"/>
              <a:gd name="T20" fmla="*/ 17 w 41"/>
              <a:gd name="T21" fmla="*/ 15 h 25"/>
              <a:gd name="T22" fmla="*/ 21 w 41"/>
              <a:gd name="T23" fmla="*/ 1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25">
                <a:moveTo>
                  <a:pt x="0" y="17"/>
                </a:moveTo>
                <a:cubicBezTo>
                  <a:pt x="0" y="22"/>
                  <a:pt x="3" y="25"/>
                  <a:pt x="8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8" y="25"/>
                  <a:pt x="41" y="22"/>
                  <a:pt x="41" y="17"/>
                </a:cubicBez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0"/>
                  <a:pt x="0" y="0"/>
                </a:cubicBezTo>
                <a:lnTo>
                  <a:pt x="0" y="17"/>
                </a:lnTo>
                <a:close/>
                <a:moveTo>
                  <a:pt x="21" y="11"/>
                </a:moveTo>
                <a:cubicBezTo>
                  <a:pt x="22" y="11"/>
                  <a:pt x="24" y="13"/>
                  <a:pt x="24" y="15"/>
                </a:cubicBezTo>
                <a:cubicBezTo>
                  <a:pt x="24" y="17"/>
                  <a:pt x="22" y="18"/>
                  <a:pt x="21" y="18"/>
                </a:cubicBezTo>
                <a:cubicBezTo>
                  <a:pt x="19" y="18"/>
                  <a:pt x="17" y="17"/>
                  <a:pt x="17" y="15"/>
                </a:cubicBezTo>
                <a:cubicBezTo>
                  <a:pt x="17" y="13"/>
                  <a:pt x="19" y="11"/>
                  <a:pt x="21" y="1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1175"/>
          <p:cNvSpPr>
            <a:spLocks noEditPoints="1"/>
          </p:cNvSpPr>
          <p:nvPr/>
        </p:nvSpPr>
        <p:spPr bwMode="auto">
          <a:xfrm>
            <a:off x="6950005" y="1398291"/>
            <a:ext cx="294334" cy="442082"/>
          </a:xfrm>
          <a:custGeom>
            <a:avLst/>
            <a:gdLst>
              <a:gd name="T0" fmla="*/ 34 w 41"/>
              <a:gd name="T1" fmla="*/ 0 h 61"/>
              <a:gd name="T2" fmla="*/ 8 w 41"/>
              <a:gd name="T3" fmla="*/ 0 h 61"/>
              <a:gd name="T4" fmla="*/ 0 w 41"/>
              <a:gd name="T5" fmla="*/ 7 h 61"/>
              <a:gd name="T6" fmla="*/ 0 w 41"/>
              <a:gd name="T7" fmla="*/ 61 h 61"/>
              <a:gd name="T8" fmla="*/ 41 w 41"/>
              <a:gd name="T9" fmla="*/ 61 h 61"/>
              <a:gd name="T10" fmla="*/ 41 w 41"/>
              <a:gd name="T11" fmla="*/ 7 h 61"/>
              <a:gd name="T12" fmla="*/ 34 w 41"/>
              <a:gd name="T13" fmla="*/ 0 h 61"/>
              <a:gd name="T14" fmla="*/ 35 w 41"/>
              <a:gd name="T15" fmla="*/ 26 h 61"/>
              <a:gd name="T16" fmla="*/ 5 w 41"/>
              <a:gd name="T17" fmla="*/ 26 h 61"/>
              <a:gd name="T18" fmla="*/ 5 w 41"/>
              <a:gd name="T19" fmla="*/ 19 h 61"/>
              <a:gd name="T20" fmla="*/ 35 w 41"/>
              <a:gd name="T21" fmla="*/ 19 h 61"/>
              <a:gd name="T22" fmla="*/ 35 w 41"/>
              <a:gd name="T23" fmla="*/ 26 h 61"/>
              <a:gd name="T24" fmla="*/ 35 w 41"/>
              <a:gd name="T25" fmla="*/ 13 h 61"/>
              <a:gd name="T26" fmla="*/ 5 w 41"/>
              <a:gd name="T27" fmla="*/ 13 h 61"/>
              <a:gd name="T28" fmla="*/ 5 w 41"/>
              <a:gd name="T29" fmla="*/ 6 h 61"/>
              <a:gd name="T30" fmla="*/ 35 w 41"/>
              <a:gd name="T31" fmla="*/ 6 h 61"/>
              <a:gd name="T32" fmla="*/ 35 w 41"/>
              <a:gd name="T33" fmla="*/ 1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61">
                <a:moveTo>
                  <a:pt x="3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1"/>
                  <a:pt x="0" y="61"/>
                  <a:pt x="0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38" y="0"/>
                  <a:pt x="34" y="0"/>
                </a:cubicBezTo>
                <a:close/>
                <a:moveTo>
                  <a:pt x="35" y="26"/>
                </a:moveTo>
                <a:cubicBezTo>
                  <a:pt x="5" y="26"/>
                  <a:pt x="5" y="26"/>
                  <a:pt x="5" y="26"/>
                </a:cubicBezTo>
                <a:cubicBezTo>
                  <a:pt x="5" y="19"/>
                  <a:pt x="5" y="19"/>
                  <a:pt x="5" y="19"/>
                </a:cubicBezTo>
                <a:cubicBezTo>
                  <a:pt x="35" y="19"/>
                  <a:pt x="35" y="19"/>
                  <a:pt x="35" y="19"/>
                </a:cubicBezTo>
                <a:lnTo>
                  <a:pt x="35" y="26"/>
                </a:lnTo>
                <a:close/>
                <a:moveTo>
                  <a:pt x="35" y="13"/>
                </a:moveTo>
                <a:cubicBezTo>
                  <a:pt x="5" y="13"/>
                  <a:pt x="5" y="13"/>
                  <a:pt x="5" y="13"/>
                </a:cubicBezTo>
                <a:cubicBezTo>
                  <a:pt x="5" y="6"/>
                  <a:pt x="5" y="6"/>
                  <a:pt x="5" y="6"/>
                </a:cubicBezTo>
                <a:cubicBezTo>
                  <a:pt x="35" y="6"/>
                  <a:pt x="35" y="6"/>
                  <a:pt x="35" y="6"/>
                </a:cubicBezTo>
                <a:lnTo>
                  <a:pt x="35" y="1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692"/>
          <p:cNvSpPr txBox="1"/>
          <p:nvPr/>
        </p:nvSpPr>
        <p:spPr bwMode="auto">
          <a:xfrm>
            <a:off x="6932369" y="2575957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添加标题</a:t>
            </a: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2859337" y="3252100"/>
            <a:ext cx="2012721" cy="8906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4764749" y="3221659"/>
            <a:ext cx="2012721" cy="8906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6693528" y="3235781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点击此处添加文本内容，如关键词、部分简单介绍等。点击此处添加文本内容</a:t>
            </a:r>
          </a:p>
        </p:txBody>
      </p:sp>
    </p:spTree>
    <p:extLst>
      <p:ext uri="{BB962C8B-B14F-4D97-AF65-F5344CB8AC3E}">
        <p14:creationId xmlns:p14="http://schemas.microsoft.com/office/powerpoint/2010/main" val="22064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418383" y="2066333"/>
            <a:ext cx="2859919" cy="3817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418383" y="2608229"/>
            <a:ext cx="2859919" cy="3817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418383" y="3186252"/>
            <a:ext cx="2859919" cy="3817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-17900"/>
            <a:ext cx="2677390" cy="5161400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18383" y="1488310"/>
            <a:ext cx="2859919" cy="3817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48"/>
          <p:cNvSpPr txBox="1"/>
          <p:nvPr/>
        </p:nvSpPr>
        <p:spPr>
          <a:xfrm>
            <a:off x="374001" y="486044"/>
            <a:ext cx="1711358" cy="1118253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7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en-US" altLang="zh-CN" sz="5700" b="1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Box 148"/>
          <p:cNvSpPr txBox="1"/>
          <p:nvPr/>
        </p:nvSpPr>
        <p:spPr>
          <a:xfrm>
            <a:off x="424339" y="1323690"/>
            <a:ext cx="1977259" cy="536042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  <a:endParaRPr lang="zh-CN" altLang="en-US" sz="2800" b="1" cap="all" dirty="0">
              <a:solidFill>
                <a:schemeClr val="accent2">
                  <a:lumMod val="40000"/>
                  <a:lumOff val="60000"/>
                </a:schemeClr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94760" y="1478057"/>
            <a:ext cx="1157238" cy="403698"/>
          </a:xfrm>
          <a:prstGeom prst="rect">
            <a:avLst/>
          </a:prstGeom>
          <a:noFill/>
          <a:effectLst/>
        </p:spPr>
        <p:txBody>
          <a:bodyPr wrap="none" lIns="65023" tIns="32511" rIns="65023" bIns="3251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公司简介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3756268" y="1469775"/>
            <a:ext cx="507932" cy="4187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2000" dirty="0"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94760" y="2040275"/>
            <a:ext cx="1157238" cy="403698"/>
          </a:xfrm>
          <a:prstGeom prst="rect">
            <a:avLst/>
          </a:prstGeom>
          <a:noFill/>
          <a:effectLst/>
        </p:spPr>
        <p:txBody>
          <a:bodyPr wrap="none" lIns="65023" tIns="32511" rIns="65023" bIns="3251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组织架构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3756268" y="2031993"/>
            <a:ext cx="507932" cy="4187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2000" dirty="0"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94760" y="2602492"/>
            <a:ext cx="1157238" cy="403698"/>
          </a:xfrm>
          <a:prstGeom prst="rect">
            <a:avLst/>
          </a:prstGeom>
          <a:noFill/>
          <a:effectLst/>
        </p:spPr>
        <p:txBody>
          <a:bodyPr wrap="none" lIns="65023" tIns="32511" rIns="65023" bIns="3251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企业文化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3756268" y="2594210"/>
            <a:ext cx="507932" cy="4187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2000" dirty="0"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94759" y="3164710"/>
            <a:ext cx="1157238" cy="403698"/>
          </a:xfrm>
          <a:prstGeom prst="rect">
            <a:avLst/>
          </a:prstGeom>
          <a:noFill/>
          <a:effectLst/>
        </p:spPr>
        <p:txBody>
          <a:bodyPr wrap="none" lIns="65023" tIns="32511" rIns="65023" bIns="3251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管理制度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3756268" y="3156428"/>
            <a:ext cx="507932" cy="4187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2000" dirty="0">
              <a:latin typeface="Impact" panose="020B080603090205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9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30915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87931" y="1451429"/>
            <a:ext cx="1106800" cy="730950"/>
            <a:chOff x="-2570508" y="2730500"/>
            <a:chExt cx="762000" cy="503238"/>
          </a:xfrm>
          <a:solidFill>
            <a:schemeClr val="accent2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-2292696" y="2852738"/>
              <a:ext cx="484188" cy="368300"/>
            </a:xfrm>
            <a:custGeom>
              <a:avLst/>
              <a:gdLst>
                <a:gd name="T0" fmla="*/ 68 w 71"/>
                <a:gd name="T1" fmla="*/ 0 h 54"/>
                <a:gd name="T2" fmla="*/ 4 w 71"/>
                <a:gd name="T3" fmla="*/ 0 h 54"/>
                <a:gd name="T4" fmla="*/ 0 w 71"/>
                <a:gd name="T5" fmla="*/ 4 h 54"/>
                <a:gd name="T6" fmla="*/ 0 w 71"/>
                <a:gd name="T7" fmla="*/ 42 h 54"/>
                <a:gd name="T8" fmla="*/ 4 w 71"/>
                <a:gd name="T9" fmla="*/ 45 h 54"/>
                <a:gd name="T10" fmla="*/ 24 w 71"/>
                <a:gd name="T11" fmla="*/ 45 h 54"/>
                <a:gd name="T12" fmla="*/ 24 w 71"/>
                <a:gd name="T13" fmla="*/ 52 h 54"/>
                <a:gd name="T14" fmla="*/ 17 w 71"/>
                <a:gd name="T15" fmla="*/ 52 h 54"/>
                <a:gd name="T16" fmla="*/ 16 w 71"/>
                <a:gd name="T17" fmla="*/ 53 h 54"/>
                <a:gd name="T18" fmla="*/ 17 w 71"/>
                <a:gd name="T19" fmla="*/ 54 h 54"/>
                <a:gd name="T20" fmla="*/ 55 w 71"/>
                <a:gd name="T21" fmla="*/ 54 h 54"/>
                <a:gd name="T22" fmla="*/ 56 w 71"/>
                <a:gd name="T23" fmla="*/ 53 h 54"/>
                <a:gd name="T24" fmla="*/ 55 w 71"/>
                <a:gd name="T25" fmla="*/ 52 h 54"/>
                <a:gd name="T26" fmla="*/ 48 w 71"/>
                <a:gd name="T27" fmla="*/ 52 h 54"/>
                <a:gd name="T28" fmla="*/ 48 w 71"/>
                <a:gd name="T29" fmla="*/ 45 h 54"/>
                <a:gd name="T30" fmla="*/ 68 w 71"/>
                <a:gd name="T31" fmla="*/ 45 h 54"/>
                <a:gd name="T32" fmla="*/ 71 w 71"/>
                <a:gd name="T33" fmla="*/ 42 h 54"/>
                <a:gd name="T34" fmla="*/ 71 w 71"/>
                <a:gd name="T35" fmla="*/ 4 h 54"/>
                <a:gd name="T36" fmla="*/ 68 w 71"/>
                <a:gd name="T37" fmla="*/ 0 h 54"/>
                <a:gd name="T38" fmla="*/ 59 w 71"/>
                <a:gd name="T39" fmla="*/ 42 h 54"/>
                <a:gd name="T40" fmla="*/ 58 w 71"/>
                <a:gd name="T41" fmla="*/ 41 h 54"/>
                <a:gd name="T42" fmla="*/ 59 w 71"/>
                <a:gd name="T43" fmla="*/ 40 h 54"/>
                <a:gd name="T44" fmla="*/ 60 w 71"/>
                <a:gd name="T45" fmla="*/ 41 h 54"/>
                <a:gd name="T46" fmla="*/ 59 w 71"/>
                <a:gd name="T47" fmla="*/ 42 h 54"/>
                <a:gd name="T48" fmla="*/ 68 w 71"/>
                <a:gd name="T49" fmla="*/ 37 h 54"/>
                <a:gd name="T50" fmla="*/ 4 w 71"/>
                <a:gd name="T51" fmla="*/ 37 h 54"/>
                <a:gd name="T52" fmla="*/ 4 w 71"/>
                <a:gd name="T53" fmla="*/ 4 h 54"/>
                <a:gd name="T54" fmla="*/ 68 w 71"/>
                <a:gd name="T55" fmla="*/ 4 h 54"/>
                <a:gd name="T56" fmla="*/ 68 w 71"/>
                <a:gd name="T57" fmla="*/ 3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54">
                  <a:moveTo>
                    <a:pt x="6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2" y="45"/>
                    <a:pt x="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6" y="54"/>
                    <a:pt x="16" y="54"/>
                    <a:pt x="17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4"/>
                    <a:pt x="56" y="53"/>
                  </a:cubicBezTo>
                  <a:cubicBezTo>
                    <a:pt x="56" y="53"/>
                    <a:pt x="56" y="52"/>
                    <a:pt x="55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70" y="45"/>
                    <a:pt x="71" y="44"/>
                    <a:pt x="71" y="4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"/>
                    <a:pt x="70" y="0"/>
                    <a:pt x="68" y="0"/>
                  </a:cubicBezTo>
                  <a:close/>
                  <a:moveTo>
                    <a:pt x="59" y="42"/>
                  </a:moveTo>
                  <a:cubicBezTo>
                    <a:pt x="58" y="42"/>
                    <a:pt x="58" y="41"/>
                    <a:pt x="58" y="41"/>
                  </a:cubicBezTo>
                  <a:cubicBezTo>
                    <a:pt x="58" y="41"/>
                    <a:pt x="58" y="40"/>
                    <a:pt x="59" y="40"/>
                  </a:cubicBezTo>
                  <a:cubicBezTo>
                    <a:pt x="59" y="40"/>
                    <a:pt x="60" y="41"/>
                    <a:pt x="60" y="41"/>
                  </a:cubicBezTo>
                  <a:cubicBezTo>
                    <a:pt x="60" y="41"/>
                    <a:pt x="59" y="42"/>
                    <a:pt x="59" y="42"/>
                  </a:cubicBezTo>
                  <a:close/>
                  <a:moveTo>
                    <a:pt x="68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8" y="4"/>
                    <a:pt x="68" y="4"/>
                    <a:pt x="68" y="4"/>
                  </a:cubicBezTo>
                  <a:lnTo>
                    <a:pt x="6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2570508" y="3090863"/>
              <a:ext cx="238125" cy="142875"/>
            </a:xfrm>
            <a:custGeom>
              <a:avLst/>
              <a:gdLst>
                <a:gd name="T0" fmla="*/ 0 w 35"/>
                <a:gd name="T1" fmla="*/ 15 h 21"/>
                <a:gd name="T2" fmla="*/ 7 w 35"/>
                <a:gd name="T3" fmla="*/ 21 h 21"/>
                <a:gd name="T4" fmla="*/ 29 w 35"/>
                <a:gd name="T5" fmla="*/ 21 h 21"/>
                <a:gd name="T6" fmla="*/ 35 w 35"/>
                <a:gd name="T7" fmla="*/ 15 h 21"/>
                <a:gd name="T8" fmla="*/ 35 w 35"/>
                <a:gd name="T9" fmla="*/ 0 h 21"/>
                <a:gd name="T10" fmla="*/ 0 w 35"/>
                <a:gd name="T11" fmla="*/ 0 h 21"/>
                <a:gd name="T12" fmla="*/ 0 w 35"/>
                <a:gd name="T13" fmla="*/ 15 h 21"/>
                <a:gd name="T14" fmla="*/ 18 w 35"/>
                <a:gd name="T15" fmla="*/ 10 h 21"/>
                <a:gd name="T16" fmla="*/ 21 w 35"/>
                <a:gd name="T17" fmla="*/ 13 h 21"/>
                <a:gd name="T18" fmla="*/ 18 w 35"/>
                <a:gd name="T19" fmla="*/ 15 h 21"/>
                <a:gd name="T20" fmla="*/ 15 w 35"/>
                <a:gd name="T21" fmla="*/ 13 h 21"/>
                <a:gd name="T22" fmla="*/ 18 w 35"/>
                <a:gd name="T2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1">
                  <a:moveTo>
                    <a:pt x="0" y="15"/>
                  </a:moveTo>
                  <a:cubicBezTo>
                    <a:pt x="0" y="18"/>
                    <a:pt x="3" y="21"/>
                    <a:pt x="7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2" y="21"/>
                    <a:pt x="35" y="18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  <a:moveTo>
                    <a:pt x="18" y="10"/>
                  </a:moveTo>
                  <a:cubicBezTo>
                    <a:pt x="19" y="10"/>
                    <a:pt x="21" y="11"/>
                    <a:pt x="21" y="13"/>
                  </a:cubicBezTo>
                  <a:cubicBezTo>
                    <a:pt x="21" y="14"/>
                    <a:pt x="19" y="15"/>
                    <a:pt x="18" y="15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5" y="11"/>
                    <a:pt x="16" y="10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2570508" y="2730500"/>
              <a:ext cx="238125" cy="354013"/>
            </a:xfrm>
            <a:custGeom>
              <a:avLst/>
              <a:gdLst>
                <a:gd name="T0" fmla="*/ 29 w 35"/>
                <a:gd name="T1" fmla="*/ 0 h 52"/>
                <a:gd name="T2" fmla="*/ 7 w 35"/>
                <a:gd name="T3" fmla="*/ 0 h 52"/>
                <a:gd name="T4" fmla="*/ 0 w 35"/>
                <a:gd name="T5" fmla="*/ 6 h 52"/>
                <a:gd name="T6" fmla="*/ 0 w 35"/>
                <a:gd name="T7" fmla="*/ 52 h 52"/>
                <a:gd name="T8" fmla="*/ 35 w 35"/>
                <a:gd name="T9" fmla="*/ 52 h 52"/>
                <a:gd name="T10" fmla="*/ 35 w 35"/>
                <a:gd name="T11" fmla="*/ 6 h 52"/>
                <a:gd name="T12" fmla="*/ 29 w 35"/>
                <a:gd name="T13" fmla="*/ 0 h 52"/>
                <a:gd name="T14" fmla="*/ 30 w 35"/>
                <a:gd name="T15" fmla="*/ 22 h 52"/>
                <a:gd name="T16" fmla="*/ 5 w 35"/>
                <a:gd name="T17" fmla="*/ 22 h 52"/>
                <a:gd name="T18" fmla="*/ 5 w 35"/>
                <a:gd name="T19" fmla="*/ 16 h 52"/>
                <a:gd name="T20" fmla="*/ 30 w 35"/>
                <a:gd name="T21" fmla="*/ 16 h 52"/>
                <a:gd name="T22" fmla="*/ 30 w 35"/>
                <a:gd name="T23" fmla="*/ 22 h 52"/>
                <a:gd name="T24" fmla="*/ 30 w 35"/>
                <a:gd name="T25" fmla="*/ 11 h 52"/>
                <a:gd name="T26" fmla="*/ 5 w 35"/>
                <a:gd name="T27" fmla="*/ 11 h 52"/>
                <a:gd name="T28" fmla="*/ 5 w 35"/>
                <a:gd name="T29" fmla="*/ 5 h 52"/>
                <a:gd name="T30" fmla="*/ 30 w 35"/>
                <a:gd name="T31" fmla="*/ 5 h 52"/>
                <a:gd name="T32" fmla="*/ 30 w 35"/>
                <a:gd name="T33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52">
                  <a:moveTo>
                    <a:pt x="2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2" y="0"/>
                    <a:pt x="29" y="0"/>
                  </a:cubicBezTo>
                  <a:close/>
                  <a:moveTo>
                    <a:pt x="30" y="22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30" y="22"/>
                  </a:lnTo>
                  <a:close/>
                  <a:moveTo>
                    <a:pt x="3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</p:grp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5037370" y="3221082"/>
            <a:ext cx="424274" cy="740174"/>
          </a:xfrm>
          <a:custGeom>
            <a:avLst/>
            <a:gdLst>
              <a:gd name="T0" fmla="*/ 38 w 43"/>
              <a:gd name="T1" fmla="*/ 0 h 75"/>
              <a:gd name="T2" fmla="*/ 4 w 43"/>
              <a:gd name="T3" fmla="*/ 0 h 75"/>
              <a:gd name="T4" fmla="*/ 0 w 43"/>
              <a:gd name="T5" fmla="*/ 5 h 75"/>
              <a:gd name="T6" fmla="*/ 0 w 43"/>
              <a:gd name="T7" fmla="*/ 71 h 75"/>
              <a:gd name="T8" fmla="*/ 4 w 43"/>
              <a:gd name="T9" fmla="*/ 75 h 75"/>
              <a:gd name="T10" fmla="*/ 38 w 43"/>
              <a:gd name="T11" fmla="*/ 75 h 75"/>
              <a:gd name="T12" fmla="*/ 43 w 43"/>
              <a:gd name="T13" fmla="*/ 71 h 75"/>
              <a:gd name="T14" fmla="*/ 43 w 43"/>
              <a:gd name="T15" fmla="*/ 5 h 75"/>
              <a:gd name="T16" fmla="*/ 38 w 43"/>
              <a:gd name="T17" fmla="*/ 0 h 75"/>
              <a:gd name="T18" fmla="*/ 14 w 43"/>
              <a:gd name="T19" fmla="*/ 5 h 75"/>
              <a:gd name="T20" fmla="*/ 28 w 43"/>
              <a:gd name="T21" fmla="*/ 5 h 75"/>
              <a:gd name="T22" fmla="*/ 28 w 43"/>
              <a:gd name="T23" fmla="*/ 7 h 75"/>
              <a:gd name="T24" fmla="*/ 14 w 43"/>
              <a:gd name="T25" fmla="*/ 7 h 75"/>
              <a:gd name="T26" fmla="*/ 14 w 43"/>
              <a:gd name="T27" fmla="*/ 5 h 75"/>
              <a:gd name="T28" fmla="*/ 21 w 43"/>
              <a:gd name="T29" fmla="*/ 72 h 75"/>
              <a:gd name="T30" fmla="*/ 18 w 43"/>
              <a:gd name="T31" fmla="*/ 70 h 75"/>
              <a:gd name="T32" fmla="*/ 21 w 43"/>
              <a:gd name="T33" fmla="*/ 67 h 75"/>
              <a:gd name="T34" fmla="*/ 24 w 43"/>
              <a:gd name="T35" fmla="*/ 70 h 75"/>
              <a:gd name="T36" fmla="*/ 21 w 43"/>
              <a:gd name="T37" fmla="*/ 72 h 75"/>
              <a:gd name="T38" fmla="*/ 39 w 43"/>
              <a:gd name="T39" fmla="*/ 63 h 75"/>
              <a:gd name="T40" fmla="*/ 3 w 43"/>
              <a:gd name="T41" fmla="*/ 63 h 75"/>
              <a:gd name="T42" fmla="*/ 3 w 43"/>
              <a:gd name="T43" fmla="*/ 12 h 75"/>
              <a:gd name="T44" fmla="*/ 39 w 43"/>
              <a:gd name="T45" fmla="*/ 12 h 75"/>
              <a:gd name="T46" fmla="*/ 39 w 43"/>
              <a:gd name="T47" fmla="*/ 6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3" h="75">
                <a:moveTo>
                  <a:pt x="38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3"/>
                  <a:pt x="2" y="75"/>
                  <a:pt x="4" y="75"/>
                </a:cubicBezTo>
                <a:cubicBezTo>
                  <a:pt x="38" y="75"/>
                  <a:pt x="38" y="75"/>
                  <a:pt x="38" y="75"/>
                </a:cubicBezTo>
                <a:cubicBezTo>
                  <a:pt x="41" y="75"/>
                  <a:pt x="43" y="73"/>
                  <a:pt x="43" y="71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2"/>
                  <a:pt x="41" y="0"/>
                  <a:pt x="38" y="0"/>
                </a:cubicBezTo>
                <a:close/>
                <a:moveTo>
                  <a:pt x="14" y="5"/>
                </a:moveTo>
                <a:cubicBezTo>
                  <a:pt x="28" y="5"/>
                  <a:pt x="28" y="5"/>
                  <a:pt x="28" y="5"/>
                </a:cubicBezTo>
                <a:cubicBezTo>
                  <a:pt x="28" y="7"/>
                  <a:pt x="28" y="7"/>
                  <a:pt x="28" y="7"/>
                </a:cubicBezTo>
                <a:cubicBezTo>
                  <a:pt x="14" y="7"/>
                  <a:pt x="14" y="7"/>
                  <a:pt x="14" y="7"/>
                </a:cubicBezTo>
                <a:lnTo>
                  <a:pt x="14" y="5"/>
                </a:lnTo>
                <a:close/>
                <a:moveTo>
                  <a:pt x="21" y="72"/>
                </a:moveTo>
                <a:cubicBezTo>
                  <a:pt x="20" y="72"/>
                  <a:pt x="18" y="71"/>
                  <a:pt x="18" y="70"/>
                </a:cubicBezTo>
                <a:cubicBezTo>
                  <a:pt x="18" y="68"/>
                  <a:pt x="20" y="67"/>
                  <a:pt x="21" y="67"/>
                </a:cubicBezTo>
                <a:cubicBezTo>
                  <a:pt x="23" y="67"/>
                  <a:pt x="24" y="68"/>
                  <a:pt x="24" y="70"/>
                </a:cubicBezTo>
                <a:cubicBezTo>
                  <a:pt x="24" y="71"/>
                  <a:pt x="23" y="72"/>
                  <a:pt x="21" y="72"/>
                </a:cubicBezTo>
                <a:close/>
                <a:moveTo>
                  <a:pt x="39" y="63"/>
                </a:moveTo>
                <a:cubicBezTo>
                  <a:pt x="3" y="63"/>
                  <a:pt x="3" y="63"/>
                  <a:pt x="3" y="63"/>
                </a:cubicBezTo>
                <a:cubicBezTo>
                  <a:pt x="3" y="12"/>
                  <a:pt x="3" y="12"/>
                  <a:pt x="3" y="12"/>
                </a:cubicBezTo>
                <a:cubicBezTo>
                  <a:pt x="39" y="12"/>
                  <a:pt x="39" y="12"/>
                  <a:pt x="39" y="12"/>
                </a:cubicBezTo>
                <a:lnTo>
                  <a:pt x="39" y="6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1600"/>
          </a:p>
        </p:txBody>
      </p:sp>
      <p:grpSp>
        <p:nvGrpSpPr>
          <p:cNvPr id="9" name="组合 8"/>
          <p:cNvGrpSpPr/>
          <p:nvPr/>
        </p:nvGrpSpPr>
        <p:grpSpPr>
          <a:xfrm>
            <a:off x="589835" y="3149600"/>
            <a:ext cx="1180796" cy="654326"/>
            <a:chOff x="704776" y="2593819"/>
            <a:chExt cx="747713" cy="414338"/>
          </a:xfrm>
          <a:solidFill>
            <a:schemeClr val="accent2"/>
          </a:solidFill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717476" y="2627157"/>
              <a:ext cx="511175" cy="381000"/>
            </a:xfrm>
            <a:custGeom>
              <a:avLst/>
              <a:gdLst>
                <a:gd name="T0" fmla="*/ 61 w 75"/>
                <a:gd name="T1" fmla="*/ 14 h 56"/>
                <a:gd name="T2" fmla="*/ 47 w 75"/>
                <a:gd name="T3" fmla="*/ 0 h 56"/>
                <a:gd name="T4" fmla="*/ 33 w 75"/>
                <a:gd name="T5" fmla="*/ 14 h 56"/>
                <a:gd name="T6" fmla="*/ 19 w 75"/>
                <a:gd name="T7" fmla="*/ 28 h 56"/>
                <a:gd name="T8" fmla="*/ 0 w 75"/>
                <a:gd name="T9" fmla="*/ 28 h 56"/>
                <a:gd name="T10" fmla="*/ 0 w 75"/>
                <a:gd name="T11" fmla="*/ 56 h 56"/>
                <a:gd name="T12" fmla="*/ 47 w 75"/>
                <a:gd name="T13" fmla="*/ 56 h 56"/>
                <a:gd name="T14" fmla="*/ 47 w 75"/>
                <a:gd name="T15" fmla="*/ 35 h 56"/>
                <a:gd name="T16" fmla="*/ 61 w 75"/>
                <a:gd name="T17" fmla="*/ 35 h 56"/>
                <a:gd name="T18" fmla="*/ 61 w 75"/>
                <a:gd name="T19" fmla="*/ 56 h 56"/>
                <a:gd name="T20" fmla="*/ 75 w 75"/>
                <a:gd name="T21" fmla="*/ 56 h 56"/>
                <a:gd name="T22" fmla="*/ 75 w 75"/>
                <a:gd name="T23" fmla="*/ 28 h 56"/>
                <a:gd name="T24" fmla="*/ 75 w 75"/>
                <a:gd name="T25" fmla="*/ 28 h 56"/>
                <a:gd name="T26" fmla="*/ 61 w 75"/>
                <a:gd name="T27" fmla="*/ 14 h 56"/>
                <a:gd name="T28" fmla="*/ 16 w 75"/>
                <a:gd name="T29" fmla="*/ 45 h 56"/>
                <a:gd name="T30" fmla="*/ 5 w 75"/>
                <a:gd name="T31" fmla="*/ 45 h 56"/>
                <a:gd name="T32" fmla="*/ 5 w 75"/>
                <a:gd name="T33" fmla="*/ 35 h 56"/>
                <a:gd name="T34" fmla="*/ 16 w 75"/>
                <a:gd name="T35" fmla="*/ 35 h 56"/>
                <a:gd name="T36" fmla="*/ 16 w 75"/>
                <a:gd name="T37" fmla="*/ 45 h 56"/>
                <a:gd name="T38" fmla="*/ 33 w 75"/>
                <a:gd name="T39" fmla="*/ 45 h 56"/>
                <a:gd name="T40" fmla="*/ 22 w 75"/>
                <a:gd name="T41" fmla="*/ 45 h 56"/>
                <a:gd name="T42" fmla="*/ 22 w 75"/>
                <a:gd name="T43" fmla="*/ 35 h 56"/>
                <a:gd name="T44" fmla="*/ 33 w 75"/>
                <a:gd name="T45" fmla="*/ 35 h 56"/>
                <a:gd name="T46" fmla="*/ 33 w 75"/>
                <a:gd name="T47" fmla="*/ 45 h 56"/>
                <a:gd name="T48" fmla="*/ 45 w 75"/>
                <a:gd name="T49" fmla="*/ 24 h 56"/>
                <a:gd name="T50" fmla="*/ 40 w 75"/>
                <a:gd name="T51" fmla="*/ 19 h 56"/>
                <a:gd name="T52" fmla="*/ 45 w 75"/>
                <a:gd name="T53" fmla="*/ 13 h 56"/>
                <a:gd name="T54" fmla="*/ 50 w 75"/>
                <a:gd name="T55" fmla="*/ 19 h 56"/>
                <a:gd name="T56" fmla="*/ 45 w 75"/>
                <a:gd name="T57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5" h="56">
                  <a:moveTo>
                    <a:pt x="61" y="14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lnTo>
                    <a:pt x="61" y="14"/>
                  </a:lnTo>
                  <a:close/>
                  <a:moveTo>
                    <a:pt x="16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16" y="35"/>
                    <a:pt x="16" y="35"/>
                    <a:pt x="16" y="35"/>
                  </a:cubicBezTo>
                  <a:lnTo>
                    <a:pt x="16" y="45"/>
                  </a:lnTo>
                  <a:close/>
                  <a:moveTo>
                    <a:pt x="33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5"/>
                  </a:lnTo>
                  <a:close/>
                  <a:moveTo>
                    <a:pt x="45" y="24"/>
                  </a:moveTo>
                  <a:cubicBezTo>
                    <a:pt x="42" y="24"/>
                    <a:pt x="40" y="22"/>
                    <a:pt x="40" y="19"/>
                  </a:cubicBezTo>
                  <a:cubicBezTo>
                    <a:pt x="40" y="16"/>
                    <a:pt x="42" y="13"/>
                    <a:pt x="45" y="13"/>
                  </a:cubicBezTo>
                  <a:cubicBezTo>
                    <a:pt x="48" y="13"/>
                    <a:pt x="50" y="16"/>
                    <a:pt x="50" y="19"/>
                  </a:cubicBezTo>
                  <a:cubicBezTo>
                    <a:pt x="50" y="22"/>
                    <a:pt x="48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04776" y="2593819"/>
              <a:ext cx="747713" cy="414338"/>
            </a:xfrm>
            <a:custGeom>
              <a:avLst/>
              <a:gdLst>
                <a:gd name="T0" fmla="*/ 403 w 471"/>
                <a:gd name="T1" fmla="*/ 64 h 261"/>
                <a:gd name="T2" fmla="*/ 334 w 471"/>
                <a:gd name="T3" fmla="*/ 64 h 261"/>
                <a:gd name="T4" fmla="*/ 308 w 471"/>
                <a:gd name="T5" fmla="*/ 64 h 261"/>
                <a:gd name="T6" fmla="*/ 278 w 471"/>
                <a:gd name="T7" fmla="*/ 64 h 261"/>
                <a:gd name="T8" fmla="*/ 274 w 471"/>
                <a:gd name="T9" fmla="*/ 64 h 261"/>
                <a:gd name="T10" fmla="*/ 274 w 471"/>
                <a:gd name="T11" fmla="*/ 64 h 261"/>
                <a:gd name="T12" fmla="*/ 274 w 471"/>
                <a:gd name="T13" fmla="*/ 64 h 261"/>
                <a:gd name="T14" fmla="*/ 214 w 471"/>
                <a:gd name="T15" fmla="*/ 0 h 261"/>
                <a:gd name="T16" fmla="*/ 214 w 471"/>
                <a:gd name="T17" fmla="*/ 0 h 261"/>
                <a:gd name="T18" fmla="*/ 214 w 471"/>
                <a:gd name="T19" fmla="*/ 0 h 261"/>
                <a:gd name="T20" fmla="*/ 150 w 471"/>
                <a:gd name="T21" fmla="*/ 64 h 261"/>
                <a:gd name="T22" fmla="*/ 145 w 471"/>
                <a:gd name="T23" fmla="*/ 64 h 261"/>
                <a:gd name="T24" fmla="*/ 145 w 471"/>
                <a:gd name="T25" fmla="*/ 30 h 261"/>
                <a:gd name="T26" fmla="*/ 120 w 471"/>
                <a:gd name="T27" fmla="*/ 30 h 261"/>
                <a:gd name="T28" fmla="*/ 120 w 471"/>
                <a:gd name="T29" fmla="*/ 64 h 261"/>
                <a:gd name="T30" fmla="*/ 64 w 471"/>
                <a:gd name="T31" fmla="*/ 64 h 261"/>
                <a:gd name="T32" fmla="*/ 0 w 471"/>
                <a:gd name="T33" fmla="*/ 137 h 261"/>
                <a:gd name="T34" fmla="*/ 90 w 471"/>
                <a:gd name="T35" fmla="*/ 137 h 261"/>
                <a:gd name="T36" fmla="*/ 90 w 471"/>
                <a:gd name="T37" fmla="*/ 132 h 261"/>
                <a:gd name="T38" fmla="*/ 214 w 471"/>
                <a:gd name="T39" fmla="*/ 8 h 261"/>
                <a:gd name="T40" fmla="*/ 334 w 471"/>
                <a:gd name="T41" fmla="*/ 132 h 261"/>
                <a:gd name="T42" fmla="*/ 334 w 471"/>
                <a:gd name="T43" fmla="*/ 137 h 261"/>
                <a:gd name="T44" fmla="*/ 338 w 471"/>
                <a:gd name="T45" fmla="*/ 137 h 261"/>
                <a:gd name="T46" fmla="*/ 338 w 471"/>
                <a:gd name="T47" fmla="*/ 261 h 261"/>
                <a:gd name="T48" fmla="*/ 355 w 471"/>
                <a:gd name="T49" fmla="*/ 261 h 261"/>
                <a:gd name="T50" fmla="*/ 355 w 471"/>
                <a:gd name="T51" fmla="*/ 188 h 261"/>
                <a:gd name="T52" fmla="*/ 454 w 471"/>
                <a:gd name="T53" fmla="*/ 188 h 261"/>
                <a:gd name="T54" fmla="*/ 454 w 471"/>
                <a:gd name="T55" fmla="*/ 261 h 261"/>
                <a:gd name="T56" fmla="*/ 467 w 471"/>
                <a:gd name="T57" fmla="*/ 261 h 261"/>
                <a:gd name="T58" fmla="*/ 467 w 471"/>
                <a:gd name="T59" fmla="*/ 137 h 261"/>
                <a:gd name="T60" fmla="*/ 471 w 471"/>
                <a:gd name="T61" fmla="*/ 137 h 261"/>
                <a:gd name="T62" fmla="*/ 403 w 471"/>
                <a:gd name="T63" fmla="*/ 6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1" h="261">
                  <a:moveTo>
                    <a:pt x="403" y="64"/>
                  </a:moveTo>
                  <a:lnTo>
                    <a:pt x="334" y="64"/>
                  </a:lnTo>
                  <a:lnTo>
                    <a:pt x="308" y="64"/>
                  </a:lnTo>
                  <a:lnTo>
                    <a:pt x="278" y="64"/>
                  </a:lnTo>
                  <a:lnTo>
                    <a:pt x="274" y="64"/>
                  </a:lnTo>
                  <a:lnTo>
                    <a:pt x="274" y="64"/>
                  </a:lnTo>
                  <a:lnTo>
                    <a:pt x="274" y="64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150" y="64"/>
                  </a:lnTo>
                  <a:lnTo>
                    <a:pt x="145" y="64"/>
                  </a:lnTo>
                  <a:lnTo>
                    <a:pt x="145" y="30"/>
                  </a:lnTo>
                  <a:lnTo>
                    <a:pt x="120" y="30"/>
                  </a:lnTo>
                  <a:lnTo>
                    <a:pt x="120" y="64"/>
                  </a:lnTo>
                  <a:lnTo>
                    <a:pt x="64" y="64"/>
                  </a:lnTo>
                  <a:lnTo>
                    <a:pt x="0" y="137"/>
                  </a:lnTo>
                  <a:lnTo>
                    <a:pt x="90" y="137"/>
                  </a:lnTo>
                  <a:lnTo>
                    <a:pt x="90" y="132"/>
                  </a:lnTo>
                  <a:lnTo>
                    <a:pt x="214" y="8"/>
                  </a:lnTo>
                  <a:lnTo>
                    <a:pt x="334" y="132"/>
                  </a:lnTo>
                  <a:lnTo>
                    <a:pt x="334" y="137"/>
                  </a:lnTo>
                  <a:lnTo>
                    <a:pt x="338" y="137"/>
                  </a:lnTo>
                  <a:lnTo>
                    <a:pt x="338" y="261"/>
                  </a:lnTo>
                  <a:lnTo>
                    <a:pt x="355" y="261"/>
                  </a:lnTo>
                  <a:lnTo>
                    <a:pt x="355" y="188"/>
                  </a:lnTo>
                  <a:lnTo>
                    <a:pt x="454" y="188"/>
                  </a:lnTo>
                  <a:lnTo>
                    <a:pt x="454" y="261"/>
                  </a:lnTo>
                  <a:lnTo>
                    <a:pt x="467" y="261"/>
                  </a:lnTo>
                  <a:lnTo>
                    <a:pt x="467" y="137"/>
                  </a:lnTo>
                  <a:lnTo>
                    <a:pt x="471" y="137"/>
                  </a:lnTo>
                  <a:lnTo>
                    <a:pt x="40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7672" y="1441654"/>
            <a:ext cx="839846" cy="872434"/>
            <a:chOff x="-2530821" y="974725"/>
            <a:chExt cx="531813" cy="55245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530821" y="1069975"/>
              <a:ext cx="217488" cy="449263"/>
            </a:xfrm>
            <a:custGeom>
              <a:avLst/>
              <a:gdLst>
                <a:gd name="T0" fmla="*/ 24 w 32"/>
                <a:gd name="T1" fmla="*/ 0 h 66"/>
                <a:gd name="T2" fmla="*/ 8 w 32"/>
                <a:gd name="T3" fmla="*/ 0 h 66"/>
                <a:gd name="T4" fmla="*/ 0 w 32"/>
                <a:gd name="T5" fmla="*/ 6 h 66"/>
                <a:gd name="T6" fmla="*/ 0 w 32"/>
                <a:gd name="T7" fmla="*/ 6 h 66"/>
                <a:gd name="T8" fmla="*/ 0 w 32"/>
                <a:gd name="T9" fmla="*/ 7 h 66"/>
                <a:gd name="T10" fmla="*/ 0 w 32"/>
                <a:gd name="T11" fmla="*/ 30 h 66"/>
                <a:gd name="T12" fmla="*/ 3 w 32"/>
                <a:gd name="T13" fmla="*/ 32 h 66"/>
                <a:gd name="T14" fmla="*/ 5 w 32"/>
                <a:gd name="T15" fmla="*/ 30 h 66"/>
                <a:gd name="T16" fmla="*/ 5 w 32"/>
                <a:gd name="T17" fmla="*/ 10 h 66"/>
                <a:gd name="T18" fmla="*/ 8 w 32"/>
                <a:gd name="T19" fmla="*/ 10 h 66"/>
                <a:gd name="T20" fmla="*/ 8 w 32"/>
                <a:gd name="T21" fmla="*/ 29 h 66"/>
                <a:gd name="T22" fmla="*/ 8 w 32"/>
                <a:gd name="T23" fmla="*/ 30 h 66"/>
                <a:gd name="T24" fmla="*/ 8 w 32"/>
                <a:gd name="T25" fmla="*/ 62 h 66"/>
                <a:gd name="T26" fmla="*/ 11 w 32"/>
                <a:gd name="T27" fmla="*/ 66 h 66"/>
                <a:gd name="T28" fmla="*/ 15 w 32"/>
                <a:gd name="T29" fmla="*/ 62 h 66"/>
                <a:gd name="T30" fmla="*/ 15 w 32"/>
                <a:gd name="T31" fmla="*/ 33 h 66"/>
                <a:gd name="T32" fmla="*/ 17 w 32"/>
                <a:gd name="T33" fmla="*/ 33 h 66"/>
                <a:gd name="T34" fmla="*/ 17 w 32"/>
                <a:gd name="T35" fmla="*/ 62 h 66"/>
                <a:gd name="T36" fmla="*/ 20 w 32"/>
                <a:gd name="T37" fmla="*/ 66 h 66"/>
                <a:gd name="T38" fmla="*/ 24 w 32"/>
                <a:gd name="T39" fmla="*/ 62 h 66"/>
                <a:gd name="T40" fmla="*/ 24 w 32"/>
                <a:gd name="T41" fmla="*/ 29 h 66"/>
                <a:gd name="T42" fmla="*/ 24 w 32"/>
                <a:gd name="T43" fmla="*/ 29 h 66"/>
                <a:gd name="T44" fmla="*/ 24 w 32"/>
                <a:gd name="T45" fmla="*/ 10 h 66"/>
                <a:gd name="T46" fmla="*/ 26 w 32"/>
                <a:gd name="T47" fmla="*/ 10 h 66"/>
                <a:gd name="T48" fmla="*/ 26 w 32"/>
                <a:gd name="T49" fmla="*/ 30 h 66"/>
                <a:gd name="T50" fmla="*/ 29 w 32"/>
                <a:gd name="T51" fmla="*/ 32 h 66"/>
                <a:gd name="T52" fmla="*/ 32 w 32"/>
                <a:gd name="T53" fmla="*/ 30 h 66"/>
                <a:gd name="T54" fmla="*/ 32 w 32"/>
                <a:gd name="T55" fmla="*/ 7 h 66"/>
                <a:gd name="T56" fmla="*/ 32 w 32"/>
                <a:gd name="T57" fmla="*/ 6 h 66"/>
                <a:gd name="T58" fmla="*/ 32 w 32"/>
                <a:gd name="T59" fmla="*/ 6 h 66"/>
                <a:gd name="T60" fmla="*/ 24 w 32"/>
                <a:gd name="T6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66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2" y="0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30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5"/>
                    <a:pt x="9" y="66"/>
                    <a:pt x="11" y="66"/>
                  </a:cubicBezTo>
                  <a:cubicBezTo>
                    <a:pt x="13" y="66"/>
                    <a:pt x="15" y="65"/>
                    <a:pt x="15" y="6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5"/>
                    <a:pt x="18" y="66"/>
                    <a:pt x="20" y="66"/>
                  </a:cubicBezTo>
                  <a:cubicBezTo>
                    <a:pt x="22" y="66"/>
                    <a:pt x="24" y="65"/>
                    <a:pt x="24" y="62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7" y="32"/>
                    <a:pt x="29" y="32"/>
                  </a:cubicBezTo>
                  <a:cubicBezTo>
                    <a:pt x="30" y="32"/>
                    <a:pt x="32" y="31"/>
                    <a:pt x="32" y="3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4"/>
                    <a:pt x="29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-2462558" y="974725"/>
              <a:ext cx="82550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-2170458" y="982663"/>
              <a:ext cx="82550" cy="80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-2251421" y="1077913"/>
              <a:ext cx="252413" cy="449263"/>
            </a:xfrm>
            <a:custGeom>
              <a:avLst/>
              <a:gdLst>
                <a:gd name="T0" fmla="*/ 37 w 37"/>
                <a:gd name="T1" fmla="*/ 24 h 66"/>
                <a:gd name="T2" fmla="*/ 30 w 37"/>
                <a:gd name="T3" fmla="*/ 4 h 66"/>
                <a:gd name="T4" fmla="*/ 26 w 37"/>
                <a:gd name="T5" fmla="*/ 0 h 66"/>
                <a:gd name="T6" fmla="*/ 11 w 37"/>
                <a:gd name="T7" fmla="*/ 0 h 66"/>
                <a:gd name="T8" fmla="*/ 7 w 37"/>
                <a:gd name="T9" fmla="*/ 2 h 66"/>
                <a:gd name="T10" fmla="*/ 7 w 37"/>
                <a:gd name="T11" fmla="*/ 3 h 66"/>
                <a:gd name="T12" fmla="*/ 7 w 37"/>
                <a:gd name="T13" fmla="*/ 3 h 66"/>
                <a:gd name="T14" fmla="*/ 7 w 37"/>
                <a:gd name="T15" fmla="*/ 3 h 66"/>
                <a:gd name="T16" fmla="*/ 0 w 37"/>
                <a:gd name="T17" fmla="*/ 25 h 66"/>
                <a:gd name="T18" fmla="*/ 2 w 37"/>
                <a:gd name="T19" fmla="*/ 28 h 66"/>
                <a:gd name="T20" fmla="*/ 5 w 37"/>
                <a:gd name="T21" fmla="*/ 26 h 66"/>
                <a:gd name="T22" fmla="*/ 11 w 37"/>
                <a:gd name="T23" fmla="*/ 9 h 66"/>
                <a:gd name="T24" fmla="*/ 11 w 37"/>
                <a:gd name="T25" fmla="*/ 9 h 66"/>
                <a:gd name="T26" fmla="*/ 11 w 37"/>
                <a:gd name="T27" fmla="*/ 9 h 66"/>
                <a:gd name="T28" fmla="*/ 4 w 37"/>
                <a:gd name="T29" fmla="*/ 39 h 66"/>
                <a:gd name="T30" fmla="*/ 12 w 37"/>
                <a:gd name="T31" fmla="*/ 39 h 66"/>
                <a:gd name="T32" fmla="*/ 12 w 37"/>
                <a:gd name="T33" fmla="*/ 63 h 66"/>
                <a:gd name="T34" fmla="*/ 15 w 37"/>
                <a:gd name="T35" fmla="*/ 66 h 66"/>
                <a:gd name="T36" fmla="*/ 18 w 37"/>
                <a:gd name="T37" fmla="*/ 63 h 66"/>
                <a:gd name="T38" fmla="*/ 18 w 37"/>
                <a:gd name="T39" fmla="*/ 39 h 66"/>
                <a:gd name="T40" fmla="*/ 20 w 37"/>
                <a:gd name="T41" fmla="*/ 39 h 66"/>
                <a:gd name="T42" fmla="*/ 20 w 37"/>
                <a:gd name="T43" fmla="*/ 63 h 66"/>
                <a:gd name="T44" fmla="*/ 23 w 37"/>
                <a:gd name="T45" fmla="*/ 66 h 66"/>
                <a:gd name="T46" fmla="*/ 26 w 37"/>
                <a:gd name="T47" fmla="*/ 63 h 66"/>
                <a:gd name="T48" fmla="*/ 26 w 37"/>
                <a:gd name="T49" fmla="*/ 39 h 66"/>
                <a:gd name="T50" fmla="*/ 34 w 37"/>
                <a:gd name="T51" fmla="*/ 39 h 66"/>
                <a:gd name="T52" fmla="*/ 25 w 37"/>
                <a:gd name="T53" fmla="*/ 9 h 66"/>
                <a:gd name="T54" fmla="*/ 26 w 37"/>
                <a:gd name="T55" fmla="*/ 9 h 66"/>
                <a:gd name="T56" fmla="*/ 26 w 37"/>
                <a:gd name="T57" fmla="*/ 9 h 66"/>
                <a:gd name="T58" fmla="*/ 32 w 37"/>
                <a:gd name="T59" fmla="*/ 26 h 66"/>
                <a:gd name="T60" fmla="*/ 35 w 37"/>
                <a:gd name="T61" fmla="*/ 28 h 66"/>
                <a:gd name="T62" fmla="*/ 37 w 37"/>
                <a:gd name="T63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" h="66">
                  <a:moveTo>
                    <a:pt x="37" y="2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28" y="0"/>
                    <a:pt x="2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8" y="1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3" y="28"/>
                    <a:pt x="5" y="28"/>
                    <a:pt x="5" y="26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5"/>
                    <a:pt x="13" y="66"/>
                    <a:pt x="15" y="66"/>
                  </a:cubicBezTo>
                  <a:cubicBezTo>
                    <a:pt x="16" y="66"/>
                    <a:pt x="18" y="65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5"/>
                    <a:pt x="21" y="66"/>
                    <a:pt x="23" y="66"/>
                  </a:cubicBezTo>
                  <a:cubicBezTo>
                    <a:pt x="24" y="66"/>
                    <a:pt x="26" y="65"/>
                    <a:pt x="26" y="63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8"/>
                    <a:pt x="34" y="28"/>
                    <a:pt x="35" y="28"/>
                  </a:cubicBezTo>
                  <a:cubicBezTo>
                    <a:pt x="37" y="27"/>
                    <a:pt x="37" y="26"/>
                    <a:pt x="3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</p:grpSp>
      <p:sp>
        <p:nvSpPr>
          <p:cNvPr id="17" name="TextBox 682"/>
          <p:cNvSpPr txBox="1"/>
          <p:nvPr/>
        </p:nvSpPr>
        <p:spPr>
          <a:xfrm>
            <a:off x="1653456" y="2996247"/>
            <a:ext cx="140134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中等线简体" pitchFamily="65" charset="-122"/>
                <a:ea typeface="方正中等线简体" pitchFamily="65" charset="-122"/>
              </a:rPr>
              <a:t>72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中等线简体" pitchFamily="65" charset="-122"/>
                <a:ea typeface="方正中等线简体" pitchFamily="65" charset="-122"/>
              </a:rPr>
              <a:t>%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方正中等线简体" pitchFamily="65" charset="-122"/>
              <a:ea typeface="方正中等线简体" pitchFamily="65" charset="-122"/>
            </a:endParaRPr>
          </a:p>
        </p:txBody>
      </p:sp>
      <p:sp>
        <p:nvSpPr>
          <p:cNvPr id="18" name="TextBox 682"/>
          <p:cNvSpPr txBox="1"/>
          <p:nvPr/>
        </p:nvSpPr>
        <p:spPr>
          <a:xfrm>
            <a:off x="1653456" y="1361479"/>
            <a:ext cx="140134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中等线简体" pitchFamily="65" charset="-122"/>
                <a:ea typeface="方正中等线简体" pitchFamily="65" charset="-122"/>
              </a:rPr>
              <a:t>20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中等线简体" pitchFamily="65" charset="-122"/>
                <a:ea typeface="方正中等线简体" pitchFamily="65" charset="-122"/>
              </a:rPr>
              <a:t>%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方正中等线简体" pitchFamily="65" charset="-122"/>
              <a:ea typeface="方正中等线简体" pitchFamily="65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11188" y="2503332"/>
            <a:ext cx="378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11188" y="1116442"/>
            <a:ext cx="378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11188" y="4227934"/>
            <a:ext cx="378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11188" y="2841044"/>
            <a:ext cx="378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2877003" y="1262906"/>
            <a:ext cx="1622804" cy="133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在此录入上述图表的综合分析说明，在此录入上述图表的综合分析说明。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682"/>
          <p:cNvSpPr txBox="1"/>
          <p:nvPr/>
        </p:nvSpPr>
        <p:spPr>
          <a:xfrm>
            <a:off x="5765313" y="2996247"/>
            <a:ext cx="140134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中等线简体" pitchFamily="65" charset="-122"/>
                <a:ea typeface="方正中等线简体" pitchFamily="65" charset="-122"/>
              </a:rPr>
              <a:t>49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中等线简体" pitchFamily="65" charset="-122"/>
                <a:ea typeface="方正中等线简体" pitchFamily="65" charset="-122"/>
              </a:rPr>
              <a:t>%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方正中等线简体" pitchFamily="65" charset="-122"/>
              <a:ea typeface="方正中等线简体" pitchFamily="65" charset="-122"/>
            </a:endParaRPr>
          </a:p>
        </p:txBody>
      </p:sp>
      <p:sp>
        <p:nvSpPr>
          <p:cNvPr id="25" name="TextBox 682"/>
          <p:cNvSpPr txBox="1"/>
          <p:nvPr/>
        </p:nvSpPr>
        <p:spPr>
          <a:xfrm>
            <a:off x="5765313" y="1361479"/>
            <a:ext cx="140134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中等线简体" pitchFamily="65" charset="-122"/>
                <a:ea typeface="方正中等线简体" pitchFamily="65" charset="-122"/>
              </a:rPr>
              <a:t>18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中等线简体" pitchFamily="65" charset="-122"/>
                <a:ea typeface="方正中等线简体" pitchFamily="65" charset="-122"/>
              </a:rPr>
              <a:t>%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方正中等线简体" pitchFamily="65" charset="-122"/>
              <a:ea typeface="方正中等线简体" pitchFamily="65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723045" y="2503332"/>
            <a:ext cx="378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723045" y="1116442"/>
            <a:ext cx="378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723045" y="4227934"/>
            <a:ext cx="378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723045" y="2841044"/>
            <a:ext cx="378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2877003" y="2913232"/>
            <a:ext cx="1622804" cy="133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在此录入上述图表的综合分析说明，在此录入上述图表的综合分析说明。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7020272" y="1262906"/>
            <a:ext cx="1622804" cy="133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在此录入上述图表的综合分析说明，在此录入上述图表的综合分析说明。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6992041" y="3004784"/>
            <a:ext cx="1622804" cy="133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在此录入上述图表的综合分析说明，在此录入上述图表的综合分析说明。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88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17" grpId="0"/>
      <p:bldP spid="18" grpId="0"/>
      <p:bldP spid="23" grpId="0"/>
      <p:bldP spid="24" grpId="0"/>
      <p:bldP spid="25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-2879" y="1864793"/>
            <a:ext cx="1766567" cy="1152129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849" h="1182250">
                <a:moveTo>
                  <a:pt x="2445724" y="0"/>
                </a:moveTo>
                <a:cubicBezTo>
                  <a:pt x="2772193" y="0"/>
                  <a:pt x="3036849" y="264656"/>
                  <a:pt x="3036849" y="591125"/>
                </a:cubicBezTo>
                <a:cubicBezTo>
                  <a:pt x="3036849" y="917594"/>
                  <a:pt x="2772193" y="1182250"/>
                  <a:pt x="2445724" y="1182250"/>
                </a:cubicBezTo>
                <a:lnTo>
                  <a:pt x="2367755" y="1174390"/>
                </a:lnTo>
                <a:lnTo>
                  <a:pt x="0" y="1174390"/>
                </a:lnTo>
                <a:lnTo>
                  <a:pt x="0" y="7860"/>
                </a:lnTo>
                <a:lnTo>
                  <a:pt x="2367755" y="786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 rot="10800000">
            <a:off x="2195733" y="1864792"/>
            <a:ext cx="6948266" cy="1152129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  <a:gd name="connsiteX0" fmla="*/ 18984824 w 19575949"/>
              <a:gd name="connsiteY0" fmla="*/ 0 h 1182250"/>
              <a:gd name="connsiteX1" fmla="*/ 19575949 w 19575949"/>
              <a:gd name="connsiteY1" fmla="*/ 591125 h 1182250"/>
              <a:gd name="connsiteX2" fmla="*/ 18984824 w 19575949"/>
              <a:gd name="connsiteY2" fmla="*/ 1182250 h 1182250"/>
              <a:gd name="connsiteX3" fmla="*/ 18906855 w 19575949"/>
              <a:gd name="connsiteY3" fmla="*/ 1174390 h 1182250"/>
              <a:gd name="connsiteX4" fmla="*/ 16539100 w 19575949"/>
              <a:gd name="connsiteY4" fmla="*/ 1174390 h 1182250"/>
              <a:gd name="connsiteX5" fmla="*/ 0 w 19575949"/>
              <a:gd name="connsiteY5" fmla="*/ 112703 h 1182250"/>
              <a:gd name="connsiteX6" fmla="*/ 18906855 w 19575949"/>
              <a:gd name="connsiteY6" fmla="*/ 7860 h 1182250"/>
              <a:gd name="connsiteX7" fmla="*/ 18984824 w 19575949"/>
              <a:gd name="connsiteY7" fmla="*/ 0 h 1182250"/>
              <a:gd name="connsiteX0" fmla="*/ 18984826 w 19575951"/>
              <a:gd name="connsiteY0" fmla="*/ 0 h 1182250"/>
              <a:gd name="connsiteX1" fmla="*/ 19575951 w 19575951"/>
              <a:gd name="connsiteY1" fmla="*/ 591125 h 1182250"/>
              <a:gd name="connsiteX2" fmla="*/ 18984826 w 19575951"/>
              <a:gd name="connsiteY2" fmla="*/ 1182250 h 1182250"/>
              <a:gd name="connsiteX3" fmla="*/ 18906857 w 19575951"/>
              <a:gd name="connsiteY3" fmla="*/ 1174390 h 1182250"/>
              <a:gd name="connsiteX4" fmla="*/ 0 w 19575951"/>
              <a:gd name="connsiteY4" fmla="*/ 1148181 h 1182250"/>
              <a:gd name="connsiteX5" fmla="*/ 2 w 19575951"/>
              <a:gd name="connsiteY5" fmla="*/ 112703 h 1182250"/>
              <a:gd name="connsiteX6" fmla="*/ 18906857 w 19575951"/>
              <a:gd name="connsiteY6" fmla="*/ 7860 h 1182250"/>
              <a:gd name="connsiteX7" fmla="*/ 18984826 w 19575951"/>
              <a:gd name="connsiteY7" fmla="*/ 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75951" h="1182250">
                <a:moveTo>
                  <a:pt x="18984826" y="0"/>
                </a:moveTo>
                <a:cubicBezTo>
                  <a:pt x="19311295" y="0"/>
                  <a:pt x="19575951" y="264656"/>
                  <a:pt x="19575951" y="591125"/>
                </a:cubicBezTo>
                <a:cubicBezTo>
                  <a:pt x="19575951" y="917594"/>
                  <a:pt x="19311295" y="1182250"/>
                  <a:pt x="18984826" y="1182250"/>
                </a:cubicBezTo>
                <a:lnTo>
                  <a:pt x="18906857" y="1174390"/>
                </a:lnTo>
                <a:lnTo>
                  <a:pt x="0" y="1148181"/>
                </a:lnTo>
                <a:cubicBezTo>
                  <a:pt x="1" y="803022"/>
                  <a:pt x="1" y="457862"/>
                  <a:pt x="2" y="112703"/>
                </a:cubicBezTo>
                <a:lnTo>
                  <a:pt x="18906857" y="7860"/>
                </a:lnTo>
                <a:lnTo>
                  <a:pt x="189848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148"/>
          <p:cNvSpPr txBox="1"/>
          <p:nvPr/>
        </p:nvSpPr>
        <p:spPr>
          <a:xfrm>
            <a:off x="-29054" y="2067694"/>
            <a:ext cx="1711358" cy="674093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cap="all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第四章</a:t>
            </a:r>
            <a:endParaRPr lang="en-US" altLang="zh-CN" sz="3600" b="1" cap="all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39752" y="2077395"/>
            <a:ext cx="2140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cap="all" spc="21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管理制度</a:t>
            </a:r>
            <a:endParaRPr lang="en-US" altLang="zh-CN" sz="3600" cap="all" spc="213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41"/>
          <p:cNvSpPr txBox="1"/>
          <p:nvPr/>
        </p:nvSpPr>
        <p:spPr>
          <a:xfrm>
            <a:off x="4932040" y="2094170"/>
            <a:ext cx="4095711" cy="612780"/>
          </a:xfrm>
          <a:prstGeom prst="rect">
            <a:avLst/>
          </a:prstGeom>
          <a:noFill/>
        </p:spPr>
        <p:txBody>
          <a:bodyPr wrap="square" lIns="91426" tIns="45712" rIns="91426" bIns="45712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white"/>
                </a:solidFill>
                <a:latin typeface="时尚中黑简体"/>
              </a:rPr>
              <a:t>单击此处添加文字阐述，添加简短问题</a:t>
            </a:r>
            <a:endParaRPr lang="en-US" altLang="zh-CN" sz="1400" dirty="0">
              <a:solidFill>
                <a:prstClr val="white"/>
              </a:solidFill>
              <a:latin typeface="时尚中黑简体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white"/>
                </a:solidFill>
                <a:latin typeface="时尚中黑简体"/>
              </a:rPr>
              <a:t>说明文字，具体说明文字在此处</a:t>
            </a:r>
            <a:endParaRPr lang="en-US" altLang="zh-CN" sz="1400" dirty="0">
              <a:solidFill>
                <a:prstClr val="white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2850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30915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入职流程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5C84219-B7DD-48CB-AB1B-30AD9CB7DD89}"/>
              </a:ext>
            </a:extLst>
          </p:cNvPr>
          <p:cNvGrpSpPr>
            <a:grpSpLocks/>
          </p:cNvGrpSpPr>
          <p:nvPr/>
        </p:nvGrpSpPr>
        <p:grpSpPr bwMode="auto">
          <a:xfrm>
            <a:off x="6073402" y="1463224"/>
            <a:ext cx="2197012" cy="2726311"/>
            <a:chOff x="4833020" y="1670350"/>
            <a:chExt cx="1888044" cy="234156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E1C525F-1795-49DC-9547-28382A78A53D}"/>
                </a:ext>
              </a:extLst>
            </p:cNvPr>
            <p:cNvSpPr/>
            <p:nvPr/>
          </p:nvSpPr>
          <p:spPr>
            <a:xfrm>
              <a:off x="4833020" y="1671938"/>
              <a:ext cx="1728192" cy="2339972"/>
            </a:xfrm>
            <a:prstGeom prst="rect">
              <a:avLst/>
            </a:prstGeom>
            <a:noFill/>
            <a:ln w="6350">
              <a:solidFill>
                <a:srgbClr val="FF5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4B1B6E9-F2DC-407D-AE5F-576C63786AC5}"/>
                </a:ext>
              </a:extLst>
            </p:cNvPr>
            <p:cNvSpPr/>
            <p:nvPr/>
          </p:nvSpPr>
          <p:spPr>
            <a:xfrm>
              <a:off x="4833116" y="1670350"/>
              <a:ext cx="1728000" cy="36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08141" tIns="108141" rIns="108141" bIns="108141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进入试用期</a:t>
              </a:r>
            </a:p>
          </p:txBody>
        </p:sp>
        <p:sp>
          <p:nvSpPr>
            <p:cNvPr id="7" name="矩形 13">
              <a:extLst>
                <a:ext uri="{FF2B5EF4-FFF2-40B4-BE49-F238E27FC236}">
                  <a16:creationId xmlns:a16="http://schemas.microsoft.com/office/drawing/2014/main" id="{AD1AAA26-8AA5-486E-BCB0-47F3694C5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064" y="2322248"/>
              <a:ext cx="1692000" cy="118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、提交转正申请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、评估转正申请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、转正员工面谈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、签订劳动合同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655F09D-AF50-45F7-AA93-B80A04A800A8}"/>
              </a:ext>
            </a:extLst>
          </p:cNvPr>
          <p:cNvGrpSpPr>
            <a:grpSpLocks/>
          </p:cNvGrpSpPr>
          <p:nvPr/>
        </p:nvGrpSpPr>
        <p:grpSpPr bwMode="auto">
          <a:xfrm>
            <a:off x="3454313" y="1463223"/>
            <a:ext cx="2502661" cy="2726312"/>
            <a:chOff x="2681780" y="1670350"/>
            <a:chExt cx="2150728" cy="234156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B334C8D-72BE-414F-B2D6-9627E4EB7AF2}"/>
                </a:ext>
              </a:extLst>
            </p:cNvPr>
            <p:cNvSpPr/>
            <p:nvPr/>
          </p:nvSpPr>
          <p:spPr>
            <a:xfrm>
              <a:off x="2681780" y="1671938"/>
              <a:ext cx="1728207" cy="2339972"/>
            </a:xfrm>
            <a:prstGeom prst="rect">
              <a:avLst/>
            </a:prstGeom>
            <a:noFill/>
            <a:ln w="6350">
              <a:solidFill>
                <a:schemeClr val="accent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ECC887-E59A-475E-9040-2A6D9F86ECF3}"/>
                </a:ext>
              </a:extLst>
            </p:cNvPr>
            <p:cNvSpPr/>
            <p:nvPr/>
          </p:nvSpPr>
          <p:spPr>
            <a:xfrm>
              <a:off x="2681876" y="1670350"/>
              <a:ext cx="1728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141" tIns="108141" rIns="108141" bIns="108141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入职培训</a:t>
              </a:r>
            </a:p>
          </p:txBody>
        </p:sp>
        <p:sp>
          <p:nvSpPr>
            <p:cNvPr id="11" name="矩形 12">
              <a:extLst>
                <a:ext uri="{FF2B5EF4-FFF2-40B4-BE49-F238E27FC236}">
                  <a16:creationId xmlns:a16="http://schemas.microsoft.com/office/drawing/2014/main" id="{450C91E6-9CED-4385-B0A4-87FAC441A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033" y="2461028"/>
              <a:ext cx="1728000" cy="91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、签订试用期合同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、进入试用期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、办理社保五险</a:t>
              </a:r>
            </a:p>
          </p:txBody>
        </p:sp>
        <p:sp>
          <p:nvSpPr>
            <p:cNvPr id="12" name="燕尾形 19">
              <a:extLst>
                <a:ext uri="{FF2B5EF4-FFF2-40B4-BE49-F238E27FC236}">
                  <a16:creationId xmlns:a16="http://schemas.microsoft.com/office/drawing/2014/main" id="{773BD26F-2B91-44ED-B33F-F63CD733DE60}"/>
                </a:ext>
              </a:extLst>
            </p:cNvPr>
            <p:cNvSpPr/>
            <p:nvPr/>
          </p:nvSpPr>
          <p:spPr>
            <a:xfrm>
              <a:off x="4463993" y="2684762"/>
              <a:ext cx="216026" cy="431799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燕尾形 20">
              <a:extLst>
                <a:ext uri="{FF2B5EF4-FFF2-40B4-BE49-F238E27FC236}">
                  <a16:creationId xmlns:a16="http://schemas.microsoft.com/office/drawing/2014/main" id="{91CBF0D2-0356-44BB-8A73-3A748FE04907}"/>
                </a:ext>
              </a:extLst>
            </p:cNvPr>
            <p:cNvSpPr/>
            <p:nvPr/>
          </p:nvSpPr>
          <p:spPr>
            <a:xfrm>
              <a:off x="4616482" y="2684762"/>
              <a:ext cx="216026" cy="431799"/>
            </a:xfrm>
            <a:prstGeom prst="chevron">
              <a:avLst/>
            </a:prstGeom>
            <a:solidFill>
              <a:srgbClr val="FF505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2122D60-12E7-47BD-94E3-F334C96C5AC6}"/>
              </a:ext>
            </a:extLst>
          </p:cNvPr>
          <p:cNvGrpSpPr>
            <a:grpSpLocks/>
          </p:cNvGrpSpPr>
          <p:nvPr/>
        </p:nvGrpSpPr>
        <p:grpSpPr bwMode="auto">
          <a:xfrm>
            <a:off x="833359" y="1463223"/>
            <a:ext cx="2558111" cy="2726312"/>
            <a:chOff x="395536" y="1670350"/>
            <a:chExt cx="2196340" cy="2341560"/>
          </a:xfrm>
        </p:grpSpPr>
        <p:grpSp>
          <p:nvGrpSpPr>
            <p:cNvPr id="15" name="组合 23">
              <a:extLst>
                <a:ext uri="{FF2B5EF4-FFF2-40B4-BE49-F238E27FC236}">
                  <a16:creationId xmlns:a16="http://schemas.microsoft.com/office/drawing/2014/main" id="{03486676-7CA2-4778-B8BF-A72F3E265C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1670350"/>
              <a:ext cx="1728189" cy="2341560"/>
              <a:chOff x="395536" y="1670350"/>
              <a:chExt cx="1728189" cy="2341560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F787475-E98B-449C-8896-CB64AFA1A765}"/>
                  </a:ext>
                </a:extLst>
              </p:cNvPr>
              <p:cNvSpPr/>
              <p:nvPr/>
            </p:nvSpPr>
            <p:spPr>
              <a:xfrm>
                <a:off x="395536" y="1671938"/>
                <a:ext cx="1728189" cy="2339972"/>
              </a:xfrm>
              <a:prstGeom prst="rect">
                <a:avLst/>
              </a:prstGeom>
              <a:noFill/>
              <a:ln w="635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CBF1940F-7092-4ADD-B56E-847005CA66AC}"/>
                  </a:ext>
                </a:extLst>
              </p:cNvPr>
              <p:cNvSpPr/>
              <p:nvPr/>
            </p:nvSpPr>
            <p:spPr>
              <a:xfrm>
                <a:off x="395632" y="1670350"/>
                <a:ext cx="1728000" cy="3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108141" tIns="108141" rIns="108141" bIns="108141" spcCol="1270" anchor="ctr"/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试用期满</a:t>
                </a:r>
              </a:p>
            </p:txBody>
          </p:sp>
          <p:sp>
            <p:nvSpPr>
              <p:cNvPr id="20" name="矩形 11">
                <a:extLst>
                  <a:ext uri="{FF2B5EF4-FFF2-40B4-BE49-F238E27FC236}">
                    <a16:creationId xmlns:a16="http://schemas.microsoft.com/office/drawing/2014/main" id="{4C37A4CC-EF36-402E-AE0A-FBCFD23E1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254" y="2277334"/>
                <a:ext cx="1402908" cy="1467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、提交入职资料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、办理入职手续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、录入指纹考勤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、提交体检报告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、参加入职培训</a:t>
                </a:r>
              </a:p>
            </p:txBody>
          </p:sp>
        </p:grpSp>
        <p:sp>
          <p:nvSpPr>
            <p:cNvPr id="16" name="燕尾形 21">
              <a:extLst>
                <a:ext uri="{FF2B5EF4-FFF2-40B4-BE49-F238E27FC236}">
                  <a16:creationId xmlns:a16="http://schemas.microsoft.com/office/drawing/2014/main" id="{62A2D3E5-8B52-47C8-AA2C-23F10708EC69}"/>
                </a:ext>
              </a:extLst>
            </p:cNvPr>
            <p:cNvSpPr/>
            <p:nvPr/>
          </p:nvSpPr>
          <p:spPr>
            <a:xfrm>
              <a:off x="2223703" y="2684762"/>
              <a:ext cx="215825" cy="431799"/>
            </a:xfrm>
            <a:prstGeom prst="chevron">
              <a:avLst/>
            </a:prstGeom>
            <a:solidFill>
              <a:srgbClr val="FF505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燕尾形 22">
              <a:extLst>
                <a:ext uri="{FF2B5EF4-FFF2-40B4-BE49-F238E27FC236}">
                  <a16:creationId xmlns:a16="http://schemas.microsoft.com/office/drawing/2014/main" id="{AD4BC916-2660-4BB2-A194-B57393CA41CD}"/>
                </a:ext>
              </a:extLst>
            </p:cNvPr>
            <p:cNvSpPr/>
            <p:nvPr/>
          </p:nvSpPr>
          <p:spPr>
            <a:xfrm>
              <a:off x="2376051" y="2684762"/>
              <a:ext cx="215825" cy="431799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6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30915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劳务合同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3E489AC-8E50-433B-99AB-FD6CDE40EF5C}"/>
              </a:ext>
            </a:extLst>
          </p:cNvPr>
          <p:cNvGrpSpPr>
            <a:grpSpLocks/>
          </p:cNvGrpSpPr>
          <p:nvPr/>
        </p:nvGrpSpPr>
        <p:grpSpPr bwMode="auto">
          <a:xfrm>
            <a:off x="877806" y="1278645"/>
            <a:ext cx="7395472" cy="688118"/>
            <a:chOff x="485404" y="1354528"/>
            <a:chExt cx="7650836" cy="713166"/>
          </a:xfrm>
        </p:grpSpPr>
        <p:sp>
          <p:nvSpPr>
            <p:cNvPr id="5" name="圆角矩形 6">
              <a:extLst>
                <a:ext uri="{FF2B5EF4-FFF2-40B4-BE49-F238E27FC236}">
                  <a16:creationId xmlns:a16="http://schemas.microsoft.com/office/drawing/2014/main" id="{E76B4C57-FDF7-4E12-9C4B-6D3DE88B1E4C}"/>
                </a:ext>
              </a:extLst>
            </p:cNvPr>
            <p:cNvSpPr/>
            <p:nvPr/>
          </p:nvSpPr>
          <p:spPr>
            <a:xfrm>
              <a:off x="485404" y="1436260"/>
              <a:ext cx="1222483" cy="6314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Rectangle 177">
              <a:extLst>
                <a:ext uri="{FF2B5EF4-FFF2-40B4-BE49-F238E27FC236}">
                  <a16:creationId xmlns:a16="http://schemas.microsoft.com/office/drawing/2014/main" id="{DC3F5FAA-173A-43CC-84D1-6524654EA407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603065" y="1554346"/>
              <a:ext cx="987052" cy="33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资料准备</a:t>
              </a:r>
              <a:endPara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Rectangle 180">
              <a:extLst>
                <a:ext uri="{FF2B5EF4-FFF2-40B4-BE49-F238E27FC236}">
                  <a16:creationId xmlns:a16="http://schemas.microsoft.com/office/drawing/2014/main" id="{A6FCB4C0-FC4B-461A-ABC3-1E1B6A81E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558" y="1354528"/>
              <a:ext cx="6334682" cy="66985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algn="l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algn="l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algn="l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algn="l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tx1"/>
                </a:buClr>
                <a:buSzPct val="85000"/>
                <a:buNone/>
                <a:defRPr/>
              </a:pPr>
              <a:r>
                <a:rPr lang="zh-CN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身份证、学历证书、学位证书、专业技术证书、个人简历、离职证明、照片</a:t>
              </a:r>
              <a:r>
                <a:rPr lang="en-US" altLang="zh-CN" sz="1200" dirty="0">
                  <a:latin typeface="微软雅黑" pitchFamily="34" charset="-122"/>
                  <a:ea typeface="微软雅黑" pitchFamily="34" charset="-122"/>
                </a:rPr>
                <a:t>(</a:t>
              </a: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办理社保用，需电子版），填写并提交</a:t>
              </a:r>
              <a:r>
                <a:rPr lang="en-US" altLang="zh-CN" sz="12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员工入职登记表</a:t>
              </a:r>
              <a:r>
                <a:rPr lang="en-US" altLang="zh-CN" sz="12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 sz="12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2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《</a:t>
              </a:r>
              <a:r>
                <a:rPr lang="en-US" altLang="zh-CN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XXXX</a:t>
              </a:r>
              <a:r>
                <a:rPr lang="zh-CN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公司入职职业规划表</a:t>
              </a:r>
              <a:r>
                <a:rPr lang="en-US" altLang="zh-CN" sz="12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，保证其真实性，如有虚假，将予以辞退，并不作任何经济补偿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80A9C9C2-3801-42D1-A8D2-9E915E61A13E}"/>
                </a:ext>
              </a:extLst>
            </p:cNvPr>
            <p:cNvCxnSpPr/>
            <p:nvPr/>
          </p:nvCxnSpPr>
          <p:spPr>
            <a:xfrm flipV="1">
              <a:off x="504456" y="2067694"/>
              <a:ext cx="7631784" cy="0"/>
            </a:xfrm>
            <a:prstGeom prst="line">
              <a:avLst/>
            </a:prstGeom>
            <a:ln w="3175">
              <a:solidFill>
                <a:schemeClr val="accent2">
                  <a:lumMod val="60000"/>
                  <a:lumOff val="40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F2A418C-AC24-4A52-9A47-E89E0799544A}"/>
              </a:ext>
            </a:extLst>
          </p:cNvPr>
          <p:cNvGrpSpPr>
            <a:grpSpLocks/>
          </p:cNvGrpSpPr>
          <p:nvPr/>
        </p:nvGrpSpPr>
        <p:grpSpPr bwMode="auto">
          <a:xfrm>
            <a:off x="865900" y="2123526"/>
            <a:ext cx="7375517" cy="609256"/>
            <a:chOff x="469306" y="2139702"/>
            <a:chExt cx="7629824" cy="631230"/>
          </a:xfrm>
        </p:grpSpPr>
        <p:sp>
          <p:nvSpPr>
            <p:cNvPr id="10" name="圆角矩形 5">
              <a:extLst>
                <a:ext uri="{FF2B5EF4-FFF2-40B4-BE49-F238E27FC236}">
                  <a16:creationId xmlns:a16="http://schemas.microsoft.com/office/drawing/2014/main" id="{CD2239EC-D607-4D9C-87F8-2093AF0B7D9B}"/>
                </a:ext>
              </a:extLst>
            </p:cNvPr>
            <p:cNvSpPr/>
            <p:nvPr/>
          </p:nvSpPr>
          <p:spPr>
            <a:xfrm>
              <a:off x="469306" y="2139702"/>
              <a:ext cx="1222423" cy="63123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Rectangle 178">
              <a:extLst>
                <a:ext uri="{FF2B5EF4-FFF2-40B4-BE49-F238E27FC236}">
                  <a16:creationId xmlns:a16="http://schemas.microsoft.com/office/drawing/2014/main" id="{F3B434AF-E277-478E-9BB6-CAB91F4A0119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604677" y="2266876"/>
              <a:ext cx="987005" cy="334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合同签订</a:t>
              </a:r>
              <a:endPara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181">
              <a:extLst>
                <a:ext uri="{FF2B5EF4-FFF2-40B4-BE49-F238E27FC236}">
                  <a16:creationId xmlns:a16="http://schemas.microsoft.com/office/drawing/2014/main" id="{EC6AB766-5E56-4142-87CA-FFBF335E0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518" y="2266876"/>
              <a:ext cx="4823014" cy="2869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algn="l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algn="l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algn="l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algn="l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一个月内签订劳动合同，试用期</a:t>
              </a:r>
              <a:r>
                <a:rPr lang="en-US" altLang="zh-CN" sz="1200" b="1" dirty="0">
                  <a:solidFill>
                    <a:srgbClr val="FF505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1200" b="1" dirty="0">
                  <a:solidFill>
                    <a:srgbClr val="FF5050"/>
                  </a:solidFill>
                  <a:latin typeface="微软雅黑" pitchFamily="34" charset="-122"/>
                  <a:ea typeface="微软雅黑" pitchFamily="34" charset="-122"/>
                </a:rPr>
                <a:t>个月</a:t>
              </a: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，合同有效期</a:t>
              </a:r>
              <a:r>
                <a:rPr lang="en-US" altLang="zh-CN" sz="1200" b="1" dirty="0">
                  <a:solidFill>
                    <a:srgbClr val="FF505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1200" b="1" dirty="0">
                  <a:solidFill>
                    <a:srgbClr val="FF5050"/>
                  </a:solidFill>
                  <a:latin typeface="微软雅黑" pitchFamily="34" charset="-122"/>
                  <a:ea typeface="微软雅黑" pitchFamily="34" charset="-122"/>
                </a:rPr>
                <a:t>年</a:t>
              </a:r>
              <a:endParaRPr lang="en-US" altLang="zh-CN" sz="1200" b="1" dirty="0">
                <a:solidFill>
                  <a:srgbClr val="FF5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A9F529A4-C628-42FC-BA6B-179C95314774}"/>
                </a:ext>
              </a:extLst>
            </p:cNvPr>
            <p:cNvCxnSpPr>
              <a:cxnSpLocks/>
            </p:cNvCxnSpPr>
            <p:nvPr/>
          </p:nvCxnSpPr>
          <p:spPr>
            <a:xfrm>
              <a:off x="504232" y="2770932"/>
              <a:ext cx="7594898" cy="0"/>
            </a:xfrm>
            <a:prstGeom prst="line">
              <a:avLst/>
            </a:prstGeom>
            <a:ln w="3175">
              <a:solidFill>
                <a:schemeClr val="accent2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C8A26FF-B118-44A4-A272-BE93F4859F4B}"/>
              </a:ext>
            </a:extLst>
          </p:cNvPr>
          <p:cNvGrpSpPr>
            <a:grpSpLocks/>
          </p:cNvGrpSpPr>
          <p:nvPr/>
        </p:nvGrpSpPr>
        <p:grpSpPr bwMode="auto">
          <a:xfrm>
            <a:off x="877806" y="2899071"/>
            <a:ext cx="7412354" cy="610790"/>
            <a:chOff x="467544" y="2846708"/>
            <a:chExt cx="7668056" cy="631230"/>
          </a:xfrm>
        </p:grpSpPr>
        <p:sp>
          <p:nvSpPr>
            <p:cNvPr id="15" name="Rectangle 182">
              <a:extLst>
                <a:ext uri="{FF2B5EF4-FFF2-40B4-BE49-F238E27FC236}">
                  <a16:creationId xmlns:a16="http://schemas.microsoft.com/office/drawing/2014/main" id="{B695002B-C48B-4901-92DD-C444ED5B1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656" y="2979587"/>
              <a:ext cx="5759774" cy="28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algn="l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algn="l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algn="l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algn="l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试用期内表现优秀可向部门主管</a:t>
              </a:r>
              <a:r>
                <a:rPr lang="zh-CN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申请提前转正</a:t>
              </a:r>
              <a:endParaRPr lang="en-US" altLang="zh-CN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6" name="组合 25">
              <a:extLst>
                <a:ext uri="{FF2B5EF4-FFF2-40B4-BE49-F238E27FC236}">
                  <a16:creationId xmlns:a16="http://schemas.microsoft.com/office/drawing/2014/main" id="{33ADC5C6-CCAF-4E72-881E-4F06DDF4E9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544" y="2846708"/>
              <a:ext cx="7668056" cy="631230"/>
              <a:chOff x="467544" y="2846708"/>
              <a:chExt cx="7668056" cy="631230"/>
            </a:xfrm>
          </p:grpSpPr>
          <p:sp>
            <p:nvSpPr>
              <p:cNvPr id="17" name="圆角矩形 4">
                <a:extLst>
                  <a:ext uri="{FF2B5EF4-FFF2-40B4-BE49-F238E27FC236}">
                    <a16:creationId xmlns:a16="http://schemas.microsoft.com/office/drawing/2014/main" id="{B305D33C-FFF5-43A2-8564-1C6EE935A6F4}"/>
                  </a:ext>
                </a:extLst>
              </p:cNvPr>
              <p:cNvSpPr/>
              <p:nvPr/>
            </p:nvSpPr>
            <p:spPr>
              <a:xfrm>
                <a:off x="467544" y="2846708"/>
                <a:ext cx="1222444" cy="63123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" name="Rectangle 179">
                <a:extLst>
                  <a:ext uri="{FF2B5EF4-FFF2-40B4-BE49-F238E27FC236}">
                    <a16:creationId xmlns:a16="http://schemas.microsoft.com/office/drawing/2014/main" id="{615264F7-DF71-4E3E-9A4F-59522FAB79DE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565726" y="2969655"/>
                <a:ext cx="987021" cy="333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提交转正</a:t>
                </a:r>
              </a:p>
            </p:txBody>
          </p: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4CDFD55B-9906-40EC-90B6-5F2F81F73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058" y="3476351"/>
                <a:ext cx="7631542" cy="0"/>
              </a:xfrm>
              <a:prstGeom prst="line">
                <a:avLst/>
              </a:prstGeom>
              <a:ln w="3175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7A31230-9C14-499A-B725-093328A05D0D}"/>
              </a:ext>
            </a:extLst>
          </p:cNvPr>
          <p:cNvGrpSpPr>
            <a:grpSpLocks/>
          </p:cNvGrpSpPr>
          <p:nvPr/>
        </p:nvGrpSpPr>
        <p:grpSpPr bwMode="auto">
          <a:xfrm>
            <a:off x="895454" y="3676151"/>
            <a:ext cx="7377823" cy="610790"/>
            <a:chOff x="467544" y="3541524"/>
            <a:chExt cx="7632417" cy="631230"/>
          </a:xfrm>
        </p:grpSpPr>
        <p:sp>
          <p:nvSpPr>
            <p:cNvPr id="21" name="圆角矩形 3">
              <a:extLst>
                <a:ext uri="{FF2B5EF4-FFF2-40B4-BE49-F238E27FC236}">
                  <a16:creationId xmlns:a16="http://schemas.microsoft.com/office/drawing/2014/main" id="{5256B98E-01F2-45DE-95B1-3AE242F1897E}"/>
                </a:ext>
              </a:extLst>
            </p:cNvPr>
            <p:cNvSpPr/>
            <p:nvPr/>
          </p:nvSpPr>
          <p:spPr>
            <a:xfrm>
              <a:off x="467544" y="3541524"/>
              <a:ext cx="1222457" cy="63123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5050"/>
              </a:solidFill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22" name="Rectangle 179">
              <a:extLst>
                <a:ext uri="{FF2B5EF4-FFF2-40B4-BE49-F238E27FC236}">
                  <a16:creationId xmlns:a16="http://schemas.microsoft.com/office/drawing/2014/main" id="{D9DC3985-1DA5-4AF9-9FB7-8E1EF7AF99F7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554682" y="3668698"/>
              <a:ext cx="987031" cy="3339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离职程序</a:t>
              </a:r>
            </a:p>
          </p:txBody>
        </p:sp>
        <p:sp>
          <p:nvSpPr>
            <p:cNvPr id="23" name="Rectangle 182">
              <a:extLst>
                <a:ext uri="{FF2B5EF4-FFF2-40B4-BE49-F238E27FC236}">
                  <a16:creationId xmlns:a16="http://schemas.microsoft.com/office/drawing/2014/main" id="{5EA2046C-FFB9-49B6-8823-AE3BA1BE9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218" y="3624035"/>
              <a:ext cx="6302743" cy="47711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试用期内离职须</a:t>
              </a:r>
              <a:r>
                <a:rPr lang="zh-CN" altLang="en-US" sz="1200" b="1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提前三天</a:t>
              </a: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提交离职申请；正式员工离职须</a:t>
              </a:r>
              <a:r>
                <a:rPr lang="zh-CN" altLang="en-US" sz="1200" b="1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提前一个月</a:t>
              </a: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提出书面申请，方可办理离职手续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9F529A4-C628-42FC-BA6B-179C95314774}"/>
              </a:ext>
            </a:extLst>
          </p:cNvPr>
          <p:cNvCxnSpPr>
            <a:cxnSpLocks/>
          </p:cNvCxnSpPr>
          <p:nvPr/>
        </p:nvCxnSpPr>
        <p:spPr bwMode="auto">
          <a:xfrm>
            <a:off x="931523" y="4283661"/>
            <a:ext cx="7341755" cy="0"/>
          </a:xfrm>
          <a:prstGeom prst="line">
            <a:avLst/>
          </a:prstGeom>
          <a:ln w="3175">
            <a:solidFill>
              <a:schemeClr val="accent2"/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9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30915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考勤制度</a:t>
            </a: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A9B10600-91E6-43C4-86CF-21CAAA067D98}"/>
              </a:ext>
            </a:extLst>
          </p:cNvPr>
          <p:cNvSpPr/>
          <p:nvPr/>
        </p:nvSpPr>
        <p:spPr bwMode="auto">
          <a:xfrm>
            <a:off x="2755690" y="1410816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15BDBDF9-35D7-4E81-9808-39345A6F3A19}"/>
              </a:ext>
            </a:extLst>
          </p:cNvPr>
          <p:cNvSpPr/>
          <p:nvPr/>
        </p:nvSpPr>
        <p:spPr bwMode="auto">
          <a:xfrm>
            <a:off x="1081671" y="1410816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6" name="任意多边形 7">
            <a:extLst>
              <a:ext uri="{FF2B5EF4-FFF2-40B4-BE49-F238E27FC236}">
                <a16:creationId xmlns:a16="http://schemas.microsoft.com/office/drawing/2014/main" id="{0243C37B-F2B8-48EE-916A-D0D9A2BC11C4}"/>
              </a:ext>
            </a:extLst>
          </p:cNvPr>
          <p:cNvSpPr/>
          <p:nvPr/>
        </p:nvSpPr>
        <p:spPr bwMode="auto">
          <a:xfrm>
            <a:off x="6104917" y="1410816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7" name="任意多边形 6">
            <a:extLst>
              <a:ext uri="{FF2B5EF4-FFF2-40B4-BE49-F238E27FC236}">
                <a16:creationId xmlns:a16="http://schemas.microsoft.com/office/drawing/2014/main" id="{45DFDEA5-E08C-42C1-A1E2-830F2976761E}"/>
              </a:ext>
            </a:extLst>
          </p:cNvPr>
          <p:cNvSpPr/>
          <p:nvPr/>
        </p:nvSpPr>
        <p:spPr bwMode="auto">
          <a:xfrm>
            <a:off x="4438042" y="1410816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77D2045-5362-4259-932A-A3364C87F05D}"/>
              </a:ext>
            </a:extLst>
          </p:cNvPr>
          <p:cNvSpPr/>
          <p:nvPr/>
        </p:nvSpPr>
        <p:spPr>
          <a:xfrm>
            <a:off x="1224139" y="2294017"/>
            <a:ext cx="1010520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749">
              <a:defRPr/>
            </a:pPr>
            <a:r>
              <a:rPr lang="zh-CN" alt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上班规定</a:t>
            </a:r>
            <a:endParaRPr lang="en-US" altLang="zh-CN" sz="17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47">
            <a:extLst>
              <a:ext uri="{FF2B5EF4-FFF2-40B4-BE49-F238E27FC236}">
                <a16:creationId xmlns:a16="http://schemas.microsoft.com/office/drawing/2014/main" id="{72CD400D-8E98-41BF-866C-AC16365F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2659782"/>
            <a:ext cx="2036713" cy="154657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小时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工作制    </a:t>
            </a: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上午：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09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：00  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下午：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0-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     </a:t>
            </a: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指纹刷卡记录考勤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漏打卡、无故不打卡均视为旷工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楷体_GB2312"/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严禁代打卡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1556645-3225-4855-8A62-4F16ECFE7A16}"/>
              </a:ext>
            </a:extLst>
          </p:cNvPr>
          <p:cNvSpPr/>
          <p:nvPr/>
        </p:nvSpPr>
        <p:spPr>
          <a:xfrm>
            <a:off x="3427486" y="2300214"/>
            <a:ext cx="574502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749">
              <a:defRPr/>
            </a:pPr>
            <a:r>
              <a:rPr lang="zh-CN" alt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迟到</a:t>
            </a:r>
            <a:endParaRPr lang="en-US" altLang="zh-CN" sz="17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47">
            <a:extLst>
              <a:ext uri="{FF2B5EF4-FFF2-40B4-BE49-F238E27FC236}">
                <a16:creationId xmlns:a16="http://schemas.microsoft.com/office/drawing/2014/main" id="{283B5438-211E-4271-B78E-A21742543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670" y="2667477"/>
            <a:ext cx="1718939" cy="121417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员工晚于规定上班时间到岗、且未超过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30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分钟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(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含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)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的；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楷体_GB2312"/>
            </a:endParaRP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公司原则上允许每月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次的迟到情况，超过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次即按迟到处理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4038E77-B323-42FE-B155-AEC05ABB5C62}"/>
              </a:ext>
            </a:extLst>
          </p:cNvPr>
          <p:cNvSpPr/>
          <p:nvPr/>
        </p:nvSpPr>
        <p:spPr>
          <a:xfrm>
            <a:off x="5045311" y="2336623"/>
            <a:ext cx="574502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749">
              <a:defRPr/>
            </a:pPr>
            <a:r>
              <a:rPr lang="zh-CN" alt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早退</a:t>
            </a:r>
            <a:endParaRPr lang="en-US" altLang="zh-CN" sz="17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47">
            <a:extLst>
              <a:ext uri="{FF2B5EF4-FFF2-40B4-BE49-F238E27FC236}">
                <a16:creationId xmlns:a16="http://schemas.microsoft.com/office/drawing/2014/main" id="{AE923C50-D50B-4E75-B05A-50404CF9B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159" y="2667477"/>
            <a:ext cx="1416248" cy="90024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员工早于规定下班时间离岗，且未超过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30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分钟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(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含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)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的；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楷体_GB231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471EAE2-41F1-452A-B649-474EC59428C0}"/>
              </a:ext>
            </a:extLst>
          </p:cNvPr>
          <p:cNvSpPr/>
          <p:nvPr/>
        </p:nvSpPr>
        <p:spPr>
          <a:xfrm>
            <a:off x="6713612" y="2300214"/>
            <a:ext cx="574502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749">
              <a:defRPr/>
            </a:pPr>
            <a:r>
              <a:rPr lang="zh-CN" alt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旷工</a:t>
            </a:r>
            <a:endParaRPr lang="en-US" altLang="zh-CN" sz="17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47">
            <a:extLst>
              <a:ext uri="{FF2B5EF4-FFF2-40B4-BE49-F238E27FC236}">
                <a16:creationId xmlns:a16="http://schemas.microsoft.com/office/drawing/2014/main" id="{06EC5A37-7A69-4171-96F9-5CF4E344A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138" y="2659782"/>
            <a:ext cx="1991173" cy="193129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员工未办理请假手续，或请假手续尚未获批即擅自离岗的；</a:t>
            </a: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假期届满且无续假仍未到岗的；</a:t>
            </a: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晚于规定的上班时间或早于规定的下班时间超过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30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分钟的；</a:t>
            </a: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上、下班未打卡的；</a:t>
            </a: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违法乱纪被公安机关拘留、甚至逮捕的；</a:t>
            </a: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用不正当手段，骗取、涂改、伪造休息休假证明的。 </a:t>
            </a:r>
          </a:p>
        </p:txBody>
      </p:sp>
      <p:sp>
        <p:nvSpPr>
          <p:cNvPr id="16" name="文本框 97">
            <a:extLst>
              <a:ext uri="{FF2B5EF4-FFF2-40B4-BE49-F238E27FC236}">
                <a16:creationId xmlns:a16="http://schemas.microsoft.com/office/drawing/2014/main" id="{F3DB3EE2-1B57-4D57-8E39-6D8B95D66E66}"/>
              </a:ext>
            </a:extLst>
          </p:cNvPr>
          <p:cNvSpPr txBox="1"/>
          <p:nvPr/>
        </p:nvSpPr>
        <p:spPr bwMode="auto">
          <a:xfrm>
            <a:off x="1236964" y="1520504"/>
            <a:ext cx="1668065" cy="46166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749">
              <a:lnSpc>
                <a:spcPct val="120000"/>
              </a:lnSpc>
              <a:defRPr/>
            </a:pPr>
            <a:r>
              <a:rPr lang="zh-CN" altLang="en-US" sz="3000" b="1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上班规定</a:t>
            </a:r>
            <a:endParaRPr lang="zh-CN" altLang="en-US" sz="30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94">
            <a:extLst>
              <a:ext uri="{FF2B5EF4-FFF2-40B4-BE49-F238E27FC236}">
                <a16:creationId xmlns:a16="http://schemas.microsoft.com/office/drawing/2014/main" id="{D93983FB-6EE5-492B-A702-77B1C3F0EF78}"/>
              </a:ext>
            </a:extLst>
          </p:cNvPr>
          <p:cNvSpPr txBox="1"/>
          <p:nvPr/>
        </p:nvSpPr>
        <p:spPr bwMode="auto">
          <a:xfrm>
            <a:off x="2977146" y="1543587"/>
            <a:ext cx="1622822" cy="4154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749">
              <a:defRPr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迟 到</a:t>
            </a:r>
            <a:endParaRPr lang="zh-CN" altLang="en-US" sz="21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03">
            <a:extLst>
              <a:ext uri="{FF2B5EF4-FFF2-40B4-BE49-F238E27FC236}">
                <a16:creationId xmlns:a16="http://schemas.microsoft.com/office/drawing/2014/main" id="{EDA68690-FF9E-4B9F-B1A4-E70DD482FB2A}"/>
              </a:ext>
            </a:extLst>
          </p:cNvPr>
          <p:cNvSpPr txBox="1"/>
          <p:nvPr/>
        </p:nvSpPr>
        <p:spPr bwMode="auto">
          <a:xfrm>
            <a:off x="4594609" y="1511269"/>
            <a:ext cx="1604963" cy="4801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749">
              <a:lnSpc>
                <a:spcPct val="120000"/>
              </a:lnSpc>
              <a:defRPr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 退</a:t>
            </a:r>
            <a:endParaRPr lang="zh-CN" altLang="en-US" sz="21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00">
            <a:extLst>
              <a:ext uri="{FF2B5EF4-FFF2-40B4-BE49-F238E27FC236}">
                <a16:creationId xmlns:a16="http://schemas.microsoft.com/office/drawing/2014/main" id="{ABD673E8-8A5D-42AB-9ED0-1200AF67CA53}"/>
              </a:ext>
            </a:extLst>
          </p:cNvPr>
          <p:cNvSpPr txBox="1"/>
          <p:nvPr/>
        </p:nvSpPr>
        <p:spPr bwMode="auto">
          <a:xfrm>
            <a:off x="6220407" y="1543587"/>
            <a:ext cx="1622822" cy="4154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749">
              <a:defRPr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 工</a:t>
            </a:r>
            <a:endParaRPr lang="zh-CN" altLang="en-US" sz="21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30915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考勤制度</a:t>
            </a: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BDF3D18-7877-4938-B900-47DB0A58F49C}"/>
              </a:ext>
            </a:extLst>
          </p:cNvPr>
          <p:cNvSpPr/>
          <p:nvPr/>
        </p:nvSpPr>
        <p:spPr bwMode="auto">
          <a:xfrm>
            <a:off x="2950347" y="1296067"/>
            <a:ext cx="2770585" cy="88847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CDA89AE6-6991-49B1-8965-75168177498F}"/>
              </a:ext>
            </a:extLst>
          </p:cNvPr>
          <p:cNvSpPr/>
          <p:nvPr/>
        </p:nvSpPr>
        <p:spPr bwMode="auto">
          <a:xfrm>
            <a:off x="585699" y="1296067"/>
            <a:ext cx="2770585" cy="88847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6" name="任意多边形 6">
            <a:extLst>
              <a:ext uri="{FF2B5EF4-FFF2-40B4-BE49-F238E27FC236}">
                <a16:creationId xmlns:a16="http://schemas.microsoft.com/office/drawing/2014/main" id="{384CD178-84E7-434E-94D4-02D60DAA95FE}"/>
              </a:ext>
            </a:extLst>
          </p:cNvPr>
          <p:cNvSpPr/>
          <p:nvPr/>
        </p:nvSpPr>
        <p:spPr bwMode="auto">
          <a:xfrm>
            <a:off x="5320287" y="1296067"/>
            <a:ext cx="2770584" cy="88847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D10D732-D678-4AAF-B176-72EA12349895}"/>
              </a:ext>
            </a:extLst>
          </p:cNvPr>
          <p:cNvSpPr/>
          <p:nvPr/>
        </p:nvSpPr>
        <p:spPr>
          <a:xfrm>
            <a:off x="823147" y="2362867"/>
            <a:ext cx="1485008" cy="3227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749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全勤与</a:t>
            </a: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全勤奖励</a:t>
            </a:r>
            <a:endParaRPr lang="zh-CN" altLang="en-US" sz="1500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47">
            <a:extLst>
              <a:ext uri="{FF2B5EF4-FFF2-40B4-BE49-F238E27FC236}">
                <a16:creationId xmlns:a16="http://schemas.microsoft.com/office/drawing/2014/main" id="{1E1B014B-5CA7-4C2B-8D33-11572941A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47" y="2722436"/>
            <a:ext cx="1485008" cy="62324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全勤：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楷体_GB2312"/>
              </a:rPr>
              <a:t>全月无请假、迟到、早退、旷工情况的；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楷体_GB231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54DFE7-8260-484F-897A-2961090789F9}"/>
              </a:ext>
            </a:extLst>
          </p:cNvPr>
          <p:cNvSpPr/>
          <p:nvPr/>
        </p:nvSpPr>
        <p:spPr>
          <a:xfrm>
            <a:off x="3213447" y="2363930"/>
            <a:ext cx="1376004" cy="3227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749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违规处理</a:t>
            </a: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迟到</a:t>
            </a:r>
          </a:p>
        </p:txBody>
      </p:sp>
      <p:sp>
        <p:nvSpPr>
          <p:cNvPr id="10" name="矩形 47">
            <a:extLst>
              <a:ext uri="{FF2B5EF4-FFF2-40B4-BE49-F238E27FC236}">
                <a16:creationId xmlns:a16="http://schemas.microsoft.com/office/drawing/2014/main" id="{BC14BCA6-5178-4E52-9E2F-394B3A672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296" y="2735762"/>
            <a:ext cx="1984947" cy="180510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迟到或早退时长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处理办法</a:t>
            </a:r>
          </a:p>
          <a:p>
            <a:pPr eaLnBrk="0" fontAlgn="base" hangingPunct="0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5≤T≤15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分钟</a:t>
            </a: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扣款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次</a:t>
            </a:r>
          </a:p>
          <a:p>
            <a:pPr eaLnBrk="0" fontAlgn="base" hangingPunct="0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分钟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＜T≤30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分钟</a:t>
            </a: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扣款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次</a:t>
            </a:r>
          </a:p>
          <a:p>
            <a:pPr eaLnBrk="0" fontAlgn="base" hangingPunct="0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T＞30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分钟</a:t>
            </a: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视作旷工半天处理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3045108-549C-4B4B-BBF8-286F501ADEFA}"/>
              </a:ext>
            </a:extLst>
          </p:cNvPr>
          <p:cNvSpPr/>
          <p:nvPr/>
        </p:nvSpPr>
        <p:spPr>
          <a:xfrm>
            <a:off x="5997337" y="2362867"/>
            <a:ext cx="1376004" cy="3227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749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违规处理</a:t>
            </a: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旷工</a:t>
            </a:r>
          </a:p>
        </p:txBody>
      </p:sp>
      <p:sp>
        <p:nvSpPr>
          <p:cNvPr id="12" name="矩形 47">
            <a:extLst>
              <a:ext uri="{FF2B5EF4-FFF2-40B4-BE49-F238E27FC236}">
                <a16:creationId xmlns:a16="http://schemas.microsoft.com/office/drawing/2014/main" id="{12A33FC5-F456-4106-AF12-E82BE2931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306" y="2709110"/>
            <a:ext cx="2821781" cy="1992847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ts val="1350"/>
              </a:lnSpc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员工旷工，根据旷工时长，按日工资标准的双倍扣罚。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50"/>
              </a:lnSpc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旷工半天的，另予全公司内通报并警告一次。</a:t>
            </a:r>
          </a:p>
          <a:p>
            <a:pPr>
              <a:lnSpc>
                <a:spcPts val="1350"/>
              </a:lnSpc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旷工一天的，另予全公司通报并记过一次。</a:t>
            </a:r>
          </a:p>
          <a:p>
            <a:pPr>
              <a:lnSpc>
                <a:spcPts val="1350"/>
              </a:lnSpc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连续旷工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天以上或月累计旷工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天或年累计旷工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天以上者，公司除按上述标准罚考勤款外，还将与其解约，且不予支付任何可能存在的经济补偿金或赔偿金等，并保留向其追索权益损失的权利。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EC94CDD-29D9-4593-969A-9D603CA16DDD}"/>
              </a:ext>
            </a:extLst>
          </p:cNvPr>
          <p:cNvSpPr/>
          <p:nvPr/>
        </p:nvSpPr>
        <p:spPr>
          <a:xfrm>
            <a:off x="823147" y="3359388"/>
            <a:ext cx="155879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楷体_GB2312"/>
                <a:sym typeface="Calibri" pitchFamily="34" charset="0"/>
              </a:rPr>
              <a:t>全勤奖励：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楷体_GB2312"/>
                <a:sym typeface="Calibri" pitchFamily="34" charset="0"/>
              </a:rPr>
              <a:t>员工全勤，当月奖励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楷体_GB2312"/>
                <a:sym typeface="Calibri" pitchFamily="34" charset="0"/>
              </a:rPr>
              <a:t>100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楷体_GB2312"/>
                <a:sym typeface="Calibri" pitchFamily="34" charset="0"/>
              </a:rPr>
              <a:t>元全勤奖金。</a:t>
            </a:r>
          </a:p>
        </p:txBody>
      </p:sp>
      <p:sp>
        <p:nvSpPr>
          <p:cNvPr id="14" name="文本框 73">
            <a:extLst>
              <a:ext uri="{FF2B5EF4-FFF2-40B4-BE49-F238E27FC236}">
                <a16:creationId xmlns:a16="http://schemas.microsoft.com/office/drawing/2014/main" id="{EB5C1B3E-30FA-4356-98D5-09207536130E}"/>
              </a:ext>
            </a:extLst>
          </p:cNvPr>
          <p:cNvSpPr txBox="1"/>
          <p:nvPr/>
        </p:nvSpPr>
        <p:spPr bwMode="auto">
          <a:xfrm>
            <a:off x="3270229" y="1537170"/>
            <a:ext cx="2344077" cy="4154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zh-CN"/>
            </a:defPPr>
            <a:lvl1pPr>
              <a:defRPr>
                <a:cs typeface="+mn-ea"/>
              </a:defRPr>
            </a:lvl1pPr>
          </a:lstStyle>
          <a:p>
            <a:pPr algn="ctr" defTabSz="685749">
              <a:lnSpc>
                <a:spcPct val="12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违规处理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迟到</a:t>
            </a:r>
          </a:p>
        </p:txBody>
      </p:sp>
      <p:sp>
        <p:nvSpPr>
          <p:cNvPr id="15" name="文本框 82">
            <a:extLst>
              <a:ext uri="{FF2B5EF4-FFF2-40B4-BE49-F238E27FC236}">
                <a16:creationId xmlns:a16="http://schemas.microsoft.com/office/drawing/2014/main" id="{11FA42C3-B5A2-44E9-90A5-BF805B829B91}"/>
              </a:ext>
            </a:extLst>
          </p:cNvPr>
          <p:cNvSpPr txBox="1"/>
          <p:nvPr/>
        </p:nvSpPr>
        <p:spPr bwMode="auto">
          <a:xfrm>
            <a:off x="5667685" y="1527936"/>
            <a:ext cx="2318280" cy="4247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749">
              <a:lnSpc>
                <a:spcPct val="120000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违规处理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旷工</a:t>
            </a:r>
            <a:endParaRPr lang="zh-CN" altLang="en-US" sz="18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76">
            <a:extLst>
              <a:ext uri="{FF2B5EF4-FFF2-40B4-BE49-F238E27FC236}">
                <a16:creationId xmlns:a16="http://schemas.microsoft.com/office/drawing/2014/main" id="{8050C7DC-AF3B-4BAD-9A0A-2ADDEA188C75}"/>
              </a:ext>
            </a:extLst>
          </p:cNvPr>
          <p:cNvSpPr txBox="1"/>
          <p:nvPr/>
        </p:nvSpPr>
        <p:spPr bwMode="auto">
          <a:xfrm>
            <a:off x="872905" y="1527936"/>
            <a:ext cx="2409428" cy="4247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749">
              <a:lnSpc>
                <a:spcPct val="120000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全勤与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全勤奖励</a:t>
            </a:r>
            <a:endParaRPr lang="zh-CN" altLang="en-US" sz="18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7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30915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假期管理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2" y="1849999"/>
            <a:ext cx="3539413" cy="2198821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474728" y="1729933"/>
            <a:ext cx="342945" cy="34294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</a:p>
        </p:txBody>
      </p:sp>
      <p:sp>
        <p:nvSpPr>
          <p:cNvPr id="6" name="Rectangle 2"/>
          <p:cNvSpPr/>
          <p:nvPr/>
        </p:nvSpPr>
        <p:spPr>
          <a:xfrm>
            <a:off x="4474728" y="2715574"/>
            <a:ext cx="342945" cy="3429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</a:p>
        </p:txBody>
      </p:sp>
      <p:sp>
        <p:nvSpPr>
          <p:cNvPr id="7" name="矩形 6"/>
          <p:cNvSpPr/>
          <p:nvPr/>
        </p:nvSpPr>
        <p:spPr>
          <a:xfrm>
            <a:off x="5034150" y="2480176"/>
            <a:ext cx="3516253" cy="920242"/>
          </a:xfrm>
          <a:prstGeom prst="rect">
            <a:avLst/>
          </a:prstGeom>
          <a:noFill/>
        </p:spPr>
        <p:txBody>
          <a:bodyPr wrap="square" lIns="68571" tIns="34285" rIns="68571" bIns="34285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点击此处添加标题</a:t>
            </a:r>
            <a:endParaRPr lang="en-US" altLang="zh-CN" sz="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单击此处添加文字阐述，添加简短问题说明文字，具体说明文字在此处添加此处单击此处添加文字阐述，</a:t>
            </a:r>
          </a:p>
        </p:txBody>
      </p:sp>
      <p:sp>
        <p:nvSpPr>
          <p:cNvPr id="8" name="Rectangle 2"/>
          <p:cNvSpPr/>
          <p:nvPr/>
        </p:nvSpPr>
        <p:spPr>
          <a:xfrm>
            <a:off x="4474728" y="3705875"/>
            <a:ext cx="342945" cy="342945"/>
          </a:xfrm>
          <a:prstGeom prst="rect">
            <a:avLst/>
          </a:prstGeom>
          <a:solidFill>
            <a:srgbClr val="C0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3</a:t>
            </a:r>
          </a:p>
        </p:txBody>
      </p:sp>
      <p:sp>
        <p:nvSpPr>
          <p:cNvPr id="9" name="矩形 8"/>
          <p:cNvSpPr/>
          <p:nvPr/>
        </p:nvSpPr>
        <p:spPr>
          <a:xfrm>
            <a:off x="5034150" y="3470477"/>
            <a:ext cx="3516253" cy="920242"/>
          </a:xfrm>
          <a:prstGeom prst="rect">
            <a:avLst/>
          </a:prstGeom>
          <a:noFill/>
        </p:spPr>
        <p:txBody>
          <a:bodyPr wrap="square" lIns="68571" tIns="34285" rIns="68571" bIns="34285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点击此处添加标题</a:t>
            </a:r>
            <a:endParaRPr lang="en-US" altLang="zh-CN" sz="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单击此处添加文字阐述，添加简短问题说明文字，具体说明文字在此处添加此处单击此处添加文字阐述，</a:t>
            </a:r>
          </a:p>
        </p:txBody>
      </p:sp>
      <p:sp>
        <p:nvSpPr>
          <p:cNvPr id="10" name="TextBox 54"/>
          <p:cNvSpPr txBox="1"/>
          <p:nvPr/>
        </p:nvSpPr>
        <p:spPr>
          <a:xfrm rot="21328593">
            <a:off x="1494624" y="2664887"/>
            <a:ext cx="2446824" cy="62324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法定节假日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34150" y="1494535"/>
            <a:ext cx="3516253" cy="920242"/>
          </a:xfrm>
          <a:prstGeom prst="rect">
            <a:avLst/>
          </a:prstGeom>
          <a:noFill/>
        </p:spPr>
        <p:txBody>
          <a:bodyPr wrap="square" lIns="68571" tIns="34285" rIns="68571" bIns="34285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点击此处添加标题</a:t>
            </a:r>
            <a:endParaRPr lang="en-US" altLang="zh-CN" sz="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单击此处添加文字阐述，添加简短问题说明文字，具体说明文字在此处添加此处单击此处添加文字阐述，</a:t>
            </a:r>
          </a:p>
        </p:txBody>
      </p:sp>
    </p:spTree>
    <p:extLst>
      <p:ext uri="{BB962C8B-B14F-4D97-AF65-F5344CB8AC3E}">
        <p14:creationId xmlns:p14="http://schemas.microsoft.com/office/powerpoint/2010/main" val="40188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/>
      <p:bldP spid="8" grpId="0" animBg="1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30915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财务制度</a:t>
            </a:r>
          </a:p>
        </p:txBody>
      </p:sp>
      <p:sp>
        <p:nvSpPr>
          <p:cNvPr id="4" name="流程图: 决策 3"/>
          <p:cNvSpPr/>
          <p:nvPr/>
        </p:nvSpPr>
        <p:spPr>
          <a:xfrm>
            <a:off x="1345131" y="1395827"/>
            <a:ext cx="1785000" cy="2748787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5" name="流程图: 决策 36"/>
          <p:cNvSpPr/>
          <p:nvPr/>
        </p:nvSpPr>
        <p:spPr>
          <a:xfrm flipH="1" flipV="1">
            <a:off x="2195794" y="1411111"/>
            <a:ext cx="2638228" cy="137441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4373"/>
              <a:gd name="connsiteY0" fmla="*/ 587 h 10000"/>
              <a:gd name="connsiteX1" fmla="*/ 9373 w 14373"/>
              <a:gd name="connsiteY1" fmla="*/ 0 h 10000"/>
              <a:gd name="connsiteX2" fmla="*/ 14373 w 14373"/>
              <a:gd name="connsiteY2" fmla="*/ 5000 h 10000"/>
              <a:gd name="connsiteX3" fmla="*/ 9373 w 14373"/>
              <a:gd name="connsiteY3" fmla="*/ 10000 h 10000"/>
              <a:gd name="connsiteX4" fmla="*/ 0 w 14373"/>
              <a:gd name="connsiteY4" fmla="*/ 587 h 10000"/>
              <a:gd name="connsiteX0" fmla="*/ 0 w 14780"/>
              <a:gd name="connsiteY0" fmla="*/ 72 h 10000"/>
              <a:gd name="connsiteX1" fmla="*/ 9780 w 14780"/>
              <a:gd name="connsiteY1" fmla="*/ 0 h 10000"/>
              <a:gd name="connsiteX2" fmla="*/ 14780 w 14780"/>
              <a:gd name="connsiteY2" fmla="*/ 5000 h 10000"/>
              <a:gd name="connsiteX3" fmla="*/ 9780 w 14780"/>
              <a:gd name="connsiteY3" fmla="*/ 10000 h 10000"/>
              <a:gd name="connsiteX4" fmla="*/ 0 w 14780"/>
              <a:gd name="connsiteY4" fmla="*/ 72 h 10000"/>
              <a:gd name="connsiteX0" fmla="*/ 0 w 14780"/>
              <a:gd name="connsiteY0" fmla="*/ 72 h 5439"/>
              <a:gd name="connsiteX1" fmla="*/ 9780 w 14780"/>
              <a:gd name="connsiteY1" fmla="*/ 0 h 5439"/>
              <a:gd name="connsiteX2" fmla="*/ 14780 w 14780"/>
              <a:gd name="connsiteY2" fmla="*/ 5000 h 5439"/>
              <a:gd name="connsiteX3" fmla="*/ 5407 w 14780"/>
              <a:gd name="connsiteY3" fmla="*/ 5439 h 5439"/>
              <a:gd name="connsiteX4" fmla="*/ 0 w 14780"/>
              <a:gd name="connsiteY4" fmla="*/ 72 h 5439"/>
              <a:gd name="connsiteX0" fmla="*/ 0 w 10000"/>
              <a:gd name="connsiteY0" fmla="*/ 132 h 9193"/>
              <a:gd name="connsiteX1" fmla="*/ 6617 w 10000"/>
              <a:gd name="connsiteY1" fmla="*/ 0 h 9193"/>
              <a:gd name="connsiteX2" fmla="*/ 10000 w 10000"/>
              <a:gd name="connsiteY2" fmla="*/ 9193 h 9193"/>
              <a:gd name="connsiteX3" fmla="*/ 3383 w 10000"/>
              <a:gd name="connsiteY3" fmla="*/ 9189 h 9193"/>
              <a:gd name="connsiteX4" fmla="*/ 0 w 10000"/>
              <a:gd name="connsiteY4" fmla="*/ 132 h 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193">
                <a:moveTo>
                  <a:pt x="0" y="132"/>
                </a:moveTo>
                <a:lnTo>
                  <a:pt x="6617" y="0"/>
                </a:lnTo>
                <a:lnTo>
                  <a:pt x="10000" y="9193"/>
                </a:lnTo>
                <a:lnTo>
                  <a:pt x="3383" y="9189"/>
                </a:lnTo>
                <a:lnTo>
                  <a:pt x="0" y="1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决策 36"/>
          <p:cNvSpPr/>
          <p:nvPr/>
        </p:nvSpPr>
        <p:spPr>
          <a:xfrm flipV="1">
            <a:off x="2215828" y="2770221"/>
            <a:ext cx="2638228" cy="137441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4373"/>
              <a:gd name="connsiteY0" fmla="*/ 587 h 10000"/>
              <a:gd name="connsiteX1" fmla="*/ 9373 w 14373"/>
              <a:gd name="connsiteY1" fmla="*/ 0 h 10000"/>
              <a:gd name="connsiteX2" fmla="*/ 14373 w 14373"/>
              <a:gd name="connsiteY2" fmla="*/ 5000 h 10000"/>
              <a:gd name="connsiteX3" fmla="*/ 9373 w 14373"/>
              <a:gd name="connsiteY3" fmla="*/ 10000 h 10000"/>
              <a:gd name="connsiteX4" fmla="*/ 0 w 14373"/>
              <a:gd name="connsiteY4" fmla="*/ 587 h 10000"/>
              <a:gd name="connsiteX0" fmla="*/ 0 w 14780"/>
              <a:gd name="connsiteY0" fmla="*/ 72 h 10000"/>
              <a:gd name="connsiteX1" fmla="*/ 9780 w 14780"/>
              <a:gd name="connsiteY1" fmla="*/ 0 h 10000"/>
              <a:gd name="connsiteX2" fmla="*/ 14780 w 14780"/>
              <a:gd name="connsiteY2" fmla="*/ 5000 h 10000"/>
              <a:gd name="connsiteX3" fmla="*/ 9780 w 14780"/>
              <a:gd name="connsiteY3" fmla="*/ 10000 h 10000"/>
              <a:gd name="connsiteX4" fmla="*/ 0 w 14780"/>
              <a:gd name="connsiteY4" fmla="*/ 72 h 10000"/>
              <a:gd name="connsiteX0" fmla="*/ 0 w 14780"/>
              <a:gd name="connsiteY0" fmla="*/ 72 h 5439"/>
              <a:gd name="connsiteX1" fmla="*/ 9780 w 14780"/>
              <a:gd name="connsiteY1" fmla="*/ 0 h 5439"/>
              <a:gd name="connsiteX2" fmla="*/ 14780 w 14780"/>
              <a:gd name="connsiteY2" fmla="*/ 5000 h 5439"/>
              <a:gd name="connsiteX3" fmla="*/ 5407 w 14780"/>
              <a:gd name="connsiteY3" fmla="*/ 5439 h 5439"/>
              <a:gd name="connsiteX4" fmla="*/ 0 w 14780"/>
              <a:gd name="connsiteY4" fmla="*/ 72 h 5439"/>
              <a:gd name="connsiteX0" fmla="*/ 0 w 10000"/>
              <a:gd name="connsiteY0" fmla="*/ 132 h 9193"/>
              <a:gd name="connsiteX1" fmla="*/ 6617 w 10000"/>
              <a:gd name="connsiteY1" fmla="*/ 0 h 9193"/>
              <a:gd name="connsiteX2" fmla="*/ 10000 w 10000"/>
              <a:gd name="connsiteY2" fmla="*/ 9193 h 9193"/>
              <a:gd name="connsiteX3" fmla="*/ 3383 w 10000"/>
              <a:gd name="connsiteY3" fmla="*/ 9189 h 9193"/>
              <a:gd name="connsiteX4" fmla="*/ 0 w 10000"/>
              <a:gd name="connsiteY4" fmla="*/ 132 h 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193">
                <a:moveTo>
                  <a:pt x="0" y="132"/>
                </a:moveTo>
                <a:lnTo>
                  <a:pt x="6617" y="0"/>
                </a:lnTo>
                <a:lnTo>
                  <a:pt x="10000" y="9193"/>
                </a:lnTo>
                <a:lnTo>
                  <a:pt x="3383" y="9189"/>
                </a:lnTo>
                <a:lnTo>
                  <a:pt x="0" y="13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99"/>
          <p:cNvSpPr txBox="1">
            <a:spLocks noChangeArrowheads="1"/>
          </p:cNvSpPr>
          <p:nvPr/>
        </p:nvSpPr>
        <p:spPr bwMode="auto">
          <a:xfrm>
            <a:off x="1717581" y="2310543"/>
            <a:ext cx="996494" cy="71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00" tIns="33700" rIns="67400" bIns="33700">
            <a:spAutoFit/>
          </a:bodyPr>
          <a:lstStyle/>
          <a:p>
            <a:r>
              <a:rPr lang="zh-CN" altLang="en-US" sz="2100" dirty="0">
                <a:solidFill>
                  <a:schemeClr val="bg1"/>
                </a:solidFill>
                <a:latin typeface="+mn-ea"/>
              </a:rPr>
              <a:t>财务报销流程</a:t>
            </a:r>
          </a:p>
        </p:txBody>
      </p:sp>
      <p:sp>
        <p:nvSpPr>
          <p:cNvPr id="8" name="Text Box 99"/>
          <p:cNvSpPr txBox="1">
            <a:spLocks noChangeArrowheads="1"/>
          </p:cNvSpPr>
          <p:nvPr/>
        </p:nvSpPr>
        <p:spPr bwMode="auto">
          <a:xfrm>
            <a:off x="2876253" y="1806984"/>
            <a:ext cx="1285151" cy="62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00" tIns="33700" rIns="67400" bIns="3370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n-ea"/>
              </a:rPr>
              <a:t>差旅费报销规定</a:t>
            </a:r>
          </a:p>
        </p:txBody>
      </p:sp>
      <p:sp>
        <p:nvSpPr>
          <p:cNvPr id="9" name="Line 548"/>
          <p:cNvSpPr>
            <a:spLocks noChangeShapeType="1"/>
          </p:cNvSpPr>
          <p:nvPr/>
        </p:nvSpPr>
        <p:spPr bwMode="auto">
          <a:xfrm>
            <a:off x="3931866" y="2118012"/>
            <a:ext cx="1109605" cy="0"/>
          </a:xfrm>
          <a:prstGeom prst="line">
            <a:avLst/>
          </a:prstGeom>
          <a:noFill/>
          <a:ln w="19050">
            <a:solidFill>
              <a:srgbClr val="FF5050"/>
            </a:solidFill>
            <a:prstDash val="dash"/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2" rIns="91426" bIns="45712"/>
          <a:lstStyle/>
          <a:p>
            <a:endParaRPr lang="zh-CN" altLang="en-US"/>
          </a:p>
        </p:txBody>
      </p:sp>
      <p:sp>
        <p:nvSpPr>
          <p:cNvPr id="10" name="文本框 31"/>
          <p:cNvSpPr txBox="1"/>
          <p:nvPr/>
        </p:nvSpPr>
        <p:spPr>
          <a:xfrm>
            <a:off x="5106078" y="1806984"/>
            <a:ext cx="304240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</a:endParaRPr>
          </a:p>
        </p:txBody>
      </p:sp>
      <p:sp>
        <p:nvSpPr>
          <p:cNvPr id="11" name="Text Box 99"/>
          <p:cNvSpPr txBox="1">
            <a:spLocks noChangeArrowheads="1"/>
          </p:cNvSpPr>
          <p:nvPr/>
        </p:nvSpPr>
        <p:spPr bwMode="auto">
          <a:xfrm>
            <a:off x="2976305" y="3024932"/>
            <a:ext cx="1317377" cy="62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00" tIns="33700" rIns="67400" bIns="3370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n-ea"/>
              </a:rPr>
              <a:t>费用报销相关规定</a:t>
            </a:r>
          </a:p>
        </p:txBody>
      </p:sp>
      <p:sp>
        <p:nvSpPr>
          <p:cNvPr id="12" name="Line 548"/>
          <p:cNvSpPr>
            <a:spLocks noChangeShapeType="1"/>
          </p:cNvSpPr>
          <p:nvPr/>
        </p:nvSpPr>
        <p:spPr bwMode="auto">
          <a:xfrm>
            <a:off x="3940658" y="3359914"/>
            <a:ext cx="110960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2" rIns="91426" bIns="45712"/>
          <a:lstStyle/>
          <a:p>
            <a:endParaRPr lang="zh-CN" altLang="en-US"/>
          </a:p>
        </p:txBody>
      </p:sp>
      <p:sp>
        <p:nvSpPr>
          <p:cNvPr id="13" name="文本框 34"/>
          <p:cNvSpPr txBox="1"/>
          <p:nvPr/>
        </p:nvSpPr>
        <p:spPr>
          <a:xfrm>
            <a:off x="5106078" y="3099556"/>
            <a:ext cx="304240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947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30915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薪酬政策</a:t>
            </a:r>
          </a:p>
        </p:txBody>
      </p:sp>
      <p:sp>
        <p:nvSpPr>
          <p:cNvPr id="4" name="圆角矩形 3"/>
          <p:cNvSpPr/>
          <p:nvPr/>
        </p:nvSpPr>
        <p:spPr bwMode="auto">
          <a:xfrm>
            <a:off x="1737920" y="1359165"/>
            <a:ext cx="2065737" cy="4852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</a:endParaRPr>
          </a:p>
        </p:txBody>
      </p:sp>
      <p:sp>
        <p:nvSpPr>
          <p:cNvPr id="5" name="Freeform 12"/>
          <p:cNvSpPr>
            <a:spLocks noEditPoints="1"/>
          </p:cNvSpPr>
          <p:nvPr/>
        </p:nvSpPr>
        <p:spPr bwMode="auto">
          <a:xfrm>
            <a:off x="1148478" y="1359166"/>
            <a:ext cx="419960" cy="421796"/>
          </a:xfrm>
          <a:custGeom>
            <a:avLst/>
            <a:gdLst>
              <a:gd name="T0" fmla="*/ 2147483646 w 85"/>
              <a:gd name="T1" fmla="*/ 2147483646 h 85"/>
              <a:gd name="T2" fmla="*/ 2147483646 w 85"/>
              <a:gd name="T3" fmla="*/ 2147483646 h 85"/>
              <a:gd name="T4" fmla="*/ 2147483646 w 85"/>
              <a:gd name="T5" fmla="*/ 2147483646 h 85"/>
              <a:gd name="T6" fmla="*/ 2147483646 w 85"/>
              <a:gd name="T7" fmla="*/ 2147483646 h 85"/>
              <a:gd name="T8" fmla="*/ 2147483646 w 85"/>
              <a:gd name="T9" fmla="*/ 2147483646 h 85"/>
              <a:gd name="T10" fmla="*/ 2147483646 w 85"/>
              <a:gd name="T11" fmla="*/ 2147483646 h 85"/>
              <a:gd name="T12" fmla="*/ 2147483646 w 85"/>
              <a:gd name="T13" fmla="*/ 2147483646 h 85"/>
              <a:gd name="T14" fmla="*/ 2147483646 w 85"/>
              <a:gd name="T15" fmla="*/ 2147483646 h 85"/>
              <a:gd name="T16" fmla="*/ 2147483646 w 85"/>
              <a:gd name="T17" fmla="*/ 2147483646 h 85"/>
              <a:gd name="T18" fmla="*/ 2147483646 w 85"/>
              <a:gd name="T19" fmla="*/ 2147483646 h 85"/>
              <a:gd name="T20" fmla="*/ 2147483646 w 85"/>
              <a:gd name="T21" fmla="*/ 2147483646 h 85"/>
              <a:gd name="T22" fmla="*/ 2147483646 w 85"/>
              <a:gd name="T23" fmla="*/ 2147483646 h 85"/>
              <a:gd name="T24" fmla="*/ 2147483646 w 85"/>
              <a:gd name="T25" fmla="*/ 2147483646 h 85"/>
              <a:gd name="T26" fmla="*/ 2147483646 w 85"/>
              <a:gd name="T27" fmla="*/ 2147483646 h 85"/>
              <a:gd name="T28" fmla="*/ 2147483646 w 85"/>
              <a:gd name="T29" fmla="*/ 2147483646 h 85"/>
              <a:gd name="T30" fmla="*/ 2147483646 w 85"/>
              <a:gd name="T31" fmla="*/ 2147483646 h 85"/>
              <a:gd name="T32" fmla="*/ 2147483646 w 85"/>
              <a:gd name="T33" fmla="*/ 2147483646 h 85"/>
              <a:gd name="T34" fmla="*/ 2147483646 w 85"/>
              <a:gd name="T35" fmla="*/ 2147483646 h 85"/>
              <a:gd name="T36" fmla="*/ 2147483646 w 85"/>
              <a:gd name="T37" fmla="*/ 2147483646 h 85"/>
              <a:gd name="T38" fmla="*/ 2147483646 w 85"/>
              <a:gd name="T39" fmla="*/ 2147483646 h 85"/>
              <a:gd name="T40" fmla="*/ 2147483646 w 85"/>
              <a:gd name="T41" fmla="*/ 2147483646 h 85"/>
              <a:gd name="T42" fmla="*/ 2147483646 w 85"/>
              <a:gd name="T43" fmla="*/ 2147483646 h 85"/>
              <a:gd name="T44" fmla="*/ 2147483646 w 85"/>
              <a:gd name="T45" fmla="*/ 2147483646 h 85"/>
              <a:gd name="T46" fmla="*/ 2147483646 w 85"/>
              <a:gd name="T47" fmla="*/ 0 h 85"/>
              <a:gd name="T48" fmla="*/ 2147483646 w 85"/>
              <a:gd name="T49" fmla="*/ 0 h 85"/>
              <a:gd name="T50" fmla="*/ 2147483646 w 85"/>
              <a:gd name="T51" fmla="*/ 2147483646 h 85"/>
              <a:gd name="T52" fmla="*/ 2147483646 w 85"/>
              <a:gd name="T53" fmla="*/ 2147483646 h 85"/>
              <a:gd name="T54" fmla="*/ 2147483646 w 85"/>
              <a:gd name="T55" fmla="*/ 2147483646 h 85"/>
              <a:gd name="T56" fmla="*/ 2147483646 w 85"/>
              <a:gd name="T57" fmla="*/ 2147483646 h 85"/>
              <a:gd name="T58" fmla="*/ 2147483646 w 85"/>
              <a:gd name="T59" fmla="*/ 2147483646 h 85"/>
              <a:gd name="T60" fmla="*/ 2147483646 w 85"/>
              <a:gd name="T61" fmla="*/ 2147483646 h 85"/>
              <a:gd name="T62" fmla="*/ 2147483646 w 85"/>
              <a:gd name="T63" fmla="*/ 2147483646 h 85"/>
              <a:gd name="T64" fmla="*/ 2147483646 w 85"/>
              <a:gd name="T65" fmla="*/ 2147483646 h 85"/>
              <a:gd name="T66" fmla="*/ 2147483646 w 85"/>
              <a:gd name="T67" fmla="*/ 0 h 85"/>
              <a:gd name="T68" fmla="*/ 0 w 85"/>
              <a:gd name="T69" fmla="*/ 2147483646 h 85"/>
              <a:gd name="T70" fmla="*/ 0 w 85"/>
              <a:gd name="T71" fmla="*/ 2147483646 h 85"/>
              <a:gd name="T72" fmla="*/ 2147483646 w 85"/>
              <a:gd name="T73" fmla="*/ 2147483646 h 85"/>
              <a:gd name="T74" fmla="*/ 2147483646 w 85"/>
              <a:gd name="T75" fmla="*/ 2147483646 h 85"/>
              <a:gd name="T76" fmla="*/ 0 w 85"/>
              <a:gd name="T77" fmla="*/ 2147483646 h 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</a:endParaRPr>
          </a:p>
        </p:txBody>
      </p:sp>
      <p:sp>
        <p:nvSpPr>
          <p:cNvPr id="6" name="文本框 12"/>
          <p:cNvSpPr txBox="1"/>
          <p:nvPr/>
        </p:nvSpPr>
        <p:spPr bwMode="auto">
          <a:xfrm>
            <a:off x="2094367" y="1412974"/>
            <a:ext cx="1407974" cy="392379"/>
          </a:xfrm>
          <a:prstGeom prst="rect">
            <a:avLst/>
          </a:prstGeom>
          <a:noFill/>
          <a:ln>
            <a:noFill/>
          </a:ln>
        </p:spPr>
        <p:txBody>
          <a:bodyPr wrap="squar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+mn-ea"/>
              </a:rPr>
              <a:t>发薪时间</a:t>
            </a:r>
            <a:endParaRPr lang="en-US" altLang="zh-CN" sz="21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文本框 44"/>
          <p:cNvSpPr txBox="1"/>
          <p:nvPr/>
        </p:nvSpPr>
        <p:spPr>
          <a:xfrm>
            <a:off x="4299100" y="1359164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1772486" y="2209280"/>
            <a:ext cx="2065452" cy="48386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136479" y="2202761"/>
            <a:ext cx="443959" cy="445801"/>
          </a:xfrm>
          <a:custGeom>
            <a:avLst/>
            <a:gdLst>
              <a:gd name="T0" fmla="*/ 2147483646 w 104"/>
              <a:gd name="T1" fmla="*/ 2147483646 h 104"/>
              <a:gd name="T2" fmla="*/ 2147483646 w 104"/>
              <a:gd name="T3" fmla="*/ 2147483646 h 104"/>
              <a:gd name="T4" fmla="*/ 2147483646 w 104"/>
              <a:gd name="T5" fmla="*/ 2147483646 h 104"/>
              <a:gd name="T6" fmla="*/ 2147483646 w 104"/>
              <a:gd name="T7" fmla="*/ 0 h 104"/>
              <a:gd name="T8" fmla="*/ 0 w 104"/>
              <a:gd name="T9" fmla="*/ 2147483646 h 104"/>
              <a:gd name="T10" fmla="*/ 2147483646 w 104"/>
              <a:gd name="T11" fmla="*/ 2147483646 h 104"/>
              <a:gd name="T12" fmla="*/ 2147483646 w 104"/>
              <a:gd name="T13" fmla="*/ 2147483646 h 104"/>
              <a:gd name="T14" fmla="*/ 2147483646 w 104"/>
              <a:gd name="T15" fmla="*/ 0 h 104"/>
              <a:gd name="T16" fmla="*/ 2147483646 w 104"/>
              <a:gd name="T17" fmla="*/ 2147483646 h 104"/>
              <a:gd name="T18" fmla="*/ 2147483646 w 104"/>
              <a:gd name="T19" fmla="*/ 2147483646 h 104"/>
              <a:gd name="T20" fmla="*/ 2147483646 w 104"/>
              <a:gd name="T21" fmla="*/ 2147483646 h 104"/>
              <a:gd name="T22" fmla="*/ 2147483646 w 104"/>
              <a:gd name="T23" fmla="*/ 2147483646 h 104"/>
              <a:gd name="T24" fmla="*/ 2147483646 w 104"/>
              <a:gd name="T25" fmla="*/ 2147483646 h 104"/>
              <a:gd name="T26" fmla="*/ 2147483646 w 104"/>
              <a:gd name="T27" fmla="*/ 2147483646 h 104"/>
              <a:gd name="T28" fmla="*/ 2147483646 w 104"/>
              <a:gd name="T29" fmla="*/ 2147483646 h 104"/>
              <a:gd name="T30" fmla="*/ 2147483646 w 104"/>
              <a:gd name="T31" fmla="*/ 2147483646 h 104"/>
              <a:gd name="T32" fmla="*/ 2147483646 w 104"/>
              <a:gd name="T33" fmla="*/ 2147483646 h 104"/>
              <a:gd name="T34" fmla="*/ 2147483646 w 104"/>
              <a:gd name="T35" fmla="*/ 2147483646 h 104"/>
              <a:gd name="T36" fmla="*/ 2147483646 w 104"/>
              <a:gd name="T37" fmla="*/ 2147483646 h 104"/>
              <a:gd name="T38" fmla="*/ 2147483646 w 104"/>
              <a:gd name="T39" fmla="*/ 2147483646 h 104"/>
              <a:gd name="T40" fmla="*/ 2147483646 w 104"/>
              <a:gd name="T41" fmla="*/ 2147483646 h 104"/>
              <a:gd name="T42" fmla="*/ 2147483646 w 104"/>
              <a:gd name="T43" fmla="*/ 2147483646 h 104"/>
              <a:gd name="T44" fmla="*/ 2147483646 w 104"/>
              <a:gd name="T45" fmla="*/ 2147483646 h 104"/>
              <a:gd name="T46" fmla="*/ 2147483646 w 104"/>
              <a:gd name="T47" fmla="*/ 2147483646 h 104"/>
              <a:gd name="T48" fmla="*/ 2147483646 w 104"/>
              <a:gd name="T49" fmla="*/ 2147483646 h 104"/>
              <a:gd name="T50" fmla="*/ 2147483646 w 104"/>
              <a:gd name="T51" fmla="*/ 2147483646 h 104"/>
              <a:gd name="T52" fmla="*/ 2147483646 w 104"/>
              <a:gd name="T53" fmla="*/ 2147483646 h 104"/>
              <a:gd name="T54" fmla="*/ 2147483646 w 104"/>
              <a:gd name="T55" fmla="*/ 2147483646 h 104"/>
              <a:gd name="T56" fmla="*/ 2147483646 w 104"/>
              <a:gd name="T57" fmla="*/ 2147483646 h 104"/>
              <a:gd name="T58" fmla="*/ 2147483646 w 104"/>
              <a:gd name="T59" fmla="*/ 2147483646 h 104"/>
              <a:gd name="T60" fmla="*/ 2147483646 w 104"/>
              <a:gd name="T61" fmla="*/ 2147483646 h 104"/>
              <a:gd name="T62" fmla="*/ 2147483646 w 104"/>
              <a:gd name="T63" fmla="*/ 2147483646 h 104"/>
              <a:gd name="T64" fmla="*/ 2147483646 w 104"/>
              <a:gd name="T65" fmla="*/ 2147483646 h 104"/>
              <a:gd name="T66" fmla="*/ 2147483646 w 104"/>
              <a:gd name="T67" fmla="*/ 2147483646 h 104"/>
              <a:gd name="T68" fmla="*/ 2147483646 w 104"/>
              <a:gd name="T69" fmla="*/ 2147483646 h 104"/>
              <a:gd name="T70" fmla="*/ 2147483646 w 104"/>
              <a:gd name="T71" fmla="*/ 2147483646 h 104"/>
              <a:gd name="T72" fmla="*/ 2147483646 w 104"/>
              <a:gd name="T73" fmla="*/ 2147483646 h 104"/>
              <a:gd name="T74" fmla="*/ 2147483646 w 104"/>
              <a:gd name="T75" fmla="*/ 2147483646 h 1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4" h="104">
                <a:moveTo>
                  <a:pt x="45" y="50"/>
                </a:moveTo>
                <a:cubicBezTo>
                  <a:pt x="43" y="27"/>
                  <a:pt x="43" y="27"/>
                  <a:pt x="43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60" y="47"/>
                  <a:pt x="63" y="51"/>
                  <a:pt x="63" y="56"/>
                </a:cubicBezTo>
                <a:cubicBezTo>
                  <a:pt x="63" y="62"/>
                  <a:pt x="59" y="67"/>
                  <a:pt x="53" y="67"/>
                </a:cubicBezTo>
                <a:cubicBezTo>
                  <a:pt x="48" y="67"/>
                  <a:pt x="43" y="62"/>
                  <a:pt x="43" y="56"/>
                </a:cubicBezTo>
                <a:cubicBezTo>
                  <a:pt x="43" y="54"/>
                  <a:pt x="44" y="52"/>
                  <a:pt x="45" y="50"/>
                </a:cubicBezTo>
                <a:close/>
                <a:moveTo>
                  <a:pt x="52" y="0"/>
                </a:moveTo>
                <a:cubicBezTo>
                  <a:pt x="38" y="0"/>
                  <a:pt x="25" y="6"/>
                  <a:pt x="15" y="15"/>
                </a:cubicBezTo>
                <a:cubicBezTo>
                  <a:pt x="6" y="25"/>
                  <a:pt x="0" y="38"/>
                  <a:pt x="0" y="52"/>
                </a:cubicBezTo>
                <a:cubicBezTo>
                  <a:pt x="0" y="66"/>
                  <a:pt x="6" y="79"/>
                  <a:pt x="15" y="89"/>
                </a:cubicBezTo>
                <a:cubicBezTo>
                  <a:pt x="25" y="98"/>
                  <a:pt x="38" y="104"/>
                  <a:pt x="52" y="104"/>
                </a:cubicBezTo>
                <a:cubicBezTo>
                  <a:pt x="67" y="104"/>
                  <a:pt x="80" y="98"/>
                  <a:pt x="89" y="89"/>
                </a:cubicBezTo>
                <a:cubicBezTo>
                  <a:pt x="98" y="79"/>
                  <a:pt x="104" y="66"/>
                  <a:pt x="104" y="52"/>
                </a:cubicBezTo>
                <a:cubicBezTo>
                  <a:pt x="104" y="38"/>
                  <a:pt x="98" y="25"/>
                  <a:pt x="89" y="15"/>
                </a:cubicBezTo>
                <a:cubicBezTo>
                  <a:pt x="80" y="6"/>
                  <a:pt x="67" y="0"/>
                  <a:pt x="52" y="0"/>
                </a:cubicBezTo>
                <a:close/>
                <a:moveTo>
                  <a:pt x="83" y="22"/>
                </a:moveTo>
                <a:cubicBezTo>
                  <a:pt x="75" y="14"/>
                  <a:pt x="64" y="9"/>
                  <a:pt x="52" y="9"/>
                </a:cubicBezTo>
                <a:cubicBezTo>
                  <a:pt x="40" y="9"/>
                  <a:pt x="30" y="14"/>
                  <a:pt x="22" y="22"/>
                </a:cubicBezTo>
                <a:cubicBezTo>
                  <a:pt x="14" y="30"/>
                  <a:pt x="9" y="40"/>
                  <a:pt x="9" y="52"/>
                </a:cubicBezTo>
                <a:cubicBezTo>
                  <a:pt x="9" y="64"/>
                  <a:pt x="14" y="75"/>
                  <a:pt x="22" y="82"/>
                </a:cubicBezTo>
                <a:cubicBezTo>
                  <a:pt x="30" y="90"/>
                  <a:pt x="40" y="95"/>
                  <a:pt x="52" y="95"/>
                </a:cubicBezTo>
                <a:cubicBezTo>
                  <a:pt x="64" y="95"/>
                  <a:pt x="75" y="90"/>
                  <a:pt x="83" y="82"/>
                </a:cubicBezTo>
                <a:cubicBezTo>
                  <a:pt x="90" y="75"/>
                  <a:pt x="95" y="64"/>
                  <a:pt x="95" y="52"/>
                </a:cubicBezTo>
                <a:cubicBezTo>
                  <a:pt x="95" y="40"/>
                  <a:pt x="90" y="30"/>
                  <a:pt x="83" y="22"/>
                </a:cubicBezTo>
                <a:close/>
                <a:moveTo>
                  <a:pt x="24" y="64"/>
                </a:moveTo>
                <a:cubicBezTo>
                  <a:pt x="23" y="62"/>
                  <a:pt x="22" y="58"/>
                  <a:pt x="22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6"/>
                  <a:pt x="23" y="43"/>
                  <a:pt x="24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3"/>
                  <a:pt x="29" y="32"/>
                  <a:pt x="31" y="30"/>
                </a:cubicBezTo>
                <a:cubicBezTo>
                  <a:pt x="31" y="30"/>
                  <a:pt x="32" y="29"/>
                  <a:pt x="33" y="28"/>
                </a:cubicBezTo>
                <a:cubicBezTo>
                  <a:pt x="35" y="32"/>
                  <a:pt x="35" y="32"/>
                  <a:pt x="35" y="32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3"/>
                  <a:pt x="44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1"/>
                  <a:pt x="54" y="21"/>
                  <a:pt x="54" y="21"/>
                </a:cubicBezTo>
                <a:cubicBezTo>
                  <a:pt x="57" y="22"/>
                  <a:pt x="59" y="22"/>
                  <a:pt x="62" y="23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30"/>
                  <a:pt x="66" y="30"/>
                  <a:pt x="66" y="30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7"/>
                  <a:pt x="72" y="29"/>
                  <a:pt x="74" y="30"/>
                </a:cubicBezTo>
                <a:cubicBezTo>
                  <a:pt x="74" y="31"/>
                  <a:pt x="75" y="31"/>
                  <a:pt x="75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74" y="40"/>
                  <a:pt x="74" y="40"/>
                  <a:pt x="74" y="40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40"/>
                  <a:pt x="82" y="43"/>
                  <a:pt x="8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5"/>
                  <a:pt x="82" y="59"/>
                  <a:pt x="81" y="62"/>
                </a:cubicBezTo>
                <a:cubicBezTo>
                  <a:pt x="75" y="58"/>
                  <a:pt x="75" y="58"/>
                  <a:pt x="75" y="58"/>
                </a:cubicBezTo>
                <a:cubicBezTo>
                  <a:pt x="72" y="64"/>
                  <a:pt x="72" y="64"/>
                  <a:pt x="72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71"/>
                  <a:pt x="84" y="71"/>
                  <a:pt x="84" y="71"/>
                </a:cubicBezTo>
                <a:cubicBezTo>
                  <a:pt x="87" y="66"/>
                  <a:pt x="90" y="58"/>
                  <a:pt x="90" y="52"/>
                </a:cubicBezTo>
                <a:cubicBezTo>
                  <a:pt x="90" y="42"/>
                  <a:pt x="85" y="32"/>
                  <a:pt x="79" y="26"/>
                </a:cubicBezTo>
                <a:cubicBezTo>
                  <a:pt x="72" y="19"/>
                  <a:pt x="63" y="15"/>
                  <a:pt x="52" y="15"/>
                </a:cubicBezTo>
                <a:cubicBezTo>
                  <a:pt x="42" y="15"/>
                  <a:pt x="33" y="19"/>
                  <a:pt x="26" y="26"/>
                </a:cubicBezTo>
                <a:cubicBezTo>
                  <a:pt x="19" y="32"/>
                  <a:pt x="15" y="42"/>
                  <a:pt x="15" y="52"/>
                </a:cubicBezTo>
                <a:cubicBezTo>
                  <a:pt x="15" y="60"/>
                  <a:pt x="18" y="68"/>
                  <a:pt x="22" y="74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4"/>
                  <a:pt x="24" y="64"/>
                  <a:pt x="24" y="64"/>
                </a:cubicBezTo>
                <a:close/>
                <a:moveTo>
                  <a:pt x="53" y="51"/>
                </a:moveTo>
                <a:cubicBezTo>
                  <a:pt x="50" y="51"/>
                  <a:pt x="48" y="53"/>
                  <a:pt x="48" y="56"/>
                </a:cubicBezTo>
                <a:cubicBezTo>
                  <a:pt x="48" y="59"/>
                  <a:pt x="50" y="61"/>
                  <a:pt x="53" y="61"/>
                </a:cubicBezTo>
                <a:cubicBezTo>
                  <a:pt x="56" y="61"/>
                  <a:pt x="58" y="59"/>
                  <a:pt x="58" y="56"/>
                </a:cubicBezTo>
                <a:cubicBezTo>
                  <a:pt x="58" y="53"/>
                  <a:pt x="56" y="51"/>
                  <a:pt x="53" y="5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</a:endParaRPr>
          </a:p>
        </p:txBody>
      </p:sp>
      <p:sp>
        <p:nvSpPr>
          <p:cNvPr id="10" name="文本框 12"/>
          <p:cNvSpPr txBox="1"/>
          <p:nvPr/>
        </p:nvSpPr>
        <p:spPr bwMode="auto">
          <a:xfrm>
            <a:off x="2229621" y="2280320"/>
            <a:ext cx="1220452" cy="392379"/>
          </a:xfrm>
          <a:prstGeom prst="rect">
            <a:avLst/>
          </a:prstGeom>
          <a:noFill/>
          <a:ln>
            <a:noFill/>
          </a:ln>
        </p:spPr>
        <p:txBody>
          <a:bodyPr wrap="non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+mn-ea"/>
              </a:rPr>
              <a:t>薪资标准</a:t>
            </a:r>
            <a:endParaRPr lang="en-US" altLang="zh-CN" sz="21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文本框 48"/>
          <p:cNvSpPr txBox="1"/>
          <p:nvPr/>
        </p:nvSpPr>
        <p:spPr>
          <a:xfrm>
            <a:off x="4299099" y="2311522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1781179" y="3051496"/>
            <a:ext cx="2064594" cy="4835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</a:endParaRPr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>
            <a:off x="1127174" y="3092646"/>
            <a:ext cx="483383" cy="390933"/>
          </a:xfrm>
          <a:custGeom>
            <a:avLst/>
            <a:gdLst>
              <a:gd name="T0" fmla="*/ 2147483646 w 109"/>
              <a:gd name="T1" fmla="*/ 2147483646 h 88"/>
              <a:gd name="T2" fmla="*/ 2147483646 w 109"/>
              <a:gd name="T3" fmla="*/ 2147483646 h 88"/>
              <a:gd name="T4" fmla="*/ 2147483646 w 109"/>
              <a:gd name="T5" fmla="*/ 2147483646 h 88"/>
              <a:gd name="T6" fmla="*/ 2147483646 w 109"/>
              <a:gd name="T7" fmla="*/ 0 h 88"/>
              <a:gd name="T8" fmla="*/ 2147483646 w 109"/>
              <a:gd name="T9" fmla="*/ 2147483646 h 88"/>
              <a:gd name="T10" fmla="*/ 2147483646 w 109"/>
              <a:gd name="T11" fmla="*/ 2147483646 h 88"/>
              <a:gd name="T12" fmla="*/ 2147483646 w 109"/>
              <a:gd name="T13" fmla="*/ 2147483646 h 88"/>
              <a:gd name="T14" fmla="*/ 2147483646 w 109"/>
              <a:gd name="T15" fmla="*/ 2147483646 h 88"/>
              <a:gd name="T16" fmla="*/ 2147483646 w 109"/>
              <a:gd name="T17" fmla="*/ 2147483646 h 88"/>
              <a:gd name="T18" fmla="*/ 0 w 109"/>
              <a:gd name="T19" fmla="*/ 2147483646 h 88"/>
              <a:gd name="T20" fmla="*/ 2147483646 w 109"/>
              <a:gd name="T21" fmla="*/ 2147483646 h 88"/>
              <a:gd name="T22" fmla="*/ 2147483646 w 109"/>
              <a:gd name="T23" fmla="*/ 2147483646 h 88"/>
              <a:gd name="T24" fmla="*/ 2147483646 w 109"/>
              <a:gd name="T25" fmla="*/ 2147483646 h 88"/>
              <a:gd name="T26" fmla="*/ 2147483646 w 109"/>
              <a:gd name="T27" fmla="*/ 2147483646 h 88"/>
              <a:gd name="T28" fmla="*/ 2147483646 w 109"/>
              <a:gd name="T29" fmla="*/ 2147483646 h 88"/>
              <a:gd name="T30" fmla="*/ 2147483646 w 109"/>
              <a:gd name="T31" fmla="*/ 2147483646 h 88"/>
              <a:gd name="T32" fmla="*/ 2147483646 w 109"/>
              <a:gd name="T33" fmla="*/ 2147483646 h 88"/>
              <a:gd name="T34" fmla="*/ 2147483646 w 109"/>
              <a:gd name="T35" fmla="*/ 2147483646 h 88"/>
              <a:gd name="T36" fmla="*/ 2147483646 w 109"/>
              <a:gd name="T37" fmla="*/ 2147483646 h 88"/>
              <a:gd name="T38" fmla="*/ 2147483646 w 109"/>
              <a:gd name="T39" fmla="*/ 2147483646 h 88"/>
              <a:gd name="T40" fmla="*/ 2147483646 w 109"/>
              <a:gd name="T41" fmla="*/ 2147483646 h 88"/>
              <a:gd name="T42" fmla="*/ 2147483646 w 109"/>
              <a:gd name="T43" fmla="*/ 2147483646 h 88"/>
              <a:gd name="T44" fmla="*/ 2147483646 w 109"/>
              <a:gd name="T45" fmla="*/ 2147483646 h 88"/>
              <a:gd name="T46" fmla="*/ 2147483646 w 109"/>
              <a:gd name="T47" fmla="*/ 2147483646 h 88"/>
              <a:gd name="T48" fmla="*/ 2147483646 w 109"/>
              <a:gd name="T49" fmla="*/ 2147483646 h 88"/>
              <a:gd name="T50" fmla="*/ 2147483646 w 109"/>
              <a:gd name="T51" fmla="*/ 2147483646 h 88"/>
              <a:gd name="T52" fmla="*/ 2147483646 w 109"/>
              <a:gd name="T53" fmla="*/ 2147483646 h 88"/>
              <a:gd name="T54" fmla="*/ 2147483646 w 109"/>
              <a:gd name="T55" fmla="*/ 2147483646 h 88"/>
              <a:gd name="T56" fmla="*/ 2147483646 w 109"/>
              <a:gd name="T57" fmla="*/ 2147483646 h 88"/>
              <a:gd name="T58" fmla="*/ 2147483646 w 109"/>
              <a:gd name="T59" fmla="*/ 2147483646 h 88"/>
              <a:gd name="T60" fmla="*/ 2147483646 w 109"/>
              <a:gd name="T61" fmla="*/ 2147483646 h 88"/>
              <a:gd name="T62" fmla="*/ 2147483646 w 109"/>
              <a:gd name="T63" fmla="*/ 2147483646 h 88"/>
              <a:gd name="T64" fmla="*/ 2147483646 w 109"/>
              <a:gd name="T65" fmla="*/ 2147483646 h 88"/>
              <a:gd name="T66" fmla="*/ 2147483646 w 109"/>
              <a:gd name="T67" fmla="*/ 2147483646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</a:endParaRPr>
          </a:p>
        </p:txBody>
      </p:sp>
      <p:sp>
        <p:nvSpPr>
          <p:cNvPr id="14" name="文本框 12"/>
          <p:cNvSpPr txBox="1"/>
          <p:nvPr/>
        </p:nvSpPr>
        <p:spPr bwMode="auto">
          <a:xfrm>
            <a:off x="2229620" y="3118973"/>
            <a:ext cx="1220452" cy="392379"/>
          </a:xfrm>
          <a:prstGeom prst="rect">
            <a:avLst/>
          </a:prstGeom>
          <a:noFill/>
          <a:ln>
            <a:noFill/>
          </a:ln>
        </p:spPr>
        <p:txBody>
          <a:bodyPr wrap="non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+mn-ea"/>
              </a:rPr>
              <a:t>薪资保密</a:t>
            </a:r>
            <a:endParaRPr lang="en-US" altLang="zh-CN" sz="21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文本框 52"/>
          <p:cNvSpPr txBox="1"/>
          <p:nvPr/>
        </p:nvSpPr>
        <p:spPr>
          <a:xfrm>
            <a:off x="4299099" y="3178803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1755211" y="3893374"/>
            <a:ext cx="2065591" cy="48532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</a:endParaRPr>
          </a:p>
        </p:txBody>
      </p:sp>
      <p:sp>
        <p:nvSpPr>
          <p:cNvPr id="17" name="Freeform 24"/>
          <p:cNvSpPr>
            <a:spLocks noEditPoints="1"/>
          </p:cNvSpPr>
          <p:nvPr/>
        </p:nvSpPr>
        <p:spPr bwMode="auto">
          <a:xfrm>
            <a:off x="1122767" y="3895090"/>
            <a:ext cx="471385" cy="486951"/>
          </a:xfrm>
          <a:custGeom>
            <a:avLst/>
            <a:gdLst>
              <a:gd name="T0" fmla="*/ 2147483646 w 89"/>
              <a:gd name="T1" fmla="*/ 2147483646 h 92"/>
              <a:gd name="T2" fmla="*/ 2147483646 w 89"/>
              <a:gd name="T3" fmla="*/ 2147483646 h 92"/>
              <a:gd name="T4" fmla="*/ 2147483646 w 89"/>
              <a:gd name="T5" fmla="*/ 2147483646 h 92"/>
              <a:gd name="T6" fmla="*/ 2147483646 w 89"/>
              <a:gd name="T7" fmla="*/ 2147483646 h 92"/>
              <a:gd name="T8" fmla="*/ 2147483646 w 89"/>
              <a:gd name="T9" fmla="*/ 2147483646 h 92"/>
              <a:gd name="T10" fmla="*/ 2147483646 w 89"/>
              <a:gd name="T11" fmla="*/ 2147483646 h 92"/>
              <a:gd name="T12" fmla="*/ 2147483646 w 89"/>
              <a:gd name="T13" fmla="*/ 2147483646 h 92"/>
              <a:gd name="T14" fmla="*/ 2147483646 w 89"/>
              <a:gd name="T15" fmla="*/ 2147483646 h 92"/>
              <a:gd name="T16" fmla="*/ 2147483646 w 89"/>
              <a:gd name="T17" fmla="*/ 2147483646 h 92"/>
              <a:gd name="T18" fmla="*/ 2147483646 w 89"/>
              <a:gd name="T19" fmla="*/ 2147483646 h 92"/>
              <a:gd name="T20" fmla="*/ 2147483646 w 89"/>
              <a:gd name="T21" fmla="*/ 2147483646 h 92"/>
              <a:gd name="T22" fmla="*/ 2147483646 w 89"/>
              <a:gd name="T23" fmla="*/ 2147483646 h 92"/>
              <a:gd name="T24" fmla="*/ 2147483646 w 89"/>
              <a:gd name="T25" fmla="*/ 2147483646 h 92"/>
              <a:gd name="T26" fmla="*/ 2147483646 w 89"/>
              <a:gd name="T27" fmla="*/ 2147483646 h 92"/>
              <a:gd name="T28" fmla="*/ 2147483646 w 89"/>
              <a:gd name="T29" fmla="*/ 2147483646 h 92"/>
              <a:gd name="T30" fmla="*/ 2147483646 w 89"/>
              <a:gd name="T31" fmla="*/ 2147483646 h 92"/>
              <a:gd name="T32" fmla="*/ 2147483646 w 89"/>
              <a:gd name="T33" fmla="*/ 2147483646 h 92"/>
              <a:gd name="T34" fmla="*/ 2147483646 w 89"/>
              <a:gd name="T35" fmla="*/ 2147483646 h 92"/>
              <a:gd name="T36" fmla="*/ 2147483646 w 89"/>
              <a:gd name="T37" fmla="*/ 2147483646 h 92"/>
              <a:gd name="T38" fmla="*/ 2147483646 w 89"/>
              <a:gd name="T39" fmla="*/ 2147483646 h 92"/>
              <a:gd name="T40" fmla="*/ 2147483646 w 89"/>
              <a:gd name="T41" fmla="*/ 2147483646 h 92"/>
              <a:gd name="T42" fmla="*/ 2147483646 w 89"/>
              <a:gd name="T43" fmla="*/ 2147483646 h 92"/>
              <a:gd name="T44" fmla="*/ 2147483646 w 89"/>
              <a:gd name="T45" fmla="*/ 2147483646 h 92"/>
              <a:gd name="T46" fmla="*/ 2147483646 w 89"/>
              <a:gd name="T47" fmla="*/ 2147483646 h 92"/>
              <a:gd name="T48" fmla="*/ 2147483646 w 89"/>
              <a:gd name="T49" fmla="*/ 2147483646 h 92"/>
              <a:gd name="T50" fmla="*/ 2147483646 w 89"/>
              <a:gd name="T51" fmla="*/ 2147483646 h 92"/>
              <a:gd name="T52" fmla="*/ 2147483646 w 89"/>
              <a:gd name="T53" fmla="*/ 2147483646 h 92"/>
              <a:gd name="T54" fmla="*/ 2147483646 w 89"/>
              <a:gd name="T55" fmla="*/ 2147483646 h 92"/>
              <a:gd name="T56" fmla="*/ 2147483646 w 89"/>
              <a:gd name="T57" fmla="*/ 2147483646 h 92"/>
              <a:gd name="T58" fmla="*/ 2147483646 w 89"/>
              <a:gd name="T59" fmla="*/ 2147483646 h 92"/>
              <a:gd name="T60" fmla="*/ 2147483646 w 89"/>
              <a:gd name="T61" fmla="*/ 2147483646 h 92"/>
              <a:gd name="T62" fmla="*/ 2147483646 w 89"/>
              <a:gd name="T63" fmla="*/ 2147483646 h 92"/>
              <a:gd name="T64" fmla="*/ 2147483646 w 89"/>
              <a:gd name="T65" fmla="*/ 2147483646 h 92"/>
              <a:gd name="T66" fmla="*/ 2147483646 w 89"/>
              <a:gd name="T67" fmla="*/ 2147483646 h 92"/>
              <a:gd name="T68" fmla="*/ 2147483646 w 89"/>
              <a:gd name="T69" fmla="*/ 2147483646 h 92"/>
              <a:gd name="T70" fmla="*/ 2147483646 w 89"/>
              <a:gd name="T71" fmla="*/ 2147483646 h 92"/>
              <a:gd name="T72" fmla="*/ 2147483646 w 89"/>
              <a:gd name="T73" fmla="*/ 2147483646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</a:endParaRPr>
          </a:p>
        </p:txBody>
      </p:sp>
      <p:sp>
        <p:nvSpPr>
          <p:cNvPr id="18" name="文本框 12"/>
          <p:cNvSpPr txBox="1"/>
          <p:nvPr/>
        </p:nvSpPr>
        <p:spPr bwMode="auto">
          <a:xfrm>
            <a:off x="2229621" y="3986319"/>
            <a:ext cx="1220452" cy="392379"/>
          </a:xfrm>
          <a:prstGeom prst="rect">
            <a:avLst/>
          </a:prstGeom>
          <a:noFill/>
          <a:ln>
            <a:noFill/>
          </a:ln>
        </p:spPr>
        <p:txBody>
          <a:bodyPr wrap="non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+mn-ea"/>
              </a:rPr>
              <a:t>发放方式</a:t>
            </a:r>
            <a:endParaRPr lang="en-US" altLang="zh-CN" sz="21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文本框 56"/>
          <p:cNvSpPr txBox="1"/>
          <p:nvPr/>
        </p:nvSpPr>
        <p:spPr>
          <a:xfrm>
            <a:off x="4299099" y="4020681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7675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30915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福利待遇</a:t>
            </a:r>
          </a:p>
        </p:txBody>
      </p:sp>
      <p:sp>
        <p:nvSpPr>
          <p:cNvPr id="4" name="等腰三角形 36"/>
          <p:cNvSpPr/>
          <p:nvPr/>
        </p:nvSpPr>
        <p:spPr>
          <a:xfrm>
            <a:off x="3789808" y="980535"/>
            <a:ext cx="1374775" cy="12017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" fmla="*/ 1944216 w 2035656"/>
              <a:gd name="connsiteY0" fmla="*/ 1676048 h 1767488"/>
              <a:gd name="connsiteX1" fmla="*/ 0 w 2035656"/>
              <a:gd name="connsiteY1" fmla="*/ 1676048 h 1767488"/>
              <a:gd name="connsiteX2" fmla="*/ 972108 w 2035656"/>
              <a:gd name="connsiteY2" fmla="*/ 0 h 1767488"/>
              <a:gd name="connsiteX3" fmla="*/ 2035656 w 2035656"/>
              <a:gd name="connsiteY3" fmla="*/ 1767488 h 1767488"/>
              <a:gd name="connsiteX0" fmla="*/ 0 w 2035656"/>
              <a:gd name="connsiteY0" fmla="*/ 1676048 h 1767488"/>
              <a:gd name="connsiteX1" fmla="*/ 972108 w 2035656"/>
              <a:gd name="connsiteY1" fmla="*/ 0 h 1767488"/>
              <a:gd name="connsiteX2" fmla="*/ 2035656 w 2035656"/>
              <a:gd name="connsiteY2" fmla="*/ 1767488 h 1767488"/>
              <a:gd name="connsiteX0" fmla="*/ 0 w 2000932"/>
              <a:gd name="connsiteY0" fmla="*/ 1676048 h 1709614"/>
              <a:gd name="connsiteX1" fmla="*/ 972108 w 2000932"/>
              <a:gd name="connsiteY1" fmla="*/ 0 h 1709614"/>
              <a:gd name="connsiteX2" fmla="*/ 2000932 w 2000932"/>
              <a:gd name="connsiteY2" fmla="*/ 1709614 h 1709614"/>
              <a:gd name="connsiteX0" fmla="*/ 0 w 1966208"/>
              <a:gd name="connsiteY0" fmla="*/ 1676048 h 1676048"/>
              <a:gd name="connsiteX1" fmla="*/ 972108 w 1966208"/>
              <a:gd name="connsiteY1" fmla="*/ 0 h 1676048"/>
              <a:gd name="connsiteX2" fmla="*/ 1966208 w 1966208"/>
              <a:gd name="connsiteY2" fmla="*/ 1628591 h 1676048"/>
              <a:gd name="connsiteX0" fmla="*/ 0 w 2024082"/>
              <a:gd name="connsiteY0" fmla="*/ 1676048 h 1698039"/>
              <a:gd name="connsiteX1" fmla="*/ 972108 w 2024082"/>
              <a:gd name="connsiteY1" fmla="*/ 0 h 1698039"/>
              <a:gd name="connsiteX2" fmla="*/ 2024082 w 2024082"/>
              <a:gd name="connsiteY2" fmla="*/ 1698039 h 1698039"/>
              <a:gd name="connsiteX0" fmla="*/ 0 w 1942196"/>
              <a:gd name="connsiteY0" fmla="*/ 1676048 h 1698039"/>
              <a:gd name="connsiteX1" fmla="*/ 972108 w 1942196"/>
              <a:gd name="connsiteY1" fmla="*/ 0 h 1698039"/>
              <a:gd name="connsiteX2" fmla="*/ 1942196 w 1942196"/>
              <a:gd name="connsiteY2" fmla="*/ 1698039 h 169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等腰三角形 36"/>
          <p:cNvSpPr/>
          <p:nvPr/>
        </p:nvSpPr>
        <p:spPr>
          <a:xfrm rot="7176392">
            <a:off x="4635151" y="2465641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" fmla="*/ 1944216 w 2035656"/>
              <a:gd name="connsiteY0" fmla="*/ 1676048 h 1767488"/>
              <a:gd name="connsiteX1" fmla="*/ 0 w 2035656"/>
              <a:gd name="connsiteY1" fmla="*/ 1676048 h 1767488"/>
              <a:gd name="connsiteX2" fmla="*/ 972108 w 2035656"/>
              <a:gd name="connsiteY2" fmla="*/ 0 h 1767488"/>
              <a:gd name="connsiteX3" fmla="*/ 2035656 w 2035656"/>
              <a:gd name="connsiteY3" fmla="*/ 1767488 h 1767488"/>
              <a:gd name="connsiteX0" fmla="*/ 0 w 2035656"/>
              <a:gd name="connsiteY0" fmla="*/ 1676048 h 1767488"/>
              <a:gd name="connsiteX1" fmla="*/ 972108 w 2035656"/>
              <a:gd name="connsiteY1" fmla="*/ 0 h 1767488"/>
              <a:gd name="connsiteX2" fmla="*/ 2035656 w 2035656"/>
              <a:gd name="connsiteY2" fmla="*/ 1767488 h 1767488"/>
              <a:gd name="connsiteX0" fmla="*/ 0 w 2000932"/>
              <a:gd name="connsiteY0" fmla="*/ 1676048 h 1709614"/>
              <a:gd name="connsiteX1" fmla="*/ 972108 w 2000932"/>
              <a:gd name="connsiteY1" fmla="*/ 0 h 1709614"/>
              <a:gd name="connsiteX2" fmla="*/ 2000932 w 2000932"/>
              <a:gd name="connsiteY2" fmla="*/ 1709614 h 1709614"/>
              <a:gd name="connsiteX0" fmla="*/ 0 w 1966208"/>
              <a:gd name="connsiteY0" fmla="*/ 1676048 h 1676048"/>
              <a:gd name="connsiteX1" fmla="*/ 972108 w 1966208"/>
              <a:gd name="connsiteY1" fmla="*/ 0 h 1676048"/>
              <a:gd name="connsiteX2" fmla="*/ 1966208 w 1966208"/>
              <a:gd name="connsiteY2" fmla="*/ 1628591 h 1676048"/>
              <a:gd name="connsiteX0" fmla="*/ 0 w 2024082"/>
              <a:gd name="connsiteY0" fmla="*/ 1676048 h 1698039"/>
              <a:gd name="connsiteX1" fmla="*/ 972108 w 2024082"/>
              <a:gd name="connsiteY1" fmla="*/ 0 h 1698039"/>
              <a:gd name="connsiteX2" fmla="*/ 2024082 w 2024082"/>
              <a:gd name="connsiteY2" fmla="*/ 1698039 h 1698039"/>
              <a:gd name="connsiteX0" fmla="*/ 0 w 1942196"/>
              <a:gd name="connsiteY0" fmla="*/ 1676048 h 1698039"/>
              <a:gd name="connsiteX1" fmla="*/ 972108 w 1942196"/>
              <a:gd name="connsiteY1" fmla="*/ 0 h 1698039"/>
              <a:gd name="connsiteX2" fmla="*/ 1942196 w 1942196"/>
              <a:gd name="connsiteY2" fmla="*/ 1698039 h 169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6" name="等腰三角形 36"/>
          <p:cNvSpPr/>
          <p:nvPr/>
        </p:nvSpPr>
        <p:spPr>
          <a:xfrm rot="14423608" flipH="1">
            <a:off x="2893664" y="2483104"/>
            <a:ext cx="1374775" cy="12017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" fmla="*/ 1944216 w 2035656"/>
              <a:gd name="connsiteY0" fmla="*/ 1676048 h 1767488"/>
              <a:gd name="connsiteX1" fmla="*/ 0 w 2035656"/>
              <a:gd name="connsiteY1" fmla="*/ 1676048 h 1767488"/>
              <a:gd name="connsiteX2" fmla="*/ 972108 w 2035656"/>
              <a:gd name="connsiteY2" fmla="*/ 0 h 1767488"/>
              <a:gd name="connsiteX3" fmla="*/ 2035656 w 2035656"/>
              <a:gd name="connsiteY3" fmla="*/ 1767488 h 1767488"/>
              <a:gd name="connsiteX0" fmla="*/ 0 w 2035656"/>
              <a:gd name="connsiteY0" fmla="*/ 1676048 h 1767488"/>
              <a:gd name="connsiteX1" fmla="*/ 972108 w 2035656"/>
              <a:gd name="connsiteY1" fmla="*/ 0 h 1767488"/>
              <a:gd name="connsiteX2" fmla="*/ 2035656 w 2035656"/>
              <a:gd name="connsiteY2" fmla="*/ 1767488 h 1767488"/>
              <a:gd name="connsiteX0" fmla="*/ 0 w 2000932"/>
              <a:gd name="connsiteY0" fmla="*/ 1676048 h 1709614"/>
              <a:gd name="connsiteX1" fmla="*/ 972108 w 2000932"/>
              <a:gd name="connsiteY1" fmla="*/ 0 h 1709614"/>
              <a:gd name="connsiteX2" fmla="*/ 2000932 w 2000932"/>
              <a:gd name="connsiteY2" fmla="*/ 1709614 h 1709614"/>
              <a:gd name="connsiteX0" fmla="*/ 0 w 1966208"/>
              <a:gd name="connsiteY0" fmla="*/ 1676048 h 1676048"/>
              <a:gd name="connsiteX1" fmla="*/ 972108 w 1966208"/>
              <a:gd name="connsiteY1" fmla="*/ 0 h 1676048"/>
              <a:gd name="connsiteX2" fmla="*/ 1966208 w 1966208"/>
              <a:gd name="connsiteY2" fmla="*/ 1628591 h 1676048"/>
              <a:gd name="connsiteX0" fmla="*/ 0 w 2024082"/>
              <a:gd name="connsiteY0" fmla="*/ 1676048 h 1698039"/>
              <a:gd name="connsiteX1" fmla="*/ 972108 w 2024082"/>
              <a:gd name="connsiteY1" fmla="*/ 0 h 1698039"/>
              <a:gd name="connsiteX2" fmla="*/ 2024082 w 2024082"/>
              <a:gd name="connsiteY2" fmla="*/ 1698039 h 1698039"/>
              <a:gd name="connsiteX0" fmla="*/ 0 w 1942196"/>
              <a:gd name="connsiteY0" fmla="*/ 1676048 h 1698039"/>
              <a:gd name="connsiteX1" fmla="*/ 972108 w 1942196"/>
              <a:gd name="connsiteY1" fmla="*/ 0 h 1698039"/>
              <a:gd name="connsiteX2" fmla="*/ 1942196 w 1942196"/>
              <a:gd name="connsiteY2" fmla="*/ 1698039 h 169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accent2">
                <a:lumMod val="60000"/>
                <a:lumOff val="40000"/>
              </a:schemeClr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6070" y="1753647"/>
            <a:ext cx="2579688" cy="13388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01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文字说明性文字说明性文字说明性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095" y="1753647"/>
            <a:ext cx="2581275" cy="13388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02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文字说明性文字说明性文字说明性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2908" y="3457035"/>
            <a:ext cx="2581275" cy="13388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03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文字说明性文字说明性文字说明性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33" y="1953672"/>
            <a:ext cx="84931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-2879" y="1864793"/>
            <a:ext cx="1766567" cy="1152129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849" h="1182250">
                <a:moveTo>
                  <a:pt x="2445724" y="0"/>
                </a:moveTo>
                <a:cubicBezTo>
                  <a:pt x="2772193" y="0"/>
                  <a:pt x="3036849" y="264656"/>
                  <a:pt x="3036849" y="591125"/>
                </a:cubicBezTo>
                <a:cubicBezTo>
                  <a:pt x="3036849" y="917594"/>
                  <a:pt x="2772193" y="1182250"/>
                  <a:pt x="2445724" y="1182250"/>
                </a:cubicBezTo>
                <a:lnTo>
                  <a:pt x="2367755" y="1174390"/>
                </a:lnTo>
                <a:lnTo>
                  <a:pt x="0" y="1174390"/>
                </a:lnTo>
                <a:lnTo>
                  <a:pt x="0" y="7860"/>
                </a:lnTo>
                <a:lnTo>
                  <a:pt x="2367755" y="786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2195733" y="1864792"/>
            <a:ext cx="6948266" cy="1152129"/>
          </a:xfrm>
          <a:custGeom>
            <a:avLst/>
            <a:gdLst>
              <a:gd name="connsiteX0" fmla="*/ 2445724 w 3036849"/>
              <a:gd name="connsiteY0" fmla="*/ 0 h 1182250"/>
              <a:gd name="connsiteX1" fmla="*/ 3036849 w 3036849"/>
              <a:gd name="connsiteY1" fmla="*/ 591125 h 1182250"/>
              <a:gd name="connsiteX2" fmla="*/ 2445724 w 3036849"/>
              <a:gd name="connsiteY2" fmla="*/ 1182250 h 1182250"/>
              <a:gd name="connsiteX3" fmla="*/ 2367755 w 3036849"/>
              <a:gd name="connsiteY3" fmla="*/ 1174390 h 1182250"/>
              <a:gd name="connsiteX4" fmla="*/ 0 w 3036849"/>
              <a:gd name="connsiteY4" fmla="*/ 1174390 h 1182250"/>
              <a:gd name="connsiteX5" fmla="*/ 0 w 3036849"/>
              <a:gd name="connsiteY5" fmla="*/ 7860 h 1182250"/>
              <a:gd name="connsiteX6" fmla="*/ 2367755 w 3036849"/>
              <a:gd name="connsiteY6" fmla="*/ 7860 h 1182250"/>
              <a:gd name="connsiteX0" fmla="*/ 18984824 w 19575949"/>
              <a:gd name="connsiteY0" fmla="*/ 0 h 1182250"/>
              <a:gd name="connsiteX1" fmla="*/ 19575949 w 19575949"/>
              <a:gd name="connsiteY1" fmla="*/ 591125 h 1182250"/>
              <a:gd name="connsiteX2" fmla="*/ 18984824 w 19575949"/>
              <a:gd name="connsiteY2" fmla="*/ 1182250 h 1182250"/>
              <a:gd name="connsiteX3" fmla="*/ 18906855 w 19575949"/>
              <a:gd name="connsiteY3" fmla="*/ 1174390 h 1182250"/>
              <a:gd name="connsiteX4" fmla="*/ 16539100 w 19575949"/>
              <a:gd name="connsiteY4" fmla="*/ 1174390 h 1182250"/>
              <a:gd name="connsiteX5" fmla="*/ 0 w 19575949"/>
              <a:gd name="connsiteY5" fmla="*/ 112703 h 1182250"/>
              <a:gd name="connsiteX6" fmla="*/ 18906855 w 19575949"/>
              <a:gd name="connsiteY6" fmla="*/ 7860 h 1182250"/>
              <a:gd name="connsiteX7" fmla="*/ 18984824 w 19575949"/>
              <a:gd name="connsiteY7" fmla="*/ 0 h 1182250"/>
              <a:gd name="connsiteX0" fmla="*/ 18984826 w 19575951"/>
              <a:gd name="connsiteY0" fmla="*/ 0 h 1182250"/>
              <a:gd name="connsiteX1" fmla="*/ 19575951 w 19575951"/>
              <a:gd name="connsiteY1" fmla="*/ 591125 h 1182250"/>
              <a:gd name="connsiteX2" fmla="*/ 18984826 w 19575951"/>
              <a:gd name="connsiteY2" fmla="*/ 1182250 h 1182250"/>
              <a:gd name="connsiteX3" fmla="*/ 18906857 w 19575951"/>
              <a:gd name="connsiteY3" fmla="*/ 1174390 h 1182250"/>
              <a:gd name="connsiteX4" fmla="*/ 0 w 19575951"/>
              <a:gd name="connsiteY4" fmla="*/ 1148181 h 1182250"/>
              <a:gd name="connsiteX5" fmla="*/ 2 w 19575951"/>
              <a:gd name="connsiteY5" fmla="*/ 112703 h 1182250"/>
              <a:gd name="connsiteX6" fmla="*/ 18906857 w 19575951"/>
              <a:gd name="connsiteY6" fmla="*/ 7860 h 1182250"/>
              <a:gd name="connsiteX7" fmla="*/ 18984826 w 19575951"/>
              <a:gd name="connsiteY7" fmla="*/ 0 h 11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75951" h="1182250">
                <a:moveTo>
                  <a:pt x="18984826" y="0"/>
                </a:moveTo>
                <a:cubicBezTo>
                  <a:pt x="19311295" y="0"/>
                  <a:pt x="19575951" y="264656"/>
                  <a:pt x="19575951" y="591125"/>
                </a:cubicBezTo>
                <a:cubicBezTo>
                  <a:pt x="19575951" y="917594"/>
                  <a:pt x="19311295" y="1182250"/>
                  <a:pt x="18984826" y="1182250"/>
                </a:cubicBezTo>
                <a:lnTo>
                  <a:pt x="18906857" y="1174390"/>
                </a:lnTo>
                <a:lnTo>
                  <a:pt x="0" y="1148181"/>
                </a:lnTo>
                <a:cubicBezTo>
                  <a:pt x="1" y="803022"/>
                  <a:pt x="1" y="457862"/>
                  <a:pt x="2" y="112703"/>
                </a:cubicBezTo>
                <a:lnTo>
                  <a:pt x="18906857" y="7860"/>
                </a:lnTo>
                <a:lnTo>
                  <a:pt x="189848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48"/>
          <p:cNvSpPr txBox="1"/>
          <p:nvPr/>
        </p:nvSpPr>
        <p:spPr>
          <a:xfrm>
            <a:off x="-29054" y="2067694"/>
            <a:ext cx="1711358" cy="674093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第一章</a:t>
            </a:r>
            <a:endParaRPr lang="en-US" altLang="zh-CN" sz="3600" b="1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39752" y="2077395"/>
            <a:ext cx="2140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3600" cap="all" spc="21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公司简介</a:t>
            </a:r>
            <a:endParaRPr lang="en-US" altLang="zh-CN" sz="3600" cap="all" spc="21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41"/>
          <p:cNvSpPr txBox="1"/>
          <p:nvPr/>
        </p:nvSpPr>
        <p:spPr>
          <a:xfrm>
            <a:off x="4932040" y="2094170"/>
            <a:ext cx="4095711" cy="612780"/>
          </a:xfrm>
          <a:prstGeom prst="rect">
            <a:avLst/>
          </a:prstGeom>
          <a:noFill/>
        </p:spPr>
        <p:txBody>
          <a:bodyPr wrap="square" lIns="91426" tIns="45712" rIns="91426" bIns="45712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时尚中黑简体"/>
              </a:rPr>
              <a:t>单击此处添加文字阐述，添加简短问题</a:t>
            </a:r>
            <a:endParaRPr lang="en-US" altLang="zh-CN" sz="1400" dirty="0">
              <a:solidFill>
                <a:schemeClr val="bg1"/>
              </a:solidFill>
              <a:latin typeface="时尚中黑简体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时尚中黑简体"/>
              </a:rPr>
              <a:t>说明文字，具体说明文字在此处</a:t>
            </a:r>
            <a:endParaRPr lang="en-US" altLang="zh-CN" sz="1400" dirty="0">
              <a:solidFill>
                <a:schemeClr val="bg1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6308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/>
        </p:nvSpPr>
        <p:spPr bwMode="auto">
          <a:xfrm>
            <a:off x="0" y="672941"/>
            <a:ext cx="8055522" cy="3792537"/>
          </a:xfrm>
          <a:custGeom>
            <a:avLst/>
            <a:gdLst>
              <a:gd name="T0" fmla="*/ 0 w 4756"/>
              <a:gd name="T1" fmla="*/ 0 h 2239"/>
              <a:gd name="T2" fmla="*/ 3897 w 4756"/>
              <a:gd name="T3" fmla="*/ 0 h 2239"/>
              <a:gd name="T4" fmla="*/ 4756 w 4756"/>
              <a:gd name="T5" fmla="*/ 1121 h 2239"/>
              <a:gd name="T6" fmla="*/ 3897 w 4756"/>
              <a:gd name="T7" fmla="*/ 2239 h 2239"/>
              <a:gd name="T8" fmla="*/ 0 w 4756"/>
              <a:gd name="T9" fmla="*/ 2239 h 2239"/>
              <a:gd name="T10" fmla="*/ 0 w 4756"/>
              <a:gd name="T11" fmla="*/ 0 h 2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56" h="2239">
                <a:moveTo>
                  <a:pt x="0" y="0"/>
                </a:moveTo>
                <a:lnTo>
                  <a:pt x="3897" y="0"/>
                </a:lnTo>
                <a:lnTo>
                  <a:pt x="4756" y="1121"/>
                </a:lnTo>
                <a:lnTo>
                  <a:pt x="3897" y="2239"/>
                </a:lnTo>
                <a:lnTo>
                  <a:pt x="0" y="22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225932" y="-2907"/>
            <a:ext cx="3285894" cy="5149313"/>
          </a:xfrm>
          <a:custGeom>
            <a:avLst/>
            <a:gdLst>
              <a:gd name="T0" fmla="*/ 0 w 1940"/>
              <a:gd name="T1" fmla="*/ 0 h 3040"/>
              <a:gd name="T2" fmla="*/ 774 w 1940"/>
              <a:gd name="T3" fmla="*/ 0 h 3040"/>
              <a:gd name="T4" fmla="*/ 1938 w 1940"/>
              <a:gd name="T5" fmla="*/ 1537 h 3040"/>
              <a:gd name="T6" fmla="*/ 1940 w 1940"/>
              <a:gd name="T7" fmla="*/ 1537 h 3040"/>
              <a:gd name="T8" fmla="*/ 774 w 1940"/>
              <a:gd name="T9" fmla="*/ 3040 h 3040"/>
              <a:gd name="T10" fmla="*/ 0 w 1940"/>
              <a:gd name="T11" fmla="*/ 3040 h 3040"/>
              <a:gd name="T12" fmla="*/ 1167 w 1940"/>
              <a:gd name="T13" fmla="*/ 1537 h 3040"/>
              <a:gd name="T14" fmla="*/ 0 w 1940"/>
              <a:gd name="T15" fmla="*/ 0 h 3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40" h="3040">
                <a:moveTo>
                  <a:pt x="0" y="0"/>
                </a:moveTo>
                <a:lnTo>
                  <a:pt x="774" y="0"/>
                </a:lnTo>
                <a:lnTo>
                  <a:pt x="1938" y="1537"/>
                </a:lnTo>
                <a:lnTo>
                  <a:pt x="1940" y="1537"/>
                </a:lnTo>
                <a:lnTo>
                  <a:pt x="774" y="3040"/>
                </a:lnTo>
                <a:lnTo>
                  <a:pt x="0" y="3040"/>
                </a:lnTo>
                <a:lnTo>
                  <a:pt x="1167" y="1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843808" y="1816584"/>
            <a:ext cx="2902678" cy="129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600" b="1" cap="all" spc="213" dirty="0">
                <a:solidFill>
                  <a:prstClr val="white"/>
                </a:solidFill>
                <a:cs typeface="Arial" panose="020B0604020202020204" pitchFamily="34" charset="0"/>
              </a:rPr>
              <a:t>THANKS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cap="all" spc="213" dirty="0">
                <a:solidFill>
                  <a:prstClr val="white"/>
                </a:solidFill>
                <a:cs typeface="Arial" panose="020B0604020202020204" pitchFamily="34" charset="0"/>
              </a:rPr>
              <a:t>-</a:t>
            </a:r>
            <a:r>
              <a:rPr lang="zh-CN" altLang="en-US" sz="2800" b="1" cap="all" spc="213" dirty="0">
                <a:solidFill>
                  <a:prstClr val="white"/>
                </a:solidFill>
                <a:cs typeface="Arial" panose="020B0604020202020204" pitchFamily="34" charset="0"/>
              </a:rPr>
              <a:t>谢谢您的聆听</a:t>
            </a:r>
            <a:r>
              <a:rPr lang="en-US" altLang="zh-CN" sz="2800" b="1" cap="all" spc="213" dirty="0">
                <a:solidFill>
                  <a:prstClr val="white"/>
                </a:solidFill>
                <a:cs typeface="Arial" panose="020B0604020202020204" pitchFamily="34" charset="0"/>
              </a:rPr>
              <a:t>-</a:t>
            </a:r>
            <a:endParaRPr lang="zh-CN" altLang="en-US" sz="2800" b="1" cap="all" spc="213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96054" y="3176553"/>
            <a:ext cx="484857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246815" y="1742817"/>
            <a:ext cx="2867519" cy="157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9800" cap="all" spc="213">
                <a:solidFill>
                  <a:prstClr val="white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2019</a:t>
            </a:r>
            <a:endParaRPr lang="zh-CN" altLang="en-US" sz="9800" cap="all" spc="213" dirty="0">
              <a:solidFill>
                <a:prstClr val="white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标题 4"/>
          <p:cNvSpPr txBox="1">
            <a:spLocks/>
          </p:cNvSpPr>
          <p:nvPr/>
        </p:nvSpPr>
        <p:spPr>
          <a:xfrm>
            <a:off x="155329" y="3039474"/>
            <a:ext cx="5918010" cy="558490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简洁</a:t>
            </a:r>
            <a:r>
              <a:rPr lang="en-US" altLang="zh-CN" sz="1400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·</a:t>
            </a:r>
            <a:r>
              <a:rPr lang="zh-CN" altLang="en-US" sz="1400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适用于公司培训</a:t>
            </a:r>
            <a:r>
              <a:rPr lang="en-US" altLang="zh-CN" sz="1400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1400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员工入职</a:t>
            </a:r>
            <a:r>
              <a:rPr lang="en-US" altLang="zh-CN" sz="1400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1400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职场培训等</a:t>
            </a:r>
          </a:p>
        </p:txBody>
      </p:sp>
    </p:spTree>
    <p:extLst>
      <p:ext uri="{BB962C8B-B14F-4D97-AF65-F5344CB8AC3E}">
        <p14:creationId xmlns:p14="http://schemas.microsoft.com/office/powerpoint/2010/main" val="21498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2" grpId="1"/>
      <p:bldP spid="15" grpId="0"/>
      <p:bldP spid="15" grpId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23541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公司概述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4355976" y="1262090"/>
            <a:ext cx="3694751" cy="34535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24930"/>
              </p:ext>
            </p:extLst>
          </p:nvPr>
        </p:nvGraphicFramePr>
        <p:xfrm>
          <a:off x="4504350" y="1499228"/>
          <a:ext cx="3382010" cy="299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34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5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5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85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85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85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85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矩形 47">
            <a:extLst>
              <a:ext uri="{FF2B5EF4-FFF2-40B4-BE49-F238E27FC236}">
                <a16:creationId xmlns:a16="http://schemas.microsoft.com/office/drawing/2014/main" id="{EC470BED-B9F6-4A4E-B1F0-E860D4F67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491" y="1542835"/>
            <a:ext cx="2945720" cy="2932721"/>
          </a:xfrm>
          <a:prstGeom prst="rect">
            <a:avLst/>
          </a:prstGeom>
          <a:noFill/>
          <a:ln>
            <a:noFill/>
          </a:ln>
        </p:spPr>
        <p:txBody>
          <a:bodyPr wrap="square" lIns="51430" tIns="25715" rIns="51430" bIns="2571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514312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    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有家（中国）行业有限公司是一家专注于某某产品及服务的综合性公司，在行业内拥有领先地位。在此录入上述图表的综合描述说明，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81946" y="977734"/>
            <a:ext cx="3010707" cy="3833861"/>
            <a:chOff x="1438444" y="1274167"/>
            <a:chExt cx="4256538" cy="4891975"/>
          </a:xfrm>
        </p:grpSpPr>
        <p:grpSp>
          <p:nvGrpSpPr>
            <p:cNvPr id="8" name="组合 7"/>
            <p:cNvGrpSpPr/>
            <p:nvPr/>
          </p:nvGrpSpPr>
          <p:grpSpPr>
            <a:xfrm>
              <a:off x="1438444" y="1274167"/>
              <a:ext cx="4256538" cy="4891975"/>
              <a:chOff x="2004303" y="1500199"/>
              <a:chExt cx="3456218" cy="4891975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2004303" y="1633408"/>
                <a:ext cx="3456218" cy="4758766"/>
              </a:xfrm>
              <a:prstGeom prst="roundRect">
                <a:avLst>
                  <a:gd name="adj" fmla="val 396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148824" y="1728281"/>
                <a:ext cx="3169740" cy="4541432"/>
              </a:xfrm>
              <a:prstGeom prst="rect">
                <a:avLst/>
              </a:prstGeom>
              <a:gradFill>
                <a:gsLst>
                  <a:gs pos="39000">
                    <a:schemeClr val="bg1"/>
                  </a:gs>
                  <a:gs pos="99000">
                    <a:schemeClr val="bg1">
                      <a:lumMod val="95000"/>
                    </a:schemeClr>
                  </a:gs>
                </a:gsLst>
                <a:lin ang="21594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2275613" y="1791378"/>
                <a:ext cx="181837" cy="184071"/>
              </a:xfrm>
              <a:prstGeom prst="ellipse">
                <a:avLst/>
              </a:prstGeom>
              <a:noFill/>
              <a:ln w="28575">
                <a:gradFill flip="none" rotWithShape="1">
                  <a:gsLst>
                    <a:gs pos="49000">
                      <a:schemeClr val="bg1">
                        <a:lumMod val="95000"/>
                      </a:schemeClr>
                    </a:gs>
                    <a:gs pos="2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6200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618909" y="1791377"/>
                <a:ext cx="181837" cy="184071"/>
              </a:xfrm>
              <a:prstGeom prst="ellipse">
                <a:avLst/>
              </a:prstGeom>
              <a:noFill/>
              <a:ln w="28575">
                <a:gradFill flip="none" rotWithShape="1">
                  <a:gsLst>
                    <a:gs pos="49000">
                      <a:schemeClr val="bg1">
                        <a:lumMod val="95000"/>
                      </a:schemeClr>
                    </a:gs>
                    <a:gs pos="2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6200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962204" y="1791377"/>
                <a:ext cx="181837" cy="184071"/>
              </a:xfrm>
              <a:prstGeom prst="ellipse">
                <a:avLst/>
              </a:prstGeom>
              <a:noFill/>
              <a:ln w="28575">
                <a:gradFill flip="none" rotWithShape="1">
                  <a:gsLst>
                    <a:gs pos="49000">
                      <a:schemeClr val="bg1">
                        <a:lumMod val="95000"/>
                      </a:schemeClr>
                    </a:gs>
                    <a:gs pos="2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6200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305499" y="1791377"/>
                <a:ext cx="181837" cy="184071"/>
              </a:xfrm>
              <a:prstGeom prst="ellipse">
                <a:avLst/>
              </a:prstGeom>
              <a:noFill/>
              <a:ln w="28575">
                <a:gradFill flip="none" rotWithShape="1">
                  <a:gsLst>
                    <a:gs pos="49000">
                      <a:schemeClr val="bg1">
                        <a:lumMod val="95000"/>
                      </a:schemeClr>
                    </a:gs>
                    <a:gs pos="2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6200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648794" y="1791377"/>
                <a:ext cx="181837" cy="184071"/>
              </a:xfrm>
              <a:prstGeom prst="ellipse">
                <a:avLst/>
              </a:prstGeom>
              <a:noFill/>
              <a:ln w="28575">
                <a:gradFill flip="none" rotWithShape="1">
                  <a:gsLst>
                    <a:gs pos="49000">
                      <a:schemeClr val="bg1">
                        <a:lumMod val="95000"/>
                      </a:schemeClr>
                    </a:gs>
                    <a:gs pos="2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6200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021780" y="1791377"/>
                <a:ext cx="181837" cy="184071"/>
              </a:xfrm>
              <a:prstGeom prst="ellipse">
                <a:avLst/>
              </a:prstGeom>
              <a:noFill/>
              <a:ln w="28575">
                <a:gradFill flip="none" rotWithShape="1">
                  <a:gsLst>
                    <a:gs pos="49000">
                      <a:schemeClr val="bg1">
                        <a:lumMod val="95000"/>
                      </a:schemeClr>
                    </a:gs>
                    <a:gs pos="2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6200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4365075" y="1791377"/>
                <a:ext cx="181837" cy="184071"/>
              </a:xfrm>
              <a:prstGeom prst="ellipse">
                <a:avLst/>
              </a:prstGeom>
              <a:noFill/>
              <a:ln w="28575">
                <a:gradFill flip="none" rotWithShape="1">
                  <a:gsLst>
                    <a:gs pos="49000">
                      <a:schemeClr val="bg1">
                        <a:lumMod val="95000"/>
                      </a:schemeClr>
                    </a:gs>
                    <a:gs pos="2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6200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709161" y="1791377"/>
                <a:ext cx="181837" cy="184071"/>
              </a:xfrm>
              <a:prstGeom prst="ellipse">
                <a:avLst/>
              </a:prstGeom>
              <a:noFill/>
              <a:ln w="28575">
                <a:gradFill flip="none" rotWithShape="1">
                  <a:gsLst>
                    <a:gs pos="49000">
                      <a:schemeClr val="bg1">
                        <a:lumMod val="95000"/>
                      </a:schemeClr>
                    </a:gs>
                    <a:gs pos="2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6200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5052456" y="1791377"/>
                <a:ext cx="181837" cy="184071"/>
              </a:xfrm>
              <a:prstGeom prst="ellipse">
                <a:avLst/>
              </a:prstGeom>
              <a:noFill/>
              <a:ln w="28575">
                <a:gradFill flip="none" rotWithShape="1">
                  <a:gsLst>
                    <a:gs pos="49000">
                      <a:schemeClr val="bg1">
                        <a:lumMod val="95000"/>
                      </a:schemeClr>
                    </a:gs>
                    <a:gs pos="20000">
                      <a:schemeClr val="bg2">
                        <a:lumMod val="90000"/>
                      </a:schemeClr>
                    </a:gs>
                    <a:gs pos="88000">
                      <a:schemeClr val="bg2">
                        <a:lumMod val="75000"/>
                      </a:schemeClr>
                    </a:gs>
                    <a:gs pos="6200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2333594" y="1510575"/>
                <a:ext cx="68082" cy="412580"/>
                <a:chOff x="2333594" y="1510575"/>
                <a:chExt cx="68082" cy="412580"/>
              </a:xfrm>
            </p:grpSpPr>
            <p:sp>
              <p:nvSpPr>
                <p:cNvPr id="46" name="圆角矩形 45"/>
                <p:cNvSpPr/>
                <p:nvPr/>
              </p:nvSpPr>
              <p:spPr>
                <a:xfrm rot="5400000">
                  <a:off x="2143332" y="1701579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圆角矩形 46"/>
                <p:cNvSpPr/>
                <p:nvPr/>
              </p:nvSpPr>
              <p:spPr>
                <a:xfrm rot="5400000">
                  <a:off x="2180101" y="1700837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2676606" y="1504454"/>
                <a:ext cx="68082" cy="412580"/>
                <a:chOff x="2333594" y="1510575"/>
                <a:chExt cx="68082" cy="412580"/>
              </a:xfrm>
            </p:grpSpPr>
            <p:sp>
              <p:nvSpPr>
                <p:cNvPr id="44" name="圆角矩形 43"/>
                <p:cNvSpPr/>
                <p:nvPr/>
              </p:nvSpPr>
              <p:spPr>
                <a:xfrm rot="5400000">
                  <a:off x="2143332" y="1701579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圆角矩形 44"/>
                <p:cNvSpPr/>
                <p:nvPr/>
              </p:nvSpPr>
              <p:spPr>
                <a:xfrm rot="5400000">
                  <a:off x="2180101" y="1700837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017941" y="1510575"/>
                <a:ext cx="68082" cy="412580"/>
                <a:chOff x="2333594" y="1510575"/>
                <a:chExt cx="68082" cy="412580"/>
              </a:xfrm>
            </p:grpSpPr>
            <p:sp>
              <p:nvSpPr>
                <p:cNvPr id="42" name="圆角矩形 41"/>
                <p:cNvSpPr/>
                <p:nvPr/>
              </p:nvSpPr>
              <p:spPr>
                <a:xfrm rot="5400000">
                  <a:off x="2143332" y="1701579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圆角矩形 42"/>
                <p:cNvSpPr/>
                <p:nvPr/>
              </p:nvSpPr>
              <p:spPr>
                <a:xfrm rot="5400000">
                  <a:off x="2180101" y="1700837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63109" y="1504453"/>
                <a:ext cx="68082" cy="412580"/>
                <a:chOff x="2333594" y="1510575"/>
                <a:chExt cx="68082" cy="412580"/>
              </a:xfrm>
            </p:grpSpPr>
            <p:sp>
              <p:nvSpPr>
                <p:cNvPr id="40" name="圆角矩形 39"/>
                <p:cNvSpPr/>
                <p:nvPr/>
              </p:nvSpPr>
              <p:spPr>
                <a:xfrm rot="5400000">
                  <a:off x="2143332" y="1701579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圆角矩形 40"/>
                <p:cNvSpPr/>
                <p:nvPr/>
              </p:nvSpPr>
              <p:spPr>
                <a:xfrm rot="5400000">
                  <a:off x="2180101" y="1700837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707169" y="1503712"/>
                <a:ext cx="68082" cy="412580"/>
                <a:chOff x="2333594" y="1510575"/>
                <a:chExt cx="68082" cy="412580"/>
              </a:xfrm>
            </p:grpSpPr>
            <p:sp>
              <p:nvSpPr>
                <p:cNvPr id="38" name="圆角矩形 37"/>
                <p:cNvSpPr/>
                <p:nvPr/>
              </p:nvSpPr>
              <p:spPr>
                <a:xfrm rot="5400000">
                  <a:off x="2143332" y="1701579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圆角矩形 38"/>
                <p:cNvSpPr/>
                <p:nvPr/>
              </p:nvSpPr>
              <p:spPr>
                <a:xfrm rot="5400000">
                  <a:off x="2180101" y="1700837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4079903" y="1503711"/>
                <a:ext cx="68082" cy="412580"/>
                <a:chOff x="2333594" y="1510575"/>
                <a:chExt cx="68082" cy="412580"/>
              </a:xfrm>
            </p:grpSpPr>
            <p:sp>
              <p:nvSpPr>
                <p:cNvPr id="36" name="圆角矩形 35"/>
                <p:cNvSpPr/>
                <p:nvPr/>
              </p:nvSpPr>
              <p:spPr>
                <a:xfrm rot="5400000">
                  <a:off x="2143332" y="1701579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圆角矩形 36"/>
                <p:cNvSpPr/>
                <p:nvPr/>
              </p:nvSpPr>
              <p:spPr>
                <a:xfrm rot="5400000">
                  <a:off x="2180101" y="1700837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4421952" y="1500941"/>
                <a:ext cx="68082" cy="412580"/>
                <a:chOff x="2333594" y="1510575"/>
                <a:chExt cx="68082" cy="412580"/>
              </a:xfrm>
            </p:grpSpPr>
            <p:sp>
              <p:nvSpPr>
                <p:cNvPr id="34" name="圆角矩形 33"/>
                <p:cNvSpPr/>
                <p:nvPr/>
              </p:nvSpPr>
              <p:spPr>
                <a:xfrm rot="5400000">
                  <a:off x="2143332" y="1701579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 rot="5400000">
                  <a:off x="2180101" y="1700837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4768052" y="1500985"/>
                <a:ext cx="68082" cy="412580"/>
                <a:chOff x="2333594" y="1510575"/>
                <a:chExt cx="68082" cy="412580"/>
              </a:xfrm>
            </p:grpSpPr>
            <p:sp>
              <p:nvSpPr>
                <p:cNvPr id="32" name="圆角矩形 31"/>
                <p:cNvSpPr/>
                <p:nvPr/>
              </p:nvSpPr>
              <p:spPr>
                <a:xfrm rot="5400000">
                  <a:off x="2143332" y="1701579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 rot="5400000">
                  <a:off x="2180101" y="1700837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5111755" y="1500199"/>
                <a:ext cx="68082" cy="412580"/>
                <a:chOff x="2333594" y="1510575"/>
                <a:chExt cx="68082" cy="412580"/>
              </a:xfrm>
            </p:grpSpPr>
            <p:sp>
              <p:nvSpPr>
                <p:cNvPr id="30" name="圆角矩形 29"/>
                <p:cNvSpPr/>
                <p:nvPr/>
              </p:nvSpPr>
              <p:spPr>
                <a:xfrm rot="5400000">
                  <a:off x="2143332" y="1701579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圆角矩形 30"/>
                <p:cNvSpPr/>
                <p:nvPr/>
              </p:nvSpPr>
              <p:spPr>
                <a:xfrm rot="5400000">
                  <a:off x="2180101" y="1700837"/>
                  <a:ext cx="411838" cy="31313"/>
                </a:xfrm>
                <a:prstGeom prst="roundRect">
                  <a:avLst/>
                </a:prstGeom>
                <a:gradFill flip="none" rotWithShape="1">
                  <a:gsLst>
                    <a:gs pos="13000">
                      <a:schemeClr val="bg2">
                        <a:lumMod val="75000"/>
                      </a:schemeClr>
                    </a:gs>
                    <a:gs pos="79000">
                      <a:schemeClr val="bg1"/>
                    </a:gs>
                    <a:gs pos="31000">
                      <a:schemeClr val="bg1"/>
                    </a:gs>
                    <a:gs pos="93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833" y="2058500"/>
              <a:ext cx="3264592" cy="3695028"/>
            </a:xfrm>
            <a:prstGeom prst="rect">
              <a:avLst/>
            </a:prstGeom>
            <a:solidFill>
              <a:srgbClr val="0070C0"/>
            </a:solidFill>
            <a:ln w="5715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139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23541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公司概述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46AA822-B4D4-4795-A949-B495DA17DB8F}"/>
              </a:ext>
            </a:extLst>
          </p:cNvPr>
          <p:cNvGrpSpPr>
            <a:grpSpLocks/>
          </p:cNvGrpSpPr>
          <p:nvPr/>
        </p:nvGrpSpPr>
        <p:grpSpPr bwMode="auto">
          <a:xfrm>
            <a:off x="1074406" y="3537648"/>
            <a:ext cx="595313" cy="597694"/>
            <a:chOff x="7423835" y="4902562"/>
            <a:chExt cx="792885" cy="797434"/>
          </a:xfrm>
        </p:grpSpPr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892BB90B-6B31-4B5D-81A1-61077F295966}"/>
                </a:ext>
              </a:extLst>
            </p:cNvPr>
            <p:cNvSpPr/>
            <p:nvPr/>
          </p:nvSpPr>
          <p:spPr>
            <a:xfrm>
              <a:off x="7423835" y="4902562"/>
              <a:ext cx="792885" cy="797434"/>
            </a:xfrm>
            <a:prstGeom prst="ellipse">
              <a:avLst/>
            </a:pr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6" name="Group 22">
              <a:extLst>
                <a:ext uri="{FF2B5EF4-FFF2-40B4-BE49-F238E27FC236}">
                  <a16:creationId xmlns:a16="http://schemas.microsoft.com/office/drawing/2014/main" id="{6ABA5E29-7556-42C8-BDEB-00C497DC5899}"/>
                </a:ext>
              </a:extLst>
            </p:cNvPr>
            <p:cNvGrpSpPr/>
            <p:nvPr/>
          </p:nvGrpSpPr>
          <p:grpSpPr>
            <a:xfrm>
              <a:off x="7642954" y="5130001"/>
              <a:ext cx="354646" cy="342557"/>
              <a:chOff x="5099140" y="1309474"/>
              <a:chExt cx="439257" cy="424283"/>
            </a:xfrm>
            <a:solidFill>
              <a:schemeClr val="bg1"/>
            </a:solidFill>
          </p:grpSpPr>
          <p:sp>
            <p:nvSpPr>
              <p:cNvPr id="7" name="Rectangle 18">
                <a:extLst>
                  <a:ext uri="{FF2B5EF4-FFF2-40B4-BE49-F238E27FC236}">
                    <a16:creationId xmlns:a16="http://schemas.microsoft.com/office/drawing/2014/main" id="{C6DBFBD3-9825-4937-9B0A-98DD797DB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6374" y="1479187"/>
                <a:ext cx="47421" cy="44924"/>
              </a:xfrm>
              <a:prstGeom prst="rect">
                <a:avLst/>
              </a:prstGeom>
              <a:solidFill>
                <a:srgbClr val="D9465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7C1855BC-1A79-468F-95E0-C6E860A70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1247" y="1479187"/>
                <a:ext cx="49916" cy="44924"/>
              </a:xfrm>
              <a:prstGeom prst="rect">
                <a:avLst/>
              </a:prstGeom>
              <a:solidFill>
                <a:srgbClr val="D9465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 20">
                <a:extLst>
                  <a:ext uri="{FF2B5EF4-FFF2-40B4-BE49-F238E27FC236}">
                    <a16:creationId xmlns:a16="http://schemas.microsoft.com/office/drawing/2014/main" id="{6A90E6F0-F6D3-497F-AB55-510625823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8617" y="1479187"/>
                <a:ext cx="49916" cy="44924"/>
              </a:xfrm>
              <a:prstGeom prst="rect">
                <a:avLst/>
              </a:prstGeom>
              <a:solidFill>
                <a:srgbClr val="D9465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C084602F-45AD-46C8-976B-23DCA3A93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6374" y="1546573"/>
                <a:ext cx="47421" cy="47421"/>
              </a:xfrm>
              <a:prstGeom prst="rect">
                <a:avLst/>
              </a:prstGeom>
              <a:solidFill>
                <a:srgbClr val="D9465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22">
                <a:extLst>
                  <a:ext uri="{FF2B5EF4-FFF2-40B4-BE49-F238E27FC236}">
                    <a16:creationId xmlns:a16="http://schemas.microsoft.com/office/drawing/2014/main" id="{DBB16D03-3B84-4796-A153-72CD0C6A2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1247" y="1546573"/>
                <a:ext cx="49916" cy="47421"/>
              </a:xfrm>
              <a:prstGeom prst="rect">
                <a:avLst/>
              </a:prstGeom>
              <a:solidFill>
                <a:srgbClr val="D9465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23">
                <a:extLst>
                  <a:ext uri="{FF2B5EF4-FFF2-40B4-BE49-F238E27FC236}">
                    <a16:creationId xmlns:a16="http://schemas.microsoft.com/office/drawing/2014/main" id="{004B3491-2A71-46CC-B5F6-AAD062C45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8617" y="1546573"/>
                <a:ext cx="49916" cy="47421"/>
              </a:xfrm>
              <a:prstGeom prst="rect">
                <a:avLst/>
              </a:prstGeom>
              <a:solidFill>
                <a:srgbClr val="D9465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6A21183C-1DC1-467A-B01B-33527E8B1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6374" y="1618951"/>
                <a:ext cx="47421" cy="44924"/>
              </a:xfrm>
              <a:prstGeom prst="rect">
                <a:avLst/>
              </a:prstGeom>
              <a:solidFill>
                <a:srgbClr val="D9465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C8CA87B7-7F7F-452E-BC59-19F7E0907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9005" y="1546573"/>
                <a:ext cx="49916" cy="47421"/>
              </a:xfrm>
              <a:prstGeom prst="rect">
                <a:avLst/>
              </a:prstGeom>
              <a:solidFill>
                <a:srgbClr val="D9465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47C35F1E-BF67-4EBC-9CAD-3E4E04F35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9005" y="1618951"/>
                <a:ext cx="49916" cy="44924"/>
              </a:xfrm>
              <a:prstGeom prst="rect">
                <a:avLst/>
              </a:prstGeom>
              <a:solidFill>
                <a:srgbClr val="D9465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706D3559-46B4-4114-B0BF-1230AAD3C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1247" y="1618951"/>
                <a:ext cx="49916" cy="44924"/>
              </a:xfrm>
              <a:prstGeom prst="rect">
                <a:avLst/>
              </a:prstGeom>
              <a:solidFill>
                <a:srgbClr val="D9465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28">
                <a:extLst>
                  <a:ext uri="{FF2B5EF4-FFF2-40B4-BE49-F238E27FC236}">
                    <a16:creationId xmlns:a16="http://schemas.microsoft.com/office/drawing/2014/main" id="{7C2BB7BB-9C6E-4149-B0D0-21052F686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8617" y="1618951"/>
                <a:ext cx="49916" cy="44924"/>
              </a:xfrm>
              <a:prstGeom prst="rect">
                <a:avLst/>
              </a:prstGeom>
              <a:solidFill>
                <a:srgbClr val="D9465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9">
                <a:extLst>
                  <a:ext uri="{FF2B5EF4-FFF2-40B4-BE49-F238E27FC236}">
                    <a16:creationId xmlns:a16="http://schemas.microsoft.com/office/drawing/2014/main" id="{36E9F47B-D11B-4725-9A8F-3DCEEA1F3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99140" y="1339424"/>
                <a:ext cx="439257" cy="394333"/>
              </a:xfrm>
              <a:custGeom>
                <a:avLst/>
                <a:gdLst>
                  <a:gd name="T0" fmla="*/ 174 w 176"/>
                  <a:gd name="T1" fmla="*/ 0 h 158"/>
                  <a:gd name="T2" fmla="*/ 150 w 176"/>
                  <a:gd name="T3" fmla="*/ 0 h 158"/>
                  <a:gd name="T4" fmla="*/ 150 w 176"/>
                  <a:gd name="T5" fmla="*/ 16 h 158"/>
                  <a:gd name="T6" fmla="*/ 126 w 176"/>
                  <a:gd name="T7" fmla="*/ 16 h 158"/>
                  <a:gd name="T8" fmla="*/ 126 w 176"/>
                  <a:gd name="T9" fmla="*/ 0 h 158"/>
                  <a:gd name="T10" fmla="*/ 52 w 176"/>
                  <a:gd name="T11" fmla="*/ 0 h 158"/>
                  <a:gd name="T12" fmla="*/ 52 w 176"/>
                  <a:gd name="T13" fmla="*/ 16 h 158"/>
                  <a:gd name="T14" fmla="*/ 28 w 176"/>
                  <a:gd name="T15" fmla="*/ 16 h 158"/>
                  <a:gd name="T16" fmla="*/ 28 w 176"/>
                  <a:gd name="T17" fmla="*/ 0 h 158"/>
                  <a:gd name="T18" fmla="*/ 0 w 176"/>
                  <a:gd name="T19" fmla="*/ 0 h 158"/>
                  <a:gd name="T20" fmla="*/ 0 w 176"/>
                  <a:gd name="T21" fmla="*/ 158 h 158"/>
                  <a:gd name="T22" fmla="*/ 13 w 176"/>
                  <a:gd name="T23" fmla="*/ 158 h 158"/>
                  <a:gd name="T24" fmla="*/ 162 w 176"/>
                  <a:gd name="T25" fmla="*/ 158 h 158"/>
                  <a:gd name="T26" fmla="*/ 176 w 176"/>
                  <a:gd name="T27" fmla="*/ 158 h 158"/>
                  <a:gd name="T28" fmla="*/ 174 w 176"/>
                  <a:gd name="T29" fmla="*/ 0 h 158"/>
                  <a:gd name="T30" fmla="*/ 162 w 176"/>
                  <a:gd name="T31" fmla="*/ 144 h 158"/>
                  <a:gd name="T32" fmla="*/ 13 w 176"/>
                  <a:gd name="T33" fmla="*/ 144 h 158"/>
                  <a:gd name="T34" fmla="*/ 13 w 176"/>
                  <a:gd name="T35" fmla="*/ 44 h 158"/>
                  <a:gd name="T36" fmla="*/ 162 w 176"/>
                  <a:gd name="T37" fmla="*/ 44 h 158"/>
                  <a:gd name="T38" fmla="*/ 162 w 176"/>
                  <a:gd name="T39" fmla="*/ 14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53273A52-AEE8-43F9-B3E1-09D02B873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500" y="1309474"/>
                <a:ext cx="37438" cy="59899"/>
              </a:xfrm>
              <a:prstGeom prst="rect">
                <a:avLst/>
              </a:prstGeom>
              <a:solidFill>
                <a:srgbClr val="D9465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31">
                <a:extLst>
                  <a:ext uri="{FF2B5EF4-FFF2-40B4-BE49-F238E27FC236}">
                    <a16:creationId xmlns:a16="http://schemas.microsoft.com/office/drawing/2014/main" id="{D09E1669-676F-47B2-BCD0-C57546525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8583" y="1309474"/>
                <a:ext cx="34941" cy="59899"/>
              </a:xfrm>
              <a:prstGeom prst="rect">
                <a:avLst/>
              </a:prstGeom>
              <a:solidFill>
                <a:srgbClr val="D9465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44ABDFB-B668-4C80-8738-8AD688E563F0}"/>
              </a:ext>
            </a:extLst>
          </p:cNvPr>
          <p:cNvGrpSpPr>
            <a:grpSpLocks/>
          </p:cNvGrpSpPr>
          <p:nvPr/>
        </p:nvGrpSpPr>
        <p:grpSpPr bwMode="auto">
          <a:xfrm>
            <a:off x="1074406" y="1589785"/>
            <a:ext cx="595313" cy="598885"/>
            <a:chOff x="7423835" y="2372212"/>
            <a:chExt cx="792885" cy="797434"/>
          </a:xfrm>
        </p:grpSpPr>
        <p:sp>
          <p:nvSpPr>
            <p:cNvPr id="22" name="Oval 6">
              <a:extLst>
                <a:ext uri="{FF2B5EF4-FFF2-40B4-BE49-F238E27FC236}">
                  <a16:creationId xmlns:a16="http://schemas.microsoft.com/office/drawing/2014/main" id="{3EDE6E66-B717-4D07-BE3B-8291901F09F7}"/>
                </a:ext>
              </a:extLst>
            </p:cNvPr>
            <p:cNvSpPr/>
            <p:nvPr/>
          </p:nvSpPr>
          <p:spPr>
            <a:xfrm>
              <a:off x="7423835" y="2372212"/>
              <a:ext cx="792885" cy="797434"/>
            </a:xfrm>
            <a:prstGeom prst="ellipse">
              <a:avLst/>
            </a:pr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7B1A12D6-2998-4AF4-8661-DF263DDB7A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9706" y="2628869"/>
              <a:ext cx="421143" cy="284121"/>
            </a:xfrm>
            <a:custGeom>
              <a:avLst/>
              <a:gdLst>
                <a:gd name="T0" fmla="*/ 362129 w 157"/>
                <a:gd name="T1" fmla="*/ 123298 h 106"/>
                <a:gd name="T2" fmla="*/ 364812 w 157"/>
                <a:gd name="T3" fmla="*/ 99174 h 106"/>
                <a:gd name="T4" fmla="*/ 265561 w 157"/>
                <a:gd name="T5" fmla="*/ 0 h 106"/>
                <a:gd name="T6" fmla="*/ 195818 w 157"/>
                <a:gd name="T7" fmla="*/ 48247 h 106"/>
                <a:gd name="T8" fmla="*/ 120710 w 157"/>
                <a:gd name="T9" fmla="*/ 21443 h 106"/>
                <a:gd name="T10" fmla="*/ 50966 w 157"/>
                <a:gd name="T11" fmla="*/ 104535 h 106"/>
                <a:gd name="T12" fmla="*/ 53649 w 157"/>
                <a:gd name="T13" fmla="*/ 125978 h 106"/>
                <a:gd name="T14" fmla="*/ 0 w 157"/>
                <a:gd name="T15" fmla="*/ 201029 h 106"/>
                <a:gd name="T16" fmla="*/ 83156 w 157"/>
                <a:gd name="T17" fmla="*/ 284121 h 106"/>
                <a:gd name="T18" fmla="*/ 337987 w 157"/>
                <a:gd name="T19" fmla="*/ 284121 h 106"/>
                <a:gd name="T20" fmla="*/ 421143 w 157"/>
                <a:gd name="T21" fmla="*/ 201029 h 106"/>
                <a:gd name="T22" fmla="*/ 362129 w 157"/>
                <a:gd name="T23" fmla="*/ 123298 h 106"/>
                <a:gd name="T24" fmla="*/ 321893 w 157"/>
                <a:gd name="T25" fmla="*/ 268039 h 106"/>
                <a:gd name="T26" fmla="*/ 211913 w 157"/>
                <a:gd name="T27" fmla="*/ 268039 h 106"/>
                <a:gd name="T28" fmla="*/ 276291 w 157"/>
                <a:gd name="T29" fmla="*/ 201029 h 106"/>
                <a:gd name="T30" fmla="*/ 273609 w 157"/>
                <a:gd name="T31" fmla="*/ 192988 h 106"/>
                <a:gd name="T32" fmla="*/ 246784 w 157"/>
                <a:gd name="T33" fmla="*/ 192988 h 106"/>
                <a:gd name="T34" fmla="*/ 246784 w 157"/>
                <a:gd name="T35" fmla="*/ 182266 h 106"/>
                <a:gd name="T36" fmla="*/ 246784 w 157"/>
                <a:gd name="T37" fmla="*/ 99174 h 106"/>
                <a:gd name="T38" fmla="*/ 241420 w 157"/>
                <a:gd name="T39" fmla="*/ 93814 h 106"/>
                <a:gd name="T40" fmla="*/ 171676 w 157"/>
                <a:gd name="T41" fmla="*/ 93814 h 106"/>
                <a:gd name="T42" fmla="*/ 166311 w 157"/>
                <a:gd name="T43" fmla="*/ 99174 h 106"/>
                <a:gd name="T44" fmla="*/ 166311 w 157"/>
                <a:gd name="T45" fmla="*/ 182266 h 106"/>
                <a:gd name="T46" fmla="*/ 166311 w 157"/>
                <a:gd name="T47" fmla="*/ 195668 h 106"/>
                <a:gd name="T48" fmla="*/ 136804 w 157"/>
                <a:gd name="T49" fmla="*/ 195668 h 106"/>
                <a:gd name="T50" fmla="*/ 134122 w 157"/>
                <a:gd name="T51" fmla="*/ 203709 h 106"/>
                <a:gd name="T52" fmla="*/ 201183 w 157"/>
                <a:gd name="T53" fmla="*/ 268039 h 106"/>
                <a:gd name="T54" fmla="*/ 101933 w 157"/>
                <a:gd name="T55" fmla="*/ 268039 h 106"/>
                <a:gd name="T56" fmla="*/ 29507 w 157"/>
                <a:gd name="T57" fmla="*/ 198349 h 106"/>
                <a:gd name="T58" fmla="*/ 77791 w 157"/>
                <a:gd name="T59" fmla="*/ 134019 h 106"/>
                <a:gd name="T60" fmla="*/ 75108 w 157"/>
                <a:gd name="T61" fmla="*/ 117937 h 106"/>
                <a:gd name="T62" fmla="*/ 134122 w 157"/>
                <a:gd name="T63" fmla="*/ 45567 h 106"/>
                <a:gd name="T64" fmla="*/ 198501 w 157"/>
                <a:gd name="T65" fmla="*/ 77731 h 106"/>
                <a:gd name="T66" fmla="*/ 260197 w 157"/>
                <a:gd name="T67" fmla="*/ 26804 h 106"/>
                <a:gd name="T68" fmla="*/ 343352 w 157"/>
                <a:gd name="T69" fmla="*/ 112576 h 106"/>
                <a:gd name="T70" fmla="*/ 340670 w 157"/>
                <a:gd name="T71" fmla="*/ 131339 h 106"/>
                <a:gd name="T72" fmla="*/ 394319 w 157"/>
                <a:gd name="T73" fmla="*/ 198349 h 106"/>
                <a:gd name="T74" fmla="*/ 321893 w 157"/>
                <a:gd name="T75" fmla="*/ 268039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FCC4BC38-21B4-46D6-9D39-2F6E8EDA5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619" y="1686597"/>
            <a:ext cx="1779984" cy="315465"/>
          </a:xfrm>
          <a:prstGeom prst="rect">
            <a:avLst/>
          </a:prstGeom>
          <a:solidFill>
            <a:schemeClr val="accent2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旗下分支机构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5" name="矩形 47">
            <a:extLst>
              <a:ext uri="{FF2B5EF4-FFF2-40B4-BE49-F238E27FC236}">
                <a16:creationId xmlns:a16="http://schemas.microsoft.com/office/drawing/2014/main" id="{8BDAF999-D931-40B7-B8BB-8DF1A97FA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619" y="1964013"/>
            <a:ext cx="1884759" cy="475509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在此录入图表的描述说明，在此录入图表的描述说明。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469609D-A821-43B9-83B6-41AB77B52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619" y="2658147"/>
            <a:ext cx="1779984" cy="3154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拥有员工数量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7" name="矩形 47">
            <a:extLst>
              <a:ext uri="{FF2B5EF4-FFF2-40B4-BE49-F238E27FC236}">
                <a16:creationId xmlns:a16="http://schemas.microsoft.com/office/drawing/2014/main" id="{DEDE943D-6542-48A1-947E-923BFEF13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619" y="2935563"/>
            <a:ext cx="1884759" cy="475509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在此录入图表的描述说明，在此录入图表的描述说明。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C90D17C-80F4-4FF2-92D7-EE7668A4F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619" y="3629697"/>
            <a:ext cx="1779984" cy="315465"/>
          </a:xfrm>
          <a:prstGeom prst="rect">
            <a:avLst/>
          </a:prstGeom>
          <a:solidFill>
            <a:schemeClr val="accent2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产品总销售额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9" name="矩形 47">
            <a:extLst>
              <a:ext uri="{FF2B5EF4-FFF2-40B4-BE49-F238E27FC236}">
                <a16:creationId xmlns:a16="http://schemas.microsoft.com/office/drawing/2014/main" id="{0BB678F2-70CE-4E5A-B7F8-ADCE24ED0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619" y="3897588"/>
            <a:ext cx="1884759" cy="475509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在此录入图表的描述说明，在此录入图表的描述说明。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7F1C326-B046-43AB-BC5A-33AA0BC4DBFC}"/>
              </a:ext>
            </a:extLst>
          </p:cNvPr>
          <p:cNvGrpSpPr>
            <a:grpSpLocks/>
          </p:cNvGrpSpPr>
          <p:nvPr/>
        </p:nvGrpSpPr>
        <p:grpSpPr bwMode="auto">
          <a:xfrm>
            <a:off x="1074406" y="2563716"/>
            <a:ext cx="595313" cy="597694"/>
            <a:chOff x="7423835" y="3637387"/>
            <a:chExt cx="792885" cy="797434"/>
          </a:xfrm>
        </p:grpSpPr>
        <p:sp>
          <p:nvSpPr>
            <p:cNvPr id="31" name="Oval 8">
              <a:extLst>
                <a:ext uri="{FF2B5EF4-FFF2-40B4-BE49-F238E27FC236}">
                  <a16:creationId xmlns:a16="http://schemas.microsoft.com/office/drawing/2014/main" id="{17E0DF35-4BD9-4EFA-9A9B-66FD30C6747A}"/>
                </a:ext>
              </a:extLst>
            </p:cNvPr>
            <p:cNvSpPr/>
            <p:nvPr/>
          </p:nvSpPr>
          <p:spPr>
            <a:xfrm>
              <a:off x="7423835" y="3637387"/>
              <a:ext cx="792885" cy="7974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 75">
              <a:extLst>
                <a:ext uri="{FF2B5EF4-FFF2-40B4-BE49-F238E27FC236}">
                  <a16:creationId xmlns:a16="http://schemas.microsoft.com/office/drawing/2014/main" id="{83F02F8C-7C3A-4DE8-A67C-682BF30C5921}"/>
                </a:ext>
              </a:extLst>
            </p:cNvPr>
            <p:cNvSpPr/>
            <p:nvPr/>
          </p:nvSpPr>
          <p:spPr>
            <a:xfrm>
              <a:off x="7549111" y="3842306"/>
              <a:ext cx="542333" cy="387597"/>
            </a:xfrm>
            <a:custGeom>
              <a:avLst/>
              <a:gdLst>
                <a:gd name="connsiteX0" fmla="*/ 387898 w 613253"/>
                <a:gd name="connsiteY0" fmla="*/ 243653 h 438850"/>
                <a:gd name="connsiteX1" fmla="*/ 395944 w 613253"/>
                <a:gd name="connsiteY1" fmla="*/ 271151 h 438850"/>
                <a:gd name="connsiteX2" fmla="*/ 351715 w 613253"/>
                <a:gd name="connsiteY2" fmla="*/ 369631 h 438850"/>
                <a:gd name="connsiteX3" fmla="*/ 351092 w 613253"/>
                <a:gd name="connsiteY3" fmla="*/ 369631 h 438850"/>
                <a:gd name="connsiteX4" fmla="*/ 351529 w 613253"/>
                <a:gd name="connsiteY4" fmla="*/ 370046 h 438850"/>
                <a:gd name="connsiteX5" fmla="*/ 351093 w 613253"/>
                <a:gd name="connsiteY5" fmla="*/ 371017 h 438850"/>
                <a:gd name="connsiteX6" fmla="*/ 352550 w 613253"/>
                <a:gd name="connsiteY6" fmla="*/ 371017 h 438850"/>
                <a:gd name="connsiteX7" fmla="*/ 402076 w 613253"/>
                <a:gd name="connsiteY7" fmla="*/ 418085 h 438850"/>
                <a:gd name="connsiteX8" fmla="*/ 451601 w 613253"/>
                <a:gd name="connsiteY8" fmla="*/ 371017 h 438850"/>
                <a:gd name="connsiteX9" fmla="*/ 453059 w 613253"/>
                <a:gd name="connsiteY9" fmla="*/ 371017 h 438850"/>
                <a:gd name="connsiteX10" fmla="*/ 452623 w 613253"/>
                <a:gd name="connsiteY10" fmla="*/ 370045 h 438850"/>
                <a:gd name="connsiteX11" fmla="*/ 453059 w 613253"/>
                <a:gd name="connsiteY11" fmla="*/ 369631 h 438850"/>
                <a:gd name="connsiteX12" fmla="*/ 452437 w 613253"/>
                <a:gd name="connsiteY12" fmla="*/ 369631 h 438850"/>
                <a:gd name="connsiteX13" fmla="*/ 408207 w 613253"/>
                <a:gd name="connsiteY13" fmla="*/ 271149 h 438850"/>
                <a:gd name="connsiteX14" fmla="*/ 416253 w 613253"/>
                <a:gd name="connsiteY14" fmla="*/ 243653 h 438850"/>
                <a:gd name="connsiteX15" fmla="*/ 157406 w 613253"/>
                <a:gd name="connsiteY15" fmla="*/ 216295 h 438850"/>
                <a:gd name="connsiteX16" fmla="*/ 163926 w 613253"/>
                <a:gd name="connsiteY16" fmla="*/ 238576 h 438850"/>
                <a:gd name="connsiteX17" fmla="*/ 128088 w 613253"/>
                <a:gd name="connsiteY17" fmla="*/ 318371 h 438850"/>
                <a:gd name="connsiteX18" fmla="*/ 127583 w 613253"/>
                <a:gd name="connsiteY18" fmla="*/ 318371 h 438850"/>
                <a:gd name="connsiteX19" fmla="*/ 127937 w 613253"/>
                <a:gd name="connsiteY19" fmla="*/ 318708 h 438850"/>
                <a:gd name="connsiteX20" fmla="*/ 127584 w 613253"/>
                <a:gd name="connsiteY20" fmla="*/ 319494 h 438850"/>
                <a:gd name="connsiteX21" fmla="*/ 128765 w 613253"/>
                <a:gd name="connsiteY21" fmla="*/ 319494 h 438850"/>
                <a:gd name="connsiteX22" fmla="*/ 168894 w 613253"/>
                <a:gd name="connsiteY22" fmla="*/ 357632 h 438850"/>
                <a:gd name="connsiteX23" fmla="*/ 209023 w 613253"/>
                <a:gd name="connsiteY23" fmla="*/ 319494 h 438850"/>
                <a:gd name="connsiteX24" fmla="*/ 210205 w 613253"/>
                <a:gd name="connsiteY24" fmla="*/ 319494 h 438850"/>
                <a:gd name="connsiteX25" fmla="*/ 209851 w 613253"/>
                <a:gd name="connsiteY25" fmla="*/ 318707 h 438850"/>
                <a:gd name="connsiteX26" fmla="*/ 210204 w 613253"/>
                <a:gd name="connsiteY26" fmla="*/ 318371 h 438850"/>
                <a:gd name="connsiteX27" fmla="*/ 209701 w 613253"/>
                <a:gd name="connsiteY27" fmla="*/ 318371 h 438850"/>
                <a:gd name="connsiteX28" fmla="*/ 173862 w 613253"/>
                <a:gd name="connsiteY28" fmla="*/ 238574 h 438850"/>
                <a:gd name="connsiteX29" fmla="*/ 180381 w 613253"/>
                <a:gd name="connsiteY29" fmla="*/ 216295 h 438850"/>
                <a:gd name="connsiteX30" fmla="*/ 402620 w 613253"/>
                <a:gd name="connsiteY30" fmla="*/ 0 h 438850"/>
                <a:gd name="connsiteX31" fmla="*/ 515766 w 613253"/>
                <a:gd name="connsiteY31" fmla="*/ 114905 h 438850"/>
                <a:gd name="connsiteX32" fmla="*/ 454423 w 613253"/>
                <a:gd name="connsiteY32" fmla="*/ 215466 h 438850"/>
                <a:gd name="connsiteX33" fmla="*/ 454423 w 613253"/>
                <a:gd name="connsiteY33" fmla="*/ 231044 h 438850"/>
                <a:gd name="connsiteX34" fmla="*/ 613253 w 613253"/>
                <a:gd name="connsiteY34" fmla="*/ 391500 h 438850"/>
                <a:gd name="connsiteX35" fmla="*/ 398531 w 613253"/>
                <a:gd name="connsiteY35" fmla="*/ 438850 h 438850"/>
                <a:gd name="connsiteX36" fmla="*/ 193634 w 613253"/>
                <a:gd name="connsiteY36" fmla="*/ 395700 h 438850"/>
                <a:gd name="connsiteX37" fmla="*/ 203279 w 613253"/>
                <a:gd name="connsiteY37" fmla="*/ 370444 h 438850"/>
                <a:gd name="connsiteX38" fmla="*/ 166022 w 613253"/>
                <a:gd name="connsiteY38" fmla="*/ 374457 h 438850"/>
                <a:gd name="connsiteX39" fmla="*/ 0 w 613253"/>
                <a:gd name="connsiteY39" fmla="*/ 339494 h 438850"/>
                <a:gd name="connsiteX40" fmla="*/ 125154 w 613253"/>
                <a:gd name="connsiteY40" fmla="*/ 207518 h 438850"/>
                <a:gd name="connsiteX41" fmla="*/ 125154 w 613253"/>
                <a:gd name="connsiteY41" fmla="*/ 191945 h 438850"/>
                <a:gd name="connsiteX42" fmla="*/ 77656 w 613253"/>
                <a:gd name="connsiteY42" fmla="*/ 111974 h 438850"/>
                <a:gd name="connsiteX43" fmla="*/ 169335 w 613253"/>
                <a:gd name="connsiteY43" fmla="*/ 18870 h 438850"/>
                <a:gd name="connsiteX44" fmla="*/ 261014 w 613253"/>
                <a:gd name="connsiteY44" fmla="*/ 111974 h 438850"/>
                <a:gd name="connsiteX45" fmla="*/ 211310 w 613253"/>
                <a:gd name="connsiteY45" fmla="*/ 193456 h 438850"/>
                <a:gd name="connsiteX46" fmla="*/ 211310 w 613253"/>
                <a:gd name="connsiteY46" fmla="*/ 206078 h 438850"/>
                <a:gd name="connsiteX47" fmla="*/ 292834 w 613253"/>
                <a:gd name="connsiteY47" fmla="*/ 252540 h 438850"/>
                <a:gd name="connsiteX48" fmla="*/ 295048 w 613253"/>
                <a:gd name="connsiteY48" fmla="*/ 255467 h 438850"/>
                <a:gd name="connsiteX49" fmla="*/ 348094 w 613253"/>
                <a:gd name="connsiteY49" fmla="*/ 232822 h 438850"/>
                <a:gd name="connsiteX50" fmla="*/ 348094 w 613253"/>
                <a:gd name="connsiteY50" fmla="*/ 213602 h 438850"/>
                <a:gd name="connsiteX51" fmla="*/ 289474 w 613253"/>
                <a:gd name="connsiteY51" fmla="*/ 114905 h 438850"/>
                <a:gd name="connsiteX52" fmla="*/ 402620 w 613253"/>
                <a:gd name="connsiteY52" fmla="*/ 0 h 43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13253" h="438850">
                  <a:moveTo>
                    <a:pt x="387898" y="243653"/>
                  </a:moveTo>
                  <a:lnTo>
                    <a:pt x="395944" y="271151"/>
                  </a:lnTo>
                  <a:lnTo>
                    <a:pt x="351715" y="369631"/>
                  </a:lnTo>
                  <a:lnTo>
                    <a:pt x="351092" y="369631"/>
                  </a:lnTo>
                  <a:lnTo>
                    <a:pt x="351529" y="370046"/>
                  </a:lnTo>
                  <a:lnTo>
                    <a:pt x="351093" y="371017"/>
                  </a:lnTo>
                  <a:lnTo>
                    <a:pt x="352550" y="371017"/>
                  </a:lnTo>
                  <a:lnTo>
                    <a:pt x="402076" y="418085"/>
                  </a:lnTo>
                  <a:lnTo>
                    <a:pt x="451601" y="371017"/>
                  </a:lnTo>
                  <a:lnTo>
                    <a:pt x="453059" y="371017"/>
                  </a:lnTo>
                  <a:lnTo>
                    <a:pt x="452623" y="370045"/>
                  </a:lnTo>
                  <a:lnTo>
                    <a:pt x="453059" y="369631"/>
                  </a:lnTo>
                  <a:lnTo>
                    <a:pt x="452437" y="369631"/>
                  </a:lnTo>
                  <a:lnTo>
                    <a:pt x="408207" y="271149"/>
                  </a:lnTo>
                  <a:lnTo>
                    <a:pt x="416253" y="243653"/>
                  </a:lnTo>
                  <a:close/>
                  <a:moveTo>
                    <a:pt x="157406" y="216295"/>
                  </a:moveTo>
                  <a:lnTo>
                    <a:pt x="163926" y="238576"/>
                  </a:lnTo>
                  <a:lnTo>
                    <a:pt x="128088" y="318371"/>
                  </a:lnTo>
                  <a:lnTo>
                    <a:pt x="127583" y="318371"/>
                  </a:lnTo>
                  <a:lnTo>
                    <a:pt x="127937" y="318708"/>
                  </a:lnTo>
                  <a:lnTo>
                    <a:pt x="127584" y="319494"/>
                  </a:lnTo>
                  <a:lnTo>
                    <a:pt x="128765" y="319494"/>
                  </a:lnTo>
                  <a:lnTo>
                    <a:pt x="168894" y="357632"/>
                  </a:lnTo>
                  <a:lnTo>
                    <a:pt x="209023" y="319494"/>
                  </a:lnTo>
                  <a:lnTo>
                    <a:pt x="210205" y="319494"/>
                  </a:lnTo>
                  <a:lnTo>
                    <a:pt x="209851" y="318707"/>
                  </a:lnTo>
                  <a:lnTo>
                    <a:pt x="210204" y="318371"/>
                  </a:lnTo>
                  <a:lnTo>
                    <a:pt x="209701" y="318371"/>
                  </a:lnTo>
                  <a:lnTo>
                    <a:pt x="173862" y="238574"/>
                  </a:lnTo>
                  <a:lnTo>
                    <a:pt x="180381" y="216295"/>
                  </a:lnTo>
                  <a:close/>
                  <a:moveTo>
                    <a:pt x="402620" y="0"/>
                  </a:moveTo>
                  <a:cubicBezTo>
                    <a:pt x="465109" y="0"/>
                    <a:pt x="515766" y="51445"/>
                    <a:pt x="515766" y="114905"/>
                  </a:cubicBezTo>
                  <a:cubicBezTo>
                    <a:pt x="515766" y="159138"/>
                    <a:pt x="491155" y="197534"/>
                    <a:pt x="454423" y="215466"/>
                  </a:cubicBezTo>
                  <a:lnTo>
                    <a:pt x="454423" y="231044"/>
                  </a:lnTo>
                  <a:cubicBezTo>
                    <a:pt x="531505" y="249779"/>
                    <a:pt x="592702" y="311734"/>
                    <a:pt x="613253" y="391500"/>
                  </a:cubicBezTo>
                  <a:cubicBezTo>
                    <a:pt x="550688" y="422070"/>
                    <a:pt x="477097" y="438850"/>
                    <a:pt x="398531" y="438850"/>
                  </a:cubicBezTo>
                  <a:cubicBezTo>
                    <a:pt x="323987" y="438850"/>
                    <a:pt x="253921" y="423744"/>
                    <a:pt x="193634" y="395700"/>
                  </a:cubicBezTo>
                  <a:lnTo>
                    <a:pt x="203279" y="370444"/>
                  </a:lnTo>
                  <a:lnTo>
                    <a:pt x="166022" y="374457"/>
                  </a:lnTo>
                  <a:cubicBezTo>
                    <a:pt x="105620" y="374457"/>
                    <a:pt x="48848" y="362217"/>
                    <a:pt x="0" y="339494"/>
                  </a:cubicBezTo>
                  <a:cubicBezTo>
                    <a:pt x="15404" y="274815"/>
                    <a:pt x="63667" y="224043"/>
                    <a:pt x="125154" y="207518"/>
                  </a:cubicBezTo>
                  <a:lnTo>
                    <a:pt x="125154" y="191945"/>
                  </a:lnTo>
                  <a:cubicBezTo>
                    <a:pt x="96529" y="177233"/>
                    <a:pt x="77656" y="146842"/>
                    <a:pt x="77656" y="111974"/>
                  </a:cubicBezTo>
                  <a:cubicBezTo>
                    <a:pt x="77656" y="60554"/>
                    <a:pt x="118702" y="18870"/>
                    <a:pt x="169335" y="18870"/>
                  </a:cubicBezTo>
                  <a:cubicBezTo>
                    <a:pt x="219968" y="18870"/>
                    <a:pt x="261014" y="60554"/>
                    <a:pt x="261014" y="111974"/>
                  </a:cubicBezTo>
                  <a:cubicBezTo>
                    <a:pt x="261014" y="147815"/>
                    <a:pt x="241072" y="178926"/>
                    <a:pt x="211310" y="193456"/>
                  </a:cubicBezTo>
                  <a:lnTo>
                    <a:pt x="211310" y="206078"/>
                  </a:lnTo>
                  <a:cubicBezTo>
                    <a:pt x="242539" y="213668"/>
                    <a:pt x="270549" y="230014"/>
                    <a:pt x="292834" y="252540"/>
                  </a:cubicBezTo>
                  <a:lnTo>
                    <a:pt x="295048" y="255467"/>
                  </a:lnTo>
                  <a:lnTo>
                    <a:pt x="348094" y="232822"/>
                  </a:lnTo>
                  <a:lnTo>
                    <a:pt x="348094" y="213602"/>
                  </a:lnTo>
                  <a:cubicBezTo>
                    <a:pt x="312767" y="195444"/>
                    <a:pt x="289474" y="157937"/>
                    <a:pt x="289474" y="114905"/>
                  </a:cubicBezTo>
                  <a:cubicBezTo>
                    <a:pt x="289474" y="51445"/>
                    <a:pt x="340131" y="0"/>
                    <a:pt x="402620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33" name="矩形 3">
            <a:extLst>
              <a:ext uri="{FF2B5EF4-FFF2-40B4-BE49-F238E27FC236}">
                <a16:creationId xmlns:a16="http://schemas.microsoft.com/office/drawing/2014/main" id="{93FC6A4B-4381-4427-9C23-16A63826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749" y="3907488"/>
            <a:ext cx="2600953" cy="26929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详细描述</a:t>
            </a:r>
          </a:p>
        </p:txBody>
      </p:sp>
      <p:sp>
        <p:nvSpPr>
          <p:cNvPr id="34" name="矩形 47">
            <a:extLst>
              <a:ext uri="{FF2B5EF4-FFF2-40B4-BE49-F238E27FC236}">
                <a16:creationId xmlns:a16="http://schemas.microsoft.com/office/drawing/2014/main" id="{5F6A0F82-BDD6-4934-9DB4-96CF5A8E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180" y="4138511"/>
            <a:ext cx="4116273" cy="46935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749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30405658-FFC0-432E-8A52-10B2216BF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43" y="1640087"/>
            <a:ext cx="3987510" cy="2162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5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23541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地理位置</a:t>
            </a:r>
          </a:p>
        </p:txBody>
      </p:sp>
      <p:sp>
        <p:nvSpPr>
          <p:cNvPr id="4" name="矩形 47">
            <a:extLst>
              <a:ext uri="{FF2B5EF4-FFF2-40B4-BE49-F238E27FC236}">
                <a16:creationId xmlns:a16="http://schemas.microsoft.com/office/drawing/2014/main" id="{070E872B-D7C4-4BAB-AB5D-5F743DD3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82" y="3994943"/>
            <a:ext cx="7799792" cy="72942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      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在此录入上述图表的综合描述说明，在此录入上述图表的综合描述说明。在此录入上述图表的综合描述说明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3676B30-B325-4C56-9147-DA33B81D3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498" y="1205473"/>
            <a:ext cx="8342247" cy="257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47A6EBF0-0056-4326-A81B-F162C5A90ED0}"/>
              </a:ext>
            </a:extLst>
          </p:cNvPr>
          <p:cNvGrpSpPr/>
          <p:nvPr/>
        </p:nvGrpSpPr>
        <p:grpSpPr>
          <a:xfrm>
            <a:off x="668510" y="3981112"/>
            <a:ext cx="187133" cy="226049"/>
            <a:chOff x="1397666" y="1419622"/>
            <a:chExt cx="474034" cy="743490"/>
          </a:xfrm>
          <a:solidFill>
            <a:schemeClr val="accent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3B18D62-13A6-438E-BFB4-98C68278B26E}"/>
                </a:ext>
              </a:extLst>
            </p:cNvPr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9" name="同心圆 17">
                <a:extLst>
                  <a:ext uri="{FF2B5EF4-FFF2-40B4-BE49-F238E27FC236}">
                    <a16:creationId xmlns:a16="http://schemas.microsoft.com/office/drawing/2014/main" id="{FEF5A7B5-256B-4BAB-AC82-495B25A381D0}"/>
                  </a:ext>
                </a:extLst>
              </p:cNvPr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49">
                  <a:defRPr/>
                </a:pPr>
                <a:endParaRPr lang="zh-CN" altLang="en-US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等腰三角形 9">
                <a:extLst>
                  <a:ext uri="{FF2B5EF4-FFF2-40B4-BE49-F238E27FC236}">
                    <a16:creationId xmlns:a16="http://schemas.microsoft.com/office/drawing/2014/main" id="{E3D767FE-49A4-45A3-A392-B3DC7D9E6A1D}"/>
                  </a:ext>
                </a:extLst>
              </p:cNvPr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49">
                  <a:defRPr/>
                </a:pPr>
                <a:endParaRPr lang="zh-CN" altLang="en-US" sz="1900"/>
              </a:p>
            </p:txBody>
          </p:sp>
        </p:grp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FCD195B5-D49D-4CE3-898D-1AA4F0F14984}"/>
                </a:ext>
              </a:extLst>
            </p:cNvPr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90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7A6EBF0-0056-4326-A81B-F162C5A90ED0}"/>
              </a:ext>
            </a:extLst>
          </p:cNvPr>
          <p:cNvGrpSpPr/>
          <p:nvPr/>
        </p:nvGrpSpPr>
        <p:grpSpPr>
          <a:xfrm>
            <a:off x="4337692" y="2050727"/>
            <a:ext cx="187133" cy="226049"/>
            <a:chOff x="1397666" y="1419622"/>
            <a:chExt cx="474034" cy="743490"/>
          </a:xfrm>
          <a:solidFill>
            <a:schemeClr val="accent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3B18D62-13A6-438E-BFB4-98C68278B26E}"/>
                </a:ext>
              </a:extLst>
            </p:cNvPr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4" name="同心圆 17">
                <a:extLst>
                  <a:ext uri="{FF2B5EF4-FFF2-40B4-BE49-F238E27FC236}">
                    <a16:creationId xmlns:a16="http://schemas.microsoft.com/office/drawing/2014/main" id="{FEF5A7B5-256B-4BAB-AC82-495B25A381D0}"/>
                  </a:ext>
                </a:extLst>
              </p:cNvPr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49">
                  <a:defRPr/>
                </a:pPr>
                <a:endParaRPr lang="zh-CN" altLang="en-US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等腰三角形 14">
                <a:extLst>
                  <a:ext uri="{FF2B5EF4-FFF2-40B4-BE49-F238E27FC236}">
                    <a16:creationId xmlns:a16="http://schemas.microsoft.com/office/drawing/2014/main" id="{E3D767FE-49A4-45A3-A392-B3DC7D9E6A1D}"/>
                  </a:ext>
                </a:extLst>
              </p:cNvPr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49">
                  <a:defRPr/>
                </a:pPr>
                <a:endParaRPr lang="zh-CN" altLang="en-US" sz="1900"/>
              </a:p>
            </p:txBody>
          </p:sp>
        </p:grp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CD195B5-D49D-4CE3-898D-1AA4F0F14984}"/>
                </a:ext>
              </a:extLst>
            </p:cNvPr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900"/>
            </a:p>
          </p:txBody>
        </p:sp>
      </p:grpSp>
    </p:spTree>
    <p:extLst>
      <p:ext uri="{BB962C8B-B14F-4D97-AF65-F5344CB8AC3E}">
        <p14:creationId xmlns:p14="http://schemas.microsoft.com/office/powerpoint/2010/main" val="239057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23541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分支机构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7B30A49-F663-4101-A00D-0E91F57FC8E3}"/>
              </a:ext>
            </a:extLst>
          </p:cNvPr>
          <p:cNvGrpSpPr/>
          <p:nvPr/>
        </p:nvGrpSpPr>
        <p:grpSpPr>
          <a:xfrm>
            <a:off x="869409" y="1244963"/>
            <a:ext cx="3961385" cy="3484730"/>
            <a:chOff x="1248207" y="1074501"/>
            <a:chExt cx="5407191" cy="4756567"/>
          </a:xfrm>
          <a:solidFill>
            <a:schemeClr val="accent2">
              <a:lumMod val="60000"/>
              <a:lumOff val="40000"/>
              <a:alpha val="0"/>
            </a:schemeClr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75333CD-6B08-495E-83DF-46CB63DAEF4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396680" y="5556888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24267478-EF70-43C1-B221-2C5AFB5975A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469992" y="1074501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689BDD2-05A8-4A50-A525-79FD9C692C2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583488" y="1995624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A9B2E3B-360D-4229-9A39-C81D5A68AE7A}"/>
                </a:ext>
              </a:extLst>
            </p:cNvPr>
            <p:cNvSpPr>
              <a:spLocks/>
            </p:cNvSpPr>
            <p:nvPr/>
          </p:nvSpPr>
          <p:spPr bwMode="gray">
            <a:xfrm>
              <a:off x="5395728" y="2376088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3852416-9FB4-44D7-BBE3-7DC258B6A9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12318" y="2528581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61211EE-8075-49B7-80D6-213DA00D9FF7}"/>
                </a:ext>
              </a:extLst>
            </p:cNvPr>
            <p:cNvSpPr>
              <a:spLocks/>
            </p:cNvSpPr>
            <p:nvPr/>
          </p:nvSpPr>
          <p:spPr bwMode="gray">
            <a:xfrm>
              <a:off x="5084664" y="2761172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A21F0E6-4BB7-40E8-9F42-1211F0BB45DF}"/>
                </a:ext>
              </a:extLst>
            </p:cNvPr>
            <p:cNvSpPr>
              <a:spLocks/>
            </p:cNvSpPr>
            <p:nvPr/>
          </p:nvSpPr>
          <p:spPr bwMode="gray">
            <a:xfrm>
              <a:off x="5206568" y="2868996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A707BA2-3C2A-44DF-A0AA-ABFCCD96CF74}"/>
                </a:ext>
              </a:extLst>
            </p:cNvPr>
            <p:cNvSpPr>
              <a:spLocks/>
            </p:cNvSpPr>
            <p:nvPr/>
          </p:nvSpPr>
          <p:spPr bwMode="gray">
            <a:xfrm>
              <a:off x="5206568" y="2882859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169253F-4FDD-47ED-9D41-70A18E0218AA}"/>
                </a:ext>
              </a:extLst>
            </p:cNvPr>
            <p:cNvSpPr>
              <a:spLocks/>
            </p:cNvSpPr>
            <p:nvPr/>
          </p:nvSpPr>
          <p:spPr bwMode="gray">
            <a:xfrm>
              <a:off x="5072054" y="3129313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91AC5CA-FD1C-4CFE-A144-AAB176FDEBA7}"/>
                </a:ext>
              </a:extLst>
            </p:cNvPr>
            <p:cNvSpPr>
              <a:spLocks/>
            </p:cNvSpPr>
            <p:nvPr/>
          </p:nvSpPr>
          <p:spPr bwMode="gray">
            <a:xfrm>
              <a:off x="5221981" y="3525180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10C7289-E707-494B-9631-D8D91F765C8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719403" y="3962637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51A45CF-15CC-42BD-8A74-12B177781307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0375" y="4028871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1B92789-94E9-492D-82B7-48D222956BD1}"/>
                </a:ext>
              </a:extLst>
            </p:cNvPr>
            <p:cNvSpPr>
              <a:spLocks/>
            </p:cNvSpPr>
            <p:nvPr/>
          </p:nvSpPr>
          <p:spPr bwMode="gray">
            <a:xfrm>
              <a:off x="5247202" y="4426279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A146562-5AE9-4033-BB56-EED65486951C}"/>
                </a:ext>
              </a:extLst>
            </p:cNvPr>
            <p:cNvSpPr>
              <a:spLocks/>
            </p:cNvSpPr>
            <p:nvPr/>
          </p:nvSpPr>
          <p:spPr bwMode="gray">
            <a:xfrm>
              <a:off x="4546608" y="4822146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5A29C18-1356-492C-8A8E-3CDAB7B7F2D1}"/>
                </a:ext>
              </a:extLst>
            </p:cNvPr>
            <p:cNvSpPr>
              <a:spLocks/>
            </p:cNvSpPr>
            <p:nvPr/>
          </p:nvSpPr>
          <p:spPr bwMode="gray">
            <a:xfrm>
              <a:off x="3980527" y="4698919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25D45B6-021C-49CE-80EC-253B575E424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900659" y="4330778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5443741D-1AC8-4E46-A219-E659EB8DB01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198663" y="4289189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F4AF445-71B1-42F2-9E22-D3C1A8C86F2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409344" y="3072321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C1921F-C9FE-4772-97A2-D778C827147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23369" y="3620681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7949853-3B73-4F98-A152-129C562116B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82140" y="2868996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3DFB2AF8-32DB-4908-86DF-99E8FC5DD0E6}"/>
                </a:ext>
              </a:extLst>
            </p:cNvPr>
            <p:cNvSpPr>
              <a:spLocks/>
            </p:cNvSpPr>
            <p:nvPr/>
          </p:nvSpPr>
          <p:spPr bwMode="gray">
            <a:xfrm>
              <a:off x="4978174" y="4206010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1DEF789E-F523-437E-B878-9E339E8D6573}"/>
                </a:ext>
              </a:extLst>
            </p:cNvPr>
            <p:cNvSpPr>
              <a:spLocks/>
            </p:cNvSpPr>
            <p:nvPr/>
          </p:nvSpPr>
          <p:spPr bwMode="gray">
            <a:xfrm>
              <a:off x="4465339" y="4206010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8A7228A6-FF10-42BA-BC1B-4A49909088D7}"/>
                </a:ext>
              </a:extLst>
            </p:cNvPr>
            <p:cNvSpPr>
              <a:spLocks/>
            </p:cNvSpPr>
            <p:nvPr/>
          </p:nvSpPr>
          <p:spPr bwMode="gray">
            <a:xfrm>
              <a:off x="4413495" y="3799361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D6E36033-50FF-43DA-A26F-3E775365ED2B}"/>
                </a:ext>
              </a:extLst>
            </p:cNvPr>
            <p:cNvSpPr>
              <a:spLocks/>
            </p:cNvSpPr>
            <p:nvPr/>
          </p:nvSpPr>
          <p:spPr bwMode="gray">
            <a:xfrm>
              <a:off x="5072054" y="3606818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C8B1BDF3-ACF4-4169-B85C-E701C9F04850}"/>
                </a:ext>
              </a:extLst>
            </p:cNvPr>
            <p:cNvSpPr>
              <a:spLocks/>
            </p:cNvSpPr>
            <p:nvPr/>
          </p:nvSpPr>
          <p:spPr bwMode="gray">
            <a:xfrm>
              <a:off x="4615266" y="3401953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9C478B08-BE2A-4FC4-A0F1-AEA0CABCD68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02655" y="2842810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8120FD72-7083-45F5-8ECB-D81A025A51BE}"/>
                </a:ext>
              </a:extLst>
            </p:cNvPr>
            <p:cNvSpPr>
              <a:spLocks/>
            </p:cNvSpPr>
            <p:nvPr/>
          </p:nvSpPr>
          <p:spPr bwMode="gray">
            <a:xfrm>
              <a:off x="4157077" y="2978360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ED87BAB9-5B84-4D73-99E5-A7642EA6056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56191" y="2992223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EA25D00D-D552-4C52-9D99-4E04DDE3594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998293" y="2460806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62F4A169-50E4-47B1-95B9-315B56A879D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456482" y="1136115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1B1A160E-09C6-47EF-888F-07197DFF82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248207" y="1491933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477CF4C3-5ACB-4CE3-B1ED-251ADF6DC6E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706793" y="4726645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749">
                <a:defRPr/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244EB75F-D308-450B-88FD-1E1656D3F30B}"/>
              </a:ext>
            </a:extLst>
          </p:cNvPr>
          <p:cNvSpPr/>
          <p:nvPr/>
        </p:nvSpPr>
        <p:spPr>
          <a:xfrm>
            <a:off x="5719699" y="1472756"/>
            <a:ext cx="1010519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defTabSz="685749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47">
            <a:extLst>
              <a:ext uri="{FF2B5EF4-FFF2-40B4-BE49-F238E27FC236}">
                <a16:creationId xmlns:a16="http://schemas.microsoft.com/office/drawing/2014/main" id="{A74DDFE5-6C26-4502-9FB9-EC828B71A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699" y="1752554"/>
            <a:ext cx="2364581" cy="669408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928F352-FECE-4698-AAC2-ED473ED084E6}"/>
              </a:ext>
            </a:extLst>
          </p:cNvPr>
          <p:cNvGrpSpPr>
            <a:grpSpLocks/>
          </p:cNvGrpSpPr>
          <p:nvPr/>
        </p:nvGrpSpPr>
        <p:grpSpPr bwMode="auto">
          <a:xfrm>
            <a:off x="3361549" y="2279781"/>
            <a:ext cx="457177" cy="384721"/>
            <a:chOff x="1641990" y="2211973"/>
            <a:chExt cx="608663" cy="513377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30D924F3-3A4C-4AD9-928C-6BED2302FCEF}"/>
                </a:ext>
              </a:extLst>
            </p:cNvPr>
            <p:cNvSpPr/>
            <p:nvPr/>
          </p:nvSpPr>
          <p:spPr>
            <a:xfrm>
              <a:off x="1697025" y="2241400"/>
              <a:ext cx="480298" cy="4798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F4C6D20-04A5-4935-A6C0-D42809F1CA67}"/>
                </a:ext>
              </a:extLst>
            </p:cNvPr>
            <p:cNvSpPr/>
            <p:nvPr/>
          </p:nvSpPr>
          <p:spPr>
            <a:xfrm>
              <a:off x="1641990" y="2211973"/>
              <a:ext cx="608663" cy="5133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D6237DB-2C25-4CD0-9F74-24C8D6E4F306}"/>
              </a:ext>
            </a:extLst>
          </p:cNvPr>
          <p:cNvGrpSpPr>
            <a:grpSpLocks/>
          </p:cNvGrpSpPr>
          <p:nvPr/>
        </p:nvGrpSpPr>
        <p:grpSpPr bwMode="auto">
          <a:xfrm>
            <a:off x="3378166" y="3466530"/>
            <a:ext cx="457177" cy="385093"/>
            <a:chOff x="1612618" y="2209031"/>
            <a:chExt cx="608661" cy="512276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521F8B2B-CD01-4791-9241-7B20A8AFFC46}"/>
                </a:ext>
              </a:extLst>
            </p:cNvPr>
            <p:cNvSpPr/>
            <p:nvPr/>
          </p:nvSpPr>
          <p:spPr>
            <a:xfrm>
              <a:off x="1697414" y="2241401"/>
              <a:ext cx="480296" cy="4799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10519BB-7D4E-4C9E-9369-2E2216EEFEAF}"/>
                </a:ext>
              </a:extLst>
            </p:cNvPr>
            <p:cNvSpPr/>
            <p:nvPr/>
          </p:nvSpPr>
          <p:spPr>
            <a:xfrm>
              <a:off x="1612618" y="2209031"/>
              <a:ext cx="608661" cy="51178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3CBEAD7-C3B2-4457-B614-2C621E1A16C3}"/>
              </a:ext>
            </a:extLst>
          </p:cNvPr>
          <p:cNvGrpSpPr>
            <a:grpSpLocks/>
          </p:cNvGrpSpPr>
          <p:nvPr/>
        </p:nvGrpSpPr>
        <p:grpSpPr bwMode="auto">
          <a:xfrm>
            <a:off x="2282468" y="3184442"/>
            <a:ext cx="457177" cy="384999"/>
            <a:chOff x="1633231" y="2207463"/>
            <a:chExt cx="608662" cy="513798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270BFA64-85BA-4405-8628-F69A4B28BD41}"/>
                </a:ext>
              </a:extLst>
            </p:cNvPr>
            <p:cNvSpPr/>
            <p:nvPr/>
          </p:nvSpPr>
          <p:spPr>
            <a:xfrm>
              <a:off x="1697413" y="2241401"/>
              <a:ext cx="480298" cy="4798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5194EF24-0825-44BC-B58A-93785F604B98}"/>
                </a:ext>
              </a:extLst>
            </p:cNvPr>
            <p:cNvSpPr/>
            <p:nvPr/>
          </p:nvSpPr>
          <p:spPr>
            <a:xfrm>
              <a:off x="1633231" y="2207463"/>
              <a:ext cx="608662" cy="513425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algn="ctr" defTabSz="685749">
                <a:defRPr/>
              </a:pPr>
              <a:r>
                <a:rPr lang="en-US" altLang="zh-CN" sz="1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2E927032-C122-4CE8-9E5A-8B1EE9070D1C}"/>
              </a:ext>
            </a:extLst>
          </p:cNvPr>
          <p:cNvGrpSpPr>
            <a:grpSpLocks/>
          </p:cNvGrpSpPr>
          <p:nvPr/>
        </p:nvGrpSpPr>
        <p:grpSpPr bwMode="auto">
          <a:xfrm>
            <a:off x="5179764" y="1579201"/>
            <a:ext cx="457177" cy="409725"/>
            <a:chOff x="1655024" y="2235200"/>
            <a:chExt cx="608438" cy="546300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9A99386D-57F7-4487-A0A9-825058B99C4D}"/>
                </a:ext>
              </a:extLst>
            </p:cNvPr>
            <p:cNvSpPr/>
            <p:nvPr/>
          </p:nvSpPr>
          <p:spPr>
            <a:xfrm>
              <a:off x="1676400" y="2235200"/>
              <a:ext cx="533994" cy="533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2CCA6B85-2155-4CE6-8D5B-21EB5976989D}"/>
                </a:ext>
              </a:extLst>
            </p:cNvPr>
            <p:cNvSpPr/>
            <p:nvPr/>
          </p:nvSpPr>
          <p:spPr>
            <a:xfrm>
              <a:off x="1655024" y="2268539"/>
              <a:ext cx="608438" cy="51296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01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82E16319-654B-4431-9E42-AE3D9CC07D78}"/>
              </a:ext>
            </a:extLst>
          </p:cNvPr>
          <p:cNvSpPr/>
          <p:nvPr/>
        </p:nvSpPr>
        <p:spPr>
          <a:xfrm>
            <a:off x="5719699" y="2499075"/>
            <a:ext cx="1010519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defTabSz="685749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矩形 47">
            <a:extLst>
              <a:ext uri="{FF2B5EF4-FFF2-40B4-BE49-F238E27FC236}">
                <a16:creationId xmlns:a16="http://schemas.microsoft.com/office/drawing/2014/main" id="{8198E9E0-6A14-45E8-80FA-AEA1406F2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699" y="2778872"/>
            <a:ext cx="2364581" cy="469353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47F1A8B-148F-4823-A90B-F05E6FF051DD}"/>
              </a:ext>
            </a:extLst>
          </p:cNvPr>
          <p:cNvGrpSpPr>
            <a:grpSpLocks/>
          </p:cNvGrpSpPr>
          <p:nvPr/>
        </p:nvGrpSpPr>
        <p:grpSpPr bwMode="auto">
          <a:xfrm>
            <a:off x="5195826" y="2606711"/>
            <a:ext cx="483446" cy="400050"/>
            <a:chOff x="1676004" y="2235200"/>
            <a:chExt cx="643637" cy="533400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286C3F49-AD03-4C15-924A-3B3C3F7720E6}"/>
                </a:ext>
              </a:extLst>
            </p:cNvPr>
            <p:cNvSpPr/>
            <p:nvPr/>
          </p:nvSpPr>
          <p:spPr>
            <a:xfrm>
              <a:off x="1676004" y="2235200"/>
              <a:ext cx="534192" cy="533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6C688D79-D7DD-44B9-8DF9-E10917376230}"/>
                </a:ext>
              </a:extLst>
            </p:cNvPr>
            <p:cNvSpPr/>
            <p:nvPr/>
          </p:nvSpPr>
          <p:spPr>
            <a:xfrm>
              <a:off x="1710977" y="2255639"/>
              <a:ext cx="608664" cy="51296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02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7C64D033-1DDD-4B7A-8F56-B2E31D604F9D}"/>
              </a:ext>
            </a:extLst>
          </p:cNvPr>
          <p:cNvSpPr/>
          <p:nvPr/>
        </p:nvSpPr>
        <p:spPr>
          <a:xfrm>
            <a:off x="5719699" y="3470625"/>
            <a:ext cx="1010519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defTabSz="685749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矩形 47">
            <a:extLst>
              <a:ext uri="{FF2B5EF4-FFF2-40B4-BE49-F238E27FC236}">
                <a16:creationId xmlns:a16="http://schemas.microsoft.com/office/drawing/2014/main" id="{2488CC67-2EF7-4672-B2F6-E0F0487D0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699" y="3750422"/>
            <a:ext cx="2416298" cy="66940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841AF78-A442-44EF-960E-723E8405F0FF}"/>
              </a:ext>
            </a:extLst>
          </p:cNvPr>
          <p:cNvGrpSpPr>
            <a:grpSpLocks/>
          </p:cNvGrpSpPr>
          <p:nvPr/>
        </p:nvGrpSpPr>
        <p:grpSpPr bwMode="auto">
          <a:xfrm>
            <a:off x="5195826" y="3577070"/>
            <a:ext cx="465080" cy="402663"/>
            <a:chOff x="1676004" y="2235200"/>
            <a:chExt cx="619185" cy="536884"/>
          </a:xfrm>
        </p:grpSpPr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87A55C84-8EF6-47CD-B67A-43876C3D827E}"/>
                </a:ext>
              </a:extLst>
            </p:cNvPr>
            <p:cNvSpPr/>
            <p:nvPr/>
          </p:nvSpPr>
          <p:spPr>
            <a:xfrm>
              <a:off x="1676004" y="2235200"/>
              <a:ext cx="534192" cy="533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E6899895-F234-4D83-84AC-AF5188B849E4}"/>
                </a:ext>
              </a:extLst>
            </p:cNvPr>
            <p:cNvSpPr/>
            <p:nvPr/>
          </p:nvSpPr>
          <p:spPr>
            <a:xfrm>
              <a:off x="1686526" y="2259121"/>
              <a:ext cx="608663" cy="51296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03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69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7" grpId="0"/>
      <p:bldP spid="38" grpId="0"/>
      <p:bldP spid="51" grpId="0"/>
      <p:bldP spid="52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23541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人员分布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4695453" y="1444291"/>
            <a:ext cx="1724025" cy="132397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4695453" y="2768266"/>
            <a:ext cx="1724025" cy="1747838"/>
          </a:xfrm>
          <a:prstGeom prst="rect">
            <a:avLst/>
          </a:prstGeom>
          <a:solidFill>
            <a:schemeClr val="accent2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08630" y="2456120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Rectangle 8"/>
          <p:cNvSpPr>
            <a:spLocks/>
          </p:cNvSpPr>
          <p:nvPr/>
        </p:nvSpPr>
        <p:spPr bwMode="auto">
          <a:xfrm>
            <a:off x="6595691" y="1444291"/>
            <a:ext cx="1724025" cy="1323975"/>
          </a:xfrm>
          <a:prstGeom prst="rect">
            <a:avLst/>
          </a:prstGeom>
          <a:solidFill>
            <a:srgbClr val="E6E6E6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0000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6595691" y="2768266"/>
            <a:ext cx="1724025" cy="17478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092945" y="2471965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Rectangle 1"/>
          <p:cNvSpPr>
            <a:spLocks/>
          </p:cNvSpPr>
          <p:nvPr/>
        </p:nvSpPr>
        <p:spPr bwMode="auto">
          <a:xfrm>
            <a:off x="880691" y="2768266"/>
            <a:ext cx="1724025" cy="1747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880691" y="1444291"/>
            <a:ext cx="1724025" cy="132397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3"/>
          <p:cNvSpPr>
            <a:spLocks/>
          </p:cNvSpPr>
          <p:nvPr/>
        </p:nvSpPr>
        <p:spPr bwMode="auto">
          <a:xfrm>
            <a:off x="2780928" y="2768266"/>
            <a:ext cx="1724025" cy="17478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2780928" y="1444291"/>
            <a:ext cx="1724025" cy="1323975"/>
          </a:xfrm>
          <a:prstGeom prst="rect">
            <a:avLst/>
          </a:prstGeom>
          <a:solidFill>
            <a:srgbClr val="E6E6E6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0000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1097384" y="3515979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自然而然设计量贩铺制作</a:t>
            </a:r>
          </a:p>
        </p:txBody>
      </p:sp>
      <p:sp>
        <p:nvSpPr>
          <p:cNvPr id="19" name="Rectangle 19"/>
          <p:cNvSpPr>
            <a:spLocks/>
          </p:cNvSpPr>
          <p:nvPr/>
        </p:nvSpPr>
        <p:spPr bwMode="auto">
          <a:xfrm>
            <a:off x="2997621" y="3515979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自然而然设计量贩铺制作</a:t>
            </a:r>
          </a:p>
        </p:txBody>
      </p:sp>
      <p:sp>
        <p:nvSpPr>
          <p:cNvPr id="20" name="Rectangle 22"/>
          <p:cNvSpPr>
            <a:spLocks/>
          </p:cNvSpPr>
          <p:nvPr/>
        </p:nvSpPr>
        <p:spPr bwMode="auto">
          <a:xfrm>
            <a:off x="4931197" y="3515979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自然而然设计量贩铺制作</a:t>
            </a:r>
          </a:p>
        </p:txBody>
      </p:sp>
      <p:sp>
        <p:nvSpPr>
          <p:cNvPr id="21" name="Rectangle 24"/>
          <p:cNvSpPr>
            <a:spLocks/>
          </p:cNvSpPr>
          <p:nvPr/>
        </p:nvSpPr>
        <p:spPr bwMode="auto">
          <a:xfrm>
            <a:off x="5271716" y="2649204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8%</a:t>
            </a:r>
          </a:p>
        </p:txBody>
      </p:sp>
      <p:sp>
        <p:nvSpPr>
          <p:cNvPr id="22" name="Rectangle 25"/>
          <p:cNvSpPr>
            <a:spLocks/>
          </p:cNvSpPr>
          <p:nvPr/>
        </p:nvSpPr>
        <p:spPr bwMode="auto">
          <a:xfrm>
            <a:off x="6817147" y="3515979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自然而然设计量贩铺制作</a:t>
            </a:r>
          </a:p>
        </p:txBody>
      </p:sp>
      <p:sp>
        <p:nvSpPr>
          <p:cNvPr id="23" name="Rectangle 27"/>
          <p:cNvSpPr>
            <a:spLocks/>
          </p:cNvSpPr>
          <p:nvPr/>
        </p:nvSpPr>
        <p:spPr bwMode="auto">
          <a:xfrm>
            <a:off x="7157666" y="2649204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21%</a:t>
            </a:r>
          </a:p>
        </p:txBody>
      </p:sp>
      <p:sp>
        <p:nvSpPr>
          <p:cNvPr id="24" name="Freeform 168"/>
          <p:cNvSpPr>
            <a:spLocks noChangeAspect="1" noEditPoints="1"/>
          </p:cNvSpPr>
          <p:nvPr/>
        </p:nvSpPr>
        <p:spPr bwMode="auto">
          <a:xfrm>
            <a:off x="5216495" y="1728666"/>
            <a:ext cx="607033" cy="519720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1920" tIns="60960" rIns="121920" bIns="60960"/>
          <a:lstStyle/>
          <a:p>
            <a:pPr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Freeform 846"/>
          <p:cNvSpPr>
            <a:spLocks/>
          </p:cNvSpPr>
          <p:nvPr/>
        </p:nvSpPr>
        <p:spPr bwMode="auto">
          <a:xfrm>
            <a:off x="1442341" y="1821556"/>
            <a:ext cx="556096" cy="469766"/>
          </a:xfrm>
          <a:custGeom>
            <a:avLst/>
            <a:gdLst>
              <a:gd name="T0" fmla="*/ 29 w 48"/>
              <a:gd name="T1" fmla="*/ 0 h 47"/>
              <a:gd name="T2" fmla="*/ 29 w 48"/>
              <a:gd name="T3" fmla="*/ 7 h 47"/>
              <a:gd name="T4" fmla="*/ 41 w 48"/>
              <a:gd name="T5" fmla="*/ 23 h 47"/>
              <a:gd name="T6" fmla="*/ 24 w 48"/>
              <a:gd name="T7" fmla="*/ 41 h 47"/>
              <a:gd name="T8" fmla="*/ 6 w 48"/>
              <a:gd name="T9" fmla="*/ 23 h 47"/>
              <a:gd name="T10" fmla="*/ 18 w 48"/>
              <a:gd name="T11" fmla="*/ 7 h 47"/>
              <a:gd name="T12" fmla="*/ 18 w 48"/>
              <a:gd name="T13" fmla="*/ 0 h 47"/>
              <a:gd name="T14" fmla="*/ 0 w 48"/>
              <a:gd name="T15" fmla="*/ 23 h 47"/>
              <a:gd name="T16" fmla="*/ 24 w 48"/>
              <a:gd name="T17" fmla="*/ 47 h 47"/>
              <a:gd name="T18" fmla="*/ 48 w 48"/>
              <a:gd name="T19" fmla="*/ 23 h 47"/>
              <a:gd name="T20" fmla="*/ 29 w 48"/>
              <a:gd name="T2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47">
                <a:moveTo>
                  <a:pt x="29" y="0"/>
                </a:moveTo>
                <a:cubicBezTo>
                  <a:pt x="29" y="7"/>
                  <a:pt x="29" y="7"/>
                  <a:pt x="29" y="7"/>
                </a:cubicBezTo>
                <a:cubicBezTo>
                  <a:pt x="36" y="9"/>
                  <a:pt x="41" y="16"/>
                  <a:pt x="41" y="23"/>
                </a:cubicBezTo>
                <a:cubicBezTo>
                  <a:pt x="41" y="33"/>
                  <a:pt x="33" y="41"/>
                  <a:pt x="24" y="41"/>
                </a:cubicBezTo>
                <a:cubicBezTo>
                  <a:pt x="14" y="41"/>
                  <a:pt x="6" y="33"/>
                  <a:pt x="6" y="23"/>
                </a:cubicBezTo>
                <a:cubicBezTo>
                  <a:pt x="6" y="16"/>
                  <a:pt x="11" y="9"/>
                  <a:pt x="18" y="7"/>
                </a:cubicBezTo>
                <a:cubicBezTo>
                  <a:pt x="18" y="0"/>
                  <a:pt x="18" y="0"/>
                  <a:pt x="18" y="0"/>
                </a:cubicBezTo>
                <a:cubicBezTo>
                  <a:pt x="7" y="2"/>
                  <a:pt x="0" y="12"/>
                  <a:pt x="0" y="23"/>
                </a:cubicBezTo>
                <a:cubicBezTo>
                  <a:pt x="0" y="37"/>
                  <a:pt x="10" y="47"/>
                  <a:pt x="24" y="47"/>
                </a:cubicBezTo>
                <a:cubicBezTo>
                  <a:pt x="37" y="47"/>
                  <a:pt x="48" y="37"/>
                  <a:pt x="48" y="23"/>
                </a:cubicBezTo>
                <a:cubicBezTo>
                  <a:pt x="48" y="12"/>
                  <a:pt x="40" y="2"/>
                  <a:pt x="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1920" tIns="60960" rIns="121920" bIns="60960"/>
          <a:lstStyle/>
          <a:p>
            <a:pPr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Freeform 847"/>
          <p:cNvSpPr>
            <a:spLocks/>
          </p:cNvSpPr>
          <p:nvPr/>
        </p:nvSpPr>
        <p:spPr bwMode="auto">
          <a:xfrm>
            <a:off x="1664343" y="1682265"/>
            <a:ext cx="103215" cy="278582"/>
          </a:xfrm>
          <a:custGeom>
            <a:avLst/>
            <a:gdLst>
              <a:gd name="T0" fmla="*/ 7 w 9"/>
              <a:gd name="T1" fmla="*/ 0 h 28"/>
              <a:gd name="T2" fmla="*/ 2 w 9"/>
              <a:gd name="T3" fmla="*/ 0 h 28"/>
              <a:gd name="T4" fmla="*/ 0 w 9"/>
              <a:gd name="T5" fmla="*/ 2 h 28"/>
              <a:gd name="T6" fmla="*/ 0 w 9"/>
              <a:gd name="T7" fmla="*/ 10 h 28"/>
              <a:gd name="T8" fmla="*/ 0 w 9"/>
              <a:gd name="T9" fmla="*/ 16 h 28"/>
              <a:gd name="T10" fmla="*/ 0 w 9"/>
              <a:gd name="T11" fmla="*/ 26 h 28"/>
              <a:gd name="T12" fmla="*/ 2 w 9"/>
              <a:gd name="T13" fmla="*/ 28 h 28"/>
              <a:gd name="T14" fmla="*/ 7 w 9"/>
              <a:gd name="T15" fmla="*/ 28 h 28"/>
              <a:gd name="T16" fmla="*/ 9 w 9"/>
              <a:gd name="T17" fmla="*/ 26 h 28"/>
              <a:gd name="T18" fmla="*/ 9 w 9"/>
              <a:gd name="T19" fmla="*/ 16 h 28"/>
              <a:gd name="T20" fmla="*/ 9 w 9"/>
              <a:gd name="T21" fmla="*/ 10 h 28"/>
              <a:gd name="T22" fmla="*/ 9 w 9"/>
              <a:gd name="T23" fmla="*/ 2 h 28"/>
              <a:gd name="T24" fmla="*/ 7 w 9"/>
              <a:gd name="T2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28">
                <a:moveTo>
                  <a:pt x="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1" y="28"/>
                  <a:pt x="2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8" y="0"/>
                  <a:pt x="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1920" tIns="60960" rIns="121920" bIns="60960"/>
          <a:lstStyle/>
          <a:p>
            <a:pPr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Freeform 203"/>
          <p:cNvSpPr>
            <a:spLocks noChangeAspect="1" noEditPoints="1"/>
          </p:cNvSpPr>
          <p:nvPr/>
        </p:nvSpPr>
        <p:spPr bwMode="auto">
          <a:xfrm>
            <a:off x="3380522" y="1774332"/>
            <a:ext cx="493016" cy="474054"/>
          </a:xfrm>
          <a:custGeom>
            <a:avLst/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</a:endParaRPr>
          </a:p>
        </p:txBody>
      </p:sp>
      <p:sp>
        <p:nvSpPr>
          <p:cNvPr id="28" name="Freeform 110"/>
          <p:cNvSpPr>
            <a:spLocks noChangeAspect="1" noEditPoints="1"/>
          </p:cNvSpPr>
          <p:nvPr/>
        </p:nvSpPr>
        <p:spPr bwMode="auto">
          <a:xfrm>
            <a:off x="7183534" y="1762272"/>
            <a:ext cx="548337" cy="486114"/>
          </a:xfrm>
          <a:custGeom>
            <a:avLst/>
            <a:gdLst>
              <a:gd name="T0" fmla="*/ 55 w 100"/>
              <a:gd name="T1" fmla="*/ 4 h 88"/>
              <a:gd name="T2" fmla="*/ 76 w 100"/>
              <a:gd name="T3" fmla="*/ 41 h 88"/>
              <a:gd name="T4" fmla="*/ 76 w 100"/>
              <a:gd name="T5" fmla="*/ 41 h 88"/>
              <a:gd name="T6" fmla="*/ 98 w 100"/>
              <a:gd name="T7" fmla="*/ 79 h 88"/>
              <a:gd name="T8" fmla="*/ 96 w 100"/>
              <a:gd name="T9" fmla="*/ 87 h 88"/>
              <a:gd name="T10" fmla="*/ 92 w 100"/>
              <a:gd name="T11" fmla="*/ 88 h 88"/>
              <a:gd name="T12" fmla="*/ 92 w 100"/>
              <a:gd name="T13" fmla="*/ 88 h 88"/>
              <a:gd name="T14" fmla="*/ 49 w 100"/>
              <a:gd name="T15" fmla="*/ 88 h 88"/>
              <a:gd name="T16" fmla="*/ 7 w 100"/>
              <a:gd name="T17" fmla="*/ 88 h 88"/>
              <a:gd name="T18" fmla="*/ 0 w 100"/>
              <a:gd name="T19" fmla="*/ 82 h 88"/>
              <a:gd name="T20" fmla="*/ 1 w 100"/>
              <a:gd name="T21" fmla="*/ 78 h 88"/>
              <a:gd name="T22" fmla="*/ 23 w 100"/>
              <a:gd name="T23" fmla="*/ 41 h 88"/>
              <a:gd name="T24" fmla="*/ 23 w 100"/>
              <a:gd name="T25" fmla="*/ 41 h 88"/>
              <a:gd name="T26" fmla="*/ 44 w 100"/>
              <a:gd name="T27" fmla="*/ 4 h 88"/>
              <a:gd name="T28" fmla="*/ 53 w 100"/>
              <a:gd name="T29" fmla="*/ 2 h 88"/>
              <a:gd name="T30" fmla="*/ 55 w 100"/>
              <a:gd name="T31" fmla="*/ 4 h 88"/>
              <a:gd name="T32" fmla="*/ 44 w 100"/>
              <a:gd name="T33" fmla="*/ 34 h 88"/>
              <a:gd name="T34" fmla="*/ 44 w 100"/>
              <a:gd name="T35" fmla="*/ 37 h 88"/>
              <a:gd name="T36" fmla="*/ 46 w 100"/>
              <a:gd name="T37" fmla="*/ 62 h 88"/>
              <a:gd name="T38" fmla="*/ 52 w 100"/>
              <a:gd name="T39" fmla="*/ 62 h 88"/>
              <a:gd name="T40" fmla="*/ 54 w 100"/>
              <a:gd name="T41" fmla="*/ 37 h 88"/>
              <a:gd name="T42" fmla="*/ 54 w 100"/>
              <a:gd name="T43" fmla="*/ 34 h 88"/>
              <a:gd name="T44" fmla="*/ 44 w 100"/>
              <a:gd name="T45" fmla="*/ 34 h 88"/>
              <a:gd name="T46" fmla="*/ 49 w 100"/>
              <a:gd name="T47" fmla="*/ 72 h 88"/>
              <a:gd name="T48" fmla="*/ 53 w 100"/>
              <a:gd name="T49" fmla="*/ 69 h 88"/>
              <a:gd name="T50" fmla="*/ 49 w 100"/>
              <a:gd name="T51" fmla="*/ 65 h 88"/>
              <a:gd name="T52" fmla="*/ 45 w 100"/>
              <a:gd name="T53" fmla="*/ 69 h 88"/>
              <a:gd name="T54" fmla="*/ 49 w 100"/>
              <a:gd name="T55" fmla="*/ 72 h 88"/>
              <a:gd name="T56" fmla="*/ 65 w 100"/>
              <a:gd name="T57" fmla="*/ 48 h 88"/>
              <a:gd name="T58" fmla="*/ 49 w 100"/>
              <a:gd name="T59" fmla="*/ 20 h 88"/>
              <a:gd name="T60" fmla="*/ 34 w 100"/>
              <a:gd name="T61" fmla="*/ 47 h 88"/>
              <a:gd name="T62" fmla="*/ 33 w 100"/>
              <a:gd name="T63" fmla="*/ 48 h 88"/>
              <a:gd name="T64" fmla="*/ 17 w 100"/>
              <a:gd name="T65" fmla="*/ 75 h 88"/>
              <a:gd name="T66" fmla="*/ 49 w 100"/>
              <a:gd name="T67" fmla="*/ 75 h 88"/>
              <a:gd name="T68" fmla="*/ 81 w 100"/>
              <a:gd name="T69" fmla="*/ 75 h 88"/>
              <a:gd name="T70" fmla="*/ 65 w 100"/>
              <a:gd name="T71" fmla="*/ 48 h 88"/>
              <a:gd name="T72" fmla="*/ 65 w 100"/>
              <a:gd name="T7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278184" y="2456119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21"/>
          <p:cNvSpPr>
            <a:spLocks/>
          </p:cNvSpPr>
          <p:nvPr/>
        </p:nvSpPr>
        <p:spPr bwMode="auto">
          <a:xfrm>
            <a:off x="3338141" y="2649204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12%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355632" y="2440274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Rectangle 18"/>
          <p:cNvSpPr>
            <a:spLocks/>
          </p:cNvSpPr>
          <p:nvPr/>
        </p:nvSpPr>
        <p:spPr bwMode="auto">
          <a:xfrm>
            <a:off x="1437903" y="2649204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20084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nimBg="1"/>
      <p:bldP spid="25" grpId="0" animBg="1"/>
      <p:bldP spid="26" grpId="0" animBg="1"/>
      <p:bldP spid="27" grpId="0" animBg="1"/>
      <p:bldP spid="28" grpId="0" animBg="1"/>
      <p:bldP spid="32" grpId="0" autoUpdateAnimBg="0"/>
      <p:bldP spid="3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699" y="167361"/>
            <a:ext cx="523541" cy="4462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3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3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41"/>
          <p:cNvSpPr txBox="1"/>
          <p:nvPr/>
        </p:nvSpPr>
        <p:spPr>
          <a:xfrm>
            <a:off x="1397718" y="223428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性别比例</a:t>
            </a:r>
          </a:p>
        </p:txBody>
      </p:sp>
      <p:sp>
        <p:nvSpPr>
          <p:cNvPr id="4" name="Oval 2"/>
          <p:cNvSpPr>
            <a:spLocks/>
          </p:cNvSpPr>
          <p:nvPr/>
        </p:nvSpPr>
        <p:spPr bwMode="auto">
          <a:xfrm>
            <a:off x="2655658" y="1382480"/>
            <a:ext cx="2266950" cy="22669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20" y="1524165"/>
            <a:ext cx="976313" cy="25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/>
          </p:cNvSpPr>
          <p:nvPr/>
        </p:nvSpPr>
        <p:spPr bwMode="auto">
          <a:xfrm>
            <a:off x="4355871" y="1420580"/>
            <a:ext cx="2190750" cy="2190750"/>
          </a:xfrm>
          <a:prstGeom prst="ellipse">
            <a:avLst/>
          </a:prstGeom>
          <a:solidFill>
            <a:schemeClr val="accent2">
              <a:alpha val="89999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99" y="1520592"/>
            <a:ext cx="116800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252037" y="1765862"/>
            <a:ext cx="407194" cy="408385"/>
            <a:chOff x="0" y="0"/>
            <a:chExt cx="685" cy="685"/>
          </a:xfrm>
        </p:grpSpPr>
        <p:sp>
          <p:nvSpPr>
            <p:cNvPr id="9" name="Oval 7"/>
            <p:cNvSpPr>
              <a:spLocks/>
            </p:cNvSpPr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176"/>
              <a:ext cx="357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2136546" y="2401655"/>
            <a:ext cx="408385" cy="408385"/>
            <a:chOff x="0" y="0"/>
            <a:chExt cx="685" cy="685"/>
          </a:xfrm>
        </p:grpSpPr>
        <p:sp>
          <p:nvSpPr>
            <p:cNvPr id="12" name="Oval 10"/>
            <p:cNvSpPr>
              <a:spLocks/>
            </p:cNvSpPr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152"/>
              <a:ext cx="396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328237" y="3019590"/>
            <a:ext cx="408384" cy="408384"/>
            <a:chOff x="0" y="0"/>
            <a:chExt cx="685" cy="685"/>
          </a:xfrm>
        </p:grpSpPr>
        <p:sp>
          <p:nvSpPr>
            <p:cNvPr id="15" name="Oval 13"/>
            <p:cNvSpPr>
              <a:spLocks/>
            </p:cNvSpPr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28"/>
              <a:ext cx="397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609724" y="1765862"/>
            <a:ext cx="407194" cy="408385"/>
            <a:chOff x="0" y="0"/>
            <a:chExt cx="685" cy="685"/>
          </a:xfrm>
        </p:grpSpPr>
        <p:sp>
          <p:nvSpPr>
            <p:cNvPr id="18" name="Oval 16"/>
            <p:cNvSpPr>
              <a:spLocks/>
            </p:cNvSpPr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176"/>
              <a:ext cx="357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6684733" y="2401655"/>
            <a:ext cx="408385" cy="408385"/>
            <a:chOff x="0" y="0"/>
            <a:chExt cx="685" cy="685"/>
          </a:xfrm>
        </p:grpSpPr>
        <p:sp>
          <p:nvSpPr>
            <p:cNvPr id="21" name="Oval 19"/>
            <p:cNvSpPr>
              <a:spLocks/>
            </p:cNvSpPr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2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152"/>
              <a:ext cx="396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6543049" y="3019590"/>
            <a:ext cx="408384" cy="408384"/>
            <a:chOff x="0" y="0"/>
            <a:chExt cx="685" cy="685"/>
          </a:xfrm>
        </p:grpSpPr>
        <p:sp>
          <p:nvSpPr>
            <p:cNvPr id="24" name="Oval 22"/>
            <p:cNvSpPr>
              <a:spLocks/>
            </p:cNvSpPr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28"/>
              <a:ext cx="397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24"/>
          <p:cNvSpPr>
            <a:spLocks/>
          </p:cNvSpPr>
          <p:nvPr/>
        </p:nvSpPr>
        <p:spPr bwMode="auto">
          <a:xfrm>
            <a:off x="979258" y="1706330"/>
            <a:ext cx="1138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自然而然设计量贩铺制作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Rectangle 25"/>
          <p:cNvSpPr>
            <a:spLocks/>
          </p:cNvSpPr>
          <p:nvPr/>
        </p:nvSpPr>
        <p:spPr bwMode="auto">
          <a:xfrm>
            <a:off x="845908" y="2363555"/>
            <a:ext cx="1138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自然而然设计量贩铺制作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Rectangle 26"/>
          <p:cNvSpPr>
            <a:spLocks/>
          </p:cNvSpPr>
          <p:nvPr/>
        </p:nvSpPr>
        <p:spPr bwMode="auto">
          <a:xfrm>
            <a:off x="1039980" y="3039830"/>
            <a:ext cx="113942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自然而然设计量贩铺制作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Rectangle 27"/>
          <p:cNvSpPr>
            <a:spLocks/>
          </p:cNvSpPr>
          <p:nvPr/>
        </p:nvSpPr>
        <p:spPr bwMode="auto">
          <a:xfrm>
            <a:off x="7126456" y="1706330"/>
            <a:ext cx="113942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自然而然设计量贩铺制作</a:t>
            </a:r>
            <a:endParaRPr lang="en-US" sz="9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Rectangle 28"/>
          <p:cNvSpPr>
            <a:spLocks/>
          </p:cNvSpPr>
          <p:nvPr/>
        </p:nvSpPr>
        <p:spPr bwMode="auto">
          <a:xfrm>
            <a:off x="7189558" y="2363555"/>
            <a:ext cx="1138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自然而然设计量贩铺制作</a:t>
            </a:r>
            <a:endParaRPr lang="en-US" sz="9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Rectangle 29"/>
          <p:cNvSpPr>
            <a:spLocks/>
          </p:cNvSpPr>
          <p:nvPr/>
        </p:nvSpPr>
        <p:spPr bwMode="auto">
          <a:xfrm>
            <a:off x="7069306" y="3039830"/>
            <a:ext cx="113942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自然而然设计量贩铺制作</a:t>
            </a:r>
            <a:endParaRPr lang="en-US" sz="9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Rectangle 30"/>
          <p:cNvSpPr>
            <a:spLocks/>
          </p:cNvSpPr>
          <p:nvPr/>
        </p:nvSpPr>
        <p:spPr bwMode="auto">
          <a:xfrm>
            <a:off x="955314" y="4374979"/>
            <a:ext cx="309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自然而然设计量贩铺制作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ectangle 31"/>
          <p:cNvSpPr>
            <a:spLocks/>
          </p:cNvSpPr>
          <p:nvPr/>
        </p:nvSpPr>
        <p:spPr bwMode="auto">
          <a:xfrm>
            <a:off x="2455502" y="4105898"/>
            <a:ext cx="15906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Rectangle 32"/>
          <p:cNvSpPr>
            <a:spLocks/>
          </p:cNvSpPr>
          <p:nvPr/>
        </p:nvSpPr>
        <p:spPr bwMode="auto">
          <a:xfrm>
            <a:off x="5270139" y="4374979"/>
            <a:ext cx="309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自然而然设计量贩铺制作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Rectangle 33"/>
          <p:cNvSpPr>
            <a:spLocks/>
          </p:cNvSpPr>
          <p:nvPr/>
        </p:nvSpPr>
        <p:spPr bwMode="auto">
          <a:xfrm>
            <a:off x="5270139" y="4105898"/>
            <a:ext cx="15906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7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2685</Words>
  <Application>Microsoft Office PowerPoint</Application>
  <PresentationFormat>全屏显示(16:9)</PresentationFormat>
  <Paragraphs>291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30</vt:i4>
      </vt:variant>
    </vt:vector>
  </HeadingPairs>
  <TitlesOfParts>
    <vt:vector size="47" baseType="lpstr">
      <vt:lpstr>等线</vt:lpstr>
      <vt:lpstr>方正正中黑简体</vt:lpstr>
      <vt:lpstr>方正中等线简体</vt:lpstr>
      <vt:lpstr>华文仿宋</vt:lpstr>
      <vt:lpstr>时尚中黑简体</vt:lpstr>
      <vt:lpstr>宋体</vt:lpstr>
      <vt:lpstr>Arial</vt:lpstr>
      <vt:lpstr>Calibri</vt:lpstr>
      <vt:lpstr>Franklin Gothic Book</vt:lpstr>
      <vt:lpstr>Franklin Gothic Medium</vt:lpstr>
      <vt:lpstr>Impact</vt:lpstr>
      <vt:lpstr>微软雅黑</vt:lpstr>
      <vt:lpstr>Office 主题​​</vt:lpstr>
      <vt:lpstr>1_Office 主题​​</vt:lpstr>
      <vt:lpstr>2_Office 主题​​</vt:lpstr>
      <vt:lpstr>3_Office 主题​​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Administrator</cp:lastModifiedBy>
  <cp:revision>34</cp:revision>
  <dcterms:created xsi:type="dcterms:W3CDTF">2017-07-17T05:16:20Z</dcterms:created>
  <dcterms:modified xsi:type="dcterms:W3CDTF">2019-07-23T06:57:19Z</dcterms:modified>
</cp:coreProperties>
</file>