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363" r:id="rId2"/>
    <p:sldId id="328" r:id="rId3"/>
    <p:sldId id="355" r:id="rId4"/>
    <p:sldId id="349" r:id="rId5"/>
    <p:sldId id="347" r:id="rId6"/>
    <p:sldId id="299" r:id="rId7"/>
    <p:sldId id="319" r:id="rId8"/>
    <p:sldId id="348" r:id="rId9"/>
    <p:sldId id="297" r:id="rId10"/>
    <p:sldId id="296" r:id="rId11"/>
    <p:sldId id="339" r:id="rId12"/>
    <p:sldId id="302" r:id="rId13"/>
    <p:sldId id="303" r:id="rId14"/>
    <p:sldId id="300" r:id="rId15"/>
    <p:sldId id="315" r:id="rId16"/>
    <p:sldId id="301" r:id="rId17"/>
    <p:sldId id="351" r:id="rId18"/>
    <p:sldId id="340" r:id="rId19"/>
    <p:sldId id="304" r:id="rId20"/>
    <p:sldId id="318" r:id="rId21"/>
    <p:sldId id="272" r:id="rId22"/>
    <p:sldId id="273" r:id="rId23"/>
    <p:sldId id="305" r:id="rId24"/>
    <p:sldId id="306" r:id="rId25"/>
    <p:sldId id="341" r:id="rId26"/>
    <p:sldId id="350" r:id="rId27"/>
    <p:sldId id="313" r:id="rId28"/>
    <p:sldId id="279" r:id="rId29"/>
    <p:sldId id="281" r:id="rId30"/>
    <p:sldId id="282" r:id="rId31"/>
    <p:sldId id="352" r:id="rId32"/>
    <p:sldId id="342" r:id="rId33"/>
    <p:sldId id="309" r:id="rId34"/>
    <p:sldId id="317" r:id="rId35"/>
    <p:sldId id="284" r:id="rId36"/>
    <p:sldId id="311" r:id="rId37"/>
    <p:sldId id="310" r:id="rId38"/>
    <p:sldId id="312" r:id="rId39"/>
    <p:sldId id="353" r:id="rId40"/>
    <p:sldId id="356" r:id="rId41"/>
    <p:sldId id="358" r:id="rId42"/>
    <p:sldId id="364" r:id="rId4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9BBB59"/>
    <a:srgbClr val="8064A2"/>
    <a:srgbClr val="4F81BD"/>
    <a:srgbClr val="FF9900"/>
    <a:srgbClr val="4BACC6"/>
    <a:srgbClr val="0070C0"/>
    <a:srgbClr val="FAC90F"/>
    <a:srgbClr val="00B0F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94660"/>
  </p:normalViewPr>
  <p:slideViewPr>
    <p:cSldViewPr>
      <p:cViewPr varScale="1">
        <p:scale>
          <a:sx n="143" d="100"/>
          <a:sy n="143" d="100"/>
        </p:scale>
        <p:origin x="276" y="102"/>
      </p:cViewPr>
      <p:guideLst>
        <p:guide orient="horz" pos="1620"/>
        <p:guide pos="288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lumMod val="75000"/>
              </a:schemeClr>
            </a:solidFill>
            <a:ln w="25400">
              <a:noFill/>
            </a:ln>
            <a:effectLst/>
          </c:spPr>
          <c:invertIfNegative val="0"/>
          <c:dPt>
            <c:idx val="6"/>
            <c:invertIfNegative val="0"/>
            <c:bubble3D val="0"/>
            <c:extLst>
              <c:ext xmlns:c16="http://schemas.microsoft.com/office/drawing/2014/chart" uri="{C3380CC4-5D6E-409C-BE32-E72D297353CC}">
                <c16:uniqueId val="{00000000-67F3-4314-B65C-0569A1161DD7}"/>
              </c:ext>
            </c:extLst>
          </c:dPt>
          <c:val>
            <c:numRef>
              <c:f>Sheet1!$B$2:$B$11</c:f>
              <c:numCache>
                <c:formatCode>General</c:formatCode>
                <c:ptCount val="10"/>
                <c:pt idx="0">
                  <c:v>1</c:v>
                </c:pt>
                <c:pt idx="1">
                  <c:v>2</c:v>
                </c:pt>
                <c:pt idx="2">
                  <c:v>3</c:v>
                </c:pt>
                <c:pt idx="3">
                  <c:v>4</c:v>
                </c:pt>
                <c:pt idx="4">
                  <c:v>5</c:v>
                </c:pt>
                <c:pt idx="5">
                  <c:v>6</c:v>
                </c:pt>
                <c:pt idx="6">
                  <c:v>7</c:v>
                </c:pt>
                <c:pt idx="7">
                  <c:v>6</c:v>
                </c:pt>
                <c:pt idx="8">
                  <c:v>5</c:v>
                </c:pt>
                <c:pt idx="9">
                  <c:v>2</c:v>
                </c:pt>
              </c:numCache>
            </c:numRef>
          </c:val>
          <c:extLst>
            <c:ext xmlns:c15="http://schemas.microsoft.com/office/drawing/2012/chart" uri="{02D57815-91ED-43cb-92C2-25804820EDAC}">
              <c15:filteredCategoryTitle>
                <c15:cat>
                  <c:numRef>
                    <c:extLst>
                      <c:ext uri="{02D57815-91ED-43cb-92C2-25804820EDAC}">
                        <c15:formulaRef>
                          <c15:sqref>Sheet1!$A$2:$A$11</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15:cat>
              </c15:filteredCategoryTitle>
            </c:ext>
            <c:ext xmlns:c16="http://schemas.microsoft.com/office/drawing/2014/chart" uri="{C3380CC4-5D6E-409C-BE32-E72D297353CC}">
              <c16:uniqueId val="{00000001-67F3-4314-B65C-0569A1161DD7}"/>
            </c:ext>
          </c:extLst>
        </c:ser>
        <c:ser>
          <c:idx val="1"/>
          <c:order val="1"/>
          <c:tx>
            <c:strRef>
              <c:f>Sheet1!$C$1</c:f>
              <c:strCache>
                <c:ptCount val="1"/>
                <c:pt idx="0">
                  <c:v>Series 2</c:v>
                </c:pt>
              </c:strCache>
            </c:strRef>
          </c:tx>
          <c:spPr>
            <a:solidFill>
              <a:schemeClr val="bg1"/>
            </a:solidFill>
            <a:ln w="25400">
              <a:noFill/>
            </a:ln>
            <a:effectLst/>
          </c:spPr>
          <c:invertIfNegative val="0"/>
          <c:val>
            <c:numRef>
              <c:f>Sheet1!$C$2:$C$11</c:f>
              <c:numCache>
                <c:formatCode>General</c:formatCode>
                <c:ptCount val="10"/>
                <c:pt idx="0">
                  <c:v>9</c:v>
                </c:pt>
                <c:pt idx="1">
                  <c:v>8</c:v>
                </c:pt>
                <c:pt idx="2">
                  <c:v>7</c:v>
                </c:pt>
                <c:pt idx="3">
                  <c:v>6</c:v>
                </c:pt>
                <c:pt idx="4">
                  <c:v>5</c:v>
                </c:pt>
                <c:pt idx="5">
                  <c:v>4</c:v>
                </c:pt>
                <c:pt idx="6">
                  <c:v>3</c:v>
                </c:pt>
                <c:pt idx="7">
                  <c:v>4</c:v>
                </c:pt>
                <c:pt idx="8">
                  <c:v>5</c:v>
                </c:pt>
                <c:pt idx="9">
                  <c:v>3</c:v>
                </c:pt>
              </c:numCache>
            </c:numRef>
          </c:val>
          <c:extLst>
            <c:ext xmlns:c15="http://schemas.microsoft.com/office/drawing/2012/chart" uri="{02D57815-91ED-43cb-92C2-25804820EDAC}">
              <c15:filteredCategoryTitle>
                <c15:cat>
                  <c:numRef>
                    <c:extLst>
                      <c:ext uri="{02D57815-91ED-43cb-92C2-25804820EDAC}">
                        <c15:formulaRef>
                          <c15:sqref>Sheet1!$A$2:$A$11</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15:cat>
              </c15:filteredCategoryTitle>
            </c:ext>
            <c:ext xmlns:c16="http://schemas.microsoft.com/office/drawing/2014/chart" uri="{C3380CC4-5D6E-409C-BE32-E72D297353CC}">
              <c16:uniqueId val="{00000002-67F3-4314-B65C-0569A1161DD7}"/>
            </c:ext>
          </c:extLst>
        </c:ser>
        <c:dLbls>
          <c:showLegendKey val="0"/>
          <c:showVal val="0"/>
          <c:showCatName val="0"/>
          <c:showSerName val="0"/>
          <c:showPercent val="0"/>
          <c:showBubbleSize val="0"/>
        </c:dLbls>
        <c:gapWidth val="20"/>
        <c:axId val="1843190208"/>
        <c:axId val="1843207616"/>
      </c:barChart>
      <c:catAx>
        <c:axId val="184319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900" b="0" i="0" u="none" strike="noStrike" kern="1200" baseline="0">
                <a:solidFill>
                  <a:schemeClr val="bg1"/>
                </a:solidFill>
                <a:latin typeface="Roboto" panose="02000000000000000000" pitchFamily="2" charset="0"/>
                <a:ea typeface="Roboto" panose="02000000000000000000" pitchFamily="2" charset="0"/>
                <a:cs typeface="+mn-cs"/>
              </a:defRPr>
            </a:pPr>
            <a:endParaRPr lang="zh-CN"/>
          </a:p>
        </c:txPr>
        <c:crossAx val="1843207616"/>
        <c:crosses val="autoZero"/>
        <c:auto val="1"/>
        <c:lblAlgn val="ctr"/>
        <c:lblOffset val="100"/>
        <c:noMultiLvlLbl val="0"/>
      </c:catAx>
      <c:valAx>
        <c:axId val="1843207616"/>
        <c:scaling>
          <c:orientation val="minMax"/>
        </c:scaling>
        <c:delete val="1"/>
        <c:axPos val="l"/>
        <c:majorGridlines>
          <c:spPr>
            <a:ln w="9525" cap="flat" cmpd="sng" algn="ctr">
              <a:noFill/>
              <a:prstDash val="solid"/>
              <a:round/>
            </a:ln>
            <a:effectLst/>
          </c:spPr>
        </c:majorGridlines>
        <c:numFmt formatCode="General" sourceLinked="1"/>
        <c:majorTickMark val="none"/>
        <c:minorTickMark val="none"/>
        <c:tickLblPos val="nextTo"/>
        <c:crossAx val="184319020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E093-0987-4123-A19C-C73418D4581B}" type="datetimeFigureOut">
              <a:rPr lang="zh-CN" altLang="en-US" smtClean="0"/>
              <a:t>2019/7/23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390C9-E209-452A-AF2C-23D0DB5DF8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42</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2019/7/23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标题 1"/>
          <p:cNvSpPr>
            <a:spLocks noGrp="1"/>
          </p:cNvSpPr>
          <p:nvPr>
            <p:ph type="title" hasCustomPrompt="1"/>
          </p:nvPr>
        </p:nvSpPr>
        <p:spPr>
          <a:xfrm>
            <a:off x="113854" y="320452"/>
            <a:ext cx="8922642" cy="349548"/>
          </a:xfrm>
        </p:spPr>
        <p:txBody>
          <a:bodyPr>
            <a:noAutofit/>
          </a:bodyPr>
          <a:lstStyle>
            <a:lvl1pPr algn="ctr">
              <a:defRPr sz="1400" b="1" i="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2019/7/23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8424428" y="4711836"/>
            <a:ext cx="718624" cy="288032"/>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userDrawn="1"/>
        </p:nvSpPr>
        <p:spPr>
          <a:xfrm>
            <a:off x="8475514"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t>‹#›</a:t>
            </a:fld>
            <a:endParaRPr lang="zh-CN" altLang="en-US" sz="1600" dirty="0">
              <a:solidFill>
                <a:schemeClr val="tx1">
                  <a:lumMod val="65000"/>
                  <a:lumOff val="35000"/>
                </a:schemeClr>
              </a:solidFill>
            </a:endParaRPr>
          </a:p>
        </p:txBody>
      </p:sp>
      <p:cxnSp>
        <p:nvCxnSpPr>
          <p:cNvPr id="21" name="直接连接符 20"/>
          <p:cNvCxnSpPr/>
          <p:nvPr userDrawn="1"/>
        </p:nvCxnSpPr>
        <p:spPr>
          <a:xfrm>
            <a:off x="467632"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740729"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日期占位符 1"/>
          <p:cNvSpPr>
            <a:spLocks noGrp="1"/>
          </p:cNvSpPr>
          <p:nvPr>
            <p:ph type="dt" sz="half" idx="10"/>
          </p:nvPr>
        </p:nvSpPr>
        <p:spPr/>
        <p:txBody>
          <a:bodyPr/>
          <a:lstStyle/>
          <a:p>
            <a:fld id="{32274D81-BE9C-4C9D-8371-8BC208C7A872}" type="datetimeFigureOut">
              <a:rPr lang="zh-CN" altLang="en-US" smtClean="0"/>
              <a:t>2019/7/23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274D81-BE9C-4C9D-8371-8BC208C7A872}" type="datetimeFigureOut">
              <a:rPr lang="zh-CN" altLang="en-US" smtClean="0"/>
              <a:t>2019/7/23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D5F6FF-76A1-4CE1-A727-BAA53E4938F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1.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6.jpeg"/><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lowchart: Decision 78"/>
          <p:cNvSpPr/>
          <p:nvPr/>
        </p:nvSpPr>
        <p:spPr>
          <a:xfrm>
            <a:off x="1844935" y="1181274"/>
            <a:ext cx="1375279" cy="1375279"/>
          </a:xfrm>
          <a:prstGeom prst="flowChartDecision">
            <a:avLst/>
          </a:prstGeom>
          <a:solidFill>
            <a:srgbClr val="4F81BD"/>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Decision 79"/>
          <p:cNvSpPr/>
          <p:nvPr/>
        </p:nvSpPr>
        <p:spPr>
          <a:xfrm>
            <a:off x="1844935"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lowchart: Decision 78"/>
          <p:cNvSpPr/>
          <p:nvPr/>
        </p:nvSpPr>
        <p:spPr>
          <a:xfrm>
            <a:off x="3258403" y="1181274"/>
            <a:ext cx="1375279" cy="1375279"/>
          </a:xfrm>
          <a:prstGeom prst="flowChartDecision">
            <a:avLst/>
          </a:prstGeom>
          <a:solidFill>
            <a:srgbClr val="C0504D"/>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lowchart: Decision 79"/>
          <p:cNvSpPr/>
          <p:nvPr/>
        </p:nvSpPr>
        <p:spPr>
          <a:xfrm>
            <a:off x="3258403"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lowchart: Decision 78"/>
          <p:cNvSpPr/>
          <p:nvPr/>
        </p:nvSpPr>
        <p:spPr>
          <a:xfrm>
            <a:off x="4664825" y="1181274"/>
            <a:ext cx="1375279" cy="1375279"/>
          </a:xfrm>
          <a:prstGeom prst="flowChartDecision">
            <a:avLst/>
          </a:prstGeom>
          <a:solidFill>
            <a:srgbClr val="8064A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lowchart: Decision 79"/>
          <p:cNvSpPr/>
          <p:nvPr/>
        </p:nvSpPr>
        <p:spPr>
          <a:xfrm>
            <a:off x="4664825"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lowchart: Decision 78"/>
          <p:cNvSpPr/>
          <p:nvPr/>
        </p:nvSpPr>
        <p:spPr>
          <a:xfrm>
            <a:off x="6040104" y="1181274"/>
            <a:ext cx="1375279" cy="1375279"/>
          </a:xfrm>
          <a:prstGeom prst="flowChartDecision">
            <a:avLst/>
          </a:prstGeom>
          <a:solidFill>
            <a:srgbClr val="9BBB59"/>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lowchart: Decision 79"/>
          <p:cNvSpPr/>
          <p:nvPr/>
        </p:nvSpPr>
        <p:spPr>
          <a:xfrm>
            <a:off x="6040104"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p:cNvSpPr txBox="1"/>
          <p:nvPr/>
        </p:nvSpPr>
        <p:spPr>
          <a:xfrm>
            <a:off x="2170045" y="1564753"/>
            <a:ext cx="782587" cy="1107996"/>
          </a:xfrm>
          <a:prstGeom prst="rect">
            <a:avLst/>
          </a:prstGeom>
          <a:noFill/>
        </p:spPr>
        <p:txBody>
          <a:bodyPr wrap="none" rtlCol="0">
            <a:spAutoFit/>
          </a:bodyPr>
          <a:lstStyle/>
          <a:p>
            <a:r>
              <a:rPr lang="en-US" altLang="zh-CN" sz="6600" dirty="0">
                <a:solidFill>
                  <a:srgbClr val="4F81BD"/>
                </a:solidFill>
                <a:latin typeface="方正正大黑简体" pitchFamily="2" charset="-122"/>
                <a:ea typeface="方正正大黑简体" pitchFamily="2" charset="-122"/>
              </a:rPr>
              <a:t>2</a:t>
            </a:r>
            <a:endParaRPr lang="zh-CN" altLang="en-US" sz="6600" dirty="0">
              <a:solidFill>
                <a:srgbClr val="4F81BD"/>
              </a:solidFill>
              <a:latin typeface="方正正大黑简体" pitchFamily="2" charset="-122"/>
              <a:ea typeface="方正正大黑简体" pitchFamily="2" charset="-122"/>
            </a:endParaRPr>
          </a:p>
        </p:txBody>
      </p:sp>
      <p:sp>
        <p:nvSpPr>
          <p:cNvPr id="104" name="TextBox 103"/>
          <p:cNvSpPr txBox="1"/>
          <p:nvPr/>
        </p:nvSpPr>
        <p:spPr>
          <a:xfrm>
            <a:off x="3583513" y="1564753"/>
            <a:ext cx="806631" cy="1107996"/>
          </a:xfrm>
          <a:prstGeom prst="rect">
            <a:avLst/>
          </a:prstGeom>
          <a:noFill/>
        </p:spPr>
        <p:txBody>
          <a:bodyPr wrap="none" rtlCol="0">
            <a:spAutoFit/>
          </a:bodyPr>
          <a:lstStyle/>
          <a:p>
            <a:r>
              <a:rPr lang="en-US" altLang="zh-CN" sz="6600" dirty="0">
                <a:solidFill>
                  <a:srgbClr val="C0504D"/>
                </a:solidFill>
                <a:latin typeface="方正正大黑简体" pitchFamily="2" charset="-122"/>
                <a:ea typeface="方正正大黑简体" pitchFamily="2" charset="-122"/>
              </a:rPr>
              <a:t>0</a:t>
            </a:r>
            <a:endParaRPr lang="zh-CN" altLang="en-US" sz="6600" dirty="0">
              <a:solidFill>
                <a:srgbClr val="C0504D"/>
              </a:solidFill>
              <a:latin typeface="方正正大黑简体" pitchFamily="2" charset="-122"/>
              <a:ea typeface="方正正大黑简体" pitchFamily="2" charset="-122"/>
            </a:endParaRPr>
          </a:p>
        </p:txBody>
      </p:sp>
      <p:sp>
        <p:nvSpPr>
          <p:cNvPr id="105" name="TextBox 104"/>
          <p:cNvSpPr txBox="1"/>
          <p:nvPr/>
        </p:nvSpPr>
        <p:spPr>
          <a:xfrm>
            <a:off x="4989935" y="1564753"/>
            <a:ext cx="676788" cy="1107996"/>
          </a:xfrm>
          <a:prstGeom prst="rect">
            <a:avLst/>
          </a:prstGeom>
          <a:noFill/>
        </p:spPr>
        <p:txBody>
          <a:bodyPr wrap="none" rtlCol="0">
            <a:spAutoFit/>
          </a:bodyPr>
          <a:lstStyle/>
          <a:p>
            <a:r>
              <a:rPr lang="en-US" altLang="zh-CN" sz="6600" dirty="0">
                <a:solidFill>
                  <a:srgbClr val="8064A2"/>
                </a:solidFill>
                <a:latin typeface="方正正大黑简体" pitchFamily="2" charset="-122"/>
                <a:ea typeface="方正正大黑简体" pitchFamily="2" charset="-122"/>
              </a:rPr>
              <a:t>1</a:t>
            </a:r>
            <a:endParaRPr lang="zh-CN" altLang="en-US" sz="6600" dirty="0">
              <a:solidFill>
                <a:srgbClr val="8064A2"/>
              </a:solidFill>
              <a:latin typeface="方正正大黑简体" pitchFamily="2" charset="-122"/>
              <a:ea typeface="方正正大黑简体" pitchFamily="2" charset="-122"/>
            </a:endParaRPr>
          </a:p>
        </p:txBody>
      </p:sp>
      <p:sp>
        <p:nvSpPr>
          <p:cNvPr id="106" name="TextBox 105"/>
          <p:cNvSpPr txBox="1"/>
          <p:nvPr/>
        </p:nvSpPr>
        <p:spPr>
          <a:xfrm>
            <a:off x="6327633" y="1567406"/>
            <a:ext cx="607859" cy="1107996"/>
          </a:xfrm>
          <a:prstGeom prst="rect">
            <a:avLst/>
          </a:prstGeom>
          <a:noFill/>
        </p:spPr>
        <p:txBody>
          <a:bodyPr wrap="none" rtlCol="0">
            <a:spAutoFit/>
          </a:bodyPr>
          <a:lstStyle/>
          <a:p>
            <a:r>
              <a:rPr lang="en-US" altLang="zh-CN" sz="6600" dirty="0">
                <a:solidFill>
                  <a:srgbClr val="9BBB59"/>
                </a:solidFill>
                <a:latin typeface="方正正大黑简体" pitchFamily="2" charset="-122"/>
                <a:ea typeface="方正正大黑简体" pitchFamily="2" charset="-122"/>
              </a:rPr>
              <a:t>9</a:t>
            </a:r>
            <a:endParaRPr lang="zh-CN" altLang="en-US" sz="6600" dirty="0">
              <a:solidFill>
                <a:srgbClr val="9BBB59"/>
              </a:solidFill>
              <a:latin typeface="方正正大黑简体" pitchFamily="2" charset="-122"/>
              <a:ea typeface="方正正大黑简体" pitchFamily="2" charset="-122"/>
            </a:endParaRPr>
          </a:p>
        </p:txBody>
      </p:sp>
      <p:sp>
        <p:nvSpPr>
          <p:cNvPr id="23" name="TextBox 22"/>
          <p:cNvSpPr txBox="1"/>
          <p:nvPr/>
        </p:nvSpPr>
        <p:spPr>
          <a:xfrm>
            <a:off x="2740632" y="3777302"/>
            <a:ext cx="3772186"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年终总结  新年计划 述职报告  工作汇报</a:t>
            </a:r>
          </a:p>
        </p:txBody>
      </p:sp>
      <p:sp>
        <p:nvSpPr>
          <p:cNvPr id="24" name="TextBox 23"/>
          <p:cNvSpPr txBox="1"/>
          <p:nvPr/>
        </p:nvSpPr>
        <p:spPr>
          <a:xfrm>
            <a:off x="2890386" y="4115856"/>
            <a:ext cx="3324948" cy="400110"/>
          </a:xfrm>
          <a:prstGeom prst="rect">
            <a:avLst/>
          </a:prstGeom>
          <a:noFill/>
        </p:spPr>
        <p:txBody>
          <a:bodyPr wrap="none" rtlCol="0">
            <a:spAutoFit/>
          </a:bodyPr>
          <a:lstStyle/>
          <a:p>
            <a:pPr algn="ctr"/>
            <a:r>
              <a:rPr lang="en-US" altLang="zh-CN" sz="1000" dirty="0">
                <a:solidFill>
                  <a:schemeClr val="tx1">
                    <a:lumMod val="50000"/>
                    <a:lumOff val="50000"/>
                  </a:schemeClr>
                </a:solidFill>
              </a:rPr>
              <a:t>2016 year-end summary work summarizes the boutique PPT</a:t>
            </a:r>
          </a:p>
          <a:p>
            <a:pPr algn="ctr"/>
            <a:r>
              <a:rPr lang="en-US" altLang="zh-CN" sz="1000" dirty="0">
                <a:solidFill>
                  <a:schemeClr val="tx1">
                    <a:lumMod val="50000"/>
                    <a:lumOff val="50000"/>
                  </a:schemeClr>
                </a:solidFill>
              </a:rPr>
              <a:t>About the summary text input or copy here</a:t>
            </a:r>
          </a:p>
        </p:txBody>
      </p:sp>
      <p:sp>
        <p:nvSpPr>
          <p:cNvPr id="25" name="圆角矩形 24"/>
          <p:cNvSpPr/>
          <p:nvPr/>
        </p:nvSpPr>
        <p:spPr>
          <a:xfrm>
            <a:off x="1852113" y="3147814"/>
            <a:ext cx="5439775" cy="504056"/>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1956797" y="3132956"/>
            <a:ext cx="5211683" cy="523220"/>
          </a:xfrm>
          <a:prstGeom prst="rect">
            <a:avLst/>
          </a:prstGeom>
          <a:noFill/>
        </p:spPr>
        <p:txBody>
          <a:bodyPr wrap="none" rtlCol="0">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框架完整的</a:t>
            </a: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年终总结暨新年计划</a:t>
            </a:r>
          </a:p>
        </p:txBody>
      </p:sp>
      <p:grpSp>
        <p:nvGrpSpPr>
          <p:cNvPr id="27" name="组合 26"/>
          <p:cNvGrpSpPr/>
          <p:nvPr/>
        </p:nvGrpSpPr>
        <p:grpSpPr>
          <a:xfrm>
            <a:off x="1691680" y="3119305"/>
            <a:ext cx="720079" cy="574619"/>
            <a:chOff x="899592" y="2377261"/>
            <a:chExt cx="720079" cy="574619"/>
          </a:xfrm>
          <a:effectLst>
            <a:outerShdw blurRad="50800" dist="38100" dir="2700000" algn="tl" rotWithShape="0">
              <a:prstClr val="black">
                <a:alpha val="40000"/>
              </a:prstClr>
            </a:outerShdw>
          </a:effectLst>
        </p:grpSpPr>
        <p:sp>
          <p:nvSpPr>
            <p:cNvPr id="28" name="圆角矩形 27"/>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29" name="圆角矩形 28"/>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pic>
        <p:nvPicPr>
          <p:cNvPr id="39" name="Picture 2" descr="C:\Users\Administrator\Desktop\手.png"/>
          <p:cNvPicPr>
            <a:picLocks noChangeAspect="1" noChangeArrowheads="1"/>
          </p:cNvPicPr>
          <p:nvPr/>
        </p:nvPicPr>
        <p:blipFill>
          <a:blip r:embed="rId4"/>
          <a:srcRect/>
          <a:stretch>
            <a:fillRect/>
          </a:stretch>
        </p:blipFill>
        <p:spPr bwMode="auto">
          <a:xfrm flipH="1">
            <a:off x="1572529" y="3219822"/>
            <a:ext cx="2959860" cy="2876318"/>
          </a:xfrm>
          <a:prstGeom prst="rect">
            <a:avLst/>
          </a:prstGeom>
          <a:noFill/>
        </p:spPr>
      </p:pic>
    </p:spTree>
    <p:custDataLst>
      <p:tags r:id="rId1"/>
    </p:custData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500"/>
                                        <p:tgtEl>
                                          <p:spTgt spid="63"/>
                                        </p:tgtEl>
                                      </p:cBhvr>
                                    </p:animEffect>
                                  </p:childTnLst>
                                </p:cTn>
                              </p:par>
                              <p:par>
                                <p:cTn id="8" presetID="8" presetClass="emph" presetSubtype="0" decel="58000" fill="hold" grpId="1" nodeType="withEffect">
                                  <p:stCondLst>
                                    <p:cond delay="0"/>
                                  </p:stCondLst>
                                  <p:childTnLst>
                                    <p:animRot by="-21600000">
                                      <p:cBhvr>
                                        <p:cTn id="9" dur="1500" fill="hold"/>
                                        <p:tgtEl>
                                          <p:spTgt spid="63"/>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63"/>
                                        </p:tgtEl>
                                        <p:attrNameLst>
                                          <p:attrName>ppt_x</p:attrName>
                                          <p:attrName>ppt_y</p:attrName>
                                        </p:attrNameLst>
                                      </p:cBhvr>
                                    </p:animMotion>
                                  </p:childTnLst>
                                </p:cTn>
                              </p:par>
                              <p:par>
                                <p:cTn id="12" presetID="10" presetClass="entr" presetSubtype="0" fill="hold" grpId="0" nodeType="with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1500"/>
                                        <p:tgtEl>
                                          <p:spTgt spid="99"/>
                                        </p:tgtEl>
                                      </p:cBhvr>
                                    </p:animEffect>
                                  </p:childTnLst>
                                </p:cTn>
                              </p:par>
                              <p:par>
                                <p:cTn id="15" presetID="8" presetClass="emph" presetSubtype="0" decel="58000" fill="hold" grpId="1" nodeType="withEffect">
                                  <p:stCondLst>
                                    <p:cond delay="0"/>
                                  </p:stCondLst>
                                  <p:childTnLst>
                                    <p:animRot by="21600000">
                                      <p:cBhvr>
                                        <p:cTn id="16" dur="1500" fill="hold"/>
                                        <p:tgtEl>
                                          <p:spTgt spid="99"/>
                                        </p:tgtEl>
                                        <p:attrNameLst>
                                          <p:attrName>r</p:attrName>
                                        </p:attrNameLst>
                                      </p:cBhvr>
                                    </p:animRot>
                                  </p:childTnLst>
                                </p:cTn>
                              </p:par>
                              <p:par>
                                <p:cTn id="17" presetID="0" presetClass="path" presetSubtype="0" accel="50000" decel="50000" fill="hold" grpId="2" nodeType="withEffect">
                                  <p:stCondLst>
                                    <p:cond delay="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18" dur="1500" fill="hold"/>
                                        <p:tgtEl>
                                          <p:spTgt spid="99"/>
                                        </p:tgtEl>
                                        <p:attrNameLst>
                                          <p:attrName>ppt_x</p:attrName>
                                          <p:attrName>ppt_y</p:attrName>
                                        </p:attrNameLst>
                                      </p:cBhvr>
                                    </p:animMotion>
                                  </p:childTnLst>
                                </p:cTn>
                              </p:par>
                              <p:par>
                                <p:cTn id="19" presetID="10"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1500"/>
                                        <p:tgtEl>
                                          <p:spTgt spid="101"/>
                                        </p:tgtEl>
                                      </p:cBhvr>
                                    </p:animEffect>
                                  </p:childTnLst>
                                </p:cTn>
                              </p:par>
                              <p:par>
                                <p:cTn id="22" presetID="8" presetClass="emph" presetSubtype="0" decel="58000" fill="hold" grpId="1" nodeType="withEffect">
                                  <p:stCondLst>
                                    <p:cond delay="0"/>
                                  </p:stCondLst>
                                  <p:childTnLst>
                                    <p:animRot by="-21600000">
                                      <p:cBhvr>
                                        <p:cTn id="23" dur="1500" fill="hold"/>
                                        <p:tgtEl>
                                          <p:spTgt spid="101"/>
                                        </p:tgtEl>
                                        <p:attrNameLst>
                                          <p:attrName>r</p:attrName>
                                        </p:attrNameLst>
                                      </p:cBhvr>
                                    </p:animRot>
                                  </p:childTnLst>
                                </p:cTn>
                              </p:par>
                              <p:par>
                                <p:cTn id="24" presetID="0" presetClass="path" presetSubtype="0" accel="50000" decel="50000" fill="hold" grpId="2" nodeType="withEffect">
                                  <p:stCondLst>
                                    <p:cond delay="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25" dur="1500" fill="hold"/>
                                        <p:tgtEl>
                                          <p:spTgt spid="101"/>
                                        </p:tgtEl>
                                        <p:attrNameLst>
                                          <p:attrName>ppt_x</p:attrName>
                                          <p:attrName>ppt_y</p:attrName>
                                        </p:attrNameLst>
                                      </p:cBhvr>
                                    </p:animMotion>
                                  </p:childTnLst>
                                </p:cTn>
                              </p:par>
                              <p:par>
                                <p:cTn id="26" presetID="10"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1500"/>
                                        <p:tgtEl>
                                          <p:spTgt spid="103"/>
                                        </p:tgtEl>
                                      </p:cBhvr>
                                    </p:animEffect>
                                  </p:childTnLst>
                                </p:cTn>
                              </p:par>
                              <p:par>
                                <p:cTn id="29" presetID="8" presetClass="emph" presetSubtype="0" decel="58000" fill="hold" grpId="1" nodeType="withEffect">
                                  <p:stCondLst>
                                    <p:cond delay="0"/>
                                  </p:stCondLst>
                                  <p:childTnLst>
                                    <p:animRot by="-21600000">
                                      <p:cBhvr>
                                        <p:cTn id="30" dur="1500" fill="hold"/>
                                        <p:tgtEl>
                                          <p:spTgt spid="103"/>
                                        </p:tgtEl>
                                        <p:attrNameLst>
                                          <p:attrName>r</p:attrName>
                                        </p:attrNameLst>
                                      </p:cBhvr>
                                    </p:animRot>
                                  </p:childTnLst>
                                </p:cTn>
                              </p:par>
                              <p:par>
                                <p:cTn id="31" presetID="0" presetClass="path" presetSubtype="0" accel="50000" decel="50000" fill="hold" grpId="2" nodeType="withEffect">
                                  <p:stCondLst>
                                    <p:cond delay="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32" dur="1500" fill="hold"/>
                                        <p:tgtEl>
                                          <p:spTgt spid="103"/>
                                        </p:tgtEl>
                                        <p:attrNameLst>
                                          <p:attrName>ppt_x</p:attrName>
                                          <p:attrName>ppt_y</p:attrName>
                                        </p:attrNameLst>
                                      </p:cBhvr>
                                    </p:animMotion>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par>
                                <p:cTn id="37" presetID="64" presetClass="path" presetSubtype="0" accel="50000" decel="50000" fill="hold" grpId="0" nodeType="withEffect">
                                  <p:stCondLst>
                                    <p:cond delay="0"/>
                                  </p:stCondLst>
                                  <p:childTnLst>
                                    <p:animMotion origin="layout" path="M -3.05556E-6 0.03612 L -3.05556E-6 -4.19753E-6 " pathEditMode="relative" rAng="0" ptsTypes="AA">
                                      <p:cBhvr>
                                        <p:cTn id="38" dur="750" fill="hold"/>
                                        <p:tgtEl>
                                          <p:spTgt spid="61"/>
                                        </p:tgtEl>
                                        <p:attrNameLst>
                                          <p:attrName>ppt_x</p:attrName>
                                          <p:attrName>ppt_y</p:attrName>
                                        </p:attrNameLst>
                                      </p:cBhvr>
                                      <p:rCtr x="0" y="-1821"/>
                                    </p:animMotion>
                                  </p:childTnLst>
                                </p:cTn>
                              </p:par>
                              <p:par>
                                <p:cTn id="39" presetID="10" presetClass="entr" presetSubtype="0" fill="hold" grpId="0" nodeType="withEffect">
                                  <p:stCondLst>
                                    <p:cond delay="25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500"/>
                                        <p:tgtEl>
                                          <p:spTgt spid="94"/>
                                        </p:tgtEl>
                                      </p:cBhvr>
                                    </p:animEffect>
                                  </p:childTnLst>
                                </p:cTn>
                              </p:par>
                              <p:par>
                                <p:cTn id="42" presetID="10" presetClass="entr" presetSubtype="0" fill="hold" grpId="1" nodeType="withEffect">
                                  <p:stCondLst>
                                    <p:cond delay="25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64" presetClass="path" presetSubtype="0" accel="50000" decel="50000" fill="hold" grpId="0" nodeType="withEffect">
                                  <p:stCondLst>
                                    <p:cond delay="250"/>
                                  </p:stCondLst>
                                  <p:childTnLst>
                                    <p:animMotion origin="layout" path="M -3.05556E-6 0.03612 L -3.05556E-6 -4.19753E-6 " pathEditMode="relative" rAng="0" ptsTypes="AA">
                                      <p:cBhvr>
                                        <p:cTn id="46" dur="750" fill="hold"/>
                                        <p:tgtEl>
                                          <p:spTgt spid="98"/>
                                        </p:tgtEl>
                                        <p:attrNameLst>
                                          <p:attrName>ppt_x</p:attrName>
                                          <p:attrName>ppt_y</p:attrName>
                                        </p:attrNameLst>
                                      </p:cBhvr>
                                      <p:rCtr x="0" y="-1821"/>
                                    </p:animMotion>
                                  </p:childTnLst>
                                </p:cTn>
                              </p:par>
                              <p:par>
                                <p:cTn id="47" presetID="10" presetClass="entr" presetSubtype="0" fill="hold" grpId="0" nodeType="withEffect">
                                  <p:stCondLst>
                                    <p:cond delay="50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500"/>
                                        <p:tgtEl>
                                          <p:spTgt spid="104"/>
                                        </p:tgtEl>
                                      </p:cBhvr>
                                    </p:animEffect>
                                  </p:childTnLst>
                                </p:cTn>
                              </p:par>
                              <p:par>
                                <p:cTn id="50" presetID="10" presetClass="entr" presetSubtype="0" fill="hold" grpId="1" nodeType="withEffect">
                                  <p:stCondLst>
                                    <p:cond delay="50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500"/>
                                        <p:tgtEl>
                                          <p:spTgt spid="100"/>
                                        </p:tgtEl>
                                      </p:cBhvr>
                                    </p:animEffect>
                                  </p:childTnLst>
                                </p:cTn>
                              </p:par>
                              <p:par>
                                <p:cTn id="53" presetID="64" presetClass="path" presetSubtype="0" accel="50000" decel="50000" fill="hold" grpId="0" nodeType="withEffect">
                                  <p:stCondLst>
                                    <p:cond delay="500"/>
                                  </p:stCondLst>
                                  <p:childTnLst>
                                    <p:animMotion origin="layout" path="M -3.05556E-6 0.03612 L -3.05556E-6 -4.19753E-6 " pathEditMode="relative" rAng="0" ptsTypes="AA">
                                      <p:cBhvr>
                                        <p:cTn id="54" dur="750" fill="hold"/>
                                        <p:tgtEl>
                                          <p:spTgt spid="100"/>
                                        </p:tgtEl>
                                        <p:attrNameLst>
                                          <p:attrName>ppt_x</p:attrName>
                                          <p:attrName>ppt_y</p:attrName>
                                        </p:attrNameLst>
                                      </p:cBhvr>
                                      <p:rCtr x="0" y="-1821"/>
                                    </p:animMotion>
                                  </p:childTnLst>
                                </p:cTn>
                              </p:par>
                              <p:par>
                                <p:cTn id="55" presetID="10" presetClass="entr" presetSubtype="0" fill="hold" grpId="0" nodeType="withEffect">
                                  <p:stCondLst>
                                    <p:cond delay="750"/>
                                  </p:stCondLst>
                                  <p:childTnLst>
                                    <p:set>
                                      <p:cBhvr>
                                        <p:cTn id="56" dur="1" fill="hold">
                                          <p:stCondLst>
                                            <p:cond delay="0"/>
                                          </p:stCondLst>
                                        </p:cTn>
                                        <p:tgtEl>
                                          <p:spTgt spid="105"/>
                                        </p:tgtEl>
                                        <p:attrNameLst>
                                          <p:attrName>style.visibility</p:attrName>
                                        </p:attrNameLst>
                                      </p:cBhvr>
                                      <p:to>
                                        <p:strVal val="visible"/>
                                      </p:to>
                                    </p:set>
                                    <p:animEffect transition="in" filter="fade">
                                      <p:cBhvr>
                                        <p:cTn id="57" dur="500"/>
                                        <p:tgtEl>
                                          <p:spTgt spid="105"/>
                                        </p:tgtEl>
                                      </p:cBhvr>
                                    </p:animEffect>
                                  </p:childTnLst>
                                </p:cTn>
                              </p:par>
                              <p:par>
                                <p:cTn id="58" presetID="10" presetClass="entr" presetSubtype="0" fill="hold" grpId="1" nodeType="withEffect">
                                  <p:stCondLst>
                                    <p:cond delay="75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500"/>
                                        <p:tgtEl>
                                          <p:spTgt spid="102"/>
                                        </p:tgtEl>
                                      </p:cBhvr>
                                    </p:animEffect>
                                  </p:childTnLst>
                                </p:cTn>
                              </p:par>
                              <p:par>
                                <p:cTn id="61" presetID="64" presetClass="path" presetSubtype="0" accel="50000" decel="50000" fill="hold" grpId="0" nodeType="withEffect">
                                  <p:stCondLst>
                                    <p:cond delay="750"/>
                                  </p:stCondLst>
                                  <p:childTnLst>
                                    <p:animMotion origin="layout" path="M -3.05556E-6 0.03612 L -3.05556E-6 -4.19753E-6 " pathEditMode="relative" rAng="0" ptsTypes="AA">
                                      <p:cBhvr>
                                        <p:cTn id="62" dur="750" fill="hold"/>
                                        <p:tgtEl>
                                          <p:spTgt spid="102"/>
                                        </p:tgtEl>
                                        <p:attrNameLst>
                                          <p:attrName>ppt_x</p:attrName>
                                          <p:attrName>ppt_y</p:attrName>
                                        </p:attrNameLst>
                                      </p:cBhvr>
                                      <p:rCtr x="0" y="-1821"/>
                                    </p:animMotion>
                                  </p:childTnLst>
                                </p:cTn>
                              </p:par>
                              <p:par>
                                <p:cTn id="63" presetID="10" presetClass="entr" presetSubtype="0" fill="hold" grpId="0" nodeType="withEffect">
                                  <p:stCondLst>
                                    <p:cond delay="1000"/>
                                  </p:stCondLst>
                                  <p:childTnLst>
                                    <p:set>
                                      <p:cBhvr>
                                        <p:cTn id="64" dur="1" fill="hold">
                                          <p:stCondLst>
                                            <p:cond delay="0"/>
                                          </p:stCondLst>
                                        </p:cTn>
                                        <p:tgtEl>
                                          <p:spTgt spid="106"/>
                                        </p:tgtEl>
                                        <p:attrNameLst>
                                          <p:attrName>style.visibility</p:attrName>
                                        </p:attrNameLst>
                                      </p:cBhvr>
                                      <p:to>
                                        <p:strVal val="visible"/>
                                      </p:to>
                                    </p:set>
                                    <p:animEffect transition="in" filter="fade">
                                      <p:cBhvr>
                                        <p:cTn id="65" dur="500"/>
                                        <p:tgtEl>
                                          <p:spTgt spid="106"/>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par>
                          <p:cTn id="73" fill="hold">
                            <p:stCondLst>
                              <p:cond delay="3500"/>
                            </p:stCondLst>
                            <p:childTnLst>
                              <p:par>
                                <p:cTn id="74" presetID="1" presetClass="entr" presetSubtype="0"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childTnLst>
                                </p:cTn>
                              </p:par>
                              <p:par>
                                <p:cTn id="76" presetID="63" presetClass="path" presetSubtype="0" accel="50000" decel="50000" fill="hold" nodeType="withEffect">
                                  <p:stCondLst>
                                    <p:cond delay="0"/>
                                  </p:stCondLst>
                                  <p:childTnLst>
                                    <p:animMotion origin="layout" path="M 4.44444E-6 -4.78691E-6 L 0.575 -4.78691E-6 " pathEditMode="relative" rAng="0" ptsTypes="AA">
                                      <p:cBhvr>
                                        <p:cTn id="77" dur="2000" fill="hold"/>
                                        <p:tgtEl>
                                          <p:spTgt spid="27"/>
                                        </p:tgtEl>
                                        <p:attrNameLst>
                                          <p:attrName>ppt_x</p:attrName>
                                          <p:attrName>ppt_y</p:attrName>
                                        </p:attrNameLst>
                                      </p:cBhvr>
                                      <p:rCtr x="28750" y="0"/>
                                    </p:animMotion>
                                  </p:childTnLst>
                                </p:cTn>
                              </p:par>
                              <p:par>
                                <p:cTn id="78" presetID="22" presetClass="entr" presetSubtype="8" fill="hold" grpId="0" nodeType="with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1750"/>
                                        <p:tgtEl>
                                          <p:spTgt spid="26"/>
                                        </p:tgtEl>
                                      </p:cBhvr>
                                    </p:animEffect>
                                  </p:childTnLst>
                                </p:cTn>
                              </p:par>
                              <p:par>
                                <p:cTn id="81" presetID="1" presetClass="entr" presetSubtype="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63" presetClass="path" presetSubtype="0" accel="50000" decel="50000" fill="hold" nodeType="withEffect">
                                  <p:stCondLst>
                                    <p:cond delay="0"/>
                                  </p:stCondLst>
                                  <p:childTnLst>
                                    <p:animMotion origin="layout" path="M -4.16667E-6 4.93827E-6 L 0.58351 4.93827E-6 " pathEditMode="relative" rAng="0" ptsTypes="AA">
                                      <p:cBhvr>
                                        <p:cTn id="84" dur="2000" fill="hold"/>
                                        <p:tgtEl>
                                          <p:spTgt spid="39"/>
                                        </p:tgtEl>
                                        <p:attrNameLst>
                                          <p:attrName>ppt_x</p:attrName>
                                          <p:attrName>ppt_y</p:attrName>
                                        </p:attrNameLst>
                                      </p:cBhvr>
                                      <p:rCtr x="29167" y="0"/>
                                    </p:animMotion>
                                  </p:childTnLst>
                                </p:cTn>
                              </p:par>
                            </p:childTnLst>
                          </p:cTn>
                        </p:par>
                        <p:par>
                          <p:cTn id="85" fill="hold">
                            <p:stCondLst>
                              <p:cond delay="5500"/>
                            </p:stCondLst>
                            <p:childTnLst>
                              <p:par>
                                <p:cTn id="86" presetID="42"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par>
                                <p:cTn id="91" presetID="42" presetClass="exit" presetSubtype="0" fill="hold" nodeType="withEffect">
                                  <p:stCondLst>
                                    <p:cond delay="0"/>
                                  </p:stCondLst>
                                  <p:childTnLst>
                                    <p:animEffect transition="out" filter="fade">
                                      <p:cBhvr>
                                        <p:cTn id="92" dur="1000"/>
                                        <p:tgtEl>
                                          <p:spTgt spid="39"/>
                                        </p:tgtEl>
                                      </p:cBhvr>
                                    </p:animEffect>
                                    <p:anim calcmode="lin" valueType="num">
                                      <p:cBhvr>
                                        <p:cTn id="93" dur="1000"/>
                                        <p:tgtEl>
                                          <p:spTgt spid="39"/>
                                        </p:tgtEl>
                                        <p:attrNameLst>
                                          <p:attrName>ppt_x</p:attrName>
                                        </p:attrNameLst>
                                      </p:cBhvr>
                                      <p:tavLst>
                                        <p:tav tm="0">
                                          <p:val>
                                            <p:strVal val="ppt_x"/>
                                          </p:val>
                                        </p:tav>
                                        <p:tav tm="100000">
                                          <p:val>
                                            <p:strVal val="ppt_x"/>
                                          </p:val>
                                        </p:tav>
                                      </p:tavLst>
                                    </p:anim>
                                    <p:anim calcmode="lin" valueType="num">
                                      <p:cBhvr>
                                        <p:cTn id="94" dur="1000"/>
                                        <p:tgtEl>
                                          <p:spTgt spid="39"/>
                                        </p:tgtEl>
                                        <p:attrNameLst>
                                          <p:attrName>ppt_y</p:attrName>
                                        </p:attrNameLst>
                                      </p:cBhvr>
                                      <p:tavLst>
                                        <p:tav tm="0">
                                          <p:val>
                                            <p:strVal val="ppt_y"/>
                                          </p:val>
                                        </p:tav>
                                        <p:tav tm="100000">
                                          <p:val>
                                            <p:strVal val="ppt_y+.1"/>
                                          </p:val>
                                        </p:tav>
                                      </p:tavLst>
                                    </p:anim>
                                    <p:set>
                                      <p:cBhvr>
                                        <p:cTn id="95" dur="1" fill="hold">
                                          <p:stCondLst>
                                            <p:cond delay="999"/>
                                          </p:stCondLst>
                                        </p:cTn>
                                        <p:tgtEl>
                                          <p:spTgt spid="39"/>
                                        </p:tgtEl>
                                        <p:attrNameLst>
                                          <p:attrName>style.visibility</p:attrName>
                                        </p:attrNameLst>
                                      </p:cBhvr>
                                      <p:to>
                                        <p:strVal val="hidden"/>
                                      </p:to>
                                    </p:set>
                                  </p:childTnLst>
                                </p:cTn>
                              </p:par>
                            </p:childTnLst>
                          </p:cTn>
                        </p:par>
                        <p:par>
                          <p:cTn id="96" fill="hold">
                            <p:stCondLst>
                              <p:cond delay="6500"/>
                            </p:stCondLst>
                            <p:childTnLst>
                              <p:par>
                                <p:cTn id="97" presetID="10" presetClass="entr" presetSubtype="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3" grpId="2" animBg="1"/>
      <p:bldP spid="98" grpId="0" animBg="1"/>
      <p:bldP spid="98" grpId="1" animBg="1"/>
      <p:bldP spid="99" grpId="0" animBg="1"/>
      <p:bldP spid="99" grpId="1" animBg="1"/>
      <p:bldP spid="99" grpId="2" animBg="1"/>
      <p:bldP spid="100" grpId="0" animBg="1"/>
      <p:bldP spid="100" grpId="1" animBg="1"/>
      <p:bldP spid="101" grpId="0" animBg="1"/>
      <p:bldP spid="101" grpId="1" animBg="1"/>
      <p:bldP spid="101" grpId="2" animBg="1"/>
      <p:bldP spid="102" grpId="0" animBg="1"/>
      <p:bldP spid="102" grpId="1" animBg="1"/>
      <p:bldP spid="103" grpId="0" animBg="1"/>
      <p:bldP spid="103" grpId="1" animBg="1"/>
      <p:bldP spid="103" grpId="2" animBg="1"/>
      <p:bldP spid="94" grpId="0"/>
      <p:bldP spid="104" grpId="0"/>
      <p:bldP spid="105" grpId="0"/>
      <p:bldP spid="106" grpId="0"/>
      <p:bldP spid="23" grpId="0"/>
      <p:bldP spid="24" grpId="0"/>
      <p:bldP spid="25" grpId="0" animBg="1"/>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团队成员介绍</a:t>
            </a:r>
          </a:p>
        </p:txBody>
      </p:sp>
      <p:sp>
        <p:nvSpPr>
          <p:cNvPr id="3" name="TextBox 2"/>
          <p:cNvSpPr txBox="1"/>
          <p:nvPr/>
        </p:nvSpPr>
        <p:spPr>
          <a:xfrm>
            <a:off x="837036"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854528"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872020"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804248" y="3755973"/>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1030899"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李姓名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8" name="矩形 7"/>
          <p:cNvSpPr>
            <a:spLocks noChangeArrowheads="1"/>
          </p:cNvSpPr>
          <p:nvPr/>
        </p:nvSpPr>
        <p:spPr bwMode="auto">
          <a:xfrm>
            <a:off x="3048391"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张姓名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9" name="矩形 8"/>
          <p:cNvSpPr>
            <a:spLocks noChangeArrowheads="1"/>
          </p:cNvSpPr>
          <p:nvPr/>
        </p:nvSpPr>
        <p:spPr bwMode="auto">
          <a:xfrm>
            <a:off x="5065883"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王姓名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10" name="矩形 9"/>
          <p:cNvSpPr>
            <a:spLocks noChangeArrowheads="1"/>
          </p:cNvSpPr>
          <p:nvPr/>
        </p:nvSpPr>
        <p:spPr bwMode="auto">
          <a:xfrm>
            <a:off x="6998111" y="2868271"/>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anose="020B0503020204020204" pitchFamily="34" charset="-122"/>
                <a:ea typeface="微软雅黑" panose="020B0503020204020204" pitchFamily="34" charset="-122"/>
                <a:cs typeface="+mj-cs"/>
              </a:rPr>
              <a:t>李姓名</a:t>
            </a:r>
            <a:endParaRPr lang="en-US" altLang="zh-CN" sz="1600" b="1" cap="all" dirty="0">
              <a:latin typeface="微软雅黑" panose="020B0503020204020204" pitchFamily="34" charset="-122"/>
              <a:ea typeface="微软雅黑" panose="020B0503020204020204" pitchFamily="34" charset="-122"/>
              <a:cs typeface="+mj-cs"/>
            </a:endParaRPr>
          </a:p>
        </p:txBody>
      </p:sp>
      <p:sp>
        <p:nvSpPr>
          <p:cNvPr id="11" name="Oval 12"/>
          <p:cNvSpPr>
            <a:spLocks noChangeArrowheads="1"/>
          </p:cNvSpPr>
          <p:nvPr/>
        </p:nvSpPr>
        <p:spPr bwMode="auto">
          <a:xfrm>
            <a:off x="892013"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2" name="Oval 13"/>
          <p:cNvSpPr>
            <a:spLocks noChangeArrowheads="1"/>
          </p:cNvSpPr>
          <p:nvPr/>
        </p:nvSpPr>
        <p:spPr bwMode="auto">
          <a:xfrm>
            <a:off x="985155" y="1297437"/>
            <a:ext cx="1395135" cy="140228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13" name="Oval 12"/>
          <p:cNvSpPr>
            <a:spLocks noChangeArrowheads="1"/>
          </p:cNvSpPr>
          <p:nvPr/>
        </p:nvSpPr>
        <p:spPr bwMode="auto">
          <a:xfrm>
            <a:off x="2793361"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4" name="Oval 13"/>
          <p:cNvSpPr>
            <a:spLocks noChangeArrowheads="1"/>
          </p:cNvSpPr>
          <p:nvPr/>
        </p:nvSpPr>
        <p:spPr bwMode="auto">
          <a:xfrm>
            <a:off x="2886503" y="1297437"/>
            <a:ext cx="1395135" cy="140228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15" name="Oval 12"/>
          <p:cNvSpPr>
            <a:spLocks noChangeArrowheads="1"/>
          </p:cNvSpPr>
          <p:nvPr/>
        </p:nvSpPr>
        <p:spPr bwMode="auto">
          <a:xfrm>
            <a:off x="4768763"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6" name="Oval 13"/>
          <p:cNvSpPr>
            <a:spLocks noChangeArrowheads="1"/>
          </p:cNvSpPr>
          <p:nvPr/>
        </p:nvSpPr>
        <p:spPr bwMode="auto">
          <a:xfrm>
            <a:off x="4861905" y="1297437"/>
            <a:ext cx="1395135" cy="140228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sp>
        <p:nvSpPr>
          <p:cNvPr id="17" name="Oval 12"/>
          <p:cNvSpPr>
            <a:spLocks noChangeArrowheads="1"/>
          </p:cNvSpPr>
          <p:nvPr/>
        </p:nvSpPr>
        <p:spPr bwMode="auto">
          <a:xfrm>
            <a:off x="6660232" y="1203598"/>
            <a:ext cx="1581417" cy="1589964"/>
          </a:xfrm>
          <a:prstGeom prst="ellipse">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a:p>
        </p:txBody>
      </p:sp>
      <p:sp>
        <p:nvSpPr>
          <p:cNvPr id="18" name="Oval 13"/>
          <p:cNvSpPr>
            <a:spLocks noChangeArrowheads="1"/>
          </p:cNvSpPr>
          <p:nvPr/>
        </p:nvSpPr>
        <p:spPr bwMode="auto">
          <a:xfrm>
            <a:off x="6753374" y="1297437"/>
            <a:ext cx="1395135" cy="140228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a:p>
        </p:txBody>
      </p:sp>
      <p:grpSp>
        <p:nvGrpSpPr>
          <p:cNvPr id="19" name="组合 18"/>
          <p:cNvGrpSpPr/>
          <p:nvPr/>
        </p:nvGrpSpPr>
        <p:grpSpPr>
          <a:xfrm>
            <a:off x="852265" y="3179909"/>
            <a:ext cx="1487487" cy="363538"/>
            <a:chOff x="852265" y="3147814"/>
            <a:chExt cx="1487487" cy="363538"/>
          </a:xfrm>
        </p:grpSpPr>
        <p:sp>
          <p:nvSpPr>
            <p:cNvPr id="20"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1"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C0504D"/>
                  </a:solidFill>
                  <a:latin typeface="微软雅黑" panose="020B0503020204020204" pitchFamily="34" charset="-122"/>
                  <a:ea typeface="微软雅黑" panose="020B0503020204020204" pitchFamily="34" charset="-122"/>
                </a:rPr>
                <a:t>职位名称</a:t>
              </a:r>
            </a:p>
          </p:txBody>
        </p:sp>
      </p:grpSp>
      <p:grpSp>
        <p:nvGrpSpPr>
          <p:cNvPr id="23" name="组合 22"/>
          <p:cNvGrpSpPr/>
          <p:nvPr/>
        </p:nvGrpSpPr>
        <p:grpSpPr>
          <a:xfrm>
            <a:off x="2817608" y="3179909"/>
            <a:ext cx="1487487" cy="363538"/>
            <a:chOff x="852265" y="3147814"/>
            <a:chExt cx="1487487" cy="363538"/>
          </a:xfrm>
        </p:grpSpPr>
        <p:sp>
          <p:nvSpPr>
            <p:cNvPr id="24"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5"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4F81BD"/>
                  </a:solidFill>
                  <a:latin typeface="微软雅黑" panose="020B0503020204020204" pitchFamily="34" charset="-122"/>
                  <a:ea typeface="微软雅黑" panose="020B0503020204020204" pitchFamily="34" charset="-122"/>
                </a:rPr>
                <a:t>职位名称</a:t>
              </a:r>
            </a:p>
          </p:txBody>
        </p:sp>
      </p:grpSp>
      <p:grpSp>
        <p:nvGrpSpPr>
          <p:cNvPr id="27" name="组合 26"/>
          <p:cNvGrpSpPr/>
          <p:nvPr/>
        </p:nvGrpSpPr>
        <p:grpSpPr>
          <a:xfrm>
            <a:off x="4815728" y="3179909"/>
            <a:ext cx="1487487" cy="363538"/>
            <a:chOff x="852265" y="3147814"/>
            <a:chExt cx="1487487" cy="363538"/>
          </a:xfrm>
        </p:grpSpPr>
        <p:sp>
          <p:nvSpPr>
            <p:cNvPr id="28"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29"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8064A2"/>
                  </a:solidFill>
                  <a:latin typeface="微软雅黑" panose="020B0503020204020204" pitchFamily="34" charset="-122"/>
                  <a:ea typeface="微软雅黑" panose="020B0503020204020204" pitchFamily="34" charset="-122"/>
                </a:rPr>
                <a:t>职位名称</a:t>
              </a:r>
            </a:p>
          </p:txBody>
        </p:sp>
      </p:grpSp>
      <p:grpSp>
        <p:nvGrpSpPr>
          <p:cNvPr id="31" name="组合 30"/>
          <p:cNvGrpSpPr/>
          <p:nvPr/>
        </p:nvGrpSpPr>
        <p:grpSpPr>
          <a:xfrm>
            <a:off x="6804248" y="3179909"/>
            <a:ext cx="1487487" cy="363538"/>
            <a:chOff x="852265" y="3147814"/>
            <a:chExt cx="1487487" cy="363538"/>
          </a:xfrm>
        </p:grpSpPr>
        <p:sp>
          <p:nvSpPr>
            <p:cNvPr id="32"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solidFill>
              <a:schemeClr val="bg1">
                <a:lumMod val="95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3" name="Freeform 7"/>
            <p:cNvSpPr/>
            <p:nvPr/>
          </p:nvSpPr>
          <p:spPr bwMode="auto">
            <a:xfrm>
              <a:off x="890365" y="3166864"/>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49" h="33">
                  <a:moveTo>
                    <a:pt x="7" y="0"/>
                  </a:moveTo>
                  <a:lnTo>
                    <a:pt x="141" y="0"/>
                  </a:lnTo>
                  <a:lnTo>
                    <a:pt x="149" y="17"/>
                  </a:lnTo>
                  <a:lnTo>
                    <a:pt x="141" y="33"/>
                  </a:lnTo>
                  <a:lnTo>
                    <a:pt x="7" y="33"/>
                  </a:lnTo>
                  <a:lnTo>
                    <a:pt x="0" y="17"/>
                  </a:lnTo>
                  <a:lnTo>
                    <a:pt x="7" y="0"/>
                  </a:lnTo>
                </a:path>
              </a:pathLst>
            </a:custGeom>
            <a:solidFill>
              <a:schemeClr val="bg1">
                <a:lumMod val="95000"/>
              </a:schemeClr>
            </a:solidFill>
            <a:ln w="0">
              <a:noFill/>
              <a:prstDash val="solid"/>
              <a:rou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112992" y="3152182"/>
              <a:ext cx="1005403" cy="338554"/>
            </a:xfrm>
            <a:prstGeom prst="rect">
              <a:avLst/>
            </a:prstGeom>
            <a:noFill/>
          </p:spPr>
          <p:txBody>
            <a:bodyPr wrap="none" rtlCol="0">
              <a:spAutoFit/>
            </a:bodyPr>
            <a:lstStyle/>
            <a:p>
              <a:r>
                <a:rPr lang="zh-CN" altLang="en-US" sz="1600" b="1" dirty="0">
                  <a:solidFill>
                    <a:srgbClr val="9BBB59"/>
                  </a:solidFill>
                  <a:latin typeface="微软雅黑" panose="020B0503020204020204" pitchFamily="34" charset="-122"/>
                  <a:ea typeface="微软雅黑" panose="020B0503020204020204" pitchFamily="34" charset="-122"/>
                </a:rPr>
                <a:t>职位名称</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14"/>
                                        </p:tgtEl>
                                        <p:attrNameLst>
                                          <p:attrName>style.visibility</p:attrName>
                                        </p:attrNameLst>
                                      </p:cBhvr>
                                      <p:to>
                                        <p:strVal val="visible"/>
                                      </p:to>
                                    </p:set>
                                    <p:animScale>
                                      <p:cBhvr>
                                        <p:cTn id="2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4"/>
                                        </p:tgtEl>
                                        <p:attrNameLst>
                                          <p:attrName>ppt_x</p:attrName>
                                          <p:attrName>ppt_y</p:attrName>
                                        </p:attrNameLst>
                                      </p:cBhvr>
                                    </p:animMotion>
                                    <p:animEffect transition="in" filter="fade">
                                      <p:cBhvr>
                                        <p:cTn id="24" dur="1000"/>
                                        <p:tgtEl>
                                          <p:spTgt spid="14"/>
                                        </p:tgtEl>
                                      </p:cBhvr>
                                    </p:animEffect>
                                  </p:childTnLst>
                                </p:cTn>
                              </p:par>
                              <p:par>
                                <p:cTn id="25" presetID="52" presetClass="entr" presetSubtype="0" fill="hold" grpId="0" nodeType="withEffect">
                                  <p:stCondLst>
                                    <p:cond delay="400"/>
                                  </p:stCondLst>
                                  <p:childTnLst>
                                    <p:set>
                                      <p:cBhvr>
                                        <p:cTn id="26" dur="1" fill="hold">
                                          <p:stCondLst>
                                            <p:cond delay="0"/>
                                          </p:stCondLst>
                                        </p:cTn>
                                        <p:tgtEl>
                                          <p:spTgt spid="15"/>
                                        </p:tgtEl>
                                        <p:attrNameLst>
                                          <p:attrName>style.visibility</p:attrName>
                                        </p:attrNameLst>
                                      </p:cBhvr>
                                      <p:to>
                                        <p:strVal val="visible"/>
                                      </p:to>
                                    </p:set>
                                    <p:animScale>
                                      <p:cBhvr>
                                        <p:cTn id="2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5"/>
                                        </p:tgtEl>
                                        <p:attrNameLst>
                                          <p:attrName>ppt_x</p:attrName>
                                          <p:attrName>ppt_y</p:attrName>
                                        </p:attrNameLst>
                                      </p:cBhvr>
                                    </p:animMotion>
                                    <p:animEffect transition="in" filter="fade">
                                      <p:cBhvr>
                                        <p:cTn id="29" dur="1000"/>
                                        <p:tgtEl>
                                          <p:spTgt spid="15"/>
                                        </p:tgtEl>
                                      </p:cBhvr>
                                    </p:animEffect>
                                  </p:childTnLst>
                                </p:cTn>
                              </p:par>
                              <p:par>
                                <p:cTn id="30" presetID="52" presetClass="entr" presetSubtype="0" fill="hold" grpId="0" nodeType="withEffect">
                                  <p:stCondLst>
                                    <p:cond delay="400"/>
                                  </p:stCondLst>
                                  <p:childTnLst>
                                    <p:set>
                                      <p:cBhvr>
                                        <p:cTn id="31" dur="1" fill="hold">
                                          <p:stCondLst>
                                            <p:cond delay="0"/>
                                          </p:stCondLst>
                                        </p:cTn>
                                        <p:tgtEl>
                                          <p:spTgt spid="16"/>
                                        </p:tgtEl>
                                        <p:attrNameLst>
                                          <p:attrName>style.visibility</p:attrName>
                                        </p:attrNameLst>
                                      </p:cBhvr>
                                      <p:to>
                                        <p:strVal val="visible"/>
                                      </p:to>
                                    </p:set>
                                    <p:animScale>
                                      <p:cBhvr>
                                        <p:cTn id="3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6"/>
                                        </p:tgtEl>
                                        <p:attrNameLst>
                                          <p:attrName>ppt_x</p:attrName>
                                          <p:attrName>ppt_y</p:attrName>
                                        </p:attrNameLst>
                                      </p:cBhvr>
                                    </p:animMotion>
                                    <p:animEffect transition="in" filter="fade">
                                      <p:cBhvr>
                                        <p:cTn id="34" dur="1000"/>
                                        <p:tgtEl>
                                          <p:spTgt spid="16"/>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7"/>
                                        </p:tgtEl>
                                        <p:attrNameLst>
                                          <p:attrName>style.visibility</p:attrName>
                                        </p:attrNameLst>
                                      </p:cBhvr>
                                      <p:to>
                                        <p:strVal val="visible"/>
                                      </p:to>
                                    </p:set>
                                    <p:animScale>
                                      <p:cBhvr>
                                        <p:cTn id="3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7"/>
                                        </p:tgtEl>
                                        <p:attrNameLst>
                                          <p:attrName>ppt_x</p:attrName>
                                          <p:attrName>ppt_y</p:attrName>
                                        </p:attrNameLst>
                                      </p:cBhvr>
                                    </p:animMotion>
                                    <p:animEffect transition="in" filter="fade">
                                      <p:cBhvr>
                                        <p:cTn id="39" dur="1000"/>
                                        <p:tgtEl>
                                          <p:spTgt spid="17"/>
                                        </p:tgtEl>
                                      </p:cBhvr>
                                    </p:animEffect>
                                  </p:childTnLst>
                                </p:cTn>
                              </p:par>
                              <p:par>
                                <p:cTn id="40" presetID="52" presetClass="entr" presetSubtype="0" fill="hold" grpId="0" nodeType="withEffect">
                                  <p:stCondLst>
                                    <p:cond delay="400"/>
                                  </p:stCondLst>
                                  <p:childTnLst>
                                    <p:set>
                                      <p:cBhvr>
                                        <p:cTn id="41" dur="1" fill="hold">
                                          <p:stCondLst>
                                            <p:cond delay="0"/>
                                          </p:stCondLst>
                                        </p:cTn>
                                        <p:tgtEl>
                                          <p:spTgt spid="18"/>
                                        </p:tgtEl>
                                        <p:attrNameLst>
                                          <p:attrName>style.visibility</p:attrName>
                                        </p:attrNameLst>
                                      </p:cBhvr>
                                      <p:to>
                                        <p:strVal val="visible"/>
                                      </p:to>
                                    </p:set>
                                    <p:animScale>
                                      <p:cBhvr>
                                        <p:cTn id="4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8"/>
                                        </p:tgtEl>
                                        <p:attrNameLst>
                                          <p:attrName>ppt_x</p:attrName>
                                          <p:attrName>ppt_y</p:attrName>
                                        </p:attrNameLst>
                                      </p:cBhvr>
                                    </p:animMotion>
                                    <p:animEffect transition="in" filter="fade">
                                      <p:cBhvr>
                                        <p:cTn id="44" dur="1000"/>
                                        <p:tgtEl>
                                          <p:spTgt spid="18"/>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p:tgtEl>
                                          <p:spTgt spid="7"/>
                                        </p:tgtEl>
                                        <p:attrNameLst>
                                          <p:attrName>ppt_y</p:attrName>
                                        </p:attrNameLst>
                                      </p:cBhvr>
                                      <p:tavLst>
                                        <p:tav tm="0">
                                          <p:val>
                                            <p:strVal val="#ppt_y+#ppt_h*1.125000"/>
                                          </p:val>
                                        </p:tav>
                                        <p:tav tm="100000">
                                          <p:val>
                                            <p:strVal val="#ppt_y"/>
                                          </p:val>
                                        </p:tav>
                                      </p:tavLst>
                                    </p:anim>
                                    <p:animEffect transition="in" filter="wipe(up)">
                                      <p:cBhvr>
                                        <p:cTn id="61" dur="500"/>
                                        <p:tgtEl>
                                          <p:spTgt spid="7"/>
                                        </p:tgtEl>
                                      </p:cBhvr>
                                    </p:animEffect>
                                  </p:childTnLst>
                                </p:cTn>
                              </p:par>
                              <p:par>
                                <p:cTn id="62" presetID="12" presetClass="entr" presetSubtype="4" fill="hold" grpId="0" nodeType="withEffect">
                                  <p:stCondLst>
                                    <p:cond delay="10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p:tgtEl>
                                          <p:spTgt spid="8"/>
                                        </p:tgtEl>
                                        <p:attrNameLst>
                                          <p:attrName>ppt_y</p:attrName>
                                        </p:attrNameLst>
                                      </p:cBhvr>
                                      <p:tavLst>
                                        <p:tav tm="0">
                                          <p:val>
                                            <p:strVal val="#ppt_y+#ppt_h*1.125000"/>
                                          </p:val>
                                        </p:tav>
                                        <p:tav tm="100000">
                                          <p:val>
                                            <p:strVal val="#ppt_y"/>
                                          </p:val>
                                        </p:tav>
                                      </p:tavLst>
                                    </p:anim>
                                    <p:animEffect transition="in" filter="wipe(up)">
                                      <p:cBhvr>
                                        <p:cTn id="65" dur="500"/>
                                        <p:tgtEl>
                                          <p:spTgt spid="8"/>
                                        </p:tgtEl>
                                      </p:cBhvr>
                                    </p:animEffect>
                                  </p:childTnLst>
                                </p:cTn>
                              </p:par>
                              <p:par>
                                <p:cTn id="66" presetID="12" presetClass="entr" presetSubtype="4" fill="hold" grpId="0" nodeType="withEffect">
                                  <p:stCondLst>
                                    <p:cond delay="20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p:tgtEl>
                                          <p:spTgt spid="9"/>
                                        </p:tgtEl>
                                        <p:attrNameLst>
                                          <p:attrName>ppt_y</p:attrName>
                                        </p:attrNameLst>
                                      </p:cBhvr>
                                      <p:tavLst>
                                        <p:tav tm="0">
                                          <p:val>
                                            <p:strVal val="#ppt_y+#ppt_h*1.125000"/>
                                          </p:val>
                                        </p:tav>
                                        <p:tav tm="100000">
                                          <p:val>
                                            <p:strVal val="#ppt_y"/>
                                          </p:val>
                                        </p:tav>
                                      </p:tavLst>
                                    </p:anim>
                                    <p:animEffect transition="in" filter="wipe(up)">
                                      <p:cBhvr>
                                        <p:cTn id="69" dur="500"/>
                                        <p:tgtEl>
                                          <p:spTgt spid="9"/>
                                        </p:tgtEl>
                                      </p:cBhvr>
                                    </p:animEffect>
                                  </p:childTnLst>
                                </p:cTn>
                              </p:par>
                              <p:par>
                                <p:cTn id="70" presetID="12" presetClass="entr" presetSubtype="4" fill="hold" grpId="0" nodeType="withEffect">
                                  <p:stCondLst>
                                    <p:cond delay="30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p:tgtEl>
                                          <p:spTgt spid="10"/>
                                        </p:tgtEl>
                                        <p:attrNameLst>
                                          <p:attrName>ppt_y</p:attrName>
                                        </p:attrNameLst>
                                      </p:cBhvr>
                                      <p:tavLst>
                                        <p:tav tm="0">
                                          <p:val>
                                            <p:strVal val="#ppt_y+#ppt_h*1.125000"/>
                                          </p:val>
                                        </p:tav>
                                        <p:tav tm="100000">
                                          <p:val>
                                            <p:strVal val="#ppt_y"/>
                                          </p:val>
                                        </p:tav>
                                      </p:tavLst>
                                    </p:anim>
                                    <p:animEffect transition="in" filter="wipe(up)">
                                      <p:cBhvr>
                                        <p:cTn id="73" dur="500"/>
                                        <p:tgtEl>
                                          <p:spTgt spid="10"/>
                                        </p:tgtEl>
                                      </p:cBhvr>
                                    </p:animEffect>
                                  </p:childTnLst>
                                </p:cTn>
                              </p:par>
                              <p:par>
                                <p:cTn id="74" presetID="12" presetClass="entr" presetSubtype="1" fill="hold" grpId="0" nodeType="withEffect">
                                  <p:stCondLst>
                                    <p:cond delay="10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p:tgtEl>
                                          <p:spTgt spid="3"/>
                                        </p:tgtEl>
                                        <p:attrNameLst>
                                          <p:attrName>ppt_y</p:attrName>
                                        </p:attrNameLst>
                                      </p:cBhvr>
                                      <p:tavLst>
                                        <p:tav tm="0">
                                          <p:val>
                                            <p:strVal val="#ppt_y-#ppt_h*1.125000"/>
                                          </p:val>
                                        </p:tav>
                                        <p:tav tm="100000">
                                          <p:val>
                                            <p:strVal val="#ppt_y"/>
                                          </p:val>
                                        </p:tav>
                                      </p:tavLst>
                                    </p:anim>
                                    <p:animEffect transition="in" filter="wipe(down)">
                                      <p:cBhvr>
                                        <p:cTn id="77" dur="500"/>
                                        <p:tgtEl>
                                          <p:spTgt spid="3"/>
                                        </p:tgtEl>
                                      </p:cBhvr>
                                    </p:animEffect>
                                  </p:childTnLst>
                                </p:cTn>
                              </p:par>
                              <p:par>
                                <p:cTn id="78" presetID="12" presetClass="entr" presetSubtype="1" fill="hold" grpId="0" nodeType="withEffect">
                                  <p:stCondLst>
                                    <p:cond delay="300"/>
                                  </p:stCondLst>
                                  <p:childTnLst>
                                    <p:set>
                                      <p:cBhvr>
                                        <p:cTn id="79" dur="1" fill="hold">
                                          <p:stCondLst>
                                            <p:cond delay="0"/>
                                          </p:stCondLst>
                                        </p:cTn>
                                        <p:tgtEl>
                                          <p:spTgt spid="4"/>
                                        </p:tgtEl>
                                        <p:attrNameLst>
                                          <p:attrName>style.visibility</p:attrName>
                                        </p:attrNameLst>
                                      </p:cBhvr>
                                      <p:to>
                                        <p:strVal val="visible"/>
                                      </p:to>
                                    </p:set>
                                    <p:anim calcmode="lin" valueType="num">
                                      <p:cBhvr additive="base">
                                        <p:cTn id="80" dur="500"/>
                                        <p:tgtEl>
                                          <p:spTgt spid="4"/>
                                        </p:tgtEl>
                                        <p:attrNameLst>
                                          <p:attrName>ppt_y</p:attrName>
                                        </p:attrNameLst>
                                      </p:cBhvr>
                                      <p:tavLst>
                                        <p:tav tm="0">
                                          <p:val>
                                            <p:strVal val="#ppt_y-#ppt_h*1.125000"/>
                                          </p:val>
                                        </p:tav>
                                        <p:tav tm="100000">
                                          <p:val>
                                            <p:strVal val="#ppt_y"/>
                                          </p:val>
                                        </p:tav>
                                      </p:tavLst>
                                    </p:anim>
                                    <p:animEffect transition="in" filter="wipe(down)">
                                      <p:cBhvr>
                                        <p:cTn id="81" dur="500"/>
                                        <p:tgtEl>
                                          <p:spTgt spid="4"/>
                                        </p:tgtEl>
                                      </p:cBhvr>
                                    </p:animEffect>
                                  </p:childTnLst>
                                </p:cTn>
                              </p:par>
                              <p:par>
                                <p:cTn id="82" presetID="12" presetClass="entr" presetSubtype="1" fill="hold" grpId="0" nodeType="withEffect">
                                  <p:stCondLst>
                                    <p:cond delay="500"/>
                                  </p:stCondLst>
                                  <p:childTnLst>
                                    <p:set>
                                      <p:cBhvr>
                                        <p:cTn id="83" dur="1" fill="hold">
                                          <p:stCondLst>
                                            <p:cond delay="0"/>
                                          </p:stCondLst>
                                        </p:cTn>
                                        <p:tgtEl>
                                          <p:spTgt spid="5"/>
                                        </p:tgtEl>
                                        <p:attrNameLst>
                                          <p:attrName>style.visibility</p:attrName>
                                        </p:attrNameLst>
                                      </p:cBhvr>
                                      <p:to>
                                        <p:strVal val="visible"/>
                                      </p:to>
                                    </p:set>
                                    <p:anim calcmode="lin" valueType="num">
                                      <p:cBhvr additive="base">
                                        <p:cTn id="84" dur="500"/>
                                        <p:tgtEl>
                                          <p:spTgt spid="5"/>
                                        </p:tgtEl>
                                        <p:attrNameLst>
                                          <p:attrName>ppt_y</p:attrName>
                                        </p:attrNameLst>
                                      </p:cBhvr>
                                      <p:tavLst>
                                        <p:tav tm="0">
                                          <p:val>
                                            <p:strVal val="#ppt_y-#ppt_h*1.125000"/>
                                          </p:val>
                                        </p:tav>
                                        <p:tav tm="100000">
                                          <p:val>
                                            <p:strVal val="#ppt_y"/>
                                          </p:val>
                                        </p:tav>
                                      </p:tavLst>
                                    </p:anim>
                                    <p:animEffect transition="in" filter="wipe(down)">
                                      <p:cBhvr>
                                        <p:cTn id="85" dur="500"/>
                                        <p:tgtEl>
                                          <p:spTgt spid="5"/>
                                        </p:tgtEl>
                                      </p:cBhvr>
                                    </p:animEffect>
                                  </p:childTnLst>
                                </p:cTn>
                              </p:par>
                              <p:par>
                                <p:cTn id="86" presetID="12" presetClass="entr" presetSubtype="1" fill="hold" grpId="0" nodeType="withEffect">
                                  <p:stCondLst>
                                    <p:cond delay="700"/>
                                  </p:stCondLst>
                                  <p:childTnLst>
                                    <p:set>
                                      <p:cBhvr>
                                        <p:cTn id="87" dur="1" fill="hold">
                                          <p:stCondLst>
                                            <p:cond delay="0"/>
                                          </p:stCondLst>
                                        </p:cTn>
                                        <p:tgtEl>
                                          <p:spTgt spid="6"/>
                                        </p:tgtEl>
                                        <p:attrNameLst>
                                          <p:attrName>style.visibility</p:attrName>
                                        </p:attrNameLst>
                                      </p:cBhvr>
                                      <p:to>
                                        <p:strVal val="visible"/>
                                      </p:to>
                                    </p:set>
                                    <p:anim calcmode="lin" valueType="num">
                                      <p:cBhvr additive="base">
                                        <p:cTn id="88" dur="500"/>
                                        <p:tgtEl>
                                          <p:spTgt spid="6"/>
                                        </p:tgtEl>
                                        <p:attrNameLst>
                                          <p:attrName>ppt_y</p:attrName>
                                        </p:attrNameLst>
                                      </p:cBhvr>
                                      <p:tavLst>
                                        <p:tav tm="0">
                                          <p:val>
                                            <p:strVal val="#ppt_y-#ppt_h*1.125000"/>
                                          </p:val>
                                        </p:tav>
                                        <p:tav tm="100000">
                                          <p:val>
                                            <p:strVal val="#ppt_y"/>
                                          </p:val>
                                        </p:tav>
                                      </p:tavLst>
                                    </p:anim>
                                    <p:animEffect transition="in" filter="wipe(down)">
                                      <p:cBhvr>
                                        <p:cTn id="8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rgbClr val="C0504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C0504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C0504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2</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rgbClr val="C0504D"/>
                </a:solidFill>
                <a:latin typeface="微软雅黑" panose="020B0503020204020204" pitchFamily="34" charset="-122"/>
                <a:ea typeface="微软雅黑" panose="020B0503020204020204" pitchFamily="34" charset="-122"/>
              </a:rPr>
              <a:t>工作完成情况</a:t>
            </a: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与上年度对比</a:t>
            </a:r>
          </a:p>
        </p:txBody>
      </p:sp>
      <p:sp>
        <p:nvSpPr>
          <p:cNvPr id="41" name="TextBox 40"/>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二项重点工作</a:t>
            </a:r>
          </a:p>
        </p:txBody>
      </p:sp>
      <p:sp>
        <p:nvSpPr>
          <p:cNvPr id="12" name="TextBox 11"/>
          <p:cNvSpPr txBox="1"/>
          <p:nvPr/>
        </p:nvSpPr>
        <p:spPr>
          <a:xfrm>
            <a:off x="3294058"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四项重点工作</a:t>
            </a:r>
          </a:p>
        </p:txBody>
      </p:sp>
      <p:sp>
        <p:nvSpPr>
          <p:cNvPr id="13" name="TextBox 12"/>
          <p:cNvSpPr txBox="1"/>
          <p:nvPr/>
        </p:nvSpPr>
        <p:spPr>
          <a:xfrm>
            <a:off x="5310282"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工作中的提升</a:t>
            </a: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在此输入章节概述文本内容，文字尽量言简意赅的描述本章节的基本内容即可</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licai2011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专业设计在此输入章节概述文本内容，文字尽量言简意赅的描述本章节的基本内容即可</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licai2011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专业设计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9" grpId="0"/>
      <p:bldP spid="40" grpId="0"/>
      <p:bldP spid="4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与上一年度对比</a:t>
            </a:r>
          </a:p>
        </p:txBody>
      </p:sp>
      <p:sp>
        <p:nvSpPr>
          <p:cNvPr id="3" name="直接连接符 10"/>
          <p:cNvSpPr>
            <a:spLocks noChangeShapeType="1"/>
          </p:cNvSpPr>
          <p:nvPr/>
        </p:nvSpPr>
        <p:spPr bwMode="auto">
          <a:xfrm>
            <a:off x="4643438" y="915194"/>
            <a:ext cx="1587" cy="3960812"/>
          </a:xfrm>
          <a:prstGeom prst="line">
            <a:avLst/>
          </a:prstGeom>
          <a:noFill/>
          <a:ln w="9525" cap="flat"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5" name="TextBox 12"/>
          <p:cNvSpPr>
            <a:spLocks noChangeArrowheads="1"/>
          </p:cNvSpPr>
          <p:nvPr/>
        </p:nvSpPr>
        <p:spPr bwMode="auto">
          <a:xfrm>
            <a:off x="611188" y="1680369"/>
            <a:ext cx="324008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595959"/>
                </a:solidFill>
                <a:latin typeface="方正兰亭粗黑_GBK" charset="-122"/>
                <a:sym typeface="宋体" panose="02010600030101010101" pitchFamily="2" charset="-122"/>
              </a:rPr>
              <a:t>这里输入简单的文字概述这里输入简单文字概</a:t>
            </a:r>
          </a:p>
          <a:p>
            <a:pPr>
              <a:lnSpc>
                <a:spcPct val="150000"/>
              </a:lnSpc>
            </a:pPr>
            <a:r>
              <a:rPr lang="zh-CN" altLang="en-US" sz="1200">
                <a:solidFill>
                  <a:srgbClr val="595959"/>
                </a:solidFill>
                <a:latin typeface="方正兰亭粗黑_GBK" charset="-122"/>
                <a:sym typeface="宋体" panose="02010600030101010101" pitchFamily="2" charset="-122"/>
              </a:rPr>
              <a:t>述这里输入简单的文字概述这里入简单的文字</a:t>
            </a:r>
          </a:p>
          <a:p>
            <a:pPr>
              <a:lnSpc>
                <a:spcPct val="150000"/>
              </a:lnSpc>
            </a:pPr>
            <a:r>
              <a:rPr lang="zh-CN" altLang="en-US" sz="1200">
                <a:solidFill>
                  <a:srgbClr val="595959"/>
                </a:solidFill>
                <a:latin typeface="方正兰亭粗黑_GBK" charset="-122"/>
                <a:sym typeface="宋体" panose="02010600030101010101" pitchFamily="2" charset="-122"/>
              </a:rPr>
              <a:t>概述这里输入述简单的文字概述这里输入简单</a:t>
            </a:r>
          </a:p>
          <a:p>
            <a:pPr>
              <a:lnSpc>
                <a:spcPct val="150000"/>
              </a:lnSpc>
            </a:pPr>
            <a:r>
              <a:rPr lang="zh-CN" altLang="en-US" sz="1200">
                <a:solidFill>
                  <a:srgbClr val="595959"/>
                </a:solidFill>
                <a:latin typeface="方正兰亭粗黑_GBK" charset="-122"/>
                <a:sym typeface="宋体" panose="02010600030101010101" pitchFamily="2" charset="-122"/>
              </a:rPr>
              <a:t>的文字概述这里输入简单的文字概述这里输入</a:t>
            </a:r>
          </a:p>
          <a:p>
            <a:pPr>
              <a:lnSpc>
                <a:spcPct val="150000"/>
              </a:lnSpc>
            </a:pPr>
            <a:r>
              <a:rPr lang="zh-CN" altLang="en-US" sz="1200">
                <a:solidFill>
                  <a:srgbClr val="595959"/>
                </a:solidFill>
                <a:latin typeface="方正兰亭粗黑_GBK" charset="-122"/>
                <a:sym typeface="宋体" panose="02010600030101010101" pitchFamily="2" charset="-122"/>
              </a:rPr>
              <a:t>简单的文字概述这里输入</a:t>
            </a:r>
          </a:p>
        </p:txBody>
      </p:sp>
      <p:sp>
        <p:nvSpPr>
          <p:cNvPr id="6" name="TextBox 13"/>
          <p:cNvSpPr>
            <a:spLocks noChangeArrowheads="1"/>
          </p:cNvSpPr>
          <p:nvPr/>
        </p:nvSpPr>
        <p:spPr bwMode="auto">
          <a:xfrm>
            <a:off x="1331913" y="1266031"/>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itchFamily="2" charset="-122"/>
              </a:rPr>
              <a:t>2014</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itchFamily="2" charset="-122"/>
              </a:rPr>
              <a:t>工作情况</a:t>
            </a:r>
          </a:p>
        </p:txBody>
      </p:sp>
      <p:sp>
        <p:nvSpPr>
          <p:cNvPr id="7" name="TextBox 14"/>
          <p:cNvSpPr>
            <a:spLocks noChangeArrowheads="1"/>
          </p:cNvSpPr>
          <p:nvPr/>
        </p:nvSpPr>
        <p:spPr bwMode="auto">
          <a:xfrm>
            <a:off x="5364163" y="1275556"/>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itchFamily="2" charset="-122"/>
              </a:rPr>
              <a:t>2015</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方正正大黑简体" pitchFamily="2" charset="-122"/>
              </a:rPr>
              <a:t>年工作情况</a:t>
            </a:r>
          </a:p>
        </p:txBody>
      </p:sp>
      <p:sp>
        <p:nvSpPr>
          <p:cNvPr id="8" name="TextBox 15"/>
          <p:cNvSpPr>
            <a:spLocks noChangeArrowheads="1"/>
          </p:cNvSpPr>
          <p:nvPr/>
        </p:nvSpPr>
        <p:spPr bwMode="auto">
          <a:xfrm>
            <a:off x="5384800" y="1707356"/>
            <a:ext cx="329247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a:solidFill>
                  <a:srgbClr val="595959"/>
                </a:solidFill>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dirty="0">
              <a:latin typeface="方正兰亭粗黑_GBK" charset="-122"/>
            </a:endParaRPr>
          </a:p>
        </p:txBody>
      </p:sp>
      <p:sp>
        <p:nvSpPr>
          <p:cNvPr id="9" name="矩形 16"/>
          <p:cNvSpPr>
            <a:spLocks noChangeArrowheads="1"/>
          </p:cNvSpPr>
          <p:nvPr/>
        </p:nvSpPr>
        <p:spPr bwMode="auto">
          <a:xfrm>
            <a:off x="1943100" y="3539331"/>
            <a:ext cx="1692275" cy="227013"/>
          </a:xfrm>
          <a:prstGeom prst="rect">
            <a:avLst/>
          </a:prstGeom>
          <a:solidFill>
            <a:srgbClr val="C0504D"/>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矩形 17"/>
          <p:cNvSpPr>
            <a:spLocks noChangeArrowheads="1"/>
          </p:cNvSpPr>
          <p:nvPr/>
        </p:nvSpPr>
        <p:spPr bwMode="auto">
          <a:xfrm>
            <a:off x="971550" y="3899694"/>
            <a:ext cx="2652713" cy="227012"/>
          </a:xfrm>
          <a:prstGeom prst="rect">
            <a:avLst/>
          </a:prstGeom>
          <a:solidFill>
            <a:srgbClr val="8064A2"/>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矩形 18"/>
          <p:cNvSpPr>
            <a:spLocks noChangeArrowheads="1"/>
          </p:cNvSpPr>
          <p:nvPr/>
        </p:nvSpPr>
        <p:spPr bwMode="auto">
          <a:xfrm>
            <a:off x="1476375" y="4320381"/>
            <a:ext cx="2159000" cy="227013"/>
          </a:xfrm>
          <a:prstGeom prst="rect">
            <a:avLst/>
          </a:prstGeom>
          <a:solidFill>
            <a:srgbClr val="9BBB59"/>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TextBox 19"/>
          <p:cNvSpPr>
            <a:spLocks noChangeArrowheads="1"/>
          </p:cNvSpPr>
          <p:nvPr/>
        </p:nvSpPr>
        <p:spPr bwMode="auto">
          <a:xfrm>
            <a:off x="2152650" y="3539331"/>
            <a:ext cx="12049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计划完成：</a:t>
            </a:r>
            <a:r>
              <a:rPr lang="en-US" sz="1100">
                <a:solidFill>
                  <a:schemeClr val="bg1"/>
                </a:solidFill>
                <a:latin typeface="方正兰亭粗黑_GBK" charset="-122"/>
                <a:ea typeface="方正兰亭粗黑_GBK" charset="-122"/>
                <a:sym typeface="方正兰亭粗黑_GBK" charset="-122"/>
              </a:rPr>
              <a:t>56</a:t>
            </a:r>
            <a:r>
              <a:rPr lang="zh-CN" altLang="en-US" sz="1100">
                <a:solidFill>
                  <a:schemeClr val="bg1"/>
                </a:solidFill>
                <a:latin typeface="方正兰亭粗黑_GBK" charset="-122"/>
                <a:sym typeface="宋体" panose="02010600030101010101" pitchFamily="2" charset="-122"/>
              </a:rPr>
              <a:t>％</a:t>
            </a:r>
          </a:p>
        </p:txBody>
      </p:sp>
      <p:sp>
        <p:nvSpPr>
          <p:cNvPr id="13" name="TextBox 20"/>
          <p:cNvSpPr>
            <a:spLocks noChangeArrowheads="1"/>
          </p:cNvSpPr>
          <p:nvPr/>
        </p:nvSpPr>
        <p:spPr bwMode="auto">
          <a:xfrm>
            <a:off x="1763713" y="3899694"/>
            <a:ext cx="15763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实际完成数目：</a:t>
            </a:r>
            <a:r>
              <a:rPr lang="en-US" sz="1100">
                <a:solidFill>
                  <a:schemeClr val="bg1"/>
                </a:solidFill>
                <a:latin typeface="方正兰亭粗黑_GBK" charset="-122"/>
                <a:ea typeface="方正兰亭粗黑_GBK" charset="-122"/>
                <a:sym typeface="方正兰亭粗黑_GBK" charset="-122"/>
              </a:rPr>
              <a:t>820</a:t>
            </a:r>
            <a:r>
              <a:rPr lang="zh-CN" altLang="en-US" sz="1100">
                <a:solidFill>
                  <a:schemeClr val="bg1"/>
                </a:solidFill>
                <a:latin typeface="方正兰亭粗黑_GBK" charset="-122"/>
                <a:sym typeface="宋体" panose="02010600030101010101" pitchFamily="2" charset="-122"/>
              </a:rPr>
              <a:t>万</a:t>
            </a:r>
          </a:p>
        </p:txBody>
      </p:sp>
      <p:sp>
        <p:nvSpPr>
          <p:cNvPr id="14" name="TextBox 21"/>
          <p:cNvSpPr>
            <a:spLocks noChangeArrowheads="1"/>
          </p:cNvSpPr>
          <p:nvPr/>
        </p:nvSpPr>
        <p:spPr bwMode="auto">
          <a:xfrm>
            <a:off x="2195513" y="4325144"/>
            <a:ext cx="1157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回款数：</a:t>
            </a:r>
            <a:r>
              <a:rPr lang="en-US" sz="1100">
                <a:solidFill>
                  <a:schemeClr val="bg1"/>
                </a:solidFill>
                <a:latin typeface="方正兰亭粗黑_GBK" charset="-122"/>
                <a:ea typeface="方正兰亭粗黑_GBK" charset="-122"/>
                <a:sym typeface="方正兰亭粗黑_GBK" charset="-122"/>
              </a:rPr>
              <a:t>640</a:t>
            </a:r>
            <a:r>
              <a:rPr lang="zh-CN" altLang="en-US" sz="1100">
                <a:solidFill>
                  <a:schemeClr val="bg1"/>
                </a:solidFill>
                <a:latin typeface="方正兰亭粗黑_GBK" charset="-122"/>
                <a:sym typeface="宋体" panose="02010600030101010101" pitchFamily="2" charset="-122"/>
              </a:rPr>
              <a:t>万</a:t>
            </a:r>
          </a:p>
        </p:txBody>
      </p:sp>
      <p:sp>
        <p:nvSpPr>
          <p:cNvPr id="15" name="矩形 22"/>
          <p:cNvSpPr>
            <a:spLocks noChangeArrowheads="1"/>
          </p:cNvSpPr>
          <p:nvPr/>
        </p:nvSpPr>
        <p:spPr bwMode="auto">
          <a:xfrm>
            <a:off x="5508625" y="3539331"/>
            <a:ext cx="1692275" cy="227013"/>
          </a:xfrm>
          <a:prstGeom prst="rect">
            <a:avLst/>
          </a:prstGeom>
          <a:solidFill>
            <a:srgbClr val="C0504D"/>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矩形 23"/>
          <p:cNvSpPr>
            <a:spLocks noChangeArrowheads="1"/>
          </p:cNvSpPr>
          <p:nvPr/>
        </p:nvSpPr>
        <p:spPr bwMode="auto">
          <a:xfrm>
            <a:off x="5519738" y="3899694"/>
            <a:ext cx="2652712" cy="227012"/>
          </a:xfrm>
          <a:prstGeom prst="rect">
            <a:avLst/>
          </a:prstGeom>
          <a:solidFill>
            <a:srgbClr val="8064A2"/>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矩形 24"/>
          <p:cNvSpPr>
            <a:spLocks noChangeArrowheads="1"/>
          </p:cNvSpPr>
          <p:nvPr/>
        </p:nvSpPr>
        <p:spPr bwMode="auto">
          <a:xfrm>
            <a:off x="5508625" y="4320381"/>
            <a:ext cx="2159000" cy="227013"/>
          </a:xfrm>
          <a:prstGeom prst="rect">
            <a:avLst/>
          </a:prstGeom>
          <a:solidFill>
            <a:srgbClr val="9BBB59"/>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TextBox 25"/>
          <p:cNvSpPr>
            <a:spLocks noChangeArrowheads="1"/>
          </p:cNvSpPr>
          <p:nvPr/>
        </p:nvSpPr>
        <p:spPr bwMode="auto">
          <a:xfrm>
            <a:off x="5716588" y="3539331"/>
            <a:ext cx="12049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计划完成：</a:t>
            </a:r>
            <a:r>
              <a:rPr lang="en-US" sz="1100">
                <a:solidFill>
                  <a:schemeClr val="bg1"/>
                </a:solidFill>
                <a:latin typeface="方正兰亭粗黑_GBK" charset="-122"/>
                <a:ea typeface="方正兰亭粗黑_GBK" charset="-122"/>
                <a:sym typeface="方正兰亭粗黑_GBK" charset="-122"/>
              </a:rPr>
              <a:t>56</a:t>
            </a:r>
            <a:r>
              <a:rPr lang="zh-CN" altLang="en-US" sz="1100">
                <a:solidFill>
                  <a:schemeClr val="bg1"/>
                </a:solidFill>
                <a:latin typeface="方正兰亭粗黑_GBK" charset="-122"/>
                <a:sym typeface="宋体" panose="02010600030101010101" pitchFamily="2" charset="-122"/>
              </a:rPr>
              <a:t>％</a:t>
            </a:r>
          </a:p>
        </p:txBody>
      </p:sp>
      <p:sp>
        <p:nvSpPr>
          <p:cNvPr id="19" name="TextBox 26"/>
          <p:cNvSpPr>
            <a:spLocks noChangeArrowheads="1"/>
          </p:cNvSpPr>
          <p:nvPr/>
        </p:nvSpPr>
        <p:spPr bwMode="auto">
          <a:xfrm>
            <a:off x="5724525" y="3899694"/>
            <a:ext cx="157638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实际完成数目：</a:t>
            </a:r>
            <a:r>
              <a:rPr lang="en-US" sz="1100">
                <a:solidFill>
                  <a:schemeClr val="bg1"/>
                </a:solidFill>
                <a:latin typeface="方正兰亭粗黑_GBK" charset="-122"/>
                <a:ea typeface="方正兰亭粗黑_GBK" charset="-122"/>
                <a:sym typeface="方正兰亭粗黑_GBK" charset="-122"/>
              </a:rPr>
              <a:t>820</a:t>
            </a:r>
            <a:r>
              <a:rPr lang="zh-CN" altLang="en-US" sz="1100">
                <a:solidFill>
                  <a:schemeClr val="bg1"/>
                </a:solidFill>
                <a:latin typeface="方正兰亭粗黑_GBK" charset="-122"/>
                <a:sym typeface="宋体" panose="02010600030101010101" pitchFamily="2" charset="-122"/>
              </a:rPr>
              <a:t>万</a:t>
            </a:r>
          </a:p>
        </p:txBody>
      </p:sp>
      <p:sp>
        <p:nvSpPr>
          <p:cNvPr id="20" name="TextBox 27"/>
          <p:cNvSpPr>
            <a:spLocks noChangeArrowheads="1"/>
          </p:cNvSpPr>
          <p:nvPr/>
        </p:nvSpPr>
        <p:spPr bwMode="auto">
          <a:xfrm>
            <a:off x="5735638" y="4325144"/>
            <a:ext cx="11572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chemeClr val="bg1"/>
                </a:solidFill>
                <a:latin typeface="方正兰亭粗黑_GBK" charset="-122"/>
                <a:sym typeface="宋体" panose="02010600030101010101" pitchFamily="2" charset="-122"/>
              </a:rPr>
              <a:t>回款数：</a:t>
            </a:r>
            <a:r>
              <a:rPr lang="en-US" sz="1100">
                <a:solidFill>
                  <a:schemeClr val="bg1"/>
                </a:solidFill>
                <a:latin typeface="方正兰亭粗黑_GBK" charset="-122"/>
                <a:ea typeface="方正兰亭粗黑_GBK" charset="-122"/>
                <a:sym typeface="方正兰亭粗黑_GBK" charset="-122"/>
              </a:rPr>
              <a:t>640</a:t>
            </a:r>
            <a:r>
              <a:rPr lang="zh-CN" altLang="en-US" sz="1100">
                <a:solidFill>
                  <a:schemeClr val="bg1"/>
                </a:solidFill>
                <a:latin typeface="方正兰亭粗黑_GBK" charset="-122"/>
                <a:sym typeface="宋体" panose="02010600030101010101" pitchFamily="2" charset="-122"/>
              </a:rPr>
              <a:t>万</a:t>
            </a:r>
          </a:p>
        </p:txBody>
      </p:sp>
      <p:sp>
        <p:nvSpPr>
          <p:cNvPr id="21" name="TextBox 28"/>
          <p:cNvSpPr>
            <a:spLocks noChangeArrowheads="1"/>
          </p:cNvSpPr>
          <p:nvPr/>
        </p:nvSpPr>
        <p:spPr bwMode="auto">
          <a:xfrm>
            <a:off x="4386634" y="2416969"/>
            <a:ext cx="5469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dirty="0">
                <a:solidFill>
                  <a:schemeClr val="bg1"/>
                </a:solidFill>
                <a:latin typeface="方正兰亭粗黑_GBK" charset="-122"/>
                <a:ea typeface="方正兰亭粗黑_GBK" charset="-122"/>
                <a:sym typeface="方正兰亭粗黑_GBK" charset="-122"/>
              </a:rPr>
              <a:t>VS</a:t>
            </a:r>
          </a:p>
        </p:txBody>
      </p:sp>
      <p:grpSp>
        <p:nvGrpSpPr>
          <p:cNvPr id="25" name="组合 24"/>
          <p:cNvGrpSpPr/>
          <p:nvPr/>
        </p:nvGrpSpPr>
        <p:grpSpPr>
          <a:xfrm>
            <a:off x="4161094" y="2261200"/>
            <a:ext cx="964688" cy="964688"/>
            <a:chOff x="1985887" y="1962468"/>
            <a:chExt cx="1284820" cy="1284820"/>
          </a:xfrm>
          <a:effectLst>
            <a:outerShdw blurRad="88900" dist="76200" dir="4800000" algn="t" rotWithShape="0">
              <a:prstClr val="black">
                <a:alpha val="25000"/>
              </a:prstClr>
            </a:outerShdw>
          </a:effectLst>
        </p:grpSpPr>
        <p:sp>
          <p:nvSpPr>
            <p:cNvPr id="26" name="椭圆 25"/>
            <p:cNvSpPr/>
            <p:nvPr/>
          </p:nvSpPr>
          <p:spPr>
            <a:xfrm rot="1245109">
              <a:off x="1985887" y="1962468"/>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7" name="椭圆 26"/>
            <p:cNvSpPr/>
            <p:nvPr/>
          </p:nvSpPr>
          <p:spPr>
            <a:xfrm>
              <a:off x="2138192" y="2120635"/>
              <a:ext cx="970383" cy="970381"/>
            </a:xfrm>
            <a:prstGeom prst="ellipse">
              <a:avLst/>
            </a:prstGeom>
            <a:solidFill>
              <a:srgbClr val="4BACC6"/>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altLang="zh-CN" sz="2000" b="1" dirty="0">
                  <a:solidFill>
                    <a:schemeClr val="bg1"/>
                  </a:solidFill>
                  <a:latin typeface="微软雅黑" panose="020B0503020204020204" pitchFamily="34" charset="-122"/>
                  <a:ea typeface="微软雅黑" panose="020B0503020204020204" pitchFamily="34" charset="-122"/>
                </a:rPr>
                <a:t>VS</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ppt_x</p:attrName>
                                        </p:attrNameLst>
                                      </p:cBhvr>
                                      <p:tavLst>
                                        <p:tav tm="0">
                                          <p:val>
                                            <p:strVal val="#ppt_x"/>
                                          </p:val>
                                        </p:tav>
                                        <p:tav tm="100000">
                                          <p:val>
                                            <p:strVal val="#ppt_x"/>
                                          </p:val>
                                        </p:tav>
                                      </p:tavLst>
                                    </p:anim>
                                    <p:anim calcmode="lin" valueType="num">
                                      <p:cBhvr>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6"/>
                                        </p:tgtEl>
                                      </p:cBhvr>
                                    </p:animEffect>
                                  </p:childTnLst>
                                </p:cTn>
                              </p:par>
                            </p:childTnLst>
                          </p:cTn>
                        </p:par>
                        <p:par>
                          <p:cTn id="27" fill="hold">
                            <p:stCondLst>
                              <p:cond delay="2349"/>
                            </p:stCondLst>
                            <p:childTnLst>
                              <p:par>
                                <p:cTn id="28" presetID="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2849"/>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p:cBhvr>
                                        <p:cTn id="39" dur="500" tmFilter="0,0; .5, 1; 1, 1"/>
                                        <p:tgtEl>
                                          <p:spTgt spid="7"/>
                                        </p:tgtEl>
                                      </p:cBhvr>
                                    </p:animEffect>
                                  </p:childTnLst>
                                </p:cTn>
                              </p:par>
                            </p:childTnLst>
                          </p:cTn>
                        </p:par>
                        <p:par>
                          <p:cTn id="40" fill="hold">
                            <p:stCondLst>
                              <p:cond delay="375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2" presetClass="entr" presetSubtype="2"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p:cBhvr>
                                        <p:cTn id="48" dur="400"/>
                                        <p:tgtEl>
                                          <p:spTgt spid="9"/>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p:cBhvr>
                                        <p:cTn id="51" dur="500"/>
                                        <p:tgtEl>
                                          <p:spTgt spid="1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p:cBhvr>
                                        <p:cTn id="54" dur="500"/>
                                        <p:tgtEl>
                                          <p:spTgt spid="1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p:cBhvr>
                                        <p:cTn id="57" dur="500"/>
                                        <p:tgtEl>
                                          <p:spTgt spid="15"/>
                                        </p:tgtEl>
                                      </p:cBhvr>
                                    </p:animEffect>
                                  </p:childTnLst>
                                </p:cTn>
                              </p:par>
                            </p:childTnLst>
                          </p:cTn>
                        </p:par>
                        <p:par>
                          <p:cTn id="58" fill="hold">
                            <p:stCondLst>
                              <p:cond delay="4750"/>
                            </p:stCondLst>
                            <p:childTnLst>
                              <p:par>
                                <p:cTn id="59" presetID="22" presetClass="entr" presetSubtype="2"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p:cBhvr>
                                        <p:cTn id="61" dur="500"/>
                                        <p:tgtEl>
                                          <p:spTgt spid="1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p:cBhvr>
                                        <p:cTn id="64" dur="500"/>
                                        <p:tgtEl>
                                          <p:spTgt spid="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p:cBhvr>
                                        <p:cTn id="67" dur="50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p:cBhvr>
                                        <p:cTn id="70" dur="500"/>
                                        <p:tgtEl>
                                          <p:spTgt spid="19"/>
                                        </p:tgtEl>
                                      </p:cBhvr>
                                    </p:animEffect>
                                  </p:childTnLst>
                                </p:cTn>
                              </p:par>
                            </p:childTnLst>
                          </p:cTn>
                        </p:par>
                        <p:par>
                          <p:cTn id="71" fill="hold">
                            <p:stCondLst>
                              <p:cond delay="5250"/>
                            </p:stCondLst>
                            <p:childTnLst>
                              <p:par>
                                <p:cTn id="72" presetID="22" presetClass="entr" presetSubtype="2"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p:cBhvr>
                                        <p:cTn id="74" dur="500"/>
                                        <p:tgtEl>
                                          <p:spTgt spid="14"/>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p:cBhvr>
                                        <p:cTn id="77" dur="500"/>
                                        <p:tgtEl>
                                          <p:spTgt spid="1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p:cBhvr>
                                        <p:cTn id="80" dur="500"/>
                                        <p:tgtEl>
                                          <p:spTgt spid="1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utoUpdateAnimBg="0"/>
      <p:bldP spid="6" grpId="0" bldLvl="0" autoUpdateAnimBg="0"/>
      <p:bldP spid="7" grpId="0" bldLvl="0" autoUpdateAnimBg="0"/>
      <p:bldP spid="8" grpId="0" bldLvl="0" autoUpdateAnimBg="0"/>
      <p:bldP spid="9" grpId="0" bldLvl="0" animBg="1" autoUpdateAnimBg="0"/>
      <p:bldP spid="10" grpId="0" bldLvl="0" animBg="1" autoUpdateAnimBg="0"/>
      <p:bldP spid="11" grpId="0" bldLvl="0" animBg="1" autoUpdateAnimBg="0"/>
      <p:bldP spid="12" grpId="0" bldLvl="0" autoUpdateAnimBg="0"/>
      <p:bldP spid="13" grpId="0" bldLvl="0" autoUpdateAnimBg="0"/>
      <p:bldP spid="14" grpId="0" bldLvl="0" autoUpdateAnimBg="0"/>
      <p:bldP spid="15" grpId="0" bldLvl="0" animBg="1" autoUpdateAnimBg="0"/>
      <p:bldP spid="16" grpId="0" bldLvl="0" animBg="1" autoUpdateAnimBg="0"/>
      <p:bldP spid="17" grpId="0" bldLvl="0" animBg="1" autoUpdateAnimBg="0"/>
      <p:bldP spid="18" grpId="0" bldLvl="0" autoUpdateAnimBg="0"/>
      <p:bldP spid="19" grpId="0" bldLvl="0" autoUpdateAnimBg="0"/>
      <p:bldP spid="20" grpId="0" bldLvl="0" autoUpdateAnimBg="0"/>
      <p:bldP spid="21"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四项重点工作完成情况</a:t>
            </a:r>
          </a:p>
        </p:txBody>
      </p:sp>
      <p:grpSp>
        <p:nvGrpSpPr>
          <p:cNvPr id="143" name="Group 94"/>
          <p:cNvGrpSpPr/>
          <p:nvPr/>
        </p:nvGrpSpPr>
        <p:grpSpPr>
          <a:xfrm>
            <a:off x="2586633" y="926124"/>
            <a:ext cx="3970735" cy="3971925"/>
            <a:chOff x="2954336" y="1206696"/>
            <a:chExt cx="5294312" cy="5295904"/>
          </a:xfrm>
        </p:grpSpPr>
        <p:sp>
          <p:nvSpPr>
            <p:cNvPr id="144" name="Freeform 33"/>
            <p:cNvSpPr>
              <a:spLocks noEditPoints="1"/>
            </p:cNvSpPr>
            <p:nvPr/>
          </p:nvSpPr>
          <p:spPr bwMode="auto">
            <a:xfrm>
              <a:off x="3398836" y="1651196"/>
              <a:ext cx="4849812" cy="4851404"/>
            </a:xfrm>
            <a:custGeom>
              <a:avLst/>
              <a:gdLst>
                <a:gd name="T0" fmla="*/ 706 w 994"/>
                <a:gd name="T1" fmla="*/ 832 h 994"/>
                <a:gd name="T2" fmla="*/ 706 w 994"/>
                <a:gd name="T3" fmla="*/ 831 h 994"/>
                <a:gd name="T4" fmla="*/ 656 w 994"/>
                <a:gd name="T5" fmla="*/ 812 h 994"/>
                <a:gd name="T6" fmla="*/ 655 w 994"/>
                <a:gd name="T7" fmla="*/ 812 h 994"/>
                <a:gd name="T8" fmla="*/ 653 w 994"/>
                <a:gd name="T9" fmla="*/ 812 h 994"/>
                <a:gd name="T10" fmla="*/ 652 w 994"/>
                <a:gd name="T11" fmla="*/ 812 h 994"/>
                <a:gd name="T12" fmla="*/ 651 w 994"/>
                <a:gd name="T13" fmla="*/ 812 h 994"/>
                <a:gd name="T14" fmla="*/ 958 w 994"/>
                <a:gd name="T15" fmla="*/ 826 h 994"/>
                <a:gd name="T16" fmla="*/ 958 w 994"/>
                <a:gd name="T17" fmla="*/ 827 h 994"/>
                <a:gd name="T18" fmla="*/ 958 w 994"/>
                <a:gd name="T19" fmla="*/ 828 h 994"/>
                <a:gd name="T20" fmla="*/ 958 w 994"/>
                <a:gd name="T21" fmla="*/ 829 h 994"/>
                <a:gd name="T22" fmla="*/ 958 w 994"/>
                <a:gd name="T23" fmla="*/ 829 h 994"/>
                <a:gd name="T24" fmla="*/ 958 w 994"/>
                <a:gd name="T25" fmla="*/ 830 h 994"/>
                <a:gd name="T26" fmla="*/ 958 w 994"/>
                <a:gd name="T27" fmla="*/ 831 h 994"/>
                <a:gd name="T28" fmla="*/ 832 w 994"/>
                <a:gd name="T29" fmla="*/ 958 h 994"/>
                <a:gd name="T30" fmla="*/ 831 w 994"/>
                <a:gd name="T31" fmla="*/ 958 h 994"/>
                <a:gd name="T32" fmla="*/ 830 w 994"/>
                <a:gd name="T33" fmla="*/ 958 h 994"/>
                <a:gd name="T34" fmla="*/ 937 w 994"/>
                <a:gd name="T35" fmla="*/ 762 h 994"/>
                <a:gd name="T36" fmla="*/ 497 w 994"/>
                <a:gd name="T37" fmla="*/ 654 h 994"/>
                <a:gd name="T38" fmla="*/ 497 w 994"/>
                <a:gd name="T39" fmla="*/ 653 h 994"/>
                <a:gd name="T40" fmla="*/ 497 w 994"/>
                <a:gd name="T41" fmla="*/ 652 h 994"/>
                <a:gd name="T42" fmla="*/ 433 w 994"/>
                <a:gd name="T43" fmla="*/ 628 h 994"/>
                <a:gd name="T44" fmla="*/ 431 w 994"/>
                <a:gd name="T45" fmla="*/ 628 h 994"/>
                <a:gd name="T46" fmla="*/ 430 w 994"/>
                <a:gd name="T47" fmla="*/ 628 h 994"/>
                <a:gd name="T48" fmla="*/ 428 w 994"/>
                <a:gd name="T49" fmla="*/ 628 h 994"/>
                <a:gd name="T50" fmla="*/ 426 w 994"/>
                <a:gd name="T51" fmla="*/ 628 h 994"/>
                <a:gd name="T52" fmla="*/ 812 w 994"/>
                <a:gd name="T53" fmla="*/ 650 h 994"/>
                <a:gd name="T54" fmla="*/ 812 w 994"/>
                <a:gd name="T55" fmla="*/ 651 h 994"/>
                <a:gd name="T56" fmla="*/ 812 w 994"/>
                <a:gd name="T57" fmla="*/ 652 h 994"/>
                <a:gd name="T58" fmla="*/ 812 w 994"/>
                <a:gd name="T59" fmla="*/ 653 h 994"/>
                <a:gd name="T60" fmla="*/ 812 w 994"/>
                <a:gd name="T61" fmla="*/ 654 h 994"/>
                <a:gd name="T62" fmla="*/ 812 w 994"/>
                <a:gd name="T63" fmla="*/ 655 h 994"/>
                <a:gd name="T64" fmla="*/ 831 w 994"/>
                <a:gd name="T65" fmla="*/ 706 h 994"/>
                <a:gd name="T66" fmla="*/ 832 w 994"/>
                <a:gd name="T67" fmla="*/ 706 h 994"/>
                <a:gd name="T68" fmla="*/ 234 w 994"/>
                <a:gd name="T69" fmla="*/ 431 h 994"/>
                <a:gd name="T70" fmla="*/ 234 w 994"/>
                <a:gd name="T71" fmla="*/ 430 h 994"/>
                <a:gd name="T72" fmla="*/ 234 w 994"/>
                <a:gd name="T73" fmla="*/ 429 h 994"/>
                <a:gd name="T74" fmla="*/ 157 w 994"/>
                <a:gd name="T75" fmla="*/ 402 h 994"/>
                <a:gd name="T76" fmla="*/ 156 w 994"/>
                <a:gd name="T77" fmla="*/ 402 h 994"/>
                <a:gd name="T78" fmla="*/ 154 w 994"/>
                <a:gd name="T79" fmla="*/ 402 h 994"/>
                <a:gd name="T80" fmla="*/ 153 w 994"/>
                <a:gd name="T81" fmla="*/ 402 h 994"/>
                <a:gd name="T82" fmla="*/ 628 w 994"/>
                <a:gd name="T83" fmla="*/ 426 h 994"/>
                <a:gd name="T84" fmla="*/ 628 w 994"/>
                <a:gd name="T85" fmla="*/ 427 h 994"/>
                <a:gd name="T86" fmla="*/ 628 w 994"/>
                <a:gd name="T87" fmla="*/ 429 h 994"/>
                <a:gd name="T88" fmla="*/ 628 w 994"/>
                <a:gd name="T89" fmla="*/ 430 h 994"/>
                <a:gd name="T90" fmla="*/ 628 w 994"/>
                <a:gd name="T91" fmla="*/ 431 h 994"/>
                <a:gd name="T92" fmla="*/ 628 w 994"/>
                <a:gd name="T93" fmla="*/ 433 h 994"/>
                <a:gd name="T94" fmla="*/ 621 w 994"/>
                <a:gd name="T95" fmla="*/ 500 h 994"/>
                <a:gd name="T96" fmla="*/ 649 w 994"/>
                <a:gd name="T97" fmla="*/ 497 h 994"/>
                <a:gd name="T98" fmla="*/ 651 w 994"/>
                <a:gd name="T99" fmla="*/ 497 h 994"/>
                <a:gd name="T100" fmla="*/ 652 w 994"/>
                <a:gd name="T101" fmla="*/ 497 h 994"/>
                <a:gd name="T102" fmla="*/ 653 w 994"/>
                <a:gd name="T103" fmla="*/ 497 h 994"/>
                <a:gd name="T104" fmla="*/ 654 w 994"/>
                <a:gd name="T105" fmla="*/ 497 h 994"/>
                <a:gd name="T106" fmla="*/ 347 w 994"/>
                <a:gd name="T107" fmla="*/ 0 h 994"/>
                <a:gd name="T108" fmla="*/ 402 w 994"/>
                <a:gd name="T109" fmla="*/ 154 h 994"/>
                <a:gd name="T110" fmla="*/ 402 w 994"/>
                <a:gd name="T111" fmla="*/ 155 h 994"/>
                <a:gd name="T112" fmla="*/ 402 w 994"/>
                <a:gd name="T113" fmla="*/ 156 h 994"/>
                <a:gd name="T114" fmla="*/ 429 w 994"/>
                <a:gd name="T115" fmla="*/ 234 h 994"/>
                <a:gd name="T116" fmla="*/ 431 w 994"/>
                <a:gd name="T117" fmla="*/ 23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4" h="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5" name="Oval 34"/>
            <p:cNvSpPr>
              <a:spLocks noChangeArrowheads="1"/>
            </p:cNvSpPr>
            <p:nvPr/>
          </p:nvSpPr>
          <p:spPr bwMode="auto">
            <a:xfrm>
              <a:off x="6843710" y="5096073"/>
              <a:ext cx="1228725" cy="1230314"/>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6" name="Oval 35"/>
            <p:cNvSpPr>
              <a:spLocks noChangeArrowheads="1"/>
            </p:cNvSpPr>
            <p:nvPr/>
          </p:nvSpPr>
          <p:spPr bwMode="auto">
            <a:xfrm>
              <a:off x="6921499" y="5173862"/>
              <a:ext cx="1073151" cy="1074739"/>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7" name="Oval 36"/>
            <p:cNvSpPr>
              <a:spLocks noChangeArrowheads="1"/>
            </p:cNvSpPr>
            <p:nvPr/>
          </p:nvSpPr>
          <p:spPr bwMode="auto">
            <a:xfrm>
              <a:off x="6994524" y="5248474"/>
              <a:ext cx="927100" cy="922339"/>
            </a:xfrm>
            <a:prstGeom prst="ellipse">
              <a:avLst/>
            </a:prstGeom>
            <a:solidFill>
              <a:schemeClr val="accent5"/>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8" name="Oval 37"/>
            <p:cNvSpPr>
              <a:spLocks noChangeArrowheads="1"/>
            </p:cNvSpPr>
            <p:nvPr/>
          </p:nvSpPr>
          <p:spPr bwMode="auto">
            <a:xfrm>
              <a:off x="5822949" y="4076898"/>
              <a:ext cx="1536700" cy="1536701"/>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49" name="Oval 38"/>
            <p:cNvSpPr>
              <a:spLocks noChangeArrowheads="1"/>
            </p:cNvSpPr>
            <p:nvPr/>
          </p:nvSpPr>
          <p:spPr bwMode="auto">
            <a:xfrm>
              <a:off x="5921374" y="4173736"/>
              <a:ext cx="1341439" cy="134302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0" name="Oval 39"/>
            <p:cNvSpPr>
              <a:spLocks noChangeArrowheads="1"/>
            </p:cNvSpPr>
            <p:nvPr/>
          </p:nvSpPr>
          <p:spPr bwMode="auto">
            <a:xfrm>
              <a:off x="6013449" y="4267399"/>
              <a:ext cx="1157288" cy="115094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1" name="Oval 40"/>
            <p:cNvSpPr>
              <a:spLocks noChangeArrowheads="1"/>
            </p:cNvSpPr>
            <p:nvPr/>
          </p:nvSpPr>
          <p:spPr bwMode="auto">
            <a:xfrm>
              <a:off x="4540249" y="2792609"/>
              <a:ext cx="1922463" cy="1922464"/>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2" name="Oval 41"/>
            <p:cNvSpPr>
              <a:spLocks noChangeArrowheads="1"/>
            </p:cNvSpPr>
            <p:nvPr/>
          </p:nvSpPr>
          <p:spPr bwMode="auto">
            <a:xfrm>
              <a:off x="4667249" y="2914848"/>
              <a:ext cx="1673225" cy="167957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3" name="Oval 42"/>
            <p:cNvSpPr>
              <a:spLocks noChangeArrowheads="1"/>
            </p:cNvSpPr>
            <p:nvPr/>
          </p:nvSpPr>
          <p:spPr bwMode="auto">
            <a:xfrm>
              <a:off x="4784724" y="3032323"/>
              <a:ext cx="1438275" cy="1444627"/>
            </a:xfrm>
            <a:prstGeom prst="ellipse">
              <a:avLst/>
            </a:prstGeom>
            <a:solidFill>
              <a:schemeClr val="accent2"/>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4" name="Oval 43"/>
            <p:cNvSpPr>
              <a:spLocks noChangeArrowheads="1"/>
            </p:cNvSpPr>
            <p:nvPr/>
          </p:nvSpPr>
          <p:spPr bwMode="auto">
            <a:xfrm>
              <a:off x="2954336" y="1206696"/>
              <a:ext cx="2405062" cy="2406653"/>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5" name="Oval 44"/>
            <p:cNvSpPr>
              <a:spLocks noChangeArrowheads="1"/>
            </p:cNvSpPr>
            <p:nvPr/>
          </p:nvSpPr>
          <p:spPr bwMode="auto">
            <a:xfrm>
              <a:off x="3109911" y="1362271"/>
              <a:ext cx="2093913" cy="2093915"/>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6" name="Oval 45"/>
            <p:cNvSpPr>
              <a:spLocks noChangeArrowheads="1"/>
            </p:cNvSpPr>
            <p:nvPr/>
          </p:nvSpPr>
          <p:spPr bwMode="auto">
            <a:xfrm>
              <a:off x="3257550" y="1509908"/>
              <a:ext cx="1800225" cy="1800227"/>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7" name="Freeform 46"/>
            <p:cNvSpPr>
              <a:spLocks noEditPoints="1"/>
            </p:cNvSpPr>
            <p:nvPr/>
          </p:nvSpPr>
          <p:spPr bwMode="auto">
            <a:xfrm>
              <a:off x="3257550" y="1509908"/>
              <a:ext cx="946150" cy="941389"/>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8" name="Freeform 47"/>
            <p:cNvSpPr/>
            <p:nvPr/>
          </p:nvSpPr>
          <p:spPr bwMode="auto">
            <a:xfrm>
              <a:off x="3257550" y="1509908"/>
              <a:ext cx="1628774" cy="1624015"/>
            </a:xfrm>
            <a:custGeom>
              <a:avLst/>
              <a:gdLst>
                <a:gd name="T0" fmla="*/ 0 w 334"/>
                <a:gd name="T1" fmla="*/ 184 h 333"/>
                <a:gd name="T2" fmla="*/ 0 w 334"/>
                <a:gd name="T3" fmla="*/ 185 h 333"/>
                <a:gd name="T4" fmla="*/ 0 w 334"/>
                <a:gd name="T5" fmla="*/ 185 h 333"/>
                <a:gd name="T6" fmla="*/ 0 w 334"/>
                <a:gd name="T7" fmla="*/ 185 h 333"/>
                <a:gd name="T8" fmla="*/ 0 w 334"/>
                <a:gd name="T9" fmla="*/ 186 h 333"/>
                <a:gd name="T10" fmla="*/ 0 w 334"/>
                <a:gd name="T11" fmla="*/ 186 h 333"/>
                <a:gd name="T12" fmla="*/ 0 w 334"/>
                <a:gd name="T13" fmla="*/ 186 h 333"/>
                <a:gd name="T14" fmla="*/ 0 w 334"/>
                <a:gd name="T15" fmla="*/ 187 h 333"/>
                <a:gd name="T16" fmla="*/ 0 w 334"/>
                <a:gd name="T17" fmla="*/ 187 h 333"/>
                <a:gd name="T18" fmla="*/ 0 w 334"/>
                <a:gd name="T19" fmla="*/ 187 h 333"/>
                <a:gd name="T20" fmla="*/ 0 w 334"/>
                <a:gd name="T21" fmla="*/ 188 h 333"/>
                <a:gd name="T22" fmla="*/ 0 w 334"/>
                <a:gd name="T23" fmla="*/ 188 h 333"/>
                <a:gd name="T24" fmla="*/ 0 w 334"/>
                <a:gd name="T25" fmla="*/ 188 h 333"/>
                <a:gd name="T26" fmla="*/ 0 w 334"/>
                <a:gd name="T27" fmla="*/ 188 h 333"/>
                <a:gd name="T28" fmla="*/ 0 w 334"/>
                <a:gd name="T29" fmla="*/ 189 h 333"/>
                <a:gd name="T30" fmla="*/ 0 w 334"/>
                <a:gd name="T31" fmla="*/ 189 h 333"/>
                <a:gd name="T32" fmla="*/ 0 w 334"/>
                <a:gd name="T33" fmla="*/ 189 h 333"/>
                <a:gd name="T34" fmla="*/ 0 w 334"/>
                <a:gd name="T35" fmla="*/ 190 h 333"/>
                <a:gd name="T36" fmla="*/ 0 w 334"/>
                <a:gd name="T37" fmla="*/ 190 h 333"/>
                <a:gd name="T38" fmla="*/ 0 w 334"/>
                <a:gd name="T39" fmla="*/ 190 h 333"/>
                <a:gd name="T40" fmla="*/ 0 w 334"/>
                <a:gd name="T41" fmla="*/ 190 h 333"/>
                <a:gd name="T42" fmla="*/ 0 w 334"/>
                <a:gd name="T43" fmla="*/ 191 h 333"/>
                <a:gd name="T44" fmla="*/ 0 w 334"/>
                <a:gd name="T45" fmla="*/ 191 h 333"/>
                <a:gd name="T46" fmla="*/ 0 w 334"/>
                <a:gd name="T47" fmla="*/ 191 h 333"/>
                <a:gd name="T48" fmla="*/ 0 w 334"/>
                <a:gd name="T49" fmla="*/ 192 h 333"/>
                <a:gd name="T50" fmla="*/ 0 w 334"/>
                <a:gd name="T51" fmla="*/ 192 h 333"/>
                <a:gd name="T52" fmla="*/ 0 w 334"/>
                <a:gd name="T53" fmla="*/ 192 h 333"/>
                <a:gd name="T54" fmla="*/ 0 w 334"/>
                <a:gd name="T55" fmla="*/ 193 h 333"/>
                <a:gd name="T56" fmla="*/ 0 w 334"/>
                <a:gd name="T57" fmla="*/ 193 h 333"/>
                <a:gd name="T58" fmla="*/ 0 w 334"/>
                <a:gd name="T59" fmla="*/ 193 h 333"/>
                <a:gd name="T60" fmla="*/ 40 w 334"/>
                <a:gd name="T61" fmla="*/ 224 h 333"/>
                <a:gd name="T62" fmla="*/ 334 w 334"/>
                <a:gd name="T63" fmla="*/ 75 h 333"/>
                <a:gd name="T64" fmla="*/ 194 w 334"/>
                <a:gd name="T65" fmla="*/ 0 h 333"/>
                <a:gd name="T66" fmla="*/ 193 w 334"/>
                <a:gd name="T67" fmla="*/ 0 h 333"/>
                <a:gd name="T68" fmla="*/ 193 w 334"/>
                <a:gd name="T69" fmla="*/ 0 h 333"/>
                <a:gd name="T70" fmla="*/ 192 w 334"/>
                <a:gd name="T71" fmla="*/ 0 h 333"/>
                <a:gd name="T72" fmla="*/ 192 w 334"/>
                <a:gd name="T73" fmla="*/ 0 h 333"/>
                <a:gd name="T74" fmla="*/ 192 w 334"/>
                <a:gd name="T75" fmla="*/ 0 h 333"/>
                <a:gd name="T76" fmla="*/ 191 w 334"/>
                <a:gd name="T77" fmla="*/ 0 h 333"/>
                <a:gd name="T78" fmla="*/ 191 w 334"/>
                <a:gd name="T79" fmla="*/ 0 h 333"/>
                <a:gd name="T80" fmla="*/ 191 w 334"/>
                <a:gd name="T81" fmla="*/ 0 h 333"/>
                <a:gd name="T82" fmla="*/ 190 w 334"/>
                <a:gd name="T83" fmla="*/ 0 h 333"/>
                <a:gd name="T84" fmla="*/ 190 w 334"/>
                <a:gd name="T85" fmla="*/ 0 h 333"/>
                <a:gd name="T86" fmla="*/ 190 w 334"/>
                <a:gd name="T87" fmla="*/ 0 h 333"/>
                <a:gd name="T88" fmla="*/ 189 w 334"/>
                <a:gd name="T89" fmla="*/ 0 h 333"/>
                <a:gd name="T90" fmla="*/ 189 w 334"/>
                <a:gd name="T91" fmla="*/ 0 h 333"/>
                <a:gd name="T92" fmla="*/ 189 w 334"/>
                <a:gd name="T93" fmla="*/ 0 h 333"/>
                <a:gd name="T94" fmla="*/ 189 w 334"/>
                <a:gd name="T95" fmla="*/ 0 h 333"/>
                <a:gd name="T96" fmla="*/ 188 w 334"/>
                <a:gd name="T97" fmla="*/ 0 h 333"/>
                <a:gd name="T98" fmla="*/ 188 w 334"/>
                <a:gd name="T99" fmla="*/ 0 h 333"/>
                <a:gd name="T100" fmla="*/ 188 w 334"/>
                <a:gd name="T101" fmla="*/ 0 h 333"/>
                <a:gd name="T102" fmla="*/ 187 w 334"/>
                <a:gd name="T103" fmla="*/ 0 h 333"/>
                <a:gd name="T104" fmla="*/ 187 w 334"/>
                <a:gd name="T105" fmla="*/ 0 h 333"/>
                <a:gd name="T106" fmla="*/ 187 w 334"/>
                <a:gd name="T107" fmla="*/ 0 h 333"/>
                <a:gd name="T108" fmla="*/ 186 w 334"/>
                <a:gd name="T109" fmla="*/ 0 h 333"/>
                <a:gd name="T110" fmla="*/ 186 w 334"/>
                <a:gd name="T111" fmla="*/ 0 h 333"/>
                <a:gd name="T112" fmla="*/ 186 w 334"/>
                <a:gd name="T113" fmla="*/ 0 h 333"/>
                <a:gd name="T114" fmla="*/ 185 w 334"/>
                <a:gd name="T115" fmla="*/ 0 h 333"/>
                <a:gd name="T116" fmla="*/ 185 w 334"/>
                <a:gd name="T117" fmla="*/ 0 h 333"/>
                <a:gd name="T118" fmla="*/ 185 w 334"/>
                <a:gd name="T1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333">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59" name="Freeform 48"/>
            <p:cNvSpPr>
              <a:spLocks noEditPoints="1"/>
            </p:cNvSpPr>
            <p:nvPr/>
          </p:nvSpPr>
          <p:spPr bwMode="auto">
            <a:xfrm>
              <a:off x="6013449" y="4267399"/>
              <a:ext cx="609600" cy="614363"/>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0" name="Freeform 49"/>
            <p:cNvSpPr/>
            <p:nvPr/>
          </p:nvSpPr>
          <p:spPr bwMode="auto">
            <a:xfrm>
              <a:off x="6013449" y="4267399"/>
              <a:ext cx="1054100" cy="1054101"/>
            </a:xfrm>
            <a:custGeom>
              <a:avLst/>
              <a:gdLst>
                <a:gd name="T0" fmla="*/ 96 w 216"/>
                <a:gd name="T1" fmla="*/ 2 h 216"/>
                <a:gd name="T2" fmla="*/ 2 w 216"/>
                <a:gd name="T3" fmla="*/ 96 h 216"/>
                <a:gd name="T4" fmla="*/ 0 w 216"/>
                <a:gd name="T5" fmla="*/ 118 h 216"/>
                <a:gd name="T6" fmla="*/ 0 w 216"/>
                <a:gd name="T7" fmla="*/ 119 h 216"/>
                <a:gd name="T8" fmla="*/ 0 w 216"/>
                <a:gd name="T9" fmla="*/ 119 h 216"/>
                <a:gd name="T10" fmla="*/ 0 w 216"/>
                <a:gd name="T11" fmla="*/ 119 h 216"/>
                <a:gd name="T12" fmla="*/ 0 w 216"/>
                <a:gd name="T13" fmla="*/ 119 h 216"/>
                <a:gd name="T14" fmla="*/ 0 w 216"/>
                <a:gd name="T15" fmla="*/ 119 h 216"/>
                <a:gd name="T16" fmla="*/ 0 w 216"/>
                <a:gd name="T17" fmla="*/ 120 h 216"/>
                <a:gd name="T18" fmla="*/ 0 w 216"/>
                <a:gd name="T19" fmla="*/ 120 h 216"/>
                <a:gd name="T20" fmla="*/ 0 w 216"/>
                <a:gd name="T21" fmla="*/ 120 h 216"/>
                <a:gd name="T22" fmla="*/ 0 w 216"/>
                <a:gd name="T23" fmla="*/ 120 h 216"/>
                <a:gd name="T24" fmla="*/ 0 w 216"/>
                <a:gd name="T25" fmla="*/ 121 h 216"/>
                <a:gd name="T26" fmla="*/ 0 w 216"/>
                <a:gd name="T27" fmla="*/ 121 h 216"/>
                <a:gd name="T28" fmla="*/ 0 w 216"/>
                <a:gd name="T29" fmla="*/ 121 h 216"/>
                <a:gd name="T30" fmla="*/ 0 w 216"/>
                <a:gd name="T31" fmla="*/ 121 h 216"/>
                <a:gd name="T32" fmla="*/ 0 w 216"/>
                <a:gd name="T33" fmla="*/ 122 h 216"/>
                <a:gd name="T34" fmla="*/ 0 w 216"/>
                <a:gd name="T35" fmla="*/ 122 h 216"/>
                <a:gd name="T36" fmla="*/ 0 w 216"/>
                <a:gd name="T37" fmla="*/ 122 h 216"/>
                <a:gd name="T38" fmla="*/ 0 w 216"/>
                <a:gd name="T39" fmla="*/ 123 h 216"/>
                <a:gd name="T40" fmla="*/ 0 w 216"/>
                <a:gd name="T41" fmla="*/ 123 h 216"/>
                <a:gd name="T42" fmla="*/ 0 w 216"/>
                <a:gd name="T43" fmla="*/ 123 h 216"/>
                <a:gd name="T44" fmla="*/ 0 w 216"/>
                <a:gd name="T45" fmla="*/ 123 h 216"/>
                <a:gd name="T46" fmla="*/ 0 w 216"/>
                <a:gd name="T47" fmla="*/ 124 h 216"/>
                <a:gd name="T48" fmla="*/ 0 w 216"/>
                <a:gd name="T49" fmla="*/ 124 h 216"/>
                <a:gd name="T50" fmla="*/ 0 w 216"/>
                <a:gd name="T51" fmla="*/ 124 h 216"/>
                <a:gd name="T52" fmla="*/ 0 w 216"/>
                <a:gd name="T53" fmla="*/ 125 h 216"/>
                <a:gd name="T54" fmla="*/ 1 w 216"/>
                <a:gd name="T55" fmla="*/ 125 h 216"/>
                <a:gd name="T56" fmla="*/ 1 w 216"/>
                <a:gd name="T57" fmla="*/ 126 h 216"/>
                <a:gd name="T58" fmla="*/ 31 w 216"/>
                <a:gd name="T59" fmla="*/ 149 h 216"/>
                <a:gd name="T60" fmla="*/ 216 w 216"/>
                <a:gd name="T61" fmla="*/ 51 h 216"/>
                <a:gd name="T62" fmla="*/ 125 w 216"/>
                <a:gd name="T63" fmla="*/ 0 h 216"/>
                <a:gd name="T64" fmla="*/ 125 w 216"/>
                <a:gd name="T65" fmla="*/ 0 h 216"/>
                <a:gd name="T66" fmla="*/ 124 w 216"/>
                <a:gd name="T67" fmla="*/ 0 h 216"/>
                <a:gd name="T68" fmla="*/ 124 w 216"/>
                <a:gd name="T69" fmla="*/ 0 h 216"/>
                <a:gd name="T70" fmla="*/ 123 w 216"/>
                <a:gd name="T71" fmla="*/ 0 h 216"/>
                <a:gd name="T72" fmla="*/ 123 w 216"/>
                <a:gd name="T73" fmla="*/ 0 h 216"/>
                <a:gd name="T74" fmla="*/ 123 w 216"/>
                <a:gd name="T75" fmla="*/ 0 h 216"/>
                <a:gd name="T76" fmla="*/ 122 w 216"/>
                <a:gd name="T77" fmla="*/ 0 h 216"/>
                <a:gd name="T78" fmla="*/ 122 w 216"/>
                <a:gd name="T79" fmla="*/ 0 h 216"/>
                <a:gd name="T80" fmla="*/ 122 w 216"/>
                <a:gd name="T81" fmla="*/ 0 h 216"/>
                <a:gd name="T82" fmla="*/ 122 w 216"/>
                <a:gd name="T83" fmla="*/ 0 h 216"/>
                <a:gd name="T84" fmla="*/ 121 w 216"/>
                <a:gd name="T85" fmla="*/ 0 h 216"/>
                <a:gd name="T86" fmla="*/ 121 w 216"/>
                <a:gd name="T87" fmla="*/ 0 h 216"/>
                <a:gd name="T88" fmla="*/ 121 w 216"/>
                <a:gd name="T89" fmla="*/ 0 h 216"/>
                <a:gd name="T90" fmla="*/ 121 w 216"/>
                <a:gd name="T91" fmla="*/ 0 h 216"/>
                <a:gd name="T92" fmla="*/ 120 w 216"/>
                <a:gd name="T93" fmla="*/ 0 h 216"/>
                <a:gd name="T94" fmla="*/ 120 w 216"/>
                <a:gd name="T95" fmla="*/ 0 h 216"/>
                <a:gd name="T96" fmla="*/ 120 w 216"/>
                <a:gd name="T97" fmla="*/ 0 h 216"/>
                <a:gd name="T98" fmla="*/ 120 w 216"/>
                <a:gd name="T99" fmla="*/ 0 h 216"/>
                <a:gd name="T100" fmla="*/ 120 w 216"/>
                <a:gd name="T101" fmla="*/ 0 h 216"/>
                <a:gd name="T102" fmla="*/ 119 w 216"/>
                <a:gd name="T103" fmla="*/ 0 h 216"/>
                <a:gd name="T104" fmla="*/ 119 w 216"/>
                <a:gd name="T105" fmla="*/ 0 h 216"/>
                <a:gd name="T106" fmla="*/ 119 w 216"/>
                <a:gd name="T107" fmla="*/ 0 h 216"/>
                <a:gd name="T108" fmla="*/ 119 w 216"/>
                <a:gd name="T10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1" name="Freeform 50"/>
            <p:cNvSpPr>
              <a:spLocks noEditPoints="1"/>
            </p:cNvSpPr>
            <p:nvPr/>
          </p:nvSpPr>
          <p:spPr bwMode="auto">
            <a:xfrm>
              <a:off x="6994524" y="5248474"/>
              <a:ext cx="482600" cy="482600"/>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2" name="Freeform 51"/>
            <p:cNvSpPr/>
            <p:nvPr/>
          </p:nvSpPr>
          <p:spPr bwMode="auto">
            <a:xfrm>
              <a:off x="6994524" y="5248474"/>
              <a:ext cx="849313" cy="847726"/>
            </a:xfrm>
            <a:custGeom>
              <a:avLst/>
              <a:gdLst>
                <a:gd name="T0" fmla="*/ 95 w 174"/>
                <a:gd name="T1" fmla="*/ 0 h 174"/>
                <a:gd name="T2" fmla="*/ 95 w 174"/>
                <a:gd name="T3" fmla="*/ 0 h 174"/>
                <a:gd name="T4" fmla="*/ 95 w 174"/>
                <a:gd name="T5" fmla="*/ 0 h 174"/>
                <a:gd name="T6" fmla="*/ 94 w 174"/>
                <a:gd name="T7" fmla="*/ 0 h 174"/>
                <a:gd name="T8" fmla="*/ 94 w 174"/>
                <a:gd name="T9" fmla="*/ 0 h 174"/>
                <a:gd name="T10" fmla="*/ 94 w 174"/>
                <a:gd name="T11" fmla="*/ 0 h 174"/>
                <a:gd name="T12" fmla="*/ 94 w 174"/>
                <a:gd name="T13" fmla="*/ 0 h 174"/>
                <a:gd name="T14" fmla="*/ 94 w 174"/>
                <a:gd name="T15" fmla="*/ 0 h 174"/>
                <a:gd name="T16" fmla="*/ 94 w 174"/>
                <a:gd name="T17" fmla="*/ 0 h 174"/>
                <a:gd name="T18" fmla="*/ 79 w 174"/>
                <a:gd name="T19" fmla="*/ 2 h 174"/>
                <a:gd name="T20" fmla="*/ 20 w 174"/>
                <a:gd name="T21" fmla="*/ 37 h 174"/>
                <a:gd name="T22" fmla="*/ 2 w 174"/>
                <a:gd name="T23" fmla="*/ 78 h 174"/>
                <a:gd name="T24" fmla="*/ 0 w 174"/>
                <a:gd name="T25" fmla="*/ 93 h 174"/>
                <a:gd name="T26" fmla="*/ 0 w 174"/>
                <a:gd name="T27" fmla="*/ 94 h 174"/>
                <a:gd name="T28" fmla="*/ 0 w 174"/>
                <a:gd name="T29" fmla="*/ 94 h 174"/>
                <a:gd name="T30" fmla="*/ 0 w 174"/>
                <a:gd name="T31" fmla="*/ 94 h 174"/>
                <a:gd name="T32" fmla="*/ 0 w 174"/>
                <a:gd name="T33" fmla="*/ 94 h 174"/>
                <a:gd name="T34" fmla="*/ 0 w 174"/>
                <a:gd name="T35" fmla="*/ 94 h 174"/>
                <a:gd name="T36" fmla="*/ 0 w 174"/>
                <a:gd name="T37" fmla="*/ 94 h 174"/>
                <a:gd name="T38" fmla="*/ 0 w 174"/>
                <a:gd name="T39" fmla="*/ 94 h 174"/>
                <a:gd name="T40" fmla="*/ 0 w 174"/>
                <a:gd name="T41" fmla="*/ 95 h 174"/>
                <a:gd name="T42" fmla="*/ 0 w 174"/>
                <a:gd name="T43" fmla="*/ 95 h 174"/>
                <a:gd name="T44" fmla="*/ 0 w 174"/>
                <a:gd name="T45" fmla="*/ 95 h 174"/>
                <a:gd name="T46" fmla="*/ 0 w 174"/>
                <a:gd name="T47" fmla="*/ 95 h 174"/>
                <a:gd name="T48" fmla="*/ 0 w 174"/>
                <a:gd name="T49" fmla="*/ 95 h 174"/>
                <a:gd name="T50" fmla="*/ 0 w 174"/>
                <a:gd name="T51" fmla="*/ 96 h 174"/>
                <a:gd name="T52" fmla="*/ 0 w 174"/>
                <a:gd name="T53" fmla="*/ 96 h 174"/>
                <a:gd name="T54" fmla="*/ 0 w 174"/>
                <a:gd name="T55" fmla="*/ 96 h 174"/>
                <a:gd name="T56" fmla="*/ 0 w 174"/>
                <a:gd name="T57" fmla="*/ 96 h 174"/>
                <a:gd name="T58" fmla="*/ 0 w 174"/>
                <a:gd name="T59" fmla="*/ 96 h 174"/>
                <a:gd name="T60" fmla="*/ 0 w 174"/>
                <a:gd name="T61" fmla="*/ 97 h 174"/>
                <a:gd name="T62" fmla="*/ 0 w 174"/>
                <a:gd name="T63" fmla="*/ 97 h 174"/>
                <a:gd name="T64" fmla="*/ 0 w 174"/>
                <a:gd name="T65" fmla="*/ 97 h 174"/>
                <a:gd name="T66" fmla="*/ 0 w 174"/>
                <a:gd name="T67" fmla="*/ 97 h 174"/>
                <a:gd name="T68" fmla="*/ 0 w 174"/>
                <a:gd name="T69" fmla="*/ 97 h 174"/>
                <a:gd name="T70" fmla="*/ 0 w 174"/>
                <a:gd name="T71" fmla="*/ 98 h 174"/>
                <a:gd name="T72" fmla="*/ 0 w 174"/>
                <a:gd name="T73" fmla="*/ 98 h 174"/>
                <a:gd name="T74" fmla="*/ 1 w 174"/>
                <a:gd name="T75" fmla="*/ 99 h 174"/>
                <a:gd name="T76" fmla="*/ 27 w 174"/>
                <a:gd name="T77" fmla="*/ 121 h 174"/>
                <a:gd name="T78" fmla="*/ 174 w 174"/>
                <a:gd name="T79" fmla="*/ 42 h 174"/>
                <a:gd name="T80" fmla="*/ 99 w 174"/>
                <a:gd name="T81" fmla="*/ 0 h 174"/>
                <a:gd name="T82" fmla="*/ 98 w 174"/>
                <a:gd name="T83" fmla="*/ 0 h 174"/>
                <a:gd name="T84" fmla="*/ 98 w 174"/>
                <a:gd name="T85" fmla="*/ 0 h 174"/>
                <a:gd name="T86" fmla="*/ 98 w 174"/>
                <a:gd name="T87" fmla="*/ 0 h 174"/>
                <a:gd name="T88" fmla="*/ 97 w 174"/>
                <a:gd name="T89" fmla="*/ 0 h 174"/>
                <a:gd name="T90" fmla="*/ 97 w 174"/>
                <a:gd name="T91" fmla="*/ 0 h 174"/>
                <a:gd name="T92" fmla="*/ 97 w 174"/>
                <a:gd name="T93" fmla="*/ 0 h 174"/>
                <a:gd name="T94" fmla="*/ 97 w 174"/>
                <a:gd name="T95" fmla="*/ 0 h 174"/>
                <a:gd name="T96" fmla="*/ 97 w 174"/>
                <a:gd name="T97" fmla="*/ 0 h 174"/>
                <a:gd name="T98" fmla="*/ 97 w 174"/>
                <a:gd name="T99" fmla="*/ 0 h 174"/>
                <a:gd name="T100" fmla="*/ 96 w 174"/>
                <a:gd name="T101" fmla="*/ 0 h 174"/>
                <a:gd name="T102" fmla="*/ 96 w 174"/>
                <a:gd name="T103" fmla="*/ 0 h 174"/>
                <a:gd name="T104" fmla="*/ 96 w 174"/>
                <a:gd name="T105" fmla="*/ 0 h 174"/>
                <a:gd name="T106" fmla="*/ 96 w 174"/>
                <a:gd name="T107" fmla="*/ 0 h 174"/>
                <a:gd name="T108" fmla="*/ 96 w 174"/>
                <a:gd name="T109" fmla="*/ 0 h 174"/>
                <a:gd name="T110" fmla="*/ 95 w 174"/>
                <a:gd name="T111" fmla="*/ 0 h 174"/>
                <a:gd name="T112" fmla="*/ 95 w 174"/>
                <a:gd name="T113" fmla="*/ 0 h 174"/>
                <a:gd name="T114" fmla="*/ 95 w 174"/>
                <a:gd name="T11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3" name="Freeform 52"/>
            <p:cNvSpPr/>
            <p:nvPr/>
          </p:nvSpPr>
          <p:spPr bwMode="auto">
            <a:xfrm>
              <a:off x="7091361" y="5345311"/>
              <a:ext cx="84139" cy="82551"/>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4" name="Freeform 53"/>
            <p:cNvSpPr>
              <a:spLocks noEditPoints="1"/>
            </p:cNvSpPr>
            <p:nvPr/>
          </p:nvSpPr>
          <p:spPr bwMode="auto">
            <a:xfrm>
              <a:off x="4784724" y="3032323"/>
              <a:ext cx="760413" cy="765175"/>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5" name="Freeform 54"/>
            <p:cNvSpPr/>
            <p:nvPr/>
          </p:nvSpPr>
          <p:spPr bwMode="auto">
            <a:xfrm>
              <a:off x="4784724" y="3032323"/>
              <a:ext cx="1311274" cy="1317626"/>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0">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6" name="Freeform 55"/>
            <p:cNvSpPr/>
            <p:nvPr/>
          </p:nvSpPr>
          <p:spPr bwMode="auto">
            <a:xfrm>
              <a:off x="4905375" y="3159323"/>
              <a:ext cx="190500" cy="190500"/>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7" name="Freeform 56"/>
            <p:cNvSpPr/>
            <p:nvPr/>
          </p:nvSpPr>
          <p:spPr bwMode="auto">
            <a:xfrm>
              <a:off x="5222875" y="2797372"/>
              <a:ext cx="204788" cy="166688"/>
            </a:xfrm>
            <a:custGeom>
              <a:avLst/>
              <a:gdLst>
                <a:gd name="T0" fmla="*/ 42 w 42"/>
                <a:gd name="T1" fmla="*/ 0 h 34"/>
                <a:gd name="T2" fmla="*/ 13 w 42"/>
                <a:gd name="T3" fmla="*/ 4 h 34"/>
                <a:gd name="T4" fmla="*/ 0 w 42"/>
                <a:gd name="T5" fmla="*/ 34 h 34"/>
                <a:gd name="T6" fmla="*/ 34 w 42"/>
                <a:gd name="T7" fmla="*/ 26 h 34"/>
                <a:gd name="T8" fmla="*/ 42 w 42"/>
                <a:gd name="T9" fmla="*/ 0 h 34"/>
              </a:gdLst>
              <a:ahLst/>
              <a:cxnLst>
                <a:cxn ang="0">
                  <a:pos x="T0" y="T1"/>
                </a:cxn>
                <a:cxn ang="0">
                  <a:pos x="T2" y="T3"/>
                </a:cxn>
                <a:cxn ang="0">
                  <a:pos x="T4" y="T5"/>
                </a:cxn>
                <a:cxn ang="0">
                  <a:pos x="T6" y="T7"/>
                </a:cxn>
                <a:cxn ang="0">
                  <a:pos x="T8" y="T9"/>
                </a:cxn>
              </a:cxnLst>
              <a:rect l="0" t="0" r="r" b="b"/>
              <a:pathLst>
                <a:path w="42" h="34">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8" name="Freeform 57"/>
            <p:cNvSpPr/>
            <p:nvPr/>
          </p:nvSpPr>
          <p:spPr bwMode="auto">
            <a:xfrm>
              <a:off x="5095875" y="2924372"/>
              <a:ext cx="293688" cy="234951"/>
            </a:xfrm>
            <a:custGeom>
              <a:avLst/>
              <a:gdLst>
                <a:gd name="T0" fmla="*/ 60 w 60"/>
                <a:gd name="T1" fmla="*/ 0 h 48"/>
                <a:gd name="T2" fmla="*/ 26 w 60"/>
                <a:gd name="T3" fmla="*/ 8 h 48"/>
                <a:gd name="T4" fmla="*/ 0 w 60"/>
                <a:gd name="T5" fmla="*/ 48 h 48"/>
                <a:gd name="T6" fmla="*/ 48 w 60"/>
                <a:gd name="T7" fmla="*/ 27 h 48"/>
                <a:gd name="T8" fmla="*/ 60 w 60"/>
                <a:gd name="T9" fmla="*/ 0 h 48"/>
              </a:gdLst>
              <a:ahLst/>
              <a:cxnLst>
                <a:cxn ang="0">
                  <a:pos x="T0" y="T1"/>
                </a:cxn>
                <a:cxn ang="0">
                  <a:pos x="T2" y="T3"/>
                </a:cxn>
                <a:cxn ang="0">
                  <a:pos x="T4" y="T5"/>
                </a:cxn>
                <a:cxn ang="0">
                  <a:pos x="T6" y="T7"/>
                </a:cxn>
                <a:cxn ang="0">
                  <a:pos x="T8" y="T9"/>
                </a:cxn>
              </a:cxnLst>
              <a:rect l="0" t="0" r="r" b="b"/>
              <a:pathLst>
                <a:path w="60" h="48">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69" name="Freeform 58"/>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0" name="Freeform 59"/>
            <p:cNvSpPr/>
            <p:nvPr/>
          </p:nvSpPr>
          <p:spPr bwMode="auto">
            <a:xfrm>
              <a:off x="5095875" y="2818009"/>
              <a:ext cx="190500" cy="34131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1" name="Freeform 60"/>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2" name="Oval 61"/>
            <p:cNvSpPr>
              <a:spLocks noChangeArrowheads="1"/>
            </p:cNvSpPr>
            <p:nvPr/>
          </p:nvSpPr>
          <p:spPr bwMode="auto">
            <a:xfrm>
              <a:off x="5095875" y="31593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3" name="Freeform 62"/>
            <p:cNvSpPr/>
            <p:nvPr/>
          </p:nvSpPr>
          <p:spPr bwMode="auto">
            <a:xfrm>
              <a:off x="4545011" y="3476823"/>
              <a:ext cx="166688" cy="200025"/>
            </a:xfrm>
            <a:custGeom>
              <a:avLst/>
              <a:gdLst>
                <a:gd name="T0" fmla="*/ 34 w 34"/>
                <a:gd name="T1" fmla="*/ 0 h 41"/>
                <a:gd name="T2" fmla="*/ 4 w 34"/>
                <a:gd name="T3" fmla="*/ 13 h 41"/>
                <a:gd name="T4" fmla="*/ 0 w 34"/>
                <a:gd name="T5" fmla="*/ 41 h 41"/>
                <a:gd name="T6" fmla="*/ 26 w 34"/>
                <a:gd name="T7" fmla="*/ 33 h 41"/>
                <a:gd name="T8" fmla="*/ 34 w 34"/>
                <a:gd name="T9" fmla="*/ 0 h 41"/>
              </a:gdLst>
              <a:ahLst/>
              <a:cxnLst>
                <a:cxn ang="0">
                  <a:pos x="T0" y="T1"/>
                </a:cxn>
                <a:cxn ang="0">
                  <a:pos x="T2" y="T3"/>
                </a:cxn>
                <a:cxn ang="0">
                  <a:pos x="T4" y="T5"/>
                </a:cxn>
                <a:cxn ang="0">
                  <a:pos x="T6" y="T7"/>
                </a:cxn>
                <a:cxn ang="0">
                  <a:pos x="T8" y="T9"/>
                </a:cxn>
              </a:cxnLst>
              <a:rect l="0" t="0" r="r" b="b"/>
              <a:pathLst>
                <a:path w="34" h="41">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4" name="Freeform 63"/>
            <p:cNvSpPr/>
            <p:nvPr/>
          </p:nvSpPr>
          <p:spPr bwMode="auto">
            <a:xfrm>
              <a:off x="4672011" y="3349823"/>
              <a:ext cx="233363" cy="287339"/>
            </a:xfrm>
            <a:custGeom>
              <a:avLst/>
              <a:gdLst>
                <a:gd name="T0" fmla="*/ 48 w 48"/>
                <a:gd name="T1" fmla="*/ 0 h 59"/>
                <a:gd name="T2" fmla="*/ 8 w 48"/>
                <a:gd name="T3" fmla="*/ 26 h 59"/>
                <a:gd name="T4" fmla="*/ 0 w 48"/>
                <a:gd name="T5" fmla="*/ 59 h 59"/>
                <a:gd name="T6" fmla="*/ 27 w 48"/>
                <a:gd name="T7" fmla="*/ 48 h 59"/>
                <a:gd name="T8" fmla="*/ 48 w 48"/>
                <a:gd name="T9" fmla="*/ 0 h 59"/>
              </a:gdLst>
              <a:ahLst/>
              <a:cxnLst>
                <a:cxn ang="0">
                  <a:pos x="T0" y="T1"/>
                </a:cxn>
                <a:cxn ang="0">
                  <a:pos x="T2" y="T3"/>
                </a:cxn>
                <a:cxn ang="0">
                  <a:pos x="T4" y="T5"/>
                </a:cxn>
                <a:cxn ang="0">
                  <a:pos x="T6" y="T7"/>
                </a:cxn>
                <a:cxn ang="0">
                  <a:pos x="T8" y="T9"/>
                </a:cxn>
              </a:cxnLst>
              <a:rect l="0" t="0" r="r" b="b"/>
              <a:pathLst>
                <a:path w="48" h="59">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5" name="Freeform 64"/>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6" name="Freeform 65"/>
            <p:cNvSpPr/>
            <p:nvPr/>
          </p:nvSpPr>
          <p:spPr bwMode="auto">
            <a:xfrm>
              <a:off x="4564061" y="3349823"/>
              <a:ext cx="341313" cy="190500"/>
            </a:xfrm>
            <a:custGeom>
              <a:avLst/>
              <a:gdLst>
                <a:gd name="T0" fmla="*/ 70 w 70"/>
                <a:gd name="T1" fmla="*/ 0 h 39"/>
                <a:gd name="T2" fmla="*/ 0 w 70"/>
                <a:gd name="T3" fmla="*/ 39 h 39"/>
                <a:gd name="T4" fmla="*/ 0 w 70"/>
                <a:gd name="T5" fmla="*/ 39 h 39"/>
                <a:gd name="T6" fmla="*/ 30 w 70"/>
                <a:gd name="T7" fmla="*/ 26 h 39"/>
                <a:gd name="T8" fmla="*/ 70 w 70"/>
                <a:gd name="T9" fmla="*/ 0 h 39"/>
                <a:gd name="T10" fmla="*/ 70 w 70"/>
                <a:gd name="T11" fmla="*/ 0 h 39"/>
                <a:gd name="T12" fmla="*/ 70 w 7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0" h="39">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7" name="Freeform 66"/>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8" name="Oval 67"/>
            <p:cNvSpPr>
              <a:spLocks noChangeArrowheads="1"/>
            </p:cNvSpPr>
            <p:nvPr/>
          </p:nvSpPr>
          <p:spPr bwMode="auto">
            <a:xfrm>
              <a:off x="4905375" y="33498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79" name="Freeform 68"/>
            <p:cNvSpPr>
              <a:spLocks noEditPoints="1"/>
            </p:cNvSpPr>
            <p:nvPr/>
          </p:nvSpPr>
          <p:spPr bwMode="auto">
            <a:xfrm>
              <a:off x="6427786" y="4076898"/>
              <a:ext cx="122239" cy="14288"/>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0" name="Freeform 69"/>
            <p:cNvSpPr>
              <a:spLocks noEditPoints="1"/>
            </p:cNvSpPr>
            <p:nvPr/>
          </p:nvSpPr>
          <p:spPr bwMode="auto">
            <a:xfrm>
              <a:off x="5822949" y="4076898"/>
              <a:ext cx="727074" cy="727075"/>
            </a:xfrm>
            <a:custGeom>
              <a:avLst/>
              <a:gdLst>
                <a:gd name="T0" fmla="*/ 30 w 149"/>
                <a:gd name="T1" fmla="*/ 106 h 149"/>
                <a:gd name="T2" fmla="*/ 5 w 149"/>
                <a:gd name="T3" fmla="*/ 118 h 149"/>
                <a:gd name="T4" fmla="*/ 0 w 149"/>
                <a:gd name="T5" fmla="*/ 149 h 149"/>
                <a:gd name="T6" fmla="*/ 21 w 149"/>
                <a:gd name="T7" fmla="*/ 143 h 149"/>
                <a:gd name="T8" fmla="*/ 30 w 149"/>
                <a:gd name="T9" fmla="*/ 106 h 149"/>
                <a:gd name="T10" fmla="*/ 149 w 149"/>
                <a:gd name="T11" fmla="*/ 0 h 149"/>
                <a:gd name="T12" fmla="*/ 125 w 149"/>
                <a:gd name="T13" fmla="*/ 3 h 149"/>
                <a:gd name="T14" fmla="*/ 125 w 149"/>
                <a:gd name="T15" fmla="*/ 3 h 149"/>
                <a:gd name="T16" fmla="*/ 124 w 149"/>
                <a:gd name="T17" fmla="*/ 3 h 149"/>
                <a:gd name="T18" fmla="*/ 124 w 149"/>
                <a:gd name="T19" fmla="*/ 3 h 149"/>
                <a:gd name="T20" fmla="*/ 124 w 149"/>
                <a:gd name="T21" fmla="*/ 3 h 149"/>
                <a:gd name="T22" fmla="*/ 124 w 149"/>
                <a:gd name="T23" fmla="*/ 3 h 149"/>
                <a:gd name="T24" fmla="*/ 124 w 149"/>
                <a:gd name="T25" fmla="*/ 3 h 149"/>
                <a:gd name="T26" fmla="*/ 118 w 149"/>
                <a:gd name="T27" fmla="*/ 5 h 149"/>
                <a:gd name="T28" fmla="*/ 107 w 149"/>
                <a:gd name="T29" fmla="*/ 29 h 149"/>
                <a:gd name="T30" fmla="*/ 143 w 149"/>
                <a:gd name="T31" fmla="*/ 20 h 149"/>
                <a:gd name="T32" fmla="*/ 149 w 149"/>
                <a:gd name="T3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1" name="Freeform 70"/>
            <p:cNvSpPr/>
            <p:nvPr/>
          </p:nvSpPr>
          <p:spPr bwMode="auto">
            <a:xfrm>
              <a:off x="5926136" y="4173735"/>
              <a:ext cx="595313" cy="600075"/>
            </a:xfrm>
            <a:custGeom>
              <a:avLst/>
              <a:gdLst>
                <a:gd name="T0" fmla="*/ 122 w 122"/>
                <a:gd name="T1" fmla="*/ 0 h 123"/>
                <a:gd name="T2" fmla="*/ 86 w 122"/>
                <a:gd name="T3" fmla="*/ 9 h 123"/>
                <a:gd name="T4" fmla="*/ 9 w 122"/>
                <a:gd name="T5" fmla="*/ 86 h 123"/>
                <a:gd name="T6" fmla="*/ 0 w 122"/>
                <a:gd name="T7" fmla="*/ 123 h 123"/>
                <a:gd name="T8" fmla="*/ 20 w 122"/>
                <a:gd name="T9" fmla="*/ 115 h 123"/>
                <a:gd name="T10" fmla="*/ 114 w 122"/>
                <a:gd name="T11" fmla="*/ 21 h 123"/>
                <a:gd name="T12" fmla="*/ 122 w 122"/>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22" h="123">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2" name="Freeform 71"/>
            <p:cNvSpPr/>
            <p:nvPr/>
          </p:nvSpPr>
          <p:spPr bwMode="auto">
            <a:xfrm>
              <a:off x="5848349" y="4100710"/>
              <a:ext cx="550863" cy="5508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3" name="Freeform 72"/>
            <p:cNvSpPr/>
            <p:nvPr/>
          </p:nvSpPr>
          <p:spPr bwMode="auto">
            <a:xfrm>
              <a:off x="6022974" y="4276924"/>
              <a:ext cx="458788" cy="45878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4" name="Freeform 73"/>
            <p:cNvSpPr/>
            <p:nvPr/>
          </p:nvSpPr>
          <p:spPr bwMode="auto">
            <a:xfrm>
              <a:off x="7272335" y="5096073"/>
              <a:ext cx="161925" cy="112713"/>
            </a:xfrm>
            <a:custGeom>
              <a:avLst/>
              <a:gdLst>
                <a:gd name="T0" fmla="*/ 33 w 33"/>
                <a:gd name="T1" fmla="*/ 0 h 23"/>
                <a:gd name="T2" fmla="*/ 8 w 33"/>
                <a:gd name="T3" fmla="*/ 3 h 23"/>
                <a:gd name="T4" fmla="*/ 0 w 33"/>
                <a:gd name="T5" fmla="*/ 23 h 23"/>
                <a:gd name="T6" fmla="*/ 28 w 33"/>
                <a:gd name="T7" fmla="*/ 16 h 23"/>
                <a:gd name="T8" fmla="*/ 33 w 33"/>
                <a:gd name="T9" fmla="*/ 0 h 23"/>
              </a:gdLst>
              <a:ahLst/>
              <a:cxnLst>
                <a:cxn ang="0">
                  <a:pos x="T0" y="T1"/>
                </a:cxn>
                <a:cxn ang="0">
                  <a:pos x="T2" y="T3"/>
                </a:cxn>
                <a:cxn ang="0">
                  <a:pos x="T4" y="T5"/>
                </a:cxn>
                <a:cxn ang="0">
                  <a:pos x="T6" y="T7"/>
                </a:cxn>
                <a:cxn ang="0">
                  <a:pos x="T8" y="T9"/>
                </a:cxn>
              </a:cxnLst>
              <a:rect l="0" t="0" r="r" b="b"/>
              <a:pathLst>
                <a:path w="33" h="2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5" name="Freeform 74"/>
            <p:cNvSpPr/>
            <p:nvPr/>
          </p:nvSpPr>
          <p:spPr bwMode="auto">
            <a:xfrm>
              <a:off x="7175498" y="5173861"/>
              <a:ext cx="233363" cy="171451"/>
            </a:xfrm>
            <a:custGeom>
              <a:avLst/>
              <a:gdLst>
                <a:gd name="T0" fmla="*/ 48 w 48"/>
                <a:gd name="T1" fmla="*/ 0 h 35"/>
                <a:gd name="T2" fmla="*/ 20 w 48"/>
                <a:gd name="T3" fmla="*/ 7 h 35"/>
                <a:gd name="T4" fmla="*/ 0 w 48"/>
                <a:gd name="T5" fmla="*/ 35 h 35"/>
                <a:gd name="T6" fmla="*/ 42 w 48"/>
                <a:gd name="T7" fmla="*/ 17 h 35"/>
                <a:gd name="T8" fmla="*/ 48 w 48"/>
                <a:gd name="T9" fmla="*/ 0 h 35"/>
              </a:gdLst>
              <a:ahLst/>
              <a:cxnLst>
                <a:cxn ang="0">
                  <a:pos x="T0" y="T1"/>
                </a:cxn>
                <a:cxn ang="0">
                  <a:pos x="T2" y="T3"/>
                </a:cxn>
                <a:cxn ang="0">
                  <a:pos x="T4" y="T5"/>
                </a:cxn>
                <a:cxn ang="0">
                  <a:pos x="T6" y="T7"/>
                </a:cxn>
                <a:cxn ang="0">
                  <a:pos x="T8" y="T9"/>
                </a:cxn>
              </a:cxnLst>
              <a:rect l="0" t="0" r="r" b="b"/>
              <a:pathLst>
                <a:path w="48" h="35">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6" name="Freeform 75"/>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7" name="Freeform 76"/>
            <p:cNvSpPr/>
            <p:nvPr/>
          </p:nvSpPr>
          <p:spPr bwMode="auto">
            <a:xfrm>
              <a:off x="7175498" y="5110361"/>
              <a:ext cx="136525" cy="234951"/>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8" name="Freeform 77"/>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89" name="Oval 78"/>
            <p:cNvSpPr>
              <a:spLocks noChangeArrowheads="1"/>
            </p:cNvSpPr>
            <p:nvPr/>
          </p:nvSpPr>
          <p:spPr bwMode="auto">
            <a:xfrm>
              <a:off x="7175498" y="5345311"/>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0" name="Freeform 79"/>
            <p:cNvSpPr/>
            <p:nvPr/>
          </p:nvSpPr>
          <p:spPr bwMode="auto">
            <a:xfrm>
              <a:off x="6843710" y="5521524"/>
              <a:ext cx="111125" cy="160339"/>
            </a:xfrm>
            <a:custGeom>
              <a:avLst/>
              <a:gdLst>
                <a:gd name="T0" fmla="*/ 23 w 23"/>
                <a:gd name="T1" fmla="*/ 0 h 33"/>
                <a:gd name="T2" fmla="*/ 3 w 23"/>
                <a:gd name="T3" fmla="*/ 9 h 33"/>
                <a:gd name="T4" fmla="*/ 0 w 23"/>
                <a:gd name="T5" fmla="*/ 33 h 33"/>
                <a:gd name="T6" fmla="*/ 16 w 23"/>
                <a:gd name="T7" fmla="*/ 29 h 33"/>
                <a:gd name="T8" fmla="*/ 23 w 23"/>
                <a:gd name="T9" fmla="*/ 0 h 33"/>
              </a:gdLst>
              <a:ahLst/>
              <a:cxnLst>
                <a:cxn ang="0">
                  <a:pos x="T0" y="T1"/>
                </a:cxn>
                <a:cxn ang="0">
                  <a:pos x="T2" y="T3"/>
                </a:cxn>
                <a:cxn ang="0">
                  <a:pos x="T4" y="T5"/>
                </a:cxn>
                <a:cxn ang="0">
                  <a:pos x="T6" y="T7"/>
                </a:cxn>
                <a:cxn ang="0">
                  <a:pos x="T8" y="T9"/>
                </a:cxn>
              </a:cxnLst>
              <a:rect l="0" t="0" r="r" b="b"/>
              <a:pathLst>
                <a:path w="23" h="3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1" name="Freeform 80"/>
            <p:cNvSpPr/>
            <p:nvPr/>
          </p:nvSpPr>
          <p:spPr bwMode="auto">
            <a:xfrm>
              <a:off x="6921498" y="5427862"/>
              <a:ext cx="169863" cy="234951"/>
            </a:xfrm>
            <a:custGeom>
              <a:avLst/>
              <a:gdLst>
                <a:gd name="T0" fmla="*/ 35 w 35"/>
                <a:gd name="T1" fmla="*/ 0 h 48"/>
                <a:gd name="T2" fmla="*/ 7 w 35"/>
                <a:gd name="T3" fmla="*/ 19 h 48"/>
                <a:gd name="T4" fmla="*/ 0 w 35"/>
                <a:gd name="T5" fmla="*/ 48 h 48"/>
                <a:gd name="T6" fmla="*/ 17 w 35"/>
                <a:gd name="T7" fmla="*/ 41 h 48"/>
                <a:gd name="T8" fmla="*/ 35 w 35"/>
                <a:gd name="T9" fmla="*/ 0 h 48"/>
              </a:gdLst>
              <a:ahLst/>
              <a:cxnLst>
                <a:cxn ang="0">
                  <a:pos x="T0" y="T1"/>
                </a:cxn>
                <a:cxn ang="0">
                  <a:pos x="T2" y="T3"/>
                </a:cxn>
                <a:cxn ang="0">
                  <a:pos x="T4" y="T5"/>
                </a:cxn>
                <a:cxn ang="0">
                  <a:pos x="T6" y="T7"/>
                </a:cxn>
                <a:cxn ang="0">
                  <a:pos x="T8" y="T9"/>
                </a:cxn>
              </a:cxnLst>
              <a:rect l="0" t="0" r="r" b="b"/>
              <a:pathLst>
                <a:path w="35" h="48">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2" name="Freeform 81"/>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3" name="Freeform 82"/>
            <p:cNvSpPr/>
            <p:nvPr/>
          </p:nvSpPr>
          <p:spPr bwMode="auto">
            <a:xfrm>
              <a:off x="6857998" y="5427862"/>
              <a:ext cx="233363" cy="136525"/>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4" name="Freeform 83"/>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5" name="Oval 84"/>
            <p:cNvSpPr>
              <a:spLocks noChangeArrowheads="1"/>
            </p:cNvSpPr>
            <p:nvPr/>
          </p:nvSpPr>
          <p:spPr bwMode="auto">
            <a:xfrm>
              <a:off x="7091361" y="5427862"/>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6" name="Freeform 85"/>
            <p:cNvSpPr>
              <a:spLocks noEditPoints="1"/>
            </p:cNvSpPr>
            <p:nvPr/>
          </p:nvSpPr>
          <p:spPr bwMode="auto">
            <a:xfrm>
              <a:off x="7248523" y="5481836"/>
              <a:ext cx="409575" cy="454026"/>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7" name="Freeform 86"/>
            <p:cNvSpPr>
              <a:spLocks noEditPoints="1"/>
            </p:cNvSpPr>
            <p:nvPr/>
          </p:nvSpPr>
          <p:spPr bwMode="auto">
            <a:xfrm>
              <a:off x="3709987" y="2027434"/>
              <a:ext cx="933450" cy="774700"/>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8" name="Freeform 87"/>
            <p:cNvSpPr>
              <a:spLocks noEditPoints="1"/>
            </p:cNvSpPr>
            <p:nvPr/>
          </p:nvSpPr>
          <p:spPr bwMode="auto">
            <a:xfrm>
              <a:off x="6316663" y="4627762"/>
              <a:ext cx="536575" cy="477839"/>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9" name="Freeform 88"/>
            <p:cNvSpPr>
              <a:spLocks noEditPoints="1"/>
            </p:cNvSpPr>
            <p:nvPr/>
          </p:nvSpPr>
          <p:spPr bwMode="auto">
            <a:xfrm>
              <a:off x="5043488" y="3510159"/>
              <a:ext cx="915988" cy="463551"/>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213" name="TextBox 212"/>
          <p:cNvSpPr txBox="1"/>
          <p:nvPr/>
        </p:nvSpPr>
        <p:spPr>
          <a:xfrm>
            <a:off x="611560" y="3151447"/>
            <a:ext cx="1369606" cy="315471"/>
          </a:xfrm>
          <a:prstGeom prst="rect">
            <a:avLst/>
          </a:prstGeom>
          <a:noFill/>
        </p:spPr>
        <p:txBody>
          <a:bodyPr wrap="none" lIns="68580" tIns="34290" rIns="68580" bIns="34290"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214" name="Rectangle 111"/>
          <p:cNvSpPr/>
          <p:nvPr/>
        </p:nvSpPr>
        <p:spPr>
          <a:xfrm>
            <a:off x="598290" y="3516831"/>
            <a:ext cx="3119313" cy="1038746"/>
          </a:xfrm>
          <a:prstGeom prst="rect">
            <a:avLst/>
          </a:prstGeom>
        </p:spPr>
        <p:txBody>
          <a:bodyPr wrap="square" lIns="68580" tIns="34290" rIns="68580" bIns="3429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5" name="TextBox 74"/>
          <p:cNvSpPr txBox="1"/>
          <p:nvPr/>
        </p:nvSpPr>
        <p:spPr>
          <a:xfrm>
            <a:off x="4520084" y="1076149"/>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76" name="TextBox 75"/>
          <p:cNvSpPr txBox="1"/>
          <p:nvPr/>
        </p:nvSpPr>
        <p:spPr>
          <a:xfrm>
            <a:off x="4520084" y="1311660"/>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7" name="TextBox 76"/>
          <p:cNvSpPr txBox="1"/>
          <p:nvPr/>
        </p:nvSpPr>
        <p:spPr>
          <a:xfrm>
            <a:off x="5352098" y="2025694"/>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78" name="TextBox 77"/>
          <p:cNvSpPr txBox="1"/>
          <p:nvPr/>
        </p:nvSpPr>
        <p:spPr>
          <a:xfrm>
            <a:off x="5352098" y="2261205"/>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9" name="TextBox 78"/>
          <p:cNvSpPr txBox="1"/>
          <p:nvPr/>
        </p:nvSpPr>
        <p:spPr>
          <a:xfrm>
            <a:off x="5979320" y="2856568"/>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0" name="TextBox 79"/>
          <p:cNvSpPr txBox="1"/>
          <p:nvPr/>
        </p:nvSpPr>
        <p:spPr>
          <a:xfrm>
            <a:off x="5979320" y="3092079"/>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81" name="TextBox 80"/>
          <p:cNvSpPr txBox="1"/>
          <p:nvPr/>
        </p:nvSpPr>
        <p:spPr>
          <a:xfrm>
            <a:off x="6604828" y="3885244"/>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2" name="TextBox 81"/>
          <p:cNvSpPr txBox="1"/>
          <p:nvPr/>
        </p:nvSpPr>
        <p:spPr>
          <a:xfrm>
            <a:off x="6604828" y="4120755"/>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3"/>
                                        </p:tgtEl>
                                        <p:attrNameLst>
                                          <p:attrName>style.visibility</p:attrName>
                                        </p:attrNameLst>
                                      </p:cBhvr>
                                      <p:to>
                                        <p:strVal val="visible"/>
                                      </p:to>
                                    </p:set>
                                    <p:animEffect transition="in" filter="wipe(left)">
                                      <p:cBhvr>
                                        <p:cTn id="13" dur="500"/>
                                        <p:tgtEl>
                                          <p:spTgt spid="2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left)">
                                      <p:cBhvr>
                                        <p:cTn id="17" dur="500"/>
                                        <p:tgtEl>
                                          <p:spTgt spid="214"/>
                                        </p:tgtEl>
                                      </p:cBhvr>
                                    </p:animEffect>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250" fill="hold"/>
                                        <p:tgtEl>
                                          <p:spTgt spid="75"/>
                                        </p:tgtEl>
                                        <p:attrNameLst>
                                          <p:attrName>ppt_x</p:attrName>
                                        </p:attrNameLst>
                                      </p:cBhvr>
                                      <p:tavLst>
                                        <p:tav tm="0">
                                          <p:val>
                                            <p:strVal val="1+#ppt_w/2"/>
                                          </p:val>
                                        </p:tav>
                                        <p:tav tm="100000">
                                          <p:val>
                                            <p:strVal val="#ppt_x"/>
                                          </p:val>
                                        </p:tav>
                                      </p:tavLst>
                                    </p:anim>
                                    <p:anim calcmode="lin" valueType="num">
                                      <p:cBhvr additive="base">
                                        <p:cTn id="22" dur="250" fill="hold"/>
                                        <p:tgtEl>
                                          <p:spTgt spid="75"/>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up)">
                                      <p:cBhvr>
                                        <p:cTn id="26" dur="500"/>
                                        <p:tgtEl>
                                          <p:spTgt spid="76"/>
                                        </p:tgtEl>
                                      </p:cBhvr>
                                    </p:animEffect>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250" fill="hold"/>
                                        <p:tgtEl>
                                          <p:spTgt spid="77"/>
                                        </p:tgtEl>
                                        <p:attrNameLst>
                                          <p:attrName>ppt_x</p:attrName>
                                        </p:attrNameLst>
                                      </p:cBhvr>
                                      <p:tavLst>
                                        <p:tav tm="0">
                                          <p:val>
                                            <p:strVal val="1+#ppt_w/2"/>
                                          </p:val>
                                        </p:tav>
                                        <p:tav tm="100000">
                                          <p:val>
                                            <p:strVal val="#ppt_x"/>
                                          </p:val>
                                        </p:tav>
                                      </p:tavLst>
                                    </p:anim>
                                    <p:anim calcmode="lin" valueType="num">
                                      <p:cBhvr additive="base">
                                        <p:cTn id="31" dur="250" fill="hold"/>
                                        <p:tgtEl>
                                          <p:spTgt spid="77"/>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up)">
                                      <p:cBhvr>
                                        <p:cTn id="35" dur="500"/>
                                        <p:tgtEl>
                                          <p:spTgt spid="78"/>
                                        </p:tgtEl>
                                      </p:cBhvr>
                                    </p:animEffect>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250" fill="hold"/>
                                        <p:tgtEl>
                                          <p:spTgt spid="79"/>
                                        </p:tgtEl>
                                        <p:attrNameLst>
                                          <p:attrName>ppt_x</p:attrName>
                                        </p:attrNameLst>
                                      </p:cBhvr>
                                      <p:tavLst>
                                        <p:tav tm="0">
                                          <p:val>
                                            <p:strVal val="1+#ppt_w/2"/>
                                          </p:val>
                                        </p:tav>
                                        <p:tav tm="100000">
                                          <p:val>
                                            <p:strVal val="#ppt_x"/>
                                          </p:val>
                                        </p:tav>
                                      </p:tavLst>
                                    </p:anim>
                                    <p:anim calcmode="lin" valueType="num">
                                      <p:cBhvr additive="base">
                                        <p:cTn id="40" dur="250" fill="hold"/>
                                        <p:tgtEl>
                                          <p:spTgt spid="79"/>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wipe(up)">
                                      <p:cBhvr>
                                        <p:cTn id="44" dur="500"/>
                                        <p:tgtEl>
                                          <p:spTgt spid="80"/>
                                        </p:tgtEl>
                                      </p:cBhvr>
                                    </p:animEffect>
                                  </p:childTnLst>
                                </p:cTn>
                              </p:par>
                            </p:childTnLst>
                          </p:cTn>
                        </p:par>
                        <p:par>
                          <p:cTn id="45" fill="hold">
                            <p:stCondLst>
                              <p:cond delay="5000"/>
                            </p:stCondLst>
                            <p:childTnLst>
                              <p:par>
                                <p:cTn id="46" presetID="2" presetClass="entr" presetSubtype="2"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250" fill="hold"/>
                                        <p:tgtEl>
                                          <p:spTgt spid="81"/>
                                        </p:tgtEl>
                                        <p:attrNameLst>
                                          <p:attrName>ppt_x</p:attrName>
                                        </p:attrNameLst>
                                      </p:cBhvr>
                                      <p:tavLst>
                                        <p:tav tm="0">
                                          <p:val>
                                            <p:strVal val="1+#ppt_w/2"/>
                                          </p:val>
                                        </p:tav>
                                        <p:tav tm="100000">
                                          <p:val>
                                            <p:strVal val="#ppt_x"/>
                                          </p:val>
                                        </p:tav>
                                      </p:tavLst>
                                    </p:anim>
                                    <p:anim calcmode="lin" valueType="num">
                                      <p:cBhvr additive="base">
                                        <p:cTn id="49" dur="250" fill="hold"/>
                                        <p:tgtEl>
                                          <p:spTgt spid="81"/>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75" grpId="0"/>
      <p:bldP spid="76" grpId="0"/>
      <p:bldP spid="77" grpId="0"/>
      <p:bldP spid="78" grpId="0"/>
      <p:bldP spid="79" grpId="0"/>
      <p:bldP spid="80" grpId="0"/>
      <p:bldP spid="81"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四项重点工作完成情况</a:t>
            </a:r>
          </a:p>
        </p:txBody>
      </p:sp>
      <p:grpSp>
        <p:nvGrpSpPr>
          <p:cNvPr id="3" name="Group 3"/>
          <p:cNvGrpSpPr/>
          <p:nvPr/>
        </p:nvGrpSpPr>
        <p:grpSpPr>
          <a:xfrm>
            <a:off x="4283819" y="1263888"/>
            <a:ext cx="521594" cy="3612118"/>
            <a:chOff x="4160049" y="1274619"/>
            <a:chExt cx="695459" cy="4816157"/>
          </a:xfrm>
        </p:grpSpPr>
        <p:sp>
          <p:nvSpPr>
            <p:cNvPr id="4" name="Rectangle 4"/>
            <p:cNvSpPr/>
            <p:nvPr/>
          </p:nvSpPr>
          <p:spPr>
            <a:xfrm>
              <a:off x="4160049" y="1274619"/>
              <a:ext cx="695459" cy="405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5" name="Isosceles Triangle 5"/>
            <p:cNvSpPr/>
            <p:nvPr/>
          </p:nvSpPr>
          <p:spPr>
            <a:xfrm flipV="1">
              <a:off x="4160049" y="5334390"/>
              <a:ext cx="695459" cy="75638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6" name="Isosceles Triangle 6"/>
            <p:cNvSpPr/>
            <p:nvPr/>
          </p:nvSpPr>
          <p:spPr>
            <a:xfrm flipV="1">
              <a:off x="4399999" y="5852463"/>
              <a:ext cx="220319" cy="238313"/>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grpSp>
        <p:nvGrpSpPr>
          <p:cNvPr id="7" name="Group 7"/>
          <p:cNvGrpSpPr/>
          <p:nvPr/>
        </p:nvGrpSpPr>
        <p:grpSpPr>
          <a:xfrm>
            <a:off x="3760318" y="3086242"/>
            <a:ext cx="1045094" cy="1004080"/>
            <a:chOff x="5013756" y="3958570"/>
            <a:chExt cx="1393459" cy="1338773"/>
          </a:xfrm>
        </p:grpSpPr>
        <p:sp>
          <p:nvSpPr>
            <p:cNvPr id="8" name="Diamond 8"/>
            <p:cNvSpPr/>
            <p:nvPr/>
          </p:nvSpPr>
          <p:spPr>
            <a:xfrm>
              <a:off x="5013756" y="3958570"/>
              <a:ext cx="1393459" cy="1338773"/>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9" name="Group 9"/>
            <p:cNvGrpSpPr/>
            <p:nvPr/>
          </p:nvGrpSpPr>
          <p:grpSpPr>
            <a:xfrm>
              <a:off x="5478313" y="4439043"/>
              <a:ext cx="464344" cy="377825"/>
              <a:chOff x="10074275" y="4479132"/>
              <a:chExt cx="464344" cy="377825"/>
            </a:xfrm>
            <a:solidFill>
              <a:schemeClr val="bg1"/>
            </a:solidFill>
          </p:grpSpPr>
          <p:sp>
            <p:nvSpPr>
              <p:cNvPr id="10"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2" name="Group 12"/>
          <p:cNvGrpSpPr/>
          <p:nvPr/>
        </p:nvGrpSpPr>
        <p:grpSpPr>
          <a:xfrm>
            <a:off x="4283819" y="1263888"/>
            <a:ext cx="1045094" cy="1004080"/>
            <a:chOff x="5711758" y="1528765"/>
            <a:chExt cx="1393459" cy="1338773"/>
          </a:xfrm>
        </p:grpSpPr>
        <p:sp>
          <p:nvSpPr>
            <p:cNvPr id="13" name="Diamond 13"/>
            <p:cNvSpPr/>
            <p:nvPr/>
          </p:nvSpPr>
          <p:spPr>
            <a:xfrm>
              <a:off x="5711758" y="1528765"/>
              <a:ext cx="1393459" cy="133877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4" name="AutoShape 83"/>
            <p:cNvSpPr/>
            <p:nvPr/>
          </p:nvSpPr>
          <p:spPr bwMode="auto">
            <a:xfrm>
              <a:off x="6169646" y="2025969"/>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5" name="Group 15"/>
          <p:cNvGrpSpPr/>
          <p:nvPr/>
        </p:nvGrpSpPr>
        <p:grpSpPr>
          <a:xfrm>
            <a:off x="4282866" y="2487796"/>
            <a:ext cx="1045094" cy="1004080"/>
            <a:chOff x="5710487" y="3160643"/>
            <a:chExt cx="1393459" cy="1338773"/>
          </a:xfrm>
        </p:grpSpPr>
        <p:sp>
          <p:nvSpPr>
            <p:cNvPr id="16" name="Diamond 16"/>
            <p:cNvSpPr/>
            <p:nvPr/>
          </p:nvSpPr>
          <p:spPr>
            <a:xfrm>
              <a:off x="5710487" y="3160643"/>
              <a:ext cx="1393459" cy="1338773"/>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7" name="Group 17"/>
            <p:cNvGrpSpPr/>
            <p:nvPr/>
          </p:nvGrpSpPr>
          <p:grpSpPr>
            <a:xfrm>
              <a:off x="6175045" y="3597325"/>
              <a:ext cx="464344" cy="464344"/>
              <a:chOff x="4439444" y="2582069"/>
              <a:chExt cx="464344" cy="464344"/>
            </a:xfrm>
            <a:solidFill>
              <a:schemeClr val="bg1"/>
            </a:solidFill>
          </p:grpSpPr>
          <p:sp>
            <p:nvSpPr>
              <p:cNvPr id="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21" name="Group 21"/>
          <p:cNvGrpSpPr/>
          <p:nvPr/>
        </p:nvGrpSpPr>
        <p:grpSpPr>
          <a:xfrm>
            <a:off x="3760318" y="1875842"/>
            <a:ext cx="1045094" cy="1004080"/>
            <a:chOff x="5013757" y="2344704"/>
            <a:chExt cx="1393459" cy="1338773"/>
          </a:xfrm>
        </p:grpSpPr>
        <p:sp>
          <p:nvSpPr>
            <p:cNvPr id="22" name="Diamond 22"/>
            <p:cNvSpPr/>
            <p:nvPr/>
          </p:nvSpPr>
          <p:spPr>
            <a:xfrm>
              <a:off x="5013757" y="2344704"/>
              <a:ext cx="1393459" cy="133877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23" name="Group 23"/>
            <p:cNvGrpSpPr/>
            <p:nvPr/>
          </p:nvGrpSpPr>
          <p:grpSpPr>
            <a:xfrm>
              <a:off x="5478313" y="2752368"/>
              <a:ext cx="464344" cy="464344"/>
              <a:chOff x="4439444" y="1652588"/>
              <a:chExt cx="464344" cy="464344"/>
            </a:xfrm>
            <a:solidFill>
              <a:schemeClr val="bg2"/>
            </a:solidFill>
          </p:grpSpPr>
          <p:sp>
            <p:nvSpPr>
              <p:cNvPr id="24"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5"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6"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43" name="TextBox 42"/>
          <p:cNvSpPr txBox="1"/>
          <p:nvPr/>
        </p:nvSpPr>
        <p:spPr>
          <a:xfrm>
            <a:off x="2455892" y="2211449"/>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44" name="TextBox 43"/>
          <p:cNvSpPr txBox="1"/>
          <p:nvPr/>
        </p:nvSpPr>
        <p:spPr>
          <a:xfrm>
            <a:off x="1081798" y="2446960"/>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5" name="TextBox 44"/>
          <p:cNvSpPr txBox="1"/>
          <p:nvPr/>
        </p:nvSpPr>
        <p:spPr>
          <a:xfrm>
            <a:off x="2455892" y="3282935"/>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46" name="TextBox 45"/>
          <p:cNvSpPr txBox="1"/>
          <p:nvPr/>
        </p:nvSpPr>
        <p:spPr>
          <a:xfrm>
            <a:off x="1081798" y="3518446"/>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7" name="TextBox 46"/>
          <p:cNvSpPr txBox="1"/>
          <p:nvPr/>
        </p:nvSpPr>
        <p:spPr>
          <a:xfrm>
            <a:off x="5430154" y="1516791"/>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48" name="TextBox 47"/>
          <p:cNvSpPr txBox="1"/>
          <p:nvPr/>
        </p:nvSpPr>
        <p:spPr>
          <a:xfrm>
            <a:off x="5430154" y="1752302"/>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9" name="TextBox 48"/>
          <p:cNvSpPr txBox="1"/>
          <p:nvPr/>
        </p:nvSpPr>
        <p:spPr>
          <a:xfrm>
            <a:off x="5430154" y="2588277"/>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0" name="TextBox 49"/>
          <p:cNvSpPr txBox="1"/>
          <p:nvPr/>
        </p:nvSpPr>
        <p:spPr>
          <a:xfrm>
            <a:off x="5430154" y="2823788"/>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250" fill="hold"/>
                                        <p:tgtEl>
                                          <p:spTgt spid="47"/>
                                        </p:tgtEl>
                                        <p:attrNameLst>
                                          <p:attrName>ppt_x</p:attrName>
                                        </p:attrNameLst>
                                      </p:cBhvr>
                                      <p:tavLst>
                                        <p:tav tm="0">
                                          <p:val>
                                            <p:strVal val="1+#ppt_w/2"/>
                                          </p:val>
                                        </p:tav>
                                        <p:tav tm="100000">
                                          <p:val>
                                            <p:strVal val="#ppt_x"/>
                                          </p:val>
                                        </p:tav>
                                      </p:tavLst>
                                    </p:anim>
                                    <p:anim calcmode="lin" valueType="num">
                                      <p:cBhvr additive="base">
                                        <p:cTn id="20" dur="250" fill="hold"/>
                                        <p:tgtEl>
                                          <p:spTgt spid="47"/>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1500"/>
                            </p:stCondLst>
                            <p:childTnLst>
                              <p:par>
                                <p:cTn id="25" presetID="49" presetClass="entr" presetSubtype="0" decel="10000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 calcmode="lin" valueType="num">
                                      <p:cBhvr>
                                        <p:cTn id="29" dur="500" fill="hold"/>
                                        <p:tgtEl>
                                          <p:spTgt spid="21"/>
                                        </p:tgtEl>
                                        <p:attrNameLst>
                                          <p:attrName>style.rotation</p:attrName>
                                        </p:attrNameLst>
                                      </p:cBhvr>
                                      <p:tavLst>
                                        <p:tav tm="0">
                                          <p:val>
                                            <p:fltVal val="360"/>
                                          </p:val>
                                        </p:tav>
                                        <p:tav tm="100000">
                                          <p:val>
                                            <p:fltVal val="0"/>
                                          </p:val>
                                        </p:tav>
                                      </p:tavLst>
                                    </p:anim>
                                    <p:animEffect transition="in" filter="fade">
                                      <p:cBhvr>
                                        <p:cTn id="30" dur="500"/>
                                        <p:tgtEl>
                                          <p:spTgt spid="21"/>
                                        </p:tgtEl>
                                      </p:cBhvr>
                                    </p:animEffect>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50" fill="hold"/>
                                        <p:tgtEl>
                                          <p:spTgt spid="43"/>
                                        </p:tgtEl>
                                        <p:attrNameLst>
                                          <p:attrName>ppt_x</p:attrName>
                                        </p:attrNameLst>
                                      </p:cBhvr>
                                      <p:tavLst>
                                        <p:tav tm="0">
                                          <p:val>
                                            <p:strVal val="0-#ppt_w/2"/>
                                          </p:val>
                                        </p:tav>
                                        <p:tav tm="100000">
                                          <p:val>
                                            <p:strVal val="#ppt_x"/>
                                          </p:val>
                                        </p:tav>
                                      </p:tavLst>
                                    </p:anim>
                                    <p:anim calcmode="lin" valueType="num">
                                      <p:cBhvr additive="base">
                                        <p:cTn id="35" dur="250" fill="hold"/>
                                        <p:tgtEl>
                                          <p:spTgt spid="43"/>
                                        </p:tgtEl>
                                        <p:attrNameLst>
                                          <p:attrName>ppt_y</p:attrName>
                                        </p:attrNameLst>
                                      </p:cBhvr>
                                      <p:tavLst>
                                        <p:tav tm="0">
                                          <p:val>
                                            <p:strVal val="#ppt_y"/>
                                          </p:val>
                                        </p:tav>
                                        <p:tav tm="100000">
                                          <p:val>
                                            <p:strVal val="#ppt_y"/>
                                          </p:val>
                                        </p:tav>
                                      </p:tavLst>
                                    </p:anim>
                                  </p:childTnLst>
                                </p:cTn>
                              </p:par>
                              <p:par>
                                <p:cTn id="36" presetID="22" presetClass="entr" presetSubtype="1"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style.rotation</p:attrName>
                                        </p:attrNameLst>
                                      </p:cBhvr>
                                      <p:tavLst>
                                        <p:tav tm="0">
                                          <p:val>
                                            <p:fltVal val="360"/>
                                          </p:val>
                                        </p:tav>
                                        <p:tav tm="100000">
                                          <p:val>
                                            <p:fltVal val="0"/>
                                          </p:val>
                                        </p:tav>
                                      </p:tavLst>
                                    </p:anim>
                                    <p:animEffect transition="in" filter="fade">
                                      <p:cBhvr>
                                        <p:cTn id="45" dur="500"/>
                                        <p:tgtEl>
                                          <p:spTgt spid="15"/>
                                        </p:tgtEl>
                                      </p:cBhvr>
                                    </p:animEffect>
                                  </p:childTnLst>
                                </p:cTn>
                              </p:par>
                            </p:childTnLst>
                          </p:cTn>
                        </p:par>
                        <p:par>
                          <p:cTn id="46" fill="hold">
                            <p:stCondLst>
                              <p:cond delay="3000"/>
                            </p:stCondLst>
                            <p:childTnLst>
                              <p:par>
                                <p:cTn id="47" presetID="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250" fill="hold"/>
                                        <p:tgtEl>
                                          <p:spTgt spid="49"/>
                                        </p:tgtEl>
                                        <p:attrNameLst>
                                          <p:attrName>ppt_x</p:attrName>
                                        </p:attrNameLst>
                                      </p:cBhvr>
                                      <p:tavLst>
                                        <p:tav tm="0">
                                          <p:val>
                                            <p:strVal val="1+#ppt_w/2"/>
                                          </p:val>
                                        </p:tav>
                                        <p:tav tm="100000">
                                          <p:val>
                                            <p:strVal val="#ppt_x"/>
                                          </p:val>
                                        </p:tav>
                                      </p:tavLst>
                                    </p:anim>
                                    <p:anim calcmode="lin" valueType="num">
                                      <p:cBhvr additive="base">
                                        <p:cTn id="50" dur="250" fill="hold"/>
                                        <p:tgtEl>
                                          <p:spTgt spid="49"/>
                                        </p:tgtEl>
                                        <p:attrNameLst>
                                          <p:attrName>ppt_y</p:attrName>
                                        </p:attrNameLst>
                                      </p:cBhvr>
                                      <p:tavLst>
                                        <p:tav tm="0">
                                          <p:val>
                                            <p:strVal val="#ppt_y"/>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up)">
                                      <p:cBhvr>
                                        <p:cTn id="53" dur="500"/>
                                        <p:tgtEl>
                                          <p:spTgt spid="50"/>
                                        </p:tgtEl>
                                      </p:cBhvr>
                                    </p:animEffect>
                                  </p:childTnLst>
                                </p:cTn>
                              </p:par>
                            </p:childTnLst>
                          </p:cTn>
                        </p:par>
                        <p:par>
                          <p:cTn id="54" fill="hold">
                            <p:stCondLst>
                              <p:cond delay="3500"/>
                            </p:stCondLst>
                            <p:childTnLst>
                              <p:par>
                                <p:cTn id="55" presetID="49" presetClass="entr" presetSubtype="0" decel="10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 calcmode="lin" valueType="num">
                                      <p:cBhvr>
                                        <p:cTn id="59" dur="500" fill="hold"/>
                                        <p:tgtEl>
                                          <p:spTgt spid="7"/>
                                        </p:tgtEl>
                                        <p:attrNameLst>
                                          <p:attrName>style.rotation</p:attrName>
                                        </p:attrNameLst>
                                      </p:cBhvr>
                                      <p:tavLst>
                                        <p:tav tm="0">
                                          <p:val>
                                            <p:fltVal val="360"/>
                                          </p:val>
                                        </p:tav>
                                        <p:tav tm="100000">
                                          <p:val>
                                            <p:fltVal val="0"/>
                                          </p:val>
                                        </p:tav>
                                      </p:tavLst>
                                    </p:anim>
                                    <p:animEffect transition="in" filter="fade">
                                      <p:cBhvr>
                                        <p:cTn id="60" dur="500"/>
                                        <p:tgtEl>
                                          <p:spTgt spid="7"/>
                                        </p:tgtEl>
                                      </p:cBhvr>
                                    </p:animEffect>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250" fill="hold"/>
                                        <p:tgtEl>
                                          <p:spTgt spid="45"/>
                                        </p:tgtEl>
                                        <p:attrNameLst>
                                          <p:attrName>ppt_x</p:attrName>
                                        </p:attrNameLst>
                                      </p:cBhvr>
                                      <p:tavLst>
                                        <p:tav tm="0">
                                          <p:val>
                                            <p:strVal val="0-#ppt_w/2"/>
                                          </p:val>
                                        </p:tav>
                                        <p:tav tm="100000">
                                          <p:val>
                                            <p:strVal val="#ppt_x"/>
                                          </p:val>
                                        </p:tav>
                                      </p:tavLst>
                                    </p:anim>
                                    <p:anim calcmode="lin" valueType="num">
                                      <p:cBhvr additive="base">
                                        <p:cTn id="65" dur="250" fill="hold"/>
                                        <p:tgtEl>
                                          <p:spTgt spid="45"/>
                                        </p:tgtEl>
                                        <p:attrNameLst>
                                          <p:attrName>ppt_y</p:attrName>
                                        </p:attrNameLst>
                                      </p:cBhvr>
                                      <p:tavLst>
                                        <p:tav tm="0">
                                          <p:val>
                                            <p:strVal val="#ppt_y"/>
                                          </p:val>
                                        </p:tav>
                                        <p:tav tm="100000">
                                          <p:val>
                                            <p:strVal val="#ppt_y"/>
                                          </p:val>
                                        </p:tav>
                                      </p:tavLst>
                                    </p:anim>
                                  </p:childTnLst>
                                </p:cTn>
                              </p:par>
                              <p:par>
                                <p:cTn id="66" presetID="22" presetClass="entr" presetSubtype="1"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up)">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完成中的四个问题</a:t>
            </a:r>
          </a:p>
        </p:txBody>
      </p:sp>
      <p:sp>
        <p:nvSpPr>
          <p:cNvPr id="23" name="空心弧 44"/>
          <p:cNvSpPr/>
          <p:nvPr/>
        </p:nvSpPr>
        <p:spPr>
          <a:xfrm rot="11968239">
            <a:off x="284568" y="958279"/>
            <a:ext cx="3360809" cy="3360810"/>
          </a:xfrm>
          <a:prstGeom prst="blockArc">
            <a:avLst>
              <a:gd name="adj1" fmla="val 5692214"/>
              <a:gd name="adj2" fmla="val 21588400"/>
              <a:gd name="adj3" fmla="val 751"/>
            </a:avLst>
          </a:prstGeom>
          <a:solidFill>
            <a:schemeClr val="accent5"/>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4" name="空心弧 45"/>
          <p:cNvSpPr/>
          <p:nvPr/>
        </p:nvSpPr>
        <p:spPr>
          <a:xfrm rot="483470">
            <a:off x="808443" y="1474578"/>
            <a:ext cx="2395321" cy="2395321"/>
          </a:xfrm>
          <a:prstGeom prst="blockArc">
            <a:avLst>
              <a:gd name="adj1" fmla="val 5692214"/>
              <a:gd name="adj2" fmla="val 42522"/>
              <a:gd name="adj3" fmla="val 1111"/>
            </a:avLst>
          </a:prstGeom>
          <a:solidFill>
            <a:schemeClr val="accent2"/>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5" name="椭圆 46"/>
          <p:cNvSpPr/>
          <p:nvPr/>
        </p:nvSpPr>
        <p:spPr bwMode="auto">
          <a:xfrm>
            <a:off x="951318" y="1617453"/>
            <a:ext cx="2110654" cy="2110654"/>
          </a:xfrm>
          <a:prstGeom prst="ellipse">
            <a:avLst/>
          </a:prstGeom>
          <a:solidFill>
            <a:schemeClr val="accent1"/>
          </a:solidFill>
          <a:ln w="25400" cap="flat" cmpd="sng" algn="ctr">
            <a:noFill/>
            <a:prstDash val="solid"/>
          </a:ln>
          <a:effectLst>
            <a:innerShdw blurRad="101600">
              <a:prstClr val="black"/>
            </a:innerShdw>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6" name="椭圆 47"/>
          <p:cNvSpPr/>
          <p:nvPr/>
        </p:nvSpPr>
        <p:spPr bwMode="auto">
          <a:xfrm>
            <a:off x="1046568" y="1702961"/>
            <a:ext cx="1913660" cy="1914742"/>
          </a:xfrm>
          <a:prstGeom prst="ellipse">
            <a:avLst/>
          </a:prstGeom>
          <a:solidFill>
            <a:schemeClr val="bg1">
              <a:lumMod val="95000"/>
            </a:schemeClr>
          </a:solidFill>
          <a:ln w="25400" cap="flat" cmpd="sng" algn="ctr">
            <a:noFill/>
            <a:prstDash val="solid"/>
          </a:ln>
          <a:effectLst>
            <a:outerShdw blurRad="177800" dist="38100" dir="5400000" algn="t" rotWithShape="0">
              <a:prstClr val="black">
                <a:alpha val="76000"/>
              </a:prstClr>
            </a:outerShdw>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7" name="椭圆 48"/>
          <p:cNvSpPr/>
          <p:nvPr/>
        </p:nvSpPr>
        <p:spPr bwMode="auto">
          <a:xfrm>
            <a:off x="1227326" y="1894543"/>
            <a:ext cx="1558637" cy="1559719"/>
          </a:xfrm>
          <a:prstGeom prst="ellipse">
            <a:avLst/>
          </a:prstGeom>
          <a:gradFill flip="none" rotWithShape="1">
            <a:gsLst>
              <a:gs pos="39000">
                <a:sysClr val="window" lastClr="FFFFFF"/>
              </a:gs>
              <a:gs pos="100000">
                <a:sysClr val="windowText" lastClr="000000">
                  <a:lumMod val="75000"/>
                  <a:lumOff val="25000"/>
                </a:sysClr>
              </a:gs>
            </a:gsLst>
            <a:lin ang="16200000" scaled="1"/>
            <a:tileRect/>
          </a:gra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8" name="椭圆 49"/>
          <p:cNvSpPr/>
          <p:nvPr/>
        </p:nvSpPr>
        <p:spPr bwMode="auto">
          <a:xfrm>
            <a:off x="1273869" y="1928097"/>
            <a:ext cx="1472045" cy="1472045"/>
          </a:xfrm>
          <a:prstGeom prst="ellipse">
            <a:avLst/>
          </a:prstGeom>
          <a:solidFill>
            <a:schemeClr val="bg1">
              <a:lumMod val="95000"/>
            </a:schemeClr>
          </a:solidFill>
          <a:ln w="25400" cap="flat" cmpd="sng" algn="ctr">
            <a:noFill/>
            <a:prstDash val="solid"/>
          </a:ln>
          <a:effectLst>
            <a:outerShdw blurRad="50800" dist="38100" dir="5400000" algn="t" rotWithShape="0">
              <a:prstClr val="black">
                <a:alpha val="67000"/>
              </a:prstClr>
            </a:outerShdw>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29" name="同心圆 52"/>
          <p:cNvSpPr/>
          <p:nvPr/>
        </p:nvSpPr>
        <p:spPr bwMode="auto">
          <a:xfrm>
            <a:off x="2789210" y="1137955"/>
            <a:ext cx="690563" cy="690563"/>
          </a:xfrm>
          <a:prstGeom prst="donut">
            <a:avLst>
              <a:gd name="adj" fmla="val 3142"/>
            </a:avLst>
          </a:prstGeom>
          <a:solidFill>
            <a:schemeClr val="accent1"/>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0" name="椭圆 54"/>
          <p:cNvSpPr/>
          <p:nvPr/>
        </p:nvSpPr>
        <p:spPr bwMode="auto">
          <a:xfrm>
            <a:off x="2955898" y="1316549"/>
            <a:ext cx="358270" cy="358270"/>
          </a:xfrm>
          <a:prstGeom prst="ellipse">
            <a:avLst/>
          </a:prstGeom>
          <a:solidFill>
            <a:schemeClr val="accent1"/>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1" name="TextBox 53"/>
          <p:cNvSpPr txBox="1">
            <a:spLocks noChangeArrowheads="1"/>
          </p:cNvSpPr>
          <p:nvPr/>
        </p:nvSpPr>
        <p:spPr bwMode="auto">
          <a:xfrm>
            <a:off x="3004698" y="1317684"/>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sz="1800" b="1">
                <a:solidFill>
                  <a:schemeClr val="tx1">
                    <a:lumMod val="65000"/>
                    <a:lumOff val="35000"/>
                  </a:schemeClr>
                </a:solidFill>
              </a:rPr>
              <a:t>1</a:t>
            </a:r>
            <a:endParaRPr lang="en-GB" altLang="en-US" sz="1800" b="1">
              <a:solidFill>
                <a:schemeClr val="tx1">
                  <a:lumMod val="65000"/>
                  <a:lumOff val="35000"/>
                </a:schemeClr>
              </a:solidFill>
            </a:endParaRPr>
          </a:p>
        </p:txBody>
      </p:sp>
      <p:sp>
        <p:nvSpPr>
          <p:cNvPr id="32" name="同心圆 59"/>
          <p:cNvSpPr/>
          <p:nvPr/>
        </p:nvSpPr>
        <p:spPr bwMode="auto">
          <a:xfrm>
            <a:off x="3243812" y="2062314"/>
            <a:ext cx="691645" cy="691646"/>
          </a:xfrm>
          <a:prstGeom prst="donut">
            <a:avLst>
              <a:gd name="adj" fmla="val 3142"/>
            </a:avLst>
          </a:prstGeom>
          <a:solidFill>
            <a:schemeClr val="accent2"/>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3" name="椭圆 61"/>
          <p:cNvSpPr/>
          <p:nvPr/>
        </p:nvSpPr>
        <p:spPr bwMode="auto">
          <a:xfrm>
            <a:off x="3411582" y="2240908"/>
            <a:ext cx="358271" cy="359352"/>
          </a:xfrm>
          <a:prstGeom prst="ellipse">
            <a:avLst/>
          </a:prstGeom>
          <a:solidFill>
            <a:schemeClr val="accent2"/>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4" name="TextBox 54"/>
          <p:cNvSpPr txBox="1">
            <a:spLocks noChangeArrowheads="1"/>
          </p:cNvSpPr>
          <p:nvPr/>
        </p:nvSpPr>
        <p:spPr bwMode="auto">
          <a:xfrm>
            <a:off x="3465687" y="2249228"/>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sz="1800" b="1">
                <a:solidFill>
                  <a:schemeClr val="tx1">
                    <a:lumMod val="65000"/>
                    <a:lumOff val="35000"/>
                  </a:schemeClr>
                </a:solidFill>
              </a:rPr>
              <a:t>2</a:t>
            </a:r>
            <a:endParaRPr lang="en-GB" altLang="en-US" sz="1800" b="1">
              <a:solidFill>
                <a:schemeClr val="tx1">
                  <a:lumMod val="65000"/>
                  <a:lumOff val="35000"/>
                </a:schemeClr>
              </a:solidFill>
            </a:endParaRPr>
          </a:p>
        </p:txBody>
      </p:sp>
      <p:sp>
        <p:nvSpPr>
          <p:cNvPr id="35" name="同心圆 66"/>
          <p:cNvSpPr/>
          <p:nvPr/>
        </p:nvSpPr>
        <p:spPr bwMode="auto">
          <a:xfrm>
            <a:off x="3021923" y="3107899"/>
            <a:ext cx="691646" cy="691646"/>
          </a:xfrm>
          <a:prstGeom prst="donut">
            <a:avLst>
              <a:gd name="adj" fmla="val 3142"/>
            </a:avLst>
          </a:prstGeom>
          <a:solidFill>
            <a:schemeClr val="accent3"/>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6" name="椭圆 68"/>
          <p:cNvSpPr/>
          <p:nvPr/>
        </p:nvSpPr>
        <p:spPr bwMode="auto">
          <a:xfrm>
            <a:off x="3189693" y="3286493"/>
            <a:ext cx="358270" cy="359352"/>
          </a:xfrm>
          <a:prstGeom prst="ellipse">
            <a:avLst/>
          </a:prstGeom>
          <a:solidFill>
            <a:schemeClr val="accent3"/>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7" name="TextBox 55"/>
          <p:cNvSpPr txBox="1">
            <a:spLocks noChangeArrowheads="1"/>
          </p:cNvSpPr>
          <p:nvPr/>
        </p:nvSpPr>
        <p:spPr bwMode="auto">
          <a:xfrm>
            <a:off x="3242170" y="328780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sz="1800" b="1">
                <a:solidFill>
                  <a:schemeClr val="tx1">
                    <a:lumMod val="65000"/>
                    <a:lumOff val="35000"/>
                  </a:schemeClr>
                </a:solidFill>
              </a:rPr>
              <a:t>3</a:t>
            </a:r>
            <a:endParaRPr lang="en-GB" altLang="en-US" sz="1800" b="1">
              <a:solidFill>
                <a:schemeClr val="tx1">
                  <a:lumMod val="65000"/>
                  <a:lumOff val="35000"/>
                </a:schemeClr>
              </a:solidFill>
            </a:endParaRPr>
          </a:p>
        </p:txBody>
      </p:sp>
      <p:sp>
        <p:nvSpPr>
          <p:cNvPr id="38" name="同心圆 73"/>
          <p:cNvSpPr/>
          <p:nvPr/>
        </p:nvSpPr>
        <p:spPr bwMode="auto">
          <a:xfrm>
            <a:off x="1819392" y="3911029"/>
            <a:ext cx="691645" cy="691646"/>
          </a:xfrm>
          <a:prstGeom prst="donut">
            <a:avLst>
              <a:gd name="adj" fmla="val 3142"/>
            </a:avLst>
          </a:prstGeom>
          <a:solidFill>
            <a:schemeClr val="accent4"/>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39" name="椭圆 75"/>
          <p:cNvSpPr/>
          <p:nvPr/>
        </p:nvSpPr>
        <p:spPr bwMode="auto">
          <a:xfrm>
            <a:off x="1987162" y="4089624"/>
            <a:ext cx="358271" cy="359352"/>
          </a:xfrm>
          <a:prstGeom prst="ellipse">
            <a:avLst/>
          </a:prstGeom>
          <a:solidFill>
            <a:schemeClr val="accent4"/>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40" name="TextBox 39"/>
          <p:cNvSpPr txBox="1">
            <a:spLocks noChangeArrowheads="1"/>
          </p:cNvSpPr>
          <p:nvPr/>
        </p:nvSpPr>
        <p:spPr bwMode="auto">
          <a:xfrm>
            <a:off x="2036816" y="4101244"/>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sz="1800" b="1">
                <a:solidFill>
                  <a:schemeClr val="tx1">
                    <a:lumMod val="65000"/>
                    <a:lumOff val="35000"/>
                  </a:schemeClr>
                </a:solidFill>
              </a:rPr>
              <a:t>4</a:t>
            </a:r>
            <a:endParaRPr lang="en-GB" altLang="en-US" sz="1800" b="1">
              <a:solidFill>
                <a:schemeClr val="tx1">
                  <a:lumMod val="65000"/>
                  <a:lumOff val="35000"/>
                </a:schemeClr>
              </a:solidFill>
            </a:endParaRPr>
          </a:p>
        </p:txBody>
      </p:sp>
      <p:sp>
        <p:nvSpPr>
          <p:cNvPr id="41" name="Freeform 62"/>
          <p:cNvSpPr>
            <a:spLocks noEditPoints="1"/>
          </p:cNvSpPr>
          <p:nvPr/>
        </p:nvSpPr>
        <p:spPr bwMode="auto">
          <a:xfrm>
            <a:off x="1790339" y="2180154"/>
            <a:ext cx="439106" cy="448922"/>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5"/>
          </a:solidFill>
          <a:ln>
            <a:noFill/>
          </a:ln>
        </p:spPr>
        <p:txBody>
          <a:bodyPr vert="horz" wrap="square" lIns="91440" tIns="45720" rIns="91440" bIns="45720" numCol="1" anchor="t" anchorCtr="0" compatLnSpc="1"/>
          <a:lstStyle/>
          <a:p>
            <a:endParaRPr lang="en-US" dirty="0">
              <a:solidFill>
                <a:schemeClr val="tx1">
                  <a:lumMod val="65000"/>
                  <a:lumOff val="35000"/>
                </a:schemeClr>
              </a:solidFill>
            </a:endParaRPr>
          </a:p>
        </p:txBody>
      </p:sp>
      <p:sp>
        <p:nvSpPr>
          <p:cNvPr id="42" name="TextBox 41"/>
          <p:cNvSpPr txBox="1"/>
          <p:nvPr/>
        </p:nvSpPr>
        <p:spPr>
          <a:xfrm>
            <a:off x="1519788" y="2706474"/>
            <a:ext cx="1107996" cy="369332"/>
          </a:xfrm>
          <a:prstGeom prst="rect">
            <a:avLst/>
          </a:prstGeom>
          <a:noFill/>
        </p:spPr>
        <p:txBody>
          <a:bodyPr wrap="none" rtlCol="0">
            <a:spAutoFit/>
          </a:bodyPr>
          <a:lstStyle/>
          <a:p>
            <a:pPr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43" name="Rectangle 64"/>
          <p:cNvSpPr/>
          <p:nvPr/>
        </p:nvSpPr>
        <p:spPr>
          <a:xfrm>
            <a:off x="3646460" y="1145624"/>
            <a:ext cx="199970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4" name="Rectangle 65"/>
          <p:cNvSpPr/>
          <p:nvPr/>
        </p:nvSpPr>
        <p:spPr>
          <a:xfrm>
            <a:off x="3987221" y="2127616"/>
            <a:ext cx="2016168"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5" name="Rectangle 66"/>
          <p:cNvSpPr/>
          <p:nvPr/>
        </p:nvSpPr>
        <p:spPr>
          <a:xfrm>
            <a:off x="3750711" y="3189170"/>
            <a:ext cx="2252677"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6" name="Rectangle 67"/>
          <p:cNvSpPr/>
          <p:nvPr/>
        </p:nvSpPr>
        <p:spPr>
          <a:xfrm>
            <a:off x="2703425" y="4152569"/>
            <a:ext cx="2942744"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cxnSp>
        <p:nvCxnSpPr>
          <p:cNvPr id="47" name="Straight Connector 69"/>
          <p:cNvCxnSpPr/>
          <p:nvPr/>
        </p:nvCxnSpPr>
        <p:spPr>
          <a:xfrm>
            <a:off x="6140546" y="1207684"/>
            <a:ext cx="0" cy="351269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Rectangle 70"/>
          <p:cNvSpPr/>
          <p:nvPr/>
        </p:nvSpPr>
        <p:spPr>
          <a:xfrm>
            <a:off x="6233524" y="1614476"/>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216724" y="1347614"/>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50" name="Rectangle 70"/>
          <p:cNvSpPr/>
          <p:nvPr/>
        </p:nvSpPr>
        <p:spPr>
          <a:xfrm>
            <a:off x="6233524" y="2440350"/>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216724" y="2173488"/>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54" name="Rectangle 70"/>
          <p:cNvSpPr/>
          <p:nvPr/>
        </p:nvSpPr>
        <p:spPr>
          <a:xfrm>
            <a:off x="6233524" y="3219840"/>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6216724" y="2952978"/>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58" name="Rectangle 70"/>
          <p:cNvSpPr/>
          <p:nvPr/>
        </p:nvSpPr>
        <p:spPr>
          <a:xfrm>
            <a:off x="6233524" y="4036154"/>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216724" y="3769292"/>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par>
                          <p:cTn id="79" fill="hold">
                            <p:stCondLst>
                              <p:cond delay="1500"/>
                            </p:stCondLst>
                            <p:childTnLst>
                              <p:par>
                                <p:cTn id="80" presetID="12" presetClass="entr" presetSubtype="8"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p:tgtEl>
                                          <p:spTgt spid="43"/>
                                        </p:tgtEl>
                                        <p:attrNameLst>
                                          <p:attrName>ppt_x</p:attrName>
                                        </p:attrNameLst>
                                      </p:cBhvr>
                                      <p:tavLst>
                                        <p:tav tm="0">
                                          <p:val>
                                            <p:strVal val="#ppt_x-#ppt_w*1.125000"/>
                                          </p:val>
                                        </p:tav>
                                        <p:tav tm="100000">
                                          <p:val>
                                            <p:strVal val="#ppt_x"/>
                                          </p:val>
                                        </p:tav>
                                      </p:tavLst>
                                    </p:anim>
                                    <p:animEffect transition="in" filter="wipe(right)">
                                      <p:cBhvr>
                                        <p:cTn id="83" dur="500"/>
                                        <p:tgtEl>
                                          <p:spTgt spid="43"/>
                                        </p:tgtEl>
                                      </p:cBhvr>
                                    </p:animEffect>
                                  </p:childTnLst>
                                </p:cTn>
                              </p:par>
                            </p:childTnLst>
                          </p:cTn>
                        </p:par>
                        <p:par>
                          <p:cTn id="84" fill="hold">
                            <p:stCondLst>
                              <p:cond delay="2000"/>
                            </p:stCondLst>
                            <p:childTnLst>
                              <p:par>
                                <p:cTn id="85" presetID="12" presetClass="entr" presetSubtype="8"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p:tgtEl>
                                          <p:spTgt spid="44"/>
                                        </p:tgtEl>
                                        <p:attrNameLst>
                                          <p:attrName>ppt_x</p:attrName>
                                        </p:attrNameLst>
                                      </p:cBhvr>
                                      <p:tavLst>
                                        <p:tav tm="0">
                                          <p:val>
                                            <p:strVal val="#ppt_x-#ppt_w*1.125000"/>
                                          </p:val>
                                        </p:tav>
                                        <p:tav tm="100000">
                                          <p:val>
                                            <p:strVal val="#ppt_x"/>
                                          </p:val>
                                        </p:tav>
                                      </p:tavLst>
                                    </p:anim>
                                    <p:animEffect transition="in" filter="wipe(right)">
                                      <p:cBhvr>
                                        <p:cTn id="88" dur="500"/>
                                        <p:tgtEl>
                                          <p:spTgt spid="44"/>
                                        </p:tgtEl>
                                      </p:cBhvr>
                                    </p:animEffect>
                                  </p:childTnLst>
                                </p:cTn>
                              </p:par>
                            </p:childTnLst>
                          </p:cTn>
                        </p:par>
                        <p:par>
                          <p:cTn id="89" fill="hold">
                            <p:stCondLst>
                              <p:cond delay="2500"/>
                            </p:stCondLst>
                            <p:childTnLst>
                              <p:par>
                                <p:cTn id="90" presetID="12" presetClass="entr" presetSubtype="8"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anim calcmode="lin" valueType="num">
                                      <p:cBhvr additive="base">
                                        <p:cTn id="92" dur="500"/>
                                        <p:tgtEl>
                                          <p:spTgt spid="45"/>
                                        </p:tgtEl>
                                        <p:attrNameLst>
                                          <p:attrName>ppt_x</p:attrName>
                                        </p:attrNameLst>
                                      </p:cBhvr>
                                      <p:tavLst>
                                        <p:tav tm="0">
                                          <p:val>
                                            <p:strVal val="#ppt_x-#ppt_w*1.125000"/>
                                          </p:val>
                                        </p:tav>
                                        <p:tav tm="100000">
                                          <p:val>
                                            <p:strVal val="#ppt_x"/>
                                          </p:val>
                                        </p:tav>
                                      </p:tavLst>
                                    </p:anim>
                                    <p:animEffect transition="in" filter="wipe(right)">
                                      <p:cBhvr>
                                        <p:cTn id="93" dur="500"/>
                                        <p:tgtEl>
                                          <p:spTgt spid="45"/>
                                        </p:tgtEl>
                                      </p:cBhvr>
                                    </p:animEffect>
                                  </p:childTnLst>
                                </p:cTn>
                              </p:par>
                            </p:childTnLst>
                          </p:cTn>
                        </p:par>
                        <p:par>
                          <p:cTn id="94" fill="hold">
                            <p:stCondLst>
                              <p:cond delay="3000"/>
                            </p:stCondLst>
                            <p:childTnLst>
                              <p:par>
                                <p:cTn id="95" presetID="12" presetClass="entr" presetSubtype="8"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additive="base">
                                        <p:cTn id="97" dur="500"/>
                                        <p:tgtEl>
                                          <p:spTgt spid="46"/>
                                        </p:tgtEl>
                                        <p:attrNameLst>
                                          <p:attrName>ppt_x</p:attrName>
                                        </p:attrNameLst>
                                      </p:cBhvr>
                                      <p:tavLst>
                                        <p:tav tm="0">
                                          <p:val>
                                            <p:strVal val="#ppt_x-#ppt_w*1.125000"/>
                                          </p:val>
                                        </p:tav>
                                        <p:tav tm="100000">
                                          <p:val>
                                            <p:strVal val="#ppt_x"/>
                                          </p:val>
                                        </p:tav>
                                      </p:tavLst>
                                    </p:anim>
                                    <p:animEffect transition="in" filter="wipe(right)">
                                      <p:cBhvr>
                                        <p:cTn id="98" dur="500"/>
                                        <p:tgtEl>
                                          <p:spTgt spid="46"/>
                                        </p:tgtEl>
                                      </p:cBhvr>
                                    </p:animEffect>
                                  </p:childTnLst>
                                </p:cTn>
                              </p:par>
                            </p:childTnLst>
                          </p:cTn>
                        </p:par>
                        <p:par>
                          <p:cTn id="99" fill="hold">
                            <p:stCondLst>
                              <p:cond delay="3500"/>
                            </p:stCondLst>
                            <p:childTnLst>
                              <p:par>
                                <p:cTn id="100" presetID="22" presetClass="entr" presetSubtype="1" fill="hold"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4000"/>
                            </p:stCondLst>
                            <p:childTnLst>
                              <p:par>
                                <p:cTn id="104" presetID="2" presetClass="entr" presetSubtype="2"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250" fill="hold"/>
                                        <p:tgtEl>
                                          <p:spTgt spid="49"/>
                                        </p:tgtEl>
                                        <p:attrNameLst>
                                          <p:attrName>ppt_x</p:attrName>
                                        </p:attrNameLst>
                                      </p:cBhvr>
                                      <p:tavLst>
                                        <p:tav tm="0">
                                          <p:val>
                                            <p:strVal val="1+#ppt_w/2"/>
                                          </p:val>
                                        </p:tav>
                                        <p:tav tm="100000">
                                          <p:val>
                                            <p:strVal val="#ppt_x"/>
                                          </p:val>
                                        </p:tav>
                                      </p:tavLst>
                                    </p:anim>
                                    <p:anim calcmode="lin" valueType="num">
                                      <p:cBhvr additive="base">
                                        <p:cTn id="107" dur="250" fill="hold"/>
                                        <p:tgtEl>
                                          <p:spTgt spid="49"/>
                                        </p:tgtEl>
                                        <p:attrNameLst>
                                          <p:attrName>ppt_y</p:attrName>
                                        </p:attrNameLst>
                                      </p:cBhvr>
                                      <p:tavLst>
                                        <p:tav tm="0">
                                          <p:val>
                                            <p:strVal val="#ppt_y"/>
                                          </p:val>
                                        </p:tav>
                                        <p:tav tm="100000">
                                          <p:val>
                                            <p:strVal val="#ppt_y"/>
                                          </p:val>
                                        </p:tav>
                                      </p:tavLst>
                                    </p:anim>
                                  </p:childTnLst>
                                </p:cTn>
                              </p:par>
                            </p:childTnLst>
                          </p:cTn>
                        </p:par>
                        <p:par>
                          <p:cTn id="108" fill="hold">
                            <p:stCondLst>
                              <p:cond delay="4500"/>
                            </p:stCondLst>
                            <p:childTnLst>
                              <p:par>
                                <p:cTn id="109" presetID="22" presetClass="entr" presetSubtype="1"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up)">
                                      <p:cBhvr>
                                        <p:cTn id="111" dur="500"/>
                                        <p:tgtEl>
                                          <p:spTgt spid="48"/>
                                        </p:tgtEl>
                                      </p:cBhvr>
                                    </p:animEffect>
                                  </p:childTnLst>
                                </p:cTn>
                              </p:par>
                            </p:childTnLst>
                          </p:cTn>
                        </p:par>
                        <p:par>
                          <p:cTn id="112" fill="hold">
                            <p:stCondLst>
                              <p:cond delay="5000"/>
                            </p:stCondLst>
                            <p:childTnLst>
                              <p:par>
                                <p:cTn id="113" presetID="2" presetClass="entr" presetSubtype="2"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250" fill="hold"/>
                                        <p:tgtEl>
                                          <p:spTgt spid="51"/>
                                        </p:tgtEl>
                                        <p:attrNameLst>
                                          <p:attrName>ppt_x</p:attrName>
                                        </p:attrNameLst>
                                      </p:cBhvr>
                                      <p:tavLst>
                                        <p:tav tm="0">
                                          <p:val>
                                            <p:strVal val="1+#ppt_w/2"/>
                                          </p:val>
                                        </p:tav>
                                        <p:tav tm="100000">
                                          <p:val>
                                            <p:strVal val="#ppt_x"/>
                                          </p:val>
                                        </p:tav>
                                      </p:tavLst>
                                    </p:anim>
                                    <p:anim calcmode="lin" valueType="num">
                                      <p:cBhvr additive="base">
                                        <p:cTn id="116" dur="250" fill="hold"/>
                                        <p:tgtEl>
                                          <p:spTgt spid="51"/>
                                        </p:tgtEl>
                                        <p:attrNameLst>
                                          <p:attrName>ppt_y</p:attrName>
                                        </p:attrNameLst>
                                      </p:cBhvr>
                                      <p:tavLst>
                                        <p:tav tm="0">
                                          <p:val>
                                            <p:strVal val="#ppt_y"/>
                                          </p:val>
                                        </p:tav>
                                        <p:tav tm="100000">
                                          <p:val>
                                            <p:strVal val="#ppt_y"/>
                                          </p:val>
                                        </p:tav>
                                      </p:tavLst>
                                    </p:anim>
                                  </p:childTnLst>
                                </p:cTn>
                              </p:par>
                            </p:childTnLst>
                          </p:cTn>
                        </p:par>
                        <p:par>
                          <p:cTn id="117" fill="hold">
                            <p:stCondLst>
                              <p:cond delay="5500"/>
                            </p:stCondLst>
                            <p:childTnLst>
                              <p:par>
                                <p:cTn id="118" presetID="22" presetClass="entr" presetSubtype="1" fill="hold" grpId="0" nodeType="after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wipe(up)">
                                      <p:cBhvr>
                                        <p:cTn id="120" dur="500"/>
                                        <p:tgtEl>
                                          <p:spTgt spid="50"/>
                                        </p:tgtEl>
                                      </p:cBhvr>
                                    </p:animEffect>
                                  </p:childTnLst>
                                </p:cTn>
                              </p:par>
                            </p:childTnLst>
                          </p:cTn>
                        </p:par>
                        <p:par>
                          <p:cTn id="121" fill="hold">
                            <p:stCondLst>
                              <p:cond delay="6000"/>
                            </p:stCondLst>
                            <p:childTnLst>
                              <p:par>
                                <p:cTn id="122" presetID="2" presetClass="entr" presetSubtype="2"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250" fill="hold"/>
                                        <p:tgtEl>
                                          <p:spTgt spid="55"/>
                                        </p:tgtEl>
                                        <p:attrNameLst>
                                          <p:attrName>ppt_x</p:attrName>
                                        </p:attrNameLst>
                                      </p:cBhvr>
                                      <p:tavLst>
                                        <p:tav tm="0">
                                          <p:val>
                                            <p:strVal val="1+#ppt_w/2"/>
                                          </p:val>
                                        </p:tav>
                                        <p:tav tm="100000">
                                          <p:val>
                                            <p:strVal val="#ppt_x"/>
                                          </p:val>
                                        </p:tav>
                                      </p:tavLst>
                                    </p:anim>
                                    <p:anim calcmode="lin" valueType="num">
                                      <p:cBhvr additive="base">
                                        <p:cTn id="125" dur="250" fill="hold"/>
                                        <p:tgtEl>
                                          <p:spTgt spid="55"/>
                                        </p:tgtEl>
                                        <p:attrNameLst>
                                          <p:attrName>ppt_y</p:attrName>
                                        </p:attrNameLst>
                                      </p:cBhvr>
                                      <p:tavLst>
                                        <p:tav tm="0">
                                          <p:val>
                                            <p:strVal val="#ppt_y"/>
                                          </p:val>
                                        </p:tav>
                                        <p:tav tm="100000">
                                          <p:val>
                                            <p:strVal val="#ppt_y"/>
                                          </p:val>
                                        </p:tav>
                                      </p:tavLst>
                                    </p:anim>
                                  </p:childTnLst>
                                </p:cTn>
                              </p:par>
                            </p:childTnLst>
                          </p:cTn>
                        </p:par>
                        <p:par>
                          <p:cTn id="126" fill="hold">
                            <p:stCondLst>
                              <p:cond delay="6500"/>
                            </p:stCondLst>
                            <p:childTnLst>
                              <p:par>
                                <p:cTn id="127" presetID="22" presetClass="entr" presetSubtype="1"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wipe(up)">
                                      <p:cBhvr>
                                        <p:cTn id="129" dur="500"/>
                                        <p:tgtEl>
                                          <p:spTgt spid="54"/>
                                        </p:tgtEl>
                                      </p:cBhvr>
                                    </p:animEffect>
                                  </p:childTnLst>
                                </p:cTn>
                              </p:par>
                            </p:childTnLst>
                          </p:cTn>
                        </p:par>
                        <p:par>
                          <p:cTn id="130" fill="hold">
                            <p:stCondLst>
                              <p:cond delay="7000"/>
                            </p:stCondLst>
                            <p:childTnLst>
                              <p:par>
                                <p:cTn id="131" presetID="2" presetClass="entr" presetSubtype="2"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 calcmode="lin" valueType="num">
                                      <p:cBhvr additive="base">
                                        <p:cTn id="133" dur="250" fill="hold"/>
                                        <p:tgtEl>
                                          <p:spTgt spid="59"/>
                                        </p:tgtEl>
                                        <p:attrNameLst>
                                          <p:attrName>ppt_x</p:attrName>
                                        </p:attrNameLst>
                                      </p:cBhvr>
                                      <p:tavLst>
                                        <p:tav tm="0">
                                          <p:val>
                                            <p:strVal val="1+#ppt_w/2"/>
                                          </p:val>
                                        </p:tav>
                                        <p:tav tm="100000">
                                          <p:val>
                                            <p:strVal val="#ppt_x"/>
                                          </p:val>
                                        </p:tav>
                                      </p:tavLst>
                                    </p:anim>
                                    <p:anim calcmode="lin" valueType="num">
                                      <p:cBhvr additive="base">
                                        <p:cTn id="134" dur="250" fill="hold"/>
                                        <p:tgtEl>
                                          <p:spTgt spid="59"/>
                                        </p:tgtEl>
                                        <p:attrNameLst>
                                          <p:attrName>ppt_y</p:attrName>
                                        </p:attrNameLst>
                                      </p:cBhvr>
                                      <p:tavLst>
                                        <p:tav tm="0">
                                          <p:val>
                                            <p:strVal val="#ppt_y"/>
                                          </p:val>
                                        </p:tav>
                                        <p:tav tm="100000">
                                          <p:val>
                                            <p:strVal val="#ppt_y"/>
                                          </p:val>
                                        </p:tav>
                                      </p:tavLst>
                                    </p:anim>
                                  </p:childTnLst>
                                </p:cTn>
                              </p:par>
                            </p:childTnLst>
                          </p:cTn>
                        </p:par>
                        <p:par>
                          <p:cTn id="135" fill="hold">
                            <p:stCondLst>
                              <p:cond delay="7500"/>
                            </p:stCondLst>
                            <p:childTnLst>
                              <p:par>
                                <p:cTn id="136" presetID="22" presetClass="entr" presetSubtype="1" fill="hold" grpId="0" nodeType="after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wipe(up)">
                                      <p:cBhvr>
                                        <p:cTn id="13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animBg="1"/>
      <p:bldP spid="33" grpId="0" animBg="1"/>
      <p:bldP spid="34" grpId="0"/>
      <p:bldP spid="35" grpId="0" animBg="1"/>
      <p:bldP spid="36" grpId="0" animBg="1"/>
      <p:bldP spid="37" grpId="0"/>
      <p:bldP spid="38" grpId="0" animBg="1"/>
      <p:bldP spid="39" grpId="0" animBg="1"/>
      <p:bldP spid="40" grpId="0"/>
      <p:bldP spid="41" grpId="0" animBg="1"/>
      <p:bldP spid="42" grpId="0"/>
      <p:bldP spid="43" grpId="0"/>
      <p:bldP spid="44" grpId="0"/>
      <p:bldP spid="45" grpId="0"/>
      <p:bldP spid="46" grpId="0"/>
      <p:bldP spid="48" grpId="0"/>
      <p:bldP spid="49" grpId="0"/>
      <p:bldP spid="50" grpId="0"/>
      <p:bldP spid="51" grpId="0"/>
      <p:bldP spid="54" grpId="0"/>
      <p:bldP spid="55" grpId="0"/>
      <p:bldP spid="58"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完成中的四个提升</a:t>
            </a:r>
          </a:p>
        </p:txBody>
      </p:sp>
      <p:grpSp>
        <p:nvGrpSpPr>
          <p:cNvPr id="6" name="组合 5"/>
          <p:cNvGrpSpPr/>
          <p:nvPr/>
        </p:nvGrpSpPr>
        <p:grpSpPr>
          <a:xfrm>
            <a:off x="6518260" y="1252165"/>
            <a:ext cx="1023937" cy="2614612"/>
            <a:chOff x="6518260" y="1252165"/>
            <a:chExt cx="1023937" cy="2614612"/>
          </a:xfrm>
          <a:solidFill>
            <a:srgbClr val="4F81BD"/>
          </a:solidFill>
        </p:grpSpPr>
        <p:sp>
          <p:nvSpPr>
            <p:cNvPr id="150" name="Freeform 5"/>
            <p:cNvSpPr>
              <a:spLocks noChangeArrowheads="1"/>
            </p:cNvSpPr>
            <p:nvPr/>
          </p:nvSpPr>
          <p:spPr bwMode="auto">
            <a:xfrm>
              <a:off x="6518260" y="1703015"/>
              <a:ext cx="1023937" cy="2163762"/>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3"/>
                <a:gd name="T94" fmla="*/ 0 h 577"/>
                <a:gd name="T95" fmla="*/ 273 w 273"/>
                <a:gd name="T96" fmla="*/ 577 h 5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grp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51" name="Oval 6"/>
            <p:cNvSpPr>
              <a:spLocks noChangeArrowheads="1"/>
            </p:cNvSpPr>
            <p:nvPr/>
          </p:nvSpPr>
          <p:spPr bwMode="auto">
            <a:xfrm>
              <a:off x="6826235" y="1252165"/>
              <a:ext cx="407987" cy="412750"/>
            </a:xfrm>
            <a:prstGeom prst="ellipse">
              <a:avLst/>
            </a:prstGeom>
            <a:grp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grpSp>
      <p:grpSp>
        <p:nvGrpSpPr>
          <p:cNvPr id="4" name="组合 3"/>
          <p:cNvGrpSpPr/>
          <p:nvPr/>
        </p:nvGrpSpPr>
        <p:grpSpPr>
          <a:xfrm>
            <a:off x="3435335" y="1252165"/>
            <a:ext cx="1023937" cy="2614612"/>
            <a:chOff x="3435335" y="1252165"/>
            <a:chExt cx="1023937" cy="2614612"/>
          </a:xfrm>
        </p:grpSpPr>
        <p:sp>
          <p:nvSpPr>
            <p:cNvPr id="152" name="Freeform 9"/>
            <p:cNvSpPr>
              <a:spLocks noChangeArrowheads="1"/>
            </p:cNvSpPr>
            <p:nvPr/>
          </p:nvSpPr>
          <p:spPr bwMode="auto">
            <a:xfrm>
              <a:off x="3435335" y="2561852"/>
              <a:ext cx="168275" cy="198438"/>
            </a:xfrm>
            <a:custGeom>
              <a:avLst/>
              <a:gdLst>
                <a:gd name="T0" fmla="*/ 0 w 45"/>
                <a:gd name="T1" fmla="*/ 30 h 53"/>
                <a:gd name="T2" fmla="*/ 22 w 45"/>
                <a:gd name="T3" fmla="*/ 53 h 53"/>
                <a:gd name="T4" fmla="*/ 45 w 45"/>
                <a:gd name="T5" fmla="*/ 30 h 53"/>
                <a:gd name="T6" fmla="*/ 45 w 45"/>
                <a:gd name="T7" fmla="*/ 0 h 53"/>
                <a:gd name="T8" fmla="*/ 0 w 45"/>
                <a:gd name="T9" fmla="*/ 0 h 53"/>
                <a:gd name="T10" fmla="*/ 0 w 45"/>
                <a:gd name="T11" fmla="*/ 30 h 53"/>
                <a:gd name="T12" fmla="*/ 0 60000 65536"/>
                <a:gd name="T13" fmla="*/ 0 60000 65536"/>
                <a:gd name="T14" fmla="*/ 0 60000 65536"/>
                <a:gd name="T15" fmla="*/ 0 60000 65536"/>
                <a:gd name="T16" fmla="*/ 0 60000 65536"/>
                <a:gd name="T17" fmla="*/ 0 60000 65536"/>
                <a:gd name="T18" fmla="*/ 0 w 45"/>
                <a:gd name="T19" fmla="*/ 0 h 53"/>
                <a:gd name="T20" fmla="*/ 45 w 4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45" h="53">
                  <a:moveTo>
                    <a:pt x="0" y="30"/>
                  </a:moveTo>
                  <a:cubicBezTo>
                    <a:pt x="0" y="43"/>
                    <a:pt x="10" y="53"/>
                    <a:pt x="22" y="53"/>
                  </a:cubicBezTo>
                  <a:cubicBezTo>
                    <a:pt x="35" y="53"/>
                    <a:pt x="45" y="43"/>
                    <a:pt x="45" y="30"/>
                  </a:cubicBezTo>
                  <a:cubicBezTo>
                    <a:pt x="45" y="0"/>
                    <a:pt x="45" y="0"/>
                    <a:pt x="45" y="0"/>
                  </a:cubicBezTo>
                  <a:cubicBezTo>
                    <a:pt x="0" y="0"/>
                    <a:pt x="0" y="0"/>
                    <a:pt x="0" y="0"/>
                  </a:cubicBezTo>
                  <a:lnTo>
                    <a:pt x="0" y="30"/>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3" name="Freeform 10"/>
            <p:cNvSpPr>
              <a:spLocks noChangeArrowheads="1"/>
            </p:cNvSpPr>
            <p:nvPr/>
          </p:nvSpPr>
          <p:spPr bwMode="auto">
            <a:xfrm>
              <a:off x="3675047" y="2561852"/>
              <a:ext cx="536575" cy="1304925"/>
            </a:xfrm>
            <a:custGeom>
              <a:avLst/>
              <a:gdLst>
                <a:gd name="T0" fmla="*/ 0 w 143"/>
                <a:gd name="T1" fmla="*/ 23 h 348"/>
                <a:gd name="T2" fmla="*/ 1 w 143"/>
                <a:gd name="T3" fmla="*/ 30 h 348"/>
                <a:gd name="T4" fmla="*/ 1 w 143"/>
                <a:gd name="T5" fmla="*/ 314 h 348"/>
                <a:gd name="T6" fmla="*/ 33 w 143"/>
                <a:gd name="T7" fmla="*/ 348 h 348"/>
                <a:gd name="T8" fmla="*/ 64 w 143"/>
                <a:gd name="T9" fmla="*/ 314 h 348"/>
                <a:gd name="T10" fmla="*/ 64 w 143"/>
                <a:gd name="T11" fmla="*/ 63 h 348"/>
                <a:gd name="T12" fmla="*/ 80 w 143"/>
                <a:gd name="T13" fmla="*/ 63 h 348"/>
                <a:gd name="T14" fmla="*/ 80 w 143"/>
                <a:gd name="T15" fmla="*/ 314 h 348"/>
                <a:gd name="T16" fmla="*/ 112 w 143"/>
                <a:gd name="T17" fmla="*/ 348 h 348"/>
                <a:gd name="T18" fmla="*/ 143 w 143"/>
                <a:gd name="T19" fmla="*/ 314 h 348"/>
                <a:gd name="T20" fmla="*/ 143 w 143"/>
                <a:gd name="T21" fmla="*/ 23 h 348"/>
                <a:gd name="T22" fmla="*/ 143 w 143"/>
                <a:gd name="T23" fmla="*/ 21 h 348"/>
                <a:gd name="T24" fmla="*/ 143 w 143"/>
                <a:gd name="T25" fmla="*/ 0 h 348"/>
                <a:gd name="T26" fmla="*/ 0 w 143"/>
                <a:gd name="T27" fmla="*/ 0 h 348"/>
                <a:gd name="T28" fmla="*/ 0 w 143"/>
                <a:gd name="T29" fmla="*/ 23 h 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
                <a:gd name="T46" fmla="*/ 0 h 348"/>
                <a:gd name="T47" fmla="*/ 143 w 143"/>
                <a:gd name="T48" fmla="*/ 348 h 3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 h="348">
                  <a:moveTo>
                    <a:pt x="0" y="23"/>
                  </a:moveTo>
                  <a:cubicBezTo>
                    <a:pt x="0" y="26"/>
                    <a:pt x="1" y="28"/>
                    <a:pt x="1" y="30"/>
                  </a:cubicBezTo>
                  <a:cubicBezTo>
                    <a:pt x="1" y="314"/>
                    <a:pt x="1" y="314"/>
                    <a:pt x="1" y="314"/>
                  </a:cubicBezTo>
                  <a:cubicBezTo>
                    <a:pt x="1" y="333"/>
                    <a:pt x="15" y="348"/>
                    <a:pt x="33" y="348"/>
                  </a:cubicBezTo>
                  <a:cubicBezTo>
                    <a:pt x="50" y="348"/>
                    <a:pt x="64" y="333"/>
                    <a:pt x="64" y="314"/>
                  </a:cubicBezTo>
                  <a:cubicBezTo>
                    <a:pt x="64" y="63"/>
                    <a:pt x="64" y="63"/>
                    <a:pt x="64" y="63"/>
                  </a:cubicBezTo>
                  <a:cubicBezTo>
                    <a:pt x="80" y="63"/>
                    <a:pt x="80" y="63"/>
                    <a:pt x="80" y="63"/>
                  </a:cubicBezTo>
                  <a:cubicBezTo>
                    <a:pt x="80" y="314"/>
                    <a:pt x="80" y="314"/>
                    <a:pt x="80" y="314"/>
                  </a:cubicBezTo>
                  <a:cubicBezTo>
                    <a:pt x="80" y="333"/>
                    <a:pt x="94" y="348"/>
                    <a:pt x="112" y="348"/>
                  </a:cubicBezTo>
                  <a:cubicBezTo>
                    <a:pt x="129" y="348"/>
                    <a:pt x="143" y="333"/>
                    <a:pt x="143" y="314"/>
                  </a:cubicBezTo>
                  <a:cubicBezTo>
                    <a:pt x="143" y="23"/>
                    <a:pt x="143" y="23"/>
                    <a:pt x="143" y="23"/>
                  </a:cubicBezTo>
                  <a:cubicBezTo>
                    <a:pt x="143" y="21"/>
                    <a:pt x="143" y="21"/>
                    <a:pt x="143" y="21"/>
                  </a:cubicBezTo>
                  <a:cubicBezTo>
                    <a:pt x="143" y="0"/>
                    <a:pt x="143" y="0"/>
                    <a:pt x="143" y="0"/>
                  </a:cubicBezTo>
                  <a:cubicBezTo>
                    <a:pt x="0" y="0"/>
                    <a:pt x="0" y="0"/>
                    <a:pt x="0" y="0"/>
                  </a:cubicBezTo>
                  <a:lnTo>
                    <a:pt x="0" y="23"/>
                  </a:lnTo>
                  <a:close/>
                </a:path>
              </a:pathLst>
            </a:custGeom>
            <a:solidFill>
              <a:srgbClr val="4BACC6"/>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54" name="Freeform 11"/>
            <p:cNvSpPr>
              <a:spLocks noChangeArrowheads="1"/>
            </p:cNvSpPr>
            <p:nvPr/>
          </p:nvSpPr>
          <p:spPr bwMode="auto">
            <a:xfrm>
              <a:off x="4275122" y="2561852"/>
              <a:ext cx="184150" cy="198438"/>
            </a:xfrm>
            <a:custGeom>
              <a:avLst/>
              <a:gdLst>
                <a:gd name="T0" fmla="*/ 0 w 49"/>
                <a:gd name="T1" fmla="*/ 0 h 53"/>
                <a:gd name="T2" fmla="*/ 0 w 49"/>
                <a:gd name="T3" fmla="*/ 30 h 53"/>
                <a:gd name="T4" fmla="*/ 25 w 49"/>
                <a:gd name="T5" fmla="*/ 53 h 53"/>
                <a:gd name="T6" fmla="*/ 49 w 49"/>
                <a:gd name="T7" fmla="*/ 30 h 53"/>
                <a:gd name="T8" fmla="*/ 49 w 49"/>
                <a:gd name="T9" fmla="*/ 0 h 53"/>
                <a:gd name="T10" fmla="*/ 0 w 49"/>
                <a:gd name="T11" fmla="*/ 0 h 53"/>
                <a:gd name="T12" fmla="*/ 0 60000 65536"/>
                <a:gd name="T13" fmla="*/ 0 60000 65536"/>
                <a:gd name="T14" fmla="*/ 0 60000 65536"/>
                <a:gd name="T15" fmla="*/ 0 60000 65536"/>
                <a:gd name="T16" fmla="*/ 0 60000 65536"/>
                <a:gd name="T17" fmla="*/ 0 60000 65536"/>
                <a:gd name="T18" fmla="*/ 0 w 49"/>
                <a:gd name="T19" fmla="*/ 0 h 53"/>
                <a:gd name="T20" fmla="*/ 49 w 4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49" h="53">
                  <a:moveTo>
                    <a:pt x="0" y="0"/>
                  </a:moveTo>
                  <a:cubicBezTo>
                    <a:pt x="0" y="30"/>
                    <a:pt x="0" y="30"/>
                    <a:pt x="0" y="30"/>
                  </a:cubicBezTo>
                  <a:cubicBezTo>
                    <a:pt x="0" y="43"/>
                    <a:pt x="11" y="53"/>
                    <a:pt x="25" y="53"/>
                  </a:cubicBezTo>
                  <a:cubicBezTo>
                    <a:pt x="38" y="53"/>
                    <a:pt x="49" y="43"/>
                    <a:pt x="49" y="30"/>
                  </a:cubicBezTo>
                  <a:cubicBezTo>
                    <a:pt x="49" y="0"/>
                    <a:pt x="49" y="0"/>
                    <a:pt x="49" y="0"/>
                  </a:cubicBezTo>
                  <a:lnTo>
                    <a:pt x="0" y="0"/>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5" name="Freeform 12"/>
            <p:cNvSpPr>
              <a:spLocks noChangeArrowheads="1"/>
            </p:cNvSpPr>
            <p:nvPr/>
          </p:nvSpPr>
          <p:spPr bwMode="auto">
            <a:xfrm>
              <a:off x="3435335" y="1703015"/>
              <a:ext cx="1023937" cy="858837"/>
            </a:xfrm>
            <a:custGeom>
              <a:avLst/>
              <a:gdLst>
                <a:gd name="T0" fmla="*/ 273 w 273"/>
                <a:gd name="T1" fmla="*/ 67 h 229"/>
                <a:gd name="T2" fmla="*/ 273 w 273"/>
                <a:gd name="T3" fmla="*/ 58 h 229"/>
                <a:gd name="T4" fmla="*/ 273 w 273"/>
                <a:gd name="T5" fmla="*/ 54 h 229"/>
                <a:gd name="T6" fmla="*/ 207 w 273"/>
                <a:gd name="T7" fmla="*/ 0 h 229"/>
                <a:gd name="T8" fmla="*/ 69 w 273"/>
                <a:gd name="T9" fmla="*/ 0 h 229"/>
                <a:gd name="T10" fmla="*/ 0 w 273"/>
                <a:gd name="T11" fmla="*/ 56 h 229"/>
                <a:gd name="T12" fmla="*/ 0 w 273"/>
                <a:gd name="T13" fmla="*/ 58 h 229"/>
                <a:gd name="T14" fmla="*/ 0 w 273"/>
                <a:gd name="T15" fmla="*/ 67 h 229"/>
                <a:gd name="T16" fmla="*/ 0 w 273"/>
                <a:gd name="T17" fmla="*/ 229 h 229"/>
                <a:gd name="T18" fmla="*/ 45 w 273"/>
                <a:gd name="T19" fmla="*/ 229 h 229"/>
                <a:gd name="T20" fmla="*/ 45 w 273"/>
                <a:gd name="T21" fmla="*/ 93 h 229"/>
                <a:gd name="T22" fmla="*/ 64 w 273"/>
                <a:gd name="T23" fmla="*/ 93 h 229"/>
                <a:gd name="T24" fmla="*/ 64 w 273"/>
                <a:gd name="T25" fmla="*/ 229 h 229"/>
                <a:gd name="T26" fmla="*/ 207 w 273"/>
                <a:gd name="T27" fmla="*/ 229 h 229"/>
                <a:gd name="T28" fmla="*/ 207 w 273"/>
                <a:gd name="T29" fmla="*/ 93 h 229"/>
                <a:gd name="T30" fmla="*/ 224 w 273"/>
                <a:gd name="T31" fmla="*/ 93 h 229"/>
                <a:gd name="T32" fmla="*/ 224 w 273"/>
                <a:gd name="T33" fmla="*/ 229 h 229"/>
                <a:gd name="T34" fmla="*/ 273 w 273"/>
                <a:gd name="T35" fmla="*/ 229 h 229"/>
                <a:gd name="T36" fmla="*/ 273 w 273"/>
                <a:gd name="T37" fmla="*/ 67 h 2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3"/>
                <a:gd name="T58" fmla="*/ 0 h 229"/>
                <a:gd name="T59" fmla="*/ 273 w 273"/>
                <a:gd name="T60" fmla="*/ 229 h 2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3" h="229">
                  <a:moveTo>
                    <a:pt x="273" y="67"/>
                  </a:moveTo>
                  <a:cubicBezTo>
                    <a:pt x="273" y="58"/>
                    <a:pt x="273" y="58"/>
                    <a:pt x="273" y="58"/>
                  </a:cubicBezTo>
                  <a:cubicBezTo>
                    <a:pt x="273" y="54"/>
                    <a:pt x="273" y="54"/>
                    <a:pt x="273" y="54"/>
                  </a:cubicBezTo>
                  <a:cubicBezTo>
                    <a:pt x="273" y="36"/>
                    <a:pt x="250" y="0"/>
                    <a:pt x="207" y="0"/>
                  </a:cubicBezTo>
                  <a:cubicBezTo>
                    <a:pt x="69" y="0"/>
                    <a:pt x="69" y="0"/>
                    <a:pt x="69" y="0"/>
                  </a:cubicBezTo>
                  <a:cubicBezTo>
                    <a:pt x="19" y="1"/>
                    <a:pt x="0" y="42"/>
                    <a:pt x="0" y="56"/>
                  </a:cubicBezTo>
                  <a:cubicBezTo>
                    <a:pt x="0" y="58"/>
                    <a:pt x="0" y="58"/>
                    <a:pt x="0" y="58"/>
                  </a:cubicBezTo>
                  <a:cubicBezTo>
                    <a:pt x="0" y="67"/>
                    <a:pt x="0" y="67"/>
                    <a:pt x="0" y="67"/>
                  </a:cubicBezTo>
                  <a:cubicBezTo>
                    <a:pt x="0" y="229"/>
                    <a:pt x="0" y="229"/>
                    <a:pt x="0" y="229"/>
                  </a:cubicBezTo>
                  <a:cubicBezTo>
                    <a:pt x="45" y="229"/>
                    <a:pt x="45" y="229"/>
                    <a:pt x="45" y="229"/>
                  </a:cubicBezTo>
                  <a:cubicBezTo>
                    <a:pt x="45" y="93"/>
                    <a:pt x="45" y="93"/>
                    <a:pt x="45" y="93"/>
                  </a:cubicBezTo>
                  <a:cubicBezTo>
                    <a:pt x="64" y="93"/>
                    <a:pt x="64" y="93"/>
                    <a:pt x="64" y="93"/>
                  </a:cubicBezTo>
                  <a:cubicBezTo>
                    <a:pt x="64" y="229"/>
                    <a:pt x="64" y="229"/>
                    <a:pt x="64" y="229"/>
                  </a:cubicBezTo>
                  <a:cubicBezTo>
                    <a:pt x="207" y="229"/>
                    <a:pt x="207" y="229"/>
                    <a:pt x="207" y="229"/>
                  </a:cubicBezTo>
                  <a:cubicBezTo>
                    <a:pt x="207" y="93"/>
                    <a:pt x="207" y="93"/>
                    <a:pt x="207" y="93"/>
                  </a:cubicBezTo>
                  <a:cubicBezTo>
                    <a:pt x="224" y="93"/>
                    <a:pt x="224" y="93"/>
                    <a:pt x="224" y="93"/>
                  </a:cubicBezTo>
                  <a:cubicBezTo>
                    <a:pt x="224" y="229"/>
                    <a:pt x="224" y="229"/>
                    <a:pt x="224" y="229"/>
                  </a:cubicBezTo>
                  <a:cubicBezTo>
                    <a:pt x="273" y="229"/>
                    <a:pt x="273" y="229"/>
                    <a:pt x="273" y="229"/>
                  </a:cubicBezTo>
                  <a:lnTo>
                    <a:pt x="273" y="67"/>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6" name="Oval 13"/>
            <p:cNvSpPr>
              <a:spLocks noChangeArrowheads="1"/>
            </p:cNvSpPr>
            <p:nvPr/>
          </p:nvSpPr>
          <p:spPr bwMode="auto">
            <a:xfrm>
              <a:off x="3743310" y="1252165"/>
              <a:ext cx="407987"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grpSp>
        <p:nvGrpSpPr>
          <p:cNvPr id="5" name="组合 4"/>
          <p:cNvGrpSpPr/>
          <p:nvPr/>
        </p:nvGrpSpPr>
        <p:grpSpPr>
          <a:xfrm>
            <a:off x="4976797" y="1252165"/>
            <a:ext cx="1023938" cy="2614612"/>
            <a:chOff x="4976797" y="1252165"/>
            <a:chExt cx="1023938" cy="2614612"/>
          </a:xfrm>
        </p:grpSpPr>
        <p:sp>
          <p:nvSpPr>
            <p:cNvPr id="157" name="Freeform 14"/>
            <p:cNvSpPr>
              <a:spLocks noChangeArrowheads="1"/>
            </p:cNvSpPr>
            <p:nvPr/>
          </p:nvSpPr>
          <p:spPr bwMode="auto">
            <a:xfrm>
              <a:off x="4979972" y="1703015"/>
              <a:ext cx="1017588" cy="179387"/>
            </a:xfrm>
            <a:custGeom>
              <a:avLst/>
              <a:gdLst>
                <a:gd name="T0" fmla="*/ 206 w 271"/>
                <a:gd name="T1" fmla="*/ 0 h 48"/>
                <a:gd name="T2" fmla="*/ 69 w 271"/>
                <a:gd name="T3" fmla="*/ 0 h 48"/>
                <a:gd name="T4" fmla="*/ 0 w 271"/>
                <a:gd name="T5" fmla="*/ 48 h 48"/>
                <a:gd name="T6" fmla="*/ 271 w 271"/>
                <a:gd name="T7" fmla="*/ 48 h 48"/>
                <a:gd name="T8" fmla="*/ 206 w 271"/>
                <a:gd name="T9" fmla="*/ 0 h 48"/>
                <a:gd name="T10" fmla="*/ 0 60000 65536"/>
                <a:gd name="T11" fmla="*/ 0 60000 65536"/>
                <a:gd name="T12" fmla="*/ 0 60000 65536"/>
                <a:gd name="T13" fmla="*/ 0 60000 65536"/>
                <a:gd name="T14" fmla="*/ 0 60000 65536"/>
                <a:gd name="T15" fmla="*/ 0 w 271"/>
                <a:gd name="T16" fmla="*/ 0 h 48"/>
                <a:gd name="T17" fmla="*/ 271 w 271"/>
                <a:gd name="T18" fmla="*/ 48 h 48"/>
              </a:gdLst>
              <a:ahLst/>
              <a:cxnLst>
                <a:cxn ang="T10">
                  <a:pos x="T0" y="T1"/>
                </a:cxn>
                <a:cxn ang="T11">
                  <a:pos x="T2" y="T3"/>
                </a:cxn>
                <a:cxn ang="T12">
                  <a:pos x="T4" y="T5"/>
                </a:cxn>
                <a:cxn ang="T13">
                  <a:pos x="T6" y="T7"/>
                </a:cxn>
                <a:cxn ang="T14">
                  <a:pos x="T8" y="T9"/>
                </a:cxn>
              </a:cxnLst>
              <a:rect l="T15" t="T16" r="T17" b="T18"/>
              <a:pathLst>
                <a:path w="271" h="48">
                  <a:moveTo>
                    <a:pt x="206" y="0"/>
                  </a:moveTo>
                  <a:cubicBezTo>
                    <a:pt x="69" y="0"/>
                    <a:pt x="69" y="0"/>
                    <a:pt x="69" y="0"/>
                  </a:cubicBezTo>
                  <a:cubicBezTo>
                    <a:pt x="26" y="1"/>
                    <a:pt x="6" y="30"/>
                    <a:pt x="0" y="48"/>
                  </a:cubicBezTo>
                  <a:cubicBezTo>
                    <a:pt x="271" y="48"/>
                    <a:pt x="271" y="48"/>
                    <a:pt x="271" y="48"/>
                  </a:cubicBezTo>
                  <a:cubicBezTo>
                    <a:pt x="267" y="29"/>
                    <a:pt x="245" y="0"/>
                    <a:pt x="206" y="0"/>
                  </a:cubicBez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8" name="Freeform 15"/>
            <p:cNvSpPr>
              <a:spLocks noChangeArrowheads="1"/>
            </p:cNvSpPr>
            <p:nvPr/>
          </p:nvSpPr>
          <p:spPr bwMode="auto">
            <a:xfrm>
              <a:off x="4976797" y="1882402"/>
              <a:ext cx="1023938" cy="1984375"/>
            </a:xfrm>
            <a:custGeom>
              <a:avLst/>
              <a:gdLst>
                <a:gd name="T0" fmla="*/ 1 w 273"/>
                <a:gd name="T1" fmla="*/ 0 h 529"/>
                <a:gd name="T2" fmla="*/ 0 w 273"/>
                <a:gd name="T3" fmla="*/ 8 h 529"/>
                <a:gd name="T4" fmla="*/ 0 w 273"/>
                <a:gd name="T5" fmla="*/ 10 h 529"/>
                <a:gd name="T6" fmla="*/ 0 w 273"/>
                <a:gd name="T7" fmla="*/ 19 h 529"/>
                <a:gd name="T8" fmla="*/ 0 w 273"/>
                <a:gd name="T9" fmla="*/ 211 h 529"/>
                <a:gd name="T10" fmla="*/ 22 w 273"/>
                <a:gd name="T11" fmla="*/ 234 h 529"/>
                <a:gd name="T12" fmla="*/ 45 w 273"/>
                <a:gd name="T13" fmla="*/ 211 h 529"/>
                <a:gd name="T14" fmla="*/ 45 w 273"/>
                <a:gd name="T15" fmla="*/ 45 h 529"/>
                <a:gd name="T16" fmla="*/ 65 w 273"/>
                <a:gd name="T17" fmla="*/ 45 h 529"/>
                <a:gd name="T18" fmla="*/ 65 w 273"/>
                <a:gd name="T19" fmla="*/ 204 h 529"/>
                <a:gd name="T20" fmla="*/ 65 w 273"/>
                <a:gd name="T21" fmla="*/ 211 h 529"/>
                <a:gd name="T22" fmla="*/ 65 w 273"/>
                <a:gd name="T23" fmla="*/ 495 h 529"/>
                <a:gd name="T24" fmla="*/ 97 w 273"/>
                <a:gd name="T25" fmla="*/ 529 h 529"/>
                <a:gd name="T26" fmla="*/ 128 w 273"/>
                <a:gd name="T27" fmla="*/ 495 h 529"/>
                <a:gd name="T28" fmla="*/ 128 w 273"/>
                <a:gd name="T29" fmla="*/ 244 h 529"/>
                <a:gd name="T30" fmla="*/ 144 w 273"/>
                <a:gd name="T31" fmla="*/ 244 h 529"/>
                <a:gd name="T32" fmla="*/ 144 w 273"/>
                <a:gd name="T33" fmla="*/ 495 h 529"/>
                <a:gd name="T34" fmla="*/ 176 w 273"/>
                <a:gd name="T35" fmla="*/ 529 h 529"/>
                <a:gd name="T36" fmla="*/ 207 w 273"/>
                <a:gd name="T37" fmla="*/ 495 h 529"/>
                <a:gd name="T38" fmla="*/ 207 w 273"/>
                <a:gd name="T39" fmla="*/ 204 h 529"/>
                <a:gd name="T40" fmla="*/ 207 w 273"/>
                <a:gd name="T41" fmla="*/ 202 h 529"/>
                <a:gd name="T42" fmla="*/ 207 w 273"/>
                <a:gd name="T43" fmla="*/ 45 h 529"/>
                <a:gd name="T44" fmla="*/ 224 w 273"/>
                <a:gd name="T45" fmla="*/ 45 h 529"/>
                <a:gd name="T46" fmla="*/ 224 w 273"/>
                <a:gd name="T47" fmla="*/ 211 h 529"/>
                <a:gd name="T48" fmla="*/ 249 w 273"/>
                <a:gd name="T49" fmla="*/ 234 h 529"/>
                <a:gd name="T50" fmla="*/ 273 w 273"/>
                <a:gd name="T51" fmla="*/ 211 h 529"/>
                <a:gd name="T52" fmla="*/ 273 w 273"/>
                <a:gd name="T53" fmla="*/ 19 h 529"/>
                <a:gd name="T54" fmla="*/ 273 w 273"/>
                <a:gd name="T55" fmla="*/ 10 h 529"/>
                <a:gd name="T56" fmla="*/ 273 w 273"/>
                <a:gd name="T57" fmla="*/ 6 h 529"/>
                <a:gd name="T58" fmla="*/ 272 w 273"/>
                <a:gd name="T59" fmla="*/ 0 h 529"/>
                <a:gd name="T60" fmla="*/ 1 w 273"/>
                <a:gd name="T61" fmla="*/ 0 h 5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3"/>
                <a:gd name="T94" fmla="*/ 0 h 529"/>
                <a:gd name="T95" fmla="*/ 273 w 273"/>
                <a:gd name="T96" fmla="*/ 529 h 5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3" h="529">
                  <a:moveTo>
                    <a:pt x="1" y="0"/>
                  </a:moveTo>
                  <a:cubicBezTo>
                    <a:pt x="0" y="3"/>
                    <a:pt x="0" y="6"/>
                    <a:pt x="0" y="8"/>
                  </a:cubicBezTo>
                  <a:cubicBezTo>
                    <a:pt x="0" y="10"/>
                    <a:pt x="0" y="10"/>
                    <a:pt x="0" y="10"/>
                  </a:cubicBezTo>
                  <a:cubicBezTo>
                    <a:pt x="0" y="19"/>
                    <a:pt x="0" y="19"/>
                    <a:pt x="0" y="19"/>
                  </a:cubicBezTo>
                  <a:cubicBezTo>
                    <a:pt x="0" y="211"/>
                    <a:pt x="0" y="211"/>
                    <a:pt x="0" y="211"/>
                  </a:cubicBezTo>
                  <a:cubicBezTo>
                    <a:pt x="0" y="224"/>
                    <a:pt x="10" y="234"/>
                    <a:pt x="22" y="234"/>
                  </a:cubicBezTo>
                  <a:cubicBezTo>
                    <a:pt x="35" y="234"/>
                    <a:pt x="45" y="224"/>
                    <a:pt x="45" y="211"/>
                  </a:cubicBezTo>
                  <a:cubicBezTo>
                    <a:pt x="45" y="45"/>
                    <a:pt x="45" y="45"/>
                    <a:pt x="45" y="45"/>
                  </a:cubicBezTo>
                  <a:cubicBezTo>
                    <a:pt x="65" y="45"/>
                    <a:pt x="65" y="45"/>
                    <a:pt x="65" y="45"/>
                  </a:cubicBezTo>
                  <a:cubicBezTo>
                    <a:pt x="65" y="204"/>
                    <a:pt x="65" y="204"/>
                    <a:pt x="65" y="204"/>
                  </a:cubicBezTo>
                  <a:cubicBezTo>
                    <a:pt x="65" y="207"/>
                    <a:pt x="65" y="209"/>
                    <a:pt x="65" y="211"/>
                  </a:cubicBezTo>
                  <a:cubicBezTo>
                    <a:pt x="65" y="495"/>
                    <a:pt x="65" y="495"/>
                    <a:pt x="65" y="495"/>
                  </a:cubicBezTo>
                  <a:cubicBezTo>
                    <a:pt x="65" y="514"/>
                    <a:pt x="79" y="529"/>
                    <a:pt x="97" y="529"/>
                  </a:cubicBezTo>
                  <a:cubicBezTo>
                    <a:pt x="114" y="529"/>
                    <a:pt x="128" y="514"/>
                    <a:pt x="128" y="495"/>
                  </a:cubicBezTo>
                  <a:cubicBezTo>
                    <a:pt x="128" y="244"/>
                    <a:pt x="128" y="244"/>
                    <a:pt x="128" y="244"/>
                  </a:cubicBezTo>
                  <a:cubicBezTo>
                    <a:pt x="144" y="244"/>
                    <a:pt x="144" y="244"/>
                    <a:pt x="144" y="244"/>
                  </a:cubicBezTo>
                  <a:cubicBezTo>
                    <a:pt x="144" y="495"/>
                    <a:pt x="144" y="495"/>
                    <a:pt x="144" y="495"/>
                  </a:cubicBezTo>
                  <a:cubicBezTo>
                    <a:pt x="144" y="514"/>
                    <a:pt x="158" y="529"/>
                    <a:pt x="176" y="529"/>
                  </a:cubicBezTo>
                  <a:cubicBezTo>
                    <a:pt x="193" y="529"/>
                    <a:pt x="207" y="514"/>
                    <a:pt x="207" y="495"/>
                  </a:cubicBezTo>
                  <a:cubicBezTo>
                    <a:pt x="207" y="204"/>
                    <a:pt x="207" y="204"/>
                    <a:pt x="207" y="204"/>
                  </a:cubicBezTo>
                  <a:cubicBezTo>
                    <a:pt x="207" y="202"/>
                    <a:pt x="207" y="202"/>
                    <a:pt x="207" y="202"/>
                  </a:cubicBezTo>
                  <a:cubicBezTo>
                    <a:pt x="207" y="45"/>
                    <a:pt x="207" y="45"/>
                    <a:pt x="207" y="45"/>
                  </a:cubicBezTo>
                  <a:cubicBezTo>
                    <a:pt x="224" y="45"/>
                    <a:pt x="224" y="45"/>
                    <a:pt x="224" y="45"/>
                  </a:cubicBezTo>
                  <a:cubicBezTo>
                    <a:pt x="224" y="211"/>
                    <a:pt x="224" y="211"/>
                    <a:pt x="224" y="211"/>
                  </a:cubicBezTo>
                  <a:cubicBezTo>
                    <a:pt x="224" y="224"/>
                    <a:pt x="235" y="234"/>
                    <a:pt x="249" y="234"/>
                  </a:cubicBezTo>
                  <a:cubicBezTo>
                    <a:pt x="262" y="234"/>
                    <a:pt x="273" y="224"/>
                    <a:pt x="273" y="211"/>
                  </a:cubicBezTo>
                  <a:cubicBezTo>
                    <a:pt x="273" y="19"/>
                    <a:pt x="273" y="19"/>
                    <a:pt x="273" y="19"/>
                  </a:cubicBezTo>
                  <a:cubicBezTo>
                    <a:pt x="273" y="10"/>
                    <a:pt x="273" y="10"/>
                    <a:pt x="273" y="10"/>
                  </a:cubicBezTo>
                  <a:cubicBezTo>
                    <a:pt x="273" y="6"/>
                    <a:pt x="273" y="6"/>
                    <a:pt x="273" y="6"/>
                  </a:cubicBezTo>
                  <a:cubicBezTo>
                    <a:pt x="273" y="4"/>
                    <a:pt x="273" y="2"/>
                    <a:pt x="272" y="0"/>
                  </a:cubicBezTo>
                  <a:lnTo>
                    <a:pt x="1" y="0"/>
                  </a:lnTo>
                  <a:close/>
                </a:path>
              </a:pathLst>
            </a:custGeom>
            <a:solidFill>
              <a:srgbClr val="9BBB59"/>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59" name="Oval 16"/>
            <p:cNvSpPr>
              <a:spLocks noChangeArrowheads="1"/>
            </p:cNvSpPr>
            <p:nvPr/>
          </p:nvSpPr>
          <p:spPr bwMode="auto">
            <a:xfrm>
              <a:off x="5284772" y="1252165"/>
              <a:ext cx="407988"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grpSp>
        <p:nvGrpSpPr>
          <p:cNvPr id="3" name="组合 2"/>
          <p:cNvGrpSpPr/>
          <p:nvPr/>
        </p:nvGrpSpPr>
        <p:grpSpPr>
          <a:xfrm>
            <a:off x="1893872" y="1252165"/>
            <a:ext cx="1023938" cy="2614612"/>
            <a:chOff x="1893872" y="1252165"/>
            <a:chExt cx="1023938" cy="2614612"/>
          </a:xfrm>
        </p:grpSpPr>
        <p:sp>
          <p:nvSpPr>
            <p:cNvPr id="160" name="Rectangle 17"/>
            <p:cNvSpPr>
              <a:spLocks noChangeArrowheads="1"/>
            </p:cNvSpPr>
            <p:nvPr/>
          </p:nvSpPr>
          <p:spPr bwMode="auto">
            <a:xfrm>
              <a:off x="2374885" y="2798390"/>
              <a:ext cx="58737" cy="415925"/>
            </a:xfrm>
            <a:prstGeom prst="rect">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61" name="Freeform 18"/>
            <p:cNvSpPr>
              <a:spLocks noChangeArrowheads="1"/>
            </p:cNvSpPr>
            <p:nvPr/>
          </p:nvSpPr>
          <p:spPr bwMode="auto">
            <a:xfrm>
              <a:off x="2138347" y="3214315"/>
              <a:ext cx="236538" cy="652462"/>
            </a:xfrm>
            <a:custGeom>
              <a:avLst/>
              <a:gdLst>
                <a:gd name="T0" fmla="*/ 0 w 63"/>
                <a:gd name="T1" fmla="*/ 140 h 174"/>
                <a:gd name="T2" fmla="*/ 32 w 63"/>
                <a:gd name="T3" fmla="*/ 174 h 174"/>
                <a:gd name="T4" fmla="*/ 63 w 63"/>
                <a:gd name="T5" fmla="*/ 140 h 174"/>
                <a:gd name="T6" fmla="*/ 63 w 63"/>
                <a:gd name="T7" fmla="*/ 0 h 174"/>
                <a:gd name="T8" fmla="*/ 0 w 63"/>
                <a:gd name="T9" fmla="*/ 0 h 174"/>
                <a:gd name="T10" fmla="*/ 0 w 63"/>
                <a:gd name="T11" fmla="*/ 140 h 174"/>
                <a:gd name="T12" fmla="*/ 0 60000 65536"/>
                <a:gd name="T13" fmla="*/ 0 60000 65536"/>
                <a:gd name="T14" fmla="*/ 0 60000 65536"/>
                <a:gd name="T15" fmla="*/ 0 60000 65536"/>
                <a:gd name="T16" fmla="*/ 0 60000 65536"/>
                <a:gd name="T17" fmla="*/ 0 60000 65536"/>
                <a:gd name="T18" fmla="*/ 0 w 63"/>
                <a:gd name="T19" fmla="*/ 0 h 174"/>
                <a:gd name="T20" fmla="*/ 63 w 63"/>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63" h="174">
                  <a:moveTo>
                    <a:pt x="0" y="140"/>
                  </a:moveTo>
                  <a:cubicBezTo>
                    <a:pt x="0" y="159"/>
                    <a:pt x="14" y="174"/>
                    <a:pt x="32" y="174"/>
                  </a:cubicBezTo>
                  <a:cubicBezTo>
                    <a:pt x="49" y="174"/>
                    <a:pt x="63" y="159"/>
                    <a:pt x="63" y="140"/>
                  </a:cubicBezTo>
                  <a:cubicBezTo>
                    <a:pt x="63" y="0"/>
                    <a:pt x="63" y="0"/>
                    <a:pt x="63" y="0"/>
                  </a:cubicBezTo>
                  <a:cubicBezTo>
                    <a:pt x="0" y="0"/>
                    <a:pt x="0" y="0"/>
                    <a:pt x="0" y="0"/>
                  </a:cubicBezTo>
                  <a:lnTo>
                    <a:pt x="0" y="140"/>
                  </a:lnTo>
                  <a:close/>
                </a:path>
              </a:pathLst>
            </a:custGeom>
            <a:solidFill>
              <a:srgbClr val="C0504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62" name="Freeform 19"/>
            <p:cNvSpPr>
              <a:spLocks noChangeArrowheads="1"/>
            </p:cNvSpPr>
            <p:nvPr/>
          </p:nvSpPr>
          <p:spPr bwMode="auto">
            <a:xfrm>
              <a:off x="2433622" y="3214315"/>
              <a:ext cx="236538" cy="652462"/>
            </a:xfrm>
            <a:custGeom>
              <a:avLst/>
              <a:gdLst>
                <a:gd name="T0" fmla="*/ 0 w 63"/>
                <a:gd name="T1" fmla="*/ 0 h 174"/>
                <a:gd name="T2" fmla="*/ 0 w 63"/>
                <a:gd name="T3" fmla="*/ 140 h 174"/>
                <a:gd name="T4" fmla="*/ 31 w 63"/>
                <a:gd name="T5" fmla="*/ 174 h 174"/>
                <a:gd name="T6" fmla="*/ 63 w 63"/>
                <a:gd name="T7" fmla="*/ 140 h 174"/>
                <a:gd name="T8" fmla="*/ 63 w 63"/>
                <a:gd name="T9" fmla="*/ 0 h 174"/>
                <a:gd name="T10" fmla="*/ 0 w 63"/>
                <a:gd name="T11" fmla="*/ 0 h 174"/>
                <a:gd name="T12" fmla="*/ 0 60000 65536"/>
                <a:gd name="T13" fmla="*/ 0 60000 65536"/>
                <a:gd name="T14" fmla="*/ 0 60000 65536"/>
                <a:gd name="T15" fmla="*/ 0 60000 65536"/>
                <a:gd name="T16" fmla="*/ 0 60000 65536"/>
                <a:gd name="T17" fmla="*/ 0 60000 65536"/>
                <a:gd name="T18" fmla="*/ 0 w 63"/>
                <a:gd name="T19" fmla="*/ 0 h 174"/>
                <a:gd name="T20" fmla="*/ 63 w 63"/>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63" h="174">
                  <a:moveTo>
                    <a:pt x="0" y="0"/>
                  </a:moveTo>
                  <a:cubicBezTo>
                    <a:pt x="0" y="140"/>
                    <a:pt x="0" y="140"/>
                    <a:pt x="0" y="140"/>
                  </a:cubicBezTo>
                  <a:cubicBezTo>
                    <a:pt x="0" y="159"/>
                    <a:pt x="14" y="174"/>
                    <a:pt x="31" y="174"/>
                  </a:cubicBezTo>
                  <a:cubicBezTo>
                    <a:pt x="49" y="174"/>
                    <a:pt x="63" y="159"/>
                    <a:pt x="63" y="140"/>
                  </a:cubicBezTo>
                  <a:cubicBezTo>
                    <a:pt x="63" y="0"/>
                    <a:pt x="63" y="0"/>
                    <a:pt x="63" y="0"/>
                  </a:cubicBezTo>
                  <a:lnTo>
                    <a:pt x="0" y="0"/>
                  </a:lnTo>
                  <a:close/>
                </a:path>
              </a:pathLst>
            </a:custGeom>
            <a:solidFill>
              <a:srgbClr val="C0504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63" name="Freeform 20"/>
            <p:cNvSpPr>
              <a:spLocks noChangeArrowheads="1"/>
            </p:cNvSpPr>
            <p:nvPr/>
          </p:nvSpPr>
          <p:spPr bwMode="auto">
            <a:xfrm>
              <a:off x="1893872" y="1703015"/>
              <a:ext cx="1023938" cy="1511300"/>
            </a:xfrm>
            <a:custGeom>
              <a:avLst/>
              <a:gdLst>
                <a:gd name="T0" fmla="*/ 207 w 273"/>
                <a:gd name="T1" fmla="*/ 252 h 403"/>
                <a:gd name="T2" fmla="*/ 207 w 273"/>
                <a:gd name="T3" fmla="*/ 250 h 403"/>
                <a:gd name="T4" fmla="*/ 207 w 273"/>
                <a:gd name="T5" fmla="*/ 93 h 403"/>
                <a:gd name="T6" fmla="*/ 224 w 273"/>
                <a:gd name="T7" fmla="*/ 93 h 403"/>
                <a:gd name="T8" fmla="*/ 224 w 273"/>
                <a:gd name="T9" fmla="*/ 259 h 403"/>
                <a:gd name="T10" fmla="*/ 249 w 273"/>
                <a:gd name="T11" fmla="*/ 282 h 403"/>
                <a:gd name="T12" fmla="*/ 273 w 273"/>
                <a:gd name="T13" fmla="*/ 259 h 403"/>
                <a:gd name="T14" fmla="*/ 273 w 273"/>
                <a:gd name="T15" fmla="*/ 67 h 403"/>
                <a:gd name="T16" fmla="*/ 273 w 273"/>
                <a:gd name="T17" fmla="*/ 58 h 403"/>
                <a:gd name="T18" fmla="*/ 273 w 273"/>
                <a:gd name="T19" fmla="*/ 54 h 403"/>
                <a:gd name="T20" fmla="*/ 207 w 273"/>
                <a:gd name="T21" fmla="*/ 0 h 403"/>
                <a:gd name="T22" fmla="*/ 69 w 273"/>
                <a:gd name="T23" fmla="*/ 0 h 403"/>
                <a:gd name="T24" fmla="*/ 0 w 273"/>
                <a:gd name="T25" fmla="*/ 56 h 403"/>
                <a:gd name="T26" fmla="*/ 0 w 273"/>
                <a:gd name="T27" fmla="*/ 58 h 403"/>
                <a:gd name="T28" fmla="*/ 0 w 273"/>
                <a:gd name="T29" fmla="*/ 67 h 403"/>
                <a:gd name="T30" fmla="*/ 0 w 273"/>
                <a:gd name="T31" fmla="*/ 259 h 403"/>
                <a:gd name="T32" fmla="*/ 22 w 273"/>
                <a:gd name="T33" fmla="*/ 282 h 403"/>
                <a:gd name="T34" fmla="*/ 45 w 273"/>
                <a:gd name="T35" fmla="*/ 259 h 403"/>
                <a:gd name="T36" fmla="*/ 45 w 273"/>
                <a:gd name="T37" fmla="*/ 93 h 403"/>
                <a:gd name="T38" fmla="*/ 64 w 273"/>
                <a:gd name="T39" fmla="*/ 93 h 403"/>
                <a:gd name="T40" fmla="*/ 64 w 273"/>
                <a:gd name="T41" fmla="*/ 252 h 403"/>
                <a:gd name="T42" fmla="*/ 65 w 273"/>
                <a:gd name="T43" fmla="*/ 259 h 403"/>
                <a:gd name="T44" fmla="*/ 65 w 273"/>
                <a:gd name="T45" fmla="*/ 403 h 403"/>
                <a:gd name="T46" fmla="*/ 128 w 273"/>
                <a:gd name="T47" fmla="*/ 403 h 403"/>
                <a:gd name="T48" fmla="*/ 128 w 273"/>
                <a:gd name="T49" fmla="*/ 292 h 403"/>
                <a:gd name="T50" fmla="*/ 144 w 273"/>
                <a:gd name="T51" fmla="*/ 292 h 403"/>
                <a:gd name="T52" fmla="*/ 144 w 273"/>
                <a:gd name="T53" fmla="*/ 403 h 403"/>
                <a:gd name="T54" fmla="*/ 207 w 273"/>
                <a:gd name="T55" fmla="*/ 403 h 403"/>
                <a:gd name="T56" fmla="*/ 207 w 273"/>
                <a:gd name="T57" fmla="*/ 252 h 4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3"/>
                <a:gd name="T88" fmla="*/ 0 h 403"/>
                <a:gd name="T89" fmla="*/ 273 w 273"/>
                <a:gd name="T90" fmla="*/ 403 h 4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3" h="403">
                  <a:moveTo>
                    <a:pt x="207" y="252"/>
                  </a:moveTo>
                  <a:cubicBezTo>
                    <a:pt x="207" y="250"/>
                    <a:pt x="207" y="250"/>
                    <a:pt x="207" y="250"/>
                  </a:cubicBezTo>
                  <a:cubicBezTo>
                    <a:pt x="207" y="93"/>
                    <a:pt x="207" y="93"/>
                    <a:pt x="207" y="93"/>
                  </a:cubicBezTo>
                  <a:cubicBezTo>
                    <a:pt x="224" y="93"/>
                    <a:pt x="224" y="93"/>
                    <a:pt x="224" y="93"/>
                  </a:cubicBezTo>
                  <a:cubicBezTo>
                    <a:pt x="224" y="259"/>
                    <a:pt x="224" y="259"/>
                    <a:pt x="224" y="259"/>
                  </a:cubicBezTo>
                  <a:cubicBezTo>
                    <a:pt x="224"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0" y="0"/>
                    <a:pt x="207" y="0"/>
                  </a:cubicBezTo>
                  <a:cubicBezTo>
                    <a:pt x="69" y="0"/>
                    <a:pt x="69" y="0"/>
                    <a:pt x="69" y="0"/>
                  </a:cubicBezTo>
                  <a:cubicBezTo>
                    <a:pt x="18" y="1"/>
                    <a:pt x="0" y="42"/>
                    <a:pt x="0" y="56"/>
                  </a:cubicBezTo>
                  <a:cubicBezTo>
                    <a:pt x="0" y="58"/>
                    <a:pt x="0" y="58"/>
                    <a:pt x="0" y="58"/>
                  </a:cubicBezTo>
                  <a:cubicBezTo>
                    <a:pt x="0" y="67"/>
                    <a:pt x="0" y="67"/>
                    <a:pt x="0" y="67"/>
                  </a:cubicBezTo>
                  <a:cubicBezTo>
                    <a:pt x="0" y="259"/>
                    <a:pt x="0" y="259"/>
                    <a:pt x="0" y="259"/>
                  </a:cubicBezTo>
                  <a:cubicBezTo>
                    <a:pt x="0" y="272"/>
                    <a:pt x="10" y="282"/>
                    <a:pt x="22" y="282"/>
                  </a:cubicBezTo>
                  <a:cubicBezTo>
                    <a:pt x="35" y="282"/>
                    <a:pt x="45" y="272"/>
                    <a:pt x="45" y="259"/>
                  </a:cubicBezTo>
                  <a:cubicBezTo>
                    <a:pt x="45" y="93"/>
                    <a:pt x="45" y="93"/>
                    <a:pt x="45" y="93"/>
                  </a:cubicBezTo>
                  <a:cubicBezTo>
                    <a:pt x="64" y="93"/>
                    <a:pt x="64" y="93"/>
                    <a:pt x="64" y="93"/>
                  </a:cubicBezTo>
                  <a:cubicBezTo>
                    <a:pt x="64" y="252"/>
                    <a:pt x="64" y="252"/>
                    <a:pt x="64" y="252"/>
                  </a:cubicBezTo>
                  <a:cubicBezTo>
                    <a:pt x="64" y="255"/>
                    <a:pt x="65" y="257"/>
                    <a:pt x="65" y="259"/>
                  </a:cubicBezTo>
                  <a:cubicBezTo>
                    <a:pt x="65" y="403"/>
                    <a:pt x="65" y="403"/>
                    <a:pt x="65" y="403"/>
                  </a:cubicBezTo>
                  <a:cubicBezTo>
                    <a:pt x="128" y="403"/>
                    <a:pt x="128" y="403"/>
                    <a:pt x="128" y="403"/>
                  </a:cubicBezTo>
                  <a:cubicBezTo>
                    <a:pt x="128" y="292"/>
                    <a:pt x="128" y="292"/>
                    <a:pt x="128" y="292"/>
                  </a:cubicBezTo>
                  <a:cubicBezTo>
                    <a:pt x="144" y="292"/>
                    <a:pt x="144" y="292"/>
                    <a:pt x="144" y="292"/>
                  </a:cubicBezTo>
                  <a:cubicBezTo>
                    <a:pt x="144" y="403"/>
                    <a:pt x="144" y="403"/>
                    <a:pt x="144" y="403"/>
                  </a:cubicBezTo>
                  <a:cubicBezTo>
                    <a:pt x="207" y="403"/>
                    <a:pt x="207" y="403"/>
                    <a:pt x="207" y="403"/>
                  </a:cubicBezTo>
                  <a:lnTo>
                    <a:pt x="207" y="252"/>
                  </a:lnTo>
                  <a:close/>
                </a:path>
              </a:pathLst>
            </a:cu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64" name="Oval 21"/>
            <p:cNvSpPr>
              <a:spLocks noChangeArrowheads="1"/>
            </p:cNvSpPr>
            <p:nvPr/>
          </p:nvSpPr>
          <p:spPr bwMode="auto">
            <a:xfrm>
              <a:off x="2201847" y="1252165"/>
              <a:ext cx="407988" cy="412750"/>
            </a:xfrm>
            <a:prstGeom prst="ellipse">
              <a:avLst/>
            </a:prstGeom>
            <a:solidFill>
              <a:srgbClr val="D5D2C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grpSp>
      <p:sp>
        <p:nvSpPr>
          <p:cNvPr id="11" name="TextBox 10"/>
          <p:cNvSpPr txBox="1"/>
          <p:nvPr/>
        </p:nvSpPr>
        <p:spPr>
          <a:xfrm>
            <a:off x="1974775" y="3938785"/>
            <a:ext cx="800219" cy="276999"/>
          </a:xfrm>
          <a:prstGeom prst="rect">
            <a:avLst/>
          </a:prstGeom>
          <a:noFill/>
        </p:spPr>
        <p:txBody>
          <a:bodyPr wrap="none"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协调能力</a:t>
            </a:r>
          </a:p>
        </p:txBody>
      </p:sp>
      <p:sp>
        <p:nvSpPr>
          <p:cNvPr id="169" name="TextBox 15"/>
          <p:cNvSpPr>
            <a:spLocks noChangeArrowheads="1"/>
          </p:cNvSpPr>
          <p:nvPr/>
        </p:nvSpPr>
        <p:spPr bwMode="auto">
          <a:xfrm>
            <a:off x="1678071" y="4174350"/>
            <a:ext cx="1511102"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这里输入简单的文字概述请在这里输入简单字概述</a:t>
            </a:r>
            <a:endParaRPr lang="zh-CN" altLang="en-US" sz="1100" dirty="0">
              <a:latin typeface="微软雅黑" panose="020B0503020204020204" pitchFamily="34" charset="-122"/>
              <a:ea typeface="微软雅黑" panose="020B0503020204020204" pitchFamily="34" charset="-122"/>
            </a:endParaRPr>
          </a:p>
        </p:txBody>
      </p:sp>
      <p:sp>
        <p:nvSpPr>
          <p:cNvPr id="178" name="TextBox 177"/>
          <p:cNvSpPr txBox="1"/>
          <p:nvPr/>
        </p:nvSpPr>
        <p:spPr>
          <a:xfrm>
            <a:off x="3566978" y="3938785"/>
            <a:ext cx="800219" cy="276999"/>
          </a:xfrm>
          <a:prstGeom prst="rect">
            <a:avLst/>
          </a:prstGeom>
          <a:noFill/>
        </p:spPr>
        <p:txBody>
          <a:bodyPr wrap="none"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管理能力</a:t>
            </a:r>
          </a:p>
        </p:txBody>
      </p:sp>
      <p:sp>
        <p:nvSpPr>
          <p:cNvPr id="179" name="TextBox 15"/>
          <p:cNvSpPr>
            <a:spLocks noChangeArrowheads="1"/>
          </p:cNvSpPr>
          <p:nvPr/>
        </p:nvSpPr>
        <p:spPr bwMode="auto">
          <a:xfrm>
            <a:off x="3270274" y="4174350"/>
            <a:ext cx="1511102"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这里输入简单的文字概述请在这里输入简单字概述</a:t>
            </a:r>
            <a:endParaRPr lang="zh-CN" altLang="en-US" sz="1100" dirty="0">
              <a:latin typeface="微软雅黑" panose="020B0503020204020204" pitchFamily="34" charset="-122"/>
              <a:ea typeface="微软雅黑" panose="020B0503020204020204" pitchFamily="34" charset="-122"/>
            </a:endParaRPr>
          </a:p>
        </p:txBody>
      </p:sp>
      <p:sp>
        <p:nvSpPr>
          <p:cNvPr id="180" name="TextBox 179"/>
          <p:cNvSpPr txBox="1"/>
          <p:nvPr/>
        </p:nvSpPr>
        <p:spPr>
          <a:xfrm>
            <a:off x="5156736" y="3938785"/>
            <a:ext cx="800219" cy="276999"/>
          </a:xfrm>
          <a:prstGeom prst="rect">
            <a:avLst/>
          </a:prstGeom>
          <a:noFill/>
        </p:spPr>
        <p:txBody>
          <a:bodyPr wrap="none"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执行能力</a:t>
            </a:r>
          </a:p>
        </p:txBody>
      </p:sp>
      <p:sp>
        <p:nvSpPr>
          <p:cNvPr id="181" name="TextBox 15"/>
          <p:cNvSpPr>
            <a:spLocks noChangeArrowheads="1"/>
          </p:cNvSpPr>
          <p:nvPr/>
        </p:nvSpPr>
        <p:spPr bwMode="auto">
          <a:xfrm>
            <a:off x="4860032" y="4174350"/>
            <a:ext cx="1511102"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这里输入简单的文字概述请在这里输入简单字概述</a:t>
            </a:r>
            <a:endParaRPr lang="zh-CN" altLang="en-US" sz="1100" dirty="0">
              <a:latin typeface="微软雅黑" panose="020B0503020204020204" pitchFamily="34" charset="-122"/>
              <a:ea typeface="微软雅黑" panose="020B0503020204020204" pitchFamily="34" charset="-122"/>
            </a:endParaRPr>
          </a:p>
        </p:txBody>
      </p:sp>
      <p:sp>
        <p:nvSpPr>
          <p:cNvPr id="182" name="TextBox 181"/>
          <p:cNvSpPr txBox="1"/>
          <p:nvPr/>
        </p:nvSpPr>
        <p:spPr>
          <a:xfrm>
            <a:off x="6668904" y="3938785"/>
            <a:ext cx="800219" cy="276999"/>
          </a:xfrm>
          <a:prstGeom prst="rect">
            <a:avLst/>
          </a:prstGeom>
          <a:noFill/>
        </p:spPr>
        <p:txBody>
          <a:bodyPr wrap="none"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合作能力</a:t>
            </a:r>
          </a:p>
        </p:txBody>
      </p:sp>
      <p:sp>
        <p:nvSpPr>
          <p:cNvPr id="183" name="TextBox 15"/>
          <p:cNvSpPr>
            <a:spLocks noChangeArrowheads="1"/>
          </p:cNvSpPr>
          <p:nvPr/>
        </p:nvSpPr>
        <p:spPr bwMode="auto">
          <a:xfrm>
            <a:off x="6372200" y="4174350"/>
            <a:ext cx="1511102"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9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这里输入简单的文字概述请在这里输入简单字概述</a:t>
            </a:r>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25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25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750"/>
                            </p:stCondLst>
                            <p:childTnLst>
                              <p:par>
                                <p:cTn id="17" presetID="63" presetClass="path" presetSubtype="0" fill="hold" nodeType="afterEffect">
                                  <p:stCondLst>
                                    <p:cond delay="0"/>
                                  </p:stCondLst>
                                  <p:childTnLst>
                                    <p:animMotion origin="layout" path="M -0.16788 -8.64198E-7 L 2.77778E-6 -8.64198E-7 " pathEditMode="relative" rAng="0" ptsTypes="AA">
                                      <p:cBhvr>
                                        <p:cTn id="18" dur="500" fill="hold"/>
                                        <p:tgtEl>
                                          <p:spTgt spid="4"/>
                                        </p:tgtEl>
                                        <p:attrNameLst>
                                          <p:attrName>ppt_x</p:attrName>
                                          <p:attrName>ppt_y</p:attrName>
                                        </p:attrNameLst>
                                      </p:cBhvr>
                                      <p:rCtr x="8385" y="0"/>
                                    </p:animMotion>
                                  </p:childTnLst>
                                </p:cTn>
                              </p:par>
                              <p:par>
                                <p:cTn id="19" presetID="63" presetClass="path" presetSubtype="0" fill="hold" nodeType="withEffect">
                                  <p:stCondLst>
                                    <p:cond delay="0"/>
                                  </p:stCondLst>
                                  <p:childTnLst>
                                    <p:animMotion origin="layout" path="M -0.33645 -8.64198E-7 L -3.61111E-6 -8.64198E-7 " pathEditMode="relative" rAng="0" ptsTypes="AA">
                                      <p:cBhvr>
                                        <p:cTn id="20" dur="500" fill="hold"/>
                                        <p:tgtEl>
                                          <p:spTgt spid="5"/>
                                        </p:tgtEl>
                                        <p:attrNameLst>
                                          <p:attrName>ppt_x</p:attrName>
                                          <p:attrName>ppt_y</p:attrName>
                                        </p:attrNameLst>
                                      </p:cBhvr>
                                      <p:rCtr x="16823" y="0"/>
                                    </p:animMotion>
                                  </p:childTnLst>
                                </p:cTn>
                              </p:par>
                              <p:par>
                                <p:cTn id="21" presetID="63" presetClass="path" presetSubtype="0" fill="hold" nodeType="withEffect">
                                  <p:stCondLst>
                                    <p:cond delay="0"/>
                                  </p:stCondLst>
                                  <p:childTnLst>
                                    <p:animMotion origin="layout" path="M -0.50503 -8.64198E-7 L 1.11022E-16 -8.64198E-7 " pathEditMode="relative" rAng="0" ptsTypes="AA">
                                      <p:cBhvr>
                                        <p:cTn id="22" dur="500" fill="hold"/>
                                        <p:tgtEl>
                                          <p:spTgt spid="6"/>
                                        </p:tgtEl>
                                        <p:attrNameLst>
                                          <p:attrName>ppt_x</p:attrName>
                                          <p:attrName>ppt_y</p:attrName>
                                        </p:attrNameLst>
                                      </p:cBhvr>
                                      <p:rCtr x="25243" y="0"/>
                                    </p:animMotion>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250" fill="hold"/>
                                        <p:tgtEl>
                                          <p:spTgt spid="11"/>
                                        </p:tgtEl>
                                        <p:attrNameLst>
                                          <p:attrName>ppt_x</p:attrName>
                                        </p:attrNameLst>
                                      </p:cBhvr>
                                      <p:tavLst>
                                        <p:tav tm="0">
                                          <p:val>
                                            <p:strVal val="#ppt_x"/>
                                          </p:val>
                                        </p:tav>
                                        <p:tav tm="100000">
                                          <p:val>
                                            <p:strVal val="#ppt_x"/>
                                          </p:val>
                                        </p:tav>
                                      </p:tavLst>
                                    </p:anim>
                                    <p:anim calcmode="lin" valueType="num">
                                      <p:cBhvr additive="base">
                                        <p:cTn id="27" dur="25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8"/>
                                        </p:tgtEl>
                                        <p:attrNameLst>
                                          <p:attrName>style.visibility</p:attrName>
                                        </p:attrNameLst>
                                      </p:cBhvr>
                                      <p:to>
                                        <p:strVal val="visible"/>
                                      </p:to>
                                    </p:set>
                                    <p:anim calcmode="lin" valueType="num">
                                      <p:cBhvr additive="base">
                                        <p:cTn id="30" dur="250" fill="hold"/>
                                        <p:tgtEl>
                                          <p:spTgt spid="178"/>
                                        </p:tgtEl>
                                        <p:attrNameLst>
                                          <p:attrName>ppt_x</p:attrName>
                                        </p:attrNameLst>
                                      </p:cBhvr>
                                      <p:tavLst>
                                        <p:tav tm="0">
                                          <p:val>
                                            <p:strVal val="#ppt_x"/>
                                          </p:val>
                                        </p:tav>
                                        <p:tav tm="100000">
                                          <p:val>
                                            <p:strVal val="#ppt_x"/>
                                          </p:val>
                                        </p:tav>
                                      </p:tavLst>
                                    </p:anim>
                                    <p:anim calcmode="lin" valueType="num">
                                      <p:cBhvr additive="base">
                                        <p:cTn id="31" dur="250" fill="hold"/>
                                        <p:tgtEl>
                                          <p:spTgt spid="17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80"/>
                                        </p:tgtEl>
                                        <p:attrNameLst>
                                          <p:attrName>style.visibility</p:attrName>
                                        </p:attrNameLst>
                                      </p:cBhvr>
                                      <p:to>
                                        <p:strVal val="visible"/>
                                      </p:to>
                                    </p:set>
                                    <p:anim calcmode="lin" valueType="num">
                                      <p:cBhvr additive="base">
                                        <p:cTn id="34" dur="250" fill="hold"/>
                                        <p:tgtEl>
                                          <p:spTgt spid="180"/>
                                        </p:tgtEl>
                                        <p:attrNameLst>
                                          <p:attrName>ppt_x</p:attrName>
                                        </p:attrNameLst>
                                      </p:cBhvr>
                                      <p:tavLst>
                                        <p:tav tm="0">
                                          <p:val>
                                            <p:strVal val="#ppt_x"/>
                                          </p:val>
                                        </p:tav>
                                        <p:tav tm="100000">
                                          <p:val>
                                            <p:strVal val="#ppt_x"/>
                                          </p:val>
                                        </p:tav>
                                      </p:tavLst>
                                    </p:anim>
                                    <p:anim calcmode="lin" valueType="num">
                                      <p:cBhvr additive="base">
                                        <p:cTn id="35" dur="250" fill="hold"/>
                                        <p:tgtEl>
                                          <p:spTgt spid="18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2"/>
                                        </p:tgtEl>
                                        <p:attrNameLst>
                                          <p:attrName>style.visibility</p:attrName>
                                        </p:attrNameLst>
                                      </p:cBhvr>
                                      <p:to>
                                        <p:strVal val="visible"/>
                                      </p:to>
                                    </p:set>
                                    <p:anim calcmode="lin" valueType="num">
                                      <p:cBhvr additive="base">
                                        <p:cTn id="38" dur="250" fill="hold"/>
                                        <p:tgtEl>
                                          <p:spTgt spid="182"/>
                                        </p:tgtEl>
                                        <p:attrNameLst>
                                          <p:attrName>ppt_x</p:attrName>
                                        </p:attrNameLst>
                                      </p:cBhvr>
                                      <p:tavLst>
                                        <p:tav tm="0">
                                          <p:val>
                                            <p:strVal val="#ppt_x"/>
                                          </p:val>
                                        </p:tav>
                                        <p:tav tm="100000">
                                          <p:val>
                                            <p:strVal val="#ppt_x"/>
                                          </p:val>
                                        </p:tav>
                                      </p:tavLst>
                                    </p:anim>
                                    <p:anim calcmode="lin" valueType="num">
                                      <p:cBhvr additive="base">
                                        <p:cTn id="39" dur="250" fill="hold"/>
                                        <p:tgtEl>
                                          <p:spTgt spid="182"/>
                                        </p:tgtEl>
                                        <p:attrNameLst>
                                          <p:attrName>ppt_y</p:attrName>
                                        </p:attrNameLst>
                                      </p:cBhvr>
                                      <p:tavLst>
                                        <p:tav tm="0">
                                          <p:val>
                                            <p:strVal val="1+#ppt_h/2"/>
                                          </p:val>
                                        </p:tav>
                                        <p:tav tm="100000">
                                          <p:val>
                                            <p:strVal val="#ppt_y"/>
                                          </p:val>
                                        </p:tav>
                                      </p:tavLst>
                                    </p:anim>
                                  </p:childTnLst>
                                </p:cTn>
                              </p:par>
                            </p:childTnLst>
                          </p:cTn>
                        </p:par>
                        <p:par>
                          <p:cTn id="40" fill="hold">
                            <p:stCondLst>
                              <p:cond delay="1750"/>
                            </p:stCondLst>
                            <p:childTnLst>
                              <p:par>
                                <p:cTn id="41" presetID="2" presetClass="entr" presetSubtype="4" fill="hold" grpId="0" nodeType="after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p:cTn id="43" dur="500" fill="hold"/>
                                        <p:tgtEl>
                                          <p:spTgt spid="169"/>
                                        </p:tgtEl>
                                        <p:attrNameLst>
                                          <p:attrName>ppt_x</p:attrName>
                                        </p:attrNameLst>
                                      </p:cBhvr>
                                      <p:tavLst>
                                        <p:tav tm="0">
                                          <p:val>
                                            <p:strVal val="#ppt_x"/>
                                          </p:val>
                                        </p:tav>
                                        <p:tav tm="100000">
                                          <p:val>
                                            <p:strVal val="#ppt_x"/>
                                          </p:val>
                                        </p:tav>
                                      </p:tavLst>
                                    </p:anim>
                                    <p:anim calcmode="lin" valueType="num">
                                      <p:cBhvr>
                                        <p:cTn id="44" dur="500" fill="hold"/>
                                        <p:tgtEl>
                                          <p:spTgt spid="169"/>
                                        </p:tgtEl>
                                        <p:attrNameLst>
                                          <p:attrName>ppt_y</p:attrName>
                                        </p:attrNameLst>
                                      </p:cBhvr>
                                      <p:tavLst>
                                        <p:tav tm="0">
                                          <p:val>
                                            <p:strVal val="1+#ppt_h/2"/>
                                          </p:val>
                                        </p:tav>
                                        <p:tav tm="100000">
                                          <p:val>
                                            <p:strVal val="#ppt_y"/>
                                          </p:val>
                                        </p:tav>
                                      </p:tavLst>
                                    </p:anim>
                                  </p:childTnLst>
                                </p:cTn>
                              </p:par>
                            </p:childTnLst>
                          </p:cTn>
                        </p:par>
                        <p:par>
                          <p:cTn id="45" fill="hold">
                            <p:stCondLst>
                              <p:cond delay="2250"/>
                            </p:stCondLst>
                            <p:childTnLst>
                              <p:par>
                                <p:cTn id="46" presetID="2" presetClass="entr" presetSubtype="4" fill="hold" grpId="0" nodeType="afterEffect">
                                  <p:stCondLst>
                                    <p:cond delay="0"/>
                                  </p:stCondLst>
                                  <p:childTnLst>
                                    <p:set>
                                      <p:cBhvr>
                                        <p:cTn id="47" dur="1" fill="hold">
                                          <p:stCondLst>
                                            <p:cond delay="0"/>
                                          </p:stCondLst>
                                        </p:cTn>
                                        <p:tgtEl>
                                          <p:spTgt spid="179"/>
                                        </p:tgtEl>
                                        <p:attrNameLst>
                                          <p:attrName>style.visibility</p:attrName>
                                        </p:attrNameLst>
                                      </p:cBhvr>
                                      <p:to>
                                        <p:strVal val="visible"/>
                                      </p:to>
                                    </p:set>
                                    <p:anim calcmode="lin" valueType="num">
                                      <p:cBhvr>
                                        <p:cTn id="48" dur="500" fill="hold"/>
                                        <p:tgtEl>
                                          <p:spTgt spid="179"/>
                                        </p:tgtEl>
                                        <p:attrNameLst>
                                          <p:attrName>ppt_x</p:attrName>
                                        </p:attrNameLst>
                                      </p:cBhvr>
                                      <p:tavLst>
                                        <p:tav tm="0">
                                          <p:val>
                                            <p:strVal val="#ppt_x"/>
                                          </p:val>
                                        </p:tav>
                                        <p:tav tm="100000">
                                          <p:val>
                                            <p:strVal val="#ppt_x"/>
                                          </p:val>
                                        </p:tav>
                                      </p:tavLst>
                                    </p:anim>
                                    <p:anim calcmode="lin" valueType="num">
                                      <p:cBhvr>
                                        <p:cTn id="49" dur="500" fill="hold"/>
                                        <p:tgtEl>
                                          <p:spTgt spid="179"/>
                                        </p:tgtEl>
                                        <p:attrNameLst>
                                          <p:attrName>ppt_y</p:attrName>
                                        </p:attrNameLst>
                                      </p:cBhvr>
                                      <p:tavLst>
                                        <p:tav tm="0">
                                          <p:val>
                                            <p:strVal val="1+#ppt_h/2"/>
                                          </p:val>
                                        </p:tav>
                                        <p:tav tm="100000">
                                          <p:val>
                                            <p:strVal val="#ppt_y"/>
                                          </p:val>
                                        </p:tav>
                                      </p:tavLst>
                                    </p:anim>
                                  </p:childTnLst>
                                </p:cTn>
                              </p:par>
                            </p:childTnLst>
                          </p:cTn>
                        </p:par>
                        <p:par>
                          <p:cTn id="50" fill="hold">
                            <p:stCondLst>
                              <p:cond delay="2750"/>
                            </p:stCondLst>
                            <p:childTnLst>
                              <p:par>
                                <p:cTn id="51" presetID="2" presetClass="entr" presetSubtype="4" fill="hold" grpId="0" nodeType="afterEffect">
                                  <p:stCondLst>
                                    <p:cond delay="0"/>
                                  </p:stCondLst>
                                  <p:childTnLst>
                                    <p:set>
                                      <p:cBhvr>
                                        <p:cTn id="52" dur="1" fill="hold">
                                          <p:stCondLst>
                                            <p:cond delay="0"/>
                                          </p:stCondLst>
                                        </p:cTn>
                                        <p:tgtEl>
                                          <p:spTgt spid="181"/>
                                        </p:tgtEl>
                                        <p:attrNameLst>
                                          <p:attrName>style.visibility</p:attrName>
                                        </p:attrNameLst>
                                      </p:cBhvr>
                                      <p:to>
                                        <p:strVal val="visible"/>
                                      </p:to>
                                    </p:set>
                                    <p:anim calcmode="lin" valueType="num">
                                      <p:cBhvr>
                                        <p:cTn id="53" dur="500" fill="hold"/>
                                        <p:tgtEl>
                                          <p:spTgt spid="181"/>
                                        </p:tgtEl>
                                        <p:attrNameLst>
                                          <p:attrName>ppt_x</p:attrName>
                                        </p:attrNameLst>
                                      </p:cBhvr>
                                      <p:tavLst>
                                        <p:tav tm="0">
                                          <p:val>
                                            <p:strVal val="#ppt_x"/>
                                          </p:val>
                                        </p:tav>
                                        <p:tav tm="100000">
                                          <p:val>
                                            <p:strVal val="#ppt_x"/>
                                          </p:val>
                                        </p:tav>
                                      </p:tavLst>
                                    </p:anim>
                                    <p:anim calcmode="lin" valueType="num">
                                      <p:cBhvr>
                                        <p:cTn id="54" dur="500" fill="hold"/>
                                        <p:tgtEl>
                                          <p:spTgt spid="181"/>
                                        </p:tgtEl>
                                        <p:attrNameLst>
                                          <p:attrName>ppt_y</p:attrName>
                                        </p:attrNameLst>
                                      </p:cBhvr>
                                      <p:tavLst>
                                        <p:tav tm="0">
                                          <p:val>
                                            <p:strVal val="1+#ppt_h/2"/>
                                          </p:val>
                                        </p:tav>
                                        <p:tav tm="100000">
                                          <p:val>
                                            <p:strVal val="#ppt_y"/>
                                          </p:val>
                                        </p:tav>
                                      </p:tavLst>
                                    </p:anim>
                                  </p:childTnLst>
                                </p:cTn>
                              </p:par>
                            </p:childTnLst>
                          </p:cTn>
                        </p:par>
                        <p:par>
                          <p:cTn id="55" fill="hold">
                            <p:stCondLst>
                              <p:cond delay="3250"/>
                            </p:stCondLst>
                            <p:childTnLst>
                              <p:par>
                                <p:cTn id="56" presetID="2" presetClass="entr" presetSubtype="4" fill="hold" grpId="0" nodeType="afterEffect">
                                  <p:stCondLst>
                                    <p:cond delay="0"/>
                                  </p:stCondLst>
                                  <p:childTnLst>
                                    <p:set>
                                      <p:cBhvr>
                                        <p:cTn id="57" dur="1" fill="hold">
                                          <p:stCondLst>
                                            <p:cond delay="0"/>
                                          </p:stCondLst>
                                        </p:cTn>
                                        <p:tgtEl>
                                          <p:spTgt spid="183"/>
                                        </p:tgtEl>
                                        <p:attrNameLst>
                                          <p:attrName>style.visibility</p:attrName>
                                        </p:attrNameLst>
                                      </p:cBhvr>
                                      <p:to>
                                        <p:strVal val="visible"/>
                                      </p:to>
                                    </p:set>
                                    <p:anim calcmode="lin" valueType="num">
                                      <p:cBhvr>
                                        <p:cTn id="58" dur="500" fill="hold"/>
                                        <p:tgtEl>
                                          <p:spTgt spid="183"/>
                                        </p:tgtEl>
                                        <p:attrNameLst>
                                          <p:attrName>ppt_x</p:attrName>
                                        </p:attrNameLst>
                                      </p:cBhvr>
                                      <p:tavLst>
                                        <p:tav tm="0">
                                          <p:val>
                                            <p:strVal val="#ppt_x"/>
                                          </p:val>
                                        </p:tav>
                                        <p:tav tm="100000">
                                          <p:val>
                                            <p:strVal val="#ppt_x"/>
                                          </p:val>
                                        </p:tav>
                                      </p:tavLst>
                                    </p:anim>
                                    <p:anim calcmode="lin" valueType="num">
                                      <p:cBhvr>
                                        <p:cTn id="59"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9" grpId="0" bldLvl="0" autoUpdateAnimBg="0"/>
      <p:bldP spid="178" grpId="0"/>
      <p:bldP spid="179" grpId="0" bldLvl="0" autoUpdateAnimBg="0"/>
      <p:bldP spid="180" grpId="0"/>
      <p:bldP spid="181" grpId="0" bldLvl="0" autoUpdateAnimBg="0"/>
      <p:bldP spid="182" grpId="0"/>
      <p:bldP spid="183"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第二部分  点击此处添加标题</a:t>
            </a:r>
          </a:p>
        </p:txBody>
      </p:sp>
      <p:grpSp>
        <p:nvGrpSpPr>
          <p:cNvPr id="95" name="组合 208"/>
          <p:cNvGrpSpPr/>
          <p:nvPr/>
        </p:nvGrpSpPr>
        <p:grpSpPr>
          <a:xfrm>
            <a:off x="4520803" y="3479686"/>
            <a:ext cx="138113" cy="483394"/>
            <a:chOff x="2752726" y="4344988"/>
            <a:chExt cx="184150" cy="644525"/>
          </a:xfrm>
          <a:solidFill>
            <a:schemeClr val="accent6"/>
          </a:solidFill>
        </p:grpSpPr>
        <p:sp>
          <p:nvSpPr>
            <p:cNvPr id="96" name="Freeform 101"/>
            <p:cNvSpPr/>
            <p:nvPr/>
          </p:nvSpPr>
          <p:spPr bwMode="auto">
            <a:xfrm>
              <a:off x="2762251" y="4427538"/>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ah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2"/>
            <p:cNvSpPr/>
            <p:nvPr/>
          </p:nvSpPr>
          <p:spPr bwMode="auto">
            <a:xfrm>
              <a:off x="2754313" y="4344988"/>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3"/>
            <p:cNvSpPr/>
            <p:nvPr/>
          </p:nvSpPr>
          <p:spPr bwMode="auto">
            <a:xfrm>
              <a:off x="2752726" y="4394200"/>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Lst>
              <a:ah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4"/>
            <p:cNvSpPr/>
            <p:nvPr/>
          </p:nvSpPr>
          <p:spPr bwMode="auto">
            <a:xfrm>
              <a:off x="2868613" y="4933950"/>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0" name="组合 215"/>
          <p:cNvGrpSpPr/>
          <p:nvPr/>
        </p:nvGrpSpPr>
        <p:grpSpPr>
          <a:xfrm>
            <a:off x="4063603" y="3919027"/>
            <a:ext cx="1060847" cy="1156097"/>
            <a:chOff x="2143126" y="4930775"/>
            <a:chExt cx="1414463" cy="1541463"/>
          </a:xfrm>
        </p:grpSpPr>
        <p:sp>
          <p:nvSpPr>
            <p:cNvPr id="101" name="Freeform 5"/>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6"/>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solidFill>
              <a:srgbClr val="B1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solidFill>
              <a:srgbClr val="5757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solidFill>
              <a:srgbClr val="4B4B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2"/>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3"/>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4"/>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5"/>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6"/>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7"/>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8"/>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0"/>
            <p:cNvSpPr/>
            <p:nvPr/>
          </p:nvSpPr>
          <p:spPr bwMode="auto">
            <a:xfrm>
              <a:off x="3049588" y="5083175"/>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1"/>
            <p:cNvSpPr/>
            <p:nvPr/>
          </p:nvSpPr>
          <p:spPr bwMode="auto">
            <a:xfrm>
              <a:off x="3055938" y="5083175"/>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2"/>
            <p:cNvSpPr/>
            <p:nvPr/>
          </p:nvSpPr>
          <p:spPr bwMode="auto">
            <a:xfrm>
              <a:off x="3062288" y="5083175"/>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solidFill>
              <a:srgbClr val="9595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3"/>
            <p:cNvSpPr/>
            <p:nvPr/>
          </p:nvSpPr>
          <p:spPr bwMode="auto">
            <a:xfrm>
              <a:off x="3068638" y="5083175"/>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solidFill>
              <a:srgbClr val="9595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4"/>
            <p:cNvSpPr/>
            <p:nvPr/>
          </p:nvSpPr>
          <p:spPr bwMode="auto">
            <a:xfrm>
              <a:off x="3074988" y="5083175"/>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solidFill>
              <a:srgbClr val="9696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5"/>
            <p:cNvSpPr/>
            <p:nvPr/>
          </p:nvSpPr>
          <p:spPr bwMode="auto">
            <a:xfrm>
              <a:off x="3081338" y="5083175"/>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solidFill>
              <a:srgbClr val="979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6"/>
            <p:cNvSpPr/>
            <p:nvPr/>
          </p:nvSpPr>
          <p:spPr bwMode="auto">
            <a:xfrm>
              <a:off x="3086101" y="5083175"/>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solidFill>
              <a:srgbClr val="9797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7"/>
            <p:cNvSpPr/>
            <p:nvPr/>
          </p:nvSpPr>
          <p:spPr bwMode="auto">
            <a:xfrm>
              <a:off x="3092451" y="5083175"/>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solidFill>
              <a:srgbClr val="9898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8"/>
            <p:cNvSpPr/>
            <p:nvPr/>
          </p:nvSpPr>
          <p:spPr bwMode="auto">
            <a:xfrm>
              <a:off x="3098801" y="5083175"/>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solidFill>
              <a:srgbClr val="9999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9"/>
            <p:cNvSpPr/>
            <p:nvPr/>
          </p:nvSpPr>
          <p:spPr bwMode="auto">
            <a:xfrm>
              <a:off x="3105151" y="5083175"/>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solidFill>
              <a:srgbClr val="9999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0"/>
            <p:cNvSpPr/>
            <p:nvPr/>
          </p:nvSpPr>
          <p:spPr bwMode="auto">
            <a:xfrm>
              <a:off x="3111501" y="5083175"/>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solidFill>
              <a:srgbClr val="9A9A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1"/>
            <p:cNvSpPr/>
            <p:nvPr/>
          </p:nvSpPr>
          <p:spPr bwMode="auto">
            <a:xfrm>
              <a:off x="3116263" y="5083175"/>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solidFill>
              <a:srgbClr val="9A9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2"/>
            <p:cNvSpPr/>
            <p:nvPr/>
          </p:nvSpPr>
          <p:spPr bwMode="auto">
            <a:xfrm>
              <a:off x="3122613" y="5083175"/>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3"/>
            <p:cNvSpPr/>
            <p:nvPr/>
          </p:nvSpPr>
          <p:spPr bwMode="auto">
            <a:xfrm>
              <a:off x="3128963" y="5083175"/>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solidFill>
              <a:srgbClr val="9C9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4"/>
            <p:cNvSpPr/>
            <p:nvPr/>
          </p:nvSpPr>
          <p:spPr bwMode="auto">
            <a:xfrm>
              <a:off x="3135313" y="5083175"/>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solidFill>
              <a:srgbClr val="9C9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5"/>
            <p:cNvSpPr/>
            <p:nvPr/>
          </p:nvSpPr>
          <p:spPr bwMode="auto">
            <a:xfrm>
              <a:off x="3138488" y="5083175"/>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solidFill>
              <a:srgbClr val="9D9D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6"/>
            <p:cNvSpPr/>
            <p:nvPr/>
          </p:nvSpPr>
          <p:spPr bwMode="auto">
            <a:xfrm>
              <a:off x="3144838" y="5083175"/>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solidFill>
              <a:srgbClr val="9D9D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7"/>
            <p:cNvSpPr/>
            <p:nvPr/>
          </p:nvSpPr>
          <p:spPr bwMode="auto">
            <a:xfrm>
              <a:off x="3152776" y="5083175"/>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solidFill>
              <a:srgbClr val="9E9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8"/>
            <p:cNvSpPr/>
            <p:nvPr/>
          </p:nvSpPr>
          <p:spPr bwMode="auto">
            <a:xfrm>
              <a:off x="3159126" y="5083175"/>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solidFill>
              <a:srgbClr val="9F9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9"/>
            <p:cNvSpPr/>
            <p:nvPr/>
          </p:nvSpPr>
          <p:spPr bwMode="auto">
            <a:xfrm>
              <a:off x="3162301" y="5083175"/>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solidFill>
              <a:srgbClr val="9F9F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0"/>
            <p:cNvSpPr/>
            <p:nvPr/>
          </p:nvSpPr>
          <p:spPr bwMode="auto">
            <a:xfrm>
              <a:off x="3168651" y="5083175"/>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solidFill>
              <a:srgbClr val="A0A0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1"/>
            <p:cNvSpPr/>
            <p:nvPr/>
          </p:nvSpPr>
          <p:spPr bwMode="auto">
            <a:xfrm>
              <a:off x="3175001" y="5083175"/>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solidFill>
              <a:srgbClr val="A1A1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2"/>
            <p:cNvSpPr/>
            <p:nvPr/>
          </p:nvSpPr>
          <p:spPr bwMode="auto">
            <a:xfrm>
              <a:off x="3182938" y="5083175"/>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solidFill>
              <a:srgbClr val="A1A1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3"/>
            <p:cNvSpPr/>
            <p:nvPr/>
          </p:nvSpPr>
          <p:spPr bwMode="auto">
            <a:xfrm>
              <a:off x="3189288" y="5083175"/>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solidFill>
              <a:srgbClr val="A2A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4"/>
            <p:cNvSpPr/>
            <p:nvPr/>
          </p:nvSpPr>
          <p:spPr bwMode="auto">
            <a:xfrm>
              <a:off x="3192463" y="5083175"/>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solidFill>
              <a:srgbClr val="A2A2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5"/>
            <p:cNvSpPr/>
            <p:nvPr/>
          </p:nvSpPr>
          <p:spPr bwMode="auto">
            <a:xfrm>
              <a:off x="3198813" y="5083175"/>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solidFill>
              <a:srgbClr val="A3A3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6"/>
            <p:cNvSpPr/>
            <p:nvPr/>
          </p:nvSpPr>
          <p:spPr bwMode="auto">
            <a:xfrm>
              <a:off x="3205163" y="5083175"/>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solidFill>
              <a:srgbClr val="A4A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7"/>
            <p:cNvSpPr/>
            <p:nvPr/>
          </p:nvSpPr>
          <p:spPr bwMode="auto">
            <a:xfrm>
              <a:off x="3211513" y="5083175"/>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solidFill>
              <a:srgbClr val="A4A4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8"/>
            <p:cNvSpPr/>
            <p:nvPr/>
          </p:nvSpPr>
          <p:spPr bwMode="auto">
            <a:xfrm>
              <a:off x="3216276" y="5083175"/>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solidFill>
              <a:srgbClr val="A5A5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9"/>
            <p:cNvSpPr/>
            <p:nvPr/>
          </p:nvSpPr>
          <p:spPr bwMode="auto">
            <a:xfrm>
              <a:off x="3222626" y="5083175"/>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solidFill>
              <a:srgbClr val="A6A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50"/>
            <p:cNvSpPr/>
            <p:nvPr/>
          </p:nvSpPr>
          <p:spPr bwMode="auto">
            <a:xfrm>
              <a:off x="3228976" y="5083175"/>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solidFill>
              <a:srgbClr val="A6A6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51"/>
            <p:cNvSpPr/>
            <p:nvPr/>
          </p:nvSpPr>
          <p:spPr bwMode="auto">
            <a:xfrm>
              <a:off x="3235326" y="5083175"/>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solidFill>
              <a:srgbClr val="A7A7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52"/>
            <p:cNvSpPr/>
            <p:nvPr/>
          </p:nvSpPr>
          <p:spPr bwMode="auto">
            <a:xfrm>
              <a:off x="3240088" y="5083175"/>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solidFill>
              <a:srgbClr val="A7A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53"/>
            <p:cNvSpPr/>
            <p:nvPr/>
          </p:nvSpPr>
          <p:spPr bwMode="auto">
            <a:xfrm>
              <a:off x="3246438" y="5083175"/>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solidFill>
              <a:srgbClr val="A8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4"/>
            <p:cNvSpPr/>
            <p:nvPr/>
          </p:nvSpPr>
          <p:spPr bwMode="auto">
            <a:xfrm>
              <a:off x="3252788" y="5083175"/>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solidFill>
              <a:srgbClr val="A9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5"/>
            <p:cNvSpPr/>
            <p:nvPr/>
          </p:nvSpPr>
          <p:spPr bwMode="auto">
            <a:xfrm>
              <a:off x="3259138" y="5083175"/>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solidFill>
              <a:srgbClr val="A9A9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6"/>
            <p:cNvSpPr/>
            <p:nvPr/>
          </p:nvSpPr>
          <p:spPr bwMode="auto">
            <a:xfrm>
              <a:off x="3265488" y="5083175"/>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solidFill>
              <a:srgbClr val="AA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7"/>
            <p:cNvSpPr/>
            <p:nvPr/>
          </p:nvSpPr>
          <p:spPr bwMode="auto">
            <a:xfrm>
              <a:off x="3270251" y="5083175"/>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solidFill>
              <a:srgbClr val="AAAA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8"/>
            <p:cNvSpPr/>
            <p:nvPr/>
          </p:nvSpPr>
          <p:spPr bwMode="auto">
            <a:xfrm>
              <a:off x="3276601" y="5083175"/>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solidFill>
              <a:srgbClr val="ABA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9"/>
            <p:cNvSpPr/>
            <p:nvPr/>
          </p:nvSpPr>
          <p:spPr bwMode="auto">
            <a:xfrm>
              <a:off x="3282951" y="5083175"/>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solidFill>
              <a:srgbClr val="ACAC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60"/>
            <p:cNvSpPr/>
            <p:nvPr/>
          </p:nvSpPr>
          <p:spPr bwMode="auto">
            <a:xfrm>
              <a:off x="3289301" y="5083175"/>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solidFill>
              <a:srgbClr val="ACAC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61"/>
            <p:cNvSpPr/>
            <p:nvPr/>
          </p:nvSpPr>
          <p:spPr bwMode="auto">
            <a:xfrm>
              <a:off x="3294063" y="5083175"/>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solidFill>
              <a:srgbClr val="ADAD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62"/>
            <p:cNvSpPr/>
            <p:nvPr/>
          </p:nvSpPr>
          <p:spPr bwMode="auto">
            <a:xfrm>
              <a:off x="3300413" y="5083175"/>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solidFill>
              <a:srgbClr val="AEAE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3"/>
            <p:cNvSpPr/>
            <p:nvPr/>
          </p:nvSpPr>
          <p:spPr bwMode="auto">
            <a:xfrm>
              <a:off x="3306763" y="5083175"/>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solidFill>
              <a:srgbClr val="AEA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4"/>
            <p:cNvSpPr/>
            <p:nvPr/>
          </p:nvSpPr>
          <p:spPr bwMode="auto">
            <a:xfrm>
              <a:off x="3313113" y="5083175"/>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solidFill>
              <a:srgbClr val="AFAF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5"/>
            <p:cNvSpPr/>
            <p:nvPr/>
          </p:nvSpPr>
          <p:spPr bwMode="auto">
            <a:xfrm>
              <a:off x="3317876" y="5083175"/>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solidFill>
              <a:srgbClr val="AFAF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3324226" y="5083175"/>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solidFill>
              <a:srgbClr val="B0B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3330576" y="5083175"/>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solidFill>
              <a:srgbClr val="B1B1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3336926" y="5083175"/>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solidFill>
              <a:srgbClr val="B1B1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3343276" y="5083175"/>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solidFill>
              <a:srgbClr val="B2B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3348038" y="5083175"/>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solidFill>
              <a:srgbClr val="B2B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1"/>
            <p:cNvSpPr/>
            <p:nvPr/>
          </p:nvSpPr>
          <p:spPr bwMode="auto">
            <a:xfrm>
              <a:off x="3354388" y="5083175"/>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solidFill>
              <a:srgbClr val="B3B3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2"/>
            <p:cNvSpPr/>
            <p:nvPr/>
          </p:nvSpPr>
          <p:spPr bwMode="auto">
            <a:xfrm>
              <a:off x="3360738" y="5083175"/>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solidFill>
              <a:srgbClr val="B4B4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3"/>
            <p:cNvSpPr/>
            <p:nvPr/>
          </p:nvSpPr>
          <p:spPr bwMode="auto">
            <a:xfrm>
              <a:off x="3367088" y="5083175"/>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solidFill>
              <a:srgbClr val="B4B4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4"/>
            <p:cNvSpPr/>
            <p:nvPr/>
          </p:nvSpPr>
          <p:spPr bwMode="auto">
            <a:xfrm>
              <a:off x="3371851" y="5083175"/>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solidFill>
              <a:srgbClr val="B5B5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5"/>
            <p:cNvSpPr/>
            <p:nvPr/>
          </p:nvSpPr>
          <p:spPr bwMode="auto">
            <a:xfrm>
              <a:off x="3378201" y="5083175"/>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solidFill>
              <a:srgbClr val="B6B6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6"/>
            <p:cNvSpPr/>
            <p:nvPr/>
          </p:nvSpPr>
          <p:spPr bwMode="auto">
            <a:xfrm>
              <a:off x="3384551" y="5083175"/>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solidFill>
              <a:srgbClr val="B6B6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7"/>
            <p:cNvSpPr/>
            <p:nvPr/>
          </p:nvSpPr>
          <p:spPr bwMode="auto">
            <a:xfrm>
              <a:off x="3390901" y="5083175"/>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solidFill>
              <a:srgbClr val="B7B7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8"/>
            <p:cNvSpPr/>
            <p:nvPr/>
          </p:nvSpPr>
          <p:spPr bwMode="auto">
            <a:xfrm>
              <a:off x="3395663" y="5083175"/>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solidFill>
              <a:srgbClr val="B7B7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79"/>
            <p:cNvSpPr/>
            <p:nvPr/>
          </p:nvSpPr>
          <p:spPr bwMode="auto">
            <a:xfrm>
              <a:off x="3402013" y="5083175"/>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solidFill>
              <a:srgbClr val="B8B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0"/>
            <p:cNvSpPr/>
            <p:nvPr/>
          </p:nvSpPr>
          <p:spPr bwMode="auto">
            <a:xfrm>
              <a:off x="3408363" y="5083175"/>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solidFill>
              <a:srgbClr val="B9B9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1"/>
            <p:cNvSpPr/>
            <p:nvPr/>
          </p:nvSpPr>
          <p:spPr bwMode="auto">
            <a:xfrm>
              <a:off x="3414713" y="5083175"/>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solidFill>
              <a:srgbClr val="B9B9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2"/>
            <p:cNvSpPr/>
            <p:nvPr/>
          </p:nvSpPr>
          <p:spPr bwMode="auto">
            <a:xfrm>
              <a:off x="3417888" y="5083175"/>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solidFill>
              <a:srgbClr val="BABA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3"/>
            <p:cNvSpPr/>
            <p:nvPr/>
          </p:nvSpPr>
          <p:spPr bwMode="auto">
            <a:xfrm>
              <a:off x="3425826" y="5083175"/>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solidFill>
              <a:srgbClr val="BB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4"/>
            <p:cNvSpPr/>
            <p:nvPr/>
          </p:nvSpPr>
          <p:spPr bwMode="auto">
            <a:xfrm>
              <a:off x="3432176" y="5083175"/>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solidFill>
              <a:srgbClr val="BBBB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5"/>
            <p:cNvSpPr/>
            <p:nvPr/>
          </p:nvSpPr>
          <p:spPr bwMode="auto">
            <a:xfrm>
              <a:off x="3438526" y="5083175"/>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solidFill>
              <a:srgbClr val="BCB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86"/>
            <p:cNvSpPr/>
            <p:nvPr/>
          </p:nvSpPr>
          <p:spPr bwMode="auto">
            <a:xfrm>
              <a:off x="3444876" y="5083175"/>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solidFill>
              <a:srgbClr val="BCB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7"/>
            <p:cNvSpPr/>
            <p:nvPr/>
          </p:nvSpPr>
          <p:spPr bwMode="auto">
            <a:xfrm>
              <a:off x="3448051" y="5083175"/>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solidFill>
              <a:srgbClr val="BDB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88"/>
            <p:cNvSpPr/>
            <p:nvPr/>
          </p:nvSpPr>
          <p:spPr bwMode="auto">
            <a:xfrm>
              <a:off x="3454401" y="5083175"/>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solidFill>
              <a:srgbClr val="BEBE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89"/>
            <p:cNvSpPr/>
            <p:nvPr/>
          </p:nvSpPr>
          <p:spPr bwMode="auto">
            <a:xfrm>
              <a:off x="3462338" y="5083175"/>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solidFill>
              <a:srgbClr val="BEBE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0"/>
            <p:cNvSpPr/>
            <p:nvPr/>
          </p:nvSpPr>
          <p:spPr bwMode="auto">
            <a:xfrm>
              <a:off x="3468688" y="5083175"/>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solidFill>
              <a:srgbClr val="BFB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1"/>
            <p:cNvSpPr/>
            <p:nvPr/>
          </p:nvSpPr>
          <p:spPr bwMode="auto">
            <a:xfrm>
              <a:off x="3471863" y="5083175"/>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solidFill>
              <a:srgbClr val="BFB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2"/>
            <p:cNvSpPr/>
            <p:nvPr/>
          </p:nvSpPr>
          <p:spPr bwMode="auto">
            <a:xfrm>
              <a:off x="3478213" y="5083175"/>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solidFill>
              <a:srgbClr val="C0C0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3"/>
            <p:cNvSpPr/>
            <p:nvPr/>
          </p:nvSpPr>
          <p:spPr bwMode="auto">
            <a:xfrm>
              <a:off x="3484563" y="5083175"/>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solidFill>
              <a:srgbClr val="C1C1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4"/>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solidFill>
              <a:srgbClr val="C1C1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5"/>
            <p:cNvSpPr/>
            <p:nvPr/>
          </p:nvSpPr>
          <p:spPr bwMode="auto">
            <a:xfrm>
              <a:off x="3495676" y="5083175"/>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solidFill>
              <a:srgbClr val="C2C2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6"/>
            <p:cNvSpPr/>
            <p:nvPr/>
          </p:nvSpPr>
          <p:spPr bwMode="auto">
            <a:xfrm>
              <a:off x="3502026" y="5083175"/>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solidFill>
              <a:srgbClr val="C3C3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97"/>
            <p:cNvSpPr/>
            <p:nvPr/>
          </p:nvSpPr>
          <p:spPr bwMode="auto">
            <a:xfrm>
              <a:off x="3508376" y="5083175"/>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solidFill>
              <a:srgbClr val="C3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98"/>
            <p:cNvSpPr/>
            <p:nvPr/>
          </p:nvSpPr>
          <p:spPr bwMode="auto">
            <a:xfrm>
              <a:off x="3513138" y="5083175"/>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solidFill>
              <a:srgbClr val="C4C4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99"/>
            <p:cNvSpPr/>
            <p:nvPr/>
          </p:nvSpPr>
          <p:spPr bwMode="auto">
            <a:xfrm>
              <a:off x="3513138" y="5083175"/>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solidFill>
              <a:srgbClr val="C4C4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0"/>
            <p:cNvSpPr/>
            <p:nvPr/>
          </p:nvSpPr>
          <p:spPr bwMode="auto">
            <a:xfrm>
              <a:off x="3514726" y="5083175"/>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8"/>
            <p:cNvSpPr/>
            <p:nvPr/>
          </p:nvSpPr>
          <p:spPr bwMode="auto">
            <a:xfrm>
              <a:off x="2687638" y="4930775"/>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solidFill>
              <a:srgbClr val="F246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0" name="组合 209"/>
          <p:cNvGrpSpPr/>
          <p:nvPr/>
        </p:nvGrpSpPr>
        <p:grpSpPr>
          <a:xfrm>
            <a:off x="4373165" y="3476114"/>
            <a:ext cx="152400" cy="451247"/>
            <a:chOff x="2555876" y="4340225"/>
            <a:chExt cx="203200" cy="601663"/>
          </a:xfrm>
          <a:solidFill>
            <a:schemeClr val="accent4"/>
          </a:solidFill>
        </p:grpSpPr>
        <p:sp>
          <p:nvSpPr>
            <p:cNvPr id="221" name="Freeform 105"/>
            <p:cNvSpPr/>
            <p:nvPr/>
          </p:nvSpPr>
          <p:spPr bwMode="auto">
            <a:xfrm>
              <a:off x="2582863" y="4424363"/>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ahLst/>
              <a:cxnLst>
                <a:cxn ang="0">
                  <a:pos x="T0" y="T1"/>
                </a:cxn>
                <a:cxn ang="0">
                  <a:pos x="T2" y="T3"/>
                </a:cxn>
                <a:cxn ang="0">
                  <a:pos x="T4" y="T5"/>
                </a:cxn>
                <a:cxn ang="0">
                  <a:pos x="T6" y="T7"/>
                </a:cxn>
                <a:cxn ang="0">
                  <a:pos x="T8" y="T9"/>
                </a:cxn>
                <a:cxn ang="0">
                  <a:pos x="T10" y="T11"/>
                </a:cxn>
                <a:cxn ang="0">
                  <a:pos x="T12" y="T13"/>
                </a:cxn>
              </a:cxnLst>
              <a:rect l="0" t="0" r="r" b="b"/>
              <a:pathLst>
                <a:path w="111" h="326">
                  <a:moveTo>
                    <a:pt x="35" y="266"/>
                  </a:moveTo>
                  <a:lnTo>
                    <a:pt x="66" y="326"/>
                  </a:lnTo>
                  <a:lnTo>
                    <a:pt x="94" y="322"/>
                  </a:lnTo>
                  <a:lnTo>
                    <a:pt x="111" y="256"/>
                  </a:lnTo>
                  <a:lnTo>
                    <a:pt x="76" y="0"/>
                  </a:lnTo>
                  <a:lnTo>
                    <a:pt x="0" y="11"/>
                  </a:lnTo>
                  <a:lnTo>
                    <a:pt x="35"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6"/>
            <p:cNvSpPr/>
            <p:nvPr/>
          </p:nvSpPr>
          <p:spPr bwMode="auto">
            <a:xfrm>
              <a:off x="2576513" y="4340225"/>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7"/>
            <p:cNvSpPr/>
            <p:nvPr/>
          </p:nvSpPr>
          <p:spPr bwMode="auto">
            <a:xfrm>
              <a:off x="2571751" y="4389438"/>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Lst>
              <a:ah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09"/>
            <p:cNvSpPr/>
            <p:nvPr/>
          </p:nvSpPr>
          <p:spPr bwMode="auto">
            <a:xfrm>
              <a:off x="2555876" y="4430713"/>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5" name="组合 207"/>
          <p:cNvGrpSpPr/>
          <p:nvPr/>
        </p:nvGrpSpPr>
        <p:grpSpPr>
          <a:xfrm>
            <a:off x="4720828" y="3480876"/>
            <a:ext cx="597694" cy="459582"/>
            <a:chOff x="3019426" y="4346575"/>
            <a:chExt cx="796925" cy="612776"/>
          </a:xfrm>
          <a:solidFill>
            <a:schemeClr val="accent5"/>
          </a:solidFill>
        </p:grpSpPr>
        <p:sp>
          <p:nvSpPr>
            <p:cNvPr id="226" name="Freeform 110"/>
            <p:cNvSpPr/>
            <p:nvPr/>
          </p:nvSpPr>
          <p:spPr bwMode="auto">
            <a:xfrm>
              <a:off x="3040063" y="4346575"/>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Rectangle 111"/>
            <p:cNvSpPr>
              <a:spLocks noChangeArrowheads="1"/>
            </p:cNvSpPr>
            <p:nvPr/>
          </p:nvSpPr>
          <p:spPr bwMode="auto">
            <a:xfrm>
              <a:off x="3049588" y="4510088"/>
              <a:ext cx="222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8" name="Freeform 112"/>
            <p:cNvSpPr/>
            <p:nvPr/>
          </p:nvSpPr>
          <p:spPr bwMode="auto">
            <a:xfrm>
              <a:off x="3022601" y="4735513"/>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3"/>
            <p:cNvSpPr/>
            <p:nvPr/>
          </p:nvSpPr>
          <p:spPr bwMode="auto">
            <a:xfrm>
              <a:off x="3052763" y="4778375"/>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4"/>
            <p:cNvSpPr/>
            <p:nvPr/>
          </p:nvSpPr>
          <p:spPr bwMode="auto">
            <a:xfrm>
              <a:off x="3019426" y="4778375"/>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5"/>
            <p:cNvSpPr/>
            <p:nvPr/>
          </p:nvSpPr>
          <p:spPr bwMode="auto">
            <a:xfrm>
              <a:off x="3211513" y="4624388"/>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2" name="Freeform 116"/>
          <p:cNvSpPr>
            <a:spLocks noEditPoints="1"/>
          </p:cNvSpPr>
          <p:nvPr/>
        </p:nvSpPr>
        <p:spPr bwMode="auto">
          <a:xfrm>
            <a:off x="5479256" y="1885439"/>
            <a:ext cx="294085" cy="369094"/>
          </a:xfrm>
          <a:custGeom>
            <a:avLst/>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238" name="组合 201"/>
          <p:cNvGrpSpPr/>
          <p:nvPr/>
        </p:nvGrpSpPr>
        <p:grpSpPr>
          <a:xfrm>
            <a:off x="4039791" y="1505630"/>
            <a:ext cx="451247" cy="451247"/>
            <a:chOff x="2111376" y="1712913"/>
            <a:chExt cx="601663" cy="601663"/>
          </a:xfrm>
          <a:solidFill>
            <a:schemeClr val="accent5"/>
          </a:solidFill>
        </p:grpSpPr>
        <p:sp>
          <p:nvSpPr>
            <p:cNvPr id="239" name="Freeform 121"/>
            <p:cNvSpPr>
              <a:spLocks noEditPoints="1"/>
            </p:cNvSpPr>
            <p:nvPr/>
          </p:nvSpPr>
          <p:spPr bwMode="auto">
            <a:xfrm>
              <a:off x="2300288" y="1712913"/>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2"/>
            <p:cNvSpPr>
              <a:spLocks noEditPoints="1"/>
            </p:cNvSpPr>
            <p:nvPr/>
          </p:nvSpPr>
          <p:spPr bwMode="auto">
            <a:xfrm>
              <a:off x="2111376" y="1905000"/>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3"/>
            <p:cNvSpPr>
              <a:spLocks noEditPoints="1"/>
            </p:cNvSpPr>
            <p:nvPr/>
          </p:nvSpPr>
          <p:spPr bwMode="auto">
            <a:xfrm>
              <a:off x="2187576" y="1789113"/>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4"/>
            <p:cNvSpPr>
              <a:spLocks noEditPoints="1"/>
            </p:cNvSpPr>
            <p:nvPr/>
          </p:nvSpPr>
          <p:spPr bwMode="auto">
            <a:xfrm>
              <a:off x="2187576" y="1789113"/>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5"/>
            <p:cNvSpPr/>
            <p:nvPr/>
          </p:nvSpPr>
          <p:spPr bwMode="auto">
            <a:xfrm>
              <a:off x="2365376" y="1966913"/>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4" name="组合 203"/>
          <p:cNvGrpSpPr/>
          <p:nvPr/>
        </p:nvGrpSpPr>
        <p:grpSpPr>
          <a:xfrm>
            <a:off x="3576637" y="1377043"/>
            <a:ext cx="285750" cy="363140"/>
            <a:chOff x="1493838" y="1541463"/>
            <a:chExt cx="381000" cy="484187"/>
          </a:xfrm>
          <a:solidFill>
            <a:schemeClr val="accent4"/>
          </a:solidFill>
        </p:grpSpPr>
        <p:sp>
          <p:nvSpPr>
            <p:cNvPr id="245" name="Freeform 126"/>
            <p:cNvSpPr>
              <a:spLocks noEditPoints="1"/>
            </p:cNvSpPr>
            <p:nvPr/>
          </p:nvSpPr>
          <p:spPr bwMode="auto">
            <a:xfrm>
              <a:off x="1493838" y="1546225"/>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Rectangle 127"/>
            <p:cNvSpPr>
              <a:spLocks noChangeArrowheads="1"/>
            </p:cNvSpPr>
            <p:nvPr/>
          </p:nvSpPr>
          <p:spPr bwMode="auto">
            <a:xfrm>
              <a:off x="1811338" y="1541463"/>
              <a:ext cx="63500" cy="471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47" name="Freeform 128"/>
          <p:cNvSpPr>
            <a:spLocks noEditPoints="1"/>
          </p:cNvSpPr>
          <p:nvPr/>
        </p:nvSpPr>
        <p:spPr bwMode="auto">
          <a:xfrm>
            <a:off x="5013722" y="3152264"/>
            <a:ext cx="381000" cy="297656"/>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grpSp>
        <p:nvGrpSpPr>
          <p:cNvPr id="248" name="组合 206"/>
          <p:cNvGrpSpPr/>
          <p:nvPr/>
        </p:nvGrpSpPr>
        <p:grpSpPr>
          <a:xfrm>
            <a:off x="3876674" y="3449920"/>
            <a:ext cx="371475" cy="483395"/>
            <a:chOff x="1893888" y="4305300"/>
            <a:chExt cx="495300" cy="644526"/>
          </a:xfrm>
          <a:solidFill>
            <a:schemeClr val="accent3"/>
          </a:solidFill>
        </p:grpSpPr>
        <p:sp>
          <p:nvSpPr>
            <p:cNvPr id="249" name="Freeform 129"/>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0"/>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1"/>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2"/>
            <p:cNvSpPr/>
            <p:nvPr/>
          </p:nvSpPr>
          <p:spPr bwMode="auto">
            <a:xfrm>
              <a:off x="2139951" y="47863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3"/>
            <p:cNvSpPr/>
            <p:nvPr/>
          </p:nvSpPr>
          <p:spPr bwMode="auto">
            <a:xfrm>
              <a:off x="2024063" y="47863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4"/>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35"/>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36"/>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7" name="组合 198"/>
          <p:cNvGrpSpPr/>
          <p:nvPr/>
        </p:nvGrpSpPr>
        <p:grpSpPr>
          <a:xfrm>
            <a:off x="5341143" y="1581829"/>
            <a:ext cx="242888" cy="432197"/>
            <a:chOff x="3846513" y="1814513"/>
            <a:chExt cx="323850" cy="576262"/>
          </a:xfrm>
          <a:solidFill>
            <a:schemeClr val="accent5"/>
          </a:solidFill>
        </p:grpSpPr>
        <p:sp>
          <p:nvSpPr>
            <p:cNvPr id="258" name="Freeform 137"/>
            <p:cNvSpPr>
              <a:spLocks noEditPoints="1"/>
            </p:cNvSpPr>
            <p:nvPr/>
          </p:nvSpPr>
          <p:spPr bwMode="auto">
            <a:xfrm>
              <a:off x="3846513" y="1814513"/>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38"/>
            <p:cNvSpPr/>
            <p:nvPr/>
          </p:nvSpPr>
          <p:spPr bwMode="auto">
            <a:xfrm>
              <a:off x="3994151" y="2119313"/>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Lst>
              <a:ah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39"/>
            <p:cNvSpPr/>
            <p:nvPr/>
          </p:nvSpPr>
          <p:spPr bwMode="auto">
            <a:xfrm>
              <a:off x="3986213" y="2171700"/>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1" name="Freeform 140"/>
          <p:cNvSpPr/>
          <p:nvPr/>
        </p:nvSpPr>
        <p:spPr bwMode="auto">
          <a:xfrm>
            <a:off x="4380309" y="1090101"/>
            <a:ext cx="386954" cy="315516"/>
          </a:xfrm>
          <a:custGeom>
            <a:avLst/>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sp>
        <p:nvSpPr>
          <p:cNvPr id="262" name="Freeform 141"/>
          <p:cNvSpPr>
            <a:spLocks noEditPoints="1"/>
          </p:cNvSpPr>
          <p:nvPr/>
        </p:nvSpPr>
        <p:spPr bwMode="auto">
          <a:xfrm>
            <a:off x="4411265" y="3020105"/>
            <a:ext cx="471488" cy="389335"/>
          </a:xfrm>
          <a:custGeom>
            <a:avLst/>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263" name="Freeform 142"/>
          <p:cNvSpPr>
            <a:spLocks noEditPoints="1"/>
          </p:cNvSpPr>
          <p:nvPr/>
        </p:nvSpPr>
        <p:spPr bwMode="auto">
          <a:xfrm>
            <a:off x="3442096" y="2239055"/>
            <a:ext cx="606029" cy="706041"/>
          </a:xfrm>
          <a:custGeom>
            <a:avLst/>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grpSp>
        <p:nvGrpSpPr>
          <p:cNvPr id="265" name="组合 213"/>
          <p:cNvGrpSpPr/>
          <p:nvPr/>
        </p:nvGrpSpPr>
        <p:grpSpPr>
          <a:xfrm>
            <a:off x="4074318" y="2511708"/>
            <a:ext cx="428625" cy="431006"/>
            <a:chOff x="2157413" y="3054350"/>
            <a:chExt cx="571500" cy="574675"/>
          </a:xfrm>
          <a:solidFill>
            <a:schemeClr val="accent5"/>
          </a:solidFill>
        </p:grpSpPr>
        <p:sp>
          <p:nvSpPr>
            <p:cNvPr id="266" name="Freeform 144"/>
            <p:cNvSpPr>
              <a:spLocks noEditPoints="1"/>
            </p:cNvSpPr>
            <p:nvPr/>
          </p:nvSpPr>
          <p:spPr bwMode="auto">
            <a:xfrm>
              <a:off x="2157413" y="305435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45"/>
            <p:cNvSpPr/>
            <p:nvPr/>
          </p:nvSpPr>
          <p:spPr bwMode="auto">
            <a:xfrm>
              <a:off x="2336801" y="323532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8" name="组合 211"/>
          <p:cNvGrpSpPr/>
          <p:nvPr/>
        </p:nvGrpSpPr>
        <p:grpSpPr>
          <a:xfrm>
            <a:off x="3994547" y="3065349"/>
            <a:ext cx="335756" cy="316706"/>
            <a:chOff x="2051051" y="3792538"/>
            <a:chExt cx="447675" cy="422275"/>
          </a:xfrm>
          <a:solidFill>
            <a:schemeClr val="accent1"/>
          </a:solidFill>
        </p:grpSpPr>
        <p:sp>
          <p:nvSpPr>
            <p:cNvPr id="269" name="Freeform 146"/>
            <p:cNvSpPr/>
            <p:nvPr/>
          </p:nvSpPr>
          <p:spPr bwMode="auto">
            <a:xfrm>
              <a:off x="2051051" y="3879850"/>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47"/>
            <p:cNvSpPr/>
            <p:nvPr/>
          </p:nvSpPr>
          <p:spPr bwMode="auto">
            <a:xfrm>
              <a:off x="2178051" y="3792538"/>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1" name="组合 200"/>
          <p:cNvGrpSpPr/>
          <p:nvPr/>
        </p:nvGrpSpPr>
        <p:grpSpPr>
          <a:xfrm>
            <a:off x="4849416" y="1143680"/>
            <a:ext cx="507206" cy="416719"/>
            <a:chOff x="3190876" y="1230313"/>
            <a:chExt cx="676275" cy="555625"/>
          </a:xfrm>
          <a:solidFill>
            <a:schemeClr val="accent3"/>
          </a:solidFill>
        </p:grpSpPr>
        <p:sp>
          <p:nvSpPr>
            <p:cNvPr id="272" name="Freeform 148"/>
            <p:cNvSpPr/>
            <p:nvPr/>
          </p:nvSpPr>
          <p:spPr bwMode="auto">
            <a:xfrm>
              <a:off x="3209926" y="1257300"/>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49"/>
            <p:cNvSpPr/>
            <p:nvPr/>
          </p:nvSpPr>
          <p:spPr bwMode="auto">
            <a:xfrm>
              <a:off x="3190876" y="1230313"/>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0"/>
            <p:cNvSpPr/>
            <p:nvPr/>
          </p:nvSpPr>
          <p:spPr bwMode="auto">
            <a:xfrm>
              <a:off x="3287713" y="1400175"/>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5" name="Freeform 151"/>
          <p:cNvSpPr>
            <a:spLocks noEditPoints="1"/>
          </p:cNvSpPr>
          <p:nvPr/>
        </p:nvSpPr>
        <p:spPr bwMode="auto">
          <a:xfrm>
            <a:off x="3620690" y="2945095"/>
            <a:ext cx="285750" cy="495300"/>
          </a:xfrm>
          <a:custGeom>
            <a:avLst/>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sp>
        <p:nvSpPr>
          <p:cNvPr id="276" name="Freeform 152"/>
          <p:cNvSpPr>
            <a:spLocks noEditPoints="1"/>
          </p:cNvSpPr>
          <p:nvPr/>
        </p:nvSpPr>
        <p:spPr bwMode="auto">
          <a:xfrm>
            <a:off x="5399484" y="2297395"/>
            <a:ext cx="410766" cy="446485"/>
          </a:xfrm>
          <a:custGeom>
            <a:avLst/>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sp>
        <p:nvSpPr>
          <p:cNvPr id="277" name="Freeform 153"/>
          <p:cNvSpPr>
            <a:spLocks noEditPoints="1"/>
          </p:cNvSpPr>
          <p:nvPr/>
        </p:nvSpPr>
        <p:spPr bwMode="auto">
          <a:xfrm>
            <a:off x="3902868" y="1138917"/>
            <a:ext cx="386954" cy="378619"/>
          </a:xfrm>
          <a:custGeom>
            <a:avLst/>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sp>
        <p:nvSpPr>
          <p:cNvPr id="278" name="Freeform 154"/>
          <p:cNvSpPr>
            <a:spLocks noEditPoints="1"/>
          </p:cNvSpPr>
          <p:nvPr/>
        </p:nvSpPr>
        <p:spPr bwMode="auto">
          <a:xfrm>
            <a:off x="5262562" y="2753405"/>
            <a:ext cx="366713" cy="384572"/>
          </a:xfrm>
          <a:custGeom>
            <a:avLst/>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solidFill>
            <a:schemeClr val="accent5"/>
          </a:solidFill>
          <a:ln>
            <a:noFill/>
          </a:ln>
        </p:spPr>
        <p:txBody>
          <a:bodyPr vert="horz" wrap="square" lIns="68580" tIns="34290" rIns="68580" bIns="34290" numCol="1" anchor="t" anchorCtr="0" compatLnSpc="1"/>
          <a:lstStyle/>
          <a:p>
            <a:endParaRPr lang="zh-CN" altLang="en-US"/>
          </a:p>
        </p:txBody>
      </p:sp>
      <p:grpSp>
        <p:nvGrpSpPr>
          <p:cNvPr id="279" name="组合 212"/>
          <p:cNvGrpSpPr/>
          <p:nvPr/>
        </p:nvGrpSpPr>
        <p:grpSpPr>
          <a:xfrm>
            <a:off x="3734991" y="1912824"/>
            <a:ext cx="464344" cy="488156"/>
            <a:chOff x="1704976" y="2255838"/>
            <a:chExt cx="619125" cy="650875"/>
          </a:xfrm>
          <a:solidFill>
            <a:schemeClr val="accent1"/>
          </a:solidFill>
        </p:grpSpPr>
        <p:sp>
          <p:nvSpPr>
            <p:cNvPr id="280" name="Rectangle 155"/>
            <p:cNvSpPr>
              <a:spLocks noChangeArrowheads="1"/>
            </p:cNvSpPr>
            <p:nvPr/>
          </p:nvSpPr>
          <p:spPr bwMode="auto">
            <a:xfrm>
              <a:off x="1704976" y="2873375"/>
              <a:ext cx="6191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1" name="Rectangle 156"/>
            <p:cNvSpPr>
              <a:spLocks noChangeArrowheads="1"/>
            </p:cNvSpPr>
            <p:nvPr/>
          </p:nvSpPr>
          <p:spPr bwMode="auto">
            <a:xfrm>
              <a:off x="1730376" y="2811463"/>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2" name="Rectangle 157"/>
            <p:cNvSpPr>
              <a:spLocks noChangeArrowheads="1"/>
            </p:cNvSpPr>
            <p:nvPr/>
          </p:nvSpPr>
          <p:spPr bwMode="auto">
            <a:xfrm>
              <a:off x="1954213" y="2747963"/>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3" name="Rectangle 158"/>
            <p:cNvSpPr>
              <a:spLocks noChangeArrowheads="1"/>
            </p:cNvSpPr>
            <p:nvPr/>
          </p:nvSpPr>
          <p:spPr bwMode="auto">
            <a:xfrm>
              <a:off x="1976438" y="2517775"/>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4" name="Rectangle 159"/>
            <p:cNvSpPr>
              <a:spLocks noChangeArrowheads="1"/>
            </p:cNvSpPr>
            <p:nvPr/>
          </p:nvSpPr>
          <p:spPr bwMode="auto">
            <a:xfrm>
              <a:off x="1954213" y="250507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5" name="Rectangle 160"/>
            <p:cNvSpPr>
              <a:spLocks noChangeArrowheads="1"/>
            </p:cNvSpPr>
            <p:nvPr/>
          </p:nvSpPr>
          <p:spPr bwMode="auto">
            <a:xfrm>
              <a:off x="1774826" y="2747963"/>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6" name="Rectangle 161"/>
            <p:cNvSpPr>
              <a:spLocks noChangeArrowheads="1"/>
            </p:cNvSpPr>
            <p:nvPr/>
          </p:nvSpPr>
          <p:spPr bwMode="auto">
            <a:xfrm>
              <a:off x="1795463" y="2517775"/>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7" name="Rectangle 162"/>
            <p:cNvSpPr>
              <a:spLocks noChangeArrowheads="1"/>
            </p:cNvSpPr>
            <p:nvPr/>
          </p:nvSpPr>
          <p:spPr bwMode="auto">
            <a:xfrm>
              <a:off x="1774826" y="2505075"/>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8" name="Rectangle 163"/>
            <p:cNvSpPr>
              <a:spLocks noChangeArrowheads="1"/>
            </p:cNvSpPr>
            <p:nvPr/>
          </p:nvSpPr>
          <p:spPr bwMode="auto">
            <a:xfrm>
              <a:off x="2135188" y="2747963"/>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9" name="Rectangle 164"/>
            <p:cNvSpPr>
              <a:spLocks noChangeArrowheads="1"/>
            </p:cNvSpPr>
            <p:nvPr/>
          </p:nvSpPr>
          <p:spPr bwMode="auto">
            <a:xfrm>
              <a:off x="2157413" y="2517775"/>
              <a:ext cx="76200"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0" name="Rectangle 165"/>
            <p:cNvSpPr>
              <a:spLocks noChangeArrowheads="1"/>
            </p:cNvSpPr>
            <p:nvPr/>
          </p:nvSpPr>
          <p:spPr bwMode="auto">
            <a:xfrm>
              <a:off x="2135188" y="250507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1" name="Rectangle 166"/>
            <p:cNvSpPr>
              <a:spLocks noChangeArrowheads="1"/>
            </p:cNvSpPr>
            <p:nvPr/>
          </p:nvSpPr>
          <p:spPr bwMode="auto">
            <a:xfrm>
              <a:off x="1730376" y="2435225"/>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2" name="Freeform 167"/>
            <p:cNvSpPr/>
            <p:nvPr/>
          </p:nvSpPr>
          <p:spPr bwMode="auto">
            <a:xfrm>
              <a:off x="1730376" y="2255838"/>
              <a:ext cx="568325" cy="179388"/>
            </a:xfrm>
            <a:custGeom>
              <a:avLst/>
              <a:gdLst>
                <a:gd name="T0" fmla="*/ 179 w 358"/>
                <a:gd name="T1" fmla="*/ 0 h 113"/>
                <a:gd name="T2" fmla="*/ 0 w 358"/>
                <a:gd name="T3" fmla="*/ 113 h 113"/>
                <a:gd name="T4" fmla="*/ 358 w 358"/>
                <a:gd name="T5" fmla="*/ 113 h 113"/>
                <a:gd name="T6" fmla="*/ 179 w 358"/>
                <a:gd name="T7" fmla="*/ 0 h 113"/>
              </a:gdLst>
              <a:ah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3" name="Freeform 168"/>
          <p:cNvSpPr>
            <a:spLocks noEditPoints="1"/>
          </p:cNvSpPr>
          <p:nvPr/>
        </p:nvSpPr>
        <p:spPr bwMode="auto">
          <a:xfrm>
            <a:off x="4760118" y="2034267"/>
            <a:ext cx="591741" cy="386954"/>
          </a:xfrm>
          <a:custGeom>
            <a:avLst/>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sp>
        <p:nvSpPr>
          <p:cNvPr id="294" name="Freeform 169"/>
          <p:cNvSpPr>
            <a:spLocks noEditPoints="1"/>
          </p:cNvSpPr>
          <p:nvPr/>
        </p:nvSpPr>
        <p:spPr bwMode="auto">
          <a:xfrm>
            <a:off x="3907630" y="2460511"/>
            <a:ext cx="139304" cy="240506"/>
          </a:xfrm>
          <a:custGeom>
            <a:avLst/>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95" name="Freeform 170"/>
          <p:cNvSpPr>
            <a:spLocks noEditPoints="1"/>
          </p:cNvSpPr>
          <p:nvPr/>
        </p:nvSpPr>
        <p:spPr bwMode="auto">
          <a:xfrm>
            <a:off x="4982765" y="1628264"/>
            <a:ext cx="277416" cy="341710"/>
          </a:xfrm>
          <a:custGeom>
            <a:avLst/>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sp>
        <p:nvSpPr>
          <p:cNvPr id="296" name="Freeform 171"/>
          <p:cNvSpPr>
            <a:spLocks noEditPoints="1"/>
          </p:cNvSpPr>
          <p:nvPr/>
        </p:nvSpPr>
        <p:spPr bwMode="auto">
          <a:xfrm>
            <a:off x="4299347" y="1986642"/>
            <a:ext cx="421481" cy="423863"/>
          </a:xfrm>
          <a:custGeom>
            <a:avLst/>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sp>
        <p:nvSpPr>
          <p:cNvPr id="297" name="Freeform 172"/>
          <p:cNvSpPr>
            <a:spLocks noEditPoints="1"/>
          </p:cNvSpPr>
          <p:nvPr/>
        </p:nvSpPr>
        <p:spPr bwMode="auto">
          <a:xfrm>
            <a:off x="4611291" y="2530757"/>
            <a:ext cx="475060" cy="361950"/>
          </a:xfrm>
          <a:custGeom>
            <a:avLst/>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grpSp>
        <p:nvGrpSpPr>
          <p:cNvPr id="298" name="组合 210"/>
          <p:cNvGrpSpPr/>
          <p:nvPr/>
        </p:nvGrpSpPr>
        <p:grpSpPr>
          <a:xfrm>
            <a:off x="4775596" y="1973545"/>
            <a:ext cx="157163" cy="150019"/>
            <a:chOff x="3092451" y="2336800"/>
            <a:chExt cx="209550" cy="200025"/>
          </a:xfrm>
          <a:solidFill>
            <a:schemeClr val="accent6"/>
          </a:solidFill>
        </p:grpSpPr>
        <p:sp>
          <p:nvSpPr>
            <p:cNvPr id="299" name="Freeform 173"/>
            <p:cNvSpPr/>
            <p:nvPr/>
          </p:nvSpPr>
          <p:spPr bwMode="auto">
            <a:xfrm>
              <a:off x="3092451" y="23780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74"/>
            <p:cNvSpPr/>
            <p:nvPr/>
          </p:nvSpPr>
          <p:spPr bwMode="auto">
            <a:xfrm>
              <a:off x="3149601" y="233680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1" name="Freeform 175"/>
          <p:cNvSpPr>
            <a:spLocks noEditPoints="1"/>
          </p:cNvSpPr>
          <p:nvPr/>
        </p:nvSpPr>
        <p:spPr bwMode="auto">
          <a:xfrm>
            <a:off x="4942284" y="2965336"/>
            <a:ext cx="163116" cy="227410"/>
          </a:xfrm>
          <a:custGeom>
            <a:avLst/>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solidFill>
            <a:schemeClr val="accent6"/>
          </a:solidFill>
          <a:ln>
            <a:noFill/>
          </a:ln>
        </p:spPr>
        <p:txBody>
          <a:bodyPr vert="horz" wrap="square" lIns="68580" tIns="34290" rIns="68580" bIns="34290" numCol="1" anchor="t" anchorCtr="0" compatLnSpc="1"/>
          <a:lstStyle/>
          <a:p>
            <a:endParaRPr lang="zh-CN" altLang="en-US"/>
          </a:p>
        </p:txBody>
      </p:sp>
      <p:sp>
        <p:nvSpPr>
          <p:cNvPr id="302" name="Freeform 176"/>
          <p:cNvSpPr>
            <a:spLocks noEditPoints="1"/>
          </p:cNvSpPr>
          <p:nvPr/>
        </p:nvSpPr>
        <p:spPr bwMode="auto">
          <a:xfrm>
            <a:off x="3619499" y="1777092"/>
            <a:ext cx="209550" cy="227410"/>
          </a:xfrm>
          <a:custGeom>
            <a:avLst/>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303" name="Freeform 177"/>
          <p:cNvSpPr>
            <a:spLocks noEditPoints="1"/>
          </p:cNvSpPr>
          <p:nvPr/>
        </p:nvSpPr>
        <p:spPr bwMode="auto">
          <a:xfrm>
            <a:off x="4558903" y="1467530"/>
            <a:ext cx="314325" cy="454819"/>
          </a:xfrm>
          <a:custGeom>
            <a:avLst/>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304" name="组合 197"/>
          <p:cNvGrpSpPr/>
          <p:nvPr/>
        </p:nvGrpSpPr>
        <p:grpSpPr>
          <a:xfrm>
            <a:off x="4813696" y="1404427"/>
            <a:ext cx="272654" cy="165497"/>
            <a:chOff x="3143251" y="1577975"/>
            <a:chExt cx="363538" cy="220663"/>
          </a:xfrm>
          <a:solidFill>
            <a:schemeClr val="accent6"/>
          </a:solidFill>
        </p:grpSpPr>
        <p:sp>
          <p:nvSpPr>
            <p:cNvPr id="305" name="Freeform 178"/>
            <p:cNvSpPr>
              <a:spLocks noEditPoints="1"/>
            </p:cNvSpPr>
            <p:nvPr/>
          </p:nvSpPr>
          <p:spPr bwMode="auto">
            <a:xfrm>
              <a:off x="3143251" y="1577975"/>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79"/>
            <p:cNvSpPr/>
            <p:nvPr/>
          </p:nvSpPr>
          <p:spPr bwMode="auto">
            <a:xfrm>
              <a:off x="3335338" y="1706563"/>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Lst>
              <a:ah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80"/>
            <p:cNvSpPr/>
            <p:nvPr/>
          </p:nvSpPr>
          <p:spPr bwMode="auto">
            <a:xfrm>
              <a:off x="3368676" y="1717675"/>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8" name="Freeform 181"/>
          <p:cNvSpPr>
            <a:spLocks noEditPoints="1"/>
          </p:cNvSpPr>
          <p:nvPr/>
        </p:nvSpPr>
        <p:spPr bwMode="auto">
          <a:xfrm>
            <a:off x="4823222" y="2366452"/>
            <a:ext cx="327422" cy="116681"/>
          </a:xfrm>
          <a:custGeom>
            <a:avLst/>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grpSp>
        <p:nvGrpSpPr>
          <p:cNvPr id="309" name="组合 205"/>
          <p:cNvGrpSpPr/>
          <p:nvPr/>
        </p:nvGrpSpPr>
        <p:grpSpPr>
          <a:xfrm>
            <a:off x="3593306" y="2660536"/>
            <a:ext cx="185738" cy="234553"/>
            <a:chOff x="1516063" y="3252788"/>
            <a:chExt cx="247651" cy="312737"/>
          </a:xfrm>
          <a:solidFill>
            <a:schemeClr val="accent4"/>
          </a:solidFill>
        </p:grpSpPr>
        <p:sp>
          <p:nvSpPr>
            <p:cNvPr id="310" name="Freeform 182"/>
            <p:cNvSpPr/>
            <p:nvPr/>
          </p:nvSpPr>
          <p:spPr bwMode="auto">
            <a:xfrm>
              <a:off x="1527176" y="3263900"/>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83"/>
            <p:cNvSpPr/>
            <p:nvPr/>
          </p:nvSpPr>
          <p:spPr bwMode="auto">
            <a:xfrm>
              <a:off x="1516063" y="3252788"/>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84"/>
            <p:cNvSpPr/>
            <p:nvPr/>
          </p:nvSpPr>
          <p:spPr bwMode="auto">
            <a:xfrm>
              <a:off x="1560513" y="3316288"/>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3" name="Freeform 185"/>
          <p:cNvSpPr>
            <a:spLocks noEditPoints="1"/>
          </p:cNvSpPr>
          <p:nvPr/>
        </p:nvSpPr>
        <p:spPr bwMode="auto">
          <a:xfrm>
            <a:off x="3876675" y="1754470"/>
            <a:ext cx="150019" cy="115491"/>
          </a:xfrm>
          <a:custGeom>
            <a:avLst/>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solidFill>
            <a:schemeClr val="accent6"/>
          </a:solidFill>
          <a:ln>
            <a:noFill/>
          </a:ln>
        </p:spPr>
        <p:txBody>
          <a:bodyPr vert="horz" wrap="square" lIns="68580" tIns="34290" rIns="68580" bIns="34290" numCol="1" anchor="t" anchorCtr="0" compatLnSpc="1"/>
          <a:lstStyle/>
          <a:p>
            <a:endParaRPr lang="zh-CN" altLang="en-US"/>
          </a:p>
        </p:txBody>
      </p:sp>
      <p:grpSp>
        <p:nvGrpSpPr>
          <p:cNvPr id="314" name="组合 199"/>
          <p:cNvGrpSpPr/>
          <p:nvPr/>
        </p:nvGrpSpPr>
        <p:grpSpPr>
          <a:xfrm>
            <a:off x="5205412" y="2546236"/>
            <a:ext cx="198835" cy="251222"/>
            <a:chOff x="3665538" y="3100388"/>
            <a:chExt cx="265113" cy="334963"/>
          </a:xfrm>
          <a:solidFill>
            <a:schemeClr val="accent6"/>
          </a:solidFill>
        </p:grpSpPr>
        <p:sp>
          <p:nvSpPr>
            <p:cNvPr id="315" name="Freeform 186"/>
            <p:cNvSpPr/>
            <p:nvPr/>
          </p:nvSpPr>
          <p:spPr bwMode="auto">
            <a:xfrm>
              <a:off x="3665538" y="3109913"/>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87"/>
            <p:cNvSpPr/>
            <p:nvPr/>
          </p:nvSpPr>
          <p:spPr bwMode="auto">
            <a:xfrm>
              <a:off x="3808413" y="3100388"/>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188"/>
            <p:cNvSpPr/>
            <p:nvPr/>
          </p:nvSpPr>
          <p:spPr bwMode="auto">
            <a:xfrm>
              <a:off x="3708401" y="3168650"/>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8" name="Freeform 189"/>
          <p:cNvSpPr>
            <a:spLocks noEditPoints="1"/>
          </p:cNvSpPr>
          <p:nvPr/>
        </p:nvSpPr>
        <p:spPr bwMode="auto">
          <a:xfrm>
            <a:off x="4231481" y="3758293"/>
            <a:ext cx="163116" cy="175022"/>
          </a:xfrm>
          <a:custGeom>
            <a:avLst/>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solidFill>
            <a:schemeClr val="accent6"/>
          </a:solidFill>
          <a:ln>
            <a:noFill/>
          </a:ln>
        </p:spPr>
        <p:txBody>
          <a:bodyPr vert="horz" wrap="square" lIns="68580" tIns="34290" rIns="68580" bIns="34290" numCol="1" anchor="t" anchorCtr="0" compatLnSpc="1"/>
          <a:lstStyle/>
          <a:p>
            <a:endParaRPr lang="zh-CN" altLang="en-US"/>
          </a:p>
        </p:txBody>
      </p:sp>
      <p:grpSp>
        <p:nvGrpSpPr>
          <p:cNvPr id="319" name="组合 214"/>
          <p:cNvGrpSpPr/>
          <p:nvPr/>
        </p:nvGrpSpPr>
        <p:grpSpPr>
          <a:xfrm>
            <a:off x="4466034" y="2414076"/>
            <a:ext cx="120253" cy="191691"/>
            <a:chOff x="2679701" y="2924175"/>
            <a:chExt cx="160337" cy="255588"/>
          </a:xfrm>
          <a:solidFill>
            <a:schemeClr val="accent6"/>
          </a:solidFill>
        </p:grpSpPr>
        <p:sp>
          <p:nvSpPr>
            <p:cNvPr id="320" name="Freeform 190"/>
            <p:cNvSpPr/>
            <p:nvPr/>
          </p:nvSpPr>
          <p:spPr bwMode="auto">
            <a:xfrm>
              <a:off x="2770188" y="3103563"/>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91"/>
            <p:cNvSpPr/>
            <p:nvPr/>
          </p:nvSpPr>
          <p:spPr bwMode="auto">
            <a:xfrm>
              <a:off x="2786063" y="2924175"/>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192"/>
            <p:cNvSpPr/>
            <p:nvPr/>
          </p:nvSpPr>
          <p:spPr bwMode="auto">
            <a:xfrm>
              <a:off x="2679701" y="2954338"/>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193"/>
            <p:cNvSpPr/>
            <p:nvPr/>
          </p:nvSpPr>
          <p:spPr bwMode="auto">
            <a:xfrm>
              <a:off x="2798763" y="3149600"/>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4" name="Freeform 194"/>
          <p:cNvSpPr>
            <a:spLocks noEditPoints="1"/>
          </p:cNvSpPr>
          <p:nvPr/>
        </p:nvSpPr>
        <p:spPr bwMode="auto">
          <a:xfrm>
            <a:off x="4452937" y="1431811"/>
            <a:ext cx="163116" cy="177404"/>
          </a:xfrm>
          <a:custGeom>
            <a:avLst/>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solidFill>
            <a:schemeClr val="accent6"/>
          </a:solidFill>
          <a:ln>
            <a:noFill/>
          </a:ln>
        </p:spPr>
        <p:txBody>
          <a:bodyPr vert="horz" wrap="square" lIns="68580" tIns="34290" rIns="68580" bIns="34290" numCol="1" anchor="t" anchorCtr="0" compatLnSpc="1"/>
          <a:lstStyle/>
          <a:p>
            <a:endParaRPr lang="zh-CN" altLang="en-US"/>
          </a:p>
        </p:txBody>
      </p:sp>
      <p:sp>
        <p:nvSpPr>
          <p:cNvPr id="343" name="TextBox 342"/>
          <p:cNvSpPr txBox="1"/>
          <p:nvPr/>
        </p:nvSpPr>
        <p:spPr>
          <a:xfrm>
            <a:off x="2195736" y="1443329"/>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44" name="TextBox 343"/>
          <p:cNvSpPr txBox="1"/>
          <p:nvPr/>
        </p:nvSpPr>
        <p:spPr>
          <a:xfrm>
            <a:off x="821642" y="1678840"/>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45" name="TextBox 344"/>
          <p:cNvSpPr txBox="1"/>
          <p:nvPr/>
        </p:nvSpPr>
        <p:spPr>
          <a:xfrm>
            <a:off x="2195736" y="2362645"/>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46" name="TextBox 345"/>
          <p:cNvSpPr txBox="1"/>
          <p:nvPr/>
        </p:nvSpPr>
        <p:spPr>
          <a:xfrm>
            <a:off x="821642" y="2598156"/>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47" name="TextBox 346"/>
          <p:cNvSpPr txBox="1"/>
          <p:nvPr/>
        </p:nvSpPr>
        <p:spPr>
          <a:xfrm>
            <a:off x="2195736" y="3218948"/>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48" name="TextBox 347"/>
          <p:cNvSpPr txBox="1"/>
          <p:nvPr/>
        </p:nvSpPr>
        <p:spPr>
          <a:xfrm>
            <a:off x="821642" y="3454459"/>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49" name="TextBox 348"/>
          <p:cNvSpPr txBox="1"/>
          <p:nvPr/>
        </p:nvSpPr>
        <p:spPr>
          <a:xfrm>
            <a:off x="5921574" y="1443329"/>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50" name="TextBox 349"/>
          <p:cNvSpPr txBox="1"/>
          <p:nvPr/>
        </p:nvSpPr>
        <p:spPr>
          <a:xfrm>
            <a:off x="5921574" y="1678840"/>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51" name="TextBox 350"/>
          <p:cNvSpPr txBox="1"/>
          <p:nvPr/>
        </p:nvSpPr>
        <p:spPr>
          <a:xfrm>
            <a:off x="5921574" y="2321157"/>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52" name="TextBox 351"/>
          <p:cNvSpPr txBox="1"/>
          <p:nvPr/>
        </p:nvSpPr>
        <p:spPr>
          <a:xfrm>
            <a:off x="5921574" y="2556668"/>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53" name="TextBox 352"/>
          <p:cNvSpPr txBox="1"/>
          <p:nvPr/>
        </p:nvSpPr>
        <p:spPr>
          <a:xfrm>
            <a:off x="5921574" y="3164686"/>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54" name="TextBox 353"/>
          <p:cNvSpPr txBox="1"/>
          <p:nvPr/>
        </p:nvSpPr>
        <p:spPr>
          <a:xfrm>
            <a:off x="5921574" y="3400197"/>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anim calcmode="lin" valueType="num">
                                      <p:cBhvr>
                                        <p:cTn id="13" dur="1000" fill="hold"/>
                                        <p:tgtEl>
                                          <p:spTgt spid="100"/>
                                        </p:tgtEl>
                                        <p:attrNameLst>
                                          <p:attrName>ppt_x</p:attrName>
                                        </p:attrNameLst>
                                      </p:cBhvr>
                                      <p:tavLst>
                                        <p:tav tm="0">
                                          <p:val>
                                            <p:strVal val="#ppt_x"/>
                                          </p:val>
                                        </p:tav>
                                        <p:tav tm="100000">
                                          <p:val>
                                            <p:strVal val="#ppt_x"/>
                                          </p:val>
                                        </p:tav>
                                      </p:tavLst>
                                    </p:anim>
                                    <p:anim calcmode="lin" valueType="num">
                                      <p:cBhvr>
                                        <p:cTn id="14" dur="1000" fill="hold"/>
                                        <p:tgtEl>
                                          <p:spTgt spid="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000"/>
                                        <p:tgtEl>
                                          <p:spTgt spid="220"/>
                                        </p:tgtEl>
                                      </p:cBhvr>
                                    </p:animEffect>
                                    <p:anim calcmode="lin" valueType="num">
                                      <p:cBhvr>
                                        <p:cTn id="18" dur="1000" fill="hold"/>
                                        <p:tgtEl>
                                          <p:spTgt spid="220"/>
                                        </p:tgtEl>
                                        <p:attrNameLst>
                                          <p:attrName>ppt_x</p:attrName>
                                        </p:attrNameLst>
                                      </p:cBhvr>
                                      <p:tavLst>
                                        <p:tav tm="0">
                                          <p:val>
                                            <p:strVal val="#ppt_x"/>
                                          </p:val>
                                        </p:tav>
                                        <p:tav tm="100000">
                                          <p:val>
                                            <p:strVal val="#ppt_x"/>
                                          </p:val>
                                        </p:tav>
                                      </p:tavLst>
                                    </p:anim>
                                    <p:anim calcmode="lin" valueType="num">
                                      <p:cBhvr>
                                        <p:cTn id="19" dur="1000" fill="hold"/>
                                        <p:tgtEl>
                                          <p:spTgt spid="2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fade">
                                      <p:cBhvr>
                                        <p:cTn id="22" dur="1000"/>
                                        <p:tgtEl>
                                          <p:spTgt spid="225"/>
                                        </p:tgtEl>
                                      </p:cBhvr>
                                    </p:animEffect>
                                    <p:anim calcmode="lin" valueType="num">
                                      <p:cBhvr>
                                        <p:cTn id="23" dur="1000" fill="hold"/>
                                        <p:tgtEl>
                                          <p:spTgt spid="225"/>
                                        </p:tgtEl>
                                        <p:attrNameLst>
                                          <p:attrName>ppt_x</p:attrName>
                                        </p:attrNameLst>
                                      </p:cBhvr>
                                      <p:tavLst>
                                        <p:tav tm="0">
                                          <p:val>
                                            <p:strVal val="#ppt_x"/>
                                          </p:val>
                                        </p:tav>
                                        <p:tav tm="100000">
                                          <p:val>
                                            <p:strVal val="#ppt_x"/>
                                          </p:val>
                                        </p:tav>
                                      </p:tavLst>
                                    </p:anim>
                                    <p:anim calcmode="lin" valueType="num">
                                      <p:cBhvr>
                                        <p:cTn id="24" dur="1000" fill="hold"/>
                                        <p:tgtEl>
                                          <p:spTgt spid="2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2"/>
                                        </p:tgtEl>
                                        <p:attrNameLst>
                                          <p:attrName>style.visibility</p:attrName>
                                        </p:attrNameLst>
                                      </p:cBhvr>
                                      <p:to>
                                        <p:strVal val="visible"/>
                                      </p:to>
                                    </p:set>
                                    <p:animEffect transition="in" filter="fade">
                                      <p:cBhvr>
                                        <p:cTn id="27" dur="1000"/>
                                        <p:tgtEl>
                                          <p:spTgt spid="232"/>
                                        </p:tgtEl>
                                      </p:cBhvr>
                                    </p:animEffect>
                                    <p:anim calcmode="lin" valueType="num">
                                      <p:cBhvr>
                                        <p:cTn id="28" dur="1000" fill="hold"/>
                                        <p:tgtEl>
                                          <p:spTgt spid="232"/>
                                        </p:tgtEl>
                                        <p:attrNameLst>
                                          <p:attrName>ppt_x</p:attrName>
                                        </p:attrNameLst>
                                      </p:cBhvr>
                                      <p:tavLst>
                                        <p:tav tm="0">
                                          <p:val>
                                            <p:strVal val="#ppt_x"/>
                                          </p:val>
                                        </p:tav>
                                        <p:tav tm="100000">
                                          <p:val>
                                            <p:strVal val="#ppt_x"/>
                                          </p:val>
                                        </p:tav>
                                      </p:tavLst>
                                    </p:anim>
                                    <p:anim calcmode="lin" valueType="num">
                                      <p:cBhvr>
                                        <p:cTn id="29" dur="1000" fill="hold"/>
                                        <p:tgtEl>
                                          <p:spTgt spid="23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8"/>
                                        </p:tgtEl>
                                        <p:attrNameLst>
                                          <p:attrName>style.visibility</p:attrName>
                                        </p:attrNameLst>
                                      </p:cBhvr>
                                      <p:to>
                                        <p:strVal val="visible"/>
                                      </p:to>
                                    </p:set>
                                    <p:animEffect transition="in" filter="fade">
                                      <p:cBhvr>
                                        <p:cTn id="32" dur="1000"/>
                                        <p:tgtEl>
                                          <p:spTgt spid="238"/>
                                        </p:tgtEl>
                                      </p:cBhvr>
                                    </p:animEffect>
                                    <p:anim calcmode="lin" valueType="num">
                                      <p:cBhvr>
                                        <p:cTn id="33" dur="1000" fill="hold"/>
                                        <p:tgtEl>
                                          <p:spTgt spid="238"/>
                                        </p:tgtEl>
                                        <p:attrNameLst>
                                          <p:attrName>ppt_x</p:attrName>
                                        </p:attrNameLst>
                                      </p:cBhvr>
                                      <p:tavLst>
                                        <p:tav tm="0">
                                          <p:val>
                                            <p:strVal val="#ppt_x"/>
                                          </p:val>
                                        </p:tav>
                                        <p:tav tm="100000">
                                          <p:val>
                                            <p:strVal val="#ppt_x"/>
                                          </p:val>
                                        </p:tav>
                                      </p:tavLst>
                                    </p:anim>
                                    <p:anim calcmode="lin" valueType="num">
                                      <p:cBhvr>
                                        <p:cTn id="34" dur="1000" fill="hold"/>
                                        <p:tgtEl>
                                          <p:spTgt spid="23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4"/>
                                        </p:tgtEl>
                                        <p:attrNameLst>
                                          <p:attrName>style.visibility</p:attrName>
                                        </p:attrNameLst>
                                      </p:cBhvr>
                                      <p:to>
                                        <p:strVal val="visible"/>
                                      </p:to>
                                    </p:set>
                                    <p:animEffect transition="in" filter="fade">
                                      <p:cBhvr>
                                        <p:cTn id="37" dur="1000"/>
                                        <p:tgtEl>
                                          <p:spTgt spid="244"/>
                                        </p:tgtEl>
                                      </p:cBhvr>
                                    </p:animEffect>
                                    <p:anim calcmode="lin" valueType="num">
                                      <p:cBhvr>
                                        <p:cTn id="38" dur="1000" fill="hold"/>
                                        <p:tgtEl>
                                          <p:spTgt spid="244"/>
                                        </p:tgtEl>
                                        <p:attrNameLst>
                                          <p:attrName>ppt_x</p:attrName>
                                        </p:attrNameLst>
                                      </p:cBhvr>
                                      <p:tavLst>
                                        <p:tav tm="0">
                                          <p:val>
                                            <p:strVal val="#ppt_x"/>
                                          </p:val>
                                        </p:tav>
                                        <p:tav tm="100000">
                                          <p:val>
                                            <p:strVal val="#ppt_x"/>
                                          </p:val>
                                        </p:tav>
                                      </p:tavLst>
                                    </p:anim>
                                    <p:anim calcmode="lin" valueType="num">
                                      <p:cBhvr>
                                        <p:cTn id="39" dur="1000" fill="hold"/>
                                        <p:tgtEl>
                                          <p:spTgt spid="24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7"/>
                                        </p:tgtEl>
                                        <p:attrNameLst>
                                          <p:attrName>style.visibility</p:attrName>
                                        </p:attrNameLst>
                                      </p:cBhvr>
                                      <p:to>
                                        <p:strVal val="visible"/>
                                      </p:to>
                                    </p:set>
                                    <p:animEffect transition="in" filter="fade">
                                      <p:cBhvr>
                                        <p:cTn id="42" dur="1000"/>
                                        <p:tgtEl>
                                          <p:spTgt spid="247"/>
                                        </p:tgtEl>
                                      </p:cBhvr>
                                    </p:animEffect>
                                    <p:anim calcmode="lin" valueType="num">
                                      <p:cBhvr>
                                        <p:cTn id="43" dur="1000" fill="hold"/>
                                        <p:tgtEl>
                                          <p:spTgt spid="247"/>
                                        </p:tgtEl>
                                        <p:attrNameLst>
                                          <p:attrName>ppt_x</p:attrName>
                                        </p:attrNameLst>
                                      </p:cBhvr>
                                      <p:tavLst>
                                        <p:tav tm="0">
                                          <p:val>
                                            <p:strVal val="#ppt_x"/>
                                          </p:val>
                                        </p:tav>
                                        <p:tav tm="100000">
                                          <p:val>
                                            <p:strVal val="#ppt_x"/>
                                          </p:val>
                                        </p:tav>
                                      </p:tavLst>
                                    </p:anim>
                                    <p:anim calcmode="lin" valueType="num">
                                      <p:cBhvr>
                                        <p:cTn id="44" dur="1000" fill="hold"/>
                                        <p:tgtEl>
                                          <p:spTgt spid="24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48"/>
                                        </p:tgtEl>
                                        <p:attrNameLst>
                                          <p:attrName>style.visibility</p:attrName>
                                        </p:attrNameLst>
                                      </p:cBhvr>
                                      <p:to>
                                        <p:strVal val="visible"/>
                                      </p:to>
                                    </p:set>
                                    <p:animEffect transition="in" filter="fade">
                                      <p:cBhvr>
                                        <p:cTn id="47" dur="1000"/>
                                        <p:tgtEl>
                                          <p:spTgt spid="248"/>
                                        </p:tgtEl>
                                      </p:cBhvr>
                                    </p:animEffect>
                                    <p:anim calcmode="lin" valueType="num">
                                      <p:cBhvr>
                                        <p:cTn id="48" dur="1000" fill="hold"/>
                                        <p:tgtEl>
                                          <p:spTgt spid="248"/>
                                        </p:tgtEl>
                                        <p:attrNameLst>
                                          <p:attrName>ppt_x</p:attrName>
                                        </p:attrNameLst>
                                      </p:cBhvr>
                                      <p:tavLst>
                                        <p:tav tm="0">
                                          <p:val>
                                            <p:strVal val="#ppt_x"/>
                                          </p:val>
                                        </p:tav>
                                        <p:tav tm="100000">
                                          <p:val>
                                            <p:strVal val="#ppt_x"/>
                                          </p:val>
                                        </p:tav>
                                      </p:tavLst>
                                    </p:anim>
                                    <p:anim calcmode="lin" valueType="num">
                                      <p:cBhvr>
                                        <p:cTn id="49" dur="1000" fill="hold"/>
                                        <p:tgtEl>
                                          <p:spTgt spid="24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57"/>
                                        </p:tgtEl>
                                        <p:attrNameLst>
                                          <p:attrName>style.visibility</p:attrName>
                                        </p:attrNameLst>
                                      </p:cBhvr>
                                      <p:to>
                                        <p:strVal val="visible"/>
                                      </p:to>
                                    </p:set>
                                    <p:animEffect transition="in" filter="fade">
                                      <p:cBhvr>
                                        <p:cTn id="52" dur="1000"/>
                                        <p:tgtEl>
                                          <p:spTgt spid="257"/>
                                        </p:tgtEl>
                                      </p:cBhvr>
                                    </p:animEffect>
                                    <p:anim calcmode="lin" valueType="num">
                                      <p:cBhvr>
                                        <p:cTn id="53" dur="1000" fill="hold"/>
                                        <p:tgtEl>
                                          <p:spTgt spid="257"/>
                                        </p:tgtEl>
                                        <p:attrNameLst>
                                          <p:attrName>ppt_x</p:attrName>
                                        </p:attrNameLst>
                                      </p:cBhvr>
                                      <p:tavLst>
                                        <p:tav tm="0">
                                          <p:val>
                                            <p:strVal val="#ppt_x"/>
                                          </p:val>
                                        </p:tav>
                                        <p:tav tm="100000">
                                          <p:val>
                                            <p:strVal val="#ppt_x"/>
                                          </p:val>
                                        </p:tav>
                                      </p:tavLst>
                                    </p:anim>
                                    <p:anim calcmode="lin" valueType="num">
                                      <p:cBhvr>
                                        <p:cTn id="54" dur="1000" fill="hold"/>
                                        <p:tgtEl>
                                          <p:spTgt spid="25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1"/>
                                        </p:tgtEl>
                                        <p:attrNameLst>
                                          <p:attrName>style.visibility</p:attrName>
                                        </p:attrNameLst>
                                      </p:cBhvr>
                                      <p:to>
                                        <p:strVal val="visible"/>
                                      </p:to>
                                    </p:set>
                                    <p:animEffect transition="in" filter="fade">
                                      <p:cBhvr>
                                        <p:cTn id="57" dur="1000"/>
                                        <p:tgtEl>
                                          <p:spTgt spid="261"/>
                                        </p:tgtEl>
                                      </p:cBhvr>
                                    </p:animEffect>
                                    <p:anim calcmode="lin" valueType="num">
                                      <p:cBhvr>
                                        <p:cTn id="58" dur="1000" fill="hold"/>
                                        <p:tgtEl>
                                          <p:spTgt spid="261"/>
                                        </p:tgtEl>
                                        <p:attrNameLst>
                                          <p:attrName>ppt_x</p:attrName>
                                        </p:attrNameLst>
                                      </p:cBhvr>
                                      <p:tavLst>
                                        <p:tav tm="0">
                                          <p:val>
                                            <p:strVal val="#ppt_x"/>
                                          </p:val>
                                        </p:tav>
                                        <p:tav tm="100000">
                                          <p:val>
                                            <p:strVal val="#ppt_x"/>
                                          </p:val>
                                        </p:tav>
                                      </p:tavLst>
                                    </p:anim>
                                    <p:anim calcmode="lin" valueType="num">
                                      <p:cBhvr>
                                        <p:cTn id="59" dur="1000" fill="hold"/>
                                        <p:tgtEl>
                                          <p:spTgt spid="26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2"/>
                                        </p:tgtEl>
                                        <p:attrNameLst>
                                          <p:attrName>style.visibility</p:attrName>
                                        </p:attrNameLst>
                                      </p:cBhvr>
                                      <p:to>
                                        <p:strVal val="visible"/>
                                      </p:to>
                                    </p:set>
                                    <p:animEffect transition="in" filter="fade">
                                      <p:cBhvr>
                                        <p:cTn id="62" dur="1000"/>
                                        <p:tgtEl>
                                          <p:spTgt spid="262"/>
                                        </p:tgtEl>
                                      </p:cBhvr>
                                    </p:animEffect>
                                    <p:anim calcmode="lin" valueType="num">
                                      <p:cBhvr>
                                        <p:cTn id="63" dur="1000" fill="hold"/>
                                        <p:tgtEl>
                                          <p:spTgt spid="262"/>
                                        </p:tgtEl>
                                        <p:attrNameLst>
                                          <p:attrName>ppt_x</p:attrName>
                                        </p:attrNameLst>
                                      </p:cBhvr>
                                      <p:tavLst>
                                        <p:tav tm="0">
                                          <p:val>
                                            <p:strVal val="#ppt_x"/>
                                          </p:val>
                                        </p:tav>
                                        <p:tav tm="100000">
                                          <p:val>
                                            <p:strVal val="#ppt_x"/>
                                          </p:val>
                                        </p:tav>
                                      </p:tavLst>
                                    </p:anim>
                                    <p:anim calcmode="lin" valueType="num">
                                      <p:cBhvr>
                                        <p:cTn id="64" dur="1000" fill="hold"/>
                                        <p:tgtEl>
                                          <p:spTgt spid="26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63"/>
                                        </p:tgtEl>
                                        <p:attrNameLst>
                                          <p:attrName>style.visibility</p:attrName>
                                        </p:attrNameLst>
                                      </p:cBhvr>
                                      <p:to>
                                        <p:strVal val="visible"/>
                                      </p:to>
                                    </p:set>
                                    <p:animEffect transition="in" filter="fade">
                                      <p:cBhvr>
                                        <p:cTn id="67" dur="1000"/>
                                        <p:tgtEl>
                                          <p:spTgt spid="263"/>
                                        </p:tgtEl>
                                      </p:cBhvr>
                                    </p:animEffect>
                                    <p:anim calcmode="lin" valueType="num">
                                      <p:cBhvr>
                                        <p:cTn id="68" dur="1000" fill="hold"/>
                                        <p:tgtEl>
                                          <p:spTgt spid="263"/>
                                        </p:tgtEl>
                                        <p:attrNameLst>
                                          <p:attrName>ppt_x</p:attrName>
                                        </p:attrNameLst>
                                      </p:cBhvr>
                                      <p:tavLst>
                                        <p:tav tm="0">
                                          <p:val>
                                            <p:strVal val="#ppt_x"/>
                                          </p:val>
                                        </p:tav>
                                        <p:tav tm="100000">
                                          <p:val>
                                            <p:strVal val="#ppt_x"/>
                                          </p:val>
                                        </p:tav>
                                      </p:tavLst>
                                    </p:anim>
                                    <p:anim calcmode="lin" valueType="num">
                                      <p:cBhvr>
                                        <p:cTn id="69" dur="1000" fill="hold"/>
                                        <p:tgtEl>
                                          <p:spTgt spid="26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65"/>
                                        </p:tgtEl>
                                        <p:attrNameLst>
                                          <p:attrName>style.visibility</p:attrName>
                                        </p:attrNameLst>
                                      </p:cBhvr>
                                      <p:to>
                                        <p:strVal val="visible"/>
                                      </p:to>
                                    </p:set>
                                    <p:animEffect transition="in" filter="fade">
                                      <p:cBhvr>
                                        <p:cTn id="72" dur="1000"/>
                                        <p:tgtEl>
                                          <p:spTgt spid="265"/>
                                        </p:tgtEl>
                                      </p:cBhvr>
                                    </p:animEffect>
                                    <p:anim calcmode="lin" valueType="num">
                                      <p:cBhvr>
                                        <p:cTn id="73" dur="1000" fill="hold"/>
                                        <p:tgtEl>
                                          <p:spTgt spid="265"/>
                                        </p:tgtEl>
                                        <p:attrNameLst>
                                          <p:attrName>ppt_x</p:attrName>
                                        </p:attrNameLst>
                                      </p:cBhvr>
                                      <p:tavLst>
                                        <p:tav tm="0">
                                          <p:val>
                                            <p:strVal val="#ppt_x"/>
                                          </p:val>
                                        </p:tav>
                                        <p:tav tm="100000">
                                          <p:val>
                                            <p:strVal val="#ppt_x"/>
                                          </p:val>
                                        </p:tav>
                                      </p:tavLst>
                                    </p:anim>
                                    <p:anim calcmode="lin" valueType="num">
                                      <p:cBhvr>
                                        <p:cTn id="74" dur="1000" fill="hold"/>
                                        <p:tgtEl>
                                          <p:spTgt spid="26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68"/>
                                        </p:tgtEl>
                                        <p:attrNameLst>
                                          <p:attrName>style.visibility</p:attrName>
                                        </p:attrNameLst>
                                      </p:cBhvr>
                                      <p:to>
                                        <p:strVal val="visible"/>
                                      </p:to>
                                    </p:set>
                                    <p:animEffect transition="in" filter="fade">
                                      <p:cBhvr>
                                        <p:cTn id="77" dur="1000"/>
                                        <p:tgtEl>
                                          <p:spTgt spid="268"/>
                                        </p:tgtEl>
                                      </p:cBhvr>
                                    </p:animEffect>
                                    <p:anim calcmode="lin" valueType="num">
                                      <p:cBhvr>
                                        <p:cTn id="78" dur="1000" fill="hold"/>
                                        <p:tgtEl>
                                          <p:spTgt spid="268"/>
                                        </p:tgtEl>
                                        <p:attrNameLst>
                                          <p:attrName>ppt_x</p:attrName>
                                        </p:attrNameLst>
                                      </p:cBhvr>
                                      <p:tavLst>
                                        <p:tav tm="0">
                                          <p:val>
                                            <p:strVal val="#ppt_x"/>
                                          </p:val>
                                        </p:tav>
                                        <p:tav tm="100000">
                                          <p:val>
                                            <p:strVal val="#ppt_x"/>
                                          </p:val>
                                        </p:tav>
                                      </p:tavLst>
                                    </p:anim>
                                    <p:anim calcmode="lin" valueType="num">
                                      <p:cBhvr>
                                        <p:cTn id="79" dur="1000" fill="hold"/>
                                        <p:tgtEl>
                                          <p:spTgt spid="26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71"/>
                                        </p:tgtEl>
                                        <p:attrNameLst>
                                          <p:attrName>style.visibility</p:attrName>
                                        </p:attrNameLst>
                                      </p:cBhvr>
                                      <p:to>
                                        <p:strVal val="visible"/>
                                      </p:to>
                                    </p:set>
                                    <p:animEffect transition="in" filter="fade">
                                      <p:cBhvr>
                                        <p:cTn id="82" dur="1000"/>
                                        <p:tgtEl>
                                          <p:spTgt spid="271"/>
                                        </p:tgtEl>
                                      </p:cBhvr>
                                    </p:animEffect>
                                    <p:anim calcmode="lin" valueType="num">
                                      <p:cBhvr>
                                        <p:cTn id="83" dur="1000" fill="hold"/>
                                        <p:tgtEl>
                                          <p:spTgt spid="271"/>
                                        </p:tgtEl>
                                        <p:attrNameLst>
                                          <p:attrName>ppt_x</p:attrName>
                                        </p:attrNameLst>
                                      </p:cBhvr>
                                      <p:tavLst>
                                        <p:tav tm="0">
                                          <p:val>
                                            <p:strVal val="#ppt_x"/>
                                          </p:val>
                                        </p:tav>
                                        <p:tav tm="100000">
                                          <p:val>
                                            <p:strVal val="#ppt_x"/>
                                          </p:val>
                                        </p:tav>
                                      </p:tavLst>
                                    </p:anim>
                                    <p:anim calcmode="lin" valueType="num">
                                      <p:cBhvr>
                                        <p:cTn id="84" dur="1000" fill="hold"/>
                                        <p:tgtEl>
                                          <p:spTgt spid="2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5"/>
                                        </p:tgtEl>
                                        <p:attrNameLst>
                                          <p:attrName>style.visibility</p:attrName>
                                        </p:attrNameLst>
                                      </p:cBhvr>
                                      <p:to>
                                        <p:strVal val="visible"/>
                                      </p:to>
                                    </p:set>
                                    <p:animEffect transition="in" filter="fade">
                                      <p:cBhvr>
                                        <p:cTn id="87" dur="1000"/>
                                        <p:tgtEl>
                                          <p:spTgt spid="275"/>
                                        </p:tgtEl>
                                      </p:cBhvr>
                                    </p:animEffect>
                                    <p:anim calcmode="lin" valueType="num">
                                      <p:cBhvr>
                                        <p:cTn id="88" dur="1000" fill="hold"/>
                                        <p:tgtEl>
                                          <p:spTgt spid="275"/>
                                        </p:tgtEl>
                                        <p:attrNameLst>
                                          <p:attrName>ppt_x</p:attrName>
                                        </p:attrNameLst>
                                      </p:cBhvr>
                                      <p:tavLst>
                                        <p:tav tm="0">
                                          <p:val>
                                            <p:strVal val="#ppt_x"/>
                                          </p:val>
                                        </p:tav>
                                        <p:tav tm="100000">
                                          <p:val>
                                            <p:strVal val="#ppt_x"/>
                                          </p:val>
                                        </p:tav>
                                      </p:tavLst>
                                    </p:anim>
                                    <p:anim calcmode="lin" valueType="num">
                                      <p:cBhvr>
                                        <p:cTn id="89" dur="1000" fill="hold"/>
                                        <p:tgtEl>
                                          <p:spTgt spid="27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6"/>
                                        </p:tgtEl>
                                        <p:attrNameLst>
                                          <p:attrName>style.visibility</p:attrName>
                                        </p:attrNameLst>
                                      </p:cBhvr>
                                      <p:to>
                                        <p:strVal val="visible"/>
                                      </p:to>
                                    </p:set>
                                    <p:animEffect transition="in" filter="fade">
                                      <p:cBhvr>
                                        <p:cTn id="92" dur="1000"/>
                                        <p:tgtEl>
                                          <p:spTgt spid="276"/>
                                        </p:tgtEl>
                                      </p:cBhvr>
                                    </p:animEffect>
                                    <p:anim calcmode="lin" valueType="num">
                                      <p:cBhvr>
                                        <p:cTn id="93" dur="1000" fill="hold"/>
                                        <p:tgtEl>
                                          <p:spTgt spid="276"/>
                                        </p:tgtEl>
                                        <p:attrNameLst>
                                          <p:attrName>ppt_x</p:attrName>
                                        </p:attrNameLst>
                                      </p:cBhvr>
                                      <p:tavLst>
                                        <p:tav tm="0">
                                          <p:val>
                                            <p:strVal val="#ppt_x"/>
                                          </p:val>
                                        </p:tav>
                                        <p:tav tm="100000">
                                          <p:val>
                                            <p:strVal val="#ppt_x"/>
                                          </p:val>
                                        </p:tav>
                                      </p:tavLst>
                                    </p:anim>
                                    <p:anim calcmode="lin" valueType="num">
                                      <p:cBhvr>
                                        <p:cTn id="94" dur="1000" fill="hold"/>
                                        <p:tgtEl>
                                          <p:spTgt spid="27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77"/>
                                        </p:tgtEl>
                                        <p:attrNameLst>
                                          <p:attrName>style.visibility</p:attrName>
                                        </p:attrNameLst>
                                      </p:cBhvr>
                                      <p:to>
                                        <p:strVal val="visible"/>
                                      </p:to>
                                    </p:set>
                                    <p:animEffect transition="in" filter="fade">
                                      <p:cBhvr>
                                        <p:cTn id="97" dur="1000"/>
                                        <p:tgtEl>
                                          <p:spTgt spid="277"/>
                                        </p:tgtEl>
                                      </p:cBhvr>
                                    </p:animEffect>
                                    <p:anim calcmode="lin" valueType="num">
                                      <p:cBhvr>
                                        <p:cTn id="98" dur="1000" fill="hold"/>
                                        <p:tgtEl>
                                          <p:spTgt spid="277"/>
                                        </p:tgtEl>
                                        <p:attrNameLst>
                                          <p:attrName>ppt_x</p:attrName>
                                        </p:attrNameLst>
                                      </p:cBhvr>
                                      <p:tavLst>
                                        <p:tav tm="0">
                                          <p:val>
                                            <p:strVal val="#ppt_x"/>
                                          </p:val>
                                        </p:tav>
                                        <p:tav tm="100000">
                                          <p:val>
                                            <p:strVal val="#ppt_x"/>
                                          </p:val>
                                        </p:tav>
                                      </p:tavLst>
                                    </p:anim>
                                    <p:anim calcmode="lin" valueType="num">
                                      <p:cBhvr>
                                        <p:cTn id="99" dur="1000" fill="hold"/>
                                        <p:tgtEl>
                                          <p:spTgt spid="27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78"/>
                                        </p:tgtEl>
                                        <p:attrNameLst>
                                          <p:attrName>style.visibility</p:attrName>
                                        </p:attrNameLst>
                                      </p:cBhvr>
                                      <p:to>
                                        <p:strVal val="visible"/>
                                      </p:to>
                                    </p:set>
                                    <p:animEffect transition="in" filter="fade">
                                      <p:cBhvr>
                                        <p:cTn id="102" dur="1000"/>
                                        <p:tgtEl>
                                          <p:spTgt spid="278"/>
                                        </p:tgtEl>
                                      </p:cBhvr>
                                    </p:animEffect>
                                    <p:anim calcmode="lin" valueType="num">
                                      <p:cBhvr>
                                        <p:cTn id="103" dur="1000" fill="hold"/>
                                        <p:tgtEl>
                                          <p:spTgt spid="278"/>
                                        </p:tgtEl>
                                        <p:attrNameLst>
                                          <p:attrName>ppt_x</p:attrName>
                                        </p:attrNameLst>
                                      </p:cBhvr>
                                      <p:tavLst>
                                        <p:tav tm="0">
                                          <p:val>
                                            <p:strVal val="#ppt_x"/>
                                          </p:val>
                                        </p:tav>
                                        <p:tav tm="100000">
                                          <p:val>
                                            <p:strVal val="#ppt_x"/>
                                          </p:val>
                                        </p:tav>
                                      </p:tavLst>
                                    </p:anim>
                                    <p:anim calcmode="lin" valueType="num">
                                      <p:cBhvr>
                                        <p:cTn id="104" dur="1000" fill="hold"/>
                                        <p:tgtEl>
                                          <p:spTgt spid="27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79"/>
                                        </p:tgtEl>
                                        <p:attrNameLst>
                                          <p:attrName>style.visibility</p:attrName>
                                        </p:attrNameLst>
                                      </p:cBhvr>
                                      <p:to>
                                        <p:strVal val="visible"/>
                                      </p:to>
                                    </p:set>
                                    <p:animEffect transition="in" filter="fade">
                                      <p:cBhvr>
                                        <p:cTn id="107" dur="1000"/>
                                        <p:tgtEl>
                                          <p:spTgt spid="279"/>
                                        </p:tgtEl>
                                      </p:cBhvr>
                                    </p:animEffect>
                                    <p:anim calcmode="lin" valueType="num">
                                      <p:cBhvr>
                                        <p:cTn id="108" dur="1000" fill="hold"/>
                                        <p:tgtEl>
                                          <p:spTgt spid="279"/>
                                        </p:tgtEl>
                                        <p:attrNameLst>
                                          <p:attrName>ppt_x</p:attrName>
                                        </p:attrNameLst>
                                      </p:cBhvr>
                                      <p:tavLst>
                                        <p:tav tm="0">
                                          <p:val>
                                            <p:strVal val="#ppt_x"/>
                                          </p:val>
                                        </p:tav>
                                        <p:tav tm="100000">
                                          <p:val>
                                            <p:strVal val="#ppt_x"/>
                                          </p:val>
                                        </p:tav>
                                      </p:tavLst>
                                    </p:anim>
                                    <p:anim calcmode="lin" valueType="num">
                                      <p:cBhvr>
                                        <p:cTn id="109" dur="1000" fill="hold"/>
                                        <p:tgtEl>
                                          <p:spTgt spid="27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93"/>
                                        </p:tgtEl>
                                        <p:attrNameLst>
                                          <p:attrName>style.visibility</p:attrName>
                                        </p:attrNameLst>
                                      </p:cBhvr>
                                      <p:to>
                                        <p:strVal val="visible"/>
                                      </p:to>
                                    </p:set>
                                    <p:animEffect transition="in" filter="fade">
                                      <p:cBhvr>
                                        <p:cTn id="112" dur="1000"/>
                                        <p:tgtEl>
                                          <p:spTgt spid="293"/>
                                        </p:tgtEl>
                                      </p:cBhvr>
                                    </p:animEffect>
                                    <p:anim calcmode="lin" valueType="num">
                                      <p:cBhvr>
                                        <p:cTn id="113" dur="1000" fill="hold"/>
                                        <p:tgtEl>
                                          <p:spTgt spid="293"/>
                                        </p:tgtEl>
                                        <p:attrNameLst>
                                          <p:attrName>ppt_x</p:attrName>
                                        </p:attrNameLst>
                                      </p:cBhvr>
                                      <p:tavLst>
                                        <p:tav tm="0">
                                          <p:val>
                                            <p:strVal val="#ppt_x"/>
                                          </p:val>
                                        </p:tav>
                                        <p:tav tm="100000">
                                          <p:val>
                                            <p:strVal val="#ppt_x"/>
                                          </p:val>
                                        </p:tav>
                                      </p:tavLst>
                                    </p:anim>
                                    <p:anim calcmode="lin" valueType="num">
                                      <p:cBhvr>
                                        <p:cTn id="114" dur="1000" fill="hold"/>
                                        <p:tgtEl>
                                          <p:spTgt spid="29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94"/>
                                        </p:tgtEl>
                                        <p:attrNameLst>
                                          <p:attrName>style.visibility</p:attrName>
                                        </p:attrNameLst>
                                      </p:cBhvr>
                                      <p:to>
                                        <p:strVal val="visible"/>
                                      </p:to>
                                    </p:set>
                                    <p:animEffect transition="in" filter="fade">
                                      <p:cBhvr>
                                        <p:cTn id="117" dur="1000"/>
                                        <p:tgtEl>
                                          <p:spTgt spid="294"/>
                                        </p:tgtEl>
                                      </p:cBhvr>
                                    </p:animEffect>
                                    <p:anim calcmode="lin" valueType="num">
                                      <p:cBhvr>
                                        <p:cTn id="118" dur="1000" fill="hold"/>
                                        <p:tgtEl>
                                          <p:spTgt spid="294"/>
                                        </p:tgtEl>
                                        <p:attrNameLst>
                                          <p:attrName>ppt_x</p:attrName>
                                        </p:attrNameLst>
                                      </p:cBhvr>
                                      <p:tavLst>
                                        <p:tav tm="0">
                                          <p:val>
                                            <p:strVal val="#ppt_x"/>
                                          </p:val>
                                        </p:tav>
                                        <p:tav tm="100000">
                                          <p:val>
                                            <p:strVal val="#ppt_x"/>
                                          </p:val>
                                        </p:tav>
                                      </p:tavLst>
                                    </p:anim>
                                    <p:anim calcmode="lin" valueType="num">
                                      <p:cBhvr>
                                        <p:cTn id="119" dur="1000" fill="hold"/>
                                        <p:tgtEl>
                                          <p:spTgt spid="29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95"/>
                                        </p:tgtEl>
                                        <p:attrNameLst>
                                          <p:attrName>style.visibility</p:attrName>
                                        </p:attrNameLst>
                                      </p:cBhvr>
                                      <p:to>
                                        <p:strVal val="visible"/>
                                      </p:to>
                                    </p:set>
                                    <p:animEffect transition="in" filter="fade">
                                      <p:cBhvr>
                                        <p:cTn id="122" dur="1000"/>
                                        <p:tgtEl>
                                          <p:spTgt spid="295"/>
                                        </p:tgtEl>
                                      </p:cBhvr>
                                    </p:animEffect>
                                    <p:anim calcmode="lin" valueType="num">
                                      <p:cBhvr>
                                        <p:cTn id="123" dur="1000" fill="hold"/>
                                        <p:tgtEl>
                                          <p:spTgt spid="295"/>
                                        </p:tgtEl>
                                        <p:attrNameLst>
                                          <p:attrName>ppt_x</p:attrName>
                                        </p:attrNameLst>
                                      </p:cBhvr>
                                      <p:tavLst>
                                        <p:tav tm="0">
                                          <p:val>
                                            <p:strVal val="#ppt_x"/>
                                          </p:val>
                                        </p:tav>
                                        <p:tav tm="100000">
                                          <p:val>
                                            <p:strVal val="#ppt_x"/>
                                          </p:val>
                                        </p:tav>
                                      </p:tavLst>
                                    </p:anim>
                                    <p:anim calcmode="lin" valueType="num">
                                      <p:cBhvr>
                                        <p:cTn id="124" dur="1000" fill="hold"/>
                                        <p:tgtEl>
                                          <p:spTgt spid="29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Effect transition="in" filter="fade">
                                      <p:cBhvr>
                                        <p:cTn id="127" dur="1000"/>
                                        <p:tgtEl>
                                          <p:spTgt spid="296"/>
                                        </p:tgtEl>
                                      </p:cBhvr>
                                    </p:animEffect>
                                    <p:anim calcmode="lin" valueType="num">
                                      <p:cBhvr>
                                        <p:cTn id="128" dur="1000" fill="hold"/>
                                        <p:tgtEl>
                                          <p:spTgt spid="296"/>
                                        </p:tgtEl>
                                        <p:attrNameLst>
                                          <p:attrName>ppt_x</p:attrName>
                                        </p:attrNameLst>
                                      </p:cBhvr>
                                      <p:tavLst>
                                        <p:tav tm="0">
                                          <p:val>
                                            <p:strVal val="#ppt_x"/>
                                          </p:val>
                                        </p:tav>
                                        <p:tav tm="100000">
                                          <p:val>
                                            <p:strVal val="#ppt_x"/>
                                          </p:val>
                                        </p:tav>
                                      </p:tavLst>
                                    </p:anim>
                                    <p:anim calcmode="lin" valueType="num">
                                      <p:cBhvr>
                                        <p:cTn id="129" dur="1000" fill="hold"/>
                                        <p:tgtEl>
                                          <p:spTgt spid="29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97"/>
                                        </p:tgtEl>
                                        <p:attrNameLst>
                                          <p:attrName>style.visibility</p:attrName>
                                        </p:attrNameLst>
                                      </p:cBhvr>
                                      <p:to>
                                        <p:strVal val="visible"/>
                                      </p:to>
                                    </p:set>
                                    <p:animEffect transition="in" filter="fade">
                                      <p:cBhvr>
                                        <p:cTn id="132" dur="1000"/>
                                        <p:tgtEl>
                                          <p:spTgt spid="297"/>
                                        </p:tgtEl>
                                      </p:cBhvr>
                                    </p:animEffect>
                                    <p:anim calcmode="lin" valueType="num">
                                      <p:cBhvr>
                                        <p:cTn id="133" dur="1000" fill="hold"/>
                                        <p:tgtEl>
                                          <p:spTgt spid="297"/>
                                        </p:tgtEl>
                                        <p:attrNameLst>
                                          <p:attrName>ppt_x</p:attrName>
                                        </p:attrNameLst>
                                      </p:cBhvr>
                                      <p:tavLst>
                                        <p:tav tm="0">
                                          <p:val>
                                            <p:strVal val="#ppt_x"/>
                                          </p:val>
                                        </p:tav>
                                        <p:tav tm="100000">
                                          <p:val>
                                            <p:strVal val="#ppt_x"/>
                                          </p:val>
                                        </p:tav>
                                      </p:tavLst>
                                    </p:anim>
                                    <p:anim calcmode="lin" valueType="num">
                                      <p:cBhvr>
                                        <p:cTn id="134" dur="1000" fill="hold"/>
                                        <p:tgtEl>
                                          <p:spTgt spid="297"/>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298"/>
                                        </p:tgtEl>
                                        <p:attrNameLst>
                                          <p:attrName>style.visibility</p:attrName>
                                        </p:attrNameLst>
                                      </p:cBhvr>
                                      <p:to>
                                        <p:strVal val="visible"/>
                                      </p:to>
                                    </p:set>
                                    <p:animEffect transition="in" filter="fade">
                                      <p:cBhvr>
                                        <p:cTn id="137" dur="1000"/>
                                        <p:tgtEl>
                                          <p:spTgt spid="298"/>
                                        </p:tgtEl>
                                      </p:cBhvr>
                                    </p:animEffect>
                                    <p:anim calcmode="lin" valueType="num">
                                      <p:cBhvr>
                                        <p:cTn id="138" dur="1000" fill="hold"/>
                                        <p:tgtEl>
                                          <p:spTgt spid="298"/>
                                        </p:tgtEl>
                                        <p:attrNameLst>
                                          <p:attrName>ppt_x</p:attrName>
                                        </p:attrNameLst>
                                      </p:cBhvr>
                                      <p:tavLst>
                                        <p:tav tm="0">
                                          <p:val>
                                            <p:strVal val="#ppt_x"/>
                                          </p:val>
                                        </p:tav>
                                        <p:tav tm="100000">
                                          <p:val>
                                            <p:strVal val="#ppt_x"/>
                                          </p:val>
                                        </p:tav>
                                      </p:tavLst>
                                    </p:anim>
                                    <p:anim calcmode="lin" valueType="num">
                                      <p:cBhvr>
                                        <p:cTn id="139" dur="1000" fill="hold"/>
                                        <p:tgtEl>
                                          <p:spTgt spid="29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01"/>
                                        </p:tgtEl>
                                        <p:attrNameLst>
                                          <p:attrName>style.visibility</p:attrName>
                                        </p:attrNameLst>
                                      </p:cBhvr>
                                      <p:to>
                                        <p:strVal val="visible"/>
                                      </p:to>
                                    </p:set>
                                    <p:animEffect transition="in" filter="fade">
                                      <p:cBhvr>
                                        <p:cTn id="142" dur="1000"/>
                                        <p:tgtEl>
                                          <p:spTgt spid="301"/>
                                        </p:tgtEl>
                                      </p:cBhvr>
                                    </p:animEffect>
                                    <p:anim calcmode="lin" valueType="num">
                                      <p:cBhvr>
                                        <p:cTn id="143" dur="1000" fill="hold"/>
                                        <p:tgtEl>
                                          <p:spTgt spid="301"/>
                                        </p:tgtEl>
                                        <p:attrNameLst>
                                          <p:attrName>ppt_x</p:attrName>
                                        </p:attrNameLst>
                                      </p:cBhvr>
                                      <p:tavLst>
                                        <p:tav tm="0">
                                          <p:val>
                                            <p:strVal val="#ppt_x"/>
                                          </p:val>
                                        </p:tav>
                                        <p:tav tm="100000">
                                          <p:val>
                                            <p:strVal val="#ppt_x"/>
                                          </p:val>
                                        </p:tav>
                                      </p:tavLst>
                                    </p:anim>
                                    <p:anim calcmode="lin" valueType="num">
                                      <p:cBhvr>
                                        <p:cTn id="144" dur="1000" fill="hold"/>
                                        <p:tgtEl>
                                          <p:spTgt spid="301"/>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02"/>
                                        </p:tgtEl>
                                        <p:attrNameLst>
                                          <p:attrName>style.visibility</p:attrName>
                                        </p:attrNameLst>
                                      </p:cBhvr>
                                      <p:to>
                                        <p:strVal val="visible"/>
                                      </p:to>
                                    </p:set>
                                    <p:animEffect transition="in" filter="fade">
                                      <p:cBhvr>
                                        <p:cTn id="147" dur="1000"/>
                                        <p:tgtEl>
                                          <p:spTgt spid="302"/>
                                        </p:tgtEl>
                                      </p:cBhvr>
                                    </p:animEffect>
                                    <p:anim calcmode="lin" valueType="num">
                                      <p:cBhvr>
                                        <p:cTn id="148" dur="1000" fill="hold"/>
                                        <p:tgtEl>
                                          <p:spTgt spid="302"/>
                                        </p:tgtEl>
                                        <p:attrNameLst>
                                          <p:attrName>ppt_x</p:attrName>
                                        </p:attrNameLst>
                                      </p:cBhvr>
                                      <p:tavLst>
                                        <p:tav tm="0">
                                          <p:val>
                                            <p:strVal val="#ppt_x"/>
                                          </p:val>
                                        </p:tav>
                                        <p:tav tm="100000">
                                          <p:val>
                                            <p:strVal val="#ppt_x"/>
                                          </p:val>
                                        </p:tav>
                                      </p:tavLst>
                                    </p:anim>
                                    <p:anim calcmode="lin" valueType="num">
                                      <p:cBhvr>
                                        <p:cTn id="149" dur="1000" fill="hold"/>
                                        <p:tgtEl>
                                          <p:spTgt spid="302"/>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03"/>
                                        </p:tgtEl>
                                        <p:attrNameLst>
                                          <p:attrName>style.visibility</p:attrName>
                                        </p:attrNameLst>
                                      </p:cBhvr>
                                      <p:to>
                                        <p:strVal val="visible"/>
                                      </p:to>
                                    </p:set>
                                    <p:animEffect transition="in" filter="fade">
                                      <p:cBhvr>
                                        <p:cTn id="152" dur="1000"/>
                                        <p:tgtEl>
                                          <p:spTgt spid="303"/>
                                        </p:tgtEl>
                                      </p:cBhvr>
                                    </p:animEffect>
                                    <p:anim calcmode="lin" valueType="num">
                                      <p:cBhvr>
                                        <p:cTn id="153" dur="1000" fill="hold"/>
                                        <p:tgtEl>
                                          <p:spTgt spid="303"/>
                                        </p:tgtEl>
                                        <p:attrNameLst>
                                          <p:attrName>ppt_x</p:attrName>
                                        </p:attrNameLst>
                                      </p:cBhvr>
                                      <p:tavLst>
                                        <p:tav tm="0">
                                          <p:val>
                                            <p:strVal val="#ppt_x"/>
                                          </p:val>
                                        </p:tav>
                                        <p:tav tm="100000">
                                          <p:val>
                                            <p:strVal val="#ppt_x"/>
                                          </p:val>
                                        </p:tav>
                                      </p:tavLst>
                                    </p:anim>
                                    <p:anim calcmode="lin" valueType="num">
                                      <p:cBhvr>
                                        <p:cTn id="154" dur="1000" fill="hold"/>
                                        <p:tgtEl>
                                          <p:spTgt spid="303"/>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304"/>
                                        </p:tgtEl>
                                        <p:attrNameLst>
                                          <p:attrName>style.visibility</p:attrName>
                                        </p:attrNameLst>
                                      </p:cBhvr>
                                      <p:to>
                                        <p:strVal val="visible"/>
                                      </p:to>
                                    </p:set>
                                    <p:animEffect transition="in" filter="fade">
                                      <p:cBhvr>
                                        <p:cTn id="157" dur="1000"/>
                                        <p:tgtEl>
                                          <p:spTgt spid="304"/>
                                        </p:tgtEl>
                                      </p:cBhvr>
                                    </p:animEffect>
                                    <p:anim calcmode="lin" valueType="num">
                                      <p:cBhvr>
                                        <p:cTn id="158" dur="1000" fill="hold"/>
                                        <p:tgtEl>
                                          <p:spTgt spid="304"/>
                                        </p:tgtEl>
                                        <p:attrNameLst>
                                          <p:attrName>ppt_x</p:attrName>
                                        </p:attrNameLst>
                                      </p:cBhvr>
                                      <p:tavLst>
                                        <p:tav tm="0">
                                          <p:val>
                                            <p:strVal val="#ppt_x"/>
                                          </p:val>
                                        </p:tav>
                                        <p:tav tm="100000">
                                          <p:val>
                                            <p:strVal val="#ppt_x"/>
                                          </p:val>
                                        </p:tav>
                                      </p:tavLst>
                                    </p:anim>
                                    <p:anim calcmode="lin" valueType="num">
                                      <p:cBhvr>
                                        <p:cTn id="159" dur="1000" fill="hold"/>
                                        <p:tgtEl>
                                          <p:spTgt spid="304"/>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308"/>
                                        </p:tgtEl>
                                        <p:attrNameLst>
                                          <p:attrName>style.visibility</p:attrName>
                                        </p:attrNameLst>
                                      </p:cBhvr>
                                      <p:to>
                                        <p:strVal val="visible"/>
                                      </p:to>
                                    </p:set>
                                    <p:animEffect transition="in" filter="fade">
                                      <p:cBhvr>
                                        <p:cTn id="162" dur="1000"/>
                                        <p:tgtEl>
                                          <p:spTgt spid="308"/>
                                        </p:tgtEl>
                                      </p:cBhvr>
                                    </p:animEffect>
                                    <p:anim calcmode="lin" valueType="num">
                                      <p:cBhvr>
                                        <p:cTn id="163" dur="1000" fill="hold"/>
                                        <p:tgtEl>
                                          <p:spTgt spid="308"/>
                                        </p:tgtEl>
                                        <p:attrNameLst>
                                          <p:attrName>ppt_x</p:attrName>
                                        </p:attrNameLst>
                                      </p:cBhvr>
                                      <p:tavLst>
                                        <p:tav tm="0">
                                          <p:val>
                                            <p:strVal val="#ppt_x"/>
                                          </p:val>
                                        </p:tav>
                                        <p:tav tm="100000">
                                          <p:val>
                                            <p:strVal val="#ppt_x"/>
                                          </p:val>
                                        </p:tav>
                                      </p:tavLst>
                                    </p:anim>
                                    <p:anim calcmode="lin" valueType="num">
                                      <p:cBhvr>
                                        <p:cTn id="164" dur="1000" fill="hold"/>
                                        <p:tgtEl>
                                          <p:spTgt spid="308"/>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309"/>
                                        </p:tgtEl>
                                        <p:attrNameLst>
                                          <p:attrName>style.visibility</p:attrName>
                                        </p:attrNameLst>
                                      </p:cBhvr>
                                      <p:to>
                                        <p:strVal val="visible"/>
                                      </p:to>
                                    </p:set>
                                    <p:animEffect transition="in" filter="fade">
                                      <p:cBhvr>
                                        <p:cTn id="167" dur="1000"/>
                                        <p:tgtEl>
                                          <p:spTgt spid="309"/>
                                        </p:tgtEl>
                                      </p:cBhvr>
                                    </p:animEffect>
                                    <p:anim calcmode="lin" valueType="num">
                                      <p:cBhvr>
                                        <p:cTn id="168" dur="1000" fill="hold"/>
                                        <p:tgtEl>
                                          <p:spTgt spid="309"/>
                                        </p:tgtEl>
                                        <p:attrNameLst>
                                          <p:attrName>ppt_x</p:attrName>
                                        </p:attrNameLst>
                                      </p:cBhvr>
                                      <p:tavLst>
                                        <p:tav tm="0">
                                          <p:val>
                                            <p:strVal val="#ppt_x"/>
                                          </p:val>
                                        </p:tav>
                                        <p:tav tm="100000">
                                          <p:val>
                                            <p:strVal val="#ppt_x"/>
                                          </p:val>
                                        </p:tav>
                                      </p:tavLst>
                                    </p:anim>
                                    <p:anim calcmode="lin" valueType="num">
                                      <p:cBhvr>
                                        <p:cTn id="169" dur="1000" fill="hold"/>
                                        <p:tgtEl>
                                          <p:spTgt spid="309"/>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313"/>
                                        </p:tgtEl>
                                        <p:attrNameLst>
                                          <p:attrName>style.visibility</p:attrName>
                                        </p:attrNameLst>
                                      </p:cBhvr>
                                      <p:to>
                                        <p:strVal val="visible"/>
                                      </p:to>
                                    </p:set>
                                    <p:animEffect transition="in" filter="fade">
                                      <p:cBhvr>
                                        <p:cTn id="172" dur="1000"/>
                                        <p:tgtEl>
                                          <p:spTgt spid="313"/>
                                        </p:tgtEl>
                                      </p:cBhvr>
                                    </p:animEffect>
                                    <p:anim calcmode="lin" valueType="num">
                                      <p:cBhvr>
                                        <p:cTn id="173" dur="1000" fill="hold"/>
                                        <p:tgtEl>
                                          <p:spTgt spid="313"/>
                                        </p:tgtEl>
                                        <p:attrNameLst>
                                          <p:attrName>ppt_x</p:attrName>
                                        </p:attrNameLst>
                                      </p:cBhvr>
                                      <p:tavLst>
                                        <p:tav tm="0">
                                          <p:val>
                                            <p:strVal val="#ppt_x"/>
                                          </p:val>
                                        </p:tav>
                                        <p:tav tm="100000">
                                          <p:val>
                                            <p:strVal val="#ppt_x"/>
                                          </p:val>
                                        </p:tav>
                                      </p:tavLst>
                                    </p:anim>
                                    <p:anim calcmode="lin" valueType="num">
                                      <p:cBhvr>
                                        <p:cTn id="174" dur="1000" fill="hold"/>
                                        <p:tgtEl>
                                          <p:spTgt spid="313"/>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314"/>
                                        </p:tgtEl>
                                        <p:attrNameLst>
                                          <p:attrName>style.visibility</p:attrName>
                                        </p:attrNameLst>
                                      </p:cBhvr>
                                      <p:to>
                                        <p:strVal val="visible"/>
                                      </p:to>
                                    </p:set>
                                    <p:animEffect transition="in" filter="fade">
                                      <p:cBhvr>
                                        <p:cTn id="177" dur="1000"/>
                                        <p:tgtEl>
                                          <p:spTgt spid="314"/>
                                        </p:tgtEl>
                                      </p:cBhvr>
                                    </p:animEffect>
                                    <p:anim calcmode="lin" valueType="num">
                                      <p:cBhvr>
                                        <p:cTn id="178" dur="1000" fill="hold"/>
                                        <p:tgtEl>
                                          <p:spTgt spid="314"/>
                                        </p:tgtEl>
                                        <p:attrNameLst>
                                          <p:attrName>ppt_x</p:attrName>
                                        </p:attrNameLst>
                                      </p:cBhvr>
                                      <p:tavLst>
                                        <p:tav tm="0">
                                          <p:val>
                                            <p:strVal val="#ppt_x"/>
                                          </p:val>
                                        </p:tav>
                                        <p:tav tm="100000">
                                          <p:val>
                                            <p:strVal val="#ppt_x"/>
                                          </p:val>
                                        </p:tav>
                                      </p:tavLst>
                                    </p:anim>
                                    <p:anim calcmode="lin" valueType="num">
                                      <p:cBhvr>
                                        <p:cTn id="179" dur="1000" fill="hold"/>
                                        <p:tgtEl>
                                          <p:spTgt spid="314"/>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318"/>
                                        </p:tgtEl>
                                        <p:attrNameLst>
                                          <p:attrName>style.visibility</p:attrName>
                                        </p:attrNameLst>
                                      </p:cBhvr>
                                      <p:to>
                                        <p:strVal val="visible"/>
                                      </p:to>
                                    </p:set>
                                    <p:animEffect transition="in" filter="fade">
                                      <p:cBhvr>
                                        <p:cTn id="182" dur="1000"/>
                                        <p:tgtEl>
                                          <p:spTgt spid="318"/>
                                        </p:tgtEl>
                                      </p:cBhvr>
                                    </p:animEffect>
                                    <p:anim calcmode="lin" valueType="num">
                                      <p:cBhvr>
                                        <p:cTn id="183" dur="1000" fill="hold"/>
                                        <p:tgtEl>
                                          <p:spTgt spid="318"/>
                                        </p:tgtEl>
                                        <p:attrNameLst>
                                          <p:attrName>ppt_x</p:attrName>
                                        </p:attrNameLst>
                                      </p:cBhvr>
                                      <p:tavLst>
                                        <p:tav tm="0">
                                          <p:val>
                                            <p:strVal val="#ppt_x"/>
                                          </p:val>
                                        </p:tav>
                                        <p:tav tm="100000">
                                          <p:val>
                                            <p:strVal val="#ppt_x"/>
                                          </p:val>
                                        </p:tav>
                                      </p:tavLst>
                                    </p:anim>
                                    <p:anim calcmode="lin" valueType="num">
                                      <p:cBhvr>
                                        <p:cTn id="184" dur="1000" fill="hold"/>
                                        <p:tgtEl>
                                          <p:spTgt spid="318"/>
                                        </p:tgtEl>
                                        <p:attrNameLst>
                                          <p:attrName>ppt_y</p:attrName>
                                        </p:attrNameLst>
                                      </p:cBhvr>
                                      <p:tavLst>
                                        <p:tav tm="0">
                                          <p:val>
                                            <p:strVal val="#ppt_y+.1"/>
                                          </p:val>
                                        </p:tav>
                                        <p:tav tm="100000">
                                          <p:val>
                                            <p:strVal val="#ppt_y"/>
                                          </p:val>
                                        </p:tav>
                                      </p:tavLst>
                                    </p:anim>
                                  </p:childTnLst>
                                </p:cTn>
                              </p:par>
                              <p:par>
                                <p:cTn id="185" presetID="42" presetClass="entr" presetSubtype="0" fill="hold" nodeType="withEffect">
                                  <p:stCondLst>
                                    <p:cond delay="0"/>
                                  </p:stCondLst>
                                  <p:childTnLst>
                                    <p:set>
                                      <p:cBhvr>
                                        <p:cTn id="186" dur="1" fill="hold">
                                          <p:stCondLst>
                                            <p:cond delay="0"/>
                                          </p:stCondLst>
                                        </p:cTn>
                                        <p:tgtEl>
                                          <p:spTgt spid="319"/>
                                        </p:tgtEl>
                                        <p:attrNameLst>
                                          <p:attrName>style.visibility</p:attrName>
                                        </p:attrNameLst>
                                      </p:cBhvr>
                                      <p:to>
                                        <p:strVal val="visible"/>
                                      </p:to>
                                    </p:set>
                                    <p:animEffect transition="in" filter="fade">
                                      <p:cBhvr>
                                        <p:cTn id="187" dur="1000"/>
                                        <p:tgtEl>
                                          <p:spTgt spid="319"/>
                                        </p:tgtEl>
                                      </p:cBhvr>
                                    </p:animEffect>
                                    <p:anim calcmode="lin" valueType="num">
                                      <p:cBhvr>
                                        <p:cTn id="188" dur="1000" fill="hold"/>
                                        <p:tgtEl>
                                          <p:spTgt spid="319"/>
                                        </p:tgtEl>
                                        <p:attrNameLst>
                                          <p:attrName>ppt_x</p:attrName>
                                        </p:attrNameLst>
                                      </p:cBhvr>
                                      <p:tavLst>
                                        <p:tav tm="0">
                                          <p:val>
                                            <p:strVal val="#ppt_x"/>
                                          </p:val>
                                        </p:tav>
                                        <p:tav tm="100000">
                                          <p:val>
                                            <p:strVal val="#ppt_x"/>
                                          </p:val>
                                        </p:tav>
                                      </p:tavLst>
                                    </p:anim>
                                    <p:anim calcmode="lin" valueType="num">
                                      <p:cBhvr>
                                        <p:cTn id="189" dur="1000" fill="hold"/>
                                        <p:tgtEl>
                                          <p:spTgt spid="319"/>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324"/>
                                        </p:tgtEl>
                                        <p:attrNameLst>
                                          <p:attrName>style.visibility</p:attrName>
                                        </p:attrNameLst>
                                      </p:cBhvr>
                                      <p:to>
                                        <p:strVal val="visible"/>
                                      </p:to>
                                    </p:set>
                                    <p:animEffect transition="in" filter="fade">
                                      <p:cBhvr>
                                        <p:cTn id="192" dur="1000"/>
                                        <p:tgtEl>
                                          <p:spTgt spid="324"/>
                                        </p:tgtEl>
                                      </p:cBhvr>
                                    </p:animEffect>
                                    <p:anim calcmode="lin" valueType="num">
                                      <p:cBhvr>
                                        <p:cTn id="193" dur="1000" fill="hold"/>
                                        <p:tgtEl>
                                          <p:spTgt spid="324"/>
                                        </p:tgtEl>
                                        <p:attrNameLst>
                                          <p:attrName>ppt_x</p:attrName>
                                        </p:attrNameLst>
                                      </p:cBhvr>
                                      <p:tavLst>
                                        <p:tav tm="0">
                                          <p:val>
                                            <p:strVal val="#ppt_x"/>
                                          </p:val>
                                        </p:tav>
                                        <p:tav tm="100000">
                                          <p:val>
                                            <p:strVal val="#ppt_x"/>
                                          </p:val>
                                        </p:tav>
                                      </p:tavLst>
                                    </p:anim>
                                    <p:anim calcmode="lin" valueType="num">
                                      <p:cBhvr>
                                        <p:cTn id="194" dur="1000" fill="hold"/>
                                        <p:tgtEl>
                                          <p:spTgt spid="324"/>
                                        </p:tgtEl>
                                        <p:attrNameLst>
                                          <p:attrName>ppt_y</p:attrName>
                                        </p:attrNameLst>
                                      </p:cBhvr>
                                      <p:tavLst>
                                        <p:tav tm="0">
                                          <p:val>
                                            <p:strVal val="#ppt_y+.1"/>
                                          </p:val>
                                        </p:tav>
                                        <p:tav tm="100000">
                                          <p:val>
                                            <p:strVal val="#ppt_y"/>
                                          </p:val>
                                        </p:tav>
                                      </p:tavLst>
                                    </p:anim>
                                  </p:childTnLst>
                                </p:cTn>
                              </p:par>
                            </p:childTnLst>
                          </p:cTn>
                        </p:par>
                        <p:par>
                          <p:cTn id="195" fill="hold">
                            <p:stCondLst>
                              <p:cond delay="1000"/>
                            </p:stCondLst>
                            <p:childTnLst>
                              <p:par>
                                <p:cTn id="196" presetID="2" presetClass="entr" presetSubtype="8" fill="hold" grpId="0" nodeType="afterEffect">
                                  <p:stCondLst>
                                    <p:cond delay="0"/>
                                  </p:stCondLst>
                                  <p:childTnLst>
                                    <p:set>
                                      <p:cBhvr>
                                        <p:cTn id="197" dur="1" fill="hold">
                                          <p:stCondLst>
                                            <p:cond delay="0"/>
                                          </p:stCondLst>
                                        </p:cTn>
                                        <p:tgtEl>
                                          <p:spTgt spid="343"/>
                                        </p:tgtEl>
                                        <p:attrNameLst>
                                          <p:attrName>style.visibility</p:attrName>
                                        </p:attrNameLst>
                                      </p:cBhvr>
                                      <p:to>
                                        <p:strVal val="visible"/>
                                      </p:to>
                                    </p:set>
                                    <p:anim calcmode="lin" valueType="num">
                                      <p:cBhvr additive="base">
                                        <p:cTn id="198" dur="250" fill="hold"/>
                                        <p:tgtEl>
                                          <p:spTgt spid="343"/>
                                        </p:tgtEl>
                                        <p:attrNameLst>
                                          <p:attrName>ppt_x</p:attrName>
                                        </p:attrNameLst>
                                      </p:cBhvr>
                                      <p:tavLst>
                                        <p:tav tm="0">
                                          <p:val>
                                            <p:strVal val="0-#ppt_w/2"/>
                                          </p:val>
                                        </p:tav>
                                        <p:tav tm="100000">
                                          <p:val>
                                            <p:strVal val="#ppt_x"/>
                                          </p:val>
                                        </p:tav>
                                      </p:tavLst>
                                    </p:anim>
                                    <p:anim calcmode="lin" valueType="num">
                                      <p:cBhvr additive="base">
                                        <p:cTn id="199" dur="250" fill="hold"/>
                                        <p:tgtEl>
                                          <p:spTgt spid="343"/>
                                        </p:tgtEl>
                                        <p:attrNameLst>
                                          <p:attrName>ppt_y</p:attrName>
                                        </p:attrNameLst>
                                      </p:cBhvr>
                                      <p:tavLst>
                                        <p:tav tm="0">
                                          <p:val>
                                            <p:strVal val="#ppt_y"/>
                                          </p:val>
                                        </p:tav>
                                        <p:tav tm="100000">
                                          <p:val>
                                            <p:strVal val="#ppt_y"/>
                                          </p:val>
                                        </p:tav>
                                      </p:tavLst>
                                    </p:anim>
                                  </p:childTnLst>
                                </p:cTn>
                              </p:par>
                            </p:childTnLst>
                          </p:cTn>
                        </p:par>
                        <p:par>
                          <p:cTn id="200" fill="hold">
                            <p:stCondLst>
                              <p:cond delay="1500"/>
                            </p:stCondLst>
                            <p:childTnLst>
                              <p:par>
                                <p:cTn id="201" presetID="22" presetClass="entr" presetSubtype="1" fill="hold" grpId="0" nodeType="afterEffect">
                                  <p:stCondLst>
                                    <p:cond delay="0"/>
                                  </p:stCondLst>
                                  <p:childTnLst>
                                    <p:set>
                                      <p:cBhvr>
                                        <p:cTn id="202" dur="1" fill="hold">
                                          <p:stCondLst>
                                            <p:cond delay="0"/>
                                          </p:stCondLst>
                                        </p:cTn>
                                        <p:tgtEl>
                                          <p:spTgt spid="344"/>
                                        </p:tgtEl>
                                        <p:attrNameLst>
                                          <p:attrName>style.visibility</p:attrName>
                                        </p:attrNameLst>
                                      </p:cBhvr>
                                      <p:to>
                                        <p:strVal val="visible"/>
                                      </p:to>
                                    </p:set>
                                    <p:animEffect transition="in" filter="wipe(up)">
                                      <p:cBhvr>
                                        <p:cTn id="203" dur="500"/>
                                        <p:tgtEl>
                                          <p:spTgt spid="344"/>
                                        </p:tgtEl>
                                      </p:cBhvr>
                                    </p:animEffect>
                                  </p:childTnLst>
                                </p:cTn>
                              </p:par>
                            </p:childTnLst>
                          </p:cTn>
                        </p:par>
                        <p:par>
                          <p:cTn id="204" fill="hold">
                            <p:stCondLst>
                              <p:cond delay="2000"/>
                            </p:stCondLst>
                            <p:childTnLst>
                              <p:par>
                                <p:cTn id="205" presetID="2" presetClass="entr" presetSubtype="2" fill="hold" grpId="0" nodeType="afterEffect">
                                  <p:stCondLst>
                                    <p:cond delay="0"/>
                                  </p:stCondLst>
                                  <p:childTnLst>
                                    <p:set>
                                      <p:cBhvr>
                                        <p:cTn id="206" dur="1" fill="hold">
                                          <p:stCondLst>
                                            <p:cond delay="0"/>
                                          </p:stCondLst>
                                        </p:cTn>
                                        <p:tgtEl>
                                          <p:spTgt spid="349"/>
                                        </p:tgtEl>
                                        <p:attrNameLst>
                                          <p:attrName>style.visibility</p:attrName>
                                        </p:attrNameLst>
                                      </p:cBhvr>
                                      <p:to>
                                        <p:strVal val="visible"/>
                                      </p:to>
                                    </p:set>
                                    <p:anim calcmode="lin" valueType="num">
                                      <p:cBhvr additive="base">
                                        <p:cTn id="207" dur="250" fill="hold"/>
                                        <p:tgtEl>
                                          <p:spTgt spid="349"/>
                                        </p:tgtEl>
                                        <p:attrNameLst>
                                          <p:attrName>ppt_x</p:attrName>
                                        </p:attrNameLst>
                                      </p:cBhvr>
                                      <p:tavLst>
                                        <p:tav tm="0">
                                          <p:val>
                                            <p:strVal val="1+#ppt_w/2"/>
                                          </p:val>
                                        </p:tav>
                                        <p:tav tm="100000">
                                          <p:val>
                                            <p:strVal val="#ppt_x"/>
                                          </p:val>
                                        </p:tav>
                                      </p:tavLst>
                                    </p:anim>
                                    <p:anim calcmode="lin" valueType="num">
                                      <p:cBhvr additive="base">
                                        <p:cTn id="208" dur="250" fill="hold"/>
                                        <p:tgtEl>
                                          <p:spTgt spid="349"/>
                                        </p:tgtEl>
                                        <p:attrNameLst>
                                          <p:attrName>ppt_y</p:attrName>
                                        </p:attrNameLst>
                                      </p:cBhvr>
                                      <p:tavLst>
                                        <p:tav tm="0">
                                          <p:val>
                                            <p:strVal val="#ppt_y"/>
                                          </p:val>
                                        </p:tav>
                                        <p:tav tm="100000">
                                          <p:val>
                                            <p:strVal val="#ppt_y"/>
                                          </p:val>
                                        </p:tav>
                                      </p:tavLst>
                                    </p:anim>
                                  </p:childTnLst>
                                </p:cTn>
                              </p:par>
                            </p:childTnLst>
                          </p:cTn>
                        </p:par>
                        <p:par>
                          <p:cTn id="209" fill="hold">
                            <p:stCondLst>
                              <p:cond delay="2500"/>
                            </p:stCondLst>
                            <p:childTnLst>
                              <p:par>
                                <p:cTn id="210" presetID="22" presetClass="entr" presetSubtype="1" fill="hold" grpId="0" nodeType="afterEffect">
                                  <p:stCondLst>
                                    <p:cond delay="0"/>
                                  </p:stCondLst>
                                  <p:childTnLst>
                                    <p:set>
                                      <p:cBhvr>
                                        <p:cTn id="211" dur="1" fill="hold">
                                          <p:stCondLst>
                                            <p:cond delay="0"/>
                                          </p:stCondLst>
                                        </p:cTn>
                                        <p:tgtEl>
                                          <p:spTgt spid="350"/>
                                        </p:tgtEl>
                                        <p:attrNameLst>
                                          <p:attrName>style.visibility</p:attrName>
                                        </p:attrNameLst>
                                      </p:cBhvr>
                                      <p:to>
                                        <p:strVal val="visible"/>
                                      </p:to>
                                    </p:set>
                                    <p:animEffect transition="in" filter="wipe(up)">
                                      <p:cBhvr>
                                        <p:cTn id="212" dur="500"/>
                                        <p:tgtEl>
                                          <p:spTgt spid="350"/>
                                        </p:tgtEl>
                                      </p:cBhvr>
                                    </p:animEffect>
                                  </p:childTnLst>
                                </p:cTn>
                              </p:par>
                            </p:childTnLst>
                          </p:cTn>
                        </p:par>
                        <p:par>
                          <p:cTn id="213" fill="hold">
                            <p:stCondLst>
                              <p:cond delay="3000"/>
                            </p:stCondLst>
                            <p:childTnLst>
                              <p:par>
                                <p:cTn id="214" presetID="2" presetClass="entr" presetSubtype="8" fill="hold" grpId="0" nodeType="afterEffect">
                                  <p:stCondLst>
                                    <p:cond delay="0"/>
                                  </p:stCondLst>
                                  <p:childTnLst>
                                    <p:set>
                                      <p:cBhvr>
                                        <p:cTn id="215" dur="1" fill="hold">
                                          <p:stCondLst>
                                            <p:cond delay="0"/>
                                          </p:stCondLst>
                                        </p:cTn>
                                        <p:tgtEl>
                                          <p:spTgt spid="345"/>
                                        </p:tgtEl>
                                        <p:attrNameLst>
                                          <p:attrName>style.visibility</p:attrName>
                                        </p:attrNameLst>
                                      </p:cBhvr>
                                      <p:to>
                                        <p:strVal val="visible"/>
                                      </p:to>
                                    </p:set>
                                    <p:anim calcmode="lin" valueType="num">
                                      <p:cBhvr additive="base">
                                        <p:cTn id="216" dur="250" fill="hold"/>
                                        <p:tgtEl>
                                          <p:spTgt spid="345"/>
                                        </p:tgtEl>
                                        <p:attrNameLst>
                                          <p:attrName>ppt_x</p:attrName>
                                        </p:attrNameLst>
                                      </p:cBhvr>
                                      <p:tavLst>
                                        <p:tav tm="0">
                                          <p:val>
                                            <p:strVal val="0-#ppt_w/2"/>
                                          </p:val>
                                        </p:tav>
                                        <p:tav tm="100000">
                                          <p:val>
                                            <p:strVal val="#ppt_x"/>
                                          </p:val>
                                        </p:tav>
                                      </p:tavLst>
                                    </p:anim>
                                    <p:anim calcmode="lin" valueType="num">
                                      <p:cBhvr additive="base">
                                        <p:cTn id="217" dur="250" fill="hold"/>
                                        <p:tgtEl>
                                          <p:spTgt spid="345"/>
                                        </p:tgtEl>
                                        <p:attrNameLst>
                                          <p:attrName>ppt_y</p:attrName>
                                        </p:attrNameLst>
                                      </p:cBhvr>
                                      <p:tavLst>
                                        <p:tav tm="0">
                                          <p:val>
                                            <p:strVal val="#ppt_y"/>
                                          </p:val>
                                        </p:tav>
                                        <p:tav tm="100000">
                                          <p:val>
                                            <p:strVal val="#ppt_y"/>
                                          </p:val>
                                        </p:tav>
                                      </p:tavLst>
                                    </p:anim>
                                  </p:childTnLst>
                                </p:cTn>
                              </p:par>
                            </p:childTnLst>
                          </p:cTn>
                        </p:par>
                        <p:par>
                          <p:cTn id="218" fill="hold">
                            <p:stCondLst>
                              <p:cond delay="3500"/>
                            </p:stCondLst>
                            <p:childTnLst>
                              <p:par>
                                <p:cTn id="219" presetID="22" presetClass="entr" presetSubtype="1" fill="hold" grpId="0" nodeType="afterEffect">
                                  <p:stCondLst>
                                    <p:cond delay="0"/>
                                  </p:stCondLst>
                                  <p:childTnLst>
                                    <p:set>
                                      <p:cBhvr>
                                        <p:cTn id="220" dur="1" fill="hold">
                                          <p:stCondLst>
                                            <p:cond delay="0"/>
                                          </p:stCondLst>
                                        </p:cTn>
                                        <p:tgtEl>
                                          <p:spTgt spid="346"/>
                                        </p:tgtEl>
                                        <p:attrNameLst>
                                          <p:attrName>style.visibility</p:attrName>
                                        </p:attrNameLst>
                                      </p:cBhvr>
                                      <p:to>
                                        <p:strVal val="visible"/>
                                      </p:to>
                                    </p:set>
                                    <p:animEffect transition="in" filter="wipe(up)">
                                      <p:cBhvr>
                                        <p:cTn id="221" dur="500"/>
                                        <p:tgtEl>
                                          <p:spTgt spid="346"/>
                                        </p:tgtEl>
                                      </p:cBhvr>
                                    </p:animEffect>
                                  </p:childTnLst>
                                </p:cTn>
                              </p:par>
                            </p:childTnLst>
                          </p:cTn>
                        </p:par>
                        <p:par>
                          <p:cTn id="222" fill="hold">
                            <p:stCondLst>
                              <p:cond delay="4000"/>
                            </p:stCondLst>
                            <p:childTnLst>
                              <p:par>
                                <p:cTn id="223" presetID="2" presetClass="entr" presetSubtype="2" fill="hold" grpId="0" nodeType="afterEffect">
                                  <p:stCondLst>
                                    <p:cond delay="0"/>
                                  </p:stCondLst>
                                  <p:childTnLst>
                                    <p:set>
                                      <p:cBhvr>
                                        <p:cTn id="224" dur="1" fill="hold">
                                          <p:stCondLst>
                                            <p:cond delay="0"/>
                                          </p:stCondLst>
                                        </p:cTn>
                                        <p:tgtEl>
                                          <p:spTgt spid="351"/>
                                        </p:tgtEl>
                                        <p:attrNameLst>
                                          <p:attrName>style.visibility</p:attrName>
                                        </p:attrNameLst>
                                      </p:cBhvr>
                                      <p:to>
                                        <p:strVal val="visible"/>
                                      </p:to>
                                    </p:set>
                                    <p:anim calcmode="lin" valueType="num">
                                      <p:cBhvr additive="base">
                                        <p:cTn id="225" dur="250" fill="hold"/>
                                        <p:tgtEl>
                                          <p:spTgt spid="351"/>
                                        </p:tgtEl>
                                        <p:attrNameLst>
                                          <p:attrName>ppt_x</p:attrName>
                                        </p:attrNameLst>
                                      </p:cBhvr>
                                      <p:tavLst>
                                        <p:tav tm="0">
                                          <p:val>
                                            <p:strVal val="1+#ppt_w/2"/>
                                          </p:val>
                                        </p:tav>
                                        <p:tav tm="100000">
                                          <p:val>
                                            <p:strVal val="#ppt_x"/>
                                          </p:val>
                                        </p:tav>
                                      </p:tavLst>
                                    </p:anim>
                                    <p:anim calcmode="lin" valueType="num">
                                      <p:cBhvr additive="base">
                                        <p:cTn id="226" dur="250" fill="hold"/>
                                        <p:tgtEl>
                                          <p:spTgt spid="351"/>
                                        </p:tgtEl>
                                        <p:attrNameLst>
                                          <p:attrName>ppt_y</p:attrName>
                                        </p:attrNameLst>
                                      </p:cBhvr>
                                      <p:tavLst>
                                        <p:tav tm="0">
                                          <p:val>
                                            <p:strVal val="#ppt_y"/>
                                          </p:val>
                                        </p:tav>
                                        <p:tav tm="100000">
                                          <p:val>
                                            <p:strVal val="#ppt_y"/>
                                          </p:val>
                                        </p:tav>
                                      </p:tavLst>
                                    </p:anim>
                                  </p:childTnLst>
                                </p:cTn>
                              </p:par>
                            </p:childTnLst>
                          </p:cTn>
                        </p:par>
                        <p:par>
                          <p:cTn id="227" fill="hold">
                            <p:stCondLst>
                              <p:cond delay="4500"/>
                            </p:stCondLst>
                            <p:childTnLst>
                              <p:par>
                                <p:cTn id="228" presetID="22" presetClass="entr" presetSubtype="1" fill="hold" grpId="0" nodeType="afterEffect">
                                  <p:stCondLst>
                                    <p:cond delay="0"/>
                                  </p:stCondLst>
                                  <p:childTnLst>
                                    <p:set>
                                      <p:cBhvr>
                                        <p:cTn id="229" dur="1" fill="hold">
                                          <p:stCondLst>
                                            <p:cond delay="0"/>
                                          </p:stCondLst>
                                        </p:cTn>
                                        <p:tgtEl>
                                          <p:spTgt spid="352"/>
                                        </p:tgtEl>
                                        <p:attrNameLst>
                                          <p:attrName>style.visibility</p:attrName>
                                        </p:attrNameLst>
                                      </p:cBhvr>
                                      <p:to>
                                        <p:strVal val="visible"/>
                                      </p:to>
                                    </p:set>
                                    <p:animEffect transition="in" filter="wipe(up)">
                                      <p:cBhvr>
                                        <p:cTn id="230" dur="500"/>
                                        <p:tgtEl>
                                          <p:spTgt spid="352"/>
                                        </p:tgtEl>
                                      </p:cBhvr>
                                    </p:animEffect>
                                  </p:childTnLst>
                                </p:cTn>
                              </p:par>
                            </p:childTnLst>
                          </p:cTn>
                        </p:par>
                        <p:par>
                          <p:cTn id="231" fill="hold">
                            <p:stCondLst>
                              <p:cond delay="5000"/>
                            </p:stCondLst>
                            <p:childTnLst>
                              <p:par>
                                <p:cTn id="232" presetID="2" presetClass="entr" presetSubtype="8" fill="hold" grpId="0" nodeType="afterEffect">
                                  <p:stCondLst>
                                    <p:cond delay="0"/>
                                  </p:stCondLst>
                                  <p:childTnLst>
                                    <p:set>
                                      <p:cBhvr>
                                        <p:cTn id="233" dur="1" fill="hold">
                                          <p:stCondLst>
                                            <p:cond delay="0"/>
                                          </p:stCondLst>
                                        </p:cTn>
                                        <p:tgtEl>
                                          <p:spTgt spid="347"/>
                                        </p:tgtEl>
                                        <p:attrNameLst>
                                          <p:attrName>style.visibility</p:attrName>
                                        </p:attrNameLst>
                                      </p:cBhvr>
                                      <p:to>
                                        <p:strVal val="visible"/>
                                      </p:to>
                                    </p:set>
                                    <p:anim calcmode="lin" valueType="num">
                                      <p:cBhvr additive="base">
                                        <p:cTn id="234" dur="250" fill="hold"/>
                                        <p:tgtEl>
                                          <p:spTgt spid="347"/>
                                        </p:tgtEl>
                                        <p:attrNameLst>
                                          <p:attrName>ppt_x</p:attrName>
                                        </p:attrNameLst>
                                      </p:cBhvr>
                                      <p:tavLst>
                                        <p:tav tm="0">
                                          <p:val>
                                            <p:strVal val="0-#ppt_w/2"/>
                                          </p:val>
                                        </p:tav>
                                        <p:tav tm="100000">
                                          <p:val>
                                            <p:strVal val="#ppt_x"/>
                                          </p:val>
                                        </p:tav>
                                      </p:tavLst>
                                    </p:anim>
                                    <p:anim calcmode="lin" valueType="num">
                                      <p:cBhvr additive="base">
                                        <p:cTn id="235" dur="250" fill="hold"/>
                                        <p:tgtEl>
                                          <p:spTgt spid="347"/>
                                        </p:tgtEl>
                                        <p:attrNameLst>
                                          <p:attrName>ppt_y</p:attrName>
                                        </p:attrNameLst>
                                      </p:cBhvr>
                                      <p:tavLst>
                                        <p:tav tm="0">
                                          <p:val>
                                            <p:strVal val="#ppt_y"/>
                                          </p:val>
                                        </p:tav>
                                        <p:tav tm="100000">
                                          <p:val>
                                            <p:strVal val="#ppt_y"/>
                                          </p:val>
                                        </p:tav>
                                      </p:tavLst>
                                    </p:anim>
                                  </p:childTnLst>
                                </p:cTn>
                              </p:par>
                            </p:childTnLst>
                          </p:cTn>
                        </p:par>
                        <p:par>
                          <p:cTn id="236" fill="hold">
                            <p:stCondLst>
                              <p:cond delay="5500"/>
                            </p:stCondLst>
                            <p:childTnLst>
                              <p:par>
                                <p:cTn id="237" presetID="22" presetClass="entr" presetSubtype="1" fill="hold" grpId="0" nodeType="afterEffect">
                                  <p:stCondLst>
                                    <p:cond delay="0"/>
                                  </p:stCondLst>
                                  <p:childTnLst>
                                    <p:set>
                                      <p:cBhvr>
                                        <p:cTn id="238" dur="1" fill="hold">
                                          <p:stCondLst>
                                            <p:cond delay="0"/>
                                          </p:stCondLst>
                                        </p:cTn>
                                        <p:tgtEl>
                                          <p:spTgt spid="348"/>
                                        </p:tgtEl>
                                        <p:attrNameLst>
                                          <p:attrName>style.visibility</p:attrName>
                                        </p:attrNameLst>
                                      </p:cBhvr>
                                      <p:to>
                                        <p:strVal val="visible"/>
                                      </p:to>
                                    </p:set>
                                    <p:animEffect transition="in" filter="wipe(up)">
                                      <p:cBhvr>
                                        <p:cTn id="239" dur="500"/>
                                        <p:tgtEl>
                                          <p:spTgt spid="348"/>
                                        </p:tgtEl>
                                      </p:cBhvr>
                                    </p:animEffect>
                                  </p:childTnLst>
                                </p:cTn>
                              </p:par>
                            </p:childTnLst>
                          </p:cTn>
                        </p:par>
                        <p:par>
                          <p:cTn id="240" fill="hold">
                            <p:stCondLst>
                              <p:cond delay="6000"/>
                            </p:stCondLst>
                            <p:childTnLst>
                              <p:par>
                                <p:cTn id="241" presetID="2" presetClass="entr" presetSubtype="2" fill="hold" grpId="0" nodeType="afterEffect">
                                  <p:stCondLst>
                                    <p:cond delay="0"/>
                                  </p:stCondLst>
                                  <p:childTnLst>
                                    <p:set>
                                      <p:cBhvr>
                                        <p:cTn id="242" dur="1" fill="hold">
                                          <p:stCondLst>
                                            <p:cond delay="0"/>
                                          </p:stCondLst>
                                        </p:cTn>
                                        <p:tgtEl>
                                          <p:spTgt spid="353"/>
                                        </p:tgtEl>
                                        <p:attrNameLst>
                                          <p:attrName>style.visibility</p:attrName>
                                        </p:attrNameLst>
                                      </p:cBhvr>
                                      <p:to>
                                        <p:strVal val="visible"/>
                                      </p:to>
                                    </p:set>
                                    <p:anim calcmode="lin" valueType="num">
                                      <p:cBhvr additive="base">
                                        <p:cTn id="243" dur="250" fill="hold"/>
                                        <p:tgtEl>
                                          <p:spTgt spid="353"/>
                                        </p:tgtEl>
                                        <p:attrNameLst>
                                          <p:attrName>ppt_x</p:attrName>
                                        </p:attrNameLst>
                                      </p:cBhvr>
                                      <p:tavLst>
                                        <p:tav tm="0">
                                          <p:val>
                                            <p:strVal val="1+#ppt_w/2"/>
                                          </p:val>
                                        </p:tav>
                                        <p:tav tm="100000">
                                          <p:val>
                                            <p:strVal val="#ppt_x"/>
                                          </p:val>
                                        </p:tav>
                                      </p:tavLst>
                                    </p:anim>
                                    <p:anim calcmode="lin" valueType="num">
                                      <p:cBhvr additive="base">
                                        <p:cTn id="244" dur="250" fill="hold"/>
                                        <p:tgtEl>
                                          <p:spTgt spid="353"/>
                                        </p:tgtEl>
                                        <p:attrNameLst>
                                          <p:attrName>ppt_y</p:attrName>
                                        </p:attrNameLst>
                                      </p:cBhvr>
                                      <p:tavLst>
                                        <p:tav tm="0">
                                          <p:val>
                                            <p:strVal val="#ppt_y"/>
                                          </p:val>
                                        </p:tav>
                                        <p:tav tm="100000">
                                          <p:val>
                                            <p:strVal val="#ppt_y"/>
                                          </p:val>
                                        </p:tav>
                                      </p:tavLst>
                                    </p:anim>
                                  </p:childTnLst>
                                </p:cTn>
                              </p:par>
                            </p:childTnLst>
                          </p:cTn>
                        </p:par>
                        <p:par>
                          <p:cTn id="245" fill="hold">
                            <p:stCondLst>
                              <p:cond delay="6500"/>
                            </p:stCondLst>
                            <p:childTnLst>
                              <p:par>
                                <p:cTn id="246" presetID="22" presetClass="entr" presetSubtype="1" fill="hold" grpId="0" nodeType="afterEffect">
                                  <p:stCondLst>
                                    <p:cond delay="0"/>
                                  </p:stCondLst>
                                  <p:childTnLst>
                                    <p:set>
                                      <p:cBhvr>
                                        <p:cTn id="247" dur="1" fill="hold">
                                          <p:stCondLst>
                                            <p:cond delay="0"/>
                                          </p:stCondLst>
                                        </p:cTn>
                                        <p:tgtEl>
                                          <p:spTgt spid="354"/>
                                        </p:tgtEl>
                                        <p:attrNameLst>
                                          <p:attrName>style.visibility</p:attrName>
                                        </p:attrNameLst>
                                      </p:cBhvr>
                                      <p:to>
                                        <p:strVal val="visible"/>
                                      </p:to>
                                    </p:set>
                                    <p:animEffect transition="in" filter="wipe(up)">
                                      <p:cBhvr>
                                        <p:cTn id="248"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47" grpId="0" animBg="1"/>
      <p:bldP spid="261" grpId="0" animBg="1"/>
      <p:bldP spid="262" grpId="0" animBg="1"/>
      <p:bldP spid="263" grpId="0" animBg="1"/>
      <p:bldP spid="275" grpId="0" animBg="1"/>
      <p:bldP spid="276" grpId="0" animBg="1"/>
      <p:bldP spid="277" grpId="0" animBg="1"/>
      <p:bldP spid="278" grpId="0" animBg="1"/>
      <p:bldP spid="293" grpId="0" animBg="1"/>
      <p:bldP spid="294" grpId="0" animBg="1"/>
      <p:bldP spid="295" grpId="0" animBg="1"/>
      <p:bldP spid="296" grpId="0" animBg="1"/>
      <p:bldP spid="297" grpId="0" animBg="1"/>
      <p:bldP spid="301" grpId="0" animBg="1"/>
      <p:bldP spid="302" grpId="0" animBg="1"/>
      <p:bldP spid="303" grpId="0" animBg="1"/>
      <p:bldP spid="308" grpId="0" animBg="1"/>
      <p:bldP spid="313" grpId="0" animBg="1"/>
      <p:bldP spid="318" grpId="0" animBg="1"/>
      <p:bldP spid="324" grpId="0" animBg="1"/>
      <p:bldP spid="343" grpId="0"/>
      <p:bldP spid="344" grpId="0"/>
      <p:bldP spid="345" grpId="0"/>
      <p:bldP spid="346" grpId="0"/>
      <p:bldP spid="347" grpId="0"/>
      <p:bldP spid="348" grpId="0"/>
      <p:bldP spid="349" grpId="0"/>
      <p:bldP spid="350" grpId="0"/>
      <p:bldP spid="351" grpId="0"/>
      <p:bldP spid="352" grpId="0"/>
      <p:bldP spid="353" grpId="0"/>
      <p:bldP spid="3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rgbClr val="8064A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8064A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8064A2"/>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3</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rgbClr val="8064A2"/>
                </a:solidFill>
                <a:latin typeface="微软雅黑" panose="020B0503020204020204" pitchFamily="34" charset="-122"/>
                <a:ea typeface="微软雅黑" panose="020B0503020204020204" pitchFamily="34" charset="-122"/>
              </a:rPr>
              <a:t>项目成果展示</a:t>
            </a: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完成项目汇总</a:t>
            </a:r>
          </a:p>
        </p:txBody>
      </p:sp>
      <p:sp>
        <p:nvSpPr>
          <p:cNvPr id="41" name="TextBox 40"/>
          <p:cNvSpPr txBox="1"/>
          <p:nvPr/>
        </p:nvSpPr>
        <p:spPr>
          <a:xfrm>
            <a:off x="5310282" y="1754801"/>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完成项目一</a:t>
            </a:r>
          </a:p>
        </p:txBody>
      </p:sp>
      <p:sp>
        <p:nvSpPr>
          <p:cNvPr id="12" name="TextBox 11"/>
          <p:cNvSpPr txBox="1"/>
          <p:nvPr/>
        </p:nvSpPr>
        <p:spPr>
          <a:xfrm>
            <a:off x="3294058" y="2119957"/>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完成项目二</a:t>
            </a:r>
          </a:p>
        </p:txBody>
      </p:sp>
      <p:sp>
        <p:nvSpPr>
          <p:cNvPr id="13" name="TextBox 12"/>
          <p:cNvSpPr txBox="1"/>
          <p:nvPr/>
        </p:nvSpPr>
        <p:spPr>
          <a:xfrm>
            <a:off x="5310282" y="2119957"/>
            <a:ext cx="1544012"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成功经分享</a:t>
            </a: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在此输入章节概述文本内容，文字尽量言简意赅的描述本章节的基本内容即可</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licai2011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专业设计在此输入章节概述文本内容，文字尽量言简意赅的描述本章节的基本内容即可</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licai2011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专业设计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9" grpId="0"/>
      <p:bldP spid="40" grpId="0"/>
      <p:bldP spid="4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已完成项目汇总</a:t>
            </a:r>
          </a:p>
        </p:txBody>
      </p:sp>
      <p:pic>
        <p:nvPicPr>
          <p:cNvPr id="37" name="图片 36"/>
          <p:cNvPicPr>
            <a:picLocks noChangeAspect="1"/>
          </p:cNvPicPr>
          <p:nvPr/>
        </p:nvPicPr>
        <p:blipFill rotWithShape="1">
          <a:blip r:embed="rId3" cstate="print">
            <a:extLst>
              <a:ext uri="{28A0092B-C50C-407E-A947-70E740481C1C}">
                <a14:useLocalDpi xmlns:a14="http://schemas.microsoft.com/office/drawing/2010/main" val="0"/>
              </a:ext>
            </a:extLst>
          </a:blip>
          <a:srcRect b="13325"/>
          <a:stretch>
            <a:fillRect/>
          </a:stretch>
        </p:blipFill>
        <p:spPr>
          <a:xfrm>
            <a:off x="-419956" y="1935896"/>
            <a:ext cx="1567618" cy="3215479"/>
          </a:xfrm>
          <a:prstGeom prst="rect">
            <a:avLst/>
          </a:prstGeom>
        </p:spPr>
      </p:pic>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7899" y="1953182"/>
            <a:ext cx="1248760" cy="3183395"/>
          </a:xfrm>
          <a:prstGeom prst="rect">
            <a:avLst/>
          </a:prstGeom>
        </p:spPr>
      </p:pic>
      <p:sp>
        <p:nvSpPr>
          <p:cNvPr id="39" name="TextBox 38"/>
          <p:cNvSpPr txBox="1"/>
          <p:nvPr/>
        </p:nvSpPr>
        <p:spPr>
          <a:xfrm>
            <a:off x="1035208" y="3457028"/>
            <a:ext cx="1336995"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项目名称一</a:t>
            </a:r>
          </a:p>
        </p:txBody>
      </p:sp>
      <p:sp>
        <p:nvSpPr>
          <p:cNvPr id="40" name="TextBox 39"/>
          <p:cNvSpPr txBox="1"/>
          <p:nvPr/>
        </p:nvSpPr>
        <p:spPr>
          <a:xfrm>
            <a:off x="2372203" y="2807744"/>
            <a:ext cx="1335701"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项目名称二</a:t>
            </a:r>
          </a:p>
        </p:txBody>
      </p:sp>
      <p:sp>
        <p:nvSpPr>
          <p:cNvPr id="41" name="TextBox 40"/>
          <p:cNvSpPr txBox="1"/>
          <p:nvPr/>
        </p:nvSpPr>
        <p:spPr>
          <a:xfrm>
            <a:off x="3940481" y="2643758"/>
            <a:ext cx="1248616"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项目名称三</a:t>
            </a:r>
          </a:p>
        </p:txBody>
      </p:sp>
      <p:sp>
        <p:nvSpPr>
          <p:cNvPr id="42" name="TextBox 41"/>
          <p:cNvSpPr txBox="1"/>
          <p:nvPr/>
        </p:nvSpPr>
        <p:spPr>
          <a:xfrm>
            <a:off x="5436096" y="2764531"/>
            <a:ext cx="1368152"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项目名称四</a:t>
            </a:r>
          </a:p>
        </p:txBody>
      </p:sp>
      <p:sp>
        <p:nvSpPr>
          <p:cNvPr id="46" name="TextBox 45"/>
          <p:cNvSpPr txBox="1"/>
          <p:nvPr/>
        </p:nvSpPr>
        <p:spPr>
          <a:xfrm>
            <a:off x="6876256" y="3385904"/>
            <a:ext cx="1368152" cy="323165"/>
          </a:xfrm>
          <a:prstGeom prst="rect">
            <a:avLst/>
          </a:prstGeom>
          <a:noFill/>
        </p:spPr>
        <p:txBody>
          <a:bodyPr vert="horz" wrap="square" rtlCol="0">
            <a:spAutoFit/>
          </a:bodyPr>
          <a:lstStyle/>
          <a:p>
            <a:pPr algn="ctr"/>
            <a:r>
              <a:rPr lang="zh-CN" altLang="en-US" sz="1500" dirty="0">
                <a:latin typeface="微软雅黑" panose="020B0503020204020204" pitchFamily="34" charset="-122"/>
                <a:ea typeface="微软雅黑" panose="020B0503020204020204" pitchFamily="34" charset="-122"/>
              </a:rPr>
              <a:t>项目名称五</a:t>
            </a:r>
          </a:p>
        </p:txBody>
      </p:sp>
      <p:sp>
        <p:nvSpPr>
          <p:cNvPr id="47" name="TextBox 46"/>
          <p:cNvSpPr txBox="1"/>
          <p:nvPr/>
        </p:nvSpPr>
        <p:spPr>
          <a:xfrm>
            <a:off x="2323584" y="3976774"/>
            <a:ext cx="4487644" cy="692497"/>
          </a:xfrm>
          <a:prstGeom prst="rect">
            <a:avLst/>
          </a:prstGeom>
          <a:noFill/>
        </p:spPr>
        <p:txBody>
          <a:bodyPr wrap="square" lIns="0" tIns="0" rIns="0" bIns="0" rtlCol="0">
            <a:spAutoFit/>
          </a:bodyPr>
          <a:lstStyle/>
          <a:p>
            <a:pPr algn="just">
              <a:lnSpc>
                <a:spcPct val="150000"/>
              </a:lnSpc>
            </a:pPr>
            <a:r>
              <a:rPr lang="zh-CN" altLang="en-US" sz="1000"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latin typeface="微软雅黑 Light" panose="020B0502040204020203" pitchFamily="34" charset="-122"/>
                <a:ea typeface="微软雅黑 Light" panose="020B0502040204020203" pitchFamily="34" charset="-122"/>
              </a:rPr>
              <a:t>……</a:t>
            </a:r>
          </a:p>
        </p:txBody>
      </p:sp>
      <p:sp>
        <p:nvSpPr>
          <p:cNvPr id="48" name="Freeform 5"/>
          <p:cNvSpPr/>
          <p:nvPr/>
        </p:nvSpPr>
        <p:spPr bwMode="auto">
          <a:xfrm>
            <a:off x="2018016"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9" name="Freeform 5"/>
          <p:cNvSpPr/>
          <p:nvPr/>
        </p:nvSpPr>
        <p:spPr bwMode="auto">
          <a:xfrm flipH="1">
            <a:off x="6957280"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nvGrpSpPr>
          <p:cNvPr id="50" name="组合 49"/>
          <p:cNvGrpSpPr/>
          <p:nvPr/>
        </p:nvGrpSpPr>
        <p:grpSpPr>
          <a:xfrm>
            <a:off x="1009576" y="1973556"/>
            <a:ext cx="1314008" cy="1314008"/>
            <a:chOff x="792868" y="618113"/>
            <a:chExt cx="1314008" cy="1314008"/>
          </a:xfrm>
        </p:grpSpPr>
        <p:grpSp>
          <p:nvGrpSpPr>
            <p:cNvPr id="51" name="组合 5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椭圆 56"/>
            <p:cNvSpPr/>
            <p:nvPr/>
          </p:nvSpPr>
          <p:spPr>
            <a:xfrm>
              <a:off x="859391" y="680166"/>
              <a:ext cx="1188000" cy="118800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2393896" y="1257742"/>
            <a:ext cx="1314008" cy="1314008"/>
            <a:chOff x="792868" y="618113"/>
            <a:chExt cx="1314008" cy="1314008"/>
          </a:xfrm>
        </p:grpSpPr>
        <p:grpSp>
          <p:nvGrpSpPr>
            <p:cNvPr id="61" name="组合 6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859391" y="680166"/>
              <a:ext cx="1188000" cy="11880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3978072" y="1059582"/>
            <a:ext cx="1314008" cy="1314008"/>
            <a:chOff x="792868" y="618113"/>
            <a:chExt cx="1314008" cy="1314008"/>
          </a:xfrm>
        </p:grpSpPr>
        <p:grpSp>
          <p:nvGrpSpPr>
            <p:cNvPr id="66" name="组合 6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椭圆 6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椭圆 66"/>
            <p:cNvSpPr/>
            <p:nvPr/>
          </p:nvSpPr>
          <p:spPr>
            <a:xfrm>
              <a:off x="859391" y="680166"/>
              <a:ext cx="1188000" cy="118800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5516268" y="1257742"/>
            <a:ext cx="1314008" cy="1314008"/>
            <a:chOff x="792868" y="618113"/>
            <a:chExt cx="1314008" cy="1314008"/>
          </a:xfrm>
        </p:grpSpPr>
        <p:grpSp>
          <p:nvGrpSpPr>
            <p:cNvPr id="71" name="组合 7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椭圆 71"/>
            <p:cNvSpPr/>
            <p:nvPr/>
          </p:nvSpPr>
          <p:spPr>
            <a:xfrm>
              <a:off x="859391" y="680166"/>
              <a:ext cx="1188000" cy="118800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6912466" y="1977822"/>
            <a:ext cx="1314008" cy="1314008"/>
            <a:chOff x="792868" y="618113"/>
            <a:chExt cx="1314008" cy="1314008"/>
          </a:xfrm>
        </p:grpSpPr>
        <p:grpSp>
          <p:nvGrpSpPr>
            <p:cNvPr id="76" name="组合 7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椭圆 76"/>
            <p:cNvSpPr/>
            <p:nvPr/>
          </p:nvSpPr>
          <p:spPr>
            <a:xfrm>
              <a:off x="859391" y="680166"/>
              <a:ext cx="1188000" cy="1188000"/>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8"/>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50"/>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60"/>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60"/>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65"/>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65"/>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70"/>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70"/>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75"/>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75"/>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14:presetBounceEnd="20000">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14:bounceEnd="20000">
                                          <p:cBhvr additive="base">
                                            <p:cTn id="39" dur="500" fill="hold"/>
                                            <p:tgtEl>
                                              <p:spTgt spid="39"/>
                                            </p:tgtEl>
                                            <p:attrNameLst>
                                              <p:attrName>ppt_x</p:attrName>
                                            </p:attrNameLst>
                                          </p:cBhvr>
                                          <p:tavLst>
                                            <p:tav tm="0">
                                              <p:val>
                                                <p:strVal val="#ppt_x"/>
                                              </p:val>
                                            </p:tav>
                                            <p:tav tm="100000">
                                              <p:val>
                                                <p:strVal val="#ppt_x"/>
                                              </p:val>
                                            </p:tav>
                                          </p:tavLst>
                                        </p:anim>
                                        <p:anim calcmode="lin" valueType="num" p14:bounceEnd="20000">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14:bounceEnd="20000">
                                          <p:cBhvr additive="base">
                                            <p:cTn id="44" dur="50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14:bounceEnd="20000">
                                          <p:cBhvr additive="base">
                                            <p:cTn id="49" dur="500" fill="hold"/>
                                            <p:tgtEl>
                                              <p:spTgt spid="41"/>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14:bounceEnd="20000">
                                          <p:cBhvr additive="base">
                                            <p:cTn id="54" dur="500" fill="hold"/>
                                            <p:tgtEl>
                                              <p:spTgt spid="42"/>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14:bounceEnd="20000">
                                          <p:cBhvr additive="base">
                                            <p:cTn id="59" dur="500" fill="hold"/>
                                            <p:tgtEl>
                                              <p:spTgt spid="46"/>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2"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1+#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0-#ppt_w/2"/>
                                              </p:val>
                                            </p:tav>
                                            <p:tav tm="100000">
                                              <p:val>
                                                <p:strVal val="#ppt_x"/>
                                              </p:val>
                                            </p:tav>
                                          </p:tavLst>
                                        </p:anim>
                                        <p:anim calcmode="lin" valueType="num">
                                          <p:cBhvr additive="base">
                                            <p:cTn id="69" dur="500" fill="hold"/>
                                            <p:tgtEl>
                                              <p:spTgt spid="49"/>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arn(inVertical)">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6" grpId="0"/>
          <p:bldP spid="47" grpId="0"/>
          <p:bldP spid="48" grpId="0" animBg="1"/>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8"/>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50"/>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60"/>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60"/>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65"/>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65"/>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70"/>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70"/>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75"/>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75"/>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ppt_x"/>
                                              </p:val>
                                            </p:tav>
                                            <p:tav tm="100000">
                                              <p:val>
                                                <p:strVal val="#ppt_x"/>
                                              </p:val>
                                            </p:tav>
                                          </p:tavLst>
                                        </p:anim>
                                        <p:anim calcmode="lin" valueType="num">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2"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1+#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0-#ppt_w/2"/>
                                              </p:val>
                                            </p:tav>
                                            <p:tav tm="100000">
                                              <p:val>
                                                <p:strVal val="#ppt_x"/>
                                              </p:val>
                                            </p:tav>
                                          </p:tavLst>
                                        </p:anim>
                                        <p:anim calcmode="lin" valueType="num">
                                          <p:cBhvr additive="base">
                                            <p:cTn id="69" dur="500" fill="hold"/>
                                            <p:tgtEl>
                                              <p:spTgt spid="49"/>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arn(inVertical)">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6" grpId="0"/>
          <p:bldP spid="47" grpId="0"/>
          <p:bldP spid="48" grpId="0" animBg="1"/>
          <p:bldP spid="4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1475656" y="1995686"/>
            <a:ext cx="1340538" cy="1340538"/>
          </a:xfrm>
          <a:prstGeom prst="roundRect">
            <a:avLst/>
          </a:prstGeom>
          <a:solidFill>
            <a:srgbClr val="C0504D"/>
          </a:solidFill>
          <a:ln>
            <a:noFill/>
          </a:ln>
          <a:effectLst>
            <a:innerShdw blurRad="762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spc="-150" dirty="0">
                <a:latin typeface="微软雅黑" panose="020B0503020204020204" pitchFamily="34" charset="-122"/>
                <a:ea typeface="微软雅黑" panose="020B0503020204020204" pitchFamily="34" charset="-122"/>
                <a:cs typeface="Arial" panose="020B0604020202020204" pitchFamily="34" charset="0"/>
              </a:rPr>
              <a:t>目录</a:t>
            </a:r>
          </a:p>
        </p:txBody>
      </p:sp>
      <p:sp>
        <p:nvSpPr>
          <p:cNvPr id="39" name="椭圆 38"/>
          <p:cNvSpPr/>
          <p:nvPr/>
        </p:nvSpPr>
        <p:spPr>
          <a:xfrm>
            <a:off x="3452760" y="1095586"/>
            <a:ext cx="489852" cy="489852"/>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40" name="椭圆 39"/>
          <p:cNvSpPr/>
          <p:nvPr/>
        </p:nvSpPr>
        <p:spPr>
          <a:xfrm>
            <a:off x="3848247" y="1707490"/>
            <a:ext cx="489852" cy="489852"/>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2</a:t>
            </a:r>
            <a:endParaRPr lang="zh-CN" altLang="en-US" sz="2400" dirty="0">
              <a:latin typeface="Arial" panose="020B0604020202020204" pitchFamily="34" charset="0"/>
              <a:cs typeface="Arial" panose="020B0604020202020204" pitchFamily="34" charset="0"/>
            </a:endParaRPr>
          </a:p>
        </p:txBody>
      </p:sp>
      <p:sp>
        <p:nvSpPr>
          <p:cNvPr id="41" name="椭圆 40"/>
          <p:cNvSpPr/>
          <p:nvPr/>
        </p:nvSpPr>
        <p:spPr>
          <a:xfrm>
            <a:off x="3941556" y="2510970"/>
            <a:ext cx="489852" cy="489852"/>
          </a:xfrm>
          <a:prstGeom prst="ellipse">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3</a:t>
            </a:r>
            <a:endParaRPr lang="zh-CN" altLang="en-US" sz="2400" dirty="0">
              <a:latin typeface="Arial" panose="020B0604020202020204" pitchFamily="34" charset="0"/>
              <a:cs typeface="Arial" panose="020B0604020202020204" pitchFamily="34" charset="0"/>
            </a:endParaRPr>
          </a:p>
        </p:txBody>
      </p:sp>
      <p:sp>
        <p:nvSpPr>
          <p:cNvPr id="42" name="椭圆 41"/>
          <p:cNvSpPr/>
          <p:nvPr/>
        </p:nvSpPr>
        <p:spPr>
          <a:xfrm>
            <a:off x="3808527" y="3392800"/>
            <a:ext cx="489852" cy="489852"/>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4</a:t>
            </a:r>
            <a:endParaRPr lang="zh-CN" altLang="en-US" sz="2400" dirty="0">
              <a:latin typeface="Arial" panose="020B0604020202020204" pitchFamily="34" charset="0"/>
              <a:cs typeface="Arial" panose="020B0604020202020204" pitchFamily="34" charset="0"/>
            </a:endParaRPr>
          </a:p>
        </p:txBody>
      </p:sp>
      <p:sp>
        <p:nvSpPr>
          <p:cNvPr id="43" name="TextBox 42"/>
          <p:cNvSpPr txBox="1"/>
          <p:nvPr/>
        </p:nvSpPr>
        <p:spPr>
          <a:xfrm>
            <a:off x="4031684" y="1101477"/>
            <a:ext cx="4379088" cy="400110"/>
          </a:xfrm>
          <a:prstGeom prst="rect">
            <a:avLst/>
          </a:prstGeom>
          <a:noFill/>
        </p:spPr>
        <p:txBody>
          <a:bodyPr wrap="square" rtlCol="0">
            <a:spAutoFit/>
          </a:bodyPr>
          <a:lstStyle/>
          <a:p>
            <a:r>
              <a:rPr lang="zh-CN" altLang="en-US" sz="2000" b="1" dirty="0">
                <a:solidFill>
                  <a:srgbClr val="C0504D"/>
                </a:solidFill>
                <a:latin typeface="微软雅黑" panose="020B0503020204020204" pitchFamily="34" charset="-122"/>
                <a:ea typeface="微软雅黑" panose="020B0503020204020204" pitchFamily="34" charset="-122"/>
              </a:rPr>
              <a:t>年终工作概述：</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p>
        </p:txBody>
      </p:sp>
      <p:sp>
        <p:nvSpPr>
          <p:cNvPr id="44" name="TextBox 43"/>
          <p:cNvSpPr txBox="1"/>
          <p:nvPr/>
        </p:nvSpPr>
        <p:spPr>
          <a:xfrm>
            <a:off x="4402285" y="1807757"/>
            <a:ext cx="4379088" cy="400110"/>
          </a:xfrm>
          <a:prstGeom prst="rect">
            <a:avLst/>
          </a:prstGeom>
          <a:noFill/>
        </p:spPr>
        <p:txBody>
          <a:bodyPr wrap="square" rtlCol="0">
            <a:spAutoFit/>
          </a:bodyPr>
          <a:lstStyle/>
          <a:p>
            <a:r>
              <a:rPr lang="zh-CN" altLang="en-US" sz="2000" b="1" dirty="0">
                <a:solidFill>
                  <a:srgbClr val="4F81BD"/>
                </a:solidFill>
                <a:latin typeface="微软雅黑" panose="020B0503020204020204" pitchFamily="34" charset="-122"/>
                <a:ea typeface="微软雅黑" panose="020B0503020204020204" pitchFamily="34" charset="-122"/>
              </a:rPr>
              <a:t>工作完成情况：</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p>
        </p:txBody>
      </p:sp>
      <p:sp>
        <p:nvSpPr>
          <p:cNvPr id="45" name="TextBox 44"/>
          <p:cNvSpPr txBox="1"/>
          <p:nvPr/>
        </p:nvSpPr>
        <p:spPr>
          <a:xfrm>
            <a:off x="4450292" y="2576647"/>
            <a:ext cx="4379088" cy="400110"/>
          </a:xfrm>
          <a:prstGeom prst="rect">
            <a:avLst/>
          </a:prstGeom>
          <a:noFill/>
        </p:spPr>
        <p:txBody>
          <a:bodyPr wrap="square" rtlCol="0">
            <a:spAutoFit/>
          </a:bodyPr>
          <a:lstStyle/>
          <a:p>
            <a:r>
              <a:rPr lang="zh-CN" altLang="en-US" sz="2000" b="1" dirty="0">
                <a:solidFill>
                  <a:srgbClr val="8064A2"/>
                </a:solidFill>
                <a:latin typeface="微软雅黑" panose="020B0503020204020204" pitchFamily="34" charset="-122"/>
                <a:ea typeface="微软雅黑" panose="020B0503020204020204" pitchFamily="34" charset="-122"/>
              </a:rPr>
              <a:t>成功项目展示：</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p>
        </p:txBody>
      </p:sp>
      <p:sp>
        <p:nvSpPr>
          <p:cNvPr id="52" name="TextBox 51"/>
          <p:cNvSpPr txBox="1"/>
          <p:nvPr/>
        </p:nvSpPr>
        <p:spPr>
          <a:xfrm>
            <a:off x="4354238" y="3392800"/>
            <a:ext cx="4379088" cy="400110"/>
          </a:xfrm>
          <a:prstGeom prst="rect">
            <a:avLst/>
          </a:prstGeom>
          <a:noFill/>
        </p:spPr>
        <p:txBody>
          <a:bodyPr wrap="square" rtlCol="0">
            <a:spAutoFit/>
          </a:bodyPr>
          <a:lstStyle/>
          <a:p>
            <a:r>
              <a:rPr lang="zh-CN" altLang="en-US" sz="2000" b="1" dirty="0">
                <a:solidFill>
                  <a:srgbClr val="9BBB59"/>
                </a:solidFill>
                <a:latin typeface="微软雅黑" panose="020B0503020204020204" pitchFamily="34" charset="-122"/>
                <a:ea typeface="微软雅黑" panose="020B0503020204020204" pitchFamily="34" charset="-122"/>
              </a:rPr>
              <a:t>工作不足之处：</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p>
        </p:txBody>
      </p:sp>
      <p:sp>
        <p:nvSpPr>
          <p:cNvPr id="53" name="椭圆 52"/>
          <p:cNvSpPr/>
          <p:nvPr/>
        </p:nvSpPr>
        <p:spPr>
          <a:xfrm>
            <a:off x="3347864" y="3973014"/>
            <a:ext cx="489852" cy="489852"/>
          </a:xfrm>
          <a:prstGeom prst="ellipse">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5</a:t>
            </a:r>
            <a:endParaRPr lang="zh-CN" altLang="en-US" sz="2400" dirty="0">
              <a:latin typeface="Arial" panose="020B0604020202020204" pitchFamily="34" charset="0"/>
              <a:cs typeface="Arial" panose="020B0604020202020204" pitchFamily="34" charset="0"/>
            </a:endParaRPr>
          </a:p>
        </p:txBody>
      </p:sp>
      <p:sp>
        <p:nvSpPr>
          <p:cNvPr id="54" name="TextBox 53"/>
          <p:cNvSpPr txBox="1"/>
          <p:nvPr/>
        </p:nvSpPr>
        <p:spPr>
          <a:xfrm>
            <a:off x="4011619" y="4076876"/>
            <a:ext cx="4379088" cy="400110"/>
          </a:xfrm>
          <a:prstGeom prst="rect">
            <a:avLst/>
          </a:prstGeom>
          <a:noFill/>
        </p:spPr>
        <p:txBody>
          <a:bodyPr wrap="square" rtlCol="0">
            <a:spAutoFit/>
          </a:bodyPr>
          <a:lstStyle/>
          <a:p>
            <a:r>
              <a:rPr lang="zh-CN" altLang="en-US" sz="2000" b="1" dirty="0">
                <a:solidFill>
                  <a:srgbClr val="C0504D"/>
                </a:solidFill>
                <a:latin typeface="微软雅黑" panose="020B0503020204020204" pitchFamily="34" charset="-122"/>
                <a:ea typeface="微软雅黑" panose="020B0503020204020204" pitchFamily="34" charset="-122"/>
              </a:rPr>
              <a:t>明年工作计划：</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此处添加说明文字</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5" presetClass="path" presetSubtype="0" accel="50000" decel="50000" fill="hold" grpId="1" nodeType="afterEffect">
                                  <p:stCondLst>
                                    <p:cond delay="250"/>
                                  </p:stCondLst>
                                  <p:childTnLst>
                                    <p:animMotion origin="layout" path="M 0 0 L -0.25 0 E" pathEditMode="relative" ptsTypes="">
                                      <p:cBhvr>
                                        <p:cTn id="11" dur="1250" fill="hold"/>
                                        <p:tgtEl>
                                          <p:spTgt spid="38"/>
                                        </p:tgtEl>
                                        <p:attrNameLst>
                                          <p:attrName>ppt_x</p:attrName>
                                          <p:attrName>ppt_y</p:attrName>
                                        </p:attrNameLst>
                                      </p:cBhvr>
                                    </p:animMotion>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fltVal val="0"/>
                                          </p:val>
                                        </p:tav>
                                        <p:tav tm="100000">
                                          <p:val>
                                            <p:strVal val="#ppt_w"/>
                                          </p:val>
                                        </p:tav>
                                      </p:tavLst>
                                    </p:anim>
                                    <p:anim calcmode="lin" valueType="num">
                                      <p:cBhvr>
                                        <p:cTn id="31" dur="500" fill="hold"/>
                                        <p:tgtEl>
                                          <p:spTgt spid="42"/>
                                        </p:tgtEl>
                                        <p:attrNameLst>
                                          <p:attrName>ppt_h</p:attrName>
                                        </p:attrNameLst>
                                      </p:cBhvr>
                                      <p:tavLst>
                                        <p:tav tm="0">
                                          <p:val>
                                            <p:fltVal val="0"/>
                                          </p:val>
                                        </p:tav>
                                        <p:tav tm="100000">
                                          <p:val>
                                            <p:strVal val="#ppt_h"/>
                                          </p:val>
                                        </p:tav>
                                      </p:tavLst>
                                    </p:anim>
                                    <p:animEffect transition="in" filter="fade">
                                      <p:cBhvr>
                                        <p:cTn id="32" dur="500"/>
                                        <p:tgtEl>
                                          <p:spTgt spid="4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par>
                                <p:cTn id="38" presetID="42" presetClass="path" presetSubtype="0" accel="50000" decel="50000" fill="hold" grpId="1" nodeType="withEffect">
                                  <p:stCondLst>
                                    <p:cond delay="0"/>
                                  </p:stCondLst>
                                  <p:childTnLst>
                                    <p:animMotion origin="layout" path="M -0.18437 0.2713 L -0.00225 0.01512 " pathEditMode="relative" rAng="0" ptsTypes="AA">
                                      <p:cBhvr>
                                        <p:cTn id="39" dur="1000" fill="hold"/>
                                        <p:tgtEl>
                                          <p:spTgt spid="39"/>
                                        </p:tgtEl>
                                        <p:attrNameLst>
                                          <p:attrName>ppt_x</p:attrName>
                                          <p:attrName>ppt_y</p:attrName>
                                        </p:attrNameLst>
                                      </p:cBhvr>
                                      <p:rCtr x="9097" y="-12809"/>
                                    </p:animMotion>
                                  </p:childTnLst>
                                </p:cTn>
                              </p:par>
                              <p:par>
                                <p:cTn id="40" presetID="42" presetClass="path" presetSubtype="0" accel="50000" decel="50000" fill="hold" grpId="1" nodeType="withEffect">
                                  <p:stCondLst>
                                    <p:cond delay="0"/>
                                  </p:stCondLst>
                                  <p:childTnLst>
                                    <p:animMotion origin="layout" path="M -0.22761 0.15247 L -0.01545 0.02191 " pathEditMode="relative" rAng="0" ptsTypes="AA">
                                      <p:cBhvr>
                                        <p:cTn id="41" dur="1000" fill="hold"/>
                                        <p:tgtEl>
                                          <p:spTgt spid="40"/>
                                        </p:tgtEl>
                                        <p:attrNameLst>
                                          <p:attrName>ppt_x</p:attrName>
                                          <p:attrName>ppt_y</p:attrName>
                                        </p:attrNameLst>
                                      </p:cBhvr>
                                      <p:rCtr x="10608" y="-6543"/>
                                    </p:animMotion>
                                  </p:childTnLst>
                                </p:cTn>
                              </p:par>
                              <p:par>
                                <p:cTn id="42" presetID="42" presetClass="path" presetSubtype="0" accel="50000" decel="50000" fill="hold" grpId="1" nodeType="withEffect">
                                  <p:stCondLst>
                                    <p:cond delay="0"/>
                                  </p:stCondLst>
                                  <p:childTnLst>
                                    <p:animMotion origin="layout" path="M -0.23784 -0.00401 L -0.01944 0.01821 " pathEditMode="relative" rAng="0" ptsTypes="AA">
                                      <p:cBhvr>
                                        <p:cTn id="43" dur="1000" fill="hold"/>
                                        <p:tgtEl>
                                          <p:spTgt spid="41"/>
                                        </p:tgtEl>
                                        <p:attrNameLst>
                                          <p:attrName>ppt_x</p:attrName>
                                          <p:attrName>ppt_y</p:attrName>
                                        </p:attrNameLst>
                                      </p:cBhvr>
                                      <p:rCtr x="10920" y="1111"/>
                                    </p:animMotion>
                                  </p:childTnLst>
                                </p:cTn>
                              </p:par>
                              <p:par>
                                <p:cTn id="44" presetID="42" presetClass="path" presetSubtype="0" accel="50000" decel="50000" fill="hold" grpId="1" nodeType="withEffect">
                                  <p:stCondLst>
                                    <p:cond delay="0"/>
                                  </p:stCondLst>
                                  <p:childTnLst>
                                    <p:animMotion origin="layout" path="M -0.21805 -0.19259 L -0.01284 -0.00803 " pathEditMode="relative" rAng="0" ptsTypes="AA">
                                      <p:cBhvr>
                                        <p:cTn id="45" dur="1000" fill="hold"/>
                                        <p:tgtEl>
                                          <p:spTgt spid="42"/>
                                        </p:tgtEl>
                                        <p:attrNameLst>
                                          <p:attrName>ppt_x</p:attrName>
                                          <p:attrName>ppt_y</p:attrName>
                                        </p:attrNameLst>
                                      </p:cBhvr>
                                      <p:rCtr x="10260" y="9228"/>
                                    </p:animMotion>
                                  </p:childTnLst>
                                </p:cTn>
                              </p:par>
                              <p:par>
                                <p:cTn id="46" presetID="42" presetClass="path" presetSubtype="0" accel="50000" decel="50000" fill="hold" grpId="1" nodeType="withEffect">
                                  <p:stCondLst>
                                    <p:cond delay="0"/>
                                  </p:stCondLst>
                                  <p:childTnLst>
                                    <p:animMotion origin="layout" path="M -0.15069 -0.28766 L -0.01354 0.0037 " pathEditMode="relative" rAng="0" ptsTypes="AA">
                                      <p:cBhvr>
                                        <p:cTn id="47" dur="1000" fill="hold"/>
                                        <p:tgtEl>
                                          <p:spTgt spid="53"/>
                                        </p:tgtEl>
                                        <p:attrNameLst>
                                          <p:attrName>ppt_x</p:attrName>
                                          <p:attrName>ppt_y</p:attrName>
                                        </p:attrNameLst>
                                      </p:cBhvr>
                                      <p:rCtr x="6858" y="14568"/>
                                    </p:animMotion>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1000"/>
                                        <p:tgtEl>
                                          <p:spTgt spid="5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1000"/>
                                        <p:tgtEl>
                                          <p:spTgt spid="54"/>
                                        </p:tgtEl>
                                      </p:cBhvr>
                                    </p:animEffect>
                                  </p:childTnLst>
                                </p:cTn>
                              </p:par>
                            </p:childTnLst>
                          </p:cTn>
                        </p:par>
                        <p:par>
                          <p:cTn id="64" fill="hold">
                            <p:stCondLst>
                              <p:cond delay="3750"/>
                            </p:stCondLst>
                            <p:childTnLst>
                              <p:par>
                                <p:cTn id="65" presetID="26" presetClass="emph" presetSubtype="0" fill="hold" grpId="2" nodeType="afterEffect">
                                  <p:stCondLst>
                                    <p:cond delay="0"/>
                                  </p:stCondLst>
                                  <p:childTnLst>
                                    <p:animEffect transition="out" filter="fade">
                                      <p:cBhvr>
                                        <p:cTn id="66" dur="500" tmFilter="0, 0; .2, .5; .8, .5; 1, 0"/>
                                        <p:tgtEl>
                                          <p:spTgt spid="39"/>
                                        </p:tgtEl>
                                      </p:cBhvr>
                                    </p:animEffect>
                                    <p:animScale>
                                      <p:cBhvr>
                                        <p:cTn id="67" dur="250" autoRev="1" fill="hold"/>
                                        <p:tgtEl>
                                          <p:spTgt spid="39"/>
                                        </p:tgtEl>
                                      </p:cBhvr>
                                      <p:by x="105000" y="105000"/>
                                    </p:animScale>
                                  </p:childTnLst>
                                </p:cTn>
                              </p:par>
                              <p:par>
                                <p:cTn id="68" presetID="26" presetClass="emph" presetSubtype="0" fill="hold" grpId="1" nodeType="withEffect">
                                  <p:stCondLst>
                                    <p:cond delay="0"/>
                                  </p:stCondLst>
                                  <p:childTnLst>
                                    <p:animEffect transition="out" filter="fade">
                                      <p:cBhvr>
                                        <p:cTn id="69" dur="500" tmFilter="0, 0; .2, .5; .8, .5; 1, 0"/>
                                        <p:tgtEl>
                                          <p:spTgt spid="43"/>
                                        </p:tgtEl>
                                      </p:cBhvr>
                                    </p:animEffect>
                                    <p:animScale>
                                      <p:cBhvr>
                                        <p:cTn id="70" dur="250" autoRev="1" fill="hold"/>
                                        <p:tgtEl>
                                          <p:spTgt spid="43"/>
                                        </p:tgtEl>
                                      </p:cBhvr>
                                      <p:by x="105000" y="105000"/>
                                    </p:animScale>
                                  </p:childTnLst>
                                </p:cTn>
                              </p:par>
                            </p:childTnLst>
                          </p:cTn>
                        </p:par>
                        <p:par>
                          <p:cTn id="71" fill="hold">
                            <p:stCondLst>
                              <p:cond delay="4250"/>
                            </p:stCondLst>
                            <p:childTnLst>
                              <p:par>
                                <p:cTn id="72" presetID="26" presetClass="emph" presetSubtype="0" fill="hold" grpId="2" nodeType="afterEffect">
                                  <p:stCondLst>
                                    <p:cond delay="0"/>
                                  </p:stCondLst>
                                  <p:childTnLst>
                                    <p:animEffect transition="out" filter="fade">
                                      <p:cBhvr>
                                        <p:cTn id="73" dur="500" tmFilter="0, 0; .2, .5; .8, .5; 1, 0"/>
                                        <p:tgtEl>
                                          <p:spTgt spid="40"/>
                                        </p:tgtEl>
                                      </p:cBhvr>
                                    </p:animEffect>
                                    <p:animScale>
                                      <p:cBhvr>
                                        <p:cTn id="74" dur="250" autoRev="1" fill="hold"/>
                                        <p:tgtEl>
                                          <p:spTgt spid="40"/>
                                        </p:tgtEl>
                                      </p:cBhvr>
                                      <p:by x="105000" y="105000"/>
                                    </p:animScale>
                                  </p:childTnLst>
                                </p:cTn>
                              </p:par>
                              <p:par>
                                <p:cTn id="75" presetID="26" presetClass="emph" presetSubtype="0" fill="hold" grpId="1" nodeType="withEffect">
                                  <p:stCondLst>
                                    <p:cond delay="0"/>
                                  </p:stCondLst>
                                  <p:childTnLst>
                                    <p:animEffect transition="out" filter="fade">
                                      <p:cBhvr>
                                        <p:cTn id="76" dur="500" tmFilter="0, 0; .2, .5; .8, .5; 1, 0"/>
                                        <p:tgtEl>
                                          <p:spTgt spid="44"/>
                                        </p:tgtEl>
                                      </p:cBhvr>
                                    </p:animEffect>
                                    <p:animScale>
                                      <p:cBhvr>
                                        <p:cTn id="77" dur="250" autoRev="1" fill="hold"/>
                                        <p:tgtEl>
                                          <p:spTgt spid="44"/>
                                        </p:tgtEl>
                                      </p:cBhvr>
                                      <p:by x="105000" y="105000"/>
                                    </p:animScale>
                                  </p:childTnLst>
                                </p:cTn>
                              </p:par>
                            </p:childTnLst>
                          </p:cTn>
                        </p:par>
                        <p:par>
                          <p:cTn id="78" fill="hold">
                            <p:stCondLst>
                              <p:cond delay="4750"/>
                            </p:stCondLst>
                            <p:childTnLst>
                              <p:par>
                                <p:cTn id="79" presetID="26" presetClass="emph" presetSubtype="0" fill="hold" grpId="2" nodeType="afterEffect">
                                  <p:stCondLst>
                                    <p:cond delay="0"/>
                                  </p:stCondLst>
                                  <p:childTnLst>
                                    <p:animEffect transition="out" filter="fade">
                                      <p:cBhvr>
                                        <p:cTn id="80" dur="500" tmFilter="0, 0; .2, .5; .8, .5; 1, 0"/>
                                        <p:tgtEl>
                                          <p:spTgt spid="41"/>
                                        </p:tgtEl>
                                      </p:cBhvr>
                                    </p:animEffect>
                                    <p:animScale>
                                      <p:cBhvr>
                                        <p:cTn id="81" dur="250" autoRev="1" fill="hold"/>
                                        <p:tgtEl>
                                          <p:spTgt spid="41"/>
                                        </p:tgtEl>
                                      </p:cBhvr>
                                      <p:by x="105000" y="105000"/>
                                    </p:animScale>
                                  </p:childTnLst>
                                </p:cTn>
                              </p:par>
                              <p:par>
                                <p:cTn id="82" presetID="26" presetClass="emph" presetSubtype="0" fill="hold" grpId="1" nodeType="withEffect">
                                  <p:stCondLst>
                                    <p:cond delay="0"/>
                                  </p:stCondLst>
                                  <p:childTnLst>
                                    <p:animEffect transition="out" filter="fade">
                                      <p:cBhvr>
                                        <p:cTn id="83" dur="500" tmFilter="0, 0; .2, .5; .8, .5; 1, 0"/>
                                        <p:tgtEl>
                                          <p:spTgt spid="45"/>
                                        </p:tgtEl>
                                      </p:cBhvr>
                                    </p:animEffect>
                                    <p:animScale>
                                      <p:cBhvr>
                                        <p:cTn id="84" dur="250" autoRev="1" fill="hold"/>
                                        <p:tgtEl>
                                          <p:spTgt spid="45"/>
                                        </p:tgtEl>
                                      </p:cBhvr>
                                      <p:by x="105000" y="105000"/>
                                    </p:animScale>
                                  </p:childTnLst>
                                </p:cTn>
                              </p:par>
                            </p:childTnLst>
                          </p:cTn>
                        </p:par>
                        <p:par>
                          <p:cTn id="85" fill="hold">
                            <p:stCondLst>
                              <p:cond delay="5250"/>
                            </p:stCondLst>
                            <p:childTnLst>
                              <p:par>
                                <p:cTn id="86" presetID="26" presetClass="emph" presetSubtype="0" fill="hold" grpId="2" nodeType="afterEffect">
                                  <p:stCondLst>
                                    <p:cond delay="0"/>
                                  </p:stCondLst>
                                  <p:childTnLst>
                                    <p:animEffect transition="out" filter="fade">
                                      <p:cBhvr>
                                        <p:cTn id="87" dur="500" tmFilter="0, 0; .2, .5; .8, .5; 1, 0"/>
                                        <p:tgtEl>
                                          <p:spTgt spid="42"/>
                                        </p:tgtEl>
                                      </p:cBhvr>
                                    </p:animEffect>
                                    <p:animScale>
                                      <p:cBhvr>
                                        <p:cTn id="88" dur="250" autoRev="1" fill="hold"/>
                                        <p:tgtEl>
                                          <p:spTgt spid="42"/>
                                        </p:tgtEl>
                                      </p:cBhvr>
                                      <p:by x="105000" y="105000"/>
                                    </p:animScale>
                                  </p:childTnLst>
                                </p:cTn>
                              </p:par>
                              <p:par>
                                <p:cTn id="89" presetID="26" presetClass="emph" presetSubtype="0" fill="hold" grpId="1" nodeType="withEffect">
                                  <p:stCondLst>
                                    <p:cond delay="0"/>
                                  </p:stCondLst>
                                  <p:childTnLst>
                                    <p:animEffect transition="out" filter="fade">
                                      <p:cBhvr>
                                        <p:cTn id="90" dur="500" tmFilter="0, 0; .2, .5; .8, .5; 1, 0"/>
                                        <p:tgtEl>
                                          <p:spTgt spid="52"/>
                                        </p:tgtEl>
                                      </p:cBhvr>
                                    </p:animEffect>
                                    <p:animScale>
                                      <p:cBhvr>
                                        <p:cTn id="91" dur="250" autoRev="1" fill="hold"/>
                                        <p:tgtEl>
                                          <p:spTgt spid="52"/>
                                        </p:tgtEl>
                                      </p:cBhvr>
                                      <p:by x="105000" y="105000"/>
                                    </p:animScale>
                                  </p:childTnLst>
                                </p:cTn>
                              </p:par>
                            </p:childTnLst>
                          </p:cTn>
                        </p:par>
                        <p:par>
                          <p:cTn id="92" fill="hold">
                            <p:stCondLst>
                              <p:cond delay="5750"/>
                            </p:stCondLst>
                            <p:childTnLst>
                              <p:par>
                                <p:cTn id="93" presetID="26" presetClass="emph" presetSubtype="0" fill="hold" grpId="2" nodeType="afterEffect">
                                  <p:stCondLst>
                                    <p:cond delay="0"/>
                                  </p:stCondLst>
                                  <p:childTnLst>
                                    <p:animEffect transition="out" filter="fade">
                                      <p:cBhvr>
                                        <p:cTn id="94" dur="500" tmFilter="0, 0; .2, .5; .8, .5; 1, 0"/>
                                        <p:tgtEl>
                                          <p:spTgt spid="53"/>
                                        </p:tgtEl>
                                      </p:cBhvr>
                                    </p:animEffect>
                                    <p:animScale>
                                      <p:cBhvr>
                                        <p:cTn id="95" dur="250" autoRev="1" fill="hold"/>
                                        <p:tgtEl>
                                          <p:spTgt spid="53"/>
                                        </p:tgtEl>
                                      </p:cBhvr>
                                      <p:by x="105000" y="105000"/>
                                    </p:animScale>
                                  </p:childTnLst>
                                </p:cTn>
                              </p:par>
                              <p:par>
                                <p:cTn id="96" presetID="26" presetClass="emph" presetSubtype="0" fill="hold" grpId="1" nodeType="withEffect">
                                  <p:stCondLst>
                                    <p:cond delay="0"/>
                                  </p:stCondLst>
                                  <p:childTnLst>
                                    <p:animEffect transition="out" filter="fade">
                                      <p:cBhvr>
                                        <p:cTn id="97" dur="500" tmFilter="0, 0; .2, .5; .8, .5; 1, 0"/>
                                        <p:tgtEl>
                                          <p:spTgt spid="54"/>
                                        </p:tgtEl>
                                      </p:cBhvr>
                                    </p:animEffect>
                                    <p:animScale>
                                      <p:cBhvr>
                                        <p:cTn id="98"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p:bldP spid="43" grpId="1"/>
      <p:bldP spid="44" grpId="0"/>
      <p:bldP spid="44" grpId="1"/>
      <p:bldP spid="45" grpId="0"/>
      <p:bldP spid="45" grpId="1"/>
      <p:bldP spid="52" grpId="0"/>
      <p:bldP spid="52" grpId="1"/>
      <p:bldP spid="53" grpId="0" animBg="1"/>
      <p:bldP spid="53" grpId="1" animBg="1"/>
      <p:bldP spid="53" grpId="2" animBg="1"/>
      <p:bldP spid="54" grpId="0"/>
      <p:bldP spid="5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完成项目之一</a:t>
            </a:r>
          </a:p>
        </p:txBody>
      </p:sp>
      <p:sp>
        <p:nvSpPr>
          <p:cNvPr id="21" name="Rectangle 6"/>
          <p:cNvSpPr/>
          <p:nvPr/>
        </p:nvSpPr>
        <p:spPr>
          <a:xfrm>
            <a:off x="0" y="1513285"/>
            <a:ext cx="9144000" cy="24907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endParaRPr lang="zh-CN" altLang="zh-CN">
              <a:solidFill>
                <a:srgbClr val="FFFFFF"/>
              </a:solidFill>
            </a:endParaRPr>
          </a:p>
        </p:txBody>
      </p:sp>
      <p:grpSp>
        <p:nvGrpSpPr>
          <p:cNvPr id="22" name="Group 7"/>
          <p:cNvGrpSpPr/>
          <p:nvPr/>
        </p:nvGrpSpPr>
        <p:grpSpPr bwMode="auto">
          <a:xfrm>
            <a:off x="-155973" y="1477566"/>
            <a:ext cx="5016104" cy="3267075"/>
            <a:chOff x="2003612" y="1089213"/>
            <a:chExt cx="8001000" cy="5768788"/>
          </a:xfrm>
        </p:grpSpPr>
        <p:pic>
          <p:nvPicPr>
            <p:cNvPr id="23" name="Picture 8"/>
            <p:cNvPicPr>
              <a:picLocks noChangeAspect="1"/>
            </p:cNvPicPr>
            <p:nvPr/>
          </p:nvPicPr>
          <p:blipFill>
            <a:blip r:embed="rId3">
              <a:extLst>
                <a:ext uri="{28A0092B-C50C-407E-A947-70E740481C1C}">
                  <a14:useLocalDpi xmlns:a14="http://schemas.microsoft.com/office/drawing/2010/main" val="0"/>
                </a:ext>
              </a:extLst>
            </a:blip>
            <a:srcRect l="9486" t="6898" r="10791" b="8984"/>
            <a:stretch>
              <a:fillRect/>
            </a:stretch>
          </p:blipFill>
          <p:spPr bwMode="auto">
            <a:xfrm>
              <a:off x="2003612" y="1089213"/>
              <a:ext cx="8001000" cy="57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9"/>
            <p:cNvSpPr/>
            <p:nvPr/>
          </p:nvSpPr>
          <p:spPr>
            <a:xfrm>
              <a:off x="3483028" y="2031056"/>
              <a:ext cx="5148519" cy="380521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26" name="Group 12"/>
          <p:cNvGrpSpPr/>
          <p:nvPr/>
        </p:nvGrpSpPr>
        <p:grpSpPr bwMode="auto">
          <a:xfrm>
            <a:off x="4770835" y="2632472"/>
            <a:ext cx="530616" cy="573630"/>
            <a:chOff x="4459441" y="3503594"/>
            <a:chExt cx="707454" cy="764880"/>
          </a:xfrm>
        </p:grpSpPr>
        <p:sp>
          <p:nvSpPr>
            <p:cNvPr id="50" name="Rectangle 18"/>
            <p:cNvSpPr/>
            <p:nvPr/>
          </p:nvSpPr>
          <p:spPr>
            <a:xfrm>
              <a:off x="4459441" y="3521057"/>
              <a:ext cx="701642" cy="7477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Oval 19"/>
            <p:cNvSpPr/>
            <p:nvPr/>
          </p:nvSpPr>
          <p:spPr>
            <a:xfrm>
              <a:off x="4464203" y="3503594"/>
              <a:ext cx="703230" cy="760453"/>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Group 13"/>
          <p:cNvGrpSpPr/>
          <p:nvPr/>
        </p:nvGrpSpPr>
        <p:grpSpPr bwMode="auto">
          <a:xfrm>
            <a:off x="4770835" y="3341145"/>
            <a:ext cx="530616" cy="573630"/>
            <a:chOff x="5400121" y="3503594"/>
            <a:chExt cx="707454" cy="764880"/>
          </a:xfrm>
        </p:grpSpPr>
        <p:sp>
          <p:nvSpPr>
            <p:cNvPr id="48" name="Rectangle 16"/>
            <p:cNvSpPr/>
            <p:nvPr/>
          </p:nvSpPr>
          <p:spPr>
            <a:xfrm>
              <a:off x="5400121" y="3520722"/>
              <a:ext cx="701642" cy="747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Oval 17"/>
            <p:cNvSpPr/>
            <p:nvPr/>
          </p:nvSpPr>
          <p:spPr>
            <a:xfrm>
              <a:off x="5404883" y="3503258"/>
              <a:ext cx="703230" cy="76045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2" name="Content Placeholder 2"/>
          <p:cNvSpPr txBox="1"/>
          <p:nvPr/>
        </p:nvSpPr>
        <p:spPr bwMode="auto">
          <a:xfrm>
            <a:off x="4725242" y="1854994"/>
            <a:ext cx="4311254" cy="71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sz="2800">
                <a:solidFill>
                  <a:schemeClr val="tx1"/>
                </a:solidFill>
                <a:latin typeface="Calibri" panose="020F0502020204030204" charset="0"/>
              </a:defRPr>
            </a:lvl1pPr>
            <a:lvl2pPr marL="742950" indent="-285750">
              <a:defRPr sz="2400">
                <a:solidFill>
                  <a:schemeClr val="tx1"/>
                </a:solidFill>
                <a:latin typeface="Calibri" panose="020F0502020204030204" charset="0"/>
              </a:defRPr>
            </a:lvl2pPr>
            <a:lvl3pPr>
              <a:defRPr sz="2000">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fontAlgn="base">
              <a:spcAft>
                <a:spcPct val="0"/>
              </a:spcAft>
              <a:defRPr>
                <a:solidFill>
                  <a:schemeClr val="tx1"/>
                </a:solidFill>
                <a:latin typeface="Calibri" panose="020F0502020204030204" charset="0"/>
              </a:defRPr>
            </a:lvl6pPr>
            <a:lvl7pPr fontAlgn="base">
              <a:spcAft>
                <a:spcPct val="0"/>
              </a:spcAft>
              <a:defRPr>
                <a:solidFill>
                  <a:schemeClr val="tx1"/>
                </a:solidFill>
                <a:latin typeface="Calibri" panose="020F0502020204030204" charset="0"/>
              </a:defRPr>
            </a:lvl7pPr>
            <a:lvl8pPr fontAlgn="base">
              <a:spcAft>
                <a:spcPct val="0"/>
              </a:spcAft>
              <a:defRPr>
                <a:solidFill>
                  <a:schemeClr val="tx1"/>
                </a:solidFill>
                <a:latin typeface="Calibri" panose="020F0502020204030204" charset="0"/>
              </a:defRPr>
            </a:lvl8pPr>
            <a:lvl9pPr fontAlgn="base">
              <a:spcAft>
                <a:spcPct val="0"/>
              </a:spcAft>
              <a:defRPr>
                <a:solidFill>
                  <a:schemeClr val="tx1"/>
                </a:solidFill>
                <a:latin typeface="Calibri" panose="020F0502020204030204" charset="0"/>
              </a:defRPr>
            </a:lvl9pPr>
          </a:lstStyle>
          <a:p>
            <a:r>
              <a:rPr lang="zh-CN" altLang="en-US" sz="105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50" dirty="0">
                <a:solidFill>
                  <a:schemeClr val="bg1">
                    <a:lumMod val="95000"/>
                  </a:schemeClr>
                </a:solidFill>
                <a:latin typeface="微软雅黑" panose="020B0503020204020204" pitchFamily="34" charset="-122"/>
                <a:ea typeface="微软雅黑" panose="020B0503020204020204" pitchFamily="34" charset="-122"/>
              </a:rPr>
              <a:t>licai2011</a:t>
            </a:r>
            <a:r>
              <a:rPr lang="zh-CN" altLang="en-US" sz="1050" dirty="0">
                <a:solidFill>
                  <a:schemeClr val="bg1">
                    <a:lumMod val="95000"/>
                  </a:schemeClr>
                </a:solidFill>
                <a:latin typeface="微软雅黑" panose="020B0503020204020204" pitchFamily="34" charset="-122"/>
                <a:ea typeface="微软雅黑" panose="020B0503020204020204" pitchFamily="34" charset="-122"/>
              </a:rPr>
              <a:t>专业设计</a:t>
            </a:r>
            <a:r>
              <a:rPr lang="en-US" altLang="zh-CN" sz="1050" dirty="0">
                <a:solidFill>
                  <a:schemeClr val="bg1">
                    <a:lumMod val="95000"/>
                  </a:schemeClr>
                </a:solidFill>
                <a:latin typeface="微软雅黑" panose="020B0503020204020204" pitchFamily="34" charset="-122"/>
                <a:ea typeface="微软雅黑" panose="020B0503020204020204" pitchFamily="34" charset="-122"/>
              </a:rPr>
              <a:t>……</a:t>
            </a:r>
          </a:p>
          <a:p>
            <a:r>
              <a:rPr lang="zh-CN" altLang="en-US" sz="105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50" dirty="0">
                <a:solidFill>
                  <a:schemeClr val="bg1">
                    <a:lumMod val="95000"/>
                  </a:schemeClr>
                </a:solidFill>
                <a:latin typeface="微软雅黑" panose="020B0503020204020204" pitchFamily="34" charset="-122"/>
                <a:ea typeface="微软雅黑" panose="020B0503020204020204" pitchFamily="34" charset="-122"/>
              </a:rPr>
              <a:t>licai2011</a:t>
            </a:r>
            <a:r>
              <a:rPr lang="zh-CN" altLang="en-US" sz="1050" dirty="0">
                <a:solidFill>
                  <a:schemeClr val="bg1">
                    <a:lumMod val="95000"/>
                  </a:schemeClr>
                </a:solidFill>
                <a:latin typeface="微软雅黑" panose="020B0503020204020204" pitchFamily="34" charset="-122"/>
                <a:ea typeface="微软雅黑" panose="020B0503020204020204" pitchFamily="34" charset="-122"/>
              </a:rPr>
              <a:t>专业设计</a:t>
            </a:r>
            <a:r>
              <a:rPr lang="en-US" altLang="zh-CN" sz="1050" dirty="0">
                <a:solidFill>
                  <a:schemeClr val="bg1">
                    <a:lumMod val="95000"/>
                  </a:schemeClr>
                </a:solidFill>
                <a:latin typeface="微软雅黑" panose="020B0503020204020204" pitchFamily="34" charset="-122"/>
                <a:ea typeface="微软雅黑" panose="020B0503020204020204" pitchFamily="34" charset="-122"/>
              </a:rPr>
              <a:t>……</a:t>
            </a:r>
          </a:p>
          <a:p>
            <a:endParaRPr lang="en-US" altLang="zh-CN" sz="105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367576" y="2620179"/>
            <a:ext cx="1107996" cy="276999"/>
          </a:xfrm>
          <a:prstGeom prst="rect">
            <a:avLst/>
          </a:prstGeom>
          <a:noFill/>
        </p:spPr>
        <p:txBody>
          <a:bodyPr wrap="none" rtlCol="0">
            <a:spAutoFit/>
          </a:bodyPr>
          <a:lstStyle/>
          <a:p>
            <a:r>
              <a:rPr lang="zh-CN" altLang="en-US" sz="1200"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sp>
        <p:nvSpPr>
          <p:cNvPr id="18" name="TextBox 17"/>
          <p:cNvSpPr txBox="1"/>
          <p:nvPr/>
        </p:nvSpPr>
        <p:spPr>
          <a:xfrm>
            <a:off x="5367576" y="2855690"/>
            <a:ext cx="2466850" cy="369332"/>
          </a:xfrm>
          <a:prstGeom prst="rect">
            <a:avLst/>
          </a:prstGeom>
          <a:noFill/>
        </p:spPr>
        <p:txBody>
          <a:bodyPr wrap="square" rtlCol="0">
            <a:spAutoFit/>
          </a:bodyPr>
          <a:lstStyle/>
          <a:p>
            <a:r>
              <a:rPr lang="zh-CN" altLang="en-US" sz="9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bg1">
                    <a:lumMod val="95000"/>
                  </a:schemeClr>
                </a:solidFill>
                <a:latin typeface="微软雅黑" panose="020B0503020204020204" pitchFamily="34" charset="-122"/>
                <a:ea typeface="微软雅黑" panose="020B0503020204020204" pitchFamily="34" charset="-122"/>
              </a:rPr>
              <a:t>licai2011</a:t>
            </a:r>
            <a:r>
              <a:rPr lang="zh-CN" altLang="en-US" sz="900" dirty="0">
                <a:solidFill>
                  <a:schemeClr val="bg1">
                    <a:lumMod val="95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95000"/>
                  </a:schemeClr>
                </a:solidFill>
                <a:latin typeface="微软雅黑" panose="020B0503020204020204" pitchFamily="34" charset="-122"/>
                <a:ea typeface="微软雅黑" panose="020B0503020204020204" pitchFamily="34" charset="-122"/>
              </a:rPr>
              <a:t>……</a:t>
            </a:r>
          </a:p>
        </p:txBody>
      </p:sp>
      <p:sp>
        <p:nvSpPr>
          <p:cNvPr id="19" name="TextBox 18"/>
          <p:cNvSpPr txBox="1"/>
          <p:nvPr/>
        </p:nvSpPr>
        <p:spPr>
          <a:xfrm>
            <a:off x="5367576" y="3316690"/>
            <a:ext cx="1107996" cy="276999"/>
          </a:xfrm>
          <a:prstGeom prst="rect">
            <a:avLst/>
          </a:prstGeom>
          <a:noFill/>
        </p:spPr>
        <p:txBody>
          <a:bodyPr wrap="none" rtlCol="0">
            <a:spAutoFit/>
          </a:bodyPr>
          <a:lstStyle/>
          <a:p>
            <a:r>
              <a:rPr lang="zh-CN" altLang="en-US" sz="1200"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sp>
        <p:nvSpPr>
          <p:cNvPr id="20" name="TextBox 19"/>
          <p:cNvSpPr txBox="1"/>
          <p:nvPr/>
        </p:nvSpPr>
        <p:spPr>
          <a:xfrm>
            <a:off x="5367576" y="3552201"/>
            <a:ext cx="2466850" cy="369332"/>
          </a:xfrm>
          <a:prstGeom prst="rect">
            <a:avLst/>
          </a:prstGeom>
          <a:noFill/>
        </p:spPr>
        <p:txBody>
          <a:bodyPr wrap="square" rtlCol="0">
            <a:spAutoFit/>
          </a:bodyPr>
          <a:lstStyle/>
          <a:p>
            <a:r>
              <a:rPr lang="zh-CN" altLang="en-US" sz="9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bg1">
                    <a:lumMod val="95000"/>
                  </a:schemeClr>
                </a:solidFill>
                <a:latin typeface="微软雅黑" panose="020B0503020204020204" pitchFamily="34" charset="-122"/>
                <a:ea typeface="微软雅黑" panose="020B0503020204020204" pitchFamily="34" charset="-122"/>
              </a:rPr>
              <a:t>licai2011</a:t>
            </a:r>
            <a:r>
              <a:rPr lang="zh-CN" altLang="en-US" sz="900" dirty="0">
                <a:solidFill>
                  <a:schemeClr val="bg1">
                    <a:lumMod val="95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9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2"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完成项目之二</a:t>
            </a:r>
          </a:p>
        </p:txBody>
      </p:sp>
      <p:grpSp>
        <p:nvGrpSpPr>
          <p:cNvPr id="51" name="Group 12"/>
          <p:cNvGrpSpPr>
            <a:grpSpLocks noChangeAspect="1"/>
          </p:cNvGrpSpPr>
          <p:nvPr/>
        </p:nvGrpSpPr>
        <p:grpSpPr bwMode="auto">
          <a:xfrm>
            <a:off x="5347860" y="1670276"/>
            <a:ext cx="2539268" cy="1542004"/>
            <a:chOff x="538115" y="2342244"/>
            <a:chExt cx="6736746" cy="3875068"/>
          </a:xfrm>
        </p:grpSpPr>
        <p:pic>
          <p:nvPicPr>
            <p:cNvPr id="65"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14"/>
            <p:cNvSpPr/>
            <p:nvPr/>
          </p:nvSpPr>
          <p:spPr>
            <a:xfrm>
              <a:off x="1346069" y="2555131"/>
              <a:ext cx="5120837" cy="322562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67" name="Group 9"/>
          <p:cNvGrpSpPr>
            <a:grpSpLocks noChangeAspect="1"/>
          </p:cNvGrpSpPr>
          <p:nvPr/>
        </p:nvGrpSpPr>
        <p:grpSpPr bwMode="auto">
          <a:xfrm>
            <a:off x="749725" y="1665513"/>
            <a:ext cx="2540342" cy="1542004"/>
            <a:chOff x="538115" y="2342244"/>
            <a:chExt cx="6736746" cy="3875068"/>
          </a:xfrm>
        </p:grpSpPr>
        <p:pic>
          <p:nvPicPr>
            <p:cNvPr id="6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11"/>
            <p:cNvSpPr/>
            <p:nvPr/>
          </p:nvSpPr>
          <p:spPr>
            <a:xfrm>
              <a:off x="1345728" y="2555131"/>
              <a:ext cx="5121520" cy="322562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70" name="Group 6"/>
          <p:cNvGrpSpPr/>
          <p:nvPr/>
        </p:nvGrpSpPr>
        <p:grpSpPr bwMode="auto">
          <a:xfrm>
            <a:off x="2336602" y="1186350"/>
            <a:ext cx="3963590" cy="2406272"/>
            <a:chOff x="538115" y="2342244"/>
            <a:chExt cx="6736746" cy="3875068"/>
          </a:xfrm>
        </p:grpSpPr>
        <p:pic>
          <p:nvPicPr>
            <p:cNvPr id="7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8"/>
            <p:cNvSpPr/>
            <p:nvPr/>
          </p:nvSpPr>
          <p:spPr>
            <a:xfrm>
              <a:off x="1343793" y="2553572"/>
              <a:ext cx="5123113" cy="3228145"/>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sp>
        <p:nvSpPr>
          <p:cNvPr id="86" name="Freeform 28"/>
          <p:cNvSpPr>
            <a:spLocks noEditPoints="1"/>
          </p:cNvSpPr>
          <p:nvPr/>
        </p:nvSpPr>
        <p:spPr bwMode="auto">
          <a:xfrm>
            <a:off x="323528" y="3998615"/>
            <a:ext cx="419100" cy="401240"/>
          </a:xfrm>
          <a:custGeom>
            <a:avLst/>
            <a:gdLst>
              <a:gd name="T0" fmla="*/ 175 w 296"/>
              <a:gd name="T1" fmla="*/ 126 h 284"/>
              <a:gd name="T2" fmla="*/ 263 w 296"/>
              <a:gd name="T3" fmla="*/ 42 h 284"/>
              <a:gd name="T4" fmla="*/ 268 w 296"/>
              <a:gd name="T5" fmla="*/ 15 h 284"/>
              <a:gd name="T6" fmla="*/ 241 w 296"/>
              <a:gd name="T7" fmla="*/ 22 h 284"/>
              <a:gd name="T8" fmla="*/ 164 w 296"/>
              <a:gd name="T9" fmla="*/ 116 h 284"/>
              <a:gd name="T10" fmla="*/ 141 w 296"/>
              <a:gd name="T11" fmla="*/ 95 h 284"/>
              <a:gd name="T12" fmla="*/ 91 w 296"/>
              <a:gd name="T13" fmla="*/ 12 h 284"/>
              <a:gd name="T14" fmla="*/ 42 w 296"/>
              <a:gd name="T15" fmla="*/ 4 h 284"/>
              <a:gd name="T16" fmla="*/ 42 w 296"/>
              <a:gd name="T17" fmla="*/ 14 h 284"/>
              <a:gd name="T18" fmla="*/ 76 w 296"/>
              <a:gd name="T19" fmla="*/ 45 h 284"/>
              <a:gd name="T20" fmla="*/ 62 w 296"/>
              <a:gd name="T21" fmla="*/ 78 h 284"/>
              <a:gd name="T22" fmla="*/ 22 w 296"/>
              <a:gd name="T23" fmla="*/ 46 h 284"/>
              <a:gd name="T24" fmla="*/ 12 w 296"/>
              <a:gd name="T25" fmla="*/ 36 h 284"/>
              <a:gd name="T26" fmla="*/ 7 w 296"/>
              <a:gd name="T27" fmla="*/ 39 h 284"/>
              <a:gd name="T28" fmla="*/ 56 w 296"/>
              <a:gd name="T29" fmla="*/ 126 h 284"/>
              <a:gd name="T30" fmla="*/ 100 w 296"/>
              <a:gd name="T31" fmla="*/ 136 h 284"/>
              <a:gd name="T32" fmla="*/ 33 w 296"/>
              <a:gd name="T33" fmla="*/ 224 h 284"/>
              <a:gd name="T34" fmla="*/ 29 w 296"/>
              <a:gd name="T35" fmla="*/ 272 h 284"/>
              <a:gd name="T36" fmla="*/ 149 w 296"/>
              <a:gd name="T37" fmla="*/ 186 h 284"/>
              <a:gd name="T38" fmla="*/ 266 w 296"/>
              <a:gd name="T39" fmla="*/ 284 h 284"/>
              <a:gd name="T40" fmla="*/ 284 w 296"/>
              <a:gd name="T41" fmla="*/ 277 h 284"/>
              <a:gd name="T42" fmla="*/ 103 w 296"/>
              <a:gd name="T43" fmla="*/ 123 h 284"/>
              <a:gd name="T44" fmla="*/ 86 w 296"/>
              <a:gd name="T45" fmla="*/ 127 h 284"/>
              <a:gd name="T46" fmla="*/ 25 w 296"/>
              <a:gd name="T47" fmla="*/ 80 h 284"/>
              <a:gd name="T48" fmla="*/ 41 w 296"/>
              <a:gd name="T49" fmla="*/ 80 h 284"/>
              <a:gd name="T50" fmla="*/ 84 w 296"/>
              <a:gd name="T51" fmla="*/ 80 h 284"/>
              <a:gd name="T52" fmla="*/ 58 w 296"/>
              <a:gd name="T53" fmla="*/ 11 h 284"/>
              <a:gd name="T54" fmla="*/ 122 w 296"/>
              <a:gd name="T55" fmla="*/ 59 h 284"/>
              <a:gd name="T56" fmla="*/ 128 w 296"/>
              <a:gd name="T57" fmla="*/ 100 h 284"/>
              <a:gd name="T58" fmla="*/ 144 w 296"/>
              <a:gd name="T59" fmla="*/ 112 h 284"/>
              <a:gd name="T60" fmla="*/ 152 w 296"/>
              <a:gd name="T61" fmla="*/ 129 h 284"/>
              <a:gd name="T62" fmla="*/ 108 w 296"/>
              <a:gd name="T63" fmla="*/ 127 h 284"/>
              <a:gd name="T64" fmla="*/ 103 w 296"/>
              <a:gd name="T65" fmla="*/ 123 h 284"/>
              <a:gd name="T66" fmla="*/ 36 w 296"/>
              <a:gd name="T67" fmla="*/ 264 h 284"/>
              <a:gd name="T68" fmla="*/ 42 w 296"/>
              <a:gd name="T69" fmla="*/ 232 h 284"/>
              <a:gd name="T70" fmla="*/ 150 w 296"/>
              <a:gd name="T71" fmla="*/ 141 h 284"/>
              <a:gd name="T72" fmla="*/ 145 w 296"/>
              <a:gd name="T73" fmla="*/ 173 h 284"/>
              <a:gd name="T74" fmla="*/ 276 w 296"/>
              <a:gd name="T75" fmla="*/ 269 h 284"/>
              <a:gd name="T76" fmla="*/ 241 w 296"/>
              <a:gd name="T77" fmla="*/ 261 h 284"/>
              <a:gd name="T78" fmla="*/ 162 w 296"/>
              <a:gd name="T79" fmla="*/ 139 h 284"/>
              <a:gd name="T80" fmla="*/ 268 w 296"/>
              <a:gd name="T81" fmla="*/ 23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 h="284">
                <a:moveTo>
                  <a:pt x="276" y="226"/>
                </a:moveTo>
                <a:cubicBezTo>
                  <a:pt x="175" y="126"/>
                  <a:pt x="175" y="126"/>
                  <a:pt x="175" y="126"/>
                </a:cubicBezTo>
                <a:cubicBezTo>
                  <a:pt x="246" y="49"/>
                  <a:pt x="246" y="49"/>
                  <a:pt x="246" y="49"/>
                </a:cubicBezTo>
                <a:cubicBezTo>
                  <a:pt x="252" y="49"/>
                  <a:pt x="258" y="47"/>
                  <a:pt x="263" y="42"/>
                </a:cubicBezTo>
                <a:cubicBezTo>
                  <a:pt x="271" y="34"/>
                  <a:pt x="271" y="34"/>
                  <a:pt x="271" y="34"/>
                </a:cubicBezTo>
                <a:cubicBezTo>
                  <a:pt x="278" y="26"/>
                  <a:pt x="274" y="20"/>
                  <a:pt x="268" y="15"/>
                </a:cubicBezTo>
                <a:cubicBezTo>
                  <a:pt x="262" y="9"/>
                  <a:pt x="256" y="6"/>
                  <a:pt x="249" y="13"/>
                </a:cubicBezTo>
                <a:cubicBezTo>
                  <a:pt x="241" y="22"/>
                  <a:pt x="241" y="22"/>
                  <a:pt x="241" y="22"/>
                </a:cubicBezTo>
                <a:cubicBezTo>
                  <a:pt x="237" y="27"/>
                  <a:pt x="235" y="33"/>
                  <a:pt x="236" y="39"/>
                </a:cubicBezTo>
                <a:cubicBezTo>
                  <a:pt x="164" y="116"/>
                  <a:pt x="164" y="116"/>
                  <a:pt x="164" y="116"/>
                </a:cubicBezTo>
                <a:cubicBezTo>
                  <a:pt x="152" y="104"/>
                  <a:pt x="152" y="104"/>
                  <a:pt x="152" y="104"/>
                </a:cubicBezTo>
                <a:cubicBezTo>
                  <a:pt x="149" y="100"/>
                  <a:pt x="145" y="97"/>
                  <a:pt x="141" y="95"/>
                </a:cubicBezTo>
                <a:cubicBezTo>
                  <a:pt x="146" y="80"/>
                  <a:pt x="142" y="62"/>
                  <a:pt x="130" y="51"/>
                </a:cubicBezTo>
                <a:cubicBezTo>
                  <a:pt x="91" y="12"/>
                  <a:pt x="91" y="12"/>
                  <a:pt x="91" y="12"/>
                </a:cubicBezTo>
                <a:cubicBezTo>
                  <a:pt x="83" y="4"/>
                  <a:pt x="72" y="0"/>
                  <a:pt x="60" y="0"/>
                </a:cubicBezTo>
                <a:cubicBezTo>
                  <a:pt x="54" y="0"/>
                  <a:pt x="48" y="1"/>
                  <a:pt x="42" y="4"/>
                </a:cubicBezTo>
                <a:cubicBezTo>
                  <a:pt x="40" y="4"/>
                  <a:pt x="39" y="7"/>
                  <a:pt x="39" y="9"/>
                </a:cubicBezTo>
                <a:cubicBezTo>
                  <a:pt x="39" y="11"/>
                  <a:pt x="40" y="13"/>
                  <a:pt x="42" y="14"/>
                </a:cubicBezTo>
                <a:cubicBezTo>
                  <a:pt x="45" y="15"/>
                  <a:pt x="47" y="16"/>
                  <a:pt x="49" y="18"/>
                </a:cubicBezTo>
                <a:cubicBezTo>
                  <a:pt x="76" y="45"/>
                  <a:pt x="76" y="45"/>
                  <a:pt x="76" y="45"/>
                </a:cubicBezTo>
                <a:cubicBezTo>
                  <a:pt x="83" y="52"/>
                  <a:pt x="84" y="64"/>
                  <a:pt x="76" y="72"/>
                </a:cubicBezTo>
                <a:cubicBezTo>
                  <a:pt x="72" y="76"/>
                  <a:pt x="68" y="78"/>
                  <a:pt x="62" y="78"/>
                </a:cubicBezTo>
                <a:cubicBezTo>
                  <a:pt x="57" y="78"/>
                  <a:pt x="53" y="76"/>
                  <a:pt x="49" y="72"/>
                </a:cubicBezTo>
                <a:cubicBezTo>
                  <a:pt x="22" y="46"/>
                  <a:pt x="22" y="46"/>
                  <a:pt x="22" y="46"/>
                </a:cubicBezTo>
                <a:cubicBezTo>
                  <a:pt x="20" y="44"/>
                  <a:pt x="19" y="42"/>
                  <a:pt x="18" y="39"/>
                </a:cubicBezTo>
                <a:cubicBezTo>
                  <a:pt x="17" y="37"/>
                  <a:pt x="15" y="36"/>
                  <a:pt x="12" y="36"/>
                </a:cubicBezTo>
                <a:cubicBezTo>
                  <a:pt x="12" y="36"/>
                  <a:pt x="12" y="36"/>
                  <a:pt x="12" y="36"/>
                </a:cubicBezTo>
                <a:cubicBezTo>
                  <a:pt x="10" y="36"/>
                  <a:pt x="8" y="37"/>
                  <a:pt x="7" y="39"/>
                </a:cubicBezTo>
                <a:cubicBezTo>
                  <a:pt x="0" y="56"/>
                  <a:pt x="4" y="75"/>
                  <a:pt x="17" y="88"/>
                </a:cubicBezTo>
                <a:cubicBezTo>
                  <a:pt x="56" y="126"/>
                  <a:pt x="56" y="126"/>
                  <a:pt x="56" y="126"/>
                </a:cubicBezTo>
                <a:cubicBezTo>
                  <a:pt x="64" y="134"/>
                  <a:pt x="75" y="139"/>
                  <a:pt x="86" y="139"/>
                </a:cubicBezTo>
                <a:cubicBezTo>
                  <a:pt x="91" y="139"/>
                  <a:pt x="96" y="138"/>
                  <a:pt x="100" y="136"/>
                </a:cubicBezTo>
                <a:cubicBezTo>
                  <a:pt x="102" y="139"/>
                  <a:pt x="104" y="142"/>
                  <a:pt x="107" y="145"/>
                </a:cubicBezTo>
                <a:cubicBezTo>
                  <a:pt x="33" y="224"/>
                  <a:pt x="33" y="224"/>
                  <a:pt x="33" y="224"/>
                </a:cubicBezTo>
                <a:cubicBezTo>
                  <a:pt x="19" y="239"/>
                  <a:pt x="17" y="261"/>
                  <a:pt x="28" y="272"/>
                </a:cubicBezTo>
                <a:cubicBezTo>
                  <a:pt x="29" y="272"/>
                  <a:pt x="29" y="272"/>
                  <a:pt x="29" y="272"/>
                </a:cubicBezTo>
                <a:cubicBezTo>
                  <a:pt x="40" y="283"/>
                  <a:pt x="62" y="279"/>
                  <a:pt x="76" y="264"/>
                </a:cubicBezTo>
                <a:cubicBezTo>
                  <a:pt x="149" y="186"/>
                  <a:pt x="149" y="186"/>
                  <a:pt x="149" y="186"/>
                </a:cubicBezTo>
                <a:cubicBezTo>
                  <a:pt x="233" y="269"/>
                  <a:pt x="233" y="269"/>
                  <a:pt x="233" y="269"/>
                </a:cubicBezTo>
                <a:cubicBezTo>
                  <a:pt x="243" y="279"/>
                  <a:pt x="255" y="284"/>
                  <a:pt x="266" y="284"/>
                </a:cubicBezTo>
                <a:cubicBezTo>
                  <a:pt x="266" y="284"/>
                  <a:pt x="266" y="284"/>
                  <a:pt x="266" y="284"/>
                </a:cubicBezTo>
                <a:cubicBezTo>
                  <a:pt x="273" y="284"/>
                  <a:pt x="280" y="281"/>
                  <a:pt x="284" y="277"/>
                </a:cubicBezTo>
                <a:cubicBezTo>
                  <a:pt x="296" y="264"/>
                  <a:pt x="293" y="242"/>
                  <a:pt x="276" y="226"/>
                </a:cubicBezTo>
                <a:close/>
                <a:moveTo>
                  <a:pt x="103" y="123"/>
                </a:moveTo>
                <a:cubicBezTo>
                  <a:pt x="102" y="123"/>
                  <a:pt x="101" y="123"/>
                  <a:pt x="101" y="124"/>
                </a:cubicBezTo>
                <a:cubicBezTo>
                  <a:pt x="96" y="126"/>
                  <a:pt x="91" y="127"/>
                  <a:pt x="86" y="127"/>
                </a:cubicBezTo>
                <a:cubicBezTo>
                  <a:pt x="78" y="127"/>
                  <a:pt x="70" y="124"/>
                  <a:pt x="64" y="118"/>
                </a:cubicBezTo>
                <a:cubicBezTo>
                  <a:pt x="25" y="80"/>
                  <a:pt x="25" y="80"/>
                  <a:pt x="25" y="80"/>
                </a:cubicBezTo>
                <a:cubicBezTo>
                  <a:pt x="18" y="73"/>
                  <a:pt x="15" y="64"/>
                  <a:pt x="15" y="55"/>
                </a:cubicBezTo>
                <a:cubicBezTo>
                  <a:pt x="41" y="80"/>
                  <a:pt x="41" y="80"/>
                  <a:pt x="41" y="80"/>
                </a:cubicBezTo>
                <a:cubicBezTo>
                  <a:pt x="47" y="86"/>
                  <a:pt x="54" y="89"/>
                  <a:pt x="62" y="89"/>
                </a:cubicBezTo>
                <a:cubicBezTo>
                  <a:pt x="71" y="89"/>
                  <a:pt x="78" y="86"/>
                  <a:pt x="84" y="80"/>
                </a:cubicBezTo>
                <a:cubicBezTo>
                  <a:pt x="96" y="68"/>
                  <a:pt x="96" y="49"/>
                  <a:pt x="84" y="37"/>
                </a:cubicBezTo>
                <a:cubicBezTo>
                  <a:pt x="58" y="11"/>
                  <a:pt x="58" y="11"/>
                  <a:pt x="58" y="11"/>
                </a:cubicBezTo>
                <a:cubicBezTo>
                  <a:pt x="67" y="11"/>
                  <a:pt x="76" y="14"/>
                  <a:pt x="83" y="21"/>
                </a:cubicBezTo>
                <a:cubicBezTo>
                  <a:pt x="122" y="59"/>
                  <a:pt x="122" y="59"/>
                  <a:pt x="122" y="59"/>
                </a:cubicBezTo>
                <a:cubicBezTo>
                  <a:pt x="131" y="68"/>
                  <a:pt x="134" y="83"/>
                  <a:pt x="128" y="96"/>
                </a:cubicBezTo>
                <a:cubicBezTo>
                  <a:pt x="128" y="97"/>
                  <a:pt x="128" y="99"/>
                  <a:pt x="128" y="100"/>
                </a:cubicBezTo>
                <a:cubicBezTo>
                  <a:pt x="129" y="101"/>
                  <a:pt x="130" y="103"/>
                  <a:pt x="131" y="103"/>
                </a:cubicBezTo>
                <a:cubicBezTo>
                  <a:pt x="136" y="105"/>
                  <a:pt x="140" y="108"/>
                  <a:pt x="144" y="112"/>
                </a:cubicBezTo>
                <a:cubicBezTo>
                  <a:pt x="156" y="124"/>
                  <a:pt x="156" y="124"/>
                  <a:pt x="156" y="124"/>
                </a:cubicBezTo>
                <a:cubicBezTo>
                  <a:pt x="152" y="129"/>
                  <a:pt x="152" y="129"/>
                  <a:pt x="152" y="129"/>
                </a:cubicBezTo>
                <a:cubicBezTo>
                  <a:pt x="141" y="124"/>
                  <a:pt x="127" y="127"/>
                  <a:pt x="115" y="137"/>
                </a:cubicBezTo>
                <a:cubicBezTo>
                  <a:pt x="112" y="134"/>
                  <a:pt x="110" y="130"/>
                  <a:pt x="108" y="127"/>
                </a:cubicBezTo>
                <a:cubicBezTo>
                  <a:pt x="108" y="125"/>
                  <a:pt x="107" y="124"/>
                  <a:pt x="105" y="124"/>
                </a:cubicBezTo>
                <a:cubicBezTo>
                  <a:pt x="104" y="123"/>
                  <a:pt x="104" y="123"/>
                  <a:pt x="103" y="123"/>
                </a:cubicBezTo>
                <a:close/>
                <a:moveTo>
                  <a:pt x="68" y="256"/>
                </a:moveTo>
                <a:cubicBezTo>
                  <a:pt x="58" y="267"/>
                  <a:pt x="43" y="270"/>
                  <a:pt x="36" y="264"/>
                </a:cubicBezTo>
                <a:cubicBezTo>
                  <a:pt x="36" y="263"/>
                  <a:pt x="36" y="263"/>
                  <a:pt x="36" y="263"/>
                </a:cubicBezTo>
                <a:cubicBezTo>
                  <a:pt x="29" y="257"/>
                  <a:pt x="32" y="242"/>
                  <a:pt x="42" y="232"/>
                </a:cubicBezTo>
                <a:cubicBezTo>
                  <a:pt x="119" y="149"/>
                  <a:pt x="119" y="149"/>
                  <a:pt x="119" y="149"/>
                </a:cubicBezTo>
                <a:cubicBezTo>
                  <a:pt x="128" y="138"/>
                  <a:pt x="143" y="135"/>
                  <a:pt x="150" y="141"/>
                </a:cubicBezTo>
                <a:cubicBezTo>
                  <a:pt x="150" y="142"/>
                  <a:pt x="150" y="142"/>
                  <a:pt x="150" y="142"/>
                </a:cubicBezTo>
                <a:cubicBezTo>
                  <a:pt x="157" y="148"/>
                  <a:pt x="155" y="163"/>
                  <a:pt x="145" y="173"/>
                </a:cubicBezTo>
                <a:lnTo>
                  <a:pt x="68" y="256"/>
                </a:lnTo>
                <a:close/>
                <a:moveTo>
                  <a:pt x="276" y="269"/>
                </a:moveTo>
                <a:cubicBezTo>
                  <a:pt x="273" y="272"/>
                  <a:pt x="269" y="273"/>
                  <a:pt x="266" y="273"/>
                </a:cubicBezTo>
                <a:cubicBezTo>
                  <a:pt x="258" y="273"/>
                  <a:pt x="249" y="268"/>
                  <a:pt x="241" y="261"/>
                </a:cubicBezTo>
                <a:cubicBezTo>
                  <a:pt x="156" y="178"/>
                  <a:pt x="156" y="178"/>
                  <a:pt x="156" y="178"/>
                </a:cubicBezTo>
                <a:cubicBezTo>
                  <a:pt x="166" y="165"/>
                  <a:pt x="168" y="150"/>
                  <a:pt x="162" y="139"/>
                </a:cubicBezTo>
                <a:cubicBezTo>
                  <a:pt x="167" y="134"/>
                  <a:pt x="167" y="134"/>
                  <a:pt x="167" y="134"/>
                </a:cubicBezTo>
                <a:cubicBezTo>
                  <a:pt x="268" y="234"/>
                  <a:pt x="268" y="234"/>
                  <a:pt x="268" y="234"/>
                </a:cubicBezTo>
                <a:cubicBezTo>
                  <a:pt x="280" y="245"/>
                  <a:pt x="284" y="261"/>
                  <a:pt x="276" y="269"/>
                </a:cubicBezTo>
                <a:close/>
              </a:path>
            </a:pathLst>
          </a:custGeom>
          <a:solidFill>
            <a:schemeClr val="accent3"/>
          </a:solidFill>
          <a:ln>
            <a:noFill/>
          </a:ln>
        </p:spPr>
        <p:txBody>
          <a:bodyPr/>
          <a:lstStyle/>
          <a:p>
            <a:pPr eaLnBrk="1" fontAlgn="auto" hangingPunct="1">
              <a:spcBef>
                <a:spcPts val="0"/>
              </a:spcBef>
              <a:spcAft>
                <a:spcPts val="0"/>
              </a:spcAft>
              <a:defRPr/>
            </a:pPr>
            <a:endParaRPr lang="en-US">
              <a:latin typeface="+mn-lt"/>
            </a:endParaRPr>
          </a:p>
        </p:txBody>
      </p:sp>
      <p:grpSp>
        <p:nvGrpSpPr>
          <p:cNvPr id="4" name="组合 3"/>
          <p:cNvGrpSpPr/>
          <p:nvPr/>
        </p:nvGrpSpPr>
        <p:grpSpPr>
          <a:xfrm>
            <a:off x="3242119" y="3968921"/>
            <a:ext cx="426225" cy="397660"/>
            <a:chOff x="3155900" y="3968921"/>
            <a:chExt cx="426225" cy="397660"/>
          </a:xfrm>
        </p:grpSpPr>
        <p:sp>
          <p:nvSpPr>
            <p:cNvPr id="83" name="Freeform 61"/>
            <p:cNvSpPr>
              <a:spLocks noEditPoints="1"/>
            </p:cNvSpPr>
            <p:nvPr/>
          </p:nvSpPr>
          <p:spPr bwMode="auto">
            <a:xfrm>
              <a:off x="3155900" y="3968921"/>
              <a:ext cx="426225" cy="397660"/>
            </a:xfrm>
            <a:custGeom>
              <a:avLst/>
              <a:gdLst>
                <a:gd name="T0" fmla="*/ 405946 w 301"/>
                <a:gd name="T1" fmla="*/ 0 h 281"/>
                <a:gd name="T2" fmla="*/ 243568 w 301"/>
                <a:gd name="T3" fmla="*/ 162275 h 281"/>
                <a:gd name="T4" fmla="*/ 253008 w 301"/>
                <a:gd name="T5" fmla="*/ 216996 h 281"/>
                <a:gd name="T6" fmla="*/ 1888 w 301"/>
                <a:gd name="T7" fmla="*/ 467957 h 281"/>
                <a:gd name="T8" fmla="*/ 0 w 301"/>
                <a:gd name="T9" fmla="*/ 475504 h 281"/>
                <a:gd name="T10" fmla="*/ 1888 w 301"/>
                <a:gd name="T11" fmla="*/ 518903 h 281"/>
                <a:gd name="T12" fmla="*/ 13217 w 301"/>
                <a:gd name="T13" fmla="*/ 530225 h 281"/>
                <a:gd name="T14" fmla="*/ 13217 w 301"/>
                <a:gd name="T15" fmla="*/ 530225 h 281"/>
                <a:gd name="T16" fmla="*/ 103847 w 301"/>
                <a:gd name="T17" fmla="*/ 526451 h 281"/>
                <a:gd name="T18" fmla="*/ 113287 w 301"/>
                <a:gd name="T19" fmla="*/ 518903 h 281"/>
                <a:gd name="T20" fmla="*/ 124616 w 301"/>
                <a:gd name="T21" fmla="*/ 481165 h 281"/>
                <a:gd name="T22" fmla="*/ 164267 w 301"/>
                <a:gd name="T23" fmla="*/ 471730 h 281"/>
                <a:gd name="T24" fmla="*/ 173707 w 301"/>
                <a:gd name="T25" fmla="*/ 464183 h 281"/>
                <a:gd name="T26" fmla="*/ 179372 w 301"/>
                <a:gd name="T27" fmla="*/ 428331 h 281"/>
                <a:gd name="T28" fmla="*/ 217134 w 301"/>
                <a:gd name="T29" fmla="*/ 418897 h 281"/>
                <a:gd name="T30" fmla="*/ 226575 w 301"/>
                <a:gd name="T31" fmla="*/ 409462 h 281"/>
                <a:gd name="T32" fmla="*/ 228463 w 301"/>
                <a:gd name="T33" fmla="*/ 369837 h 281"/>
                <a:gd name="T34" fmla="*/ 258673 w 301"/>
                <a:gd name="T35" fmla="*/ 367950 h 281"/>
                <a:gd name="T36" fmla="*/ 268113 w 301"/>
                <a:gd name="T37" fmla="*/ 358515 h 281"/>
                <a:gd name="T38" fmla="*/ 277554 w 301"/>
                <a:gd name="T39" fmla="*/ 320777 h 281"/>
                <a:gd name="T40" fmla="*/ 281330 w 301"/>
                <a:gd name="T41" fmla="*/ 320777 h 281"/>
                <a:gd name="T42" fmla="*/ 328533 w 301"/>
                <a:gd name="T43" fmla="*/ 305681 h 281"/>
                <a:gd name="T44" fmla="*/ 405946 w 301"/>
                <a:gd name="T45" fmla="*/ 324551 h 281"/>
                <a:gd name="T46" fmla="*/ 568325 w 301"/>
                <a:gd name="T47" fmla="*/ 162275 h 281"/>
                <a:gd name="T48" fmla="*/ 405946 w 301"/>
                <a:gd name="T49" fmla="*/ 0 h 281"/>
                <a:gd name="T50" fmla="*/ 405946 w 301"/>
                <a:gd name="T51" fmla="*/ 301907 h 281"/>
                <a:gd name="T52" fmla="*/ 334198 w 301"/>
                <a:gd name="T53" fmla="*/ 283038 h 281"/>
                <a:gd name="T54" fmla="*/ 322869 w 301"/>
                <a:gd name="T55" fmla="*/ 283038 h 281"/>
                <a:gd name="T56" fmla="*/ 281330 w 301"/>
                <a:gd name="T57" fmla="*/ 298134 h 281"/>
                <a:gd name="T58" fmla="*/ 271890 w 301"/>
                <a:gd name="T59" fmla="*/ 298134 h 281"/>
                <a:gd name="T60" fmla="*/ 271890 w 301"/>
                <a:gd name="T61" fmla="*/ 298134 h 281"/>
                <a:gd name="T62" fmla="*/ 264337 w 301"/>
                <a:gd name="T63" fmla="*/ 298134 h 281"/>
                <a:gd name="T64" fmla="*/ 258673 w 301"/>
                <a:gd name="T65" fmla="*/ 305681 h 281"/>
                <a:gd name="T66" fmla="*/ 249232 w 301"/>
                <a:gd name="T67" fmla="*/ 347194 h 281"/>
                <a:gd name="T68" fmla="*/ 217134 w 301"/>
                <a:gd name="T69" fmla="*/ 350967 h 281"/>
                <a:gd name="T70" fmla="*/ 207694 w 301"/>
                <a:gd name="T71" fmla="*/ 360402 h 281"/>
                <a:gd name="T72" fmla="*/ 203917 w 301"/>
                <a:gd name="T73" fmla="*/ 400027 h 281"/>
                <a:gd name="T74" fmla="*/ 168043 w 301"/>
                <a:gd name="T75" fmla="*/ 409462 h 281"/>
                <a:gd name="T76" fmla="*/ 160490 w 301"/>
                <a:gd name="T77" fmla="*/ 417010 h 281"/>
                <a:gd name="T78" fmla="*/ 152938 w 301"/>
                <a:gd name="T79" fmla="*/ 452861 h 281"/>
                <a:gd name="T80" fmla="*/ 113287 w 301"/>
                <a:gd name="T81" fmla="*/ 460409 h 281"/>
                <a:gd name="T82" fmla="*/ 103847 w 301"/>
                <a:gd name="T83" fmla="*/ 467957 h 281"/>
                <a:gd name="T84" fmla="*/ 94406 w 301"/>
                <a:gd name="T85" fmla="*/ 505695 h 281"/>
                <a:gd name="T86" fmla="*/ 22657 w 301"/>
                <a:gd name="T87" fmla="*/ 507582 h 281"/>
                <a:gd name="T88" fmla="*/ 20769 w 301"/>
                <a:gd name="T89" fmla="*/ 479278 h 281"/>
                <a:gd name="T90" fmla="*/ 273778 w 301"/>
                <a:gd name="T91" fmla="*/ 226431 h 281"/>
                <a:gd name="T92" fmla="*/ 275666 w 301"/>
                <a:gd name="T93" fmla="*/ 215109 h 281"/>
                <a:gd name="T94" fmla="*/ 266225 w 301"/>
                <a:gd name="T95" fmla="*/ 162275 h 281"/>
                <a:gd name="T96" fmla="*/ 405946 w 301"/>
                <a:gd name="T97" fmla="*/ 22643 h 281"/>
                <a:gd name="T98" fmla="*/ 545668 w 301"/>
                <a:gd name="T99" fmla="*/ 162275 h 281"/>
                <a:gd name="T100" fmla="*/ 405946 w 301"/>
                <a:gd name="T101" fmla="*/ 301907 h 2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1" h="28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4" name="Freeform 62"/>
            <p:cNvSpPr>
              <a:spLocks noEditPoints="1"/>
            </p:cNvSpPr>
            <p:nvPr/>
          </p:nvSpPr>
          <p:spPr bwMode="auto">
            <a:xfrm>
              <a:off x="3414254" y="4023688"/>
              <a:ext cx="72625" cy="73817"/>
            </a:xfrm>
            <a:custGeom>
              <a:avLst/>
              <a:gdLst>
                <a:gd name="T0" fmla="*/ 48419 w 52"/>
                <a:gd name="T1" fmla="*/ 0 h 52"/>
                <a:gd name="T2" fmla="*/ 0 w 52"/>
                <a:gd name="T3" fmla="*/ 49213 h 52"/>
                <a:gd name="T4" fmla="*/ 48419 w 52"/>
                <a:gd name="T5" fmla="*/ 98425 h 52"/>
                <a:gd name="T6" fmla="*/ 96838 w 52"/>
                <a:gd name="T7" fmla="*/ 49213 h 52"/>
                <a:gd name="T8" fmla="*/ 48419 w 52"/>
                <a:gd name="T9" fmla="*/ 0 h 52"/>
                <a:gd name="T10" fmla="*/ 48419 w 52"/>
                <a:gd name="T11" fmla="*/ 79497 h 52"/>
                <a:gd name="T12" fmla="*/ 18623 w 52"/>
                <a:gd name="T13" fmla="*/ 49213 h 52"/>
                <a:gd name="T14" fmla="*/ 48419 w 52"/>
                <a:gd name="T15" fmla="*/ 18928 h 52"/>
                <a:gd name="T16" fmla="*/ 78215 w 52"/>
                <a:gd name="T17" fmla="*/ 49213 h 52"/>
                <a:gd name="T18" fmla="*/ 48419 w 52"/>
                <a:gd name="T19" fmla="*/ 7949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2"/>
          <p:cNvGrpSpPr/>
          <p:nvPr/>
        </p:nvGrpSpPr>
        <p:grpSpPr>
          <a:xfrm>
            <a:off x="6144220" y="3933130"/>
            <a:ext cx="311944" cy="500063"/>
            <a:chOff x="6036220" y="3933130"/>
            <a:chExt cx="311944" cy="500063"/>
          </a:xfrm>
        </p:grpSpPr>
        <p:sp>
          <p:nvSpPr>
            <p:cNvPr id="78" name="Freeform 193"/>
            <p:cNvSpPr/>
            <p:nvPr/>
          </p:nvSpPr>
          <p:spPr bwMode="auto">
            <a:xfrm>
              <a:off x="6036220" y="4330799"/>
              <a:ext cx="86916" cy="102394"/>
            </a:xfrm>
            <a:custGeom>
              <a:avLst/>
              <a:gdLst>
                <a:gd name="T0" fmla="*/ 35 w 62"/>
                <a:gd name="T1" fmla="*/ 0 h 72"/>
                <a:gd name="T2" fmla="*/ 26 w 62"/>
                <a:gd name="T3" fmla="*/ 16 h 72"/>
                <a:gd name="T4" fmla="*/ 20 w 62"/>
                <a:gd name="T5" fmla="*/ 63 h 72"/>
                <a:gd name="T6" fmla="*/ 52 w 62"/>
                <a:gd name="T7" fmla="*/ 61 h 72"/>
                <a:gd name="T8" fmla="*/ 44 w 62"/>
                <a:gd name="T9" fmla="*/ 17 h 72"/>
                <a:gd name="T10" fmla="*/ 35 w 62"/>
                <a:gd name="T11" fmla="*/ 0 h 72"/>
              </a:gdLst>
              <a:ahLst/>
              <a:cxnLst>
                <a:cxn ang="0">
                  <a:pos x="T0" y="T1"/>
                </a:cxn>
                <a:cxn ang="0">
                  <a:pos x="T2" y="T3"/>
                </a:cxn>
                <a:cxn ang="0">
                  <a:pos x="T4" y="T5"/>
                </a:cxn>
                <a:cxn ang="0">
                  <a:pos x="T6" y="T7"/>
                </a:cxn>
                <a:cxn ang="0">
                  <a:pos x="T8" y="T9"/>
                </a:cxn>
                <a:cxn ang="0">
                  <a:pos x="T10" y="T11"/>
                </a:cxn>
              </a:cxnLst>
              <a:rect l="0" t="0" r="r" b="b"/>
              <a:pathLst>
                <a:path w="62" h="72">
                  <a:moveTo>
                    <a:pt x="35" y="0"/>
                  </a:moveTo>
                  <a:cubicBezTo>
                    <a:pt x="35" y="0"/>
                    <a:pt x="31" y="10"/>
                    <a:pt x="26" y="16"/>
                  </a:cubicBezTo>
                  <a:cubicBezTo>
                    <a:pt x="21" y="22"/>
                    <a:pt x="0" y="45"/>
                    <a:pt x="20" y="63"/>
                  </a:cubicBezTo>
                  <a:cubicBezTo>
                    <a:pt x="30" y="72"/>
                    <a:pt x="45" y="71"/>
                    <a:pt x="52" y="61"/>
                  </a:cubicBezTo>
                  <a:cubicBezTo>
                    <a:pt x="60" y="52"/>
                    <a:pt x="62" y="36"/>
                    <a:pt x="44" y="17"/>
                  </a:cubicBezTo>
                  <a:cubicBezTo>
                    <a:pt x="38" y="10"/>
                    <a:pt x="35" y="0"/>
                    <a:pt x="35"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79" name="Freeform 194"/>
            <p:cNvSpPr>
              <a:spLocks noEditPoints="1"/>
            </p:cNvSpPr>
            <p:nvPr/>
          </p:nvSpPr>
          <p:spPr bwMode="auto">
            <a:xfrm>
              <a:off x="6036220" y="3933130"/>
              <a:ext cx="311944" cy="377429"/>
            </a:xfrm>
            <a:custGeom>
              <a:avLst/>
              <a:gdLst>
                <a:gd name="T0" fmla="*/ 206 w 220"/>
                <a:gd name="T1" fmla="*/ 86 h 266"/>
                <a:gd name="T2" fmla="*/ 158 w 220"/>
                <a:gd name="T3" fmla="*/ 86 h 266"/>
                <a:gd name="T4" fmla="*/ 126 w 220"/>
                <a:gd name="T5" fmla="*/ 55 h 266"/>
                <a:gd name="T6" fmla="*/ 126 w 220"/>
                <a:gd name="T7" fmla="*/ 49 h 266"/>
                <a:gd name="T8" fmla="*/ 137 w 220"/>
                <a:gd name="T9" fmla="*/ 49 h 266"/>
                <a:gd name="T10" fmla="*/ 156 w 220"/>
                <a:gd name="T11" fmla="*/ 30 h 266"/>
                <a:gd name="T12" fmla="*/ 137 w 220"/>
                <a:gd name="T13" fmla="*/ 11 h 266"/>
                <a:gd name="T14" fmla="*/ 125 w 220"/>
                <a:gd name="T15" fmla="*/ 11 h 266"/>
                <a:gd name="T16" fmla="*/ 109 w 220"/>
                <a:gd name="T17" fmla="*/ 0 h 266"/>
                <a:gd name="T18" fmla="*/ 93 w 220"/>
                <a:gd name="T19" fmla="*/ 11 h 266"/>
                <a:gd name="T20" fmla="*/ 81 w 220"/>
                <a:gd name="T21" fmla="*/ 11 h 266"/>
                <a:gd name="T22" fmla="*/ 62 w 220"/>
                <a:gd name="T23" fmla="*/ 30 h 266"/>
                <a:gd name="T24" fmla="*/ 81 w 220"/>
                <a:gd name="T25" fmla="*/ 49 h 266"/>
                <a:gd name="T26" fmla="*/ 92 w 220"/>
                <a:gd name="T27" fmla="*/ 49 h 266"/>
                <a:gd name="T28" fmla="*/ 92 w 220"/>
                <a:gd name="T29" fmla="*/ 55 h 266"/>
                <a:gd name="T30" fmla="*/ 58 w 220"/>
                <a:gd name="T31" fmla="*/ 92 h 266"/>
                <a:gd name="T32" fmla="*/ 0 w 220"/>
                <a:gd name="T33" fmla="*/ 160 h 266"/>
                <a:gd name="T34" fmla="*/ 0 w 220"/>
                <a:gd name="T35" fmla="*/ 167 h 266"/>
                <a:gd name="T36" fmla="*/ 0 w 220"/>
                <a:gd name="T37" fmla="*/ 246 h 266"/>
                <a:gd name="T38" fmla="*/ 20 w 220"/>
                <a:gd name="T39" fmla="*/ 266 h 266"/>
                <a:gd name="T40" fmla="*/ 50 w 220"/>
                <a:gd name="T41" fmla="*/ 266 h 266"/>
                <a:gd name="T42" fmla="*/ 70 w 220"/>
                <a:gd name="T43" fmla="*/ 246 h 266"/>
                <a:gd name="T44" fmla="*/ 70 w 220"/>
                <a:gd name="T45" fmla="*/ 190 h 266"/>
                <a:gd name="T46" fmla="*/ 70 w 220"/>
                <a:gd name="T47" fmla="*/ 189 h 266"/>
                <a:gd name="T48" fmla="*/ 102 w 220"/>
                <a:gd name="T49" fmla="*/ 177 h 266"/>
                <a:gd name="T50" fmla="*/ 206 w 220"/>
                <a:gd name="T51" fmla="*/ 177 h 266"/>
                <a:gd name="T52" fmla="*/ 220 w 220"/>
                <a:gd name="T53" fmla="*/ 157 h 266"/>
                <a:gd name="T54" fmla="*/ 220 w 220"/>
                <a:gd name="T55" fmla="*/ 105 h 266"/>
                <a:gd name="T56" fmla="*/ 206 w 220"/>
                <a:gd name="T57" fmla="*/ 86 h 266"/>
                <a:gd name="T58" fmla="*/ 82 w 220"/>
                <a:gd name="T59" fmla="*/ 39 h 266"/>
                <a:gd name="T60" fmla="*/ 72 w 220"/>
                <a:gd name="T61" fmla="*/ 30 h 266"/>
                <a:gd name="T62" fmla="*/ 82 w 220"/>
                <a:gd name="T63" fmla="*/ 20 h 266"/>
                <a:gd name="T64" fmla="*/ 136 w 220"/>
                <a:gd name="T65" fmla="*/ 20 h 266"/>
                <a:gd name="T66" fmla="*/ 146 w 220"/>
                <a:gd name="T67" fmla="*/ 30 h 266"/>
                <a:gd name="T68" fmla="*/ 136 w 220"/>
                <a:gd name="T69" fmla="*/ 39 h 266"/>
                <a:gd name="T70" fmla="*/ 82 w 220"/>
                <a:gd name="T71" fmla="*/ 39 h 266"/>
                <a:gd name="T72" fmla="*/ 100 w 220"/>
                <a:gd name="T73" fmla="*/ 67 h 266"/>
                <a:gd name="T74" fmla="*/ 106 w 220"/>
                <a:gd name="T75" fmla="*/ 65 h 266"/>
                <a:gd name="T76" fmla="*/ 106 w 220"/>
                <a:gd name="T77" fmla="*/ 49 h 266"/>
                <a:gd name="T78" fmla="*/ 113 w 220"/>
                <a:gd name="T79" fmla="*/ 49 h 266"/>
                <a:gd name="T80" fmla="*/ 113 w 220"/>
                <a:gd name="T81" fmla="*/ 65 h 266"/>
                <a:gd name="T82" fmla="*/ 118 w 220"/>
                <a:gd name="T83" fmla="*/ 67 h 266"/>
                <a:gd name="T84" fmla="*/ 146 w 220"/>
                <a:gd name="T85" fmla="*/ 92 h 266"/>
                <a:gd name="T86" fmla="*/ 108 w 220"/>
                <a:gd name="T87" fmla="*/ 96 h 266"/>
                <a:gd name="T88" fmla="*/ 72 w 220"/>
                <a:gd name="T89" fmla="*/ 93 h 266"/>
                <a:gd name="T90" fmla="*/ 100 w 220"/>
                <a:gd name="T91" fmla="*/ 67 h 266"/>
                <a:gd name="T92" fmla="*/ 206 w 220"/>
                <a:gd name="T93" fmla="*/ 157 h 266"/>
                <a:gd name="T94" fmla="*/ 205 w 220"/>
                <a:gd name="T95" fmla="*/ 163 h 266"/>
                <a:gd name="T96" fmla="*/ 102 w 220"/>
                <a:gd name="T97" fmla="*/ 163 h 266"/>
                <a:gd name="T98" fmla="*/ 57 w 220"/>
                <a:gd name="T99" fmla="*/ 182 h 266"/>
                <a:gd name="T100" fmla="*/ 56 w 220"/>
                <a:gd name="T101" fmla="*/ 183 h 266"/>
                <a:gd name="T102" fmla="*/ 56 w 220"/>
                <a:gd name="T103" fmla="*/ 246 h 266"/>
                <a:gd name="T104" fmla="*/ 50 w 220"/>
                <a:gd name="T105" fmla="*/ 253 h 266"/>
                <a:gd name="T106" fmla="*/ 20 w 220"/>
                <a:gd name="T107" fmla="*/ 253 h 266"/>
                <a:gd name="T108" fmla="*/ 14 w 220"/>
                <a:gd name="T109" fmla="*/ 246 h 266"/>
                <a:gd name="T110" fmla="*/ 14 w 220"/>
                <a:gd name="T111" fmla="*/ 160 h 266"/>
                <a:gd name="T112" fmla="*/ 66 w 220"/>
                <a:gd name="T113" fmla="*/ 104 h 266"/>
                <a:gd name="T114" fmla="*/ 67 w 220"/>
                <a:gd name="T115" fmla="*/ 103 h 266"/>
                <a:gd name="T116" fmla="*/ 110 w 220"/>
                <a:gd name="T117" fmla="*/ 108 h 266"/>
                <a:gd name="T118" fmla="*/ 159 w 220"/>
                <a:gd name="T119" fmla="*/ 99 h 266"/>
                <a:gd name="T120" fmla="*/ 205 w 220"/>
                <a:gd name="T121" fmla="*/ 99 h 266"/>
                <a:gd name="T122" fmla="*/ 206 w 220"/>
                <a:gd name="T123" fmla="*/ 105 h 266"/>
                <a:gd name="T124" fmla="*/ 206 w 220"/>
                <a:gd name="T125" fmla="*/ 15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66">
                  <a:moveTo>
                    <a:pt x="206" y="86"/>
                  </a:moveTo>
                  <a:cubicBezTo>
                    <a:pt x="158" y="86"/>
                    <a:pt x="158" y="86"/>
                    <a:pt x="158" y="86"/>
                  </a:cubicBezTo>
                  <a:cubicBezTo>
                    <a:pt x="153" y="71"/>
                    <a:pt x="141" y="60"/>
                    <a:pt x="126" y="55"/>
                  </a:cubicBezTo>
                  <a:cubicBezTo>
                    <a:pt x="126" y="49"/>
                    <a:pt x="126" y="49"/>
                    <a:pt x="126" y="49"/>
                  </a:cubicBezTo>
                  <a:cubicBezTo>
                    <a:pt x="137" y="49"/>
                    <a:pt x="137" y="49"/>
                    <a:pt x="137" y="49"/>
                  </a:cubicBezTo>
                  <a:cubicBezTo>
                    <a:pt x="148" y="49"/>
                    <a:pt x="156" y="41"/>
                    <a:pt x="156" y="30"/>
                  </a:cubicBezTo>
                  <a:cubicBezTo>
                    <a:pt x="156" y="20"/>
                    <a:pt x="148" y="11"/>
                    <a:pt x="137" y="11"/>
                  </a:cubicBezTo>
                  <a:cubicBezTo>
                    <a:pt x="125" y="11"/>
                    <a:pt x="125" y="11"/>
                    <a:pt x="125" y="11"/>
                  </a:cubicBezTo>
                  <a:cubicBezTo>
                    <a:pt x="123" y="5"/>
                    <a:pt x="116" y="0"/>
                    <a:pt x="109" y="0"/>
                  </a:cubicBezTo>
                  <a:cubicBezTo>
                    <a:pt x="102" y="0"/>
                    <a:pt x="96" y="5"/>
                    <a:pt x="93" y="11"/>
                  </a:cubicBezTo>
                  <a:cubicBezTo>
                    <a:pt x="81" y="11"/>
                    <a:pt x="81" y="11"/>
                    <a:pt x="81" y="11"/>
                  </a:cubicBezTo>
                  <a:cubicBezTo>
                    <a:pt x="71" y="11"/>
                    <a:pt x="62" y="20"/>
                    <a:pt x="62" y="30"/>
                  </a:cubicBezTo>
                  <a:cubicBezTo>
                    <a:pt x="62" y="41"/>
                    <a:pt x="71" y="49"/>
                    <a:pt x="81" y="49"/>
                  </a:cubicBezTo>
                  <a:cubicBezTo>
                    <a:pt x="92" y="49"/>
                    <a:pt x="92" y="49"/>
                    <a:pt x="92" y="49"/>
                  </a:cubicBezTo>
                  <a:cubicBezTo>
                    <a:pt x="92" y="55"/>
                    <a:pt x="92" y="55"/>
                    <a:pt x="92" y="55"/>
                  </a:cubicBezTo>
                  <a:cubicBezTo>
                    <a:pt x="75" y="61"/>
                    <a:pt x="63" y="74"/>
                    <a:pt x="58" y="92"/>
                  </a:cubicBezTo>
                  <a:cubicBezTo>
                    <a:pt x="32" y="99"/>
                    <a:pt x="1" y="117"/>
                    <a:pt x="0" y="160"/>
                  </a:cubicBezTo>
                  <a:cubicBezTo>
                    <a:pt x="0" y="162"/>
                    <a:pt x="0" y="165"/>
                    <a:pt x="0" y="167"/>
                  </a:cubicBezTo>
                  <a:cubicBezTo>
                    <a:pt x="0" y="246"/>
                    <a:pt x="0" y="246"/>
                    <a:pt x="0" y="246"/>
                  </a:cubicBezTo>
                  <a:cubicBezTo>
                    <a:pt x="0" y="257"/>
                    <a:pt x="9" y="266"/>
                    <a:pt x="20" y="266"/>
                  </a:cubicBezTo>
                  <a:cubicBezTo>
                    <a:pt x="50" y="266"/>
                    <a:pt x="50" y="266"/>
                    <a:pt x="50" y="266"/>
                  </a:cubicBezTo>
                  <a:cubicBezTo>
                    <a:pt x="61" y="266"/>
                    <a:pt x="70" y="257"/>
                    <a:pt x="70" y="246"/>
                  </a:cubicBezTo>
                  <a:cubicBezTo>
                    <a:pt x="70" y="190"/>
                    <a:pt x="70" y="190"/>
                    <a:pt x="70" y="190"/>
                  </a:cubicBezTo>
                  <a:cubicBezTo>
                    <a:pt x="70" y="189"/>
                    <a:pt x="70" y="189"/>
                    <a:pt x="70" y="189"/>
                  </a:cubicBezTo>
                  <a:cubicBezTo>
                    <a:pt x="71" y="189"/>
                    <a:pt x="81" y="177"/>
                    <a:pt x="102" y="177"/>
                  </a:cubicBezTo>
                  <a:cubicBezTo>
                    <a:pt x="206" y="177"/>
                    <a:pt x="206" y="177"/>
                    <a:pt x="206" y="177"/>
                  </a:cubicBezTo>
                  <a:cubicBezTo>
                    <a:pt x="214" y="177"/>
                    <a:pt x="220" y="168"/>
                    <a:pt x="220" y="157"/>
                  </a:cubicBezTo>
                  <a:cubicBezTo>
                    <a:pt x="220" y="105"/>
                    <a:pt x="220" y="105"/>
                    <a:pt x="220" y="105"/>
                  </a:cubicBezTo>
                  <a:cubicBezTo>
                    <a:pt x="220" y="94"/>
                    <a:pt x="214" y="86"/>
                    <a:pt x="206" y="86"/>
                  </a:cubicBezTo>
                  <a:close/>
                  <a:moveTo>
                    <a:pt x="82" y="39"/>
                  </a:moveTo>
                  <a:cubicBezTo>
                    <a:pt x="77" y="39"/>
                    <a:pt x="72" y="35"/>
                    <a:pt x="72" y="30"/>
                  </a:cubicBezTo>
                  <a:cubicBezTo>
                    <a:pt x="72" y="24"/>
                    <a:pt x="77" y="20"/>
                    <a:pt x="82" y="20"/>
                  </a:cubicBezTo>
                  <a:cubicBezTo>
                    <a:pt x="136" y="20"/>
                    <a:pt x="136" y="20"/>
                    <a:pt x="136" y="20"/>
                  </a:cubicBezTo>
                  <a:cubicBezTo>
                    <a:pt x="142" y="20"/>
                    <a:pt x="146" y="24"/>
                    <a:pt x="146" y="30"/>
                  </a:cubicBezTo>
                  <a:cubicBezTo>
                    <a:pt x="146" y="35"/>
                    <a:pt x="142" y="39"/>
                    <a:pt x="136" y="39"/>
                  </a:cubicBezTo>
                  <a:lnTo>
                    <a:pt x="82" y="39"/>
                  </a:lnTo>
                  <a:close/>
                  <a:moveTo>
                    <a:pt x="100" y="67"/>
                  </a:moveTo>
                  <a:cubicBezTo>
                    <a:pt x="106" y="65"/>
                    <a:pt x="106" y="65"/>
                    <a:pt x="106" y="65"/>
                  </a:cubicBezTo>
                  <a:cubicBezTo>
                    <a:pt x="106" y="49"/>
                    <a:pt x="106" y="49"/>
                    <a:pt x="106" y="49"/>
                  </a:cubicBezTo>
                  <a:cubicBezTo>
                    <a:pt x="113" y="49"/>
                    <a:pt x="113" y="49"/>
                    <a:pt x="113" y="49"/>
                  </a:cubicBezTo>
                  <a:cubicBezTo>
                    <a:pt x="113" y="65"/>
                    <a:pt x="113" y="65"/>
                    <a:pt x="113" y="65"/>
                  </a:cubicBezTo>
                  <a:cubicBezTo>
                    <a:pt x="118" y="67"/>
                    <a:pt x="118" y="67"/>
                    <a:pt x="118" y="67"/>
                  </a:cubicBezTo>
                  <a:cubicBezTo>
                    <a:pt x="131" y="70"/>
                    <a:pt x="141" y="79"/>
                    <a:pt x="146" y="92"/>
                  </a:cubicBezTo>
                  <a:cubicBezTo>
                    <a:pt x="134" y="95"/>
                    <a:pt x="122" y="96"/>
                    <a:pt x="108" y="96"/>
                  </a:cubicBezTo>
                  <a:cubicBezTo>
                    <a:pt x="92" y="96"/>
                    <a:pt x="79" y="94"/>
                    <a:pt x="72" y="93"/>
                  </a:cubicBezTo>
                  <a:cubicBezTo>
                    <a:pt x="76" y="80"/>
                    <a:pt x="87" y="70"/>
                    <a:pt x="100" y="67"/>
                  </a:cubicBezTo>
                  <a:close/>
                  <a:moveTo>
                    <a:pt x="206" y="157"/>
                  </a:moveTo>
                  <a:cubicBezTo>
                    <a:pt x="206" y="160"/>
                    <a:pt x="205" y="162"/>
                    <a:pt x="205" y="163"/>
                  </a:cubicBezTo>
                  <a:cubicBezTo>
                    <a:pt x="102" y="163"/>
                    <a:pt x="102" y="163"/>
                    <a:pt x="102" y="163"/>
                  </a:cubicBezTo>
                  <a:cubicBezTo>
                    <a:pt x="73" y="163"/>
                    <a:pt x="58" y="181"/>
                    <a:pt x="57" y="182"/>
                  </a:cubicBezTo>
                  <a:cubicBezTo>
                    <a:pt x="56" y="183"/>
                    <a:pt x="56" y="183"/>
                    <a:pt x="56" y="183"/>
                  </a:cubicBezTo>
                  <a:cubicBezTo>
                    <a:pt x="56" y="246"/>
                    <a:pt x="56" y="246"/>
                    <a:pt x="56" y="246"/>
                  </a:cubicBezTo>
                  <a:cubicBezTo>
                    <a:pt x="56" y="250"/>
                    <a:pt x="54" y="253"/>
                    <a:pt x="50" y="253"/>
                  </a:cubicBezTo>
                  <a:cubicBezTo>
                    <a:pt x="20" y="253"/>
                    <a:pt x="20" y="253"/>
                    <a:pt x="20" y="253"/>
                  </a:cubicBezTo>
                  <a:cubicBezTo>
                    <a:pt x="17" y="253"/>
                    <a:pt x="14" y="250"/>
                    <a:pt x="14" y="246"/>
                  </a:cubicBezTo>
                  <a:cubicBezTo>
                    <a:pt x="14" y="217"/>
                    <a:pt x="14" y="162"/>
                    <a:pt x="14" y="160"/>
                  </a:cubicBezTo>
                  <a:cubicBezTo>
                    <a:pt x="15" y="131"/>
                    <a:pt x="32" y="112"/>
                    <a:pt x="66" y="104"/>
                  </a:cubicBezTo>
                  <a:cubicBezTo>
                    <a:pt x="67" y="103"/>
                    <a:pt x="67" y="103"/>
                    <a:pt x="67" y="103"/>
                  </a:cubicBezTo>
                  <a:cubicBezTo>
                    <a:pt x="82" y="106"/>
                    <a:pt x="97" y="108"/>
                    <a:pt x="110" y="108"/>
                  </a:cubicBezTo>
                  <a:cubicBezTo>
                    <a:pt x="138" y="108"/>
                    <a:pt x="155" y="101"/>
                    <a:pt x="159" y="99"/>
                  </a:cubicBezTo>
                  <a:cubicBezTo>
                    <a:pt x="205" y="99"/>
                    <a:pt x="205" y="99"/>
                    <a:pt x="205" y="99"/>
                  </a:cubicBezTo>
                  <a:cubicBezTo>
                    <a:pt x="205" y="100"/>
                    <a:pt x="206" y="102"/>
                    <a:pt x="206" y="105"/>
                  </a:cubicBezTo>
                  <a:lnTo>
                    <a:pt x="206" y="15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grpSp>
      <p:sp>
        <p:nvSpPr>
          <p:cNvPr id="27" name="TextBox 26"/>
          <p:cNvSpPr txBox="1"/>
          <p:nvPr/>
        </p:nvSpPr>
        <p:spPr>
          <a:xfrm>
            <a:off x="787176" y="3904376"/>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28" name="TextBox 27"/>
          <p:cNvSpPr txBox="1"/>
          <p:nvPr/>
        </p:nvSpPr>
        <p:spPr>
          <a:xfrm>
            <a:off x="787175" y="4139887"/>
            <a:ext cx="2454944"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9" name="TextBox 28"/>
          <p:cNvSpPr txBox="1"/>
          <p:nvPr/>
        </p:nvSpPr>
        <p:spPr>
          <a:xfrm>
            <a:off x="3665041" y="3904376"/>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0" name="TextBox 29"/>
          <p:cNvSpPr txBox="1"/>
          <p:nvPr/>
        </p:nvSpPr>
        <p:spPr>
          <a:xfrm>
            <a:off x="3665040" y="4139887"/>
            <a:ext cx="2454944"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1" name="TextBox 30"/>
          <p:cNvSpPr txBox="1"/>
          <p:nvPr/>
        </p:nvSpPr>
        <p:spPr>
          <a:xfrm>
            <a:off x="6470868" y="3904376"/>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2" name="TextBox 31"/>
          <p:cNvSpPr txBox="1"/>
          <p:nvPr/>
        </p:nvSpPr>
        <p:spPr>
          <a:xfrm>
            <a:off x="6470867" y="4139887"/>
            <a:ext cx="2454944"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5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1500"/>
                                        <p:tgtEl>
                                          <p:spTgt spid="67"/>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cBhvr additive="base">
                                        <p:cTn id="20" dur="500" fill="hold"/>
                                        <p:tgtEl>
                                          <p:spTgt spid="86"/>
                                        </p:tgtEl>
                                        <p:attrNameLst>
                                          <p:attrName>ppt_x</p:attrName>
                                        </p:attrNameLst>
                                      </p:cBhvr>
                                      <p:tavLst>
                                        <p:tav tm="0">
                                          <p:val>
                                            <p:strVal val="#ppt_x"/>
                                          </p:val>
                                        </p:tav>
                                        <p:tav tm="100000">
                                          <p:val>
                                            <p:strVal val="#ppt_x"/>
                                          </p:val>
                                        </p:tav>
                                      </p:tavLst>
                                    </p:anim>
                                    <p:anim calcmode="lin" valueType="num">
                                      <p:cBhvr additive="base">
                                        <p:cTn id="21" dur="500" fill="hold"/>
                                        <p:tgtEl>
                                          <p:spTgt spid="86"/>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2" presetClass="entr" presetSubtype="4"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7" grpId="0"/>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完成项目三</a:t>
            </a:r>
          </a:p>
        </p:txBody>
      </p:sp>
      <p:sp>
        <p:nvSpPr>
          <p:cNvPr id="46" name="Rectangle 5"/>
          <p:cNvSpPr/>
          <p:nvPr/>
        </p:nvSpPr>
        <p:spPr>
          <a:xfrm>
            <a:off x="0" y="3129960"/>
            <a:ext cx="9144000" cy="20135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4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922" y="1787376"/>
            <a:ext cx="2757722" cy="2299516"/>
          </a:xfrm>
          <a:prstGeom prst="rect">
            <a:avLst/>
          </a:prstGeom>
        </p:spPr>
      </p:pic>
      <p:graphicFrame>
        <p:nvGraphicFramePr>
          <p:cNvPr id="50" name="Chart 41"/>
          <p:cNvGraphicFramePr/>
          <p:nvPr/>
        </p:nvGraphicFramePr>
        <p:xfrm>
          <a:off x="5338354" y="3317358"/>
          <a:ext cx="3005546" cy="1311792"/>
        </p:xfrm>
        <a:graphic>
          <a:graphicData uri="http://schemas.openxmlformats.org/drawingml/2006/chart">
            <c:chart xmlns:c="http://schemas.openxmlformats.org/drawingml/2006/chart" xmlns:r="http://schemas.openxmlformats.org/officeDocument/2006/relationships" r:id="rId4"/>
          </a:graphicData>
        </a:graphic>
      </p:graphicFrame>
      <p:sp>
        <p:nvSpPr>
          <p:cNvPr id="3" name="矩形 2"/>
          <p:cNvSpPr/>
          <p:nvPr/>
        </p:nvSpPr>
        <p:spPr>
          <a:xfrm>
            <a:off x="1197148" y="1897487"/>
            <a:ext cx="2556000" cy="1440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9232" y="2878765"/>
            <a:ext cx="2197018" cy="1263947"/>
          </a:xfrm>
          <a:prstGeom prst="rect">
            <a:avLst/>
          </a:prstGeom>
        </p:spPr>
      </p:pic>
      <p:sp>
        <p:nvSpPr>
          <p:cNvPr id="51" name="矩形 50"/>
          <p:cNvSpPr/>
          <p:nvPr/>
        </p:nvSpPr>
        <p:spPr>
          <a:xfrm>
            <a:off x="3194322" y="2948325"/>
            <a:ext cx="1656184" cy="1054059"/>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076056" y="1626354"/>
            <a:ext cx="1569660"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1" name="TextBox 10"/>
          <p:cNvSpPr txBox="1"/>
          <p:nvPr/>
        </p:nvSpPr>
        <p:spPr>
          <a:xfrm>
            <a:off x="5076056" y="2049110"/>
            <a:ext cx="3096344" cy="738664"/>
          </a:xfrm>
          <a:prstGeom prst="rect">
            <a:avLst/>
          </a:prstGeom>
          <a:noFill/>
        </p:spPr>
        <p:txBody>
          <a:bodyPr wrap="square"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Graphic spid="50" grpId="0">
        <p:bldAsOne/>
      </p:bldGraphic>
      <p:bldP spid="3" grpId="0" animBg="1"/>
      <p:bldP spid="51"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重点项目展望</a:t>
            </a:r>
          </a:p>
        </p:txBody>
      </p:sp>
      <p:grpSp>
        <p:nvGrpSpPr>
          <p:cNvPr id="30" name="Group 284"/>
          <p:cNvGrpSpPr>
            <a:grpSpLocks noChangeAspect="1"/>
          </p:cNvGrpSpPr>
          <p:nvPr/>
        </p:nvGrpSpPr>
        <p:grpSpPr bwMode="auto">
          <a:xfrm>
            <a:off x="0" y="1626354"/>
            <a:ext cx="3463814" cy="3517146"/>
            <a:chOff x="3668" y="2044"/>
            <a:chExt cx="2468" cy="2506"/>
          </a:xfrm>
          <a:solidFill>
            <a:schemeClr val="bg1">
              <a:lumMod val="65000"/>
            </a:schemeClr>
          </a:solidFill>
        </p:grpSpPr>
        <p:sp>
          <p:nvSpPr>
            <p:cNvPr id="31" name="Freeform 285"/>
            <p:cNvSpPr>
              <a:spLocks noEditPoints="1"/>
            </p:cNvSpPr>
            <p:nvPr/>
          </p:nvSpPr>
          <p:spPr bwMode="auto">
            <a:xfrm>
              <a:off x="4210" y="3120"/>
              <a:ext cx="917" cy="937"/>
            </a:xfrm>
            <a:custGeom>
              <a:avLst/>
              <a:gdLst>
                <a:gd name="T0" fmla="*/ 177 w 387"/>
                <a:gd name="T1" fmla="*/ 0 h 396"/>
                <a:gd name="T2" fmla="*/ 10 w 387"/>
                <a:gd name="T3" fmla="*/ 198 h 396"/>
                <a:gd name="T4" fmla="*/ 211 w 387"/>
                <a:gd name="T5" fmla="*/ 396 h 396"/>
                <a:gd name="T6" fmla="*/ 378 w 387"/>
                <a:gd name="T7" fmla="*/ 198 h 396"/>
                <a:gd name="T8" fmla="*/ 177 w 387"/>
                <a:gd name="T9" fmla="*/ 0 h 396"/>
                <a:gd name="T10" fmla="*/ 183 w 387"/>
                <a:gd name="T11" fmla="*/ 70 h 396"/>
                <a:gd name="T12" fmla="*/ 313 w 387"/>
                <a:gd name="T13" fmla="*/ 198 h 396"/>
                <a:gd name="T14" fmla="*/ 205 w 387"/>
                <a:gd name="T15" fmla="*/ 326 h 396"/>
                <a:gd name="T16" fmla="*/ 75 w 387"/>
                <a:gd name="T17" fmla="*/ 198 h 396"/>
                <a:gd name="T18" fmla="*/ 183 w 387"/>
                <a:gd name="T19" fmla="*/ 7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96">
                  <a:moveTo>
                    <a:pt x="177" y="0"/>
                  </a:moveTo>
                  <a:cubicBezTo>
                    <a:pt x="75" y="0"/>
                    <a:pt x="0" y="88"/>
                    <a:pt x="10" y="198"/>
                  </a:cubicBezTo>
                  <a:cubicBezTo>
                    <a:pt x="19" y="307"/>
                    <a:pt x="109" y="396"/>
                    <a:pt x="211" y="396"/>
                  </a:cubicBezTo>
                  <a:cubicBezTo>
                    <a:pt x="312" y="396"/>
                    <a:pt x="387" y="307"/>
                    <a:pt x="378" y="198"/>
                  </a:cubicBezTo>
                  <a:cubicBezTo>
                    <a:pt x="369" y="88"/>
                    <a:pt x="278" y="0"/>
                    <a:pt x="177" y="0"/>
                  </a:cubicBezTo>
                  <a:close/>
                  <a:moveTo>
                    <a:pt x="183" y="70"/>
                  </a:moveTo>
                  <a:cubicBezTo>
                    <a:pt x="248" y="70"/>
                    <a:pt x="307" y="127"/>
                    <a:pt x="313" y="198"/>
                  </a:cubicBezTo>
                  <a:cubicBezTo>
                    <a:pt x="319" y="269"/>
                    <a:pt x="270" y="326"/>
                    <a:pt x="205" y="326"/>
                  </a:cubicBezTo>
                  <a:cubicBezTo>
                    <a:pt x="139" y="326"/>
                    <a:pt x="81" y="269"/>
                    <a:pt x="75" y="198"/>
                  </a:cubicBezTo>
                  <a:cubicBezTo>
                    <a:pt x="69" y="127"/>
                    <a:pt x="117" y="70"/>
                    <a:pt x="18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32" name="Freeform 286"/>
            <p:cNvSpPr/>
            <p:nvPr/>
          </p:nvSpPr>
          <p:spPr bwMode="auto">
            <a:xfrm>
              <a:off x="4525" y="3439"/>
              <a:ext cx="289" cy="299"/>
            </a:xfrm>
            <a:custGeom>
              <a:avLst/>
              <a:gdLst>
                <a:gd name="T0" fmla="*/ 119 w 122"/>
                <a:gd name="T1" fmla="*/ 63 h 126"/>
                <a:gd name="T2" fmla="*/ 66 w 122"/>
                <a:gd name="T3" fmla="*/ 126 h 126"/>
                <a:gd name="T4" fmla="*/ 3 w 122"/>
                <a:gd name="T5" fmla="*/ 63 h 126"/>
                <a:gd name="T6" fmla="*/ 55 w 122"/>
                <a:gd name="T7" fmla="*/ 0 h 126"/>
                <a:gd name="T8" fmla="*/ 119 w 122"/>
                <a:gd name="T9" fmla="*/ 63 h 126"/>
              </a:gdLst>
              <a:ahLst/>
              <a:cxnLst>
                <a:cxn ang="0">
                  <a:pos x="T0" y="T1"/>
                </a:cxn>
                <a:cxn ang="0">
                  <a:pos x="T2" y="T3"/>
                </a:cxn>
                <a:cxn ang="0">
                  <a:pos x="T4" y="T5"/>
                </a:cxn>
                <a:cxn ang="0">
                  <a:pos x="T6" y="T7"/>
                </a:cxn>
                <a:cxn ang="0">
                  <a:pos x="T8" y="T9"/>
                </a:cxn>
              </a:cxnLst>
              <a:rect l="0" t="0" r="r" b="b"/>
              <a:pathLst>
                <a:path w="122" h="126">
                  <a:moveTo>
                    <a:pt x="119" y="63"/>
                  </a:moveTo>
                  <a:cubicBezTo>
                    <a:pt x="122" y="98"/>
                    <a:pt x="98" y="126"/>
                    <a:pt x="66" y="126"/>
                  </a:cubicBezTo>
                  <a:cubicBezTo>
                    <a:pt x="34" y="126"/>
                    <a:pt x="6" y="98"/>
                    <a:pt x="3" y="63"/>
                  </a:cubicBezTo>
                  <a:cubicBezTo>
                    <a:pt x="0" y="28"/>
                    <a:pt x="23" y="0"/>
                    <a:pt x="55" y="0"/>
                  </a:cubicBezTo>
                  <a:cubicBezTo>
                    <a:pt x="88" y="0"/>
                    <a:pt x="116" y="28"/>
                    <a:pt x="119"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33" name="Freeform 287"/>
            <p:cNvSpPr>
              <a:spLocks noEditPoints="1"/>
            </p:cNvSpPr>
            <p:nvPr/>
          </p:nvSpPr>
          <p:spPr bwMode="auto">
            <a:xfrm>
              <a:off x="3737" y="2634"/>
              <a:ext cx="1864" cy="1909"/>
            </a:xfrm>
            <a:custGeom>
              <a:avLst/>
              <a:gdLst>
                <a:gd name="T0" fmla="*/ 359 w 787"/>
                <a:gd name="T1" fmla="*/ 0 h 806"/>
                <a:gd name="T2" fmla="*/ 20 w 787"/>
                <a:gd name="T3" fmla="*/ 403 h 806"/>
                <a:gd name="T4" fmla="*/ 428 w 787"/>
                <a:gd name="T5" fmla="*/ 806 h 806"/>
                <a:gd name="T6" fmla="*/ 768 w 787"/>
                <a:gd name="T7" fmla="*/ 403 h 806"/>
                <a:gd name="T8" fmla="*/ 359 w 787"/>
                <a:gd name="T9" fmla="*/ 0 h 806"/>
                <a:gd name="T10" fmla="*/ 369 w 787"/>
                <a:gd name="T11" fmla="*/ 116 h 806"/>
                <a:gd name="T12" fmla="*/ 661 w 787"/>
                <a:gd name="T13" fmla="*/ 403 h 806"/>
                <a:gd name="T14" fmla="*/ 418 w 787"/>
                <a:gd name="T15" fmla="*/ 690 h 806"/>
                <a:gd name="T16" fmla="*/ 127 w 787"/>
                <a:gd name="T17" fmla="*/ 403 h 806"/>
                <a:gd name="T18" fmla="*/ 369 w 787"/>
                <a:gd name="T19" fmla="*/ 11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806">
                  <a:moveTo>
                    <a:pt x="359" y="0"/>
                  </a:moveTo>
                  <a:cubicBezTo>
                    <a:pt x="153" y="0"/>
                    <a:pt x="0" y="181"/>
                    <a:pt x="20" y="403"/>
                  </a:cubicBezTo>
                  <a:cubicBezTo>
                    <a:pt x="39" y="625"/>
                    <a:pt x="222" y="806"/>
                    <a:pt x="428" y="806"/>
                  </a:cubicBezTo>
                  <a:cubicBezTo>
                    <a:pt x="635" y="806"/>
                    <a:pt x="787" y="625"/>
                    <a:pt x="768" y="403"/>
                  </a:cubicBezTo>
                  <a:cubicBezTo>
                    <a:pt x="749" y="181"/>
                    <a:pt x="566" y="0"/>
                    <a:pt x="359" y="0"/>
                  </a:cubicBezTo>
                  <a:close/>
                  <a:moveTo>
                    <a:pt x="369" y="116"/>
                  </a:moveTo>
                  <a:cubicBezTo>
                    <a:pt x="517" y="116"/>
                    <a:pt x="647" y="244"/>
                    <a:pt x="661" y="403"/>
                  </a:cubicBezTo>
                  <a:cubicBezTo>
                    <a:pt x="674" y="562"/>
                    <a:pt x="566" y="690"/>
                    <a:pt x="418" y="690"/>
                  </a:cubicBezTo>
                  <a:cubicBezTo>
                    <a:pt x="271" y="690"/>
                    <a:pt x="140" y="562"/>
                    <a:pt x="127" y="403"/>
                  </a:cubicBezTo>
                  <a:cubicBezTo>
                    <a:pt x="113" y="244"/>
                    <a:pt x="222" y="116"/>
                    <a:pt x="369"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34" name="Freeform 288"/>
            <p:cNvSpPr>
              <a:spLocks noEditPoints="1"/>
            </p:cNvSpPr>
            <p:nvPr/>
          </p:nvSpPr>
          <p:spPr bwMode="auto">
            <a:xfrm>
              <a:off x="3668" y="2044"/>
              <a:ext cx="2468" cy="2506"/>
            </a:xfrm>
            <a:custGeom>
              <a:avLst/>
              <a:gdLst>
                <a:gd name="T0" fmla="*/ 367 w 1042"/>
                <a:gd name="T1" fmla="*/ 0 h 1058"/>
                <a:gd name="T2" fmla="*/ 0 w 1042"/>
                <a:gd name="T3" fmla="*/ 144 h 1058"/>
                <a:gd name="T4" fmla="*/ 0 w 1042"/>
                <a:gd name="T5" fmla="*/ 374 h 1058"/>
                <a:gd name="T6" fmla="*/ 379 w 1042"/>
                <a:gd name="T7" fmla="*/ 141 h 1058"/>
                <a:gd name="T8" fmla="*/ 898 w 1042"/>
                <a:gd name="T9" fmla="*/ 652 h 1058"/>
                <a:gd name="T10" fmla="*/ 746 w 1042"/>
                <a:gd name="T11" fmla="*/ 1058 h 1058"/>
                <a:gd name="T12" fmla="*/ 931 w 1042"/>
                <a:gd name="T13" fmla="*/ 1058 h 1058"/>
                <a:gd name="T14" fmla="*/ 1029 w 1042"/>
                <a:gd name="T15" fmla="*/ 652 h 1058"/>
                <a:gd name="T16" fmla="*/ 367 w 1042"/>
                <a:gd name="T17" fmla="*/ 0 h 1058"/>
                <a:gd name="T18" fmla="*/ 0 w 1042"/>
                <a:gd name="T19" fmla="*/ 847 h 1058"/>
                <a:gd name="T20" fmla="*/ 0 w 1042"/>
                <a:gd name="T21" fmla="*/ 1021 h 1058"/>
                <a:gd name="T22" fmla="*/ 36 w 1042"/>
                <a:gd name="T23" fmla="*/ 1058 h 1058"/>
                <a:gd name="T24" fmla="*/ 234 w 1042"/>
                <a:gd name="T25" fmla="*/ 1058 h 1058"/>
                <a:gd name="T26" fmla="*/ 169 w 1042"/>
                <a:gd name="T27" fmla="*/ 1058 h 1058"/>
                <a:gd name="T28" fmla="*/ 0 w 1042"/>
                <a:gd name="T29" fmla="*/ 847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2" h="1058">
                  <a:moveTo>
                    <a:pt x="367" y="0"/>
                  </a:moveTo>
                  <a:cubicBezTo>
                    <a:pt x="223" y="0"/>
                    <a:pt x="96" y="54"/>
                    <a:pt x="0" y="144"/>
                  </a:cubicBezTo>
                  <a:cubicBezTo>
                    <a:pt x="0" y="374"/>
                    <a:pt x="0" y="374"/>
                    <a:pt x="0" y="374"/>
                  </a:cubicBezTo>
                  <a:cubicBezTo>
                    <a:pt x="73" y="234"/>
                    <a:pt x="212" y="141"/>
                    <a:pt x="379" y="141"/>
                  </a:cubicBezTo>
                  <a:cubicBezTo>
                    <a:pt x="641" y="141"/>
                    <a:pt x="874" y="370"/>
                    <a:pt x="898" y="652"/>
                  </a:cubicBezTo>
                  <a:cubicBezTo>
                    <a:pt x="912" y="817"/>
                    <a:pt x="852" y="964"/>
                    <a:pt x="746" y="1058"/>
                  </a:cubicBezTo>
                  <a:cubicBezTo>
                    <a:pt x="931" y="1058"/>
                    <a:pt x="931" y="1058"/>
                    <a:pt x="931" y="1058"/>
                  </a:cubicBezTo>
                  <a:cubicBezTo>
                    <a:pt x="1004" y="946"/>
                    <a:pt x="1042" y="805"/>
                    <a:pt x="1029" y="652"/>
                  </a:cubicBezTo>
                  <a:cubicBezTo>
                    <a:pt x="998" y="292"/>
                    <a:pt x="701" y="0"/>
                    <a:pt x="367" y="0"/>
                  </a:cubicBezTo>
                  <a:close/>
                  <a:moveTo>
                    <a:pt x="0" y="847"/>
                  </a:moveTo>
                  <a:cubicBezTo>
                    <a:pt x="0" y="1021"/>
                    <a:pt x="0" y="1021"/>
                    <a:pt x="0" y="1021"/>
                  </a:cubicBezTo>
                  <a:cubicBezTo>
                    <a:pt x="12" y="1034"/>
                    <a:pt x="24" y="1045"/>
                    <a:pt x="36" y="1058"/>
                  </a:cubicBezTo>
                  <a:cubicBezTo>
                    <a:pt x="234" y="1058"/>
                    <a:pt x="234" y="1058"/>
                    <a:pt x="234" y="1058"/>
                  </a:cubicBezTo>
                  <a:cubicBezTo>
                    <a:pt x="169" y="1058"/>
                    <a:pt x="169" y="1058"/>
                    <a:pt x="169" y="1058"/>
                  </a:cubicBezTo>
                  <a:cubicBezTo>
                    <a:pt x="98" y="1003"/>
                    <a:pt x="39" y="931"/>
                    <a:pt x="0" y="8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grpSp>
      <p:grpSp>
        <p:nvGrpSpPr>
          <p:cNvPr id="35" name="Group 292"/>
          <p:cNvGrpSpPr>
            <a:grpSpLocks noChangeAspect="1"/>
          </p:cNvGrpSpPr>
          <p:nvPr/>
        </p:nvGrpSpPr>
        <p:grpSpPr bwMode="auto">
          <a:xfrm>
            <a:off x="1405595" y="1367965"/>
            <a:ext cx="2388740" cy="2465931"/>
            <a:chOff x="6253" y="-20"/>
            <a:chExt cx="1702" cy="1757"/>
          </a:xfrm>
        </p:grpSpPr>
        <p:sp>
          <p:nvSpPr>
            <p:cNvPr id="36" name="Freeform 293"/>
            <p:cNvSpPr/>
            <p:nvPr/>
          </p:nvSpPr>
          <p:spPr bwMode="auto">
            <a:xfrm>
              <a:off x="6258" y="1576"/>
              <a:ext cx="102" cy="97"/>
            </a:xfrm>
            <a:custGeom>
              <a:avLst/>
              <a:gdLst>
                <a:gd name="T0" fmla="*/ 102 w 43"/>
                <a:gd name="T1" fmla="*/ 33 h 41"/>
                <a:gd name="T2" fmla="*/ 14 w 43"/>
                <a:gd name="T3" fmla="*/ 97 h 41"/>
                <a:gd name="T4" fmla="*/ 0 w 43"/>
                <a:gd name="T5" fmla="*/ 83 h 41"/>
                <a:gd name="T6" fmla="*/ 71 w 43"/>
                <a:gd name="T7" fmla="*/ 0 h 41"/>
                <a:gd name="T8" fmla="*/ 102 w 43"/>
                <a:gd name="T9" fmla="*/ 33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1">
                  <a:moveTo>
                    <a:pt x="43" y="14"/>
                  </a:moveTo>
                  <a:cubicBezTo>
                    <a:pt x="6" y="41"/>
                    <a:pt x="6" y="41"/>
                    <a:pt x="6" y="41"/>
                  </a:cubicBezTo>
                  <a:cubicBezTo>
                    <a:pt x="2" y="41"/>
                    <a:pt x="0" y="39"/>
                    <a:pt x="0" y="35"/>
                  </a:cubicBezTo>
                  <a:cubicBezTo>
                    <a:pt x="30" y="0"/>
                    <a:pt x="30" y="0"/>
                    <a:pt x="30" y="0"/>
                  </a:cubicBezTo>
                  <a:lnTo>
                    <a:pt x="43" y="1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294"/>
            <p:cNvSpPr/>
            <p:nvPr/>
          </p:nvSpPr>
          <p:spPr bwMode="auto">
            <a:xfrm>
              <a:off x="6393" y="631"/>
              <a:ext cx="992" cy="928"/>
            </a:xfrm>
            <a:custGeom>
              <a:avLst/>
              <a:gdLst>
                <a:gd name="T0" fmla="*/ 114 w 418"/>
                <a:gd name="T1" fmla="*/ 928 h 391"/>
                <a:gd name="T2" fmla="*/ 0 w 418"/>
                <a:gd name="T3" fmla="*/ 795 h 391"/>
                <a:gd name="T4" fmla="*/ 992 w 418"/>
                <a:gd name="T5" fmla="*/ 0 h 391"/>
                <a:gd name="T6" fmla="*/ 114 w 418"/>
                <a:gd name="T7" fmla="*/ 928 h 3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8" h="391">
                  <a:moveTo>
                    <a:pt x="48" y="391"/>
                  </a:moveTo>
                  <a:cubicBezTo>
                    <a:pt x="23" y="377"/>
                    <a:pt x="11" y="356"/>
                    <a:pt x="0" y="335"/>
                  </a:cubicBezTo>
                  <a:cubicBezTo>
                    <a:pt x="418" y="0"/>
                    <a:pt x="418" y="0"/>
                    <a:pt x="418" y="0"/>
                  </a:cubicBezTo>
                  <a:lnTo>
                    <a:pt x="48" y="39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295"/>
            <p:cNvSpPr/>
            <p:nvPr/>
          </p:nvSpPr>
          <p:spPr bwMode="auto">
            <a:xfrm>
              <a:off x="6979" y="631"/>
              <a:ext cx="582" cy="776"/>
            </a:xfrm>
            <a:custGeom>
              <a:avLst/>
              <a:gdLst>
                <a:gd name="T0" fmla="*/ 0 w 245"/>
                <a:gd name="T1" fmla="*/ 175 h 327"/>
                <a:gd name="T2" fmla="*/ 171 w 245"/>
                <a:gd name="T3" fmla="*/ 0 h 327"/>
                <a:gd name="T4" fmla="*/ 0 w 245"/>
                <a:gd name="T5" fmla="*/ 175 h 327"/>
              </a:gdLst>
              <a:ahLst/>
              <a:cxnLst>
                <a:cxn ang="0">
                  <a:pos x="T0" y="T1"/>
                </a:cxn>
                <a:cxn ang="0">
                  <a:pos x="T2" y="T3"/>
                </a:cxn>
                <a:cxn ang="0">
                  <a:pos x="T4" y="T5"/>
                </a:cxn>
              </a:cxnLst>
              <a:rect l="0" t="0" r="r" b="b"/>
              <a:pathLst>
                <a:path w="245" h="327">
                  <a:moveTo>
                    <a:pt x="0" y="175"/>
                  </a:moveTo>
                  <a:cubicBezTo>
                    <a:pt x="95" y="327"/>
                    <a:pt x="245" y="215"/>
                    <a:pt x="171" y="0"/>
                  </a:cubicBezTo>
                  <a:lnTo>
                    <a:pt x="0" y="17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39" name="Freeform 296"/>
            <p:cNvSpPr/>
            <p:nvPr/>
          </p:nvSpPr>
          <p:spPr bwMode="auto">
            <a:xfrm>
              <a:off x="6548" y="329"/>
              <a:ext cx="837" cy="677"/>
            </a:xfrm>
            <a:custGeom>
              <a:avLst/>
              <a:gdLst>
                <a:gd name="T0" fmla="*/ 162 w 353"/>
                <a:gd name="T1" fmla="*/ 285 h 285"/>
                <a:gd name="T2" fmla="*/ 353 w 353"/>
                <a:gd name="T3" fmla="*/ 127 h 285"/>
                <a:gd name="T4" fmla="*/ 162 w 353"/>
                <a:gd name="T5" fmla="*/ 285 h 285"/>
              </a:gdLst>
              <a:ahLst/>
              <a:cxnLst>
                <a:cxn ang="0">
                  <a:pos x="T0" y="T1"/>
                </a:cxn>
                <a:cxn ang="0">
                  <a:pos x="T2" y="T3"/>
                </a:cxn>
                <a:cxn ang="0">
                  <a:pos x="T4" y="T5"/>
                </a:cxn>
              </a:cxnLst>
              <a:rect l="0" t="0" r="r" b="b"/>
              <a:pathLst>
                <a:path w="353" h="285">
                  <a:moveTo>
                    <a:pt x="162" y="285"/>
                  </a:moveTo>
                  <a:cubicBezTo>
                    <a:pt x="353" y="127"/>
                    <a:pt x="353" y="127"/>
                    <a:pt x="353" y="127"/>
                  </a:cubicBezTo>
                  <a:cubicBezTo>
                    <a:pt x="182" y="29"/>
                    <a:pt x="0" y="0"/>
                    <a:pt x="162" y="285"/>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40" name="Freeform 297"/>
            <p:cNvSpPr/>
            <p:nvPr/>
          </p:nvSpPr>
          <p:spPr bwMode="auto">
            <a:xfrm>
              <a:off x="7167" y="-20"/>
              <a:ext cx="370" cy="651"/>
            </a:xfrm>
            <a:custGeom>
              <a:avLst/>
              <a:gdLst>
                <a:gd name="T0" fmla="*/ 92 w 156"/>
                <a:gd name="T1" fmla="*/ 274 h 274"/>
                <a:gd name="T2" fmla="*/ 0 w 156"/>
                <a:gd name="T3" fmla="*/ 229 h 274"/>
                <a:gd name="T4" fmla="*/ 92 w 156"/>
                <a:gd name="T5" fmla="*/ 274 h 274"/>
              </a:gdLst>
              <a:ahLst/>
              <a:cxnLst>
                <a:cxn ang="0">
                  <a:pos x="T0" y="T1"/>
                </a:cxn>
                <a:cxn ang="0">
                  <a:pos x="T2" y="T3"/>
                </a:cxn>
                <a:cxn ang="0">
                  <a:pos x="T4" y="T5"/>
                </a:cxn>
              </a:cxnLst>
              <a:rect l="0" t="0" r="r" b="b"/>
              <a:pathLst>
                <a:path w="156" h="274">
                  <a:moveTo>
                    <a:pt x="92" y="274"/>
                  </a:moveTo>
                  <a:cubicBezTo>
                    <a:pt x="156" y="0"/>
                    <a:pt x="71" y="104"/>
                    <a:pt x="0" y="229"/>
                  </a:cubicBezTo>
                  <a:cubicBezTo>
                    <a:pt x="27" y="241"/>
                    <a:pt x="55" y="254"/>
                    <a:pt x="92" y="274"/>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41" name="Freeform 298"/>
            <p:cNvSpPr/>
            <p:nvPr/>
          </p:nvSpPr>
          <p:spPr bwMode="auto">
            <a:xfrm>
              <a:off x="7385" y="628"/>
              <a:ext cx="570" cy="304"/>
            </a:xfrm>
            <a:custGeom>
              <a:avLst/>
              <a:gdLst>
                <a:gd name="T0" fmla="*/ 0 w 240"/>
                <a:gd name="T1" fmla="*/ 1 h 128"/>
                <a:gd name="T2" fmla="*/ 19 w 240"/>
                <a:gd name="T3" fmla="*/ 128 h 128"/>
                <a:gd name="T4" fmla="*/ 0 w 240"/>
                <a:gd name="T5" fmla="*/ 1 h 128"/>
              </a:gdLst>
              <a:ahLst/>
              <a:cxnLst>
                <a:cxn ang="0">
                  <a:pos x="T0" y="T1"/>
                </a:cxn>
                <a:cxn ang="0">
                  <a:pos x="T2" y="T3"/>
                </a:cxn>
                <a:cxn ang="0">
                  <a:pos x="T4" y="T5"/>
                </a:cxn>
              </a:cxnLst>
              <a:rect l="0" t="0" r="r" b="b"/>
              <a:pathLst>
                <a:path w="240" h="128">
                  <a:moveTo>
                    <a:pt x="0" y="1"/>
                  </a:moveTo>
                  <a:cubicBezTo>
                    <a:pt x="240" y="0"/>
                    <a:pt x="239" y="86"/>
                    <a:pt x="19" y="128"/>
                  </a:cubicBezTo>
                  <a:cubicBezTo>
                    <a:pt x="21" y="86"/>
                    <a:pt x="13" y="43"/>
                    <a:pt x="0" y="1"/>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42" name="Freeform 299"/>
            <p:cNvSpPr/>
            <p:nvPr/>
          </p:nvSpPr>
          <p:spPr bwMode="auto">
            <a:xfrm>
              <a:off x="6253" y="1426"/>
              <a:ext cx="264" cy="311"/>
            </a:xfrm>
            <a:custGeom>
              <a:avLst/>
              <a:gdLst>
                <a:gd name="T0" fmla="*/ 264 w 111"/>
                <a:gd name="T1" fmla="*/ 123 h 131"/>
                <a:gd name="T2" fmla="*/ 140 w 111"/>
                <a:gd name="T3" fmla="*/ 0 h 131"/>
                <a:gd name="T4" fmla="*/ 264 w 111"/>
                <a:gd name="T5" fmla="*/ 123 h 131"/>
                <a:gd name="T6" fmla="*/ 0 60000 65536"/>
                <a:gd name="T7" fmla="*/ 0 60000 65536"/>
                <a:gd name="T8" fmla="*/ 0 60000 65536"/>
              </a:gdLst>
              <a:ahLst/>
              <a:cxnLst>
                <a:cxn ang="T6">
                  <a:pos x="T0" y="T1"/>
                </a:cxn>
                <a:cxn ang="T7">
                  <a:pos x="T2" y="T3"/>
                </a:cxn>
                <a:cxn ang="T8">
                  <a:pos x="T4" y="T5"/>
                </a:cxn>
              </a:cxnLst>
              <a:rect l="0" t="0" r="r" b="b"/>
              <a:pathLst>
                <a:path w="111" h="131">
                  <a:moveTo>
                    <a:pt x="111" y="52"/>
                  </a:moveTo>
                  <a:cubicBezTo>
                    <a:pt x="30" y="131"/>
                    <a:pt x="0" y="41"/>
                    <a:pt x="59" y="0"/>
                  </a:cubicBezTo>
                  <a:cubicBezTo>
                    <a:pt x="70" y="23"/>
                    <a:pt x="85" y="39"/>
                    <a:pt x="111" y="5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5" name="Freeform 29"/>
          <p:cNvSpPr>
            <a:spLocks noEditPoints="1"/>
          </p:cNvSpPr>
          <p:nvPr/>
        </p:nvSpPr>
        <p:spPr bwMode="auto">
          <a:xfrm>
            <a:off x="6064455" y="1901880"/>
            <a:ext cx="360760" cy="360759"/>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accent6"/>
          </a:solidFill>
          <a:ln>
            <a:noFill/>
          </a:ln>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sp>
        <p:nvSpPr>
          <p:cNvPr id="48" name="Freeform 18"/>
          <p:cNvSpPr>
            <a:spLocks noEditPoints="1"/>
          </p:cNvSpPr>
          <p:nvPr/>
        </p:nvSpPr>
        <p:spPr bwMode="auto">
          <a:xfrm>
            <a:off x="7499158" y="1878068"/>
            <a:ext cx="372666" cy="350044"/>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grpSp>
        <p:nvGrpSpPr>
          <p:cNvPr id="51" name="Group 49"/>
          <p:cNvGrpSpPr/>
          <p:nvPr/>
        </p:nvGrpSpPr>
        <p:grpSpPr bwMode="auto">
          <a:xfrm>
            <a:off x="6115835" y="3229426"/>
            <a:ext cx="360928" cy="362040"/>
            <a:chOff x="4198938" y="2905126"/>
            <a:chExt cx="481012" cy="482600"/>
          </a:xfrm>
          <a:solidFill>
            <a:schemeClr val="accent4"/>
          </a:solidFill>
        </p:grpSpPr>
        <p:sp>
          <p:nvSpPr>
            <p:cNvPr id="53"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sp>
          <p:nvSpPr>
            <p:cNvPr id="54"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sp>
          <p:nvSpPr>
            <p:cNvPr id="55"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grpSp>
      <p:grpSp>
        <p:nvGrpSpPr>
          <p:cNvPr id="57" name="Group 55"/>
          <p:cNvGrpSpPr/>
          <p:nvPr/>
        </p:nvGrpSpPr>
        <p:grpSpPr bwMode="auto">
          <a:xfrm>
            <a:off x="4541216" y="1936407"/>
            <a:ext cx="366885" cy="360917"/>
            <a:chOff x="7141104" y="1923522"/>
            <a:chExt cx="488950" cy="481013"/>
          </a:xfrm>
          <a:solidFill>
            <a:schemeClr val="accent3"/>
          </a:solidFill>
        </p:grpSpPr>
        <p:sp>
          <p:nvSpPr>
            <p:cNvPr id="59" name="Freeform 58"/>
            <p:cNvSpPr/>
            <p:nvPr/>
          </p:nvSpPr>
          <p:spPr bwMode="auto">
            <a:xfrm>
              <a:off x="7407804" y="1983847"/>
              <a:ext cx="157162" cy="15716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sp>
          <p:nvSpPr>
            <p:cNvPr id="60" name="Freeform 59"/>
            <p:cNvSpPr>
              <a:spLocks noEditPoints="1"/>
            </p:cNvSpPr>
            <p:nvPr/>
          </p:nvSpPr>
          <p:spPr bwMode="auto">
            <a:xfrm>
              <a:off x="7141104" y="1923522"/>
              <a:ext cx="488950" cy="481013"/>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sp>
          <p:nvSpPr>
            <p:cNvPr id="61" name="Freeform 60"/>
            <p:cNvSpPr/>
            <p:nvPr/>
          </p:nvSpPr>
          <p:spPr bwMode="auto">
            <a:xfrm>
              <a:off x="7399866" y="1923522"/>
              <a:ext cx="225425" cy="225425"/>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grpSp>
      <p:grpSp>
        <p:nvGrpSpPr>
          <p:cNvPr id="63" name="Group 61"/>
          <p:cNvGrpSpPr/>
          <p:nvPr/>
        </p:nvGrpSpPr>
        <p:grpSpPr bwMode="auto">
          <a:xfrm>
            <a:off x="4660110" y="3224664"/>
            <a:ext cx="247501" cy="419267"/>
            <a:chOff x="6271901" y="3849160"/>
            <a:chExt cx="330200" cy="482600"/>
          </a:xfrm>
          <a:solidFill>
            <a:schemeClr val="accent2"/>
          </a:solidFill>
        </p:grpSpPr>
        <p:sp>
          <p:nvSpPr>
            <p:cNvPr id="65" name="Freeform 35"/>
            <p:cNvSpPr>
              <a:spLocks noEditPoints="1"/>
            </p:cNvSpPr>
            <p:nvPr/>
          </p:nvSpPr>
          <p:spPr bwMode="auto">
            <a:xfrm>
              <a:off x="6271901"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sp>
          <p:nvSpPr>
            <p:cNvPr id="66" name="Freeform 36"/>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solidFill>
                  <a:schemeClr val="bg1">
                    <a:lumMod val="75000"/>
                  </a:schemeClr>
                </a:solidFill>
                <a:latin typeface="+mn-lt"/>
              </a:endParaRPr>
            </a:p>
          </p:txBody>
        </p:sp>
      </p:grpSp>
      <p:sp>
        <p:nvSpPr>
          <p:cNvPr id="68" name="Freeform 107"/>
          <p:cNvSpPr>
            <a:spLocks noEditPoints="1"/>
          </p:cNvSpPr>
          <p:nvPr/>
        </p:nvSpPr>
        <p:spPr bwMode="auto">
          <a:xfrm>
            <a:off x="7595599" y="3175849"/>
            <a:ext cx="355997" cy="411956"/>
          </a:xfrm>
          <a:custGeom>
            <a:avLst/>
            <a:gdLst>
              <a:gd name="T0" fmla="*/ 251 w 252"/>
              <a:gd name="T1" fmla="*/ 83 h 291"/>
              <a:gd name="T2" fmla="*/ 248 w 252"/>
              <a:gd name="T3" fmla="*/ 80 h 291"/>
              <a:gd name="T4" fmla="*/ 142 w 252"/>
              <a:gd name="T5" fmla="*/ 34 h 291"/>
              <a:gd name="T6" fmla="*/ 141 w 252"/>
              <a:gd name="T7" fmla="*/ 34 h 291"/>
              <a:gd name="T8" fmla="*/ 72 w 252"/>
              <a:gd name="T9" fmla="*/ 0 h 291"/>
              <a:gd name="T10" fmla="*/ 66 w 252"/>
              <a:gd name="T11" fmla="*/ 1 h 291"/>
              <a:gd name="T12" fmla="*/ 20 w 252"/>
              <a:gd name="T13" fmla="*/ 41 h 291"/>
              <a:gd name="T14" fmla="*/ 34 w 252"/>
              <a:gd name="T15" fmla="*/ 237 h 291"/>
              <a:gd name="T16" fmla="*/ 20 w 252"/>
              <a:gd name="T17" fmla="*/ 262 h 291"/>
              <a:gd name="T18" fmla="*/ 49 w 252"/>
              <a:gd name="T19" fmla="*/ 291 h 291"/>
              <a:gd name="T20" fmla="*/ 132 w 252"/>
              <a:gd name="T21" fmla="*/ 291 h 291"/>
              <a:gd name="T22" fmla="*/ 161 w 252"/>
              <a:gd name="T23" fmla="*/ 262 h 291"/>
              <a:gd name="T24" fmla="*/ 132 w 252"/>
              <a:gd name="T25" fmla="*/ 233 h 291"/>
              <a:gd name="T26" fmla="*/ 123 w 252"/>
              <a:gd name="T27" fmla="*/ 233 h 291"/>
              <a:gd name="T28" fmla="*/ 123 w 252"/>
              <a:gd name="T29" fmla="*/ 229 h 291"/>
              <a:gd name="T30" fmla="*/ 112 w 252"/>
              <a:gd name="T31" fmla="*/ 218 h 291"/>
              <a:gd name="T32" fmla="*/ 104 w 252"/>
              <a:gd name="T33" fmla="*/ 218 h 291"/>
              <a:gd name="T34" fmla="*/ 93 w 252"/>
              <a:gd name="T35" fmla="*/ 229 h 291"/>
              <a:gd name="T36" fmla="*/ 94 w 252"/>
              <a:gd name="T37" fmla="*/ 233 h 291"/>
              <a:gd name="T38" fmla="*/ 74 w 252"/>
              <a:gd name="T39" fmla="*/ 233 h 291"/>
              <a:gd name="T40" fmla="*/ 56 w 252"/>
              <a:gd name="T41" fmla="*/ 56 h 291"/>
              <a:gd name="T42" fmla="*/ 71 w 252"/>
              <a:gd name="T43" fmla="*/ 39 h 291"/>
              <a:gd name="T44" fmla="*/ 73 w 252"/>
              <a:gd name="T45" fmla="*/ 39 h 291"/>
              <a:gd name="T46" fmla="*/ 118 w 252"/>
              <a:gd name="T47" fmla="*/ 66 h 291"/>
              <a:gd name="T48" fmla="*/ 118 w 252"/>
              <a:gd name="T49" fmla="*/ 67 h 291"/>
              <a:gd name="T50" fmla="*/ 117 w 252"/>
              <a:gd name="T51" fmla="*/ 72 h 291"/>
              <a:gd name="T52" fmla="*/ 149 w 252"/>
              <a:gd name="T53" fmla="*/ 159 h 291"/>
              <a:gd name="T54" fmla="*/ 155 w 252"/>
              <a:gd name="T55" fmla="*/ 163 h 291"/>
              <a:gd name="T56" fmla="*/ 155 w 252"/>
              <a:gd name="T57" fmla="*/ 163 h 291"/>
              <a:gd name="T58" fmla="*/ 189 w 252"/>
              <a:gd name="T59" fmla="*/ 153 h 291"/>
              <a:gd name="T60" fmla="*/ 226 w 252"/>
              <a:gd name="T61" fmla="*/ 149 h 291"/>
              <a:gd name="T62" fmla="*/ 231 w 252"/>
              <a:gd name="T63" fmla="*/ 116 h 291"/>
              <a:gd name="T64" fmla="*/ 230 w 252"/>
              <a:gd name="T65" fmla="*/ 116 h 291"/>
              <a:gd name="T66" fmla="*/ 251 w 252"/>
              <a:gd name="T67" fmla="*/ 88 h 291"/>
              <a:gd name="T68" fmla="*/ 251 w 252"/>
              <a:gd name="T69" fmla="*/ 83 h 291"/>
              <a:gd name="T70" fmla="*/ 150 w 252"/>
              <a:gd name="T71" fmla="*/ 262 h 291"/>
              <a:gd name="T72" fmla="*/ 132 w 252"/>
              <a:gd name="T73" fmla="*/ 280 h 291"/>
              <a:gd name="T74" fmla="*/ 49 w 252"/>
              <a:gd name="T75" fmla="*/ 280 h 291"/>
              <a:gd name="T76" fmla="*/ 32 w 252"/>
              <a:gd name="T77" fmla="*/ 262 h 291"/>
              <a:gd name="T78" fmla="*/ 49 w 252"/>
              <a:gd name="T79" fmla="*/ 245 h 291"/>
              <a:gd name="T80" fmla="*/ 132 w 252"/>
              <a:gd name="T81" fmla="*/ 245 h 291"/>
              <a:gd name="T82" fmla="*/ 150 w 252"/>
              <a:gd name="T83" fmla="*/ 262 h 291"/>
              <a:gd name="T84" fmla="*/ 73 w 252"/>
              <a:gd name="T85" fmla="*/ 28 h 291"/>
              <a:gd name="T86" fmla="*/ 69 w 252"/>
              <a:gd name="T87" fmla="*/ 28 h 291"/>
              <a:gd name="T88" fmla="*/ 46 w 252"/>
              <a:gd name="T89" fmla="*/ 52 h 291"/>
              <a:gd name="T90" fmla="*/ 45 w 252"/>
              <a:gd name="T91" fmla="*/ 52 h 291"/>
              <a:gd name="T92" fmla="*/ 62 w 252"/>
              <a:gd name="T93" fmla="*/ 233 h 291"/>
              <a:gd name="T94" fmla="*/ 49 w 252"/>
              <a:gd name="T95" fmla="*/ 233 h 291"/>
              <a:gd name="T96" fmla="*/ 45 w 252"/>
              <a:gd name="T97" fmla="*/ 233 h 291"/>
              <a:gd name="T98" fmla="*/ 31 w 252"/>
              <a:gd name="T99" fmla="*/ 46 h 291"/>
              <a:gd name="T100" fmla="*/ 67 w 252"/>
              <a:gd name="T101" fmla="*/ 12 h 291"/>
              <a:gd name="T102" fmla="*/ 72 w 252"/>
              <a:gd name="T103" fmla="*/ 12 h 291"/>
              <a:gd name="T104" fmla="*/ 132 w 252"/>
              <a:gd name="T105" fmla="*/ 41 h 291"/>
              <a:gd name="T106" fmla="*/ 124 w 252"/>
              <a:gd name="T107" fmla="*/ 55 h 291"/>
              <a:gd name="T108" fmla="*/ 73 w 252"/>
              <a:gd name="T109" fmla="*/ 28 h 291"/>
              <a:gd name="T110" fmla="*/ 159 w 252"/>
              <a:gd name="T111" fmla="*/ 151 h 291"/>
              <a:gd name="T112" fmla="*/ 129 w 252"/>
              <a:gd name="T113" fmla="*/ 70 h 291"/>
              <a:gd name="T114" fmla="*/ 142 w 252"/>
              <a:gd name="T115" fmla="*/ 46 h 291"/>
              <a:gd name="T116" fmla="*/ 237 w 252"/>
              <a:gd name="T117" fmla="*/ 88 h 291"/>
              <a:gd name="T118" fmla="*/ 159 w 252"/>
              <a:gd name="T119" fmla="*/ 15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2" h="291">
                <a:moveTo>
                  <a:pt x="251" y="83"/>
                </a:moveTo>
                <a:cubicBezTo>
                  <a:pt x="251" y="82"/>
                  <a:pt x="250" y="80"/>
                  <a:pt x="248" y="80"/>
                </a:cubicBezTo>
                <a:cubicBezTo>
                  <a:pt x="142" y="34"/>
                  <a:pt x="142" y="34"/>
                  <a:pt x="142" y="34"/>
                </a:cubicBezTo>
                <a:cubicBezTo>
                  <a:pt x="142" y="34"/>
                  <a:pt x="142" y="34"/>
                  <a:pt x="141" y="34"/>
                </a:cubicBezTo>
                <a:cubicBezTo>
                  <a:pt x="121" y="16"/>
                  <a:pt x="97" y="0"/>
                  <a:pt x="72" y="0"/>
                </a:cubicBezTo>
                <a:cubicBezTo>
                  <a:pt x="70" y="0"/>
                  <a:pt x="68" y="0"/>
                  <a:pt x="66" y="1"/>
                </a:cubicBezTo>
                <a:cubicBezTo>
                  <a:pt x="52" y="2"/>
                  <a:pt x="32" y="11"/>
                  <a:pt x="20" y="41"/>
                </a:cubicBezTo>
                <a:cubicBezTo>
                  <a:pt x="18" y="47"/>
                  <a:pt x="0" y="97"/>
                  <a:pt x="34" y="237"/>
                </a:cubicBezTo>
                <a:cubicBezTo>
                  <a:pt x="26" y="242"/>
                  <a:pt x="20" y="252"/>
                  <a:pt x="20" y="262"/>
                </a:cubicBezTo>
                <a:cubicBezTo>
                  <a:pt x="20" y="278"/>
                  <a:pt x="33" y="291"/>
                  <a:pt x="49" y="291"/>
                </a:cubicBezTo>
                <a:cubicBezTo>
                  <a:pt x="132" y="291"/>
                  <a:pt x="132" y="291"/>
                  <a:pt x="132" y="291"/>
                </a:cubicBezTo>
                <a:cubicBezTo>
                  <a:pt x="148" y="291"/>
                  <a:pt x="161" y="278"/>
                  <a:pt x="161" y="262"/>
                </a:cubicBezTo>
                <a:cubicBezTo>
                  <a:pt x="161" y="246"/>
                  <a:pt x="148" y="233"/>
                  <a:pt x="132" y="233"/>
                </a:cubicBezTo>
                <a:cubicBezTo>
                  <a:pt x="123" y="233"/>
                  <a:pt x="123" y="233"/>
                  <a:pt x="123" y="233"/>
                </a:cubicBezTo>
                <a:cubicBezTo>
                  <a:pt x="123" y="232"/>
                  <a:pt x="123" y="231"/>
                  <a:pt x="123" y="229"/>
                </a:cubicBezTo>
                <a:cubicBezTo>
                  <a:pt x="123" y="223"/>
                  <a:pt x="118" y="218"/>
                  <a:pt x="112" y="218"/>
                </a:cubicBezTo>
                <a:cubicBezTo>
                  <a:pt x="104" y="218"/>
                  <a:pt x="104" y="218"/>
                  <a:pt x="104" y="218"/>
                </a:cubicBezTo>
                <a:cubicBezTo>
                  <a:pt x="98" y="218"/>
                  <a:pt x="93" y="223"/>
                  <a:pt x="93" y="229"/>
                </a:cubicBezTo>
                <a:cubicBezTo>
                  <a:pt x="93" y="231"/>
                  <a:pt x="93" y="232"/>
                  <a:pt x="94" y="233"/>
                </a:cubicBezTo>
                <a:cubicBezTo>
                  <a:pt x="74" y="233"/>
                  <a:pt x="74" y="233"/>
                  <a:pt x="74" y="233"/>
                </a:cubicBezTo>
                <a:cubicBezTo>
                  <a:pt x="42" y="106"/>
                  <a:pt x="56" y="58"/>
                  <a:pt x="56" y="56"/>
                </a:cubicBezTo>
                <a:cubicBezTo>
                  <a:pt x="61" y="46"/>
                  <a:pt x="65" y="40"/>
                  <a:pt x="71" y="39"/>
                </a:cubicBezTo>
                <a:cubicBezTo>
                  <a:pt x="71" y="39"/>
                  <a:pt x="72" y="39"/>
                  <a:pt x="73" y="39"/>
                </a:cubicBezTo>
                <a:cubicBezTo>
                  <a:pt x="85" y="39"/>
                  <a:pt x="102" y="51"/>
                  <a:pt x="118" y="66"/>
                </a:cubicBezTo>
                <a:cubicBezTo>
                  <a:pt x="118" y="67"/>
                  <a:pt x="118" y="67"/>
                  <a:pt x="118" y="67"/>
                </a:cubicBezTo>
                <a:cubicBezTo>
                  <a:pt x="117" y="68"/>
                  <a:pt x="117" y="70"/>
                  <a:pt x="117" y="72"/>
                </a:cubicBezTo>
                <a:cubicBezTo>
                  <a:pt x="149" y="159"/>
                  <a:pt x="149" y="159"/>
                  <a:pt x="149" y="159"/>
                </a:cubicBezTo>
                <a:cubicBezTo>
                  <a:pt x="150" y="162"/>
                  <a:pt x="152" y="163"/>
                  <a:pt x="155" y="163"/>
                </a:cubicBezTo>
                <a:cubicBezTo>
                  <a:pt x="155" y="163"/>
                  <a:pt x="155" y="163"/>
                  <a:pt x="155" y="163"/>
                </a:cubicBezTo>
                <a:cubicBezTo>
                  <a:pt x="167" y="163"/>
                  <a:pt x="179" y="159"/>
                  <a:pt x="189" y="153"/>
                </a:cubicBezTo>
                <a:cubicBezTo>
                  <a:pt x="207" y="163"/>
                  <a:pt x="226" y="149"/>
                  <a:pt x="226" y="149"/>
                </a:cubicBezTo>
                <a:cubicBezTo>
                  <a:pt x="243" y="136"/>
                  <a:pt x="231" y="116"/>
                  <a:pt x="231" y="116"/>
                </a:cubicBezTo>
                <a:cubicBezTo>
                  <a:pt x="231" y="116"/>
                  <a:pt x="231" y="116"/>
                  <a:pt x="230" y="116"/>
                </a:cubicBezTo>
                <a:cubicBezTo>
                  <a:pt x="243" y="102"/>
                  <a:pt x="250" y="89"/>
                  <a:pt x="251" y="88"/>
                </a:cubicBezTo>
                <a:cubicBezTo>
                  <a:pt x="252" y="86"/>
                  <a:pt x="252" y="85"/>
                  <a:pt x="251" y="83"/>
                </a:cubicBezTo>
                <a:close/>
                <a:moveTo>
                  <a:pt x="150" y="262"/>
                </a:moveTo>
                <a:cubicBezTo>
                  <a:pt x="150" y="272"/>
                  <a:pt x="142" y="280"/>
                  <a:pt x="132" y="280"/>
                </a:cubicBezTo>
                <a:cubicBezTo>
                  <a:pt x="49" y="280"/>
                  <a:pt x="49" y="280"/>
                  <a:pt x="49" y="280"/>
                </a:cubicBezTo>
                <a:cubicBezTo>
                  <a:pt x="40" y="280"/>
                  <a:pt x="32" y="272"/>
                  <a:pt x="32" y="262"/>
                </a:cubicBezTo>
                <a:cubicBezTo>
                  <a:pt x="32" y="253"/>
                  <a:pt x="40" y="245"/>
                  <a:pt x="49" y="245"/>
                </a:cubicBezTo>
                <a:cubicBezTo>
                  <a:pt x="132" y="245"/>
                  <a:pt x="132" y="245"/>
                  <a:pt x="132" y="245"/>
                </a:cubicBezTo>
                <a:cubicBezTo>
                  <a:pt x="142" y="245"/>
                  <a:pt x="150" y="253"/>
                  <a:pt x="150" y="262"/>
                </a:cubicBezTo>
                <a:close/>
                <a:moveTo>
                  <a:pt x="73" y="28"/>
                </a:moveTo>
                <a:cubicBezTo>
                  <a:pt x="72" y="28"/>
                  <a:pt x="70" y="28"/>
                  <a:pt x="69" y="28"/>
                </a:cubicBezTo>
                <a:cubicBezTo>
                  <a:pt x="66" y="28"/>
                  <a:pt x="54" y="30"/>
                  <a:pt x="46" y="52"/>
                </a:cubicBezTo>
                <a:cubicBezTo>
                  <a:pt x="45" y="52"/>
                  <a:pt x="45" y="52"/>
                  <a:pt x="45" y="52"/>
                </a:cubicBezTo>
                <a:cubicBezTo>
                  <a:pt x="45" y="54"/>
                  <a:pt x="30" y="101"/>
                  <a:pt x="62" y="233"/>
                </a:cubicBezTo>
                <a:cubicBezTo>
                  <a:pt x="49" y="233"/>
                  <a:pt x="49" y="233"/>
                  <a:pt x="49" y="233"/>
                </a:cubicBezTo>
                <a:cubicBezTo>
                  <a:pt x="48" y="233"/>
                  <a:pt x="46" y="233"/>
                  <a:pt x="45" y="233"/>
                </a:cubicBezTo>
                <a:cubicBezTo>
                  <a:pt x="13" y="97"/>
                  <a:pt x="28" y="51"/>
                  <a:pt x="31" y="46"/>
                </a:cubicBezTo>
                <a:cubicBezTo>
                  <a:pt x="41" y="20"/>
                  <a:pt x="56" y="13"/>
                  <a:pt x="67" y="12"/>
                </a:cubicBezTo>
                <a:cubicBezTo>
                  <a:pt x="69" y="12"/>
                  <a:pt x="71" y="12"/>
                  <a:pt x="72" y="12"/>
                </a:cubicBezTo>
                <a:cubicBezTo>
                  <a:pt x="91" y="12"/>
                  <a:pt x="113" y="25"/>
                  <a:pt x="132" y="41"/>
                </a:cubicBezTo>
                <a:cubicBezTo>
                  <a:pt x="124" y="55"/>
                  <a:pt x="124" y="55"/>
                  <a:pt x="124" y="55"/>
                </a:cubicBezTo>
                <a:cubicBezTo>
                  <a:pt x="107" y="41"/>
                  <a:pt x="88" y="28"/>
                  <a:pt x="73" y="28"/>
                </a:cubicBezTo>
                <a:close/>
                <a:moveTo>
                  <a:pt x="159" y="151"/>
                </a:moveTo>
                <a:cubicBezTo>
                  <a:pt x="129" y="70"/>
                  <a:pt x="129" y="70"/>
                  <a:pt x="129" y="70"/>
                </a:cubicBezTo>
                <a:cubicBezTo>
                  <a:pt x="142" y="46"/>
                  <a:pt x="142" y="46"/>
                  <a:pt x="142" y="46"/>
                </a:cubicBezTo>
                <a:cubicBezTo>
                  <a:pt x="237" y="88"/>
                  <a:pt x="237" y="88"/>
                  <a:pt x="237" y="88"/>
                </a:cubicBezTo>
                <a:cubicBezTo>
                  <a:pt x="227" y="103"/>
                  <a:pt x="195" y="148"/>
                  <a:pt x="159" y="151"/>
                </a:cubicBezTo>
                <a:close/>
              </a:path>
            </a:pathLst>
          </a:custGeom>
          <a:solidFill>
            <a:schemeClr val="accent1"/>
          </a:solidFill>
          <a:ln>
            <a:noFill/>
          </a:ln>
        </p:spPr>
        <p:txBody>
          <a:bodyPr lIns="68580" tIns="34290" rIns="68580" bIns="34290"/>
          <a:lstStyle/>
          <a:p>
            <a:pPr eaLnBrk="1" fontAlgn="auto" hangingPunct="1">
              <a:spcBef>
                <a:spcPts val="0"/>
              </a:spcBef>
              <a:spcAft>
                <a:spcPts val="0"/>
              </a:spcAft>
              <a:defRPr/>
            </a:pPr>
            <a:endParaRPr lang="en-US">
              <a:solidFill>
                <a:schemeClr val="bg1">
                  <a:lumMod val="75000"/>
                </a:schemeClr>
              </a:solidFill>
              <a:latin typeface="+mn-lt"/>
            </a:endParaRPr>
          </a:p>
        </p:txBody>
      </p:sp>
      <p:sp>
        <p:nvSpPr>
          <p:cNvPr id="43" name="TextBox 42"/>
          <p:cNvSpPr txBox="1"/>
          <p:nvPr/>
        </p:nvSpPr>
        <p:spPr>
          <a:xfrm>
            <a:off x="4125780" y="2357822"/>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0" name="TextBox 69"/>
          <p:cNvSpPr txBox="1"/>
          <p:nvPr/>
        </p:nvSpPr>
        <p:spPr>
          <a:xfrm>
            <a:off x="5635155" y="2357822"/>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1" name="TextBox 70"/>
          <p:cNvSpPr txBox="1"/>
          <p:nvPr/>
        </p:nvSpPr>
        <p:spPr>
          <a:xfrm>
            <a:off x="7058338" y="2357822"/>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2" name="TextBox 71"/>
          <p:cNvSpPr txBox="1"/>
          <p:nvPr/>
        </p:nvSpPr>
        <p:spPr>
          <a:xfrm>
            <a:off x="4125780" y="3711479"/>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3" name="TextBox 72"/>
          <p:cNvSpPr txBox="1"/>
          <p:nvPr/>
        </p:nvSpPr>
        <p:spPr>
          <a:xfrm>
            <a:off x="5635155" y="3711479"/>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4" name="TextBox 73"/>
          <p:cNvSpPr txBox="1"/>
          <p:nvPr/>
        </p:nvSpPr>
        <p:spPr>
          <a:xfrm>
            <a:off x="7058338" y="3711479"/>
            <a:ext cx="1258078"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1+#ppt_w/2"/>
                                          </p:val>
                                        </p:tav>
                                        <p:tav tm="100000">
                                          <p:val>
                                            <p:strVal val="#ppt_x"/>
                                          </p:val>
                                        </p:tav>
                                      </p:tavLst>
                                    </p:anim>
                                    <p:anim calcmode="lin" valueType="num">
                                      <p:cBhvr additive="base">
                                        <p:cTn id="13" dur="50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1+#ppt_w/2"/>
                                          </p:val>
                                        </p:tav>
                                        <p:tav tm="100000">
                                          <p:val>
                                            <p:strVal val="#ppt_x"/>
                                          </p:val>
                                        </p:tav>
                                      </p:tavLst>
                                    </p:anim>
                                    <p:anim calcmode="lin" valueType="num">
                                      <p:cBhvr additive="base">
                                        <p:cTn id="18" dur="500" fill="hold"/>
                                        <p:tgtEl>
                                          <p:spTgt spid="5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1+#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additive="base">
                                        <p:cTn id="29" dur="500" fill="hold"/>
                                        <p:tgtEl>
                                          <p:spTgt spid="68"/>
                                        </p:tgtEl>
                                        <p:attrNameLst>
                                          <p:attrName>ppt_x</p:attrName>
                                        </p:attrNameLst>
                                      </p:cBhvr>
                                      <p:tavLst>
                                        <p:tav tm="0">
                                          <p:val>
                                            <p:strVal val="1+#ppt_w/2"/>
                                          </p:val>
                                        </p:tav>
                                        <p:tav tm="100000">
                                          <p:val>
                                            <p:strVal val="#ppt_x"/>
                                          </p:val>
                                        </p:tav>
                                      </p:tavLst>
                                    </p:anim>
                                    <p:anim calcmode="lin" valueType="num">
                                      <p:cBhvr additive="base">
                                        <p:cTn id="30" dur="500" fill="hold"/>
                                        <p:tgtEl>
                                          <p:spTgt spid="6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1+#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1+#ppt_w/2"/>
                                          </p:val>
                                        </p:tav>
                                        <p:tav tm="100000">
                                          <p:val>
                                            <p:strVal val="#ppt_x"/>
                                          </p:val>
                                        </p:tav>
                                      </p:tavLst>
                                    </p:anim>
                                    <p:anim calcmode="lin" valueType="num">
                                      <p:cBhvr additive="base">
                                        <p:cTn id="38" dur="500" fill="hold"/>
                                        <p:tgtEl>
                                          <p:spTgt spid="63"/>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left)">
                                      <p:cBhvr>
                                        <p:cTn id="46" dur="500"/>
                                        <p:tgtEl>
                                          <p:spTgt spid="70"/>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ipe(left)">
                                      <p:cBhvr>
                                        <p:cTn id="50" dur="500"/>
                                        <p:tgtEl>
                                          <p:spTgt spid="71"/>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left)">
                                      <p:cBhvr>
                                        <p:cTn id="54" dur="500"/>
                                        <p:tgtEl>
                                          <p:spTgt spid="72"/>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wipe(left)">
                                      <p:cBhvr>
                                        <p:cTn id="58" dur="500"/>
                                        <p:tgtEl>
                                          <p:spTgt spid="73"/>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wipe(left)">
                                      <p:cBhvr>
                                        <p:cTn id="6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68" grpId="0" animBg="1"/>
      <p:bldP spid="43" grpId="0"/>
      <p:bldP spid="70" grpId="0"/>
      <p:bldP spid="71" grpId="0"/>
      <p:bldP spid="72" grpId="0"/>
      <p:bldP spid="73" grpId="0"/>
      <p:bldP spid="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第三部分  成功经验分享</a:t>
            </a:r>
          </a:p>
        </p:txBody>
      </p:sp>
      <p:sp>
        <p:nvSpPr>
          <p:cNvPr id="7" name="椭圆 6"/>
          <p:cNvSpPr/>
          <p:nvPr/>
        </p:nvSpPr>
        <p:spPr>
          <a:xfrm>
            <a:off x="9252520"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61009" y="746678"/>
            <a:ext cx="1967375" cy="1902366"/>
            <a:chOff x="6061009" y="746678"/>
            <a:chExt cx="1967375" cy="1902366"/>
          </a:xfrm>
        </p:grpSpPr>
        <p:sp>
          <p:nvSpPr>
            <p:cNvPr id="10" name="Freeform 6"/>
            <p:cNvSpPr/>
            <p:nvPr/>
          </p:nvSpPr>
          <p:spPr bwMode="auto">
            <a:xfrm>
              <a:off x="6061009" y="746678"/>
              <a:ext cx="1007432" cy="1594474"/>
            </a:xfrm>
            <a:custGeom>
              <a:avLst/>
              <a:gdLst>
                <a:gd name="T0" fmla="*/ 0 w 891"/>
                <a:gd name="T1" fmla="*/ 1652 h 1652"/>
                <a:gd name="T2" fmla="*/ 891 w 891"/>
                <a:gd name="T3" fmla="*/ 1249 h 1652"/>
                <a:gd name="T4" fmla="*/ 891 w 891"/>
                <a:gd name="T5" fmla="*/ 0 h 1652"/>
                <a:gd name="T6" fmla="*/ 9 w 891"/>
                <a:gd name="T7" fmla="*/ 608 h 1652"/>
                <a:gd name="T8" fmla="*/ 0 w 891"/>
                <a:gd name="T9" fmla="*/ 1652 h 1652"/>
              </a:gdLst>
              <a:ahLst/>
              <a:cxnLst>
                <a:cxn ang="0">
                  <a:pos x="T0" y="T1"/>
                </a:cxn>
                <a:cxn ang="0">
                  <a:pos x="T2" y="T3"/>
                </a:cxn>
                <a:cxn ang="0">
                  <a:pos x="T4" y="T5"/>
                </a:cxn>
                <a:cxn ang="0">
                  <a:pos x="T6" y="T7"/>
                </a:cxn>
                <a:cxn ang="0">
                  <a:pos x="T8" y="T9"/>
                </a:cxn>
              </a:cxnLst>
              <a:rect l="0" t="0" r="r" b="b"/>
              <a:pathLst>
                <a:path w="891" h="1652">
                  <a:moveTo>
                    <a:pt x="0" y="1652"/>
                  </a:moveTo>
                  <a:lnTo>
                    <a:pt x="891" y="1249"/>
                  </a:lnTo>
                  <a:lnTo>
                    <a:pt x="891" y="0"/>
                  </a:lnTo>
                  <a:lnTo>
                    <a:pt x="9" y="608"/>
                  </a:lnTo>
                  <a:lnTo>
                    <a:pt x="0" y="165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11" name="Freeform 7"/>
            <p:cNvSpPr/>
            <p:nvPr/>
          </p:nvSpPr>
          <p:spPr bwMode="auto">
            <a:xfrm>
              <a:off x="7067310" y="746678"/>
              <a:ext cx="961074" cy="1593509"/>
            </a:xfrm>
            <a:custGeom>
              <a:avLst/>
              <a:gdLst>
                <a:gd name="T0" fmla="*/ 850 w 850"/>
                <a:gd name="T1" fmla="*/ 1650 h 1650"/>
                <a:gd name="T2" fmla="*/ 0 w 850"/>
                <a:gd name="T3" fmla="*/ 1249 h 1650"/>
                <a:gd name="T4" fmla="*/ 0 w 850"/>
                <a:gd name="T5" fmla="*/ 0 h 1650"/>
                <a:gd name="T6" fmla="*/ 850 w 850"/>
                <a:gd name="T7" fmla="*/ 622 h 1650"/>
                <a:gd name="T8" fmla="*/ 850 w 850"/>
                <a:gd name="T9" fmla="*/ 1650 h 1650"/>
              </a:gdLst>
              <a:ahLst/>
              <a:cxnLst>
                <a:cxn ang="0">
                  <a:pos x="T0" y="T1"/>
                </a:cxn>
                <a:cxn ang="0">
                  <a:pos x="T2" y="T3"/>
                </a:cxn>
                <a:cxn ang="0">
                  <a:pos x="T4" y="T5"/>
                </a:cxn>
                <a:cxn ang="0">
                  <a:pos x="T6" y="T7"/>
                </a:cxn>
                <a:cxn ang="0">
                  <a:pos x="T8" y="T9"/>
                </a:cxn>
              </a:cxnLst>
              <a:rect l="0" t="0" r="r" b="b"/>
              <a:pathLst>
                <a:path w="850" h="1650">
                  <a:moveTo>
                    <a:pt x="850" y="1650"/>
                  </a:moveTo>
                  <a:lnTo>
                    <a:pt x="0" y="1249"/>
                  </a:lnTo>
                  <a:lnTo>
                    <a:pt x="0" y="0"/>
                  </a:lnTo>
                  <a:lnTo>
                    <a:pt x="850" y="622"/>
                  </a:lnTo>
                  <a:lnTo>
                    <a:pt x="850" y="165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12" name="Freeform 8"/>
            <p:cNvSpPr/>
            <p:nvPr/>
          </p:nvSpPr>
          <p:spPr bwMode="auto">
            <a:xfrm>
              <a:off x="6061009" y="1951220"/>
              <a:ext cx="1967375" cy="697824"/>
            </a:xfrm>
            <a:custGeom>
              <a:avLst/>
              <a:gdLst>
                <a:gd name="T0" fmla="*/ 1741 w 1741"/>
                <a:gd name="T1" fmla="*/ 401 h 722"/>
                <a:gd name="T2" fmla="*/ 909 w 1741"/>
                <a:gd name="T3" fmla="*/ 722 h 722"/>
                <a:gd name="T4" fmla="*/ 0 w 1741"/>
                <a:gd name="T5" fmla="*/ 403 h 722"/>
                <a:gd name="T6" fmla="*/ 891 w 1741"/>
                <a:gd name="T7" fmla="*/ 0 h 722"/>
                <a:gd name="T8" fmla="*/ 1741 w 1741"/>
                <a:gd name="T9" fmla="*/ 401 h 722"/>
              </a:gdLst>
              <a:ahLst/>
              <a:cxnLst>
                <a:cxn ang="0">
                  <a:pos x="T0" y="T1"/>
                </a:cxn>
                <a:cxn ang="0">
                  <a:pos x="T2" y="T3"/>
                </a:cxn>
                <a:cxn ang="0">
                  <a:pos x="T4" y="T5"/>
                </a:cxn>
                <a:cxn ang="0">
                  <a:pos x="T6" y="T7"/>
                </a:cxn>
                <a:cxn ang="0">
                  <a:pos x="T8" y="T9"/>
                </a:cxn>
              </a:cxnLst>
              <a:rect l="0" t="0" r="r" b="b"/>
              <a:pathLst>
                <a:path w="1741" h="722">
                  <a:moveTo>
                    <a:pt x="1741" y="401"/>
                  </a:moveTo>
                  <a:lnTo>
                    <a:pt x="909" y="722"/>
                  </a:lnTo>
                  <a:lnTo>
                    <a:pt x="0" y="403"/>
                  </a:lnTo>
                  <a:lnTo>
                    <a:pt x="891" y="0"/>
                  </a:lnTo>
                  <a:lnTo>
                    <a:pt x="1741" y="401"/>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13" name="Freeform 9"/>
            <p:cNvSpPr/>
            <p:nvPr/>
          </p:nvSpPr>
          <p:spPr bwMode="auto">
            <a:xfrm>
              <a:off x="7764937" y="1407825"/>
              <a:ext cx="96107" cy="57911"/>
            </a:xfrm>
            <a:custGeom>
              <a:avLst/>
              <a:gdLst>
                <a:gd name="T0" fmla="*/ 83 w 44"/>
                <a:gd name="T1" fmla="*/ 0 h 31"/>
                <a:gd name="T2" fmla="*/ 0 w 44"/>
                <a:gd name="T3" fmla="*/ 48 h 31"/>
                <a:gd name="T4" fmla="*/ 6 w 44"/>
                <a:gd name="T5" fmla="*/ 60 h 31"/>
                <a:gd name="T6" fmla="*/ 85 w 44"/>
                <a:gd name="T7" fmla="*/ 14 h 31"/>
                <a:gd name="T8" fmla="*/ 83 w 44"/>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1">
                  <a:moveTo>
                    <a:pt x="43" y="0"/>
                  </a:moveTo>
                  <a:cubicBezTo>
                    <a:pt x="25" y="4"/>
                    <a:pt x="1" y="25"/>
                    <a:pt x="0" y="25"/>
                  </a:cubicBezTo>
                  <a:cubicBezTo>
                    <a:pt x="3" y="31"/>
                    <a:pt x="3" y="31"/>
                    <a:pt x="3" y="31"/>
                  </a:cubicBezTo>
                  <a:cubicBezTo>
                    <a:pt x="3" y="31"/>
                    <a:pt x="26" y="10"/>
                    <a:pt x="44" y="7"/>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0"/>
            <p:cNvSpPr/>
            <p:nvPr/>
          </p:nvSpPr>
          <p:spPr bwMode="auto">
            <a:xfrm>
              <a:off x="7621341" y="1238919"/>
              <a:ext cx="38443" cy="118717"/>
            </a:xfrm>
            <a:custGeom>
              <a:avLst/>
              <a:gdLst>
                <a:gd name="T0" fmla="*/ 34 w 18"/>
                <a:gd name="T1" fmla="*/ 6 h 64"/>
                <a:gd name="T2" fmla="*/ 26 w 18"/>
                <a:gd name="T3" fmla="*/ 0 h 64"/>
                <a:gd name="T4" fmla="*/ 0 w 18"/>
                <a:gd name="T5" fmla="*/ 121 h 64"/>
                <a:gd name="T6" fmla="*/ 9 w 18"/>
                <a:gd name="T7" fmla="*/ 123 h 64"/>
                <a:gd name="T8" fmla="*/ 34 w 18"/>
                <a:gd name="T9" fmla="*/ 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4">
                  <a:moveTo>
                    <a:pt x="18" y="3"/>
                  </a:moveTo>
                  <a:cubicBezTo>
                    <a:pt x="14" y="0"/>
                    <a:pt x="14" y="0"/>
                    <a:pt x="14" y="0"/>
                  </a:cubicBezTo>
                  <a:cubicBezTo>
                    <a:pt x="4" y="22"/>
                    <a:pt x="0" y="61"/>
                    <a:pt x="0" y="63"/>
                  </a:cubicBezTo>
                  <a:cubicBezTo>
                    <a:pt x="5" y="64"/>
                    <a:pt x="5" y="64"/>
                    <a:pt x="5" y="64"/>
                  </a:cubicBezTo>
                  <a:cubicBezTo>
                    <a:pt x="5" y="63"/>
                    <a:pt x="8" y="25"/>
                    <a:pt x="1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1"/>
            <p:cNvSpPr/>
            <p:nvPr/>
          </p:nvSpPr>
          <p:spPr bwMode="auto">
            <a:xfrm>
              <a:off x="7810164" y="1558393"/>
              <a:ext cx="100630" cy="26060"/>
            </a:xfrm>
            <a:custGeom>
              <a:avLst/>
              <a:gdLst>
                <a:gd name="T0" fmla="*/ 0 w 46"/>
                <a:gd name="T1" fmla="*/ 10 h 14"/>
                <a:gd name="T2" fmla="*/ 0 w 46"/>
                <a:gd name="T3" fmla="*/ 21 h 14"/>
                <a:gd name="T4" fmla="*/ 87 w 46"/>
                <a:gd name="T5" fmla="*/ 27 h 14"/>
                <a:gd name="T6" fmla="*/ 89 w 46"/>
                <a:gd name="T7" fmla="*/ 15 h 14"/>
                <a:gd name="T8" fmla="*/ 0 w 46"/>
                <a:gd name="T9" fmla="*/ 1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4">
                  <a:moveTo>
                    <a:pt x="0" y="5"/>
                  </a:moveTo>
                  <a:cubicBezTo>
                    <a:pt x="0" y="11"/>
                    <a:pt x="0" y="11"/>
                    <a:pt x="0" y="11"/>
                  </a:cubicBezTo>
                  <a:cubicBezTo>
                    <a:pt x="0" y="11"/>
                    <a:pt x="28" y="7"/>
                    <a:pt x="45" y="14"/>
                  </a:cubicBezTo>
                  <a:cubicBezTo>
                    <a:pt x="46" y="8"/>
                    <a:pt x="46" y="8"/>
                    <a:pt x="46" y="8"/>
                  </a:cubicBezTo>
                  <a:cubicBezTo>
                    <a:pt x="28" y="0"/>
                    <a:pt x="1"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12"/>
            <p:cNvSpPr/>
            <p:nvPr/>
          </p:nvSpPr>
          <p:spPr bwMode="auto">
            <a:xfrm>
              <a:off x="7318320" y="1427128"/>
              <a:ext cx="98369" cy="55015"/>
            </a:xfrm>
            <a:custGeom>
              <a:avLst/>
              <a:gdLst>
                <a:gd name="T0" fmla="*/ 0 w 45"/>
                <a:gd name="T1" fmla="*/ 13 h 30"/>
                <a:gd name="T2" fmla="*/ 81 w 45"/>
                <a:gd name="T3" fmla="*/ 57 h 30"/>
                <a:gd name="T4" fmla="*/ 87 w 45"/>
                <a:gd name="T5" fmla="*/ 46 h 30"/>
                <a:gd name="T6" fmla="*/ 2 w 45"/>
                <a:gd name="T7" fmla="*/ 0 h 30"/>
                <a:gd name="T8" fmla="*/ 0 w 45"/>
                <a:gd name="T9" fmla="*/ 1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0" y="7"/>
                  </a:moveTo>
                  <a:cubicBezTo>
                    <a:pt x="18" y="9"/>
                    <a:pt x="42" y="29"/>
                    <a:pt x="42" y="30"/>
                  </a:cubicBezTo>
                  <a:cubicBezTo>
                    <a:pt x="45" y="24"/>
                    <a:pt x="45" y="24"/>
                    <a:pt x="45" y="24"/>
                  </a:cubicBezTo>
                  <a:cubicBezTo>
                    <a:pt x="44" y="23"/>
                    <a:pt x="20" y="3"/>
                    <a:pt x="1"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3"/>
            <p:cNvSpPr/>
            <p:nvPr/>
          </p:nvSpPr>
          <p:spPr bwMode="auto">
            <a:xfrm>
              <a:off x="7431387" y="1261118"/>
              <a:ext cx="61056" cy="110030"/>
            </a:xfrm>
            <a:custGeom>
              <a:avLst/>
              <a:gdLst>
                <a:gd name="T0" fmla="*/ 54 w 28"/>
                <a:gd name="T1" fmla="*/ 108 h 59"/>
                <a:gd name="T2" fmla="*/ 6 w 28"/>
                <a:gd name="T3" fmla="*/ 0 h 59"/>
                <a:gd name="T4" fmla="*/ 0 w 28"/>
                <a:gd name="T5" fmla="*/ 10 h 59"/>
                <a:gd name="T6" fmla="*/ 46 w 28"/>
                <a:gd name="T7" fmla="*/ 114 h 59"/>
                <a:gd name="T8" fmla="*/ 54 w 28"/>
                <a:gd name="T9" fmla="*/ 108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59">
                  <a:moveTo>
                    <a:pt x="28" y="56"/>
                  </a:moveTo>
                  <a:cubicBezTo>
                    <a:pt x="28" y="55"/>
                    <a:pt x="17" y="18"/>
                    <a:pt x="3" y="0"/>
                  </a:cubicBezTo>
                  <a:cubicBezTo>
                    <a:pt x="0" y="5"/>
                    <a:pt x="0" y="5"/>
                    <a:pt x="0" y="5"/>
                  </a:cubicBezTo>
                  <a:cubicBezTo>
                    <a:pt x="13" y="22"/>
                    <a:pt x="24" y="58"/>
                    <a:pt x="24" y="59"/>
                  </a:cubicBezTo>
                  <a:lnTo>
                    <a:pt x="28"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4"/>
            <p:cNvSpPr/>
            <p:nvPr/>
          </p:nvSpPr>
          <p:spPr bwMode="auto">
            <a:xfrm>
              <a:off x="7301360" y="1582522"/>
              <a:ext cx="101761" cy="27990"/>
            </a:xfrm>
            <a:custGeom>
              <a:avLst/>
              <a:gdLst>
                <a:gd name="T0" fmla="*/ 0 w 47"/>
                <a:gd name="T1" fmla="*/ 17 h 15"/>
                <a:gd name="T2" fmla="*/ 4 w 47"/>
                <a:gd name="T3" fmla="*/ 29 h 15"/>
                <a:gd name="T4" fmla="*/ 88 w 47"/>
                <a:gd name="T5" fmla="*/ 21 h 15"/>
                <a:gd name="T6" fmla="*/ 90 w 47"/>
                <a:gd name="T7" fmla="*/ 10 h 15"/>
                <a:gd name="T8" fmla="*/ 0 w 47"/>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5">
                  <a:moveTo>
                    <a:pt x="0" y="9"/>
                  </a:moveTo>
                  <a:cubicBezTo>
                    <a:pt x="2" y="15"/>
                    <a:pt x="2" y="15"/>
                    <a:pt x="2" y="15"/>
                  </a:cubicBezTo>
                  <a:cubicBezTo>
                    <a:pt x="19" y="7"/>
                    <a:pt x="46" y="11"/>
                    <a:pt x="46" y="11"/>
                  </a:cubicBezTo>
                  <a:cubicBezTo>
                    <a:pt x="47" y="5"/>
                    <a:pt x="47" y="5"/>
                    <a:pt x="47" y="5"/>
                  </a:cubicBezTo>
                  <a:cubicBezTo>
                    <a:pt x="46" y="5"/>
                    <a:pt x="18" y="0"/>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5"/>
            <p:cNvSpPr/>
            <p:nvPr/>
          </p:nvSpPr>
          <p:spPr bwMode="auto">
            <a:xfrm>
              <a:off x="7788681" y="1682901"/>
              <a:ext cx="80278" cy="67562"/>
            </a:xfrm>
            <a:custGeom>
              <a:avLst/>
              <a:gdLst>
                <a:gd name="T0" fmla="*/ 6 w 37"/>
                <a:gd name="T1" fmla="*/ 0 h 36"/>
                <a:gd name="T2" fmla="*/ 0 w 37"/>
                <a:gd name="T3" fmla="*/ 10 h 36"/>
                <a:gd name="T4" fmla="*/ 61 w 37"/>
                <a:gd name="T5" fmla="*/ 70 h 36"/>
                <a:gd name="T6" fmla="*/ 71 w 37"/>
                <a:gd name="T7" fmla="*/ 62 h 36"/>
                <a:gd name="T8" fmla="*/ 6 w 37"/>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6">
                  <a:moveTo>
                    <a:pt x="3" y="0"/>
                  </a:moveTo>
                  <a:cubicBezTo>
                    <a:pt x="0" y="5"/>
                    <a:pt x="0" y="5"/>
                    <a:pt x="0" y="5"/>
                  </a:cubicBezTo>
                  <a:cubicBezTo>
                    <a:pt x="0" y="5"/>
                    <a:pt x="24" y="19"/>
                    <a:pt x="32" y="36"/>
                  </a:cubicBezTo>
                  <a:cubicBezTo>
                    <a:pt x="37" y="32"/>
                    <a:pt x="37" y="32"/>
                    <a:pt x="37" y="32"/>
                  </a:cubicBezTo>
                  <a:cubicBezTo>
                    <a:pt x="29" y="14"/>
                    <a:pt x="4"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16"/>
            <p:cNvSpPr/>
            <p:nvPr/>
          </p:nvSpPr>
          <p:spPr bwMode="auto">
            <a:xfrm>
              <a:off x="7539932" y="1779418"/>
              <a:ext cx="122113" cy="54050"/>
            </a:xfrm>
            <a:custGeom>
              <a:avLst/>
              <a:gdLst>
                <a:gd name="T0" fmla="*/ 102 w 56"/>
                <a:gd name="T1" fmla="*/ 42 h 29"/>
                <a:gd name="T2" fmla="*/ 6 w 56"/>
                <a:gd name="T3" fmla="*/ 0 h 29"/>
                <a:gd name="T4" fmla="*/ 0 w 56"/>
                <a:gd name="T5" fmla="*/ 4 h 29"/>
                <a:gd name="T6" fmla="*/ 4 w 56"/>
                <a:gd name="T7" fmla="*/ 12 h 29"/>
                <a:gd name="T8" fmla="*/ 102 w 56"/>
                <a:gd name="T9" fmla="*/ 54 h 29"/>
                <a:gd name="T10" fmla="*/ 108 w 56"/>
                <a:gd name="T11" fmla="*/ 50 h 29"/>
                <a:gd name="T12" fmla="*/ 102 w 56"/>
                <a:gd name="T13" fmla="*/ 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9">
                  <a:moveTo>
                    <a:pt x="53" y="22"/>
                  </a:moveTo>
                  <a:cubicBezTo>
                    <a:pt x="3" y="0"/>
                    <a:pt x="3" y="0"/>
                    <a:pt x="3" y="0"/>
                  </a:cubicBezTo>
                  <a:cubicBezTo>
                    <a:pt x="1" y="0"/>
                    <a:pt x="0" y="1"/>
                    <a:pt x="0" y="2"/>
                  </a:cubicBezTo>
                  <a:cubicBezTo>
                    <a:pt x="0" y="4"/>
                    <a:pt x="1" y="6"/>
                    <a:pt x="2" y="6"/>
                  </a:cubicBezTo>
                  <a:cubicBezTo>
                    <a:pt x="53" y="28"/>
                    <a:pt x="53" y="28"/>
                    <a:pt x="53" y="28"/>
                  </a:cubicBezTo>
                  <a:cubicBezTo>
                    <a:pt x="55" y="29"/>
                    <a:pt x="56" y="28"/>
                    <a:pt x="56" y="26"/>
                  </a:cubicBezTo>
                  <a:cubicBezTo>
                    <a:pt x="56" y="25"/>
                    <a:pt x="55"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7"/>
            <p:cNvSpPr/>
            <p:nvPr/>
          </p:nvSpPr>
          <p:spPr bwMode="auto">
            <a:xfrm>
              <a:off x="7539932" y="1796792"/>
              <a:ext cx="119852" cy="54050"/>
            </a:xfrm>
            <a:custGeom>
              <a:avLst/>
              <a:gdLst>
                <a:gd name="T0" fmla="*/ 102 w 55"/>
                <a:gd name="T1" fmla="*/ 42 h 29"/>
                <a:gd name="T2" fmla="*/ 4 w 55"/>
                <a:gd name="T3" fmla="*/ 0 h 29"/>
                <a:gd name="T4" fmla="*/ 0 w 55"/>
                <a:gd name="T5" fmla="*/ 4 h 29"/>
                <a:gd name="T6" fmla="*/ 4 w 55"/>
                <a:gd name="T7" fmla="*/ 12 h 29"/>
                <a:gd name="T8" fmla="*/ 102 w 55"/>
                <a:gd name="T9" fmla="*/ 54 h 29"/>
                <a:gd name="T10" fmla="*/ 106 w 55"/>
                <a:gd name="T11" fmla="*/ 50 h 29"/>
                <a:gd name="T12" fmla="*/ 102 w 55"/>
                <a:gd name="T13" fmla="*/ 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29">
                  <a:moveTo>
                    <a:pt x="53" y="22"/>
                  </a:moveTo>
                  <a:cubicBezTo>
                    <a:pt x="2" y="0"/>
                    <a:pt x="2" y="0"/>
                    <a:pt x="2" y="0"/>
                  </a:cubicBezTo>
                  <a:cubicBezTo>
                    <a:pt x="1" y="0"/>
                    <a:pt x="0" y="1"/>
                    <a:pt x="0" y="2"/>
                  </a:cubicBezTo>
                  <a:cubicBezTo>
                    <a:pt x="0" y="4"/>
                    <a:pt x="1" y="6"/>
                    <a:pt x="2" y="6"/>
                  </a:cubicBezTo>
                  <a:cubicBezTo>
                    <a:pt x="53" y="28"/>
                    <a:pt x="53" y="28"/>
                    <a:pt x="53" y="28"/>
                  </a:cubicBezTo>
                  <a:cubicBezTo>
                    <a:pt x="54" y="29"/>
                    <a:pt x="55" y="28"/>
                    <a:pt x="55" y="26"/>
                  </a:cubicBezTo>
                  <a:cubicBezTo>
                    <a:pt x="55" y="25"/>
                    <a:pt x="54"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8"/>
            <p:cNvSpPr/>
            <p:nvPr/>
          </p:nvSpPr>
          <p:spPr bwMode="auto">
            <a:xfrm>
              <a:off x="7537671" y="1813200"/>
              <a:ext cx="122113" cy="54050"/>
            </a:xfrm>
            <a:custGeom>
              <a:avLst/>
              <a:gdLst>
                <a:gd name="T0" fmla="*/ 104 w 56"/>
                <a:gd name="T1" fmla="*/ 42 h 29"/>
                <a:gd name="T2" fmla="*/ 6 w 56"/>
                <a:gd name="T3" fmla="*/ 0 h 29"/>
                <a:gd name="T4" fmla="*/ 0 w 56"/>
                <a:gd name="T5" fmla="*/ 4 h 29"/>
                <a:gd name="T6" fmla="*/ 6 w 56"/>
                <a:gd name="T7" fmla="*/ 12 h 29"/>
                <a:gd name="T8" fmla="*/ 104 w 56"/>
                <a:gd name="T9" fmla="*/ 54 h 29"/>
                <a:gd name="T10" fmla="*/ 108 w 56"/>
                <a:gd name="T11" fmla="*/ 50 h 29"/>
                <a:gd name="T12" fmla="*/ 104 w 56"/>
                <a:gd name="T13" fmla="*/ 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9">
                  <a:moveTo>
                    <a:pt x="54" y="22"/>
                  </a:moveTo>
                  <a:cubicBezTo>
                    <a:pt x="3" y="0"/>
                    <a:pt x="3" y="0"/>
                    <a:pt x="3" y="0"/>
                  </a:cubicBezTo>
                  <a:cubicBezTo>
                    <a:pt x="2" y="0"/>
                    <a:pt x="1" y="1"/>
                    <a:pt x="0" y="2"/>
                  </a:cubicBezTo>
                  <a:cubicBezTo>
                    <a:pt x="0" y="4"/>
                    <a:pt x="1" y="6"/>
                    <a:pt x="3" y="6"/>
                  </a:cubicBezTo>
                  <a:cubicBezTo>
                    <a:pt x="54" y="28"/>
                    <a:pt x="54" y="28"/>
                    <a:pt x="54" y="28"/>
                  </a:cubicBezTo>
                  <a:cubicBezTo>
                    <a:pt x="55" y="29"/>
                    <a:pt x="56" y="28"/>
                    <a:pt x="56" y="26"/>
                  </a:cubicBezTo>
                  <a:cubicBezTo>
                    <a:pt x="56" y="25"/>
                    <a:pt x="55" y="23"/>
                    <a:pt x="5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9"/>
            <p:cNvSpPr/>
            <p:nvPr/>
          </p:nvSpPr>
          <p:spPr bwMode="auto">
            <a:xfrm>
              <a:off x="7539932" y="1827677"/>
              <a:ext cx="119852" cy="67562"/>
            </a:xfrm>
            <a:custGeom>
              <a:avLst/>
              <a:gdLst>
                <a:gd name="T0" fmla="*/ 102 w 55"/>
                <a:gd name="T1" fmla="*/ 43 h 36"/>
                <a:gd name="T2" fmla="*/ 4 w 55"/>
                <a:gd name="T3" fmla="*/ 0 h 36"/>
                <a:gd name="T4" fmla="*/ 0 w 55"/>
                <a:gd name="T5" fmla="*/ 2 h 36"/>
                <a:gd name="T6" fmla="*/ 2 w 55"/>
                <a:gd name="T7" fmla="*/ 8 h 36"/>
                <a:gd name="T8" fmla="*/ 10 w 55"/>
                <a:gd name="T9" fmla="*/ 19 h 36"/>
                <a:gd name="T10" fmla="*/ 15 w 55"/>
                <a:gd name="T11" fmla="*/ 29 h 36"/>
                <a:gd name="T12" fmla="*/ 17 w 55"/>
                <a:gd name="T13" fmla="*/ 31 h 36"/>
                <a:gd name="T14" fmla="*/ 17 w 55"/>
                <a:gd name="T15" fmla="*/ 31 h 36"/>
                <a:gd name="T16" fmla="*/ 27 w 55"/>
                <a:gd name="T17" fmla="*/ 47 h 36"/>
                <a:gd name="T18" fmla="*/ 75 w 55"/>
                <a:gd name="T19" fmla="*/ 68 h 36"/>
                <a:gd name="T20" fmla="*/ 85 w 55"/>
                <a:gd name="T21" fmla="*/ 60 h 36"/>
                <a:gd name="T22" fmla="*/ 85 w 55"/>
                <a:gd name="T23" fmla="*/ 60 h 36"/>
                <a:gd name="T24" fmla="*/ 89 w 55"/>
                <a:gd name="T25" fmla="*/ 60 h 36"/>
                <a:gd name="T26" fmla="*/ 102 w 55"/>
                <a:gd name="T27" fmla="*/ 51 h 36"/>
                <a:gd name="T28" fmla="*/ 102 w 55"/>
                <a:gd name="T29" fmla="*/ 51 h 36"/>
                <a:gd name="T30" fmla="*/ 106 w 55"/>
                <a:gd name="T31" fmla="*/ 49 h 36"/>
                <a:gd name="T32" fmla="*/ 102 w 55"/>
                <a:gd name="T33" fmla="*/ 43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36">
                  <a:moveTo>
                    <a:pt x="53" y="22"/>
                  </a:moveTo>
                  <a:cubicBezTo>
                    <a:pt x="2" y="0"/>
                    <a:pt x="2" y="0"/>
                    <a:pt x="2" y="0"/>
                  </a:cubicBezTo>
                  <a:cubicBezTo>
                    <a:pt x="1" y="0"/>
                    <a:pt x="0" y="0"/>
                    <a:pt x="0" y="1"/>
                  </a:cubicBezTo>
                  <a:cubicBezTo>
                    <a:pt x="0" y="2"/>
                    <a:pt x="0" y="3"/>
                    <a:pt x="1" y="4"/>
                  </a:cubicBezTo>
                  <a:cubicBezTo>
                    <a:pt x="2" y="5"/>
                    <a:pt x="3" y="7"/>
                    <a:pt x="5" y="10"/>
                  </a:cubicBezTo>
                  <a:cubicBezTo>
                    <a:pt x="7" y="13"/>
                    <a:pt x="7" y="14"/>
                    <a:pt x="8" y="15"/>
                  </a:cubicBezTo>
                  <a:cubicBezTo>
                    <a:pt x="9" y="16"/>
                    <a:pt x="9" y="16"/>
                    <a:pt x="9" y="16"/>
                  </a:cubicBezTo>
                  <a:cubicBezTo>
                    <a:pt x="9" y="16"/>
                    <a:pt x="9" y="16"/>
                    <a:pt x="9" y="16"/>
                  </a:cubicBezTo>
                  <a:cubicBezTo>
                    <a:pt x="9" y="19"/>
                    <a:pt x="11" y="23"/>
                    <a:pt x="14" y="24"/>
                  </a:cubicBezTo>
                  <a:cubicBezTo>
                    <a:pt x="39" y="35"/>
                    <a:pt x="39" y="35"/>
                    <a:pt x="39" y="35"/>
                  </a:cubicBezTo>
                  <a:cubicBezTo>
                    <a:pt x="42" y="36"/>
                    <a:pt x="44" y="34"/>
                    <a:pt x="44" y="31"/>
                  </a:cubicBezTo>
                  <a:cubicBezTo>
                    <a:pt x="44" y="31"/>
                    <a:pt x="44" y="31"/>
                    <a:pt x="44" y="31"/>
                  </a:cubicBezTo>
                  <a:cubicBezTo>
                    <a:pt x="46" y="31"/>
                    <a:pt x="46" y="31"/>
                    <a:pt x="46" y="31"/>
                  </a:cubicBezTo>
                  <a:cubicBezTo>
                    <a:pt x="47" y="31"/>
                    <a:pt x="52" y="27"/>
                    <a:pt x="53" y="26"/>
                  </a:cubicBezTo>
                  <a:cubicBezTo>
                    <a:pt x="53" y="26"/>
                    <a:pt x="53" y="26"/>
                    <a:pt x="53" y="26"/>
                  </a:cubicBezTo>
                  <a:cubicBezTo>
                    <a:pt x="54" y="26"/>
                    <a:pt x="55" y="26"/>
                    <a:pt x="55" y="25"/>
                  </a:cubicBezTo>
                  <a:cubicBezTo>
                    <a:pt x="55" y="24"/>
                    <a:pt x="54" y="23"/>
                    <a:pt x="5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20"/>
            <p:cNvSpPr/>
            <p:nvPr/>
          </p:nvSpPr>
          <p:spPr bwMode="auto">
            <a:xfrm>
              <a:off x="7539932" y="1763010"/>
              <a:ext cx="122113" cy="54050"/>
            </a:xfrm>
            <a:custGeom>
              <a:avLst/>
              <a:gdLst>
                <a:gd name="T0" fmla="*/ 104 w 56"/>
                <a:gd name="T1" fmla="*/ 44 h 29"/>
                <a:gd name="T2" fmla="*/ 4 w 56"/>
                <a:gd name="T3" fmla="*/ 0 h 29"/>
                <a:gd name="T4" fmla="*/ 0 w 56"/>
                <a:gd name="T5" fmla="*/ 4 h 29"/>
                <a:gd name="T6" fmla="*/ 4 w 56"/>
                <a:gd name="T7" fmla="*/ 12 h 29"/>
                <a:gd name="T8" fmla="*/ 104 w 56"/>
                <a:gd name="T9" fmla="*/ 56 h 29"/>
                <a:gd name="T10" fmla="*/ 108 w 56"/>
                <a:gd name="T11" fmla="*/ 52 h 29"/>
                <a:gd name="T12" fmla="*/ 104 w 56"/>
                <a:gd name="T13" fmla="*/ 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9">
                  <a:moveTo>
                    <a:pt x="54" y="23"/>
                  </a:moveTo>
                  <a:cubicBezTo>
                    <a:pt x="2" y="0"/>
                    <a:pt x="2" y="0"/>
                    <a:pt x="2" y="0"/>
                  </a:cubicBezTo>
                  <a:cubicBezTo>
                    <a:pt x="1" y="0"/>
                    <a:pt x="0" y="1"/>
                    <a:pt x="0" y="2"/>
                  </a:cubicBezTo>
                  <a:cubicBezTo>
                    <a:pt x="0" y="4"/>
                    <a:pt x="1" y="6"/>
                    <a:pt x="2" y="6"/>
                  </a:cubicBezTo>
                  <a:cubicBezTo>
                    <a:pt x="54" y="29"/>
                    <a:pt x="54" y="29"/>
                    <a:pt x="54" y="29"/>
                  </a:cubicBezTo>
                  <a:cubicBezTo>
                    <a:pt x="55" y="29"/>
                    <a:pt x="56" y="28"/>
                    <a:pt x="56" y="27"/>
                  </a:cubicBezTo>
                  <a:cubicBezTo>
                    <a:pt x="56" y="25"/>
                    <a:pt x="55" y="23"/>
                    <a:pt x="5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21"/>
            <p:cNvSpPr>
              <a:spLocks noEditPoints="1"/>
            </p:cNvSpPr>
            <p:nvPr/>
          </p:nvSpPr>
          <p:spPr bwMode="auto">
            <a:xfrm>
              <a:off x="7466438" y="1405895"/>
              <a:ext cx="291714" cy="388967"/>
            </a:xfrm>
            <a:custGeom>
              <a:avLst/>
              <a:gdLst>
                <a:gd name="T0" fmla="*/ 141 w 134"/>
                <a:gd name="T1" fmla="*/ 19 h 209"/>
                <a:gd name="T2" fmla="*/ 40 w 134"/>
                <a:gd name="T3" fmla="*/ 17 h 209"/>
                <a:gd name="T4" fmla="*/ 0 w 134"/>
                <a:gd name="T5" fmla="*/ 106 h 209"/>
                <a:gd name="T6" fmla="*/ 31 w 134"/>
                <a:gd name="T7" fmla="*/ 231 h 209"/>
                <a:gd name="T8" fmla="*/ 48 w 134"/>
                <a:gd name="T9" fmla="*/ 285 h 209"/>
                <a:gd name="T10" fmla="*/ 65 w 134"/>
                <a:gd name="T11" fmla="*/ 355 h 209"/>
                <a:gd name="T12" fmla="*/ 77 w 134"/>
                <a:gd name="T13" fmla="*/ 363 h 209"/>
                <a:gd name="T14" fmla="*/ 129 w 134"/>
                <a:gd name="T15" fmla="*/ 384 h 209"/>
                <a:gd name="T16" fmla="*/ 168 w 134"/>
                <a:gd name="T17" fmla="*/ 401 h 209"/>
                <a:gd name="T18" fmla="*/ 175 w 134"/>
                <a:gd name="T19" fmla="*/ 401 h 209"/>
                <a:gd name="T20" fmla="*/ 196 w 134"/>
                <a:gd name="T21" fmla="*/ 366 h 209"/>
                <a:gd name="T22" fmla="*/ 214 w 134"/>
                <a:gd name="T23" fmla="*/ 322 h 209"/>
                <a:gd name="T24" fmla="*/ 221 w 134"/>
                <a:gd name="T25" fmla="*/ 310 h 209"/>
                <a:gd name="T26" fmla="*/ 256 w 134"/>
                <a:gd name="T27" fmla="*/ 218 h 209"/>
                <a:gd name="T28" fmla="*/ 248 w 134"/>
                <a:gd name="T29" fmla="*/ 147 h 209"/>
                <a:gd name="T30" fmla="*/ 110 w 134"/>
                <a:gd name="T31" fmla="*/ 349 h 209"/>
                <a:gd name="T32" fmla="*/ 125 w 134"/>
                <a:gd name="T33" fmla="*/ 260 h 209"/>
                <a:gd name="T34" fmla="*/ 131 w 134"/>
                <a:gd name="T35" fmla="*/ 359 h 209"/>
                <a:gd name="T36" fmla="*/ 235 w 134"/>
                <a:gd name="T37" fmla="*/ 208 h 209"/>
                <a:gd name="T38" fmla="*/ 202 w 134"/>
                <a:gd name="T39" fmla="*/ 289 h 209"/>
                <a:gd name="T40" fmla="*/ 194 w 134"/>
                <a:gd name="T41" fmla="*/ 301 h 209"/>
                <a:gd name="T42" fmla="*/ 173 w 134"/>
                <a:gd name="T43" fmla="*/ 355 h 209"/>
                <a:gd name="T44" fmla="*/ 166 w 134"/>
                <a:gd name="T45" fmla="*/ 374 h 209"/>
                <a:gd name="T46" fmla="*/ 131 w 134"/>
                <a:gd name="T47" fmla="*/ 245 h 209"/>
                <a:gd name="T48" fmla="*/ 94 w 134"/>
                <a:gd name="T49" fmla="*/ 343 h 209"/>
                <a:gd name="T50" fmla="*/ 73 w 134"/>
                <a:gd name="T51" fmla="*/ 310 h 209"/>
                <a:gd name="T52" fmla="*/ 54 w 134"/>
                <a:gd name="T53" fmla="*/ 239 h 209"/>
                <a:gd name="T54" fmla="*/ 46 w 134"/>
                <a:gd name="T55" fmla="*/ 214 h 209"/>
                <a:gd name="T56" fmla="*/ 23 w 134"/>
                <a:gd name="T57" fmla="*/ 112 h 209"/>
                <a:gd name="T58" fmla="*/ 131 w 134"/>
                <a:gd name="T59" fmla="*/ 40 h 209"/>
                <a:gd name="T60" fmla="*/ 206 w 134"/>
                <a:gd name="T61" fmla="*/ 108 h 209"/>
                <a:gd name="T62" fmla="*/ 235 w 134"/>
                <a:gd name="T63" fmla="*/ 201 h 2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4" h="209">
                  <a:moveTo>
                    <a:pt x="116" y="50"/>
                  </a:moveTo>
                  <a:cubicBezTo>
                    <a:pt x="104" y="31"/>
                    <a:pt x="90" y="18"/>
                    <a:pt x="73" y="10"/>
                  </a:cubicBezTo>
                  <a:cubicBezTo>
                    <a:pt x="69" y="7"/>
                    <a:pt x="69" y="7"/>
                    <a:pt x="69" y="7"/>
                  </a:cubicBezTo>
                  <a:cubicBezTo>
                    <a:pt x="50" y="0"/>
                    <a:pt x="33" y="1"/>
                    <a:pt x="21" y="9"/>
                  </a:cubicBezTo>
                  <a:cubicBezTo>
                    <a:pt x="8" y="18"/>
                    <a:pt x="1" y="33"/>
                    <a:pt x="0" y="53"/>
                  </a:cubicBezTo>
                  <a:cubicBezTo>
                    <a:pt x="0" y="55"/>
                    <a:pt x="0" y="55"/>
                    <a:pt x="0" y="55"/>
                  </a:cubicBezTo>
                  <a:cubicBezTo>
                    <a:pt x="0" y="78"/>
                    <a:pt x="7" y="96"/>
                    <a:pt x="13" y="113"/>
                  </a:cubicBezTo>
                  <a:cubicBezTo>
                    <a:pt x="14" y="115"/>
                    <a:pt x="15" y="118"/>
                    <a:pt x="16" y="120"/>
                  </a:cubicBezTo>
                  <a:cubicBezTo>
                    <a:pt x="17" y="122"/>
                    <a:pt x="17" y="124"/>
                    <a:pt x="18" y="126"/>
                  </a:cubicBezTo>
                  <a:cubicBezTo>
                    <a:pt x="21" y="133"/>
                    <a:pt x="24" y="141"/>
                    <a:pt x="25" y="148"/>
                  </a:cubicBezTo>
                  <a:cubicBezTo>
                    <a:pt x="26" y="151"/>
                    <a:pt x="26" y="155"/>
                    <a:pt x="27" y="158"/>
                  </a:cubicBezTo>
                  <a:cubicBezTo>
                    <a:pt x="27" y="167"/>
                    <a:pt x="28" y="176"/>
                    <a:pt x="34" y="184"/>
                  </a:cubicBezTo>
                  <a:cubicBezTo>
                    <a:pt x="36" y="186"/>
                    <a:pt x="36" y="186"/>
                    <a:pt x="36" y="186"/>
                  </a:cubicBezTo>
                  <a:cubicBezTo>
                    <a:pt x="40" y="188"/>
                    <a:pt x="40" y="188"/>
                    <a:pt x="40" y="188"/>
                  </a:cubicBezTo>
                  <a:cubicBezTo>
                    <a:pt x="45" y="190"/>
                    <a:pt x="49" y="192"/>
                    <a:pt x="54" y="194"/>
                  </a:cubicBezTo>
                  <a:cubicBezTo>
                    <a:pt x="58" y="196"/>
                    <a:pt x="63" y="197"/>
                    <a:pt x="67" y="199"/>
                  </a:cubicBezTo>
                  <a:cubicBezTo>
                    <a:pt x="75" y="203"/>
                    <a:pt x="81" y="205"/>
                    <a:pt x="87" y="208"/>
                  </a:cubicBezTo>
                  <a:cubicBezTo>
                    <a:pt x="87" y="208"/>
                    <a:pt x="87" y="208"/>
                    <a:pt x="87" y="208"/>
                  </a:cubicBezTo>
                  <a:cubicBezTo>
                    <a:pt x="89" y="209"/>
                    <a:pt x="89" y="209"/>
                    <a:pt x="89" y="209"/>
                  </a:cubicBezTo>
                  <a:cubicBezTo>
                    <a:pt x="91" y="208"/>
                    <a:pt x="91" y="208"/>
                    <a:pt x="91" y="208"/>
                  </a:cubicBezTo>
                  <a:cubicBezTo>
                    <a:pt x="95" y="206"/>
                    <a:pt x="99" y="203"/>
                    <a:pt x="101" y="196"/>
                  </a:cubicBezTo>
                  <a:cubicBezTo>
                    <a:pt x="101" y="194"/>
                    <a:pt x="101" y="192"/>
                    <a:pt x="102" y="190"/>
                  </a:cubicBezTo>
                  <a:cubicBezTo>
                    <a:pt x="102" y="187"/>
                    <a:pt x="102" y="184"/>
                    <a:pt x="103" y="182"/>
                  </a:cubicBezTo>
                  <a:cubicBezTo>
                    <a:pt x="105" y="176"/>
                    <a:pt x="108" y="171"/>
                    <a:pt x="111" y="167"/>
                  </a:cubicBezTo>
                  <a:cubicBezTo>
                    <a:pt x="112" y="165"/>
                    <a:pt x="113" y="164"/>
                    <a:pt x="114" y="163"/>
                  </a:cubicBezTo>
                  <a:cubicBezTo>
                    <a:pt x="115" y="161"/>
                    <a:pt x="115" y="161"/>
                    <a:pt x="115" y="161"/>
                  </a:cubicBezTo>
                  <a:cubicBezTo>
                    <a:pt x="119" y="155"/>
                    <a:pt x="123" y="150"/>
                    <a:pt x="126" y="143"/>
                  </a:cubicBezTo>
                  <a:cubicBezTo>
                    <a:pt x="130" y="136"/>
                    <a:pt x="132" y="127"/>
                    <a:pt x="133" y="113"/>
                  </a:cubicBezTo>
                  <a:cubicBezTo>
                    <a:pt x="133" y="108"/>
                    <a:pt x="133" y="108"/>
                    <a:pt x="133" y="108"/>
                  </a:cubicBezTo>
                  <a:cubicBezTo>
                    <a:pt x="134" y="98"/>
                    <a:pt x="132" y="87"/>
                    <a:pt x="129" y="76"/>
                  </a:cubicBezTo>
                  <a:cubicBezTo>
                    <a:pt x="125" y="66"/>
                    <a:pt x="121" y="58"/>
                    <a:pt x="116" y="50"/>
                  </a:cubicBezTo>
                  <a:close/>
                  <a:moveTo>
                    <a:pt x="57" y="181"/>
                  </a:moveTo>
                  <a:cubicBezTo>
                    <a:pt x="55" y="164"/>
                    <a:pt x="56" y="140"/>
                    <a:pt x="62" y="135"/>
                  </a:cubicBezTo>
                  <a:cubicBezTo>
                    <a:pt x="62" y="135"/>
                    <a:pt x="63" y="134"/>
                    <a:pt x="65" y="135"/>
                  </a:cubicBezTo>
                  <a:cubicBezTo>
                    <a:pt x="79" y="140"/>
                    <a:pt x="75" y="173"/>
                    <a:pt x="72" y="188"/>
                  </a:cubicBezTo>
                  <a:cubicBezTo>
                    <a:pt x="71" y="187"/>
                    <a:pt x="69" y="187"/>
                    <a:pt x="68" y="186"/>
                  </a:cubicBezTo>
                  <a:cubicBezTo>
                    <a:pt x="64" y="184"/>
                    <a:pt x="61" y="183"/>
                    <a:pt x="57" y="181"/>
                  </a:cubicBezTo>
                  <a:close/>
                  <a:moveTo>
                    <a:pt x="122" y="108"/>
                  </a:moveTo>
                  <a:cubicBezTo>
                    <a:pt x="121" y="119"/>
                    <a:pt x="119" y="127"/>
                    <a:pt x="116" y="133"/>
                  </a:cubicBezTo>
                  <a:cubicBezTo>
                    <a:pt x="112" y="139"/>
                    <a:pt x="109" y="145"/>
                    <a:pt x="105" y="150"/>
                  </a:cubicBezTo>
                  <a:cubicBezTo>
                    <a:pt x="104" y="152"/>
                    <a:pt x="104" y="152"/>
                    <a:pt x="104" y="152"/>
                  </a:cubicBezTo>
                  <a:cubicBezTo>
                    <a:pt x="103" y="153"/>
                    <a:pt x="102" y="154"/>
                    <a:pt x="101" y="156"/>
                  </a:cubicBezTo>
                  <a:cubicBezTo>
                    <a:pt x="98" y="160"/>
                    <a:pt x="94" y="166"/>
                    <a:pt x="92" y="173"/>
                  </a:cubicBezTo>
                  <a:cubicBezTo>
                    <a:pt x="91" y="177"/>
                    <a:pt x="91" y="180"/>
                    <a:pt x="90" y="184"/>
                  </a:cubicBezTo>
                  <a:cubicBezTo>
                    <a:pt x="90" y="186"/>
                    <a:pt x="90" y="187"/>
                    <a:pt x="89" y="189"/>
                  </a:cubicBezTo>
                  <a:cubicBezTo>
                    <a:pt x="89" y="191"/>
                    <a:pt x="87" y="193"/>
                    <a:pt x="86" y="194"/>
                  </a:cubicBezTo>
                  <a:cubicBezTo>
                    <a:pt x="84" y="193"/>
                    <a:pt x="82" y="192"/>
                    <a:pt x="80" y="191"/>
                  </a:cubicBezTo>
                  <a:cubicBezTo>
                    <a:pt x="82" y="181"/>
                    <a:pt x="90" y="136"/>
                    <a:pt x="68" y="127"/>
                  </a:cubicBezTo>
                  <a:cubicBezTo>
                    <a:pt x="63" y="125"/>
                    <a:pt x="59" y="127"/>
                    <a:pt x="57" y="129"/>
                  </a:cubicBezTo>
                  <a:cubicBezTo>
                    <a:pt x="47" y="136"/>
                    <a:pt x="47" y="164"/>
                    <a:pt x="49" y="178"/>
                  </a:cubicBezTo>
                  <a:cubicBezTo>
                    <a:pt x="46" y="177"/>
                    <a:pt x="43" y="176"/>
                    <a:pt x="41" y="175"/>
                  </a:cubicBezTo>
                  <a:cubicBezTo>
                    <a:pt x="39" y="171"/>
                    <a:pt x="39" y="166"/>
                    <a:pt x="38" y="161"/>
                  </a:cubicBezTo>
                  <a:cubicBezTo>
                    <a:pt x="38" y="157"/>
                    <a:pt x="37" y="153"/>
                    <a:pt x="36" y="149"/>
                  </a:cubicBezTo>
                  <a:cubicBezTo>
                    <a:pt x="34" y="140"/>
                    <a:pt x="31" y="132"/>
                    <a:pt x="28" y="124"/>
                  </a:cubicBezTo>
                  <a:cubicBezTo>
                    <a:pt x="28" y="122"/>
                    <a:pt x="27" y="120"/>
                    <a:pt x="26" y="119"/>
                  </a:cubicBezTo>
                  <a:cubicBezTo>
                    <a:pt x="26" y="116"/>
                    <a:pt x="25" y="114"/>
                    <a:pt x="24" y="111"/>
                  </a:cubicBezTo>
                  <a:cubicBezTo>
                    <a:pt x="18" y="95"/>
                    <a:pt x="12" y="79"/>
                    <a:pt x="12" y="60"/>
                  </a:cubicBezTo>
                  <a:cubicBezTo>
                    <a:pt x="12" y="58"/>
                    <a:pt x="12" y="58"/>
                    <a:pt x="12" y="58"/>
                  </a:cubicBezTo>
                  <a:cubicBezTo>
                    <a:pt x="13" y="42"/>
                    <a:pt x="19" y="30"/>
                    <a:pt x="29" y="22"/>
                  </a:cubicBezTo>
                  <a:cubicBezTo>
                    <a:pt x="39" y="15"/>
                    <a:pt x="52" y="15"/>
                    <a:pt x="68" y="21"/>
                  </a:cubicBezTo>
                  <a:cubicBezTo>
                    <a:pt x="73" y="23"/>
                    <a:pt x="73" y="23"/>
                    <a:pt x="73" y="23"/>
                  </a:cubicBezTo>
                  <a:cubicBezTo>
                    <a:pt x="86" y="29"/>
                    <a:pt x="98" y="40"/>
                    <a:pt x="107" y="56"/>
                  </a:cubicBezTo>
                  <a:cubicBezTo>
                    <a:pt x="111" y="62"/>
                    <a:pt x="115" y="69"/>
                    <a:pt x="118" y="77"/>
                  </a:cubicBezTo>
                  <a:cubicBezTo>
                    <a:pt x="121" y="86"/>
                    <a:pt x="122" y="95"/>
                    <a:pt x="122" y="104"/>
                  </a:cubicBezTo>
                  <a:lnTo>
                    <a:pt x="122"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7" name="组合 66"/>
          <p:cNvGrpSpPr/>
          <p:nvPr/>
        </p:nvGrpSpPr>
        <p:grpSpPr>
          <a:xfrm>
            <a:off x="6342547" y="2242704"/>
            <a:ext cx="1510583" cy="1213229"/>
            <a:chOff x="6342547" y="2242704"/>
            <a:chExt cx="1510583" cy="1213229"/>
          </a:xfrm>
        </p:grpSpPr>
        <p:sp>
          <p:nvSpPr>
            <p:cNvPr id="28" name="Freeform 24"/>
            <p:cNvSpPr/>
            <p:nvPr/>
          </p:nvSpPr>
          <p:spPr bwMode="auto">
            <a:xfrm>
              <a:off x="6342547" y="3293783"/>
              <a:ext cx="1510582" cy="162150"/>
            </a:xfrm>
            <a:custGeom>
              <a:avLst/>
              <a:gdLst>
                <a:gd name="T0" fmla="*/ 0 w 1335"/>
                <a:gd name="T1" fmla="*/ 77 h 168"/>
                <a:gd name="T2" fmla="*/ 840 w 1335"/>
                <a:gd name="T3" fmla="*/ 168 h 168"/>
                <a:gd name="T4" fmla="*/ 1335 w 1335"/>
                <a:gd name="T5" fmla="*/ 85 h 168"/>
                <a:gd name="T6" fmla="*/ 651 w 1335"/>
                <a:gd name="T7" fmla="*/ 0 h 168"/>
                <a:gd name="T8" fmla="*/ 0 w 1335"/>
                <a:gd name="T9" fmla="*/ 77 h 168"/>
              </a:gdLst>
              <a:ahLst/>
              <a:cxnLst>
                <a:cxn ang="0">
                  <a:pos x="T0" y="T1"/>
                </a:cxn>
                <a:cxn ang="0">
                  <a:pos x="T2" y="T3"/>
                </a:cxn>
                <a:cxn ang="0">
                  <a:pos x="T4" y="T5"/>
                </a:cxn>
                <a:cxn ang="0">
                  <a:pos x="T6" y="T7"/>
                </a:cxn>
                <a:cxn ang="0">
                  <a:pos x="T8" y="T9"/>
                </a:cxn>
              </a:cxnLst>
              <a:rect l="0" t="0" r="r" b="b"/>
              <a:pathLst>
                <a:path w="1335" h="168">
                  <a:moveTo>
                    <a:pt x="0" y="77"/>
                  </a:moveTo>
                  <a:lnTo>
                    <a:pt x="840" y="168"/>
                  </a:lnTo>
                  <a:lnTo>
                    <a:pt x="1335" y="85"/>
                  </a:lnTo>
                  <a:lnTo>
                    <a:pt x="651" y="0"/>
                  </a:lnTo>
                  <a:lnTo>
                    <a:pt x="0" y="77"/>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grpSp>
          <p:nvGrpSpPr>
            <p:cNvPr id="5" name="组合 4"/>
            <p:cNvGrpSpPr/>
            <p:nvPr/>
          </p:nvGrpSpPr>
          <p:grpSpPr>
            <a:xfrm>
              <a:off x="6342547" y="2242704"/>
              <a:ext cx="1510583" cy="1133119"/>
              <a:chOff x="6342547" y="2242704"/>
              <a:chExt cx="1510583" cy="1133119"/>
            </a:xfrm>
          </p:grpSpPr>
          <p:sp>
            <p:nvSpPr>
              <p:cNvPr id="26" name="Freeform 22"/>
              <p:cNvSpPr/>
              <p:nvPr/>
            </p:nvSpPr>
            <p:spPr bwMode="auto">
              <a:xfrm>
                <a:off x="7078617" y="2243669"/>
                <a:ext cx="774513" cy="1132154"/>
              </a:xfrm>
              <a:custGeom>
                <a:avLst/>
                <a:gdLst>
                  <a:gd name="T0" fmla="*/ 684 w 684"/>
                  <a:gd name="T1" fmla="*/ 1174 h 1174"/>
                  <a:gd name="T2" fmla="*/ 0 w 684"/>
                  <a:gd name="T3" fmla="*/ 1091 h 1174"/>
                  <a:gd name="T4" fmla="*/ 0 w 684"/>
                  <a:gd name="T5" fmla="*/ 0 h 1174"/>
                  <a:gd name="T6" fmla="*/ 684 w 684"/>
                  <a:gd name="T7" fmla="*/ 294 h 1174"/>
                  <a:gd name="T8" fmla="*/ 684 w 684"/>
                  <a:gd name="T9" fmla="*/ 1174 h 1174"/>
                </a:gdLst>
                <a:ahLst/>
                <a:cxnLst>
                  <a:cxn ang="0">
                    <a:pos x="T0" y="T1"/>
                  </a:cxn>
                  <a:cxn ang="0">
                    <a:pos x="T2" y="T3"/>
                  </a:cxn>
                  <a:cxn ang="0">
                    <a:pos x="T4" y="T5"/>
                  </a:cxn>
                  <a:cxn ang="0">
                    <a:pos x="T6" y="T7"/>
                  </a:cxn>
                  <a:cxn ang="0">
                    <a:pos x="T8" y="T9"/>
                  </a:cxn>
                </a:cxnLst>
                <a:rect l="0" t="0" r="r" b="b"/>
                <a:pathLst>
                  <a:path w="684" h="1174">
                    <a:moveTo>
                      <a:pt x="684" y="1174"/>
                    </a:moveTo>
                    <a:lnTo>
                      <a:pt x="0" y="1091"/>
                    </a:lnTo>
                    <a:lnTo>
                      <a:pt x="0" y="0"/>
                    </a:lnTo>
                    <a:lnTo>
                      <a:pt x="684" y="294"/>
                    </a:lnTo>
                    <a:lnTo>
                      <a:pt x="684" y="117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27" name="Freeform 23"/>
              <p:cNvSpPr/>
              <p:nvPr/>
            </p:nvSpPr>
            <p:spPr bwMode="auto">
              <a:xfrm>
                <a:off x="6342547" y="2242704"/>
                <a:ext cx="736070" cy="1125398"/>
              </a:xfrm>
              <a:custGeom>
                <a:avLst/>
                <a:gdLst>
                  <a:gd name="T0" fmla="*/ 0 w 651"/>
                  <a:gd name="T1" fmla="*/ 1166 h 1166"/>
                  <a:gd name="T2" fmla="*/ 651 w 651"/>
                  <a:gd name="T3" fmla="*/ 1091 h 1166"/>
                  <a:gd name="T4" fmla="*/ 651 w 651"/>
                  <a:gd name="T5" fmla="*/ 0 h 1166"/>
                  <a:gd name="T6" fmla="*/ 0 w 651"/>
                  <a:gd name="T7" fmla="*/ 269 h 1166"/>
                  <a:gd name="T8" fmla="*/ 0 w 651"/>
                  <a:gd name="T9" fmla="*/ 1166 h 1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 h="1166">
                    <a:moveTo>
                      <a:pt x="0" y="1166"/>
                    </a:moveTo>
                    <a:lnTo>
                      <a:pt x="651" y="1091"/>
                    </a:lnTo>
                    <a:lnTo>
                      <a:pt x="651" y="0"/>
                    </a:lnTo>
                    <a:lnTo>
                      <a:pt x="0" y="269"/>
                    </a:lnTo>
                    <a:lnTo>
                      <a:pt x="0" y="116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25"/>
              <p:cNvSpPr>
                <a:spLocks noEditPoints="1"/>
              </p:cNvSpPr>
              <p:nvPr/>
            </p:nvSpPr>
            <p:spPr bwMode="auto">
              <a:xfrm>
                <a:off x="6504234" y="2590168"/>
                <a:ext cx="439833" cy="478728"/>
              </a:xfrm>
              <a:custGeom>
                <a:avLst/>
                <a:gdLst>
                  <a:gd name="T0" fmla="*/ 0 w 389"/>
                  <a:gd name="T1" fmla="*/ 173 h 496"/>
                  <a:gd name="T2" fmla="*/ 0 w 389"/>
                  <a:gd name="T3" fmla="*/ 496 h 496"/>
                  <a:gd name="T4" fmla="*/ 389 w 389"/>
                  <a:gd name="T5" fmla="*/ 396 h 496"/>
                  <a:gd name="T6" fmla="*/ 389 w 389"/>
                  <a:gd name="T7" fmla="*/ 0 h 496"/>
                  <a:gd name="T8" fmla="*/ 0 w 389"/>
                  <a:gd name="T9" fmla="*/ 173 h 496"/>
                  <a:gd name="T10" fmla="*/ 375 w 389"/>
                  <a:gd name="T11" fmla="*/ 36 h 496"/>
                  <a:gd name="T12" fmla="*/ 273 w 389"/>
                  <a:gd name="T13" fmla="*/ 223 h 496"/>
                  <a:gd name="T14" fmla="*/ 377 w 389"/>
                  <a:gd name="T15" fmla="*/ 381 h 496"/>
                  <a:gd name="T16" fmla="*/ 377 w 389"/>
                  <a:gd name="T17" fmla="*/ 381 h 496"/>
                  <a:gd name="T18" fmla="*/ 256 w 389"/>
                  <a:gd name="T19" fmla="*/ 248 h 496"/>
                  <a:gd name="T20" fmla="*/ 188 w 389"/>
                  <a:gd name="T21" fmla="*/ 340 h 496"/>
                  <a:gd name="T22" fmla="*/ 132 w 389"/>
                  <a:gd name="T23" fmla="*/ 298 h 496"/>
                  <a:gd name="T24" fmla="*/ 13 w 389"/>
                  <a:gd name="T25" fmla="*/ 462 h 496"/>
                  <a:gd name="T26" fmla="*/ 13 w 389"/>
                  <a:gd name="T27" fmla="*/ 462 h 496"/>
                  <a:gd name="T28" fmla="*/ 100 w 389"/>
                  <a:gd name="T29" fmla="*/ 281 h 496"/>
                  <a:gd name="T30" fmla="*/ 13 w 389"/>
                  <a:gd name="T31" fmla="*/ 192 h 496"/>
                  <a:gd name="T32" fmla="*/ 182 w 389"/>
                  <a:gd name="T33" fmla="*/ 294 h 496"/>
                  <a:gd name="T34" fmla="*/ 375 w 389"/>
                  <a:gd name="T35" fmla="*/ 36 h 496"/>
                  <a:gd name="T36" fmla="*/ 375 w 389"/>
                  <a:gd name="T37" fmla="*/ 36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496">
                    <a:moveTo>
                      <a:pt x="0" y="173"/>
                    </a:moveTo>
                    <a:lnTo>
                      <a:pt x="0" y="496"/>
                    </a:lnTo>
                    <a:lnTo>
                      <a:pt x="389" y="396"/>
                    </a:lnTo>
                    <a:lnTo>
                      <a:pt x="389" y="0"/>
                    </a:lnTo>
                    <a:lnTo>
                      <a:pt x="0" y="173"/>
                    </a:lnTo>
                    <a:close/>
                    <a:moveTo>
                      <a:pt x="375" y="36"/>
                    </a:moveTo>
                    <a:lnTo>
                      <a:pt x="273" y="223"/>
                    </a:lnTo>
                    <a:lnTo>
                      <a:pt x="377" y="381"/>
                    </a:lnTo>
                    <a:lnTo>
                      <a:pt x="256" y="248"/>
                    </a:lnTo>
                    <a:lnTo>
                      <a:pt x="188" y="340"/>
                    </a:lnTo>
                    <a:lnTo>
                      <a:pt x="132" y="298"/>
                    </a:lnTo>
                    <a:lnTo>
                      <a:pt x="13" y="462"/>
                    </a:lnTo>
                    <a:lnTo>
                      <a:pt x="100" y="281"/>
                    </a:lnTo>
                    <a:lnTo>
                      <a:pt x="13" y="192"/>
                    </a:lnTo>
                    <a:lnTo>
                      <a:pt x="182" y="294"/>
                    </a:lnTo>
                    <a:lnTo>
                      <a:pt x="375"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 name="组合 3"/>
          <p:cNvGrpSpPr/>
          <p:nvPr/>
        </p:nvGrpSpPr>
        <p:grpSpPr>
          <a:xfrm>
            <a:off x="5736505" y="3315982"/>
            <a:ext cx="2125670" cy="1600265"/>
            <a:chOff x="5736505" y="3315982"/>
            <a:chExt cx="2125670" cy="1600265"/>
          </a:xfrm>
        </p:grpSpPr>
        <p:sp>
          <p:nvSpPr>
            <p:cNvPr id="30" name="Freeform 26"/>
            <p:cNvSpPr/>
            <p:nvPr/>
          </p:nvSpPr>
          <p:spPr bwMode="auto">
            <a:xfrm>
              <a:off x="6767681" y="3315982"/>
              <a:ext cx="1094494" cy="1600265"/>
            </a:xfrm>
            <a:custGeom>
              <a:avLst/>
              <a:gdLst>
                <a:gd name="T0" fmla="*/ 968 w 968"/>
                <a:gd name="T1" fmla="*/ 1371 h 1658"/>
                <a:gd name="T2" fmla="*/ 0 w 968"/>
                <a:gd name="T3" fmla="*/ 1658 h 1658"/>
                <a:gd name="T4" fmla="*/ 0 w 968"/>
                <a:gd name="T5" fmla="*/ 0 h 1658"/>
                <a:gd name="T6" fmla="*/ 968 w 968"/>
                <a:gd name="T7" fmla="*/ 112 h 1658"/>
                <a:gd name="T8" fmla="*/ 968 w 968"/>
                <a:gd name="T9" fmla="*/ 1371 h 1658"/>
              </a:gdLst>
              <a:ahLst/>
              <a:cxnLst>
                <a:cxn ang="0">
                  <a:pos x="T0" y="T1"/>
                </a:cxn>
                <a:cxn ang="0">
                  <a:pos x="T2" y="T3"/>
                </a:cxn>
                <a:cxn ang="0">
                  <a:pos x="T4" y="T5"/>
                </a:cxn>
                <a:cxn ang="0">
                  <a:pos x="T6" y="T7"/>
                </a:cxn>
                <a:cxn ang="0">
                  <a:pos x="T8" y="T9"/>
                </a:cxn>
              </a:cxnLst>
              <a:rect l="0" t="0" r="r" b="b"/>
              <a:pathLst>
                <a:path w="968" h="1658">
                  <a:moveTo>
                    <a:pt x="968" y="1371"/>
                  </a:moveTo>
                  <a:lnTo>
                    <a:pt x="0" y="1658"/>
                  </a:lnTo>
                  <a:lnTo>
                    <a:pt x="0" y="0"/>
                  </a:lnTo>
                  <a:lnTo>
                    <a:pt x="968" y="112"/>
                  </a:lnTo>
                  <a:lnTo>
                    <a:pt x="968" y="1371"/>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31" name="Freeform 27"/>
            <p:cNvSpPr/>
            <p:nvPr/>
          </p:nvSpPr>
          <p:spPr bwMode="auto">
            <a:xfrm>
              <a:off x="5736505" y="3315982"/>
              <a:ext cx="1031176" cy="1600265"/>
            </a:xfrm>
            <a:custGeom>
              <a:avLst/>
              <a:gdLst>
                <a:gd name="T0" fmla="*/ 0 w 912"/>
                <a:gd name="T1" fmla="*/ 1371 h 1658"/>
                <a:gd name="T2" fmla="*/ 912 w 912"/>
                <a:gd name="T3" fmla="*/ 1658 h 1658"/>
                <a:gd name="T4" fmla="*/ 912 w 912"/>
                <a:gd name="T5" fmla="*/ 0 h 1658"/>
                <a:gd name="T6" fmla="*/ 8 w 912"/>
                <a:gd name="T7" fmla="*/ 112 h 1658"/>
                <a:gd name="T8" fmla="*/ 0 w 912"/>
                <a:gd name="T9" fmla="*/ 1371 h 16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1658">
                  <a:moveTo>
                    <a:pt x="0" y="1371"/>
                  </a:moveTo>
                  <a:lnTo>
                    <a:pt x="912" y="1658"/>
                  </a:lnTo>
                  <a:lnTo>
                    <a:pt x="912" y="0"/>
                  </a:lnTo>
                  <a:lnTo>
                    <a:pt x="8" y="112"/>
                  </a:lnTo>
                  <a:lnTo>
                    <a:pt x="0" y="137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28"/>
            <p:cNvSpPr/>
            <p:nvPr/>
          </p:nvSpPr>
          <p:spPr bwMode="auto">
            <a:xfrm>
              <a:off x="6974595" y="3671167"/>
              <a:ext cx="707803" cy="849357"/>
            </a:xfrm>
            <a:custGeom>
              <a:avLst/>
              <a:gdLst>
                <a:gd name="T0" fmla="*/ 601 w 325"/>
                <a:gd name="T1" fmla="*/ 626 h 457"/>
                <a:gd name="T2" fmla="*/ 499 w 325"/>
                <a:gd name="T3" fmla="*/ 570 h 457"/>
                <a:gd name="T4" fmla="*/ 456 w 325"/>
                <a:gd name="T5" fmla="*/ 549 h 457"/>
                <a:gd name="T6" fmla="*/ 422 w 325"/>
                <a:gd name="T7" fmla="*/ 449 h 457"/>
                <a:gd name="T8" fmla="*/ 456 w 325"/>
                <a:gd name="T9" fmla="*/ 341 h 457"/>
                <a:gd name="T10" fmla="*/ 485 w 325"/>
                <a:gd name="T11" fmla="*/ 273 h 457"/>
                <a:gd name="T12" fmla="*/ 476 w 325"/>
                <a:gd name="T13" fmla="*/ 229 h 457"/>
                <a:gd name="T14" fmla="*/ 476 w 325"/>
                <a:gd name="T15" fmla="*/ 231 h 457"/>
                <a:gd name="T16" fmla="*/ 476 w 325"/>
                <a:gd name="T17" fmla="*/ 229 h 457"/>
                <a:gd name="T18" fmla="*/ 476 w 325"/>
                <a:gd name="T19" fmla="*/ 229 h 457"/>
                <a:gd name="T20" fmla="*/ 476 w 325"/>
                <a:gd name="T21" fmla="*/ 227 h 457"/>
                <a:gd name="T22" fmla="*/ 478 w 325"/>
                <a:gd name="T23" fmla="*/ 214 h 457"/>
                <a:gd name="T24" fmla="*/ 478 w 325"/>
                <a:gd name="T25" fmla="*/ 212 h 457"/>
                <a:gd name="T26" fmla="*/ 478 w 325"/>
                <a:gd name="T27" fmla="*/ 200 h 457"/>
                <a:gd name="T28" fmla="*/ 478 w 325"/>
                <a:gd name="T29" fmla="*/ 200 h 457"/>
                <a:gd name="T30" fmla="*/ 478 w 325"/>
                <a:gd name="T31" fmla="*/ 200 h 457"/>
                <a:gd name="T32" fmla="*/ 478 w 325"/>
                <a:gd name="T33" fmla="*/ 198 h 457"/>
                <a:gd name="T34" fmla="*/ 478 w 325"/>
                <a:gd name="T35" fmla="*/ 198 h 457"/>
                <a:gd name="T36" fmla="*/ 478 w 325"/>
                <a:gd name="T37" fmla="*/ 198 h 457"/>
                <a:gd name="T38" fmla="*/ 478 w 325"/>
                <a:gd name="T39" fmla="*/ 196 h 457"/>
                <a:gd name="T40" fmla="*/ 478 w 325"/>
                <a:gd name="T41" fmla="*/ 196 h 457"/>
                <a:gd name="T42" fmla="*/ 478 w 325"/>
                <a:gd name="T43" fmla="*/ 196 h 457"/>
                <a:gd name="T44" fmla="*/ 474 w 325"/>
                <a:gd name="T45" fmla="*/ 119 h 457"/>
                <a:gd name="T46" fmla="*/ 198 w 325"/>
                <a:gd name="T47" fmla="*/ 119 h 457"/>
                <a:gd name="T48" fmla="*/ 195 w 325"/>
                <a:gd name="T49" fmla="*/ 196 h 457"/>
                <a:gd name="T50" fmla="*/ 195 w 325"/>
                <a:gd name="T51" fmla="*/ 196 h 457"/>
                <a:gd name="T52" fmla="*/ 195 w 325"/>
                <a:gd name="T53" fmla="*/ 196 h 457"/>
                <a:gd name="T54" fmla="*/ 195 w 325"/>
                <a:gd name="T55" fmla="*/ 200 h 457"/>
                <a:gd name="T56" fmla="*/ 195 w 325"/>
                <a:gd name="T57" fmla="*/ 200 h 457"/>
                <a:gd name="T58" fmla="*/ 195 w 325"/>
                <a:gd name="T59" fmla="*/ 200 h 457"/>
                <a:gd name="T60" fmla="*/ 195 w 325"/>
                <a:gd name="T61" fmla="*/ 202 h 457"/>
                <a:gd name="T62" fmla="*/ 195 w 325"/>
                <a:gd name="T63" fmla="*/ 202 h 457"/>
                <a:gd name="T64" fmla="*/ 195 w 325"/>
                <a:gd name="T65" fmla="*/ 202 h 457"/>
                <a:gd name="T66" fmla="*/ 195 w 325"/>
                <a:gd name="T67" fmla="*/ 202 h 457"/>
                <a:gd name="T68" fmla="*/ 198 w 325"/>
                <a:gd name="T69" fmla="*/ 237 h 457"/>
                <a:gd name="T70" fmla="*/ 185 w 325"/>
                <a:gd name="T71" fmla="*/ 273 h 457"/>
                <a:gd name="T72" fmla="*/ 216 w 325"/>
                <a:gd name="T73" fmla="*/ 341 h 457"/>
                <a:gd name="T74" fmla="*/ 250 w 325"/>
                <a:gd name="T75" fmla="*/ 449 h 457"/>
                <a:gd name="T76" fmla="*/ 216 w 325"/>
                <a:gd name="T77" fmla="*/ 570 h 457"/>
                <a:gd name="T78" fmla="*/ 39 w 325"/>
                <a:gd name="T79" fmla="*/ 699 h 457"/>
                <a:gd name="T80" fmla="*/ 10 w 325"/>
                <a:gd name="T81" fmla="*/ 880 h 457"/>
                <a:gd name="T82" fmla="*/ 618 w 325"/>
                <a:gd name="T83" fmla="*/ 745 h 457"/>
                <a:gd name="T84" fmla="*/ 601 w 325"/>
                <a:gd name="T85" fmla="*/ 626 h 4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5" h="457">
                  <a:moveTo>
                    <a:pt x="312" y="325"/>
                  </a:moveTo>
                  <a:cubicBezTo>
                    <a:pt x="297" y="311"/>
                    <a:pt x="280" y="308"/>
                    <a:pt x="259" y="296"/>
                  </a:cubicBezTo>
                  <a:cubicBezTo>
                    <a:pt x="237" y="285"/>
                    <a:pt x="237" y="285"/>
                    <a:pt x="237" y="285"/>
                  </a:cubicBezTo>
                  <a:cubicBezTo>
                    <a:pt x="237" y="285"/>
                    <a:pt x="197" y="262"/>
                    <a:pt x="219" y="233"/>
                  </a:cubicBezTo>
                  <a:cubicBezTo>
                    <a:pt x="228" y="221"/>
                    <a:pt x="233" y="200"/>
                    <a:pt x="237" y="177"/>
                  </a:cubicBezTo>
                  <a:cubicBezTo>
                    <a:pt x="242" y="177"/>
                    <a:pt x="249" y="162"/>
                    <a:pt x="252" y="142"/>
                  </a:cubicBezTo>
                  <a:cubicBezTo>
                    <a:pt x="256" y="126"/>
                    <a:pt x="251" y="121"/>
                    <a:pt x="247" y="119"/>
                  </a:cubicBezTo>
                  <a:cubicBezTo>
                    <a:pt x="247" y="119"/>
                    <a:pt x="247" y="120"/>
                    <a:pt x="247" y="120"/>
                  </a:cubicBezTo>
                  <a:cubicBezTo>
                    <a:pt x="247" y="120"/>
                    <a:pt x="247" y="119"/>
                    <a:pt x="247" y="119"/>
                  </a:cubicBezTo>
                  <a:cubicBezTo>
                    <a:pt x="247" y="119"/>
                    <a:pt x="247" y="119"/>
                    <a:pt x="247" y="119"/>
                  </a:cubicBezTo>
                  <a:cubicBezTo>
                    <a:pt x="247" y="119"/>
                    <a:pt x="247" y="118"/>
                    <a:pt x="247" y="118"/>
                  </a:cubicBezTo>
                  <a:cubicBezTo>
                    <a:pt x="247" y="116"/>
                    <a:pt x="247" y="113"/>
                    <a:pt x="248" y="111"/>
                  </a:cubicBezTo>
                  <a:cubicBezTo>
                    <a:pt x="248" y="110"/>
                    <a:pt x="248" y="110"/>
                    <a:pt x="248" y="110"/>
                  </a:cubicBezTo>
                  <a:cubicBezTo>
                    <a:pt x="248" y="108"/>
                    <a:pt x="248" y="106"/>
                    <a:pt x="248" y="104"/>
                  </a:cubicBezTo>
                  <a:cubicBezTo>
                    <a:pt x="248" y="104"/>
                    <a:pt x="248" y="104"/>
                    <a:pt x="248" y="104"/>
                  </a:cubicBezTo>
                  <a:cubicBezTo>
                    <a:pt x="248" y="104"/>
                    <a:pt x="248" y="104"/>
                    <a:pt x="248" y="104"/>
                  </a:cubicBezTo>
                  <a:cubicBezTo>
                    <a:pt x="248" y="104"/>
                    <a:pt x="248" y="103"/>
                    <a:pt x="248" y="103"/>
                  </a:cubicBezTo>
                  <a:cubicBezTo>
                    <a:pt x="248" y="103"/>
                    <a:pt x="248" y="103"/>
                    <a:pt x="248" y="103"/>
                  </a:cubicBezTo>
                  <a:cubicBezTo>
                    <a:pt x="248" y="103"/>
                    <a:pt x="248" y="103"/>
                    <a:pt x="248" y="103"/>
                  </a:cubicBezTo>
                  <a:cubicBezTo>
                    <a:pt x="248" y="103"/>
                    <a:pt x="248" y="103"/>
                    <a:pt x="248" y="102"/>
                  </a:cubicBezTo>
                  <a:cubicBezTo>
                    <a:pt x="248" y="102"/>
                    <a:pt x="248" y="102"/>
                    <a:pt x="248" y="102"/>
                  </a:cubicBezTo>
                  <a:cubicBezTo>
                    <a:pt x="248" y="102"/>
                    <a:pt x="248" y="102"/>
                    <a:pt x="248" y="102"/>
                  </a:cubicBezTo>
                  <a:cubicBezTo>
                    <a:pt x="250" y="85"/>
                    <a:pt x="248" y="70"/>
                    <a:pt x="246" y="62"/>
                  </a:cubicBezTo>
                  <a:cubicBezTo>
                    <a:pt x="233" y="16"/>
                    <a:pt x="133" y="0"/>
                    <a:pt x="103" y="62"/>
                  </a:cubicBezTo>
                  <a:cubicBezTo>
                    <a:pt x="99" y="69"/>
                    <a:pt x="99" y="85"/>
                    <a:pt x="101" y="102"/>
                  </a:cubicBezTo>
                  <a:cubicBezTo>
                    <a:pt x="101" y="102"/>
                    <a:pt x="101" y="102"/>
                    <a:pt x="101" y="102"/>
                  </a:cubicBezTo>
                  <a:cubicBezTo>
                    <a:pt x="101" y="102"/>
                    <a:pt x="101" y="102"/>
                    <a:pt x="101" y="102"/>
                  </a:cubicBezTo>
                  <a:cubicBezTo>
                    <a:pt x="101" y="103"/>
                    <a:pt x="101" y="103"/>
                    <a:pt x="101" y="104"/>
                  </a:cubicBezTo>
                  <a:cubicBezTo>
                    <a:pt x="101" y="104"/>
                    <a:pt x="101" y="104"/>
                    <a:pt x="101" y="104"/>
                  </a:cubicBezTo>
                  <a:cubicBezTo>
                    <a:pt x="101" y="104"/>
                    <a:pt x="101" y="104"/>
                    <a:pt x="101" y="104"/>
                  </a:cubicBezTo>
                  <a:cubicBezTo>
                    <a:pt x="101" y="104"/>
                    <a:pt x="101" y="104"/>
                    <a:pt x="101" y="105"/>
                  </a:cubicBezTo>
                  <a:cubicBezTo>
                    <a:pt x="101" y="105"/>
                    <a:pt x="101" y="105"/>
                    <a:pt x="101" y="105"/>
                  </a:cubicBezTo>
                  <a:cubicBezTo>
                    <a:pt x="101" y="105"/>
                    <a:pt x="101" y="105"/>
                    <a:pt x="101" y="105"/>
                  </a:cubicBezTo>
                  <a:cubicBezTo>
                    <a:pt x="101" y="105"/>
                    <a:pt x="101" y="105"/>
                    <a:pt x="101" y="105"/>
                  </a:cubicBezTo>
                  <a:cubicBezTo>
                    <a:pt x="102" y="111"/>
                    <a:pt x="102" y="117"/>
                    <a:pt x="103" y="123"/>
                  </a:cubicBezTo>
                  <a:cubicBezTo>
                    <a:pt x="98" y="124"/>
                    <a:pt x="93" y="127"/>
                    <a:pt x="96" y="142"/>
                  </a:cubicBezTo>
                  <a:cubicBezTo>
                    <a:pt x="100" y="162"/>
                    <a:pt x="107" y="177"/>
                    <a:pt x="112" y="177"/>
                  </a:cubicBezTo>
                  <a:cubicBezTo>
                    <a:pt x="115" y="200"/>
                    <a:pt x="121" y="221"/>
                    <a:pt x="130" y="233"/>
                  </a:cubicBezTo>
                  <a:cubicBezTo>
                    <a:pt x="152" y="262"/>
                    <a:pt x="113" y="296"/>
                    <a:pt x="112" y="296"/>
                  </a:cubicBezTo>
                  <a:cubicBezTo>
                    <a:pt x="112" y="296"/>
                    <a:pt x="34" y="348"/>
                    <a:pt x="20" y="363"/>
                  </a:cubicBezTo>
                  <a:cubicBezTo>
                    <a:pt x="0" y="385"/>
                    <a:pt x="5" y="457"/>
                    <a:pt x="5" y="457"/>
                  </a:cubicBezTo>
                  <a:cubicBezTo>
                    <a:pt x="321" y="387"/>
                    <a:pt x="321" y="387"/>
                    <a:pt x="321" y="387"/>
                  </a:cubicBezTo>
                  <a:cubicBezTo>
                    <a:pt x="321" y="387"/>
                    <a:pt x="325" y="338"/>
                    <a:pt x="312" y="3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2"/>
          <p:cNvGrpSpPr/>
          <p:nvPr/>
        </p:nvGrpSpPr>
        <p:grpSpPr>
          <a:xfrm>
            <a:off x="5131594" y="1560323"/>
            <a:ext cx="1429173" cy="3303804"/>
            <a:chOff x="5131594" y="1560323"/>
            <a:chExt cx="1429173" cy="3303804"/>
          </a:xfrm>
        </p:grpSpPr>
        <p:sp>
          <p:nvSpPr>
            <p:cNvPr id="9" name="Freeform 5"/>
            <p:cNvSpPr/>
            <p:nvPr/>
          </p:nvSpPr>
          <p:spPr bwMode="auto">
            <a:xfrm>
              <a:off x="5837135" y="2656765"/>
              <a:ext cx="298498" cy="92657"/>
            </a:xfrm>
            <a:custGeom>
              <a:avLst/>
              <a:gdLst>
                <a:gd name="T0" fmla="*/ 0 w 264"/>
                <a:gd name="T1" fmla="*/ 92 h 96"/>
                <a:gd name="T2" fmla="*/ 258 w 264"/>
                <a:gd name="T3" fmla="*/ 0 h 96"/>
                <a:gd name="T4" fmla="*/ 264 w 264"/>
                <a:gd name="T5" fmla="*/ 15 h 96"/>
                <a:gd name="T6" fmla="*/ 31 w 264"/>
                <a:gd name="T7" fmla="*/ 96 h 96"/>
                <a:gd name="T8" fmla="*/ 0 w 264"/>
                <a:gd name="T9" fmla="*/ 92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96">
                  <a:moveTo>
                    <a:pt x="0" y="92"/>
                  </a:moveTo>
                  <a:lnTo>
                    <a:pt x="258" y="0"/>
                  </a:lnTo>
                  <a:lnTo>
                    <a:pt x="264" y="15"/>
                  </a:lnTo>
                  <a:lnTo>
                    <a:pt x="31" y="96"/>
                  </a:lnTo>
                  <a:lnTo>
                    <a:pt x="0" y="92"/>
                  </a:lnTo>
                  <a:close/>
                </a:path>
              </a:pathLst>
            </a:custGeom>
            <a:solidFill>
              <a:srgbClr val="D1D2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29"/>
            <p:cNvSpPr/>
            <p:nvPr/>
          </p:nvSpPr>
          <p:spPr bwMode="auto">
            <a:xfrm>
              <a:off x="5217525" y="1743707"/>
              <a:ext cx="967858" cy="2993982"/>
            </a:xfrm>
            <a:custGeom>
              <a:avLst/>
              <a:gdLst>
                <a:gd name="T0" fmla="*/ 823 w 855"/>
                <a:gd name="T1" fmla="*/ 0 h 3103"/>
                <a:gd name="T2" fmla="*/ 855 w 855"/>
                <a:gd name="T3" fmla="*/ 0 h 3103"/>
                <a:gd name="T4" fmla="*/ 31 w 855"/>
                <a:gd name="T5" fmla="*/ 3095 h 3103"/>
                <a:gd name="T6" fmla="*/ 0 w 855"/>
                <a:gd name="T7" fmla="*/ 3103 h 3103"/>
                <a:gd name="T8" fmla="*/ 823 w 855"/>
                <a:gd name="T9" fmla="*/ 0 h 3103"/>
              </a:gdLst>
              <a:ahLst/>
              <a:cxnLst>
                <a:cxn ang="0">
                  <a:pos x="T0" y="T1"/>
                </a:cxn>
                <a:cxn ang="0">
                  <a:pos x="T2" y="T3"/>
                </a:cxn>
                <a:cxn ang="0">
                  <a:pos x="T4" y="T5"/>
                </a:cxn>
                <a:cxn ang="0">
                  <a:pos x="T6" y="T7"/>
                </a:cxn>
                <a:cxn ang="0">
                  <a:pos x="T8" y="T9"/>
                </a:cxn>
              </a:cxnLst>
              <a:rect l="0" t="0" r="r" b="b"/>
              <a:pathLst>
                <a:path w="855" h="3103">
                  <a:moveTo>
                    <a:pt x="823" y="0"/>
                  </a:moveTo>
                  <a:lnTo>
                    <a:pt x="855" y="0"/>
                  </a:lnTo>
                  <a:lnTo>
                    <a:pt x="31" y="3095"/>
                  </a:lnTo>
                  <a:lnTo>
                    <a:pt x="0" y="3103"/>
                  </a:lnTo>
                  <a:lnTo>
                    <a:pt x="823"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34" name="Freeform 30"/>
            <p:cNvSpPr/>
            <p:nvPr/>
          </p:nvSpPr>
          <p:spPr bwMode="auto">
            <a:xfrm>
              <a:off x="6032742" y="1989827"/>
              <a:ext cx="286061" cy="124508"/>
            </a:xfrm>
            <a:custGeom>
              <a:avLst/>
              <a:gdLst>
                <a:gd name="T0" fmla="*/ 0 w 253"/>
                <a:gd name="T1" fmla="*/ 129 h 129"/>
                <a:gd name="T2" fmla="*/ 253 w 253"/>
                <a:gd name="T3" fmla="*/ 0 h 129"/>
                <a:gd name="T4" fmla="*/ 249 w 253"/>
                <a:gd name="T5" fmla="*/ 21 h 129"/>
                <a:gd name="T6" fmla="*/ 35 w 253"/>
                <a:gd name="T7" fmla="*/ 127 h 129"/>
                <a:gd name="T8" fmla="*/ 0 w 253"/>
                <a:gd name="T9" fmla="*/ 129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 h="129">
                  <a:moveTo>
                    <a:pt x="0" y="129"/>
                  </a:moveTo>
                  <a:lnTo>
                    <a:pt x="253" y="0"/>
                  </a:lnTo>
                  <a:lnTo>
                    <a:pt x="249" y="21"/>
                  </a:lnTo>
                  <a:lnTo>
                    <a:pt x="35" y="127"/>
                  </a:lnTo>
                  <a:lnTo>
                    <a:pt x="0" y="129"/>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31"/>
            <p:cNvSpPr/>
            <p:nvPr/>
          </p:nvSpPr>
          <p:spPr bwMode="auto">
            <a:xfrm>
              <a:off x="5940027" y="2290963"/>
              <a:ext cx="293976" cy="128369"/>
            </a:xfrm>
            <a:custGeom>
              <a:avLst/>
              <a:gdLst>
                <a:gd name="T0" fmla="*/ 0 w 260"/>
                <a:gd name="T1" fmla="*/ 131 h 133"/>
                <a:gd name="T2" fmla="*/ 260 w 260"/>
                <a:gd name="T3" fmla="*/ 0 h 133"/>
                <a:gd name="T4" fmla="*/ 254 w 260"/>
                <a:gd name="T5" fmla="*/ 27 h 133"/>
                <a:gd name="T6" fmla="*/ 32 w 260"/>
                <a:gd name="T7" fmla="*/ 133 h 133"/>
                <a:gd name="T8" fmla="*/ 0 w 260"/>
                <a:gd name="T9" fmla="*/ 131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133">
                  <a:moveTo>
                    <a:pt x="0" y="131"/>
                  </a:moveTo>
                  <a:lnTo>
                    <a:pt x="260" y="0"/>
                  </a:lnTo>
                  <a:lnTo>
                    <a:pt x="254" y="27"/>
                  </a:lnTo>
                  <a:lnTo>
                    <a:pt x="32" y="133"/>
                  </a:lnTo>
                  <a:lnTo>
                    <a:pt x="0" y="13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32"/>
            <p:cNvSpPr/>
            <p:nvPr/>
          </p:nvSpPr>
          <p:spPr bwMode="auto">
            <a:xfrm>
              <a:off x="5741028" y="2985891"/>
              <a:ext cx="312066" cy="66597"/>
            </a:xfrm>
            <a:custGeom>
              <a:avLst/>
              <a:gdLst>
                <a:gd name="T0" fmla="*/ 0 w 276"/>
                <a:gd name="T1" fmla="*/ 67 h 69"/>
                <a:gd name="T2" fmla="*/ 270 w 276"/>
                <a:gd name="T3" fmla="*/ 0 h 69"/>
                <a:gd name="T4" fmla="*/ 276 w 276"/>
                <a:gd name="T5" fmla="*/ 17 h 69"/>
                <a:gd name="T6" fmla="*/ 33 w 276"/>
                <a:gd name="T7" fmla="*/ 69 h 69"/>
                <a:gd name="T8" fmla="*/ 0 w 276"/>
                <a:gd name="T9" fmla="*/ 67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69">
                  <a:moveTo>
                    <a:pt x="0" y="67"/>
                  </a:moveTo>
                  <a:lnTo>
                    <a:pt x="270" y="0"/>
                  </a:lnTo>
                  <a:lnTo>
                    <a:pt x="276" y="17"/>
                  </a:lnTo>
                  <a:lnTo>
                    <a:pt x="33" y="69"/>
                  </a:lnTo>
                  <a:lnTo>
                    <a:pt x="0" y="67"/>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33"/>
            <p:cNvSpPr/>
            <p:nvPr/>
          </p:nvSpPr>
          <p:spPr bwMode="auto">
            <a:xfrm>
              <a:off x="5637006" y="3347833"/>
              <a:ext cx="306413" cy="41503"/>
            </a:xfrm>
            <a:custGeom>
              <a:avLst/>
              <a:gdLst>
                <a:gd name="T0" fmla="*/ 0 w 271"/>
                <a:gd name="T1" fmla="*/ 41 h 43"/>
                <a:gd name="T2" fmla="*/ 266 w 271"/>
                <a:gd name="T3" fmla="*/ 0 h 43"/>
                <a:gd name="T4" fmla="*/ 271 w 271"/>
                <a:gd name="T5" fmla="*/ 17 h 43"/>
                <a:gd name="T6" fmla="*/ 31 w 271"/>
                <a:gd name="T7" fmla="*/ 43 h 43"/>
                <a:gd name="T8" fmla="*/ 0 w 271"/>
                <a:gd name="T9" fmla="*/ 41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43">
                  <a:moveTo>
                    <a:pt x="0" y="41"/>
                  </a:moveTo>
                  <a:lnTo>
                    <a:pt x="266" y="0"/>
                  </a:lnTo>
                  <a:lnTo>
                    <a:pt x="271" y="17"/>
                  </a:lnTo>
                  <a:lnTo>
                    <a:pt x="31" y="43"/>
                  </a:lnTo>
                  <a:lnTo>
                    <a:pt x="0" y="4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34"/>
            <p:cNvSpPr/>
            <p:nvPr/>
          </p:nvSpPr>
          <p:spPr bwMode="auto">
            <a:xfrm>
              <a:off x="5444791" y="4006084"/>
              <a:ext cx="314328" cy="24129"/>
            </a:xfrm>
            <a:custGeom>
              <a:avLst/>
              <a:gdLst>
                <a:gd name="T0" fmla="*/ 0 w 278"/>
                <a:gd name="T1" fmla="*/ 0 h 25"/>
                <a:gd name="T2" fmla="*/ 264 w 278"/>
                <a:gd name="T3" fmla="*/ 25 h 25"/>
                <a:gd name="T4" fmla="*/ 278 w 278"/>
                <a:gd name="T5" fmla="*/ 21 h 25"/>
                <a:gd name="T6" fmla="*/ 31 w 278"/>
                <a:gd name="T7" fmla="*/ 0 h 25"/>
                <a:gd name="T8" fmla="*/ 0 w 27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5">
                  <a:moveTo>
                    <a:pt x="0" y="0"/>
                  </a:moveTo>
                  <a:lnTo>
                    <a:pt x="264" y="25"/>
                  </a:lnTo>
                  <a:lnTo>
                    <a:pt x="278" y="21"/>
                  </a:lnTo>
                  <a:lnTo>
                    <a:pt x="31"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35"/>
            <p:cNvSpPr/>
            <p:nvPr/>
          </p:nvSpPr>
          <p:spPr bwMode="auto">
            <a:xfrm>
              <a:off x="5333985" y="4360304"/>
              <a:ext cx="305282" cy="52120"/>
            </a:xfrm>
            <a:custGeom>
              <a:avLst/>
              <a:gdLst>
                <a:gd name="T0" fmla="*/ 0 w 270"/>
                <a:gd name="T1" fmla="*/ 0 h 54"/>
                <a:gd name="T2" fmla="*/ 266 w 270"/>
                <a:gd name="T3" fmla="*/ 54 h 54"/>
                <a:gd name="T4" fmla="*/ 270 w 270"/>
                <a:gd name="T5" fmla="*/ 45 h 54"/>
                <a:gd name="T6" fmla="*/ 33 w 270"/>
                <a:gd name="T7" fmla="*/ 0 h 54"/>
                <a:gd name="T8" fmla="*/ 0 w 270"/>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54">
                  <a:moveTo>
                    <a:pt x="0" y="0"/>
                  </a:moveTo>
                  <a:lnTo>
                    <a:pt x="266" y="54"/>
                  </a:lnTo>
                  <a:lnTo>
                    <a:pt x="270" y="45"/>
                  </a:lnTo>
                  <a:lnTo>
                    <a:pt x="33"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36"/>
            <p:cNvSpPr>
              <a:spLocks noEditPoints="1"/>
            </p:cNvSpPr>
            <p:nvPr/>
          </p:nvSpPr>
          <p:spPr bwMode="auto">
            <a:xfrm>
              <a:off x="5131594" y="1560323"/>
              <a:ext cx="1394123" cy="3303804"/>
            </a:xfrm>
            <a:custGeom>
              <a:avLst/>
              <a:gdLst>
                <a:gd name="T0" fmla="*/ 1136 w 1233"/>
                <a:gd name="T1" fmla="*/ 89 h 3423"/>
                <a:gd name="T2" fmla="*/ 1077 w 1233"/>
                <a:gd name="T3" fmla="*/ 337 h 3423"/>
                <a:gd name="T4" fmla="*/ 826 w 1233"/>
                <a:gd name="T5" fmla="*/ 466 h 3423"/>
                <a:gd name="T6" fmla="*/ 900 w 1233"/>
                <a:gd name="T7" fmla="*/ 189 h 3423"/>
                <a:gd name="T8" fmla="*/ 821 w 1233"/>
                <a:gd name="T9" fmla="*/ 266 h 3423"/>
                <a:gd name="T10" fmla="*/ 0 w 1233"/>
                <a:gd name="T11" fmla="*/ 3259 h 3423"/>
                <a:gd name="T12" fmla="*/ 77 w 1233"/>
                <a:gd name="T13" fmla="*/ 3292 h 3423"/>
                <a:gd name="T14" fmla="*/ 158 w 1233"/>
                <a:gd name="T15" fmla="*/ 2990 h 3423"/>
                <a:gd name="T16" fmla="*/ 420 w 1233"/>
                <a:gd name="T17" fmla="*/ 3061 h 3423"/>
                <a:gd name="T18" fmla="*/ 343 w 1233"/>
                <a:gd name="T19" fmla="*/ 3383 h 3423"/>
                <a:gd name="T20" fmla="*/ 455 w 1233"/>
                <a:gd name="T21" fmla="*/ 3423 h 3423"/>
                <a:gd name="T22" fmla="*/ 1233 w 1233"/>
                <a:gd name="T23" fmla="*/ 0 h 3423"/>
                <a:gd name="T24" fmla="*/ 1136 w 1233"/>
                <a:gd name="T25" fmla="*/ 89 h 3423"/>
                <a:gd name="T26" fmla="*/ 1050 w 1233"/>
                <a:gd name="T27" fmla="*/ 445 h 3423"/>
                <a:gd name="T28" fmla="*/ 1002 w 1233"/>
                <a:gd name="T29" fmla="*/ 649 h 3423"/>
                <a:gd name="T30" fmla="*/ 742 w 1233"/>
                <a:gd name="T31" fmla="*/ 782 h 3423"/>
                <a:gd name="T32" fmla="*/ 797 w 1233"/>
                <a:gd name="T33" fmla="*/ 572 h 3423"/>
                <a:gd name="T34" fmla="*/ 1050 w 1233"/>
                <a:gd name="T35" fmla="*/ 445 h 3423"/>
                <a:gd name="T36" fmla="*/ 372 w 1233"/>
                <a:gd name="T37" fmla="*/ 2181 h 3423"/>
                <a:gd name="T38" fmla="*/ 449 w 1233"/>
                <a:gd name="T39" fmla="*/ 1893 h 3423"/>
                <a:gd name="T40" fmla="*/ 709 w 1233"/>
                <a:gd name="T41" fmla="*/ 1860 h 3423"/>
                <a:gd name="T42" fmla="*/ 636 w 1233"/>
                <a:gd name="T43" fmla="*/ 2168 h 3423"/>
                <a:gd name="T44" fmla="*/ 372 w 1233"/>
                <a:gd name="T45" fmla="*/ 2181 h 3423"/>
                <a:gd name="T46" fmla="*/ 611 w 1233"/>
                <a:gd name="T47" fmla="*/ 2272 h 3423"/>
                <a:gd name="T48" fmla="*/ 541 w 1233"/>
                <a:gd name="T49" fmla="*/ 2559 h 3423"/>
                <a:gd name="T50" fmla="*/ 277 w 1233"/>
                <a:gd name="T51" fmla="*/ 2534 h 3423"/>
                <a:gd name="T52" fmla="*/ 349 w 1233"/>
                <a:gd name="T53" fmla="*/ 2270 h 3423"/>
                <a:gd name="T54" fmla="*/ 611 w 1233"/>
                <a:gd name="T55" fmla="*/ 2272 h 3423"/>
                <a:gd name="T56" fmla="*/ 474 w 1233"/>
                <a:gd name="T57" fmla="*/ 1798 h 3423"/>
                <a:gd name="T58" fmla="*/ 541 w 1233"/>
                <a:gd name="T59" fmla="*/ 1544 h 3423"/>
                <a:gd name="T60" fmla="*/ 799 w 1233"/>
                <a:gd name="T61" fmla="*/ 1483 h 3423"/>
                <a:gd name="T62" fmla="*/ 734 w 1233"/>
                <a:gd name="T63" fmla="*/ 1754 h 3423"/>
                <a:gd name="T64" fmla="*/ 474 w 1233"/>
                <a:gd name="T65" fmla="*/ 1798 h 3423"/>
                <a:gd name="T66" fmla="*/ 566 w 1233"/>
                <a:gd name="T67" fmla="*/ 1446 h 3423"/>
                <a:gd name="T68" fmla="*/ 624 w 1233"/>
                <a:gd name="T69" fmla="*/ 1228 h 3423"/>
                <a:gd name="T70" fmla="*/ 884 w 1233"/>
                <a:gd name="T71" fmla="*/ 1136 h 3423"/>
                <a:gd name="T72" fmla="*/ 824 w 1233"/>
                <a:gd name="T73" fmla="*/ 1377 h 3423"/>
                <a:gd name="T74" fmla="*/ 566 w 1233"/>
                <a:gd name="T75" fmla="*/ 1446 h 3423"/>
                <a:gd name="T76" fmla="*/ 653 w 1233"/>
                <a:gd name="T77" fmla="*/ 1121 h 3423"/>
                <a:gd name="T78" fmla="*/ 715 w 1233"/>
                <a:gd name="T79" fmla="*/ 888 h 3423"/>
                <a:gd name="T80" fmla="*/ 975 w 1233"/>
                <a:gd name="T81" fmla="*/ 757 h 3423"/>
                <a:gd name="T82" fmla="*/ 911 w 1233"/>
                <a:gd name="T83" fmla="*/ 1019 h 3423"/>
                <a:gd name="T84" fmla="*/ 653 w 1233"/>
                <a:gd name="T85" fmla="*/ 1121 h 3423"/>
                <a:gd name="T86" fmla="*/ 445 w 1233"/>
                <a:gd name="T87" fmla="*/ 2955 h 3423"/>
                <a:gd name="T88" fmla="*/ 181 w 1233"/>
                <a:gd name="T89" fmla="*/ 2901 h 3423"/>
                <a:gd name="T90" fmla="*/ 252 w 1233"/>
                <a:gd name="T91" fmla="*/ 2634 h 3423"/>
                <a:gd name="T92" fmla="*/ 514 w 1233"/>
                <a:gd name="T93" fmla="*/ 2665 h 3423"/>
                <a:gd name="T94" fmla="*/ 445 w 1233"/>
                <a:gd name="T95" fmla="*/ 2955 h 34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33" h="3423">
                  <a:moveTo>
                    <a:pt x="1136" y="89"/>
                  </a:moveTo>
                  <a:lnTo>
                    <a:pt x="1077" y="337"/>
                  </a:lnTo>
                  <a:lnTo>
                    <a:pt x="826" y="466"/>
                  </a:lnTo>
                  <a:lnTo>
                    <a:pt x="900" y="189"/>
                  </a:lnTo>
                  <a:lnTo>
                    <a:pt x="821" y="266"/>
                  </a:lnTo>
                  <a:lnTo>
                    <a:pt x="0" y="3259"/>
                  </a:lnTo>
                  <a:lnTo>
                    <a:pt x="77" y="3292"/>
                  </a:lnTo>
                  <a:lnTo>
                    <a:pt x="158" y="2990"/>
                  </a:lnTo>
                  <a:lnTo>
                    <a:pt x="420" y="3061"/>
                  </a:lnTo>
                  <a:lnTo>
                    <a:pt x="343" y="3383"/>
                  </a:lnTo>
                  <a:lnTo>
                    <a:pt x="455" y="3423"/>
                  </a:lnTo>
                  <a:lnTo>
                    <a:pt x="1233" y="0"/>
                  </a:lnTo>
                  <a:lnTo>
                    <a:pt x="1136" y="89"/>
                  </a:lnTo>
                  <a:close/>
                  <a:moveTo>
                    <a:pt x="1050" y="445"/>
                  </a:moveTo>
                  <a:lnTo>
                    <a:pt x="1002" y="649"/>
                  </a:lnTo>
                  <a:lnTo>
                    <a:pt x="742" y="782"/>
                  </a:lnTo>
                  <a:lnTo>
                    <a:pt x="797" y="572"/>
                  </a:lnTo>
                  <a:lnTo>
                    <a:pt x="1050" y="445"/>
                  </a:lnTo>
                  <a:close/>
                  <a:moveTo>
                    <a:pt x="372" y="2181"/>
                  </a:moveTo>
                  <a:lnTo>
                    <a:pt x="449" y="1893"/>
                  </a:lnTo>
                  <a:lnTo>
                    <a:pt x="709" y="1860"/>
                  </a:lnTo>
                  <a:lnTo>
                    <a:pt x="636" y="2168"/>
                  </a:lnTo>
                  <a:lnTo>
                    <a:pt x="372" y="2181"/>
                  </a:lnTo>
                  <a:close/>
                  <a:moveTo>
                    <a:pt x="611" y="2272"/>
                  </a:moveTo>
                  <a:lnTo>
                    <a:pt x="541" y="2559"/>
                  </a:lnTo>
                  <a:lnTo>
                    <a:pt x="277" y="2534"/>
                  </a:lnTo>
                  <a:lnTo>
                    <a:pt x="349" y="2270"/>
                  </a:lnTo>
                  <a:lnTo>
                    <a:pt x="611" y="2272"/>
                  </a:lnTo>
                  <a:close/>
                  <a:moveTo>
                    <a:pt x="474" y="1798"/>
                  </a:moveTo>
                  <a:lnTo>
                    <a:pt x="541" y="1544"/>
                  </a:lnTo>
                  <a:lnTo>
                    <a:pt x="799" y="1483"/>
                  </a:lnTo>
                  <a:lnTo>
                    <a:pt x="734" y="1754"/>
                  </a:lnTo>
                  <a:lnTo>
                    <a:pt x="474" y="1798"/>
                  </a:lnTo>
                  <a:close/>
                  <a:moveTo>
                    <a:pt x="566" y="1446"/>
                  </a:moveTo>
                  <a:lnTo>
                    <a:pt x="624" y="1228"/>
                  </a:lnTo>
                  <a:lnTo>
                    <a:pt x="884" y="1136"/>
                  </a:lnTo>
                  <a:lnTo>
                    <a:pt x="824" y="1377"/>
                  </a:lnTo>
                  <a:lnTo>
                    <a:pt x="566" y="1446"/>
                  </a:lnTo>
                  <a:close/>
                  <a:moveTo>
                    <a:pt x="653" y="1121"/>
                  </a:moveTo>
                  <a:lnTo>
                    <a:pt x="715" y="888"/>
                  </a:lnTo>
                  <a:lnTo>
                    <a:pt x="975" y="757"/>
                  </a:lnTo>
                  <a:lnTo>
                    <a:pt x="911" y="1019"/>
                  </a:lnTo>
                  <a:lnTo>
                    <a:pt x="653" y="1121"/>
                  </a:lnTo>
                  <a:close/>
                  <a:moveTo>
                    <a:pt x="445" y="2955"/>
                  </a:moveTo>
                  <a:lnTo>
                    <a:pt x="181" y="2901"/>
                  </a:lnTo>
                  <a:lnTo>
                    <a:pt x="252" y="2634"/>
                  </a:lnTo>
                  <a:lnTo>
                    <a:pt x="514" y="2665"/>
                  </a:lnTo>
                  <a:lnTo>
                    <a:pt x="445" y="295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37"/>
            <p:cNvSpPr/>
            <p:nvPr/>
          </p:nvSpPr>
          <p:spPr bwMode="auto">
            <a:xfrm>
              <a:off x="5646051" y="1560323"/>
              <a:ext cx="914716" cy="3303804"/>
            </a:xfrm>
            <a:custGeom>
              <a:avLst/>
              <a:gdLst>
                <a:gd name="T0" fmla="*/ 776 w 809"/>
                <a:gd name="T1" fmla="*/ 0 h 3423"/>
                <a:gd name="T2" fmla="*/ 809 w 809"/>
                <a:gd name="T3" fmla="*/ 0 h 3423"/>
                <a:gd name="T4" fmla="*/ 57 w 809"/>
                <a:gd name="T5" fmla="*/ 3410 h 3423"/>
                <a:gd name="T6" fmla="*/ 0 w 809"/>
                <a:gd name="T7" fmla="*/ 3423 h 3423"/>
                <a:gd name="T8" fmla="*/ 776 w 809"/>
                <a:gd name="T9" fmla="*/ 0 h 3423"/>
              </a:gdLst>
              <a:ahLst/>
              <a:cxnLst>
                <a:cxn ang="0">
                  <a:pos x="T0" y="T1"/>
                </a:cxn>
                <a:cxn ang="0">
                  <a:pos x="T2" y="T3"/>
                </a:cxn>
                <a:cxn ang="0">
                  <a:pos x="T4" y="T5"/>
                </a:cxn>
                <a:cxn ang="0">
                  <a:pos x="T6" y="T7"/>
                </a:cxn>
                <a:cxn ang="0">
                  <a:pos x="T8" y="T9"/>
                </a:cxn>
              </a:cxnLst>
              <a:rect l="0" t="0" r="r" b="b"/>
              <a:pathLst>
                <a:path w="809" h="3423">
                  <a:moveTo>
                    <a:pt x="776" y="0"/>
                  </a:moveTo>
                  <a:lnTo>
                    <a:pt x="809" y="0"/>
                  </a:lnTo>
                  <a:lnTo>
                    <a:pt x="57" y="3410"/>
                  </a:lnTo>
                  <a:lnTo>
                    <a:pt x="0" y="3423"/>
                  </a:lnTo>
                  <a:lnTo>
                    <a:pt x="776" y="0"/>
                  </a:lnTo>
                  <a:close/>
                </a:path>
              </a:pathLst>
            </a:custGeom>
            <a:solidFill>
              <a:schemeClr val="bg2">
                <a:lumMod val="75000"/>
              </a:schemeClr>
            </a:solidFill>
            <a:ln>
              <a:noFill/>
            </a:ln>
            <a:effectLst/>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grpSp>
      <p:sp>
        <p:nvSpPr>
          <p:cNvPr id="64" name="Rectangle 62"/>
          <p:cNvSpPr>
            <a:spLocks noChangeArrowheads="1"/>
          </p:cNvSpPr>
          <p:nvPr/>
        </p:nvSpPr>
        <p:spPr bwMode="auto">
          <a:xfrm>
            <a:off x="981506" y="227989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5" name="Rectangle 63"/>
          <p:cNvSpPr/>
          <p:nvPr/>
        </p:nvSpPr>
        <p:spPr bwMode="auto">
          <a:xfrm>
            <a:off x="981506" y="2577548"/>
            <a:ext cx="3237310" cy="369333"/>
          </a:xfrm>
          <a:prstGeom prst="rect">
            <a:avLst/>
          </a:prstGeom>
        </p:spPr>
        <p:txBody>
          <a:bodyPr>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44" name="Group 344"/>
          <p:cNvGrpSpPr/>
          <p:nvPr/>
        </p:nvGrpSpPr>
        <p:grpSpPr bwMode="auto">
          <a:xfrm>
            <a:off x="1007264" y="3182386"/>
            <a:ext cx="3927378" cy="230832"/>
            <a:chOff x="4643438" y="2785367"/>
            <a:chExt cx="5235239" cy="307826"/>
          </a:xfrm>
        </p:grpSpPr>
        <p:sp>
          <p:nvSpPr>
            <p:cNvPr id="60" name="Rectangle 58"/>
            <p:cNvSpPr/>
            <p:nvPr/>
          </p:nvSpPr>
          <p:spPr>
            <a:xfrm>
              <a:off x="5072540" y="2785367"/>
              <a:ext cx="4806137" cy="307826"/>
            </a:xfrm>
            <a:prstGeom prst="rect">
              <a:avLst/>
            </a:prstGeom>
          </p:spPr>
          <p:txBody>
            <a:bodyPr wrap="none">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61" name="Group 332"/>
            <p:cNvGrpSpPr/>
            <p:nvPr/>
          </p:nvGrpSpPr>
          <p:grpSpPr bwMode="auto">
            <a:xfrm>
              <a:off x="4643438" y="2786064"/>
              <a:ext cx="288476" cy="288476"/>
              <a:chOff x="4643438" y="2786064"/>
              <a:chExt cx="288476" cy="288476"/>
            </a:xfrm>
          </p:grpSpPr>
          <p:sp>
            <p:nvSpPr>
              <p:cNvPr id="62" name="Oval 60"/>
              <p:cNvSpPr/>
              <p:nvPr/>
            </p:nvSpPr>
            <p:spPr>
              <a:xfrm>
                <a:off x="4644019" y="2785366"/>
                <a:ext cx="288855" cy="2889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rgbClr val="FFFFFF"/>
                  </a:solidFill>
                </a:endParaRPr>
              </a:p>
            </p:txBody>
          </p:sp>
          <p:sp>
            <p:nvSpPr>
              <p:cNvPr id="63"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5" name="Group 347"/>
          <p:cNvGrpSpPr/>
          <p:nvPr/>
        </p:nvGrpSpPr>
        <p:grpSpPr bwMode="auto">
          <a:xfrm>
            <a:off x="1007264" y="4146792"/>
            <a:ext cx="3927378" cy="230832"/>
            <a:chOff x="4643438" y="4071452"/>
            <a:chExt cx="5235239" cy="307826"/>
          </a:xfrm>
        </p:grpSpPr>
        <p:sp>
          <p:nvSpPr>
            <p:cNvPr id="56" name="Rectangle 54"/>
            <p:cNvSpPr/>
            <p:nvPr/>
          </p:nvSpPr>
          <p:spPr>
            <a:xfrm>
              <a:off x="5072540" y="4071452"/>
              <a:ext cx="4806137" cy="307826"/>
            </a:xfrm>
            <a:prstGeom prst="rect">
              <a:avLst/>
            </a:prstGeom>
          </p:spPr>
          <p:txBody>
            <a:bodyPr wrap="none">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57" name="Group 342"/>
            <p:cNvGrpSpPr/>
            <p:nvPr/>
          </p:nvGrpSpPr>
          <p:grpSpPr bwMode="auto">
            <a:xfrm>
              <a:off x="4643438" y="4071948"/>
              <a:ext cx="288476" cy="288476"/>
              <a:chOff x="4643438" y="4071948"/>
              <a:chExt cx="288476" cy="288476"/>
            </a:xfrm>
          </p:grpSpPr>
          <p:sp>
            <p:nvSpPr>
              <p:cNvPr id="58" name="Oval 56"/>
              <p:cNvSpPr/>
              <p:nvPr/>
            </p:nvSpPr>
            <p:spPr>
              <a:xfrm>
                <a:off x="4644019" y="4071452"/>
                <a:ext cx="288855" cy="2889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rgbClr val="FFFFFF"/>
                  </a:solidFill>
                </a:endParaRPr>
              </a:p>
            </p:txBody>
          </p:sp>
          <p:sp>
            <p:nvSpPr>
              <p:cNvPr id="59" name="Freeform 105"/>
              <p:cNvSpPr/>
              <p:nvPr/>
            </p:nvSpPr>
            <p:spPr bwMode="auto">
              <a:xfrm>
                <a:off x="4742079" y="4165806"/>
                <a:ext cx="105018" cy="105018"/>
              </a:xfrm>
              <a:custGeom>
                <a:avLst/>
                <a:gdLst>
                  <a:gd name="T0" fmla="*/ 255 w 262"/>
                  <a:gd name="T1" fmla="*/ 58 h 263"/>
                  <a:gd name="T2" fmla="*/ 257 w 262"/>
                  <a:gd name="T3" fmla="*/ 53 h 263"/>
                  <a:gd name="T4" fmla="*/ 262 w 262"/>
                  <a:gd name="T5" fmla="*/ 38 h 263"/>
                  <a:gd name="T6" fmla="*/ 257 w 262"/>
                  <a:gd name="T7" fmla="*/ 24 h 263"/>
                  <a:gd name="T8" fmla="*/ 244 w 262"/>
                  <a:gd name="T9" fmla="*/ 9 h 263"/>
                  <a:gd name="T10" fmla="*/ 241 w 262"/>
                  <a:gd name="T11" fmla="*/ 5 h 263"/>
                  <a:gd name="T12" fmla="*/ 224 w 262"/>
                  <a:gd name="T13" fmla="*/ 0 h 263"/>
                  <a:gd name="T14" fmla="*/ 210 w 262"/>
                  <a:gd name="T15" fmla="*/ 5 h 263"/>
                  <a:gd name="T16" fmla="*/ 132 w 262"/>
                  <a:gd name="T17" fmla="*/ 82 h 263"/>
                  <a:gd name="T18" fmla="*/ 58 w 262"/>
                  <a:gd name="T19" fmla="*/ 9 h 263"/>
                  <a:gd name="T20" fmla="*/ 49 w 262"/>
                  <a:gd name="T21" fmla="*/ 2 h 263"/>
                  <a:gd name="T22" fmla="*/ 27 w 262"/>
                  <a:gd name="T23" fmla="*/ 2 h 263"/>
                  <a:gd name="T24" fmla="*/ 18 w 262"/>
                  <a:gd name="T25" fmla="*/ 9 h 263"/>
                  <a:gd name="T26" fmla="*/ 9 w 262"/>
                  <a:gd name="T27" fmla="*/ 18 h 263"/>
                  <a:gd name="T28" fmla="*/ 3 w 262"/>
                  <a:gd name="T29" fmla="*/ 27 h 263"/>
                  <a:gd name="T30" fmla="*/ 3 w 262"/>
                  <a:gd name="T31" fmla="*/ 49 h 263"/>
                  <a:gd name="T32" fmla="*/ 9 w 262"/>
                  <a:gd name="T33" fmla="*/ 58 h 263"/>
                  <a:gd name="T34" fmla="*/ 9 w 262"/>
                  <a:gd name="T35" fmla="*/ 205 h 263"/>
                  <a:gd name="T36" fmla="*/ 5 w 262"/>
                  <a:gd name="T37" fmla="*/ 210 h 263"/>
                  <a:gd name="T38" fmla="*/ 0 w 262"/>
                  <a:gd name="T39" fmla="*/ 225 h 263"/>
                  <a:gd name="T40" fmla="*/ 5 w 262"/>
                  <a:gd name="T41" fmla="*/ 241 h 263"/>
                  <a:gd name="T42" fmla="*/ 18 w 262"/>
                  <a:gd name="T43" fmla="*/ 254 h 263"/>
                  <a:gd name="T44" fmla="*/ 23 w 262"/>
                  <a:gd name="T45" fmla="*/ 257 h 263"/>
                  <a:gd name="T46" fmla="*/ 38 w 262"/>
                  <a:gd name="T47" fmla="*/ 263 h 263"/>
                  <a:gd name="T48" fmla="*/ 54 w 262"/>
                  <a:gd name="T49" fmla="*/ 257 h 263"/>
                  <a:gd name="T50" fmla="*/ 132 w 262"/>
                  <a:gd name="T51" fmla="*/ 181 h 263"/>
                  <a:gd name="T52" fmla="*/ 204 w 262"/>
                  <a:gd name="T53" fmla="*/ 254 h 263"/>
                  <a:gd name="T54" fmla="*/ 214 w 262"/>
                  <a:gd name="T55" fmla="*/ 261 h 263"/>
                  <a:gd name="T56" fmla="*/ 235 w 262"/>
                  <a:gd name="T57" fmla="*/ 261 h 263"/>
                  <a:gd name="T58" fmla="*/ 244 w 262"/>
                  <a:gd name="T59" fmla="*/ 254 h 263"/>
                  <a:gd name="T60" fmla="*/ 255 w 262"/>
                  <a:gd name="T61" fmla="*/ 245 h 263"/>
                  <a:gd name="T62" fmla="*/ 261 w 262"/>
                  <a:gd name="T63" fmla="*/ 236 h 263"/>
                  <a:gd name="T64" fmla="*/ 261 w 262"/>
                  <a:gd name="T65" fmla="*/ 214 h 263"/>
                  <a:gd name="T66" fmla="*/ 255 w 262"/>
                  <a:gd name="T67" fmla="*/ 205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2" h="263">
                    <a:moveTo>
                      <a:pt x="181" y="132"/>
                    </a:moveTo>
                    <a:lnTo>
                      <a:pt x="255" y="58"/>
                    </a:lnTo>
                    <a:lnTo>
                      <a:pt x="257" y="53"/>
                    </a:lnTo>
                    <a:lnTo>
                      <a:pt x="261" y="49"/>
                    </a:lnTo>
                    <a:lnTo>
                      <a:pt x="262" y="38"/>
                    </a:lnTo>
                    <a:lnTo>
                      <a:pt x="261" y="27"/>
                    </a:lnTo>
                    <a:lnTo>
                      <a:pt x="257" y="24"/>
                    </a:lnTo>
                    <a:lnTo>
                      <a:pt x="255" y="18"/>
                    </a:lnTo>
                    <a:lnTo>
                      <a:pt x="244" y="9"/>
                    </a:lnTo>
                    <a:lnTo>
                      <a:pt x="241" y="5"/>
                    </a:lnTo>
                    <a:lnTo>
                      <a:pt x="235" y="2"/>
                    </a:lnTo>
                    <a:lnTo>
                      <a:pt x="224" y="0"/>
                    </a:lnTo>
                    <a:lnTo>
                      <a:pt x="214" y="2"/>
                    </a:lnTo>
                    <a:lnTo>
                      <a:pt x="210" y="5"/>
                    </a:lnTo>
                    <a:lnTo>
                      <a:pt x="204" y="9"/>
                    </a:lnTo>
                    <a:lnTo>
                      <a:pt x="132" y="82"/>
                    </a:lnTo>
                    <a:lnTo>
                      <a:pt x="58" y="9"/>
                    </a:lnTo>
                    <a:lnTo>
                      <a:pt x="54" y="5"/>
                    </a:lnTo>
                    <a:lnTo>
                      <a:pt x="49" y="2"/>
                    </a:lnTo>
                    <a:lnTo>
                      <a:pt x="38" y="0"/>
                    </a:lnTo>
                    <a:lnTo>
                      <a:pt x="27" y="2"/>
                    </a:lnTo>
                    <a:lnTo>
                      <a:pt x="23" y="5"/>
                    </a:lnTo>
                    <a:lnTo>
                      <a:pt x="18" y="9"/>
                    </a:lnTo>
                    <a:lnTo>
                      <a:pt x="9" y="18"/>
                    </a:lnTo>
                    <a:lnTo>
                      <a:pt x="5" y="24"/>
                    </a:lnTo>
                    <a:lnTo>
                      <a:pt x="3" y="27"/>
                    </a:lnTo>
                    <a:lnTo>
                      <a:pt x="0" y="38"/>
                    </a:lnTo>
                    <a:lnTo>
                      <a:pt x="3" y="49"/>
                    </a:lnTo>
                    <a:lnTo>
                      <a:pt x="5" y="53"/>
                    </a:lnTo>
                    <a:lnTo>
                      <a:pt x="9" y="58"/>
                    </a:lnTo>
                    <a:lnTo>
                      <a:pt x="83" y="132"/>
                    </a:lnTo>
                    <a:lnTo>
                      <a:pt x="9" y="205"/>
                    </a:lnTo>
                    <a:lnTo>
                      <a:pt x="5" y="210"/>
                    </a:lnTo>
                    <a:lnTo>
                      <a:pt x="3" y="214"/>
                    </a:lnTo>
                    <a:lnTo>
                      <a:pt x="0" y="225"/>
                    </a:lnTo>
                    <a:lnTo>
                      <a:pt x="3" y="236"/>
                    </a:lnTo>
                    <a:lnTo>
                      <a:pt x="5" y="241"/>
                    </a:lnTo>
                    <a:lnTo>
                      <a:pt x="9" y="245"/>
                    </a:lnTo>
                    <a:lnTo>
                      <a:pt x="18" y="254"/>
                    </a:lnTo>
                    <a:lnTo>
                      <a:pt x="23" y="257"/>
                    </a:lnTo>
                    <a:lnTo>
                      <a:pt x="27" y="261"/>
                    </a:lnTo>
                    <a:lnTo>
                      <a:pt x="38" y="263"/>
                    </a:lnTo>
                    <a:lnTo>
                      <a:pt x="49" y="261"/>
                    </a:lnTo>
                    <a:lnTo>
                      <a:pt x="54" y="257"/>
                    </a:lnTo>
                    <a:lnTo>
                      <a:pt x="58" y="254"/>
                    </a:lnTo>
                    <a:lnTo>
                      <a:pt x="132" y="181"/>
                    </a:lnTo>
                    <a:lnTo>
                      <a:pt x="204" y="254"/>
                    </a:lnTo>
                    <a:lnTo>
                      <a:pt x="210" y="257"/>
                    </a:lnTo>
                    <a:lnTo>
                      <a:pt x="214" y="261"/>
                    </a:lnTo>
                    <a:lnTo>
                      <a:pt x="224" y="263"/>
                    </a:lnTo>
                    <a:lnTo>
                      <a:pt x="235" y="261"/>
                    </a:lnTo>
                    <a:lnTo>
                      <a:pt x="241" y="257"/>
                    </a:lnTo>
                    <a:lnTo>
                      <a:pt x="244" y="254"/>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6" name="Group 346"/>
          <p:cNvGrpSpPr/>
          <p:nvPr/>
        </p:nvGrpSpPr>
        <p:grpSpPr bwMode="auto">
          <a:xfrm>
            <a:off x="1007264" y="3825324"/>
            <a:ext cx="3927378" cy="230832"/>
            <a:chOff x="4643438" y="3642757"/>
            <a:chExt cx="5235239" cy="307826"/>
          </a:xfrm>
        </p:grpSpPr>
        <p:sp>
          <p:nvSpPr>
            <p:cNvPr id="52" name="Rectangle 50"/>
            <p:cNvSpPr/>
            <p:nvPr/>
          </p:nvSpPr>
          <p:spPr>
            <a:xfrm>
              <a:off x="5072540" y="3642757"/>
              <a:ext cx="4806137" cy="307826"/>
            </a:xfrm>
            <a:prstGeom prst="rect">
              <a:avLst/>
            </a:prstGeom>
          </p:spPr>
          <p:txBody>
            <a:bodyPr wrap="none">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53" name="Group 341"/>
            <p:cNvGrpSpPr/>
            <p:nvPr/>
          </p:nvGrpSpPr>
          <p:grpSpPr bwMode="auto">
            <a:xfrm>
              <a:off x="4643438" y="3643320"/>
              <a:ext cx="288476" cy="288476"/>
              <a:chOff x="4643438" y="3643320"/>
              <a:chExt cx="288476" cy="288476"/>
            </a:xfrm>
          </p:grpSpPr>
          <p:sp>
            <p:nvSpPr>
              <p:cNvPr id="54" name="Oval 52"/>
              <p:cNvSpPr/>
              <p:nvPr/>
            </p:nvSpPr>
            <p:spPr>
              <a:xfrm>
                <a:off x="4644019" y="3642757"/>
                <a:ext cx="288855" cy="2889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rgbClr val="FFFFFF"/>
                  </a:solidFill>
                </a:endParaRPr>
              </a:p>
            </p:txBody>
          </p:sp>
          <p:sp>
            <p:nvSpPr>
              <p:cNvPr id="55"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7" name="Group 345"/>
          <p:cNvGrpSpPr/>
          <p:nvPr/>
        </p:nvGrpSpPr>
        <p:grpSpPr bwMode="auto">
          <a:xfrm>
            <a:off x="1007264" y="3503854"/>
            <a:ext cx="3927378" cy="230832"/>
            <a:chOff x="4643438" y="3214061"/>
            <a:chExt cx="5235239" cy="307826"/>
          </a:xfrm>
        </p:grpSpPr>
        <p:sp>
          <p:nvSpPr>
            <p:cNvPr id="48" name="Rectangle 46"/>
            <p:cNvSpPr/>
            <p:nvPr/>
          </p:nvSpPr>
          <p:spPr>
            <a:xfrm>
              <a:off x="5072540" y="3214061"/>
              <a:ext cx="4806137" cy="307826"/>
            </a:xfrm>
            <a:prstGeom prst="rect">
              <a:avLst/>
            </a:prstGeom>
          </p:spPr>
          <p:txBody>
            <a:bodyPr wrap="none">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49" name="Group 333"/>
            <p:cNvGrpSpPr/>
            <p:nvPr/>
          </p:nvGrpSpPr>
          <p:grpSpPr bwMode="auto">
            <a:xfrm>
              <a:off x="4643438" y="3214692"/>
              <a:ext cx="288476" cy="288476"/>
              <a:chOff x="4643438" y="3214692"/>
              <a:chExt cx="288476" cy="288476"/>
            </a:xfrm>
          </p:grpSpPr>
          <p:sp>
            <p:nvSpPr>
              <p:cNvPr id="50" name="Oval 48"/>
              <p:cNvSpPr/>
              <p:nvPr/>
            </p:nvSpPr>
            <p:spPr>
              <a:xfrm>
                <a:off x="4644019" y="3214061"/>
                <a:ext cx="288855" cy="2889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100">
                  <a:solidFill>
                    <a:srgbClr val="FFFFFF"/>
                  </a:solidFill>
                </a:endParaRPr>
              </a:p>
            </p:txBody>
          </p:sp>
          <p:sp>
            <p:nvSpPr>
              <p:cNvPr id="51" name="Freeform 105"/>
              <p:cNvSpPr/>
              <p:nvPr/>
            </p:nvSpPr>
            <p:spPr bwMode="auto">
              <a:xfrm>
                <a:off x="4739688" y="3310676"/>
                <a:ext cx="105018" cy="105018"/>
              </a:xfrm>
              <a:custGeom>
                <a:avLst/>
                <a:gdLst>
                  <a:gd name="T0" fmla="*/ 255 w 262"/>
                  <a:gd name="T1" fmla="*/ 58 h 263"/>
                  <a:gd name="T2" fmla="*/ 257 w 262"/>
                  <a:gd name="T3" fmla="*/ 53 h 263"/>
                  <a:gd name="T4" fmla="*/ 262 w 262"/>
                  <a:gd name="T5" fmla="*/ 38 h 263"/>
                  <a:gd name="T6" fmla="*/ 257 w 262"/>
                  <a:gd name="T7" fmla="*/ 24 h 263"/>
                  <a:gd name="T8" fmla="*/ 244 w 262"/>
                  <a:gd name="T9" fmla="*/ 9 h 263"/>
                  <a:gd name="T10" fmla="*/ 241 w 262"/>
                  <a:gd name="T11" fmla="*/ 5 h 263"/>
                  <a:gd name="T12" fmla="*/ 224 w 262"/>
                  <a:gd name="T13" fmla="*/ 0 h 263"/>
                  <a:gd name="T14" fmla="*/ 210 w 262"/>
                  <a:gd name="T15" fmla="*/ 5 h 263"/>
                  <a:gd name="T16" fmla="*/ 132 w 262"/>
                  <a:gd name="T17" fmla="*/ 82 h 263"/>
                  <a:gd name="T18" fmla="*/ 58 w 262"/>
                  <a:gd name="T19" fmla="*/ 9 h 263"/>
                  <a:gd name="T20" fmla="*/ 49 w 262"/>
                  <a:gd name="T21" fmla="*/ 2 h 263"/>
                  <a:gd name="T22" fmla="*/ 27 w 262"/>
                  <a:gd name="T23" fmla="*/ 2 h 263"/>
                  <a:gd name="T24" fmla="*/ 18 w 262"/>
                  <a:gd name="T25" fmla="*/ 9 h 263"/>
                  <a:gd name="T26" fmla="*/ 9 w 262"/>
                  <a:gd name="T27" fmla="*/ 18 h 263"/>
                  <a:gd name="T28" fmla="*/ 3 w 262"/>
                  <a:gd name="T29" fmla="*/ 27 h 263"/>
                  <a:gd name="T30" fmla="*/ 3 w 262"/>
                  <a:gd name="T31" fmla="*/ 49 h 263"/>
                  <a:gd name="T32" fmla="*/ 9 w 262"/>
                  <a:gd name="T33" fmla="*/ 58 h 263"/>
                  <a:gd name="T34" fmla="*/ 9 w 262"/>
                  <a:gd name="T35" fmla="*/ 205 h 263"/>
                  <a:gd name="T36" fmla="*/ 5 w 262"/>
                  <a:gd name="T37" fmla="*/ 210 h 263"/>
                  <a:gd name="T38" fmla="*/ 0 w 262"/>
                  <a:gd name="T39" fmla="*/ 225 h 263"/>
                  <a:gd name="T40" fmla="*/ 5 w 262"/>
                  <a:gd name="T41" fmla="*/ 241 h 263"/>
                  <a:gd name="T42" fmla="*/ 18 w 262"/>
                  <a:gd name="T43" fmla="*/ 254 h 263"/>
                  <a:gd name="T44" fmla="*/ 23 w 262"/>
                  <a:gd name="T45" fmla="*/ 257 h 263"/>
                  <a:gd name="T46" fmla="*/ 38 w 262"/>
                  <a:gd name="T47" fmla="*/ 263 h 263"/>
                  <a:gd name="T48" fmla="*/ 54 w 262"/>
                  <a:gd name="T49" fmla="*/ 257 h 263"/>
                  <a:gd name="T50" fmla="*/ 132 w 262"/>
                  <a:gd name="T51" fmla="*/ 181 h 263"/>
                  <a:gd name="T52" fmla="*/ 204 w 262"/>
                  <a:gd name="T53" fmla="*/ 254 h 263"/>
                  <a:gd name="T54" fmla="*/ 214 w 262"/>
                  <a:gd name="T55" fmla="*/ 261 h 263"/>
                  <a:gd name="T56" fmla="*/ 235 w 262"/>
                  <a:gd name="T57" fmla="*/ 261 h 263"/>
                  <a:gd name="T58" fmla="*/ 244 w 262"/>
                  <a:gd name="T59" fmla="*/ 254 h 263"/>
                  <a:gd name="T60" fmla="*/ 255 w 262"/>
                  <a:gd name="T61" fmla="*/ 245 h 263"/>
                  <a:gd name="T62" fmla="*/ 261 w 262"/>
                  <a:gd name="T63" fmla="*/ 236 h 263"/>
                  <a:gd name="T64" fmla="*/ 261 w 262"/>
                  <a:gd name="T65" fmla="*/ 214 h 263"/>
                  <a:gd name="T66" fmla="*/ 255 w 262"/>
                  <a:gd name="T67" fmla="*/ 205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2" h="263">
                    <a:moveTo>
                      <a:pt x="181" y="132"/>
                    </a:moveTo>
                    <a:lnTo>
                      <a:pt x="255" y="58"/>
                    </a:lnTo>
                    <a:lnTo>
                      <a:pt x="257" y="53"/>
                    </a:lnTo>
                    <a:lnTo>
                      <a:pt x="261" y="49"/>
                    </a:lnTo>
                    <a:lnTo>
                      <a:pt x="262" y="38"/>
                    </a:lnTo>
                    <a:lnTo>
                      <a:pt x="261" y="27"/>
                    </a:lnTo>
                    <a:lnTo>
                      <a:pt x="257" y="24"/>
                    </a:lnTo>
                    <a:lnTo>
                      <a:pt x="255" y="18"/>
                    </a:lnTo>
                    <a:lnTo>
                      <a:pt x="244" y="9"/>
                    </a:lnTo>
                    <a:lnTo>
                      <a:pt x="241" y="5"/>
                    </a:lnTo>
                    <a:lnTo>
                      <a:pt x="235" y="2"/>
                    </a:lnTo>
                    <a:lnTo>
                      <a:pt x="224" y="0"/>
                    </a:lnTo>
                    <a:lnTo>
                      <a:pt x="214" y="2"/>
                    </a:lnTo>
                    <a:lnTo>
                      <a:pt x="210" y="5"/>
                    </a:lnTo>
                    <a:lnTo>
                      <a:pt x="204" y="9"/>
                    </a:lnTo>
                    <a:lnTo>
                      <a:pt x="132" y="82"/>
                    </a:lnTo>
                    <a:lnTo>
                      <a:pt x="58" y="9"/>
                    </a:lnTo>
                    <a:lnTo>
                      <a:pt x="54" y="5"/>
                    </a:lnTo>
                    <a:lnTo>
                      <a:pt x="49" y="2"/>
                    </a:lnTo>
                    <a:lnTo>
                      <a:pt x="38" y="0"/>
                    </a:lnTo>
                    <a:lnTo>
                      <a:pt x="27" y="2"/>
                    </a:lnTo>
                    <a:lnTo>
                      <a:pt x="23" y="5"/>
                    </a:lnTo>
                    <a:lnTo>
                      <a:pt x="18" y="9"/>
                    </a:lnTo>
                    <a:lnTo>
                      <a:pt x="9" y="18"/>
                    </a:lnTo>
                    <a:lnTo>
                      <a:pt x="5" y="24"/>
                    </a:lnTo>
                    <a:lnTo>
                      <a:pt x="3" y="27"/>
                    </a:lnTo>
                    <a:lnTo>
                      <a:pt x="0" y="38"/>
                    </a:lnTo>
                    <a:lnTo>
                      <a:pt x="3" y="49"/>
                    </a:lnTo>
                    <a:lnTo>
                      <a:pt x="5" y="53"/>
                    </a:lnTo>
                    <a:lnTo>
                      <a:pt x="9" y="58"/>
                    </a:lnTo>
                    <a:lnTo>
                      <a:pt x="83" y="132"/>
                    </a:lnTo>
                    <a:lnTo>
                      <a:pt x="9" y="205"/>
                    </a:lnTo>
                    <a:lnTo>
                      <a:pt x="5" y="210"/>
                    </a:lnTo>
                    <a:lnTo>
                      <a:pt x="3" y="214"/>
                    </a:lnTo>
                    <a:lnTo>
                      <a:pt x="0" y="225"/>
                    </a:lnTo>
                    <a:lnTo>
                      <a:pt x="3" y="236"/>
                    </a:lnTo>
                    <a:lnTo>
                      <a:pt x="5" y="241"/>
                    </a:lnTo>
                    <a:lnTo>
                      <a:pt x="9" y="245"/>
                    </a:lnTo>
                    <a:lnTo>
                      <a:pt x="18" y="254"/>
                    </a:lnTo>
                    <a:lnTo>
                      <a:pt x="23" y="257"/>
                    </a:lnTo>
                    <a:lnTo>
                      <a:pt x="27" y="261"/>
                    </a:lnTo>
                    <a:lnTo>
                      <a:pt x="38" y="263"/>
                    </a:lnTo>
                    <a:lnTo>
                      <a:pt x="49" y="261"/>
                    </a:lnTo>
                    <a:lnTo>
                      <a:pt x="54" y="257"/>
                    </a:lnTo>
                    <a:lnTo>
                      <a:pt x="58" y="254"/>
                    </a:lnTo>
                    <a:lnTo>
                      <a:pt x="132" y="181"/>
                    </a:lnTo>
                    <a:lnTo>
                      <a:pt x="204" y="254"/>
                    </a:lnTo>
                    <a:lnTo>
                      <a:pt x="210" y="257"/>
                    </a:lnTo>
                    <a:lnTo>
                      <a:pt x="214" y="261"/>
                    </a:lnTo>
                    <a:lnTo>
                      <a:pt x="224" y="263"/>
                    </a:lnTo>
                    <a:lnTo>
                      <a:pt x="235" y="261"/>
                    </a:lnTo>
                    <a:lnTo>
                      <a:pt x="241" y="257"/>
                    </a:lnTo>
                    <a:lnTo>
                      <a:pt x="244" y="254"/>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66" name="Rectangle 64"/>
          <p:cNvSpPr/>
          <p:nvPr/>
        </p:nvSpPr>
        <p:spPr>
          <a:xfrm>
            <a:off x="956504" y="1305947"/>
            <a:ext cx="3296840" cy="761747"/>
          </a:xfrm>
          <a:prstGeom prst="rect">
            <a:avLst/>
          </a:prstGeom>
        </p:spPr>
        <p:txBody>
          <a:bodyPr lIns="68580" tIns="34290" rIns="68580" bIns="3429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10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6"/>
                                        </p:tgtEl>
                                        <p:attrNameLst>
                                          <p:attrName>style.visibility</p:attrName>
                                        </p:attrNameLst>
                                      </p:cBhvr>
                                      <p:to>
                                        <p:strVal val="visible"/>
                                      </p:to>
                                    </p:set>
                                    <p:anim calcmode="lin" valueType="num">
                                      <p:cBhvr>
                                        <p:cTn id="28"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6"/>
                                        </p:tgtEl>
                                        <p:attrNameLst>
                                          <p:attrName>ppt_y</p:attrName>
                                        </p:attrNameLst>
                                      </p:cBhvr>
                                      <p:tavLst>
                                        <p:tav tm="0">
                                          <p:val>
                                            <p:strVal val="#ppt_y"/>
                                          </p:val>
                                        </p:tav>
                                        <p:tav tm="100000">
                                          <p:val>
                                            <p:strVal val="#ppt_y"/>
                                          </p:val>
                                        </p:tav>
                                      </p:tavLst>
                                    </p:anim>
                                    <p:anim calcmode="lin" valueType="num">
                                      <p:cBhvr>
                                        <p:cTn id="30"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6"/>
                                        </p:tgtEl>
                                      </p:cBhvr>
                                    </p:animEffect>
                                  </p:childTnLst>
                                </p:cTn>
                              </p:par>
                            </p:childTnLst>
                          </p:cTn>
                        </p:par>
                        <p:par>
                          <p:cTn id="33" fill="hold">
                            <p:stCondLst>
                              <p:cond delay="8649"/>
                            </p:stCondLst>
                            <p:childTnLst>
                              <p:par>
                                <p:cTn id="34" presetID="2" presetClass="entr" presetSubtype="8"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additive="base">
                                        <p:cTn id="36" dur="250" fill="hold"/>
                                        <p:tgtEl>
                                          <p:spTgt spid="64"/>
                                        </p:tgtEl>
                                        <p:attrNameLst>
                                          <p:attrName>ppt_x</p:attrName>
                                        </p:attrNameLst>
                                      </p:cBhvr>
                                      <p:tavLst>
                                        <p:tav tm="0">
                                          <p:val>
                                            <p:strVal val="0-#ppt_w/2"/>
                                          </p:val>
                                        </p:tav>
                                        <p:tav tm="100000">
                                          <p:val>
                                            <p:strVal val="#ppt_x"/>
                                          </p:val>
                                        </p:tav>
                                      </p:tavLst>
                                    </p:anim>
                                    <p:anim calcmode="lin" valueType="num">
                                      <p:cBhvr additive="base">
                                        <p:cTn id="37" dur="250" fill="hold"/>
                                        <p:tgtEl>
                                          <p:spTgt spid="64"/>
                                        </p:tgtEl>
                                        <p:attrNameLst>
                                          <p:attrName>ppt_y</p:attrName>
                                        </p:attrNameLst>
                                      </p:cBhvr>
                                      <p:tavLst>
                                        <p:tav tm="0">
                                          <p:val>
                                            <p:strVal val="#ppt_y"/>
                                          </p:val>
                                        </p:tav>
                                        <p:tav tm="100000">
                                          <p:val>
                                            <p:strVal val="#ppt_y"/>
                                          </p:val>
                                        </p:tav>
                                      </p:tavLst>
                                    </p:anim>
                                  </p:childTnLst>
                                </p:cTn>
                              </p:par>
                              <p:par>
                                <p:cTn id="38" presetID="22" presetClass="entr" presetSubtype="1"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up)">
                                      <p:cBhvr>
                                        <p:cTn id="40" dur="500"/>
                                        <p:tgtEl>
                                          <p:spTgt spid="65"/>
                                        </p:tgtEl>
                                      </p:cBhvr>
                                    </p:animEffect>
                                  </p:childTnLst>
                                </p:cTn>
                              </p:par>
                            </p:childTnLst>
                          </p:cTn>
                        </p:par>
                        <p:par>
                          <p:cTn id="41" fill="hold">
                            <p:stCondLst>
                              <p:cond delay="9149"/>
                            </p:stCondLst>
                            <p:childTnLst>
                              <p:par>
                                <p:cTn id="42" presetID="42"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100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1000"/>
                                        <p:tgtEl>
                                          <p:spTgt spid="46"/>
                                        </p:tgtEl>
                                      </p:cBhvr>
                                    </p:animEffect>
                                    <p:anim calcmode="lin" valueType="num">
                                      <p:cBhvr>
                                        <p:cTn id="55" dur="1000" fill="hold"/>
                                        <p:tgtEl>
                                          <p:spTgt spid="46"/>
                                        </p:tgtEl>
                                        <p:attrNameLst>
                                          <p:attrName>ppt_x</p:attrName>
                                        </p:attrNameLst>
                                      </p:cBhvr>
                                      <p:tavLst>
                                        <p:tav tm="0">
                                          <p:val>
                                            <p:strVal val="#ppt_x"/>
                                          </p:val>
                                        </p:tav>
                                        <p:tav tm="100000">
                                          <p:val>
                                            <p:strVal val="#ppt_x"/>
                                          </p:val>
                                        </p:tav>
                                      </p:tavLst>
                                    </p:anim>
                                    <p:anim calcmode="lin" valueType="num">
                                      <p:cBhvr>
                                        <p:cTn id="56" dur="1000" fill="hold"/>
                                        <p:tgtEl>
                                          <p:spTgt spid="4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150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4" grpId="0"/>
      <p:bldP spid="65"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rgbClr val="9BBB59"/>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9BBB59"/>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9BBB59"/>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4</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rgbClr val="9BBB59"/>
                </a:solidFill>
                <a:latin typeface="微软雅黑" panose="020B0503020204020204" pitchFamily="34" charset="-122"/>
                <a:ea typeface="微软雅黑" panose="020B0503020204020204" pitchFamily="34" charset="-122"/>
              </a:rPr>
              <a:t>工作不足之处</a:t>
            </a: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认识上的不足</a:t>
            </a:r>
          </a:p>
        </p:txBody>
      </p:sp>
      <p:sp>
        <p:nvSpPr>
          <p:cNvPr id="41" name="TextBox 40"/>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管理上的不足</a:t>
            </a:r>
          </a:p>
        </p:txBody>
      </p:sp>
      <p:sp>
        <p:nvSpPr>
          <p:cNvPr id="12" name="TextBox 11"/>
          <p:cNvSpPr txBox="1"/>
          <p:nvPr/>
        </p:nvSpPr>
        <p:spPr>
          <a:xfrm>
            <a:off x="3294058"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其他不足之处</a:t>
            </a:r>
          </a:p>
        </p:txBody>
      </p:sp>
      <p:sp>
        <p:nvSpPr>
          <p:cNvPr id="13" name="TextBox 12"/>
          <p:cNvSpPr txBox="1"/>
          <p:nvPr/>
        </p:nvSpPr>
        <p:spPr>
          <a:xfrm>
            <a:off x="5310282"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改善不足对策</a:t>
            </a: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在此输入章节概述文本内容，文字尽量言简意赅的描述本章节的基本内容即可</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licai2011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专业设计在此输入章节概述文本内容，文字尽量言简意赅的描述本章节的基本内容即可</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licai2011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专业设计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9" grpId="0"/>
      <p:bldP spid="40" grpId="0"/>
      <p:bldP spid="4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认识上的不足</a:t>
            </a:r>
          </a:p>
        </p:txBody>
      </p:sp>
      <p:grpSp>
        <p:nvGrpSpPr>
          <p:cNvPr id="6" name="组合 5"/>
          <p:cNvGrpSpPr/>
          <p:nvPr/>
        </p:nvGrpSpPr>
        <p:grpSpPr>
          <a:xfrm>
            <a:off x="4764660" y="3456707"/>
            <a:ext cx="1010953" cy="1008922"/>
            <a:chOff x="5186121" y="3507044"/>
            <a:chExt cx="1010953" cy="1008922"/>
          </a:xfrm>
        </p:grpSpPr>
        <p:sp>
          <p:nvSpPr>
            <p:cNvPr id="47" name="Freeform 12"/>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13"/>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14"/>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15"/>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16"/>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17"/>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18"/>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19"/>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20"/>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close/>
                  <a:moveTo>
                    <a:pt x="21" y="0"/>
                  </a:moveTo>
                  <a:lnTo>
                    <a:pt x="21" y="0"/>
                  </a:lnTo>
                  <a:lnTo>
                    <a:pt x="24" y="4"/>
                  </a:lnTo>
                  <a:lnTo>
                    <a:pt x="2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21"/>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moveTo>
                    <a:pt x="21" y="0"/>
                  </a:moveTo>
                  <a:lnTo>
                    <a:pt x="21" y="0"/>
                  </a:lnTo>
                  <a:lnTo>
                    <a:pt x="24" y="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22"/>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23"/>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24"/>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Freeform 25"/>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26"/>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27"/>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28"/>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29"/>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Freeform 30"/>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31"/>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32"/>
            <p:cNvSpPr/>
            <p:nvPr/>
          </p:nvSpPr>
          <p:spPr bwMode="auto">
            <a:xfrm flipH="1">
              <a:off x="5329743" y="3507044"/>
              <a:ext cx="867331" cy="865323"/>
            </a:xfrm>
            <a:custGeom>
              <a:avLst/>
              <a:gdLst>
                <a:gd name="T0" fmla="*/ 81 w 507"/>
                <a:gd name="T1" fmla="*/ 31 h 506"/>
                <a:gd name="T2" fmla="*/ 81 w 507"/>
                <a:gd name="T3" fmla="*/ 31 h 506"/>
                <a:gd name="T4" fmla="*/ 0 w 507"/>
                <a:gd name="T5" fmla="*/ 0 h 506"/>
                <a:gd name="T6" fmla="*/ 37 w 507"/>
                <a:gd name="T7" fmla="*/ 79 h 506"/>
                <a:gd name="T8" fmla="*/ 37 w 507"/>
                <a:gd name="T9" fmla="*/ 79 h 506"/>
                <a:gd name="T10" fmla="*/ 888 w 507"/>
                <a:gd name="T11" fmla="*/ 928 h 506"/>
                <a:gd name="T12" fmla="*/ 930 w 507"/>
                <a:gd name="T13" fmla="*/ 884 h 506"/>
                <a:gd name="T14" fmla="*/ 81 w 507"/>
                <a:gd name="T15" fmla="*/ 31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7"/>
          <p:cNvGrpSpPr/>
          <p:nvPr/>
        </p:nvGrpSpPr>
        <p:grpSpPr>
          <a:xfrm>
            <a:off x="5011034" y="2236101"/>
            <a:ext cx="1010954" cy="1007989"/>
            <a:chOff x="5107781" y="2781590"/>
            <a:chExt cx="1010954" cy="1007989"/>
          </a:xfrm>
        </p:grpSpPr>
        <p:sp>
          <p:nvSpPr>
            <p:cNvPr id="40" name="Freeform 5"/>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6"/>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7"/>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8"/>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9"/>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10"/>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11"/>
            <p:cNvSpPr/>
            <p:nvPr/>
          </p:nvSpPr>
          <p:spPr bwMode="auto">
            <a:xfrm flipH="1">
              <a:off x="5251404" y="2781590"/>
              <a:ext cx="867331" cy="864391"/>
            </a:xfrm>
            <a:custGeom>
              <a:avLst/>
              <a:gdLst>
                <a:gd name="T0" fmla="*/ 79 w 507"/>
                <a:gd name="T1" fmla="*/ 31 h 505"/>
                <a:gd name="T2" fmla="*/ 79 w 507"/>
                <a:gd name="T3" fmla="*/ 31 h 505"/>
                <a:gd name="T4" fmla="*/ 0 w 507"/>
                <a:gd name="T5" fmla="*/ 0 h 505"/>
                <a:gd name="T6" fmla="*/ 35 w 507"/>
                <a:gd name="T7" fmla="*/ 79 h 505"/>
                <a:gd name="T8" fmla="*/ 35 w 507"/>
                <a:gd name="T9" fmla="*/ 79 h 505"/>
                <a:gd name="T10" fmla="*/ 886 w 507"/>
                <a:gd name="T11" fmla="*/ 927 h 505"/>
                <a:gd name="T12" fmla="*/ 930 w 507"/>
                <a:gd name="T13" fmla="*/ 885 h 505"/>
                <a:gd name="T14" fmla="*/ 79 w 507"/>
                <a:gd name="T15" fmla="*/ 31 h 5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33"/>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34"/>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35"/>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Freeform 36"/>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Freeform 37"/>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Freeform 38"/>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39"/>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40"/>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Freeform 41"/>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42"/>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43"/>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44"/>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0" name="Freeform 45"/>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 name="Freeform 46"/>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 name="Freeform 47"/>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3" name="Freeform 48"/>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 name="组合 1"/>
          <p:cNvGrpSpPr/>
          <p:nvPr/>
        </p:nvGrpSpPr>
        <p:grpSpPr>
          <a:xfrm>
            <a:off x="6006413" y="3463454"/>
            <a:ext cx="1010953" cy="1009854"/>
            <a:chOff x="6073970" y="3409136"/>
            <a:chExt cx="1010953" cy="1009854"/>
          </a:xfrm>
        </p:grpSpPr>
        <p:sp>
          <p:nvSpPr>
            <p:cNvPr id="84" name="Freeform 49"/>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5" name="Freeform 50"/>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6" name="Freeform 51"/>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7" name="Freeform 52"/>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8" name="Freeform 53"/>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9" name="Freeform 54"/>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0" name="Freeform 55"/>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1" name="Freeform 56"/>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59"/>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5" name="Freeform 60"/>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6"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7"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8" name="Freeform 63"/>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9" name="Freeform 64"/>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0"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1"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 name="Freeform 67"/>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 name="Freeform 68"/>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4" name="Freeform 69"/>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5" name="Oval 70"/>
          <p:cNvSpPr>
            <a:spLocks noChangeArrowheads="1"/>
          </p:cNvSpPr>
          <p:nvPr/>
        </p:nvSpPr>
        <p:spPr bwMode="auto">
          <a:xfrm flipH="1">
            <a:off x="6089136" y="1114351"/>
            <a:ext cx="2155272" cy="2153051"/>
          </a:xfrm>
          <a:prstGeom prst="ellipse">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sp>
        <p:nvSpPr>
          <p:cNvPr id="106" name="Oval 71"/>
          <p:cNvSpPr>
            <a:spLocks noChangeArrowheads="1"/>
          </p:cNvSpPr>
          <p:nvPr/>
        </p:nvSpPr>
        <p:spPr bwMode="auto">
          <a:xfrm flipH="1">
            <a:off x="6310166" y="1335344"/>
            <a:ext cx="1714145" cy="17119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sp>
        <p:nvSpPr>
          <p:cNvPr id="107" name="Freeform 72"/>
          <p:cNvSpPr>
            <a:spLocks noEditPoints="1"/>
          </p:cNvSpPr>
          <p:nvPr/>
        </p:nvSpPr>
        <p:spPr bwMode="auto">
          <a:xfrm flipH="1">
            <a:off x="6270063" y="1294316"/>
            <a:ext cx="1793418" cy="1794054"/>
          </a:xfrm>
          <a:custGeom>
            <a:avLst/>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108" name="Freeform 73"/>
          <p:cNvSpPr>
            <a:spLocks noEditPoints="1"/>
          </p:cNvSpPr>
          <p:nvPr/>
        </p:nvSpPr>
        <p:spPr bwMode="auto">
          <a:xfrm flipH="1">
            <a:off x="6472441" y="1499457"/>
            <a:ext cx="1388663" cy="1383771"/>
          </a:xfrm>
          <a:custGeom>
            <a:avLst/>
            <a:gdLst>
              <a:gd name="T0" fmla="*/ 745 w 812"/>
              <a:gd name="T1" fmla="*/ 0 h 809"/>
              <a:gd name="T2" fmla="*/ 0 w 812"/>
              <a:gd name="T3" fmla="*/ 743 h 809"/>
              <a:gd name="T4" fmla="*/ 745 w 812"/>
              <a:gd name="T5" fmla="*/ 1484 h 809"/>
              <a:gd name="T6" fmla="*/ 1489 w 812"/>
              <a:gd name="T7" fmla="*/ 743 h 809"/>
              <a:gd name="T8" fmla="*/ 745 w 812"/>
              <a:gd name="T9" fmla="*/ 0 h 809"/>
              <a:gd name="T10" fmla="*/ 745 w 812"/>
              <a:gd name="T11" fmla="*/ 1398 h 809"/>
              <a:gd name="T12" fmla="*/ 86 w 812"/>
              <a:gd name="T13" fmla="*/ 743 h 809"/>
              <a:gd name="T14" fmla="*/ 745 w 812"/>
              <a:gd name="T15" fmla="*/ 86 h 809"/>
              <a:gd name="T16" fmla="*/ 1405 w 812"/>
              <a:gd name="T17" fmla="*/ 743 h 809"/>
              <a:gd name="T18" fmla="*/ 745 w 812"/>
              <a:gd name="T19" fmla="*/ 1398 h 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9" name="Freeform 74"/>
          <p:cNvSpPr>
            <a:spLocks noEditPoints="1"/>
          </p:cNvSpPr>
          <p:nvPr/>
        </p:nvSpPr>
        <p:spPr bwMode="auto">
          <a:xfrm flipH="1">
            <a:off x="6673885" y="1706463"/>
            <a:ext cx="985773" cy="969759"/>
          </a:xfrm>
          <a:custGeom>
            <a:avLst/>
            <a:gdLst>
              <a:gd name="T0" fmla="*/ 529 w 576"/>
              <a:gd name="T1" fmla="*/ 0 h 567"/>
              <a:gd name="T2" fmla="*/ 0 w 576"/>
              <a:gd name="T3" fmla="*/ 521 h 567"/>
              <a:gd name="T4" fmla="*/ 529 w 576"/>
              <a:gd name="T5" fmla="*/ 1040 h 567"/>
              <a:gd name="T6" fmla="*/ 1057 w 576"/>
              <a:gd name="T7" fmla="*/ 521 h 567"/>
              <a:gd name="T8" fmla="*/ 529 w 576"/>
              <a:gd name="T9" fmla="*/ 0 h 567"/>
              <a:gd name="T10" fmla="*/ 529 w 576"/>
              <a:gd name="T11" fmla="*/ 956 h 567"/>
              <a:gd name="T12" fmla="*/ 86 w 576"/>
              <a:gd name="T13" fmla="*/ 521 h 567"/>
              <a:gd name="T14" fmla="*/ 529 w 576"/>
              <a:gd name="T15" fmla="*/ 84 h 567"/>
              <a:gd name="T16" fmla="*/ 971 w 576"/>
              <a:gd name="T17" fmla="*/ 521 h 567"/>
              <a:gd name="T18" fmla="*/ 529 w 576"/>
              <a:gd name="T19" fmla="*/ 956 h 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75"/>
          <p:cNvSpPr>
            <a:spLocks noEditPoints="1"/>
          </p:cNvSpPr>
          <p:nvPr/>
        </p:nvSpPr>
        <p:spPr bwMode="auto">
          <a:xfrm flipH="1">
            <a:off x="6876263" y="1911605"/>
            <a:ext cx="581019" cy="559476"/>
          </a:xfrm>
          <a:custGeom>
            <a:avLst/>
            <a:gdLst>
              <a:gd name="T0" fmla="*/ 312 w 340"/>
              <a:gd name="T1" fmla="*/ 0 h 327"/>
              <a:gd name="T2" fmla="*/ 0 w 340"/>
              <a:gd name="T3" fmla="*/ 301 h 327"/>
              <a:gd name="T4" fmla="*/ 312 w 340"/>
              <a:gd name="T5" fmla="*/ 600 h 327"/>
              <a:gd name="T6" fmla="*/ 623 w 340"/>
              <a:gd name="T7" fmla="*/ 301 h 327"/>
              <a:gd name="T8" fmla="*/ 312 w 340"/>
              <a:gd name="T9" fmla="*/ 0 h 327"/>
              <a:gd name="T10" fmla="*/ 312 w 340"/>
              <a:gd name="T11" fmla="*/ 516 h 327"/>
              <a:gd name="T12" fmla="*/ 86 w 340"/>
              <a:gd name="T13" fmla="*/ 301 h 327"/>
              <a:gd name="T14" fmla="*/ 312 w 340"/>
              <a:gd name="T15" fmla="*/ 86 h 327"/>
              <a:gd name="T16" fmla="*/ 537 w 340"/>
              <a:gd name="T17" fmla="*/ 301 h 327"/>
              <a:gd name="T18" fmla="*/ 312 w 340"/>
              <a:gd name="T19" fmla="*/ 516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Oval 76"/>
          <p:cNvSpPr>
            <a:spLocks noChangeArrowheads="1"/>
          </p:cNvSpPr>
          <p:nvPr/>
        </p:nvSpPr>
        <p:spPr bwMode="auto">
          <a:xfrm flipH="1">
            <a:off x="7054392" y="2085975"/>
            <a:ext cx="213569" cy="20980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grpSp>
        <p:nvGrpSpPr>
          <p:cNvPr id="10" name="组合 9"/>
          <p:cNvGrpSpPr/>
          <p:nvPr/>
        </p:nvGrpSpPr>
        <p:grpSpPr>
          <a:xfrm>
            <a:off x="6205713" y="2161504"/>
            <a:ext cx="986705" cy="986543"/>
            <a:chOff x="6598099" y="2161504"/>
            <a:chExt cx="986705" cy="986543"/>
          </a:xfrm>
        </p:grpSpPr>
        <p:sp>
          <p:nvSpPr>
            <p:cNvPr id="112" name="Freeform 77"/>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3" name="Freeform 78"/>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4" name="Freeform 79"/>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5" name="Freeform 80"/>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6" name="Freeform 81"/>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7" name="Freeform 82"/>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Freeform 83"/>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9" name="Freeform 84"/>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0" name="Freeform 85"/>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1" name="Freeform 86"/>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 name="Freeform 87"/>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 name="Freeform 88"/>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4" name="Freeform 89"/>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close/>
                </a:path>
              </a:pathLst>
            </a:custGeom>
            <a:solidFill>
              <a:srgbClr val="00496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5" name="Freeform 90"/>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6" name="Freeform 91"/>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Freeform 92"/>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8" name="Freeform 93"/>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9" name="Freeform 94"/>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0" name="Freeform 95"/>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1" name="Freeform 96"/>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2" name="Freeform 97"/>
            <p:cNvSpPr/>
            <p:nvPr/>
          </p:nvSpPr>
          <p:spPr bwMode="auto">
            <a:xfrm flipH="1">
              <a:off x="6741721" y="2161504"/>
              <a:ext cx="843083" cy="842944"/>
            </a:xfrm>
            <a:custGeom>
              <a:avLst/>
              <a:gdLst>
                <a:gd name="T0" fmla="*/ 55 w 493"/>
                <a:gd name="T1" fmla="*/ 9 h 493"/>
                <a:gd name="T2" fmla="*/ 55 w 493"/>
                <a:gd name="T3" fmla="*/ 9 h 493"/>
                <a:gd name="T4" fmla="*/ 31 w 493"/>
                <a:gd name="T5" fmla="*/ 0 h 493"/>
                <a:gd name="T6" fmla="*/ 0 w 493"/>
                <a:gd name="T7" fmla="*/ 31 h 493"/>
                <a:gd name="T8" fmla="*/ 11 w 493"/>
                <a:gd name="T9" fmla="*/ 57 h 493"/>
                <a:gd name="T10" fmla="*/ 11 w 493"/>
                <a:gd name="T11" fmla="*/ 57 h 493"/>
                <a:gd name="T12" fmla="*/ 862 w 493"/>
                <a:gd name="T13" fmla="*/ 904 h 493"/>
                <a:gd name="T14" fmla="*/ 904 w 493"/>
                <a:gd name="T15" fmla="*/ 860 h 493"/>
                <a:gd name="T16" fmla="*/ 55 w 493"/>
                <a:gd name="T17" fmla="*/ 9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493">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33" name="Freeform 98"/>
          <p:cNvSpPr/>
          <p:nvPr/>
        </p:nvSpPr>
        <p:spPr bwMode="auto">
          <a:xfrm flipH="1">
            <a:off x="7899341" y="2930784"/>
            <a:ext cx="54092" cy="55015"/>
          </a:xfrm>
          <a:custGeom>
            <a:avLst/>
            <a:gdLst>
              <a:gd name="T0" fmla="*/ 5 w 32"/>
              <a:gd name="T1" fmla="*/ 0 h 32"/>
              <a:gd name="T2" fmla="*/ 0 w 32"/>
              <a:gd name="T3" fmla="*/ 6 h 32"/>
              <a:gd name="T4" fmla="*/ 24 w 32"/>
              <a:gd name="T5" fmla="*/ 31 h 32"/>
              <a:gd name="T6" fmla="*/ 53 w 32"/>
              <a:gd name="T7" fmla="*/ 59 h 32"/>
              <a:gd name="T8" fmla="*/ 58 w 32"/>
              <a:gd name="T9" fmla="*/ 53 h 32"/>
              <a:gd name="T10" fmla="*/ 5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4" name="Freeform 106"/>
          <p:cNvSpPr/>
          <p:nvPr/>
        </p:nvSpPr>
        <p:spPr bwMode="auto">
          <a:xfrm flipH="1">
            <a:off x="7146721" y="2178288"/>
            <a:ext cx="45698" cy="57813"/>
          </a:xfrm>
          <a:custGeom>
            <a:avLst/>
            <a:gdLst>
              <a:gd name="T0" fmla="*/ 4 w 27"/>
              <a:gd name="T1" fmla="*/ 0 h 34"/>
              <a:gd name="T2" fmla="*/ 0 w 27"/>
              <a:gd name="T3" fmla="*/ 4 h 34"/>
              <a:gd name="T4" fmla="*/ 0 w 27"/>
              <a:gd name="T5" fmla="*/ 13 h 34"/>
              <a:gd name="T6" fmla="*/ 11 w 27"/>
              <a:gd name="T7" fmla="*/ 38 h 34"/>
              <a:gd name="T8" fmla="*/ 11 w 27"/>
              <a:gd name="T9" fmla="*/ 38 h 34"/>
              <a:gd name="T10" fmla="*/ 34 w 27"/>
              <a:gd name="T11" fmla="*/ 62 h 34"/>
              <a:gd name="T12" fmla="*/ 49 w 27"/>
              <a:gd name="T13" fmla="*/ 46 h 34"/>
              <a:gd name="T14" fmla="*/ 27 w 27"/>
              <a:gd name="T15" fmla="*/ 27 h 34"/>
              <a:gd name="T16" fmla="*/ 4 w 2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 name="组合 2"/>
          <p:cNvGrpSpPr/>
          <p:nvPr/>
        </p:nvGrpSpPr>
        <p:grpSpPr>
          <a:xfrm>
            <a:off x="685009" y="1514252"/>
            <a:ext cx="365522" cy="438150"/>
            <a:chOff x="685009" y="1514252"/>
            <a:chExt cx="365522" cy="438150"/>
          </a:xfrm>
        </p:grpSpPr>
        <p:sp>
          <p:nvSpPr>
            <p:cNvPr id="141" name="Flowchart: Off-page Connector 108"/>
            <p:cNvSpPr/>
            <p:nvPr/>
          </p:nvSpPr>
          <p:spPr bwMode="auto">
            <a:xfrm>
              <a:off x="704059" y="1529730"/>
              <a:ext cx="317898" cy="422672"/>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4" name="Oval 111"/>
            <p:cNvSpPr/>
            <p:nvPr/>
          </p:nvSpPr>
          <p:spPr bwMode="auto">
            <a:xfrm>
              <a:off x="685009" y="1514252"/>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1</a:t>
              </a:r>
              <a:endParaRPr lang="en-US" altLang="zh-CN" dirty="0">
                <a:solidFill>
                  <a:schemeClr val="bg1"/>
                </a:solidFill>
                <a:latin typeface="Arial" panose="020B0604020202020204" pitchFamily="34" charset="0"/>
                <a:cs typeface="Arial" panose="020B0604020202020204" pitchFamily="34" charset="0"/>
              </a:endParaRPr>
            </a:p>
          </p:txBody>
        </p:sp>
      </p:grpSp>
      <p:grpSp>
        <p:nvGrpSpPr>
          <p:cNvPr id="4" name="组合 3"/>
          <p:cNvGrpSpPr/>
          <p:nvPr/>
        </p:nvGrpSpPr>
        <p:grpSpPr>
          <a:xfrm>
            <a:off x="685009" y="2261965"/>
            <a:ext cx="365522" cy="451246"/>
            <a:chOff x="685009" y="2261965"/>
            <a:chExt cx="365522" cy="451246"/>
          </a:xfrm>
        </p:grpSpPr>
        <p:sp>
          <p:nvSpPr>
            <p:cNvPr id="142" name="Flowchart: Off-page Connector 109"/>
            <p:cNvSpPr/>
            <p:nvPr/>
          </p:nvSpPr>
          <p:spPr bwMode="auto">
            <a:xfrm>
              <a:off x="704059" y="2290540"/>
              <a:ext cx="317898" cy="422671"/>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5" name="Oval 112"/>
            <p:cNvSpPr/>
            <p:nvPr/>
          </p:nvSpPr>
          <p:spPr bwMode="auto">
            <a:xfrm>
              <a:off x="685009" y="2261965"/>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2</a:t>
              </a:r>
              <a:endParaRPr lang="en-US" altLang="zh-CN" dirty="0">
                <a:solidFill>
                  <a:schemeClr val="bg1"/>
                </a:solidFill>
                <a:latin typeface="Arial" panose="020B0604020202020204" pitchFamily="34" charset="0"/>
                <a:cs typeface="Arial" panose="020B0604020202020204" pitchFamily="34" charset="0"/>
              </a:endParaRPr>
            </a:p>
          </p:txBody>
        </p:sp>
      </p:grpSp>
      <p:grpSp>
        <p:nvGrpSpPr>
          <p:cNvPr id="5" name="组合 4"/>
          <p:cNvGrpSpPr/>
          <p:nvPr/>
        </p:nvGrpSpPr>
        <p:grpSpPr>
          <a:xfrm>
            <a:off x="680246" y="3021584"/>
            <a:ext cx="365522" cy="451246"/>
            <a:chOff x="680246" y="3021584"/>
            <a:chExt cx="365522" cy="451246"/>
          </a:xfrm>
        </p:grpSpPr>
        <p:sp>
          <p:nvSpPr>
            <p:cNvPr id="143" name="Flowchart: Off-page Connector 110"/>
            <p:cNvSpPr/>
            <p:nvPr/>
          </p:nvSpPr>
          <p:spPr bwMode="auto">
            <a:xfrm>
              <a:off x="704059" y="3050159"/>
              <a:ext cx="317898" cy="422671"/>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6" name="Oval 113"/>
            <p:cNvSpPr/>
            <p:nvPr/>
          </p:nvSpPr>
          <p:spPr bwMode="auto">
            <a:xfrm>
              <a:off x="680246" y="3021584"/>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3</a:t>
              </a:r>
              <a:endParaRPr lang="en-US" altLang="zh-CN" dirty="0">
                <a:solidFill>
                  <a:schemeClr val="bg1"/>
                </a:solidFill>
                <a:latin typeface="Arial" panose="020B0604020202020204" pitchFamily="34" charset="0"/>
                <a:cs typeface="Arial" panose="020B0604020202020204" pitchFamily="34" charset="0"/>
              </a:endParaRPr>
            </a:p>
          </p:txBody>
        </p:sp>
      </p:grpSp>
      <p:sp>
        <p:nvSpPr>
          <p:cNvPr id="154" name="Rectangle 1436"/>
          <p:cNvSpPr>
            <a:spLocks noChangeArrowheads="1"/>
          </p:cNvSpPr>
          <p:nvPr/>
        </p:nvSpPr>
        <p:spPr bwMode="auto">
          <a:xfrm>
            <a:off x="1264210" y="1491630"/>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对手认识不够</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5" name="Content Placeholder 2"/>
          <p:cNvSpPr txBox="1"/>
          <p:nvPr/>
        </p:nvSpPr>
        <p:spPr bwMode="auto">
          <a:xfrm>
            <a:off x="1189833" y="1648793"/>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52" name="Rectangle 1436"/>
          <p:cNvSpPr>
            <a:spLocks noChangeArrowheads="1"/>
          </p:cNvSpPr>
          <p:nvPr/>
        </p:nvSpPr>
        <p:spPr bwMode="auto">
          <a:xfrm>
            <a:off x="1287989" y="2246111"/>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市场分析不透</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3" name="Content Placeholder 2"/>
          <p:cNvSpPr txBox="1"/>
          <p:nvPr/>
        </p:nvSpPr>
        <p:spPr bwMode="auto">
          <a:xfrm>
            <a:off x="1213646" y="2403649"/>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50" name="Rectangle 1436"/>
          <p:cNvSpPr>
            <a:spLocks noChangeArrowheads="1"/>
          </p:cNvSpPr>
          <p:nvPr/>
        </p:nvSpPr>
        <p:spPr bwMode="auto">
          <a:xfrm>
            <a:off x="1264210" y="2985827"/>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团队合作不力</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1" name="Content Placeholder 2"/>
          <p:cNvSpPr txBox="1"/>
          <p:nvPr/>
        </p:nvSpPr>
        <p:spPr bwMode="auto">
          <a:xfrm>
            <a:off x="1189833" y="3143028"/>
            <a:ext cx="3224213" cy="4548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38" name="Rectangle 1436"/>
          <p:cNvSpPr>
            <a:spLocks noChangeArrowheads="1"/>
          </p:cNvSpPr>
          <p:nvPr/>
        </p:nvSpPr>
        <p:spPr bwMode="auto">
          <a:xfrm>
            <a:off x="1287989" y="3755751"/>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行动速度迟缓</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9" name="Content Placeholder 2"/>
          <p:cNvSpPr txBox="1"/>
          <p:nvPr/>
        </p:nvSpPr>
        <p:spPr bwMode="auto">
          <a:xfrm>
            <a:off x="1213646" y="3957415"/>
            <a:ext cx="3224213" cy="41076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7" name="组合 6"/>
          <p:cNvGrpSpPr/>
          <p:nvPr/>
        </p:nvGrpSpPr>
        <p:grpSpPr>
          <a:xfrm>
            <a:off x="704059" y="3810967"/>
            <a:ext cx="366713" cy="432198"/>
            <a:chOff x="704059" y="3810967"/>
            <a:chExt cx="366713" cy="432198"/>
          </a:xfrm>
        </p:grpSpPr>
        <p:sp>
          <p:nvSpPr>
            <p:cNvPr id="137" name="Flowchart: Off-page Connector 104"/>
            <p:cNvSpPr/>
            <p:nvPr/>
          </p:nvSpPr>
          <p:spPr bwMode="auto">
            <a:xfrm>
              <a:off x="727871" y="3862165"/>
              <a:ext cx="317898" cy="381000"/>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0" name="Oval 107"/>
            <p:cNvSpPr/>
            <p:nvPr/>
          </p:nvSpPr>
          <p:spPr bwMode="auto">
            <a:xfrm>
              <a:off x="704059" y="3810967"/>
              <a:ext cx="366713"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4</a:t>
              </a:r>
              <a:endParaRPr lang="en-US" altLang="zh-CN"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 fill="hold"/>
                                        <p:tgtEl>
                                          <p:spTgt spid="107"/>
                                        </p:tgtEl>
                                        <p:attrNameLst>
                                          <p:attrName>ppt_w</p:attrName>
                                        </p:attrNameLst>
                                      </p:cBhvr>
                                      <p:tavLst>
                                        <p:tav tm="0">
                                          <p:val>
                                            <p:fltVal val="0"/>
                                          </p:val>
                                        </p:tav>
                                        <p:tav tm="100000">
                                          <p:val>
                                            <p:strVal val="#ppt_w"/>
                                          </p:val>
                                        </p:tav>
                                      </p:tavLst>
                                    </p:anim>
                                    <p:anim calcmode="lin" valueType="num">
                                      <p:cBhvr>
                                        <p:cTn id="18" dur="500" fill="hold"/>
                                        <p:tgtEl>
                                          <p:spTgt spid="107"/>
                                        </p:tgtEl>
                                        <p:attrNameLst>
                                          <p:attrName>ppt_h</p:attrName>
                                        </p:attrNameLst>
                                      </p:cBhvr>
                                      <p:tavLst>
                                        <p:tav tm="0">
                                          <p:val>
                                            <p:fltVal val="0"/>
                                          </p:val>
                                        </p:tav>
                                        <p:tav tm="100000">
                                          <p:val>
                                            <p:strVal val="#ppt_h"/>
                                          </p:val>
                                        </p:tav>
                                      </p:tavLst>
                                    </p:anim>
                                    <p:animEffect transition="in" filter="fade">
                                      <p:cBhvr>
                                        <p:cTn id="19" dur="500"/>
                                        <p:tgtEl>
                                          <p:spTgt spid="10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animEffect transition="in" filter="fade">
                                      <p:cBhvr>
                                        <p:cTn id="24" dur="500"/>
                                        <p:tgtEl>
                                          <p:spTgt spid="10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9"/>
                                        </p:tgtEl>
                                        <p:attrNameLst>
                                          <p:attrName>style.visibility</p:attrName>
                                        </p:attrNameLst>
                                      </p:cBhvr>
                                      <p:to>
                                        <p:strVal val="visible"/>
                                      </p:to>
                                    </p:set>
                                    <p:anim calcmode="lin" valueType="num">
                                      <p:cBhvr>
                                        <p:cTn id="27" dur="500" fill="hold"/>
                                        <p:tgtEl>
                                          <p:spTgt spid="109"/>
                                        </p:tgtEl>
                                        <p:attrNameLst>
                                          <p:attrName>ppt_w</p:attrName>
                                        </p:attrNameLst>
                                      </p:cBhvr>
                                      <p:tavLst>
                                        <p:tav tm="0">
                                          <p:val>
                                            <p:fltVal val="0"/>
                                          </p:val>
                                        </p:tav>
                                        <p:tav tm="100000">
                                          <p:val>
                                            <p:strVal val="#ppt_w"/>
                                          </p:val>
                                        </p:tav>
                                      </p:tavLst>
                                    </p:anim>
                                    <p:anim calcmode="lin" valueType="num">
                                      <p:cBhvr>
                                        <p:cTn id="28" dur="500" fill="hold"/>
                                        <p:tgtEl>
                                          <p:spTgt spid="109"/>
                                        </p:tgtEl>
                                        <p:attrNameLst>
                                          <p:attrName>ppt_h</p:attrName>
                                        </p:attrNameLst>
                                      </p:cBhvr>
                                      <p:tavLst>
                                        <p:tav tm="0">
                                          <p:val>
                                            <p:fltVal val="0"/>
                                          </p:val>
                                        </p:tav>
                                        <p:tav tm="100000">
                                          <p:val>
                                            <p:strVal val="#ppt_h"/>
                                          </p:val>
                                        </p:tav>
                                      </p:tavLst>
                                    </p:anim>
                                    <p:animEffect transition="in" filter="fade">
                                      <p:cBhvr>
                                        <p:cTn id="29" dur="500"/>
                                        <p:tgtEl>
                                          <p:spTgt spid="109"/>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110"/>
                                        </p:tgtEl>
                                        <p:attrNameLst>
                                          <p:attrName>style.visibility</p:attrName>
                                        </p:attrNameLst>
                                      </p:cBhvr>
                                      <p:to>
                                        <p:strVal val="visible"/>
                                      </p:to>
                                    </p:set>
                                    <p:anim calcmode="lin" valueType="num">
                                      <p:cBhvr>
                                        <p:cTn id="32" dur="500" fill="hold"/>
                                        <p:tgtEl>
                                          <p:spTgt spid="110"/>
                                        </p:tgtEl>
                                        <p:attrNameLst>
                                          <p:attrName>ppt_w</p:attrName>
                                        </p:attrNameLst>
                                      </p:cBhvr>
                                      <p:tavLst>
                                        <p:tav tm="0">
                                          <p:val>
                                            <p:fltVal val="0"/>
                                          </p:val>
                                        </p:tav>
                                        <p:tav tm="100000">
                                          <p:val>
                                            <p:strVal val="#ppt_w"/>
                                          </p:val>
                                        </p:tav>
                                      </p:tavLst>
                                    </p:anim>
                                    <p:anim calcmode="lin" valueType="num">
                                      <p:cBhvr>
                                        <p:cTn id="33" dur="500" fill="hold"/>
                                        <p:tgtEl>
                                          <p:spTgt spid="110"/>
                                        </p:tgtEl>
                                        <p:attrNameLst>
                                          <p:attrName>ppt_h</p:attrName>
                                        </p:attrNameLst>
                                      </p:cBhvr>
                                      <p:tavLst>
                                        <p:tav tm="0">
                                          <p:val>
                                            <p:fltVal val="0"/>
                                          </p:val>
                                        </p:tav>
                                        <p:tav tm="100000">
                                          <p:val>
                                            <p:strVal val="#ppt_h"/>
                                          </p:val>
                                        </p:tav>
                                      </p:tavLst>
                                    </p:anim>
                                    <p:animEffect transition="in" filter="fade">
                                      <p:cBhvr>
                                        <p:cTn id="34" dur="500"/>
                                        <p:tgtEl>
                                          <p:spTgt spid="11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11"/>
                                        </p:tgtEl>
                                        <p:attrNameLst>
                                          <p:attrName>style.visibility</p:attrName>
                                        </p:attrNameLst>
                                      </p:cBhvr>
                                      <p:to>
                                        <p:strVal val="visible"/>
                                      </p:to>
                                    </p:set>
                                    <p:anim calcmode="lin" valueType="num">
                                      <p:cBhvr>
                                        <p:cTn id="37" dur="500" fill="hold"/>
                                        <p:tgtEl>
                                          <p:spTgt spid="111"/>
                                        </p:tgtEl>
                                        <p:attrNameLst>
                                          <p:attrName>ppt_w</p:attrName>
                                        </p:attrNameLst>
                                      </p:cBhvr>
                                      <p:tavLst>
                                        <p:tav tm="0">
                                          <p:val>
                                            <p:fltVal val="0"/>
                                          </p:val>
                                        </p:tav>
                                        <p:tav tm="100000">
                                          <p:val>
                                            <p:strVal val="#ppt_w"/>
                                          </p:val>
                                        </p:tav>
                                      </p:tavLst>
                                    </p:anim>
                                    <p:anim calcmode="lin" valueType="num">
                                      <p:cBhvr>
                                        <p:cTn id="38" dur="500" fill="hold"/>
                                        <p:tgtEl>
                                          <p:spTgt spid="111"/>
                                        </p:tgtEl>
                                        <p:attrNameLst>
                                          <p:attrName>ppt_h</p:attrName>
                                        </p:attrNameLst>
                                      </p:cBhvr>
                                      <p:tavLst>
                                        <p:tav tm="0">
                                          <p:val>
                                            <p:fltVal val="0"/>
                                          </p:val>
                                        </p:tav>
                                        <p:tav tm="100000">
                                          <p:val>
                                            <p:strVal val="#ppt_h"/>
                                          </p:val>
                                        </p:tav>
                                      </p:tavLst>
                                    </p:anim>
                                    <p:animEffect transition="in" filter="fade">
                                      <p:cBhvr>
                                        <p:cTn id="39" dur="500"/>
                                        <p:tgtEl>
                                          <p:spTgt spid="111"/>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33"/>
                                        </p:tgtEl>
                                        <p:attrNameLst>
                                          <p:attrName>style.visibility</p:attrName>
                                        </p:attrNameLst>
                                      </p:cBhvr>
                                      <p:to>
                                        <p:strVal val="visible"/>
                                      </p:to>
                                    </p:set>
                                    <p:anim calcmode="lin" valueType="num">
                                      <p:cBhvr>
                                        <p:cTn id="42" dur="500" fill="hold"/>
                                        <p:tgtEl>
                                          <p:spTgt spid="133"/>
                                        </p:tgtEl>
                                        <p:attrNameLst>
                                          <p:attrName>ppt_w</p:attrName>
                                        </p:attrNameLst>
                                      </p:cBhvr>
                                      <p:tavLst>
                                        <p:tav tm="0">
                                          <p:val>
                                            <p:fltVal val="0"/>
                                          </p:val>
                                        </p:tav>
                                        <p:tav tm="100000">
                                          <p:val>
                                            <p:strVal val="#ppt_w"/>
                                          </p:val>
                                        </p:tav>
                                      </p:tavLst>
                                    </p:anim>
                                    <p:anim calcmode="lin" valueType="num">
                                      <p:cBhvr>
                                        <p:cTn id="43" dur="500" fill="hold"/>
                                        <p:tgtEl>
                                          <p:spTgt spid="133"/>
                                        </p:tgtEl>
                                        <p:attrNameLst>
                                          <p:attrName>ppt_h</p:attrName>
                                        </p:attrNameLst>
                                      </p:cBhvr>
                                      <p:tavLst>
                                        <p:tav tm="0">
                                          <p:val>
                                            <p:fltVal val="0"/>
                                          </p:val>
                                        </p:tav>
                                        <p:tav tm="100000">
                                          <p:val>
                                            <p:strVal val="#ppt_h"/>
                                          </p:val>
                                        </p:tav>
                                      </p:tavLst>
                                    </p:anim>
                                    <p:animEffect transition="in" filter="fade">
                                      <p:cBhvr>
                                        <p:cTn id="44" dur="500"/>
                                        <p:tgtEl>
                                          <p:spTgt spid="133"/>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4"/>
                                        </p:tgtEl>
                                        <p:attrNameLst>
                                          <p:attrName>style.visibility</p:attrName>
                                        </p:attrNameLst>
                                      </p:cBhvr>
                                      <p:to>
                                        <p:strVal val="visible"/>
                                      </p:to>
                                    </p:set>
                                    <p:anim calcmode="lin" valueType="num">
                                      <p:cBhvr>
                                        <p:cTn id="47" dur="500" fill="hold"/>
                                        <p:tgtEl>
                                          <p:spTgt spid="134"/>
                                        </p:tgtEl>
                                        <p:attrNameLst>
                                          <p:attrName>ppt_w</p:attrName>
                                        </p:attrNameLst>
                                      </p:cBhvr>
                                      <p:tavLst>
                                        <p:tav tm="0">
                                          <p:val>
                                            <p:fltVal val="0"/>
                                          </p:val>
                                        </p:tav>
                                        <p:tav tm="100000">
                                          <p:val>
                                            <p:strVal val="#ppt_w"/>
                                          </p:val>
                                        </p:tav>
                                      </p:tavLst>
                                    </p:anim>
                                    <p:anim calcmode="lin" valueType="num">
                                      <p:cBhvr>
                                        <p:cTn id="48" dur="500" fill="hold"/>
                                        <p:tgtEl>
                                          <p:spTgt spid="134"/>
                                        </p:tgtEl>
                                        <p:attrNameLst>
                                          <p:attrName>ppt_h</p:attrName>
                                        </p:attrNameLst>
                                      </p:cBhvr>
                                      <p:tavLst>
                                        <p:tav tm="0">
                                          <p:val>
                                            <p:fltVal val="0"/>
                                          </p:val>
                                        </p:tav>
                                        <p:tav tm="100000">
                                          <p:val>
                                            <p:strVal val="#ppt_h"/>
                                          </p:val>
                                        </p:tav>
                                      </p:tavLst>
                                    </p:anim>
                                    <p:animEffect transition="in" filter="fade">
                                      <p:cBhvr>
                                        <p:cTn id="49" dur="500"/>
                                        <p:tgtEl>
                                          <p:spTgt spid="134"/>
                                        </p:tgtEl>
                                      </p:cBhvr>
                                    </p:animEffect>
                                  </p:childTnLst>
                                </p:cTn>
                              </p:par>
                              <p:par>
                                <p:cTn id="50" presetID="2" presetClass="entr" presetSubtype="12" fill="hold" nodeType="withEffect">
                                  <p:stCondLst>
                                    <p:cond delay="20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12"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0-#ppt_w/2"/>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par>
                                <p:cTn id="59" presetID="2" presetClass="entr" presetSubtype="12"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0-#ppt_w/2"/>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47" presetClass="entr" presetSubtype="0"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750"/>
                                        <p:tgtEl>
                                          <p:spTgt spid="3"/>
                                        </p:tgtEl>
                                      </p:cBhvr>
                                    </p:animEffect>
                                    <p:anim calcmode="lin" valueType="num">
                                      <p:cBhvr>
                                        <p:cTn id="71" dur="750" fill="hold"/>
                                        <p:tgtEl>
                                          <p:spTgt spid="3"/>
                                        </p:tgtEl>
                                        <p:attrNameLst>
                                          <p:attrName>ppt_x</p:attrName>
                                        </p:attrNameLst>
                                      </p:cBhvr>
                                      <p:tavLst>
                                        <p:tav tm="0">
                                          <p:val>
                                            <p:strVal val="#ppt_x"/>
                                          </p:val>
                                        </p:tav>
                                        <p:tav tm="100000">
                                          <p:val>
                                            <p:strVal val="#ppt_x"/>
                                          </p:val>
                                        </p:tav>
                                      </p:tavLst>
                                    </p:anim>
                                    <p:anim calcmode="lin" valueType="num">
                                      <p:cBhvr>
                                        <p:cTn id="72" dur="750" fill="hold"/>
                                        <p:tgtEl>
                                          <p:spTgt spid="3"/>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154"/>
                                        </p:tgtEl>
                                        <p:attrNameLst>
                                          <p:attrName>style.visibility</p:attrName>
                                        </p:attrNameLst>
                                      </p:cBhvr>
                                      <p:to>
                                        <p:strVal val="visible"/>
                                      </p:to>
                                    </p:set>
                                    <p:animEffect transition="in" filter="wipe(left)">
                                      <p:cBhvr>
                                        <p:cTn id="76" dur="500"/>
                                        <p:tgtEl>
                                          <p:spTgt spid="154"/>
                                        </p:tgtEl>
                                      </p:cBhvr>
                                    </p:animEffect>
                                  </p:childTnLst>
                                </p:cTn>
                              </p:par>
                            </p:childTnLst>
                          </p:cTn>
                        </p:par>
                        <p:par>
                          <p:cTn id="77" fill="hold">
                            <p:stCondLst>
                              <p:cond delay="2500"/>
                            </p:stCondLst>
                            <p:childTnLst>
                              <p:par>
                                <p:cTn id="78" presetID="22" presetClass="entr" presetSubtype="1" fill="hold" grpId="0" nodeType="after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wipe(up)">
                                      <p:cBhvr>
                                        <p:cTn id="80" dur="500"/>
                                        <p:tgtEl>
                                          <p:spTgt spid="155"/>
                                        </p:tgtEl>
                                      </p:cBhvr>
                                    </p:animEffect>
                                  </p:childTnLst>
                                </p:cTn>
                              </p:par>
                            </p:childTnLst>
                          </p:cTn>
                        </p:par>
                        <p:par>
                          <p:cTn id="81" fill="hold">
                            <p:stCondLst>
                              <p:cond delay="3000"/>
                            </p:stCondLst>
                            <p:childTnLst>
                              <p:par>
                                <p:cTn id="82" presetID="47" presetClass="entr" presetSubtype="0"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750"/>
                                        <p:tgtEl>
                                          <p:spTgt spid="4"/>
                                        </p:tgtEl>
                                      </p:cBhvr>
                                    </p:animEffect>
                                    <p:anim calcmode="lin" valueType="num">
                                      <p:cBhvr>
                                        <p:cTn id="85" dur="750" fill="hold"/>
                                        <p:tgtEl>
                                          <p:spTgt spid="4"/>
                                        </p:tgtEl>
                                        <p:attrNameLst>
                                          <p:attrName>ppt_x</p:attrName>
                                        </p:attrNameLst>
                                      </p:cBhvr>
                                      <p:tavLst>
                                        <p:tav tm="0">
                                          <p:val>
                                            <p:strVal val="#ppt_x"/>
                                          </p:val>
                                        </p:tav>
                                        <p:tav tm="100000">
                                          <p:val>
                                            <p:strVal val="#ppt_x"/>
                                          </p:val>
                                        </p:tav>
                                      </p:tavLst>
                                    </p:anim>
                                    <p:anim calcmode="lin" valueType="num">
                                      <p:cBhvr>
                                        <p:cTn id="86" dur="750" fill="hold"/>
                                        <p:tgtEl>
                                          <p:spTgt spid="4"/>
                                        </p:tgtEl>
                                        <p:attrNameLst>
                                          <p:attrName>ppt_y</p:attrName>
                                        </p:attrNameLst>
                                      </p:cBhvr>
                                      <p:tavLst>
                                        <p:tav tm="0">
                                          <p:val>
                                            <p:strVal val="#ppt_y-.1"/>
                                          </p:val>
                                        </p:tav>
                                        <p:tav tm="100000">
                                          <p:val>
                                            <p:strVal val="#ppt_y"/>
                                          </p:val>
                                        </p:tav>
                                      </p:tavLst>
                                    </p:anim>
                                  </p:childTnLst>
                                </p:cTn>
                              </p:par>
                            </p:childTnLst>
                          </p:cTn>
                        </p:par>
                        <p:par>
                          <p:cTn id="87" fill="hold">
                            <p:stCondLst>
                              <p:cond delay="4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4500"/>
                            </p:stCondLst>
                            <p:childTnLst>
                              <p:par>
                                <p:cTn id="92" presetID="22" presetClass="entr" presetSubtype="1" fill="hold" grpId="0" nodeType="after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wipe(up)">
                                      <p:cBhvr>
                                        <p:cTn id="94" dur="500"/>
                                        <p:tgtEl>
                                          <p:spTgt spid="153"/>
                                        </p:tgtEl>
                                      </p:cBhvr>
                                    </p:animEffect>
                                  </p:childTnLst>
                                </p:cTn>
                              </p:par>
                            </p:childTnLst>
                          </p:cTn>
                        </p:par>
                        <p:par>
                          <p:cTn id="95" fill="hold">
                            <p:stCondLst>
                              <p:cond delay="5000"/>
                            </p:stCondLst>
                            <p:childTnLst>
                              <p:par>
                                <p:cTn id="96" presetID="47" presetClass="entr" presetSubtype="0"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750"/>
                                        <p:tgtEl>
                                          <p:spTgt spid="5"/>
                                        </p:tgtEl>
                                      </p:cBhvr>
                                    </p:animEffect>
                                    <p:anim calcmode="lin" valueType="num">
                                      <p:cBhvr>
                                        <p:cTn id="99" dur="750" fill="hold"/>
                                        <p:tgtEl>
                                          <p:spTgt spid="5"/>
                                        </p:tgtEl>
                                        <p:attrNameLst>
                                          <p:attrName>ppt_x</p:attrName>
                                        </p:attrNameLst>
                                      </p:cBhvr>
                                      <p:tavLst>
                                        <p:tav tm="0">
                                          <p:val>
                                            <p:strVal val="#ppt_x"/>
                                          </p:val>
                                        </p:tav>
                                        <p:tav tm="100000">
                                          <p:val>
                                            <p:strVal val="#ppt_x"/>
                                          </p:val>
                                        </p:tav>
                                      </p:tavLst>
                                    </p:anim>
                                    <p:anim calcmode="lin" valueType="num">
                                      <p:cBhvr>
                                        <p:cTn id="100" dur="750" fill="hold"/>
                                        <p:tgtEl>
                                          <p:spTgt spid="5"/>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150"/>
                                        </p:tgtEl>
                                        <p:attrNameLst>
                                          <p:attrName>style.visibility</p:attrName>
                                        </p:attrNameLst>
                                      </p:cBhvr>
                                      <p:to>
                                        <p:strVal val="visible"/>
                                      </p:to>
                                    </p:set>
                                    <p:animEffect transition="in" filter="wipe(left)">
                                      <p:cBhvr>
                                        <p:cTn id="104" dur="500"/>
                                        <p:tgtEl>
                                          <p:spTgt spid="150"/>
                                        </p:tgtEl>
                                      </p:cBhvr>
                                    </p:animEffect>
                                  </p:childTnLst>
                                </p:cTn>
                              </p:par>
                            </p:childTnLst>
                          </p:cTn>
                        </p:par>
                        <p:par>
                          <p:cTn id="105" fill="hold">
                            <p:stCondLst>
                              <p:cond delay="6500"/>
                            </p:stCondLst>
                            <p:childTnLst>
                              <p:par>
                                <p:cTn id="106" presetID="22" presetClass="entr" presetSubtype="1" fill="hold" grpId="0" nodeType="afterEffect">
                                  <p:stCondLst>
                                    <p:cond delay="0"/>
                                  </p:stCondLst>
                                  <p:childTnLst>
                                    <p:set>
                                      <p:cBhvr>
                                        <p:cTn id="107" dur="1" fill="hold">
                                          <p:stCondLst>
                                            <p:cond delay="0"/>
                                          </p:stCondLst>
                                        </p:cTn>
                                        <p:tgtEl>
                                          <p:spTgt spid="151"/>
                                        </p:tgtEl>
                                        <p:attrNameLst>
                                          <p:attrName>style.visibility</p:attrName>
                                        </p:attrNameLst>
                                      </p:cBhvr>
                                      <p:to>
                                        <p:strVal val="visible"/>
                                      </p:to>
                                    </p:set>
                                    <p:animEffect transition="in" filter="wipe(up)">
                                      <p:cBhvr>
                                        <p:cTn id="108" dur="500"/>
                                        <p:tgtEl>
                                          <p:spTgt spid="151"/>
                                        </p:tgtEl>
                                      </p:cBhvr>
                                    </p:animEffect>
                                  </p:childTnLst>
                                </p:cTn>
                              </p:par>
                            </p:childTnLst>
                          </p:cTn>
                        </p:par>
                        <p:par>
                          <p:cTn id="109" fill="hold">
                            <p:stCondLst>
                              <p:cond delay="7000"/>
                            </p:stCondLst>
                            <p:childTnLst>
                              <p:par>
                                <p:cTn id="110" presetID="47" presetClass="entr" presetSubtype="0" fill="hold" nodeType="after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750"/>
                                        <p:tgtEl>
                                          <p:spTgt spid="7"/>
                                        </p:tgtEl>
                                      </p:cBhvr>
                                    </p:animEffect>
                                    <p:anim calcmode="lin" valueType="num">
                                      <p:cBhvr>
                                        <p:cTn id="113" dur="750" fill="hold"/>
                                        <p:tgtEl>
                                          <p:spTgt spid="7"/>
                                        </p:tgtEl>
                                        <p:attrNameLst>
                                          <p:attrName>ppt_x</p:attrName>
                                        </p:attrNameLst>
                                      </p:cBhvr>
                                      <p:tavLst>
                                        <p:tav tm="0">
                                          <p:val>
                                            <p:strVal val="#ppt_x"/>
                                          </p:val>
                                        </p:tav>
                                        <p:tav tm="100000">
                                          <p:val>
                                            <p:strVal val="#ppt_x"/>
                                          </p:val>
                                        </p:tav>
                                      </p:tavLst>
                                    </p:anim>
                                    <p:anim calcmode="lin" valueType="num">
                                      <p:cBhvr>
                                        <p:cTn id="114" dur="75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138"/>
                                        </p:tgtEl>
                                        <p:attrNameLst>
                                          <p:attrName>style.visibility</p:attrName>
                                        </p:attrNameLst>
                                      </p:cBhvr>
                                      <p:to>
                                        <p:strVal val="visible"/>
                                      </p:to>
                                    </p:set>
                                    <p:animEffect transition="in" filter="wipe(left)">
                                      <p:cBhvr>
                                        <p:cTn id="118" dur="500"/>
                                        <p:tgtEl>
                                          <p:spTgt spid="138"/>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139"/>
                                        </p:tgtEl>
                                        <p:attrNameLst>
                                          <p:attrName>style.visibility</p:attrName>
                                        </p:attrNameLst>
                                      </p:cBhvr>
                                      <p:to>
                                        <p:strVal val="visible"/>
                                      </p:to>
                                    </p:set>
                                    <p:animEffect transition="in" filter="wipe(up)">
                                      <p:cBhvr>
                                        <p:cTn id="12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P spid="108" grpId="0" animBg="1"/>
      <p:bldP spid="109" grpId="0" animBg="1"/>
      <p:bldP spid="110" grpId="0" animBg="1"/>
      <p:bldP spid="111" grpId="0" animBg="1"/>
      <p:bldP spid="133" grpId="0" animBg="1"/>
      <p:bldP spid="134" grpId="0" animBg="1"/>
      <p:bldP spid="154" grpId="0"/>
      <p:bldP spid="155" grpId="0"/>
      <p:bldP spid="152" grpId="0"/>
      <p:bldP spid="153" grpId="0"/>
      <p:bldP spid="150" grpId="0"/>
      <p:bldP spid="151" grpId="0"/>
      <p:bldP spid="138" grpId="0"/>
      <p:bldP spid="1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管理上的不足之处</a:t>
            </a:r>
          </a:p>
        </p:txBody>
      </p:sp>
      <p:sp>
        <p:nvSpPr>
          <p:cNvPr id="3" name="椭圆 2"/>
          <p:cNvSpPr/>
          <p:nvPr/>
        </p:nvSpPr>
        <p:spPr>
          <a:xfrm>
            <a:off x="9252520"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65"/>
          <p:cNvSpPr>
            <a:spLocks noChangeArrowheads="1"/>
          </p:cNvSpPr>
          <p:nvPr/>
        </p:nvSpPr>
        <p:spPr bwMode="auto">
          <a:xfrm>
            <a:off x="3700455" y="4324082"/>
            <a:ext cx="1743091" cy="35375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68580" tIns="34290" rIns="68580" bIns="34290"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grpSp>
        <p:nvGrpSpPr>
          <p:cNvPr id="21" name="Group 30"/>
          <p:cNvGrpSpPr/>
          <p:nvPr/>
        </p:nvGrpSpPr>
        <p:grpSpPr>
          <a:xfrm>
            <a:off x="5446541" y="3104400"/>
            <a:ext cx="3173639" cy="1006269"/>
            <a:chOff x="1127078" y="3779324"/>
            <a:chExt cx="4231519" cy="1341692"/>
          </a:xfrm>
        </p:grpSpPr>
        <p:sp>
          <p:nvSpPr>
            <p:cNvPr id="27" name="Rectangle 28"/>
            <p:cNvSpPr/>
            <p:nvPr/>
          </p:nvSpPr>
          <p:spPr>
            <a:xfrm>
              <a:off x="1127078" y="4095095"/>
              <a:ext cx="4210060" cy="1025921"/>
            </a:xfrm>
            <a:prstGeom prst="rect">
              <a:avLst/>
            </a:prstGeom>
          </p:spPr>
          <p:txBody>
            <a:bodyPr wrap="square">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8" name="TextBox 27"/>
            <p:cNvSpPr txBox="1"/>
            <p:nvPr/>
          </p:nvSpPr>
          <p:spPr>
            <a:xfrm>
              <a:off x="3676085" y="3779324"/>
              <a:ext cx="1682512" cy="410369"/>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grpSp>
      <p:grpSp>
        <p:nvGrpSpPr>
          <p:cNvPr id="29" name="Group 31"/>
          <p:cNvGrpSpPr/>
          <p:nvPr/>
        </p:nvGrpSpPr>
        <p:grpSpPr>
          <a:xfrm>
            <a:off x="529190" y="3104403"/>
            <a:ext cx="3171264" cy="1175549"/>
            <a:chOff x="1108786" y="3779324"/>
            <a:chExt cx="4228352" cy="1567397"/>
          </a:xfrm>
        </p:grpSpPr>
        <p:sp>
          <p:nvSpPr>
            <p:cNvPr id="30" name="Rectangle 32"/>
            <p:cNvSpPr/>
            <p:nvPr/>
          </p:nvSpPr>
          <p:spPr>
            <a:xfrm>
              <a:off x="1127078" y="4095097"/>
              <a:ext cx="4210060" cy="1251624"/>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108786" y="3779324"/>
              <a:ext cx="1682512" cy="410369"/>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grpSp>
      <p:grpSp>
        <p:nvGrpSpPr>
          <p:cNvPr id="33" name="组合 27"/>
          <p:cNvGrpSpPr/>
          <p:nvPr/>
        </p:nvGrpSpPr>
        <p:grpSpPr>
          <a:xfrm>
            <a:off x="4431151" y="1260600"/>
            <a:ext cx="2754305" cy="1255069"/>
            <a:chOff x="3491880" y="2420888"/>
            <a:chExt cx="5794246" cy="2160240"/>
          </a:xfrm>
          <a:solidFill>
            <a:schemeClr val="accent1"/>
          </a:solidFill>
        </p:grpSpPr>
        <p:sp>
          <p:nvSpPr>
            <p:cNvPr id="51" name="上弧形箭头 28"/>
            <p:cNvSpPr/>
            <p:nvPr/>
          </p:nvSpPr>
          <p:spPr>
            <a:xfrm>
              <a:off x="3605493" y="2420888"/>
              <a:ext cx="5680633" cy="2160240"/>
            </a:xfrm>
            <a:prstGeom prst="curvedDownArrow">
              <a:avLst/>
            </a:prstGeom>
            <a:solidFill>
              <a:schemeClr val="accent6"/>
            </a:solidFill>
            <a:ln w="25400" cap="flat" cmpd="sng" algn="ctr">
              <a:solidFill>
                <a:schemeClr val="accent6">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2" name="上弧形箭头 29"/>
            <p:cNvSpPr/>
            <p:nvPr/>
          </p:nvSpPr>
          <p:spPr>
            <a:xfrm>
              <a:off x="3491880" y="2420888"/>
              <a:ext cx="4317280" cy="2160240"/>
            </a:xfrm>
            <a:prstGeom prst="curvedDownArrow">
              <a:avLst/>
            </a:prstGeom>
            <a:solidFill>
              <a:schemeClr val="accent5"/>
            </a:solidFill>
            <a:ln w="25400" cap="flat" cmpd="sng" algn="ctr">
              <a:solidFill>
                <a:schemeClr val="accent5">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3" name="上弧形箭头 30"/>
            <p:cNvSpPr/>
            <p:nvPr/>
          </p:nvSpPr>
          <p:spPr>
            <a:xfrm>
              <a:off x="3491880" y="2420888"/>
              <a:ext cx="2808312" cy="2160240"/>
            </a:xfrm>
            <a:prstGeom prst="curvedDownArrow">
              <a:avLst/>
            </a:prstGeom>
            <a:solidFill>
              <a:schemeClr val="accent4"/>
            </a:solidFill>
            <a:ln w="25400" cap="flat" cmpd="sng" algn="ctr">
              <a:solidFill>
                <a:schemeClr val="accent4">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grpSp>
      <p:grpSp>
        <p:nvGrpSpPr>
          <p:cNvPr id="34" name="组合 31"/>
          <p:cNvGrpSpPr/>
          <p:nvPr/>
        </p:nvGrpSpPr>
        <p:grpSpPr>
          <a:xfrm flipH="1">
            <a:off x="2054888" y="1260599"/>
            <a:ext cx="2754305" cy="1255070"/>
            <a:chOff x="3491880" y="2420886"/>
            <a:chExt cx="5794246" cy="2160242"/>
          </a:xfrm>
          <a:solidFill>
            <a:schemeClr val="accent1"/>
          </a:solidFill>
        </p:grpSpPr>
        <p:sp>
          <p:nvSpPr>
            <p:cNvPr id="48" name="上弧形箭头 32"/>
            <p:cNvSpPr/>
            <p:nvPr/>
          </p:nvSpPr>
          <p:spPr>
            <a:xfrm>
              <a:off x="3605493" y="2420888"/>
              <a:ext cx="5680633" cy="2160240"/>
            </a:xfrm>
            <a:prstGeom prst="curvedDownArrow">
              <a:avLst/>
            </a:prstGeom>
            <a:grpFill/>
            <a:ln w="25400" cap="flat" cmpd="sng" algn="ctr">
              <a:solidFill>
                <a:schemeClr val="accent1">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49" name="上弧形箭头 33"/>
            <p:cNvSpPr/>
            <p:nvPr/>
          </p:nvSpPr>
          <p:spPr>
            <a:xfrm>
              <a:off x="3491880" y="2420888"/>
              <a:ext cx="4317280" cy="2160240"/>
            </a:xfrm>
            <a:prstGeom prst="curvedDownArrow">
              <a:avLst/>
            </a:prstGeom>
            <a:solidFill>
              <a:schemeClr val="accent2"/>
            </a:solidFill>
            <a:ln w="25400" cap="flat" cmpd="sng" algn="ctr">
              <a:solidFill>
                <a:schemeClr val="accent2">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0" name="上弧形箭头 34"/>
            <p:cNvSpPr/>
            <p:nvPr/>
          </p:nvSpPr>
          <p:spPr>
            <a:xfrm>
              <a:off x="3491880" y="2420886"/>
              <a:ext cx="2808313" cy="2160240"/>
            </a:xfrm>
            <a:prstGeom prst="curvedDownArrow">
              <a:avLst/>
            </a:prstGeom>
            <a:solidFill>
              <a:schemeClr val="accent3"/>
            </a:solidFill>
            <a:ln w="25400" cap="flat" cmpd="sng" algn="ctr">
              <a:solidFill>
                <a:schemeClr val="accent3">
                  <a:lumMod val="75000"/>
                </a:schemeClr>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grpSp>
      <p:sp>
        <p:nvSpPr>
          <p:cNvPr id="35" name="圆柱形 35"/>
          <p:cNvSpPr/>
          <p:nvPr/>
        </p:nvSpPr>
        <p:spPr>
          <a:xfrm>
            <a:off x="4401017" y="2506876"/>
            <a:ext cx="434553" cy="1985292"/>
          </a:xfrm>
          <a:prstGeom prst="can">
            <a:avLst>
              <a:gd name="adj" fmla="val 2705"/>
            </a:avLst>
          </a:prstGeom>
          <a:gradFill flip="none" rotWithShape="1">
            <a:gsLst>
              <a:gs pos="2500">
                <a:sysClr val="windowText" lastClr="000000">
                  <a:lumMod val="50000"/>
                  <a:lumOff val="50000"/>
                </a:sysClr>
              </a:gs>
              <a:gs pos="9000">
                <a:sysClr val="windowText" lastClr="000000">
                  <a:lumMod val="85000"/>
                  <a:lumOff val="15000"/>
                </a:sysClr>
              </a:gs>
              <a:gs pos="75000">
                <a:sysClr val="windowText" lastClr="000000">
                  <a:lumMod val="50000"/>
                  <a:lumOff val="50000"/>
                </a:sysClr>
              </a:gs>
              <a:gs pos="65000">
                <a:sysClr val="windowText" lastClr="000000">
                  <a:lumMod val="50000"/>
                  <a:lumOff val="50000"/>
                </a:sysClr>
              </a:gs>
              <a:gs pos="42000">
                <a:sysClr val="window" lastClr="FFFFFF"/>
              </a:gs>
              <a:gs pos="40000">
                <a:sysClr val="window" lastClr="FFFFFF">
                  <a:lumMod val="85000"/>
                </a:sysClr>
              </a:gs>
              <a:gs pos="100000">
                <a:sysClr val="windowText" lastClr="000000">
                  <a:lumMod val="75000"/>
                  <a:lumOff val="25000"/>
                </a:sysClr>
              </a:gs>
            </a:gsLst>
            <a:lin ang="0" scaled="1"/>
            <a:tileRect/>
          </a:gradFill>
          <a:ln w="25400" cap="flat" cmpd="sng" algn="ctr">
            <a:no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2" name="TextBox 41"/>
          <p:cNvSpPr txBox="1"/>
          <p:nvPr/>
        </p:nvSpPr>
        <p:spPr>
          <a:xfrm>
            <a:off x="2050255" y="2571752"/>
            <a:ext cx="649537" cy="369332"/>
          </a:xfrm>
          <a:prstGeom prst="rect">
            <a:avLst/>
          </a:prstGeom>
          <a:noFill/>
        </p:spPr>
        <p:txBody>
          <a:bodyPr wrap="none" rtlCol="0">
            <a:spAutoFit/>
          </a:bodyPr>
          <a:lstStyle/>
          <a:p>
            <a:r>
              <a:rPr lang="zh-CN" altLang="en-US" sz="1800" b="1" dirty="0">
                <a:solidFill>
                  <a:schemeClr val="accent1"/>
                </a:solidFill>
                <a:latin typeface="微软雅黑" panose="020B0503020204020204" pitchFamily="34" charset="-122"/>
                <a:ea typeface="微软雅黑" panose="020B0503020204020204" pitchFamily="34" charset="-122"/>
              </a:rPr>
              <a:t>文本</a:t>
            </a: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2815334"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3510685"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5187238"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877343"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6617049" y="2571752"/>
            <a:ext cx="646331" cy="369332"/>
          </a:xfrm>
          <a:prstGeom prst="rect">
            <a:avLst/>
          </a:prstGeom>
          <a:noFill/>
        </p:spPr>
        <p:txBody>
          <a:bodyPr wrap="non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文本</a:t>
            </a:r>
            <a:endParaRPr lang="en-GB" altLang="zh-CN"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right)">
                                      <p:cBhvr>
                                        <p:cTn id="17" dur="500"/>
                                        <p:tgtEl>
                                          <p:spTgt spid="34"/>
                                        </p:tgtEl>
                                      </p:cBhvr>
                                    </p:animEffect>
                                  </p:childTnLst>
                                </p:cTn>
                              </p:par>
                              <p:par>
                                <p:cTn id="18" presetID="22" presetClass="entr" presetSubtype="8"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ppt_x"/>
                                          </p:val>
                                        </p:tav>
                                        <p:tav tm="100000">
                                          <p:val>
                                            <p:strVal val="#ppt_x"/>
                                          </p:val>
                                        </p:tav>
                                      </p:tavLst>
                                    </p:anim>
                                    <p:anim calcmode="lin" valueType="num">
                                      <p:cBhvr additive="base">
                                        <p:cTn id="25" dur="500" fill="hold"/>
                                        <p:tgtEl>
                                          <p:spTgt spid="4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ppt_x"/>
                                          </p:val>
                                        </p:tav>
                                        <p:tav tm="100000">
                                          <p:val>
                                            <p:strVal val="#ppt_x"/>
                                          </p:val>
                                        </p:tav>
                                      </p:tavLst>
                                    </p:anim>
                                    <p:anim calcmode="lin" valueType="num">
                                      <p:cBhvr additive="base">
                                        <p:cTn id="29" dur="500" fill="hold"/>
                                        <p:tgtEl>
                                          <p:spTgt spid="4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fill="hold"/>
                                        <p:tgtEl>
                                          <p:spTgt spid="46"/>
                                        </p:tgtEl>
                                        <p:attrNameLst>
                                          <p:attrName>ppt_x</p:attrName>
                                        </p:attrNameLst>
                                      </p:cBhvr>
                                      <p:tavLst>
                                        <p:tav tm="0">
                                          <p:val>
                                            <p:strVal val="#ppt_x"/>
                                          </p:val>
                                        </p:tav>
                                        <p:tav tm="100000">
                                          <p:val>
                                            <p:strVal val="#ppt_x"/>
                                          </p:val>
                                        </p:tav>
                                      </p:tavLst>
                                    </p:anim>
                                    <p:anim calcmode="lin" valueType="num">
                                      <p:cBhvr additive="base">
                                        <p:cTn id="41" dur="500" fill="hold"/>
                                        <p:tgtEl>
                                          <p:spTgt spid="4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right)">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42" grpId="0"/>
      <p:bldP spid="43" grpId="0"/>
      <p:bldP spid="44" grpId="0"/>
      <p:bldP spid="45"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标题 35"/>
          <p:cNvSpPr>
            <a:spLocks noGrp="1"/>
          </p:cNvSpPr>
          <p:nvPr>
            <p:ph type="title"/>
          </p:nvPr>
        </p:nvSpPr>
        <p:spPr/>
        <p:txBody>
          <a:bodyPr/>
          <a:lstStyle/>
          <a:p>
            <a:r>
              <a:rPr lang="zh-CN" altLang="en-US" dirty="0"/>
              <a:t>第四部分  其他不足之处</a:t>
            </a:r>
          </a:p>
        </p:txBody>
      </p:sp>
      <p:grpSp>
        <p:nvGrpSpPr>
          <p:cNvPr id="27" name="Group 3"/>
          <p:cNvGrpSpPr/>
          <p:nvPr/>
        </p:nvGrpSpPr>
        <p:grpSpPr>
          <a:xfrm>
            <a:off x="3895161" y="3306313"/>
            <a:ext cx="623455" cy="623455"/>
            <a:chOff x="5193547" y="4408417"/>
            <a:chExt cx="831273" cy="831273"/>
          </a:xfrm>
        </p:grpSpPr>
        <p:sp>
          <p:nvSpPr>
            <p:cNvPr id="28" name="Oval 4"/>
            <p:cNvSpPr/>
            <p:nvPr/>
          </p:nvSpPr>
          <p:spPr>
            <a:xfrm>
              <a:off x="5193547" y="4408417"/>
              <a:ext cx="831273" cy="831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5"/>
            <p:cNvGrpSpPr/>
            <p:nvPr/>
          </p:nvGrpSpPr>
          <p:grpSpPr>
            <a:xfrm>
              <a:off x="5389057" y="4600732"/>
              <a:ext cx="464344" cy="465138"/>
              <a:chOff x="9145588" y="4435475"/>
              <a:chExt cx="464344" cy="465138"/>
            </a:xfrm>
            <a:solidFill>
              <a:schemeClr val="bg1"/>
            </a:solidFill>
          </p:grpSpPr>
          <p:sp>
            <p:nvSpPr>
              <p:cNvPr id="3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4" name="Group 15"/>
          <p:cNvGrpSpPr/>
          <p:nvPr/>
        </p:nvGrpSpPr>
        <p:grpSpPr>
          <a:xfrm>
            <a:off x="4690455" y="1887165"/>
            <a:ext cx="623455" cy="623455"/>
            <a:chOff x="6253939" y="2516220"/>
            <a:chExt cx="831273" cy="831273"/>
          </a:xfrm>
        </p:grpSpPr>
        <p:sp>
          <p:nvSpPr>
            <p:cNvPr id="45" name="Oval 16"/>
            <p:cNvSpPr/>
            <p:nvPr/>
          </p:nvSpPr>
          <p:spPr>
            <a:xfrm>
              <a:off x="6253939" y="251622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47" name="Group 18"/>
          <p:cNvGrpSpPr/>
          <p:nvPr/>
        </p:nvGrpSpPr>
        <p:grpSpPr>
          <a:xfrm>
            <a:off x="4287683" y="2598449"/>
            <a:ext cx="623455" cy="623455"/>
            <a:chOff x="5716910" y="3464598"/>
            <a:chExt cx="831273" cy="831273"/>
          </a:xfrm>
        </p:grpSpPr>
        <p:sp>
          <p:nvSpPr>
            <p:cNvPr id="48" name="Oval 19"/>
            <p:cNvSpPr/>
            <p:nvPr/>
          </p:nvSpPr>
          <p:spPr>
            <a:xfrm>
              <a:off x="5716910" y="3464598"/>
              <a:ext cx="831273" cy="831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20"/>
            <p:cNvGrpSpPr/>
            <p:nvPr/>
          </p:nvGrpSpPr>
          <p:grpSpPr>
            <a:xfrm>
              <a:off x="5900374" y="3655628"/>
              <a:ext cx="464344" cy="464344"/>
              <a:chOff x="4439444" y="2582069"/>
              <a:chExt cx="464344" cy="464344"/>
            </a:xfrm>
            <a:solidFill>
              <a:schemeClr val="bg1"/>
            </a:solidFill>
          </p:grpSpPr>
          <p:sp>
            <p:nvSpPr>
              <p:cNvPr id="50"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3" name="Group 24"/>
          <p:cNvGrpSpPr/>
          <p:nvPr/>
        </p:nvGrpSpPr>
        <p:grpSpPr>
          <a:xfrm>
            <a:off x="5008914" y="1183639"/>
            <a:ext cx="623455" cy="623455"/>
            <a:chOff x="6678551" y="1578185"/>
            <a:chExt cx="831273" cy="831273"/>
          </a:xfrm>
        </p:grpSpPr>
        <p:sp>
          <p:nvSpPr>
            <p:cNvPr id="54" name="Oval 25"/>
            <p:cNvSpPr/>
            <p:nvPr/>
          </p:nvSpPr>
          <p:spPr>
            <a:xfrm>
              <a:off x="6678551" y="1578185"/>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57" name="TextBox 56"/>
          <p:cNvSpPr txBox="1"/>
          <p:nvPr/>
        </p:nvSpPr>
        <p:spPr>
          <a:xfrm>
            <a:off x="5632369" y="1194589"/>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8" name="Rectangle 29"/>
          <p:cNvSpPr/>
          <p:nvPr/>
        </p:nvSpPr>
        <p:spPr>
          <a:xfrm>
            <a:off x="5632368" y="1410867"/>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0" name="TextBox 59"/>
          <p:cNvSpPr txBox="1"/>
          <p:nvPr/>
        </p:nvSpPr>
        <p:spPr>
          <a:xfrm>
            <a:off x="5313910" y="1905431"/>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1" name="Rectangle 32"/>
          <p:cNvSpPr/>
          <p:nvPr/>
        </p:nvSpPr>
        <p:spPr>
          <a:xfrm>
            <a:off x="5313909" y="2121709"/>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3" name="TextBox 62"/>
          <p:cNvSpPr txBox="1"/>
          <p:nvPr/>
        </p:nvSpPr>
        <p:spPr>
          <a:xfrm>
            <a:off x="4911138" y="2651181"/>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4" name="Rectangle 35"/>
          <p:cNvSpPr/>
          <p:nvPr/>
        </p:nvSpPr>
        <p:spPr>
          <a:xfrm>
            <a:off x="4911137" y="2867459"/>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6" name="TextBox 65"/>
          <p:cNvSpPr txBox="1"/>
          <p:nvPr/>
        </p:nvSpPr>
        <p:spPr>
          <a:xfrm>
            <a:off x="4518617" y="3321075"/>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7" name="Rectangle 38"/>
          <p:cNvSpPr/>
          <p:nvPr/>
        </p:nvSpPr>
        <p:spPr>
          <a:xfrm>
            <a:off x="4518616" y="3537353"/>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8" name="Rectangle 39"/>
          <p:cNvSpPr/>
          <p:nvPr/>
        </p:nvSpPr>
        <p:spPr>
          <a:xfrm>
            <a:off x="754029" y="4287565"/>
            <a:ext cx="7635106" cy="577081"/>
          </a:xfrm>
          <a:prstGeom prst="rect">
            <a:avLst/>
          </a:prstGeom>
        </p:spPr>
        <p:txBody>
          <a:bodyPr wrap="square" lIns="68580" tIns="34290" rIns="68580" bIns="34290">
            <a:spAutoFit/>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cxnSp>
        <p:nvCxnSpPr>
          <p:cNvPr id="69" name="Straight Connector 40"/>
          <p:cNvCxnSpPr/>
          <p:nvPr/>
        </p:nvCxnSpPr>
        <p:spPr>
          <a:xfrm>
            <a:off x="1442839" y="4180115"/>
            <a:ext cx="625748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矩形 3"/>
          <p:cNvSpPr/>
          <p:nvPr/>
        </p:nvSpPr>
        <p:spPr>
          <a:xfrm rot="5400000" flipV="1">
            <a:off x="734432" y="1701098"/>
            <a:ext cx="473274" cy="19421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72" name="梯形 10"/>
          <p:cNvSpPr/>
          <p:nvPr/>
        </p:nvSpPr>
        <p:spPr>
          <a:xfrm rot="5400000" flipV="1">
            <a:off x="1635400" y="3211066"/>
            <a:ext cx="1071311" cy="457835"/>
          </a:xfrm>
          <a:custGeom>
            <a:avLst/>
            <a:gdLst>
              <a:gd name="connsiteX0" fmla="*/ 0 w 872098"/>
              <a:gd name="connsiteY0" fmla="*/ 0 h 368608"/>
              <a:gd name="connsiteX1" fmla="*/ 386770 w 872098"/>
              <a:gd name="connsiteY1" fmla="*/ 0 h 368608"/>
              <a:gd name="connsiteX2" fmla="*/ 866850 w 872098"/>
              <a:gd name="connsiteY2" fmla="*/ 365224 h 368608"/>
              <a:gd name="connsiteX3" fmla="*/ 872098 w 872098"/>
              <a:gd name="connsiteY3" fmla="*/ 368608 h 368608"/>
              <a:gd name="connsiteX4" fmla="*/ 290477 w 872098"/>
              <a:gd name="connsiteY4" fmla="*/ 368608 h 368608"/>
              <a:gd name="connsiteX5" fmla="*/ 0 w 872098"/>
              <a:gd name="connsiteY5" fmla="*/ 0 h 3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098" h="368608">
                <a:moveTo>
                  <a:pt x="0" y="0"/>
                </a:moveTo>
                <a:lnTo>
                  <a:pt x="386770" y="0"/>
                </a:lnTo>
                <a:lnTo>
                  <a:pt x="866850" y="365224"/>
                </a:lnTo>
                <a:lnTo>
                  <a:pt x="872098" y="368608"/>
                </a:lnTo>
                <a:lnTo>
                  <a:pt x="290477" y="3686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5"/>
          <p:cNvSpPr/>
          <p:nvPr/>
        </p:nvSpPr>
        <p:spPr>
          <a:xfrm rot="5400000" flipV="1">
            <a:off x="734432" y="1227824"/>
            <a:ext cx="473274" cy="19421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6"/>
          <p:cNvSpPr/>
          <p:nvPr/>
        </p:nvSpPr>
        <p:spPr>
          <a:xfrm rot="5400000" flipV="1">
            <a:off x="734432" y="754550"/>
            <a:ext cx="473274" cy="19421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
          <p:cNvSpPr/>
          <p:nvPr/>
        </p:nvSpPr>
        <p:spPr>
          <a:xfrm rot="5400000" flipV="1">
            <a:off x="734432" y="2174374"/>
            <a:ext cx="473274" cy="1942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梯形 10"/>
          <p:cNvSpPr/>
          <p:nvPr/>
        </p:nvSpPr>
        <p:spPr>
          <a:xfrm rot="5400000" flipV="1">
            <a:off x="1330901" y="2630959"/>
            <a:ext cx="1680679" cy="458207"/>
          </a:xfrm>
          <a:custGeom>
            <a:avLst/>
            <a:gdLst/>
            <a:ahLst/>
            <a:cxnLst/>
            <a:rect l="l" t="t" r="r" b="b"/>
            <a:pathLst>
              <a:path w="1368152" h="368908">
                <a:moveTo>
                  <a:pt x="0" y="0"/>
                </a:moveTo>
                <a:lnTo>
                  <a:pt x="722527" y="1"/>
                </a:lnTo>
                <a:lnTo>
                  <a:pt x="1012968" y="368564"/>
                </a:lnTo>
                <a:lnTo>
                  <a:pt x="1356379" y="368564"/>
                </a:lnTo>
                <a:lnTo>
                  <a:pt x="1368152" y="368908"/>
                </a:lnTo>
                <a:lnTo>
                  <a:pt x="434260" y="368670"/>
                </a:lnTo>
                <a:lnTo>
                  <a:pt x="434260" y="366402"/>
                </a:lnTo>
                <a:lnTo>
                  <a:pt x="336977" y="2"/>
                </a:lnTo>
                <a:lnTo>
                  <a:pt x="1" y="1"/>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梯形 10"/>
          <p:cNvSpPr/>
          <p:nvPr/>
        </p:nvSpPr>
        <p:spPr>
          <a:xfrm rot="5400000" flipV="1">
            <a:off x="1817873" y="1973459"/>
            <a:ext cx="706569" cy="458039"/>
          </a:xfrm>
          <a:custGeom>
            <a:avLst/>
            <a:gdLst>
              <a:gd name="connsiteX0" fmla="*/ 86591 w 573078"/>
              <a:gd name="connsiteY0" fmla="*/ 0 h 368773"/>
              <a:gd name="connsiteX1" fmla="*/ 475795 w 573078"/>
              <a:gd name="connsiteY1" fmla="*/ 1 h 368773"/>
              <a:gd name="connsiteX2" fmla="*/ 573078 w 573078"/>
              <a:gd name="connsiteY2" fmla="*/ 366401 h 368773"/>
              <a:gd name="connsiteX3" fmla="*/ 573078 w 573078"/>
              <a:gd name="connsiteY3" fmla="*/ 368773 h 368773"/>
              <a:gd name="connsiteX4" fmla="*/ 0 w 573078"/>
              <a:gd name="connsiteY4" fmla="*/ 368618 h 368773"/>
              <a:gd name="connsiteX5" fmla="*/ 86591 w 573078"/>
              <a:gd name="connsiteY5" fmla="*/ 0 h 368773"/>
              <a:gd name="connsiteX0-1" fmla="*/ 88693 w 575180"/>
              <a:gd name="connsiteY0-2" fmla="*/ 0 h 368773"/>
              <a:gd name="connsiteX1-3" fmla="*/ 477897 w 575180"/>
              <a:gd name="connsiteY1-4" fmla="*/ 1 h 368773"/>
              <a:gd name="connsiteX2-5" fmla="*/ 575180 w 575180"/>
              <a:gd name="connsiteY2-6" fmla="*/ 366401 h 368773"/>
              <a:gd name="connsiteX3-7" fmla="*/ 575180 w 575180"/>
              <a:gd name="connsiteY3-8" fmla="*/ 368773 h 368773"/>
              <a:gd name="connsiteX4-9" fmla="*/ 0 w 575180"/>
              <a:gd name="connsiteY4-10" fmla="*/ 368618 h 368773"/>
              <a:gd name="connsiteX5-11" fmla="*/ 88693 w 575180"/>
              <a:gd name="connsiteY5-12" fmla="*/ 0 h 3687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75180" h="368773">
                <a:moveTo>
                  <a:pt x="88693" y="0"/>
                </a:moveTo>
                <a:lnTo>
                  <a:pt x="477897" y="1"/>
                </a:lnTo>
                <a:lnTo>
                  <a:pt x="575180" y="366401"/>
                </a:lnTo>
                <a:lnTo>
                  <a:pt x="575180" y="368773"/>
                </a:lnTo>
                <a:lnTo>
                  <a:pt x="0" y="368618"/>
                </a:lnTo>
                <a:cubicBezTo>
                  <a:pt x="30966" y="245745"/>
                  <a:pt x="57727" y="122873"/>
                  <a:pt x="88693"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矩形 7"/>
          <p:cNvSpPr/>
          <p:nvPr/>
        </p:nvSpPr>
        <p:spPr>
          <a:xfrm rot="5400000" flipV="1">
            <a:off x="3230131" y="311383"/>
            <a:ext cx="707654" cy="2367969"/>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梯形 10"/>
          <p:cNvSpPr/>
          <p:nvPr/>
        </p:nvSpPr>
        <p:spPr>
          <a:xfrm rot="5400000" flipV="1">
            <a:off x="1758542" y="1324511"/>
            <a:ext cx="824970" cy="457778"/>
          </a:xfrm>
          <a:custGeom>
            <a:avLst/>
            <a:gdLst/>
            <a:ahLst/>
            <a:cxnLst/>
            <a:rect l="l" t="t" r="r" b="b"/>
            <a:pathLst>
              <a:path w="671564" h="368563">
                <a:moveTo>
                  <a:pt x="284875" y="0"/>
                </a:moveTo>
                <a:lnTo>
                  <a:pt x="311844" y="0"/>
                </a:lnTo>
                <a:lnTo>
                  <a:pt x="311844" y="2"/>
                </a:lnTo>
                <a:lnTo>
                  <a:pt x="671564" y="2"/>
                </a:lnTo>
                <a:lnTo>
                  <a:pt x="671564" y="904"/>
                </a:lnTo>
                <a:lnTo>
                  <a:pt x="669469" y="904"/>
                </a:lnTo>
                <a:lnTo>
                  <a:pt x="576814" y="368563"/>
                </a:lnTo>
                <a:lnTo>
                  <a:pt x="0" y="36846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矩形 7"/>
          <p:cNvSpPr/>
          <p:nvPr/>
        </p:nvSpPr>
        <p:spPr>
          <a:xfrm rot="5400000" flipV="1">
            <a:off x="3032801" y="1215869"/>
            <a:ext cx="707654" cy="1973309"/>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7"/>
          <p:cNvSpPr/>
          <p:nvPr/>
        </p:nvSpPr>
        <p:spPr>
          <a:xfrm rot="5400000" flipV="1">
            <a:off x="2835469" y="2120854"/>
            <a:ext cx="707654" cy="1578647"/>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7"/>
          <p:cNvSpPr/>
          <p:nvPr/>
        </p:nvSpPr>
        <p:spPr>
          <a:xfrm rot="5400000" flipV="1">
            <a:off x="2637891" y="3026049"/>
            <a:ext cx="708149" cy="1183985"/>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TextBox 83"/>
          <p:cNvSpPr txBox="1"/>
          <p:nvPr/>
        </p:nvSpPr>
        <p:spPr>
          <a:xfrm>
            <a:off x="3771781" y="1349459"/>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添加文本</a:t>
            </a:r>
          </a:p>
        </p:txBody>
      </p:sp>
      <p:sp>
        <p:nvSpPr>
          <p:cNvPr id="85" name="TextBox 84"/>
          <p:cNvSpPr txBox="1"/>
          <p:nvPr/>
        </p:nvSpPr>
        <p:spPr>
          <a:xfrm>
            <a:off x="3483862" y="2052438"/>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添加文本</a:t>
            </a:r>
          </a:p>
        </p:txBody>
      </p:sp>
      <p:sp>
        <p:nvSpPr>
          <p:cNvPr id="86" name="TextBox 85"/>
          <p:cNvSpPr txBox="1"/>
          <p:nvPr/>
        </p:nvSpPr>
        <p:spPr>
          <a:xfrm>
            <a:off x="3142884" y="2760135"/>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添加文本</a:t>
            </a:r>
          </a:p>
        </p:txBody>
      </p:sp>
      <p:sp>
        <p:nvSpPr>
          <p:cNvPr id="87" name="TextBox 86"/>
          <p:cNvSpPr txBox="1"/>
          <p:nvPr/>
        </p:nvSpPr>
        <p:spPr>
          <a:xfrm>
            <a:off x="2737633" y="3467752"/>
            <a:ext cx="800219" cy="276999"/>
          </a:xfrm>
          <a:prstGeom prst="rect">
            <a:avLst/>
          </a:prstGeom>
          <a:noFill/>
        </p:spPr>
        <p:txBody>
          <a:bodyPr wrap="none" rtlCol="0">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添加文本</a:t>
            </a:r>
          </a:p>
        </p:txBody>
      </p:sp>
      <p:sp>
        <p:nvSpPr>
          <p:cNvPr id="88" name="TextBox 87"/>
          <p:cNvSpPr txBox="1"/>
          <p:nvPr/>
        </p:nvSpPr>
        <p:spPr>
          <a:xfrm>
            <a:off x="429796" y="1583900"/>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sp>
        <p:nvSpPr>
          <p:cNvPr id="89" name="TextBox 88"/>
          <p:cNvSpPr txBox="1"/>
          <p:nvPr/>
        </p:nvSpPr>
        <p:spPr>
          <a:xfrm>
            <a:off x="410731" y="2058155"/>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sp>
        <p:nvSpPr>
          <p:cNvPr id="90" name="TextBox 89"/>
          <p:cNvSpPr txBox="1"/>
          <p:nvPr/>
        </p:nvSpPr>
        <p:spPr>
          <a:xfrm>
            <a:off x="410731" y="2533668"/>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sp>
        <p:nvSpPr>
          <p:cNvPr id="91" name="TextBox 90"/>
          <p:cNvSpPr txBox="1"/>
          <p:nvPr/>
        </p:nvSpPr>
        <p:spPr>
          <a:xfrm>
            <a:off x="410731" y="3014611"/>
            <a:ext cx="1261884" cy="307777"/>
          </a:xfrm>
          <a:prstGeom prst="rect">
            <a:avLst/>
          </a:prstGeom>
          <a:noFill/>
        </p:spPr>
        <p:txBody>
          <a:bodyPr wrap="none" rtlCol="0">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0"/>
                                        </p:tgtEl>
                                        <p:attrNameLst>
                                          <p:attrName>style.visibility</p:attrName>
                                        </p:attrNameLst>
                                      </p:cBhvr>
                                      <p:to>
                                        <p:strVal val="visible"/>
                                      </p:to>
                                    </p:set>
                                    <p:animEffect transition="in" filter="wipe(left)">
                                      <p:cBhvr>
                                        <p:cTn id="16" dur="500"/>
                                        <p:tgtEl>
                                          <p:spTgt spid="80"/>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9"/>
                                        </p:tgtEl>
                                        <p:attrNameLst>
                                          <p:attrName>style.visibility</p:attrName>
                                        </p:attrNameLst>
                                      </p:cBhvr>
                                      <p:to>
                                        <p:strVal val="visible"/>
                                      </p:to>
                                    </p:set>
                                    <p:animEffect transition="in" filter="wipe(left)">
                                      <p:cBhvr>
                                        <p:cTn id="19" dur="500"/>
                                        <p:tgtEl>
                                          <p:spTgt spid="79"/>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1000"/>
                            </p:stCondLst>
                            <p:childTnLst>
                              <p:par>
                                <p:cTn id="33" presetID="2" presetClass="entr" presetSubtype="2"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1+#ppt_w/2"/>
                                          </p:val>
                                        </p:tav>
                                        <p:tav tm="100000">
                                          <p:val>
                                            <p:strVal val="#ppt_x"/>
                                          </p:val>
                                        </p:tav>
                                      </p:tavLst>
                                    </p:anim>
                                    <p:anim calcmode="lin" valueType="num">
                                      <p:cBhvr additive="base">
                                        <p:cTn id="36" dur="500" fill="hold"/>
                                        <p:tgtEl>
                                          <p:spTgt spid="57"/>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up)">
                                      <p:cBhvr>
                                        <p:cTn id="40" dur="500"/>
                                        <p:tgtEl>
                                          <p:spTgt spid="5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78"/>
                                        </p:tgtEl>
                                        <p:attrNameLst>
                                          <p:attrName>style.visibility</p:attrName>
                                        </p:attrNameLst>
                                      </p:cBhvr>
                                      <p:to>
                                        <p:strVal val="visible"/>
                                      </p:to>
                                    </p:set>
                                    <p:animEffect transition="in" filter="wipe(left)">
                                      <p:cBhvr>
                                        <p:cTn id="47" dur="500"/>
                                        <p:tgtEl>
                                          <p:spTgt spid="78"/>
                                        </p:tgtEl>
                                      </p:cBhvr>
                                    </p:animEffect>
                                  </p:childTnLst>
                                </p:cTn>
                              </p:par>
                              <p:par>
                                <p:cTn id="48" presetID="22" presetClass="entr" presetSubtype="8" fill="hold" grpId="0" nodeType="withEffect">
                                  <p:stCondLst>
                                    <p:cond delay="1000"/>
                                  </p:stCondLst>
                                  <p:childTnLst>
                                    <p:set>
                                      <p:cBhvr>
                                        <p:cTn id="49" dur="1" fill="hold">
                                          <p:stCondLst>
                                            <p:cond delay="0"/>
                                          </p:stCondLst>
                                        </p:cTn>
                                        <p:tgtEl>
                                          <p:spTgt spid="81"/>
                                        </p:tgtEl>
                                        <p:attrNameLst>
                                          <p:attrName>style.visibility</p:attrName>
                                        </p:attrNameLst>
                                      </p:cBhvr>
                                      <p:to>
                                        <p:strVal val="visible"/>
                                      </p:to>
                                    </p:set>
                                    <p:animEffect transition="in" filter="wipe(left)">
                                      <p:cBhvr>
                                        <p:cTn id="50" dur="500"/>
                                        <p:tgtEl>
                                          <p:spTgt spid="81"/>
                                        </p:tgtEl>
                                      </p:cBhvr>
                                    </p:animEffect>
                                  </p:childTnLst>
                                </p:cTn>
                              </p:par>
                            </p:childTnLst>
                          </p:cTn>
                        </p:par>
                        <p:par>
                          <p:cTn id="51" fill="hold">
                            <p:stCondLst>
                              <p:cond delay="2500"/>
                            </p:stCondLst>
                            <p:childTnLst>
                              <p:par>
                                <p:cTn id="52" presetID="53" presetClass="entr" presetSubtype="16"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Effect transition="in" filter="fade">
                                      <p:cBhvr>
                                        <p:cTn id="56" dur="500"/>
                                        <p:tgtEl>
                                          <p:spTgt spid="44"/>
                                        </p:tgtEl>
                                      </p:cBhvr>
                                    </p:animEffect>
                                  </p:childTnLst>
                                </p:cTn>
                              </p:par>
                            </p:childTnLst>
                          </p:cTn>
                        </p:par>
                        <p:par>
                          <p:cTn id="57" fill="hold">
                            <p:stCondLst>
                              <p:cond delay="3000"/>
                            </p:stCondLst>
                            <p:childTnLst>
                              <p:par>
                                <p:cTn id="58" presetID="2" presetClass="entr" presetSubtype="2"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fill="hold"/>
                                        <p:tgtEl>
                                          <p:spTgt spid="60"/>
                                        </p:tgtEl>
                                        <p:attrNameLst>
                                          <p:attrName>ppt_x</p:attrName>
                                        </p:attrNameLst>
                                      </p:cBhvr>
                                      <p:tavLst>
                                        <p:tav tm="0">
                                          <p:val>
                                            <p:strVal val="1+#ppt_w/2"/>
                                          </p:val>
                                        </p:tav>
                                        <p:tav tm="100000">
                                          <p:val>
                                            <p:strVal val="#ppt_x"/>
                                          </p:val>
                                        </p:tav>
                                      </p:tavLst>
                                    </p:anim>
                                    <p:anim calcmode="lin" valueType="num">
                                      <p:cBhvr additive="base">
                                        <p:cTn id="61" dur="500" fill="hold"/>
                                        <p:tgtEl>
                                          <p:spTgt spid="60"/>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2" presetClass="entr" presetSubtype="1"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up)">
                                      <p:cBhvr>
                                        <p:cTn id="65" dur="500"/>
                                        <p:tgtEl>
                                          <p:spTgt spid="61"/>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wipe(left)">
                                      <p:cBhvr>
                                        <p:cTn id="69" dur="500"/>
                                        <p:tgtEl>
                                          <p:spTgt spid="7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fade">
                                      <p:cBhvr>
                                        <p:cTn id="72" dur="500"/>
                                        <p:tgtEl>
                                          <p:spTgt spid="9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par>
                                <p:cTn id="76" presetID="22" presetClass="entr" presetSubtype="8" fill="hold" grpId="0" nodeType="withEffect">
                                  <p:stCondLst>
                                    <p:cond delay="500"/>
                                  </p:stCondLst>
                                  <p:childTnLst>
                                    <p:set>
                                      <p:cBhvr>
                                        <p:cTn id="77" dur="1" fill="hold">
                                          <p:stCondLst>
                                            <p:cond delay="0"/>
                                          </p:stCondLst>
                                        </p:cTn>
                                        <p:tgtEl>
                                          <p:spTgt spid="77"/>
                                        </p:tgtEl>
                                        <p:attrNameLst>
                                          <p:attrName>style.visibility</p:attrName>
                                        </p:attrNameLst>
                                      </p:cBhvr>
                                      <p:to>
                                        <p:strVal val="visible"/>
                                      </p:to>
                                    </p:set>
                                    <p:animEffect transition="in" filter="wipe(left)">
                                      <p:cBhvr>
                                        <p:cTn id="78" dur="500"/>
                                        <p:tgtEl>
                                          <p:spTgt spid="77"/>
                                        </p:tgtEl>
                                      </p:cBhvr>
                                    </p:animEffect>
                                  </p:childTnLst>
                                </p:cTn>
                              </p:par>
                              <p:par>
                                <p:cTn id="79" presetID="22" presetClass="entr" presetSubtype="8" fill="hold" grpId="0" nodeType="withEffect">
                                  <p:stCondLst>
                                    <p:cond delay="1000"/>
                                  </p:stCondLst>
                                  <p:childTnLst>
                                    <p:set>
                                      <p:cBhvr>
                                        <p:cTn id="80" dur="1" fill="hold">
                                          <p:stCondLst>
                                            <p:cond delay="0"/>
                                          </p:stCondLst>
                                        </p:cTn>
                                        <p:tgtEl>
                                          <p:spTgt spid="82"/>
                                        </p:tgtEl>
                                        <p:attrNameLst>
                                          <p:attrName>style.visibility</p:attrName>
                                        </p:attrNameLst>
                                      </p:cBhvr>
                                      <p:to>
                                        <p:strVal val="visible"/>
                                      </p:to>
                                    </p:set>
                                    <p:animEffect transition="in" filter="wipe(left)">
                                      <p:cBhvr>
                                        <p:cTn id="81" dur="500"/>
                                        <p:tgtEl>
                                          <p:spTgt spid="82"/>
                                        </p:tgtEl>
                                      </p:cBhvr>
                                    </p:animEffect>
                                  </p:childTnLst>
                                </p:cTn>
                              </p:par>
                            </p:childTnLst>
                          </p:cTn>
                        </p:par>
                        <p:par>
                          <p:cTn id="82" fill="hold">
                            <p:stCondLst>
                              <p:cond delay="4500"/>
                            </p:stCondLst>
                            <p:childTnLst>
                              <p:par>
                                <p:cTn id="83" presetID="53" presetClass="entr" presetSubtype="16" fill="hold"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animEffect transition="in" filter="fade">
                                      <p:cBhvr>
                                        <p:cTn id="87" dur="500"/>
                                        <p:tgtEl>
                                          <p:spTgt spid="47"/>
                                        </p:tgtEl>
                                      </p:cBhvr>
                                    </p:animEffect>
                                  </p:childTnLst>
                                </p:cTn>
                              </p:par>
                            </p:childTnLst>
                          </p:cTn>
                        </p:par>
                        <p:par>
                          <p:cTn id="88" fill="hold">
                            <p:stCondLst>
                              <p:cond delay="5000"/>
                            </p:stCondLst>
                            <p:childTnLst>
                              <p:par>
                                <p:cTn id="89" presetID="2" presetClass="entr" presetSubtype="2" fill="hold" grpId="0"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additive="base">
                                        <p:cTn id="91" dur="500" fill="hold"/>
                                        <p:tgtEl>
                                          <p:spTgt spid="63"/>
                                        </p:tgtEl>
                                        <p:attrNameLst>
                                          <p:attrName>ppt_x</p:attrName>
                                        </p:attrNameLst>
                                      </p:cBhvr>
                                      <p:tavLst>
                                        <p:tav tm="0">
                                          <p:val>
                                            <p:strVal val="1+#ppt_w/2"/>
                                          </p:val>
                                        </p:tav>
                                        <p:tav tm="100000">
                                          <p:val>
                                            <p:strVal val="#ppt_x"/>
                                          </p:val>
                                        </p:tav>
                                      </p:tavLst>
                                    </p:anim>
                                    <p:anim calcmode="lin" valueType="num">
                                      <p:cBhvr additive="base">
                                        <p:cTn id="92" dur="500" fill="hold"/>
                                        <p:tgtEl>
                                          <p:spTgt spid="63"/>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22" presetClass="entr" presetSubtype="1"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wipe(up)">
                                      <p:cBhvr>
                                        <p:cTn id="96" dur="500"/>
                                        <p:tgtEl>
                                          <p:spTgt spid="64"/>
                                        </p:tgtEl>
                                      </p:cBhvr>
                                    </p:animEffect>
                                  </p:childTnLst>
                                </p:cTn>
                              </p:par>
                            </p:childTnLst>
                          </p:cTn>
                        </p:par>
                        <p:par>
                          <p:cTn id="97" fill="hold">
                            <p:stCondLst>
                              <p:cond delay="6000"/>
                            </p:stCondLst>
                            <p:childTnLst>
                              <p:par>
                                <p:cTn id="98" presetID="22" presetClass="entr" presetSubtype="8"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wipe(left)">
                                      <p:cBhvr>
                                        <p:cTn id="100" dur="500"/>
                                        <p:tgtEl>
                                          <p:spTgt spid="7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7"/>
                                        </p:tgtEl>
                                        <p:attrNameLst>
                                          <p:attrName>style.visibility</p:attrName>
                                        </p:attrNameLst>
                                      </p:cBhvr>
                                      <p:to>
                                        <p:strVal val="visible"/>
                                      </p:to>
                                    </p:set>
                                    <p:animEffect transition="in" filter="fade">
                                      <p:cBhvr>
                                        <p:cTn id="103" dur="500"/>
                                        <p:tgtEl>
                                          <p:spTgt spid="8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fade">
                                      <p:cBhvr>
                                        <p:cTn id="106" dur="500"/>
                                        <p:tgtEl>
                                          <p:spTgt spid="91"/>
                                        </p:tgtEl>
                                      </p:cBhvr>
                                    </p:animEffect>
                                  </p:childTnLst>
                                </p:cTn>
                              </p:par>
                              <p:par>
                                <p:cTn id="107" presetID="22" presetClass="entr" presetSubtype="8" fill="hold" grpId="0" nodeType="withEffect">
                                  <p:stCondLst>
                                    <p:cond delay="500"/>
                                  </p:stCondLst>
                                  <p:childTnLst>
                                    <p:set>
                                      <p:cBhvr>
                                        <p:cTn id="108" dur="1" fill="hold">
                                          <p:stCondLst>
                                            <p:cond delay="0"/>
                                          </p:stCondLst>
                                        </p:cTn>
                                        <p:tgtEl>
                                          <p:spTgt spid="72"/>
                                        </p:tgtEl>
                                        <p:attrNameLst>
                                          <p:attrName>style.visibility</p:attrName>
                                        </p:attrNameLst>
                                      </p:cBhvr>
                                      <p:to>
                                        <p:strVal val="visible"/>
                                      </p:to>
                                    </p:set>
                                    <p:animEffect transition="in" filter="wipe(left)">
                                      <p:cBhvr>
                                        <p:cTn id="109" dur="500"/>
                                        <p:tgtEl>
                                          <p:spTgt spid="72"/>
                                        </p:tgtEl>
                                      </p:cBhvr>
                                    </p:animEffect>
                                  </p:childTnLst>
                                </p:cTn>
                              </p:par>
                              <p:par>
                                <p:cTn id="110" presetID="22" presetClass="entr" presetSubtype="8" fill="hold" grpId="0" nodeType="withEffect">
                                  <p:stCondLst>
                                    <p:cond delay="500"/>
                                  </p:stCondLst>
                                  <p:childTnLst>
                                    <p:set>
                                      <p:cBhvr>
                                        <p:cTn id="111" dur="1" fill="hold">
                                          <p:stCondLst>
                                            <p:cond delay="0"/>
                                          </p:stCondLst>
                                        </p:cTn>
                                        <p:tgtEl>
                                          <p:spTgt spid="83"/>
                                        </p:tgtEl>
                                        <p:attrNameLst>
                                          <p:attrName>style.visibility</p:attrName>
                                        </p:attrNameLst>
                                      </p:cBhvr>
                                      <p:to>
                                        <p:strVal val="visible"/>
                                      </p:to>
                                    </p:set>
                                    <p:animEffect transition="in" filter="wipe(left)">
                                      <p:cBhvr>
                                        <p:cTn id="112" dur="500"/>
                                        <p:tgtEl>
                                          <p:spTgt spid="83"/>
                                        </p:tgtEl>
                                      </p:cBhvr>
                                    </p:animEffect>
                                  </p:childTnLst>
                                </p:cTn>
                              </p:par>
                            </p:childTnLst>
                          </p:cTn>
                        </p:par>
                        <p:par>
                          <p:cTn id="113" fill="hold">
                            <p:stCondLst>
                              <p:cond delay="6500"/>
                            </p:stCondLst>
                            <p:childTnLst>
                              <p:par>
                                <p:cTn id="114" presetID="53" presetClass="entr" presetSubtype="16" fill="hold"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7000"/>
                            </p:stCondLst>
                            <p:childTnLst>
                              <p:par>
                                <p:cTn id="120" presetID="2" presetClass="entr" presetSubtype="2" fill="hold" grpId="0" nodeType="afterEffect">
                                  <p:stCondLst>
                                    <p:cond delay="0"/>
                                  </p:stCondLst>
                                  <p:childTnLst>
                                    <p:set>
                                      <p:cBhvr>
                                        <p:cTn id="121" dur="1" fill="hold">
                                          <p:stCondLst>
                                            <p:cond delay="0"/>
                                          </p:stCondLst>
                                        </p:cTn>
                                        <p:tgtEl>
                                          <p:spTgt spid="66"/>
                                        </p:tgtEl>
                                        <p:attrNameLst>
                                          <p:attrName>style.visibility</p:attrName>
                                        </p:attrNameLst>
                                      </p:cBhvr>
                                      <p:to>
                                        <p:strVal val="visible"/>
                                      </p:to>
                                    </p:set>
                                    <p:anim calcmode="lin" valueType="num">
                                      <p:cBhvr additive="base">
                                        <p:cTn id="122" dur="500" fill="hold"/>
                                        <p:tgtEl>
                                          <p:spTgt spid="66"/>
                                        </p:tgtEl>
                                        <p:attrNameLst>
                                          <p:attrName>ppt_x</p:attrName>
                                        </p:attrNameLst>
                                      </p:cBhvr>
                                      <p:tavLst>
                                        <p:tav tm="0">
                                          <p:val>
                                            <p:strVal val="1+#ppt_w/2"/>
                                          </p:val>
                                        </p:tav>
                                        <p:tav tm="100000">
                                          <p:val>
                                            <p:strVal val="#ppt_x"/>
                                          </p:val>
                                        </p:tav>
                                      </p:tavLst>
                                    </p:anim>
                                    <p:anim calcmode="lin" valueType="num">
                                      <p:cBhvr additive="base">
                                        <p:cTn id="123" dur="500" fill="hold"/>
                                        <p:tgtEl>
                                          <p:spTgt spid="66"/>
                                        </p:tgtEl>
                                        <p:attrNameLst>
                                          <p:attrName>ppt_y</p:attrName>
                                        </p:attrNameLst>
                                      </p:cBhvr>
                                      <p:tavLst>
                                        <p:tav tm="0">
                                          <p:val>
                                            <p:strVal val="#ppt_y"/>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up)">
                                      <p:cBhvr>
                                        <p:cTn id="127" dur="500"/>
                                        <p:tgtEl>
                                          <p:spTgt spid="67"/>
                                        </p:tgtEl>
                                      </p:cBhvr>
                                    </p:animEffect>
                                  </p:childTnLst>
                                </p:cTn>
                              </p:par>
                            </p:childTnLst>
                          </p:cTn>
                        </p:par>
                        <p:par>
                          <p:cTn id="128" fill="hold">
                            <p:stCondLst>
                              <p:cond delay="8000"/>
                            </p:stCondLst>
                            <p:childTnLst>
                              <p:par>
                                <p:cTn id="129" presetID="16" presetClass="entr" presetSubtype="21" fill="hold" nodeType="afterEffect">
                                  <p:stCondLst>
                                    <p:cond delay="0"/>
                                  </p:stCondLst>
                                  <p:childTnLst>
                                    <p:set>
                                      <p:cBhvr>
                                        <p:cTn id="130" dur="1" fill="hold">
                                          <p:stCondLst>
                                            <p:cond delay="0"/>
                                          </p:stCondLst>
                                        </p:cTn>
                                        <p:tgtEl>
                                          <p:spTgt spid="69"/>
                                        </p:tgtEl>
                                        <p:attrNameLst>
                                          <p:attrName>style.visibility</p:attrName>
                                        </p:attrNameLst>
                                      </p:cBhvr>
                                      <p:to>
                                        <p:strVal val="visible"/>
                                      </p:to>
                                    </p:set>
                                    <p:animEffect transition="in" filter="barn(inVertical)">
                                      <p:cBhvr>
                                        <p:cTn id="131" dur="500"/>
                                        <p:tgtEl>
                                          <p:spTgt spid="69"/>
                                        </p:tgtEl>
                                      </p:cBhvr>
                                    </p:animEffect>
                                  </p:childTnLst>
                                </p:cTn>
                              </p:par>
                            </p:childTnLst>
                          </p:cTn>
                        </p:par>
                        <p:par>
                          <p:cTn id="132" fill="hold">
                            <p:stCondLst>
                              <p:cond delay="8500"/>
                            </p:stCondLst>
                            <p:childTnLst>
                              <p:par>
                                <p:cTn id="133" presetID="16" presetClass="entr" presetSubtype="21" fill="hold" grpId="0" nodeType="afterEffect">
                                  <p:stCondLst>
                                    <p:cond delay="0"/>
                                  </p:stCondLst>
                                  <p:childTnLst>
                                    <p:set>
                                      <p:cBhvr>
                                        <p:cTn id="134" dur="1" fill="hold">
                                          <p:stCondLst>
                                            <p:cond delay="0"/>
                                          </p:stCondLst>
                                        </p:cTn>
                                        <p:tgtEl>
                                          <p:spTgt spid="68"/>
                                        </p:tgtEl>
                                        <p:attrNameLst>
                                          <p:attrName>style.visibility</p:attrName>
                                        </p:attrNameLst>
                                      </p:cBhvr>
                                      <p:to>
                                        <p:strVal val="visible"/>
                                      </p:to>
                                    </p:set>
                                    <p:animEffect transition="in" filter="barn(inVertical)">
                                      <p:cBhvr>
                                        <p:cTn id="13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0" grpId="0"/>
      <p:bldP spid="61" grpId="0"/>
      <p:bldP spid="63" grpId="0"/>
      <p:bldP spid="64" grpId="0"/>
      <p:bldP spid="66" grpId="0"/>
      <p:bldP spid="67" grpId="0"/>
      <p:bldP spid="68" grpId="0"/>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p:bldP spid="90" grpId="0"/>
      <p:bldP spid="9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第四部分  其他不足之处</a:t>
            </a:r>
          </a:p>
        </p:txBody>
      </p:sp>
      <p:pic>
        <p:nvPicPr>
          <p:cNvPr id="68"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048" y="970688"/>
            <a:ext cx="5206706" cy="3202124"/>
          </a:xfrm>
          <a:prstGeom prst="rect">
            <a:avLst/>
          </a:prstGeom>
        </p:spPr>
      </p:pic>
      <p:grpSp>
        <p:nvGrpSpPr>
          <p:cNvPr id="69" name="Group 10"/>
          <p:cNvGrpSpPr/>
          <p:nvPr/>
        </p:nvGrpSpPr>
        <p:grpSpPr>
          <a:xfrm>
            <a:off x="5302430" y="2207712"/>
            <a:ext cx="623455" cy="623455"/>
            <a:chOff x="6253939" y="2516220"/>
            <a:chExt cx="831273" cy="831273"/>
          </a:xfrm>
        </p:grpSpPr>
        <p:sp>
          <p:nvSpPr>
            <p:cNvPr id="70" name="Oval 11"/>
            <p:cNvSpPr/>
            <p:nvPr/>
          </p:nvSpPr>
          <p:spPr>
            <a:xfrm>
              <a:off x="6253939" y="251622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71"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72" name="Group 13"/>
          <p:cNvGrpSpPr/>
          <p:nvPr/>
        </p:nvGrpSpPr>
        <p:grpSpPr>
          <a:xfrm>
            <a:off x="5302430" y="3088529"/>
            <a:ext cx="623455" cy="623455"/>
            <a:chOff x="5716910" y="3464598"/>
            <a:chExt cx="831273" cy="831273"/>
          </a:xfrm>
        </p:grpSpPr>
        <p:sp>
          <p:nvSpPr>
            <p:cNvPr id="73" name="Oval 14"/>
            <p:cNvSpPr/>
            <p:nvPr/>
          </p:nvSpPr>
          <p:spPr>
            <a:xfrm>
              <a:off x="5716910" y="3464598"/>
              <a:ext cx="831273" cy="831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74" name="Group 15"/>
            <p:cNvGrpSpPr/>
            <p:nvPr/>
          </p:nvGrpSpPr>
          <p:grpSpPr>
            <a:xfrm>
              <a:off x="5900374" y="3655628"/>
              <a:ext cx="464344" cy="464344"/>
              <a:chOff x="4439444" y="2582069"/>
              <a:chExt cx="464344" cy="464344"/>
            </a:xfrm>
            <a:solidFill>
              <a:schemeClr val="bg1"/>
            </a:solidFill>
          </p:grpSpPr>
          <p:sp>
            <p:nvSpPr>
              <p:cNvPr id="75"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6"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7"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78" name="Group 19"/>
          <p:cNvGrpSpPr/>
          <p:nvPr/>
        </p:nvGrpSpPr>
        <p:grpSpPr>
          <a:xfrm>
            <a:off x="5302430" y="1328324"/>
            <a:ext cx="623455" cy="623455"/>
            <a:chOff x="6678551" y="1578185"/>
            <a:chExt cx="831273" cy="831273"/>
          </a:xfrm>
        </p:grpSpPr>
        <p:sp>
          <p:nvSpPr>
            <p:cNvPr id="79" name="Oval 20"/>
            <p:cNvSpPr/>
            <p:nvPr/>
          </p:nvSpPr>
          <p:spPr>
            <a:xfrm>
              <a:off x="6678551" y="1578185"/>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80"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82" name="TextBox 81"/>
          <p:cNvSpPr txBox="1"/>
          <p:nvPr/>
        </p:nvSpPr>
        <p:spPr>
          <a:xfrm>
            <a:off x="6014298" y="1275606"/>
            <a:ext cx="1415772" cy="569387"/>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a:p>
            <a:endParaRPr lang="en-GB" sz="1500" b="1" dirty="0">
              <a:solidFill>
                <a:schemeClr val="tx1">
                  <a:lumMod val="65000"/>
                  <a:lumOff val="35000"/>
                </a:schemeClr>
              </a:solidFill>
            </a:endParaRPr>
          </a:p>
        </p:txBody>
      </p:sp>
      <p:sp>
        <p:nvSpPr>
          <p:cNvPr id="83" name="Rectangle 24"/>
          <p:cNvSpPr/>
          <p:nvPr/>
        </p:nvSpPr>
        <p:spPr>
          <a:xfrm>
            <a:off x="6014297" y="1576710"/>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90" name="Rectangle 31"/>
          <p:cNvSpPr/>
          <p:nvPr/>
        </p:nvSpPr>
        <p:spPr>
          <a:xfrm>
            <a:off x="1187624" y="4087754"/>
            <a:ext cx="6729025" cy="746358"/>
          </a:xfrm>
          <a:prstGeom prst="rect">
            <a:avLst/>
          </a:prstGeom>
        </p:spPr>
        <p:txBody>
          <a:bodyPr wrap="square" lIns="68580" tIns="34290" rIns="68580" bIns="34290">
            <a:spAutoFit/>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6" name="TextBox 25"/>
          <p:cNvSpPr txBox="1"/>
          <p:nvPr/>
        </p:nvSpPr>
        <p:spPr>
          <a:xfrm>
            <a:off x="6014298" y="2122575"/>
            <a:ext cx="1415772" cy="569387"/>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a:p>
            <a:endParaRPr lang="en-GB" sz="1500" b="1" dirty="0">
              <a:solidFill>
                <a:schemeClr val="tx1">
                  <a:lumMod val="65000"/>
                  <a:lumOff val="35000"/>
                </a:schemeClr>
              </a:solidFill>
            </a:endParaRPr>
          </a:p>
        </p:txBody>
      </p:sp>
      <p:sp>
        <p:nvSpPr>
          <p:cNvPr id="27" name="Rectangle 24"/>
          <p:cNvSpPr/>
          <p:nvPr/>
        </p:nvSpPr>
        <p:spPr>
          <a:xfrm>
            <a:off x="6014297" y="2423679"/>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8" name="TextBox 27"/>
          <p:cNvSpPr txBox="1"/>
          <p:nvPr/>
        </p:nvSpPr>
        <p:spPr>
          <a:xfrm>
            <a:off x="6014298" y="3006480"/>
            <a:ext cx="1415772" cy="569387"/>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a:p>
            <a:endParaRPr lang="en-GB" sz="1500" b="1" dirty="0">
              <a:solidFill>
                <a:schemeClr val="tx1">
                  <a:lumMod val="65000"/>
                  <a:lumOff val="35000"/>
                </a:schemeClr>
              </a:solidFill>
            </a:endParaRPr>
          </a:p>
        </p:txBody>
      </p:sp>
      <p:sp>
        <p:nvSpPr>
          <p:cNvPr id="29" name="Rectangle 24"/>
          <p:cNvSpPr/>
          <p:nvPr/>
        </p:nvSpPr>
        <p:spPr>
          <a:xfrm>
            <a:off x="6014297" y="3307584"/>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3" name="矩形 22"/>
          <p:cNvSpPr/>
          <p:nvPr/>
        </p:nvSpPr>
        <p:spPr>
          <a:xfrm>
            <a:off x="1288985" y="1389323"/>
            <a:ext cx="3332246" cy="206036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500" fill="hold"/>
                                        <p:tgtEl>
                                          <p:spTgt spid="78"/>
                                        </p:tgtEl>
                                        <p:attrNameLst>
                                          <p:attrName>ppt_w</p:attrName>
                                        </p:attrNameLst>
                                      </p:cBhvr>
                                      <p:tavLst>
                                        <p:tav tm="0">
                                          <p:val>
                                            <p:fltVal val="0"/>
                                          </p:val>
                                        </p:tav>
                                        <p:tav tm="100000">
                                          <p:val>
                                            <p:strVal val="#ppt_w"/>
                                          </p:val>
                                        </p:tav>
                                      </p:tavLst>
                                    </p:anim>
                                    <p:anim calcmode="lin" valueType="num">
                                      <p:cBhvr>
                                        <p:cTn id="17" dur="500" fill="hold"/>
                                        <p:tgtEl>
                                          <p:spTgt spid="78"/>
                                        </p:tgtEl>
                                        <p:attrNameLst>
                                          <p:attrName>ppt_h</p:attrName>
                                        </p:attrNameLst>
                                      </p:cBhvr>
                                      <p:tavLst>
                                        <p:tav tm="0">
                                          <p:val>
                                            <p:fltVal val="0"/>
                                          </p:val>
                                        </p:tav>
                                        <p:tav tm="100000">
                                          <p:val>
                                            <p:strVal val="#ppt_h"/>
                                          </p:val>
                                        </p:tav>
                                      </p:tavLst>
                                    </p:anim>
                                    <p:animEffect transition="in" filter="fade">
                                      <p:cBhvr>
                                        <p:cTn id="18" dur="500"/>
                                        <p:tgtEl>
                                          <p:spTgt spid="7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left)">
                                      <p:cBhvr>
                                        <p:cTn id="34" dur="500"/>
                                        <p:tgtEl>
                                          <p:spTgt spid="8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left)">
                                      <p:cBhvr>
                                        <p:cTn id="37" dur="500"/>
                                        <p:tgtEl>
                                          <p:spTgt spid="8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16" presetClass="entr" presetSubtype="21"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barn(inVertical)">
                                      <p:cBhvr>
                                        <p:cTn id="5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90" grpId="0"/>
      <p:bldP spid="26" grpId="0"/>
      <p:bldP spid="27" grpId="0"/>
      <p:bldP spid="28" grpId="0"/>
      <p:bldP spid="29"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rgbClr val="4F81B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4F81B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4F81B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1</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rgbClr val="4F81BD"/>
                </a:solidFill>
                <a:latin typeface="微软雅黑" panose="020B0503020204020204" pitchFamily="34" charset="-122"/>
                <a:ea typeface="微软雅黑" panose="020B0503020204020204" pitchFamily="34" charset="-122"/>
              </a:rPr>
              <a:t>年度工作概况</a:t>
            </a: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年度工作概述</a:t>
            </a:r>
          </a:p>
        </p:txBody>
      </p:sp>
      <p:sp>
        <p:nvSpPr>
          <p:cNvPr id="41" name="TextBox 40"/>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具体工作明细</a:t>
            </a:r>
          </a:p>
        </p:txBody>
      </p:sp>
      <p:sp>
        <p:nvSpPr>
          <p:cNvPr id="12" name="TextBox 11"/>
          <p:cNvSpPr txBox="1"/>
          <p:nvPr/>
        </p:nvSpPr>
        <p:spPr>
          <a:xfrm>
            <a:off x="3294058"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重点工作回顾</a:t>
            </a:r>
          </a:p>
        </p:txBody>
      </p:sp>
      <p:sp>
        <p:nvSpPr>
          <p:cNvPr id="13" name="TextBox 12"/>
          <p:cNvSpPr txBox="1"/>
          <p:nvPr/>
        </p:nvSpPr>
        <p:spPr>
          <a:xfrm>
            <a:off x="5310282"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五项工作概述</a:t>
            </a: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在此输入章节概述文本内容，文字尽量言简意赅的描述本章节的基本内容即可</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licai2011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专业设计在此输入章节概述文本内容，文字尽量言简意赅的描述本章节的基本内容即可</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licai2011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专业设计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9" grpId="0"/>
      <p:bldP spid="40" grpId="0"/>
      <p:bldP spid="4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图片 2"/>
          <p:cNvPicPr>
            <a:picLocks noChangeAspect="1"/>
          </p:cNvPicPr>
          <p:nvPr/>
        </p:nvPicPr>
        <p:blipFill rotWithShape="1">
          <a:blip r:embed="rId3">
            <a:extLst>
              <a:ext uri="{28A0092B-C50C-407E-A947-70E740481C1C}">
                <a14:useLocalDpi xmlns:a14="http://schemas.microsoft.com/office/drawing/2010/main" val="0"/>
              </a:ext>
            </a:extLst>
          </a:blip>
          <a:srcRect l="35016" r="16077"/>
          <a:stretch>
            <a:fillRect/>
          </a:stretch>
        </p:blipFill>
        <p:spPr>
          <a:xfrm>
            <a:off x="3637936" y="1014786"/>
            <a:ext cx="1868129" cy="3577268"/>
          </a:xfrm>
          <a:prstGeom prst="rect">
            <a:avLst/>
          </a:prstGeom>
        </p:spPr>
      </p:pic>
      <p:sp>
        <p:nvSpPr>
          <p:cNvPr id="2" name="矩形 1"/>
          <p:cNvSpPr/>
          <p:nvPr/>
        </p:nvSpPr>
        <p:spPr>
          <a:xfrm>
            <a:off x="3813820" y="1463519"/>
            <a:ext cx="1512168" cy="263097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题 16"/>
          <p:cNvSpPr>
            <a:spLocks noGrp="1"/>
          </p:cNvSpPr>
          <p:nvPr>
            <p:ph type="title"/>
          </p:nvPr>
        </p:nvSpPr>
        <p:spPr/>
        <p:txBody>
          <a:bodyPr/>
          <a:lstStyle/>
          <a:p>
            <a:r>
              <a:rPr lang="zh-CN" altLang="en-US" dirty="0"/>
              <a:t>第四部分  改善不足对策</a:t>
            </a:r>
          </a:p>
        </p:txBody>
      </p:sp>
      <p:sp>
        <p:nvSpPr>
          <p:cNvPr id="84" name="Rectangle 7"/>
          <p:cNvSpPr/>
          <p:nvPr/>
        </p:nvSpPr>
        <p:spPr>
          <a:xfrm>
            <a:off x="0" y="3746311"/>
            <a:ext cx="9144000" cy="1397189"/>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85" name="TextBox 84"/>
          <p:cNvSpPr txBox="1"/>
          <p:nvPr/>
        </p:nvSpPr>
        <p:spPr>
          <a:xfrm>
            <a:off x="3701239" y="3875198"/>
            <a:ext cx="1985159" cy="438582"/>
          </a:xfrm>
          <a:prstGeom prst="rect">
            <a:avLst/>
          </a:prstGeom>
          <a:noFill/>
        </p:spPr>
        <p:txBody>
          <a:bodyPr wrap="none" lIns="68580" tIns="34290" rIns="68580" bIns="34290" rtlCol="0">
            <a:spAutoFit/>
          </a:bodyPr>
          <a:lstStyle/>
          <a:p>
            <a:r>
              <a:rPr lang="zh-CN" altLang="en-US" sz="2400"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sp>
        <p:nvSpPr>
          <p:cNvPr id="86" name="Rectangle 9"/>
          <p:cNvSpPr/>
          <p:nvPr/>
        </p:nvSpPr>
        <p:spPr>
          <a:xfrm>
            <a:off x="1258941" y="4313779"/>
            <a:ext cx="6626117" cy="577081"/>
          </a:xfrm>
          <a:prstGeom prst="rect">
            <a:avLst/>
          </a:prstGeom>
        </p:spPr>
        <p:txBody>
          <a:bodyPr wrap="square" lIns="68580" tIns="34290" rIns="68580" bIns="34290">
            <a:spAutoFit/>
          </a:bodyPr>
          <a:lstStyle/>
          <a:p>
            <a:pPr algn="ctr"/>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licai2011</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专业设计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p>
          <a:p>
            <a:pPr algn="ctr"/>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licai2011</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专业设计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p>
          <a:p>
            <a:pPr algn="ctr"/>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licai2011</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专业设计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p>
        </p:txBody>
      </p:sp>
      <p:grpSp>
        <p:nvGrpSpPr>
          <p:cNvPr id="87" name="Group 41"/>
          <p:cNvGrpSpPr/>
          <p:nvPr/>
        </p:nvGrpSpPr>
        <p:grpSpPr>
          <a:xfrm>
            <a:off x="6086694" y="1295946"/>
            <a:ext cx="623455" cy="623455"/>
            <a:chOff x="8115591" y="1727927"/>
            <a:chExt cx="831273" cy="831273"/>
          </a:xfrm>
        </p:grpSpPr>
        <p:sp>
          <p:nvSpPr>
            <p:cNvPr id="88" name="Oval 12"/>
            <p:cNvSpPr/>
            <p:nvPr/>
          </p:nvSpPr>
          <p:spPr>
            <a:xfrm>
              <a:off x="8115591" y="1727927"/>
              <a:ext cx="831273" cy="831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9" name="Group 14"/>
            <p:cNvGrpSpPr/>
            <p:nvPr/>
          </p:nvGrpSpPr>
          <p:grpSpPr>
            <a:xfrm>
              <a:off x="8338661" y="1951357"/>
              <a:ext cx="383755" cy="384412"/>
              <a:chOff x="9145588" y="4435475"/>
              <a:chExt cx="464344" cy="465138"/>
            </a:xfrm>
            <a:solidFill>
              <a:schemeClr val="bg2"/>
            </a:solidFill>
          </p:grpSpPr>
          <p:sp>
            <p:nvSpPr>
              <p:cNvPr id="9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9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99" name="Group 43"/>
          <p:cNvGrpSpPr/>
          <p:nvPr/>
        </p:nvGrpSpPr>
        <p:grpSpPr>
          <a:xfrm>
            <a:off x="2434368" y="2571750"/>
            <a:ext cx="623455" cy="623455"/>
            <a:chOff x="3245823" y="3429000"/>
            <a:chExt cx="831273" cy="831273"/>
          </a:xfrm>
        </p:grpSpPr>
        <p:sp>
          <p:nvSpPr>
            <p:cNvPr id="100" name="Oval 11"/>
            <p:cNvSpPr/>
            <p:nvPr/>
          </p:nvSpPr>
          <p:spPr>
            <a:xfrm>
              <a:off x="3245823" y="342900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1" name="Group 24"/>
            <p:cNvGrpSpPr/>
            <p:nvPr/>
          </p:nvGrpSpPr>
          <p:grpSpPr>
            <a:xfrm>
              <a:off x="3541739" y="3652429"/>
              <a:ext cx="263709" cy="384412"/>
              <a:chOff x="3582988" y="3510757"/>
              <a:chExt cx="319088" cy="465138"/>
            </a:xfrm>
            <a:solidFill>
              <a:schemeClr val="bg2"/>
            </a:solidFill>
          </p:grpSpPr>
          <p:sp>
            <p:nvSpPr>
              <p:cNvPr id="10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0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04" name="Group 42"/>
          <p:cNvGrpSpPr/>
          <p:nvPr/>
        </p:nvGrpSpPr>
        <p:grpSpPr>
          <a:xfrm>
            <a:off x="6086178" y="2571750"/>
            <a:ext cx="623455" cy="623455"/>
            <a:chOff x="8114903" y="3428999"/>
            <a:chExt cx="831273" cy="831273"/>
          </a:xfrm>
        </p:grpSpPr>
        <p:sp>
          <p:nvSpPr>
            <p:cNvPr id="105" name="Oval 13"/>
            <p:cNvSpPr/>
            <p:nvPr/>
          </p:nvSpPr>
          <p:spPr>
            <a:xfrm>
              <a:off x="8114903" y="3428999"/>
              <a:ext cx="831273" cy="831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6" name="Group 27"/>
            <p:cNvGrpSpPr/>
            <p:nvPr/>
          </p:nvGrpSpPr>
          <p:grpSpPr>
            <a:xfrm>
              <a:off x="8337871" y="3678854"/>
              <a:ext cx="384412" cy="323405"/>
              <a:chOff x="5368132" y="2625725"/>
              <a:chExt cx="465138" cy="391319"/>
            </a:xfrm>
            <a:solidFill>
              <a:schemeClr val="bg2"/>
            </a:solidFill>
          </p:grpSpPr>
          <p:sp>
            <p:nvSpPr>
              <p:cNvPr id="10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10" name="Group 3"/>
          <p:cNvGrpSpPr/>
          <p:nvPr/>
        </p:nvGrpSpPr>
        <p:grpSpPr>
          <a:xfrm>
            <a:off x="2434368" y="1295946"/>
            <a:ext cx="623455" cy="623455"/>
            <a:chOff x="3245823" y="1727927"/>
            <a:chExt cx="831273" cy="831273"/>
          </a:xfrm>
        </p:grpSpPr>
        <p:sp>
          <p:nvSpPr>
            <p:cNvPr id="111" name="Oval 10"/>
            <p:cNvSpPr/>
            <p:nvPr/>
          </p:nvSpPr>
          <p:spPr>
            <a:xfrm>
              <a:off x="3245823" y="1727927"/>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2" name="Group 31"/>
            <p:cNvGrpSpPr/>
            <p:nvPr/>
          </p:nvGrpSpPr>
          <p:grpSpPr>
            <a:xfrm>
              <a:off x="3469581" y="1949424"/>
              <a:ext cx="383755" cy="383755"/>
              <a:chOff x="4439444" y="1652588"/>
              <a:chExt cx="464344" cy="464344"/>
            </a:xfrm>
            <a:solidFill>
              <a:schemeClr val="bg2"/>
            </a:solidFill>
          </p:grpSpPr>
          <p:sp>
            <p:nvSpPr>
              <p:cNvPr id="11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1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1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sp>
        <p:nvSpPr>
          <p:cNvPr id="49" name="TextBox 48"/>
          <p:cNvSpPr txBox="1"/>
          <p:nvPr/>
        </p:nvSpPr>
        <p:spPr>
          <a:xfrm>
            <a:off x="6777062" y="1203598"/>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0" name="TextBox 49"/>
          <p:cNvSpPr txBox="1"/>
          <p:nvPr/>
        </p:nvSpPr>
        <p:spPr>
          <a:xfrm>
            <a:off x="6777062" y="1439109"/>
            <a:ext cx="1827386"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1" name="TextBox 50"/>
          <p:cNvSpPr txBox="1"/>
          <p:nvPr/>
        </p:nvSpPr>
        <p:spPr>
          <a:xfrm>
            <a:off x="6777062" y="2493411"/>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2" name="TextBox 51"/>
          <p:cNvSpPr txBox="1"/>
          <p:nvPr/>
        </p:nvSpPr>
        <p:spPr>
          <a:xfrm>
            <a:off x="6777062" y="2728922"/>
            <a:ext cx="1827386"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3" name="TextBox 52"/>
          <p:cNvSpPr txBox="1"/>
          <p:nvPr/>
        </p:nvSpPr>
        <p:spPr>
          <a:xfrm>
            <a:off x="1186934" y="2493411"/>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4" name="TextBox 53"/>
          <p:cNvSpPr txBox="1"/>
          <p:nvPr/>
        </p:nvSpPr>
        <p:spPr>
          <a:xfrm>
            <a:off x="467544" y="2728922"/>
            <a:ext cx="1827386" cy="507831"/>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5" name="TextBox 54"/>
          <p:cNvSpPr txBox="1"/>
          <p:nvPr/>
        </p:nvSpPr>
        <p:spPr>
          <a:xfrm>
            <a:off x="1186934" y="1252473"/>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6" name="TextBox 55"/>
          <p:cNvSpPr txBox="1"/>
          <p:nvPr/>
        </p:nvSpPr>
        <p:spPr>
          <a:xfrm>
            <a:off x="467544" y="1487984"/>
            <a:ext cx="1827386" cy="507831"/>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Effect transition="in" filter="fade">
                                      <p:cBhvr>
                                        <p:cTn id="19" dur="500"/>
                                        <p:tgtEl>
                                          <p:spTgt spid="1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down)">
                                      <p:cBhvr>
                                        <p:cTn id="26" dur="500"/>
                                        <p:tgtEl>
                                          <p:spTgt spid="5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99"/>
                                        </p:tgtEl>
                                        <p:attrNameLst>
                                          <p:attrName>style.visibility</p:attrName>
                                        </p:attrNameLst>
                                      </p:cBhvr>
                                      <p:to>
                                        <p:strVal val="visible"/>
                                      </p:to>
                                    </p:set>
                                    <p:anim calcmode="lin" valueType="num">
                                      <p:cBhvr>
                                        <p:cTn id="30" dur="500" fill="hold"/>
                                        <p:tgtEl>
                                          <p:spTgt spid="99"/>
                                        </p:tgtEl>
                                        <p:attrNameLst>
                                          <p:attrName>ppt_w</p:attrName>
                                        </p:attrNameLst>
                                      </p:cBhvr>
                                      <p:tavLst>
                                        <p:tav tm="0">
                                          <p:val>
                                            <p:fltVal val="0"/>
                                          </p:val>
                                        </p:tav>
                                        <p:tav tm="100000">
                                          <p:val>
                                            <p:strVal val="#ppt_w"/>
                                          </p:val>
                                        </p:tav>
                                      </p:tavLst>
                                    </p:anim>
                                    <p:anim calcmode="lin" valueType="num">
                                      <p:cBhvr>
                                        <p:cTn id="31" dur="500" fill="hold"/>
                                        <p:tgtEl>
                                          <p:spTgt spid="99"/>
                                        </p:tgtEl>
                                        <p:attrNameLst>
                                          <p:attrName>ppt_h</p:attrName>
                                        </p:attrNameLst>
                                      </p:cBhvr>
                                      <p:tavLst>
                                        <p:tav tm="0">
                                          <p:val>
                                            <p:fltVal val="0"/>
                                          </p:val>
                                        </p:tav>
                                        <p:tav tm="100000">
                                          <p:val>
                                            <p:strVal val="#ppt_h"/>
                                          </p:val>
                                        </p:tav>
                                      </p:tavLst>
                                    </p:anim>
                                    <p:animEffect transition="in" filter="fade">
                                      <p:cBhvr>
                                        <p:cTn id="32" dur="500"/>
                                        <p:tgtEl>
                                          <p:spTgt spid="99"/>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right)">
                                      <p:cBhvr>
                                        <p:cTn id="36" dur="500"/>
                                        <p:tgtEl>
                                          <p:spTgt spid="5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right)">
                                      <p:cBhvr>
                                        <p:cTn id="39" dur="500"/>
                                        <p:tgtEl>
                                          <p:spTgt spid="54"/>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Effect transition="in" filter="fade">
                                      <p:cBhvr>
                                        <p:cTn id="45" dur="500"/>
                                        <p:tgtEl>
                                          <p:spTgt spid="87"/>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down)">
                                      <p:cBhvr>
                                        <p:cTn id="49" dur="500"/>
                                        <p:tgtEl>
                                          <p:spTgt spid="4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down)">
                                      <p:cBhvr>
                                        <p:cTn id="52" dur="500"/>
                                        <p:tgtEl>
                                          <p:spTgt spid="50"/>
                                        </p:tgtEl>
                                      </p:cBhvr>
                                    </p:animEffect>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p:cTn id="56" dur="500" fill="hold"/>
                                        <p:tgtEl>
                                          <p:spTgt spid="104"/>
                                        </p:tgtEl>
                                        <p:attrNameLst>
                                          <p:attrName>ppt_w</p:attrName>
                                        </p:attrNameLst>
                                      </p:cBhvr>
                                      <p:tavLst>
                                        <p:tav tm="0">
                                          <p:val>
                                            <p:fltVal val="0"/>
                                          </p:val>
                                        </p:tav>
                                        <p:tav tm="100000">
                                          <p:val>
                                            <p:strVal val="#ppt_w"/>
                                          </p:val>
                                        </p:tav>
                                      </p:tavLst>
                                    </p:anim>
                                    <p:anim calcmode="lin" valueType="num">
                                      <p:cBhvr>
                                        <p:cTn id="57" dur="500" fill="hold"/>
                                        <p:tgtEl>
                                          <p:spTgt spid="104"/>
                                        </p:tgtEl>
                                        <p:attrNameLst>
                                          <p:attrName>ppt_h</p:attrName>
                                        </p:attrNameLst>
                                      </p:cBhvr>
                                      <p:tavLst>
                                        <p:tav tm="0">
                                          <p:val>
                                            <p:fltVal val="0"/>
                                          </p:val>
                                        </p:tav>
                                        <p:tav tm="100000">
                                          <p:val>
                                            <p:strVal val="#ppt_h"/>
                                          </p:val>
                                        </p:tav>
                                      </p:tavLst>
                                    </p:anim>
                                    <p:animEffect transition="in" filter="fade">
                                      <p:cBhvr>
                                        <p:cTn id="58" dur="500"/>
                                        <p:tgtEl>
                                          <p:spTgt spid="104"/>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down)">
                                      <p:cBhvr>
                                        <p:cTn id="62" dur="500"/>
                                        <p:tgtEl>
                                          <p:spTgt spid="5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down)">
                                      <p:cBhvr>
                                        <p:cTn id="65" dur="500"/>
                                        <p:tgtEl>
                                          <p:spTgt spid="52"/>
                                        </p:tgtEl>
                                      </p:cBhvr>
                                    </p:animEffect>
                                  </p:childTnLst>
                                </p:cTn>
                              </p:par>
                            </p:childTnLst>
                          </p:cTn>
                        </p:par>
                        <p:par>
                          <p:cTn id="66" fill="hold">
                            <p:stCondLst>
                              <p:cond delay="5500"/>
                            </p:stCondLst>
                            <p:childTnLst>
                              <p:par>
                                <p:cTn id="67" presetID="52" presetClass="entr" presetSubtype="0" fill="hold" grpId="0" nodeType="afterEffect">
                                  <p:stCondLst>
                                    <p:cond delay="0"/>
                                  </p:stCondLst>
                                  <p:iterate type="lt">
                                    <p:tmPct val="10000"/>
                                  </p:iterate>
                                  <p:childTnLst>
                                    <p:set>
                                      <p:cBhvr>
                                        <p:cTn id="68" dur="1" fill="hold">
                                          <p:stCondLst>
                                            <p:cond delay="0"/>
                                          </p:stCondLst>
                                        </p:cTn>
                                        <p:tgtEl>
                                          <p:spTgt spid="85"/>
                                        </p:tgtEl>
                                        <p:attrNameLst>
                                          <p:attrName>style.visibility</p:attrName>
                                        </p:attrNameLst>
                                      </p:cBhvr>
                                      <p:to>
                                        <p:strVal val="visible"/>
                                      </p:to>
                                    </p:set>
                                    <p:animScale>
                                      <p:cBhvr>
                                        <p:cTn id="69"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85"/>
                                        </p:tgtEl>
                                        <p:attrNameLst>
                                          <p:attrName>ppt_x</p:attrName>
                                          <p:attrName>ppt_y</p:attrName>
                                        </p:attrNameLst>
                                      </p:cBhvr>
                                    </p:animMotion>
                                    <p:animEffect transition="in" filter="fade">
                                      <p:cBhvr>
                                        <p:cTn id="71" dur="1000"/>
                                        <p:tgtEl>
                                          <p:spTgt spid="85"/>
                                        </p:tgtEl>
                                      </p:cBhvr>
                                    </p:animEffect>
                                  </p:childTnLst>
                                </p:cTn>
                              </p:par>
                            </p:childTnLst>
                          </p:cTn>
                        </p:par>
                        <p:par>
                          <p:cTn id="72" fill="hold">
                            <p:stCondLst>
                              <p:cond delay="7000"/>
                            </p:stCondLst>
                            <p:childTnLst>
                              <p:par>
                                <p:cTn id="73" presetID="16" presetClass="entr" presetSubtype="21"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barn(inVertical)">
                                      <p:cBhvr>
                                        <p:cTn id="7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6" grpId="0"/>
      <p:bldP spid="49" grpId="0"/>
      <p:bldP spid="50" grpId="0"/>
      <p:bldP spid="51" grpId="0"/>
      <p:bldP spid="52" grpId="0"/>
      <p:bldP spid="53" grpId="0"/>
      <p:bldP spid="54" grpId="0"/>
      <p:bldP spid="55" grpId="0"/>
      <p:bldP spid="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第四部分  点击此处添加标题</a:t>
            </a:r>
          </a:p>
        </p:txBody>
      </p:sp>
      <p:sp>
        <p:nvSpPr>
          <p:cNvPr id="145" name="Oval 65"/>
          <p:cNvSpPr>
            <a:spLocks noChangeArrowheads="1"/>
          </p:cNvSpPr>
          <p:nvPr/>
        </p:nvSpPr>
        <p:spPr bwMode="auto">
          <a:xfrm>
            <a:off x="2266791" y="4547617"/>
            <a:ext cx="4374486" cy="117887"/>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lIns="68580" tIns="34290" rIns="68580" bIns="34290" anchor="ctr"/>
          <a:lstStyle/>
          <a:p>
            <a:pPr>
              <a:defRPr/>
            </a:pPr>
            <a:endParaRPr lang="zh-CN" altLang="en-US" kern="0">
              <a:solidFill>
                <a:schemeClr val="tx1">
                  <a:lumMod val="65000"/>
                  <a:lumOff val="35000"/>
                </a:schemeClr>
              </a:solidFill>
              <a:latin typeface="Arial" panose="020B0604020202020204" pitchFamily="34" charset="0"/>
              <a:ea typeface="宋体" panose="02010600030101010101" pitchFamily="2" charset="-122"/>
            </a:endParaRPr>
          </a:p>
        </p:txBody>
      </p:sp>
      <p:sp>
        <p:nvSpPr>
          <p:cNvPr id="164" name="矩形 12"/>
          <p:cNvSpPr/>
          <p:nvPr/>
        </p:nvSpPr>
        <p:spPr>
          <a:xfrm>
            <a:off x="2664625" y="2121337"/>
            <a:ext cx="3748989" cy="233311"/>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09962 w 4872574"/>
              <a:gd name="connsiteY0-32" fmla="*/ 0 h 582700"/>
              <a:gd name="connsiteX1-33" fmla="*/ 4872574 w 4872574"/>
              <a:gd name="connsiteY1-34" fmla="*/ 0 h 582700"/>
              <a:gd name="connsiteX2-35" fmla="*/ 4167725 w 4872574"/>
              <a:gd name="connsiteY2-36" fmla="*/ 582700 h 582700"/>
              <a:gd name="connsiteX3-37" fmla="*/ 0 w 4872574"/>
              <a:gd name="connsiteY3-38" fmla="*/ 571926 h 582700"/>
              <a:gd name="connsiteX4-39" fmla="*/ 409962 w 4872574"/>
              <a:gd name="connsiteY4-40" fmla="*/ 0 h 582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2574" h="582700">
                <a:moveTo>
                  <a:pt x="409962" y="0"/>
                </a:moveTo>
                <a:lnTo>
                  <a:pt x="4872574" y="0"/>
                </a:lnTo>
                <a:lnTo>
                  <a:pt x="4167725" y="582700"/>
                </a:lnTo>
                <a:lnTo>
                  <a:pt x="0" y="571926"/>
                </a:lnTo>
                <a:lnTo>
                  <a:pt x="409962" y="0"/>
                </a:lnTo>
                <a:close/>
              </a:path>
            </a:pathLst>
          </a:custGeom>
          <a:gradFill flip="none" rotWithShape="1">
            <a:gsLst>
              <a:gs pos="0">
                <a:schemeClr val="accent3"/>
              </a:gs>
              <a:gs pos="99000">
                <a:schemeClr val="accent3">
                  <a:lumMod val="75000"/>
                </a:schemeClr>
              </a:gs>
            </a:gsLst>
            <a:path path="circle">
              <a:fillToRect l="50000" t="50000" r="50000" b="50000"/>
            </a:path>
            <a:tileRect/>
          </a:gra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5" name="矩形 4"/>
          <p:cNvSpPr/>
          <p:nvPr/>
        </p:nvSpPr>
        <p:spPr>
          <a:xfrm>
            <a:off x="2574161" y="2346423"/>
            <a:ext cx="3995678" cy="1018209"/>
          </a:xfrm>
          <a:custGeom>
            <a:avLst/>
            <a:gdLst/>
            <a:ahLst/>
            <a:cxnLst/>
            <a:rect l="l" t="t" r="r" b="b"/>
            <a:pathLst>
              <a:path w="6479700" h="1651206">
                <a:moveTo>
                  <a:pt x="136084" y="0"/>
                </a:moveTo>
                <a:lnTo>
                  <a:pt x="6343617" y="0"/>
                </a:lnTo>
                <a:cubicBezTo>
                  <a:pt x="6432372" y="294354"/>
                  <a:pt x="6479700" y="606510"/>
                  <a:pt x="6479700" y="929719"/>
                </a:cubicBezTo>
                <a:cubicBezTo>
                  <a:pt x="6479700" y="1177787"/>
                  <a:pt x="6451820" y="1419344"/>
                  <a:pt x="6398058" y="1651206"/>
                </a:cubicBezTo>
                <a:lnTo>
                  <a:pt x="81642" y="1651206"/>
                </a:lnTo>
                <a:cubicBezTo>
                  <a:pt x="27880" y="1419344"/>
                  <a:pt x="0" y="1177787"/>
                  <a:pt x="0" y="929719"/>
                </a:cubicBezTo>
                <a:cubicBezTo>
                  <a:pt x="0" y="606510"/>
                  <a:pt x="47328" y="294354"/>
                  <a:pt x="136084" y="0"/>
                </a:cubicBezTo>
                <a:close/>
              </a:path>
            </a:pathLst>
          </a:custGeom>
          <a:gradFill flip="none" rotWithShape="1">
            <a:gsLst>
              <a:gs pos="99000">
                <a:schemeClr val="accent2">
                  <a:lumMod val="75000"/>
                </a:schemeClr>
              </a:gs>
              <a:gs pos="38000">
                <a:schemeClr val="accent2"/>
              </a:gs>
            </a:gsLst>
            <a:path path="circle">
              <a:fillToRect l="50000" t="50000" r="50000" b="50000"/>
            </a:path>
            <a:tileRect/>
          </a:gra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6" name="矩形 12"/>
          <p:cNvSpPr/>
          <p:nvPr/>
        </p:nvSpPr>
        <p:spPr>
          <a:xfrm>
            <a:off x="2689297" y="3364632"/>
            <a:ext cx="3831047" cy="235232"/>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84964 w 4947576"/>
              <a:gd name="connsiteY0-32" fmla="*/ 0 h 582700"/>
              <a:gd name="connsiteX1-33" fmla="*/ 4947576 w 4947576"/>
              <a:gd name="connsiteY1-34" fmla="*/ 0 h 582700"/>
              <a:gd name="connsiteX2-35" fmla="*/ 4242727 w 4947576"/>
              <a:gd name="connsiteY2-36" fmla="*/ 582700 h 582700"/>
              <a:gd name="connsiteX3-37" fmla="*/ 0 w 4947576"/>
              <a:gd name="connsiteY3-38" fmla="*/ 571925 h 582700"/>
              <a:gd name="connsiteX4-39" fmla="*/ 484964 w 4947576"/>
              <a:gd name="connsiteY4-40" fmla="*/ 0 h 582700"/>
              <a:gd name="connsiteX0-41" fmla="*/ 495608 w 4958220"/>
              <a:gd name="connsiteY0-42" fmla="*/ 0 h 582700"/>
              <a:gd name="connsiteX1-43" fmla="*/ 4958220 w 4958220"/>
              <a:gd name="connsiteY1-44" fmla="*/ 0 h 582700"/>
              <a:gd name="connsiteX2-45" fmla="*/ 4253371 w 4958220"/>
              <a:gd name="connsiteY2-46" fmla="*/ 582700 h 582700"/>
              <a:gd name="connsiteX3-47" fmla="*/ 0 w 4958220"/>
              <a:gd name="connsiteY3-48" fmla="*/ 550815 h 582700"/>
              <a:gd name="connsiteX4-49" fmla="*/ 495608 w 4958220"/>
              <a:gd name="connsiteY4-50" fmla="*/ 0 h 582700"/>
              <a:gd name="connsiteX0-51" fmla="*/ 495608 w 4958220"/>
              <a:gd name="connsiteY0-52" fmla="*/ 0 h 582700"/>
              <a:gd name="connsiteX1-53" fmla="*/ 4958220 w 4958220"/>
              <a:gd name="connsiteY1-54" fmla="*/ 0 h 582700"/>
              <a:gd name="connsiteX2-55" fmla="*/ 4253371 w 4958220"/>
              <a:gd name="connsiteY2-56" fmla="*/ 582700 h 582700"/>
              <a:gd name="connsiteX3-57" fmla="*/ 0 w 4958220"/>
              <a:gd name="connsiteY3-58" fmla="*/ 550815 h 582700"/>
              <a:gd name="connsiteX4-59" fmla="*/ 495608 w 4958220"/>
              <a:gd name="connsiteY4-60" fmla="*/ 0 h 582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58220" h="582700">
                <a:moveTo>
                  <a:pt x="495608" y="0"/>
                </a:moveTo>
                <a:lnTo>
                  <a:pt x="4958220" y="0"/>
                </a:lnTo>
                <a:lnTo>
                  <a:pt x="4253371" y="582700"/>
                </a:lnTo>
                <a:lnTo>
                  <a:pt x="0" y="550815"/>
                </a:lnTo>
                <a:lnTo>
                  <a:pt x="495608" y="0"/>
                </a:lnTo>
                <a:close/>
              </a:path>
            </a:pathLst>
          </a:custGeom>
          <a:gradFill flip="none" rotWithShape="1">
            <a:gsLst>
              <a:gs pos="0">
                <a:schemeClr val="accent5"/>
              </a:gs>
              <a:gs pos="99000">
                <a:schemeClr val="accent5">
                  <a:lumMod val="75000"/>
                </a:schemeClr>
              </a:gs>
            </a:gsLst>
            <a:path path="circle">
              <a:fillToRect l="50000" t="50000" r="50000" b="50000"/>
            </a:path>
            <a:tileRect/>
          </a:gra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7" name="矩形 4"/>
          <p:cNvSpPr/>
          <p:nvPr/>
        </p:nvSpPr>
        <p:spPr>
          <a:xfrm>
            <a:off x="2730387" y="1103128"/>
            <a:ext cx="3683227" cy="1018209"/>
          </a:xfrm>
          <a:custGeom>
            <a:avLst/>
            <a:gdLst/>
            <a:ahLst/>
            <a:cxnLst/>
            <a:rect l="l" t="t" r="r" b="b"/>
            <a:pathLst>
              <a:path w="5973005" h="1651206">
                <a:moveTo>
                  <a:pt x="1566860" y="0"/>
                </a:moveTo>
                <a:lnTo>
                  <a:pt x="4406144" y="0"/>
                </a:lnTo>
                <a:cubicBezTo>
                  <a:pt x="5109269" y="339593"/>
                  <a:pt x="5668506" y="928551"/>
                  <a:pt x="5973005" y="1651206"/>
                </a:cubicBezTo>
                <a:lnTo>
                  <a:pt x="0" y="1651206"/>
                </a:lnTo>
                <a:cubicBezTo>
                  <a:pt x="304499" y="928551"/>
                  <a:pt x="863736" y="339593"/>
                  <a:pt x="1566860" y="0"/>
                </a:cubicBezTo>
                <a:close/>
              </a:path>
            </a:pathLst>
          </a:custGeom>
          <a:gradFill flip="none" rotWithShape="1">
            <a:gsLst>
              <a:gs pos="99000">
                <a:schemeClr val="accent1">
                  <a:lumMod val="75000"/>
                </a:schemeClr>
              </a:gs>
              <a:gs pos="38000">
                <a:schemeClr val="accent1"/>
              </a:gs>
            </a:gsLst>
            <a:path path="circle">
              <a:fillToRect l="50000" t="50000" r="50000" b="50000"/>
            </a:path>
            <a:tileRect/>
          </a:gra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8" name="矩形 4"/>
          <p:cNvSpPr/>
          <p:nvPr/>
        </p:nvSpPr>
        <p:spPr>
          <a:xfrm>
            <a:off x="2689449" y="3583414"/>
            <a:ext cx="3765101" cy="1018209"/>
          </a:xfrm>
          <a:custGeom>
            <a:avLst/>
            <a:gdLst/>
            <a:ahLst/>
            <a:cxnLst/>
            <a:rect l="l" t="t" r="r" b="b"/>
            <a:pathLst>
              <a:path w="6105779" h="1651206">
                <a:moveTo>
                  <a:pt x="0" y="0"/>
                </a:moveTo>
                <a:lnTo>
                  <a:pt x="6105779" y="0"/>
                </a:lnTo>
                <a:cubicBezTo>
                  <a:pt x="5867381" y="687291"/>
                  <a:pt x="5401050" y="1267480"/>
                  <a:pt x="4796909" y="1651206"/>
                </a:cubicBezTo>
                <a:lnTo>
                  <a:pt x="1308869" y="1651206"/>
                </a:lnTo>
                <a:cubicBezTo>
                  <a:pt x="704729" y="1267480"/>
                  <a:pt x="238398" y="687291"/>
                  <a:pt x="0" y="0"/>
                </a:cubicBezTo>
                <a:close/>
              </a:path>
            </a:pathLst>
          </a:custGeom>
          <a:gradFill flip="none" rotWithShape="1">
            <a:gsLst>
              <a:gs pos="99000">
                <a:schemeClr val="accent4">
                  <a:lumMod val="75000"/>
                </a:schemeClr>
              </a:gs>
              <a:gs pos="38000">
                <a:schemeClr val="accent4"/>
              </a:gs>
            </a:gsLst>
            <a:path path="circle">
              <a:fillToRect l="50000" t="50000" r="50000" b="50000"/>
            </a:path>
            <a:tileRect/>
          </a:gra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51" name="Rectangle 33"/>
          <p:cNvSpPr/>
          <p:nvPr/>
        </p:nvSpPr>
        <p:spPr>
          <a:xfrm>
            <a:off x="3385611" y="3792436"/>
            <a:ext cx="2372777" cy="600164"/>
          </a:xfrm>
          <a:prstGeom prst="rect">
            <a:avLst/>
          </a:prstGeom>
        </p:spPr>
        <p:txBody>
          <a:bodyPr wrap="square">
            <a:spAutoFit/>
          </a:bodyPr>
          <a:lstStyle/>
          <a:p>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licai2011</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专业设计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p>
        </p:txBody>
      </p:sp>
      <p:sp>
        <p:nvSpPr>
          <p:cNvPr id="152" name="Rectangle 34"/>
          <p:cNvSpPr/>
          <p:nvPr/>
        </p:nvSpPr>
        <p:spPr>
          <a:xfrm>
            <a:off x="3396188" y="1425236"/>
            <a:ext cx="2372777" cy="600164"/>
          </a:xfrm>
          <a:prstGeom prst="rect">
            <a:avLst/>
          </a:prstGeom>
        </p:spPr>
        <p:txBody>
          <a:bodyPr wrap="square">
            <a:spAutoFit/>
          </a:bodyPr>
          <a:lstStyle/>
          <a:p>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licai2011</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专业设计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p>
        </p:txBody>
      </p:sp>
      <p:sp>
        <p:nvSpPr>
          <p:cNvPr id="153" name="Rectangle 35"/>
          <p:cNvSpPr/>
          <p:nvPr/>
        </p:nvSpPr>
        <p:spPr>
          <a:xfrm>
            <a:off x="2939623" y="2628613"/>
            <a:ext cx="3264754" cy="430887"/>
          </a:xfrm>
          <a:prstGeom prst="rect">
            <a:avLst/>
          </a:prstGeom>
        </p:spPr>
        <p:txBody>
          <a:bodyPr wrap="square">
            <a:spAutoFit/>
          </a:bodyPr>
          <a:lstStyle/>
          <a:p>
            <a:r>
              <a:rPr lang="zh-CN" altLang="en-US" sz="11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licai2011</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专业设计</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a:t>
            </a:r>
          </a:p>
        </p:txBody>
      </p:sp>
      <p:cxnSp>
        <p:nvCxnSpPr>
          <p:cNvPr id="169" name="Straight Connector 37"/>
          <p:cNvCxnSpPr/>
          <p:nvPr/>
        </p:nvCxnSpPr>
        <p:spPr>
          <a:xfrm>
            <a:off x="1540412" y="1436797"/>
            <a:ext cx="1498209"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344647" y="1075140"/>
            <a:ext cx="1045799" cy="700192"/>
          </a:xfrm>
          <a:prstGeom prst="rect">
            <a:avLst/>
          </a:prstGeom>
          <a:noFill/>
        </p:spPr>
        <p:txBody>
          <a:bodyPr wrap="none" lIns="68580" tIns="34290" rIns="68580" bIns="34290" rtlCol="0">
            <a:spAutoFit/>
          </a:bodyPr>
          <a:lstStyle/>
          <a:p>
            <a:r>
              <a:rPr lang="en-US" sz="4100">
                <a:solidFill>
                  <a:schemeClr val="tx1">
                    <a:lumMod val="65000"/>
                    <a:lumOff val="35000"/>
                  </a:schemeClr>
                </a:solidFill>
                <a:latin typeface="+mj-lt"/>
              </a:rPr>
              <a:t>95%</a:t>
            </a:r>
            <a:endParaRPr lang="en-GB" sz="4100">
              <a:solidFill>
                <a:schemeClr val="tx1">
                  <a:lumMod val="65000"/>
                  <a:lumOff val="35000"/>
                </a:schemeClr>
              </a:solidFill>
              <a:latin typeface="+mj-lt"/>
            </a:endParaRPr>
          </a:p>
        </p:txBody>
      </p:sp>
      <p:sp>
        <p:nvSpPr>
          <p:cNvPr id="171" name="Rectangle 39"/>
          <p:cNvSpPr/>
          <p:nvPr/>
        </p:nvSpPr>
        <p:spPr>
          <a:xfrm>
            <a:off x="348243" y="1655484"/>
            <a:ext cx="230566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cxnSp>
        <p:nvCxnSpPr>
          <p:cNvPr id="172" name="Straight Connector 40"/>
          <p:cNvCxnSpPr/>
          <p:nvPr/>
        </p:nvCxnSpPr>
        <p:spPr>
          <a:xfrm>
            <a:off x="6641278" y="2490114"/>
            <a:ext cx="112452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7819790" y="2143865"/>
            <a:ext cx="1045799" cy="700192"/>
          </a:xfrm>
          <a:prstGeom prst="rect">
            <a:avLst/>
          </a:prstGeom>
          <a:noFill/>
        </p:spPr>
        <p:txBody>
          <a:bodyPr wrap="none" lIns="68580" tIns="34290" rIns="68580" bIns="34290" rtlCol="0">
            <a:spAutoFit/>
          </a:bodyPr>
          <a:lstStyle/>
          <a:p>
            <a:r>
              <a:rPr lang="en-US" sz="4100">
                <a:solidFill>
                  <a:schemeClr val="tx1">
                    <a:lumMod val="65000"/>
                    <a:lumOff val="35000"/>
                  </a:schemeClr>
                </a:solidFill>
                <a:latin typeface="+mj-lt"/>
              </a:rPr>
              <a:t>78%</a:t>
            </a:r>
            <a:endParaRPr lang="en-GB" sz="4100">
              <a:solidFill>
                <a:schemeClr val="tx1">
                  <a:lumMod val="65000"/>
                  <a:lumOff val="35000"/>
                </a:schemeClr>
              </a:solidFill>
              <a:latin typeface="+mj-lt"/>
            </a:endParaRPr>
          </a:p>
        </p:txBody>
      </p:sp>
      <p:sp>
        <p:nvSpPr>
          <p:cNvPr id="174" name="Rectangle 44"/>
          <p:cNvSpPr/>
          <p:nvPr/>
        </p:nvSpPr>
        <p:spPr>
          <a:xfrm>
            <a:off x="6664920" y="2701729"/>
            <a:ext cx="230566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75" name="TextBox 174"/>
          <p:cNvSpPr txBox="1"/>
          <p:nvPr/>
        </p:nvSpPr>
        <p:spPr>
          <a:xfrm>
            <a:off x="350280" y="3249620"/>
            <a:ext cx="1045799" cy="700192"/>
          </a:xfrm>
          <a:prstGeom prst="rect">
            <a:avLst/>
          </a:prstGeom>
          <a:noFill/>
        </p:spPr>
        <p:txBody>
          <a:bodyPr wrap="none" lIns="68580" tIns="34290" rIns="68580" bIns="34290" rtlCol="0">
            <a:spAutoFit/>
          </a:bodyPr>
          <a:lstStyle/>
          <a:p>
            <a:r>
              <a:rPr lang="en-US" sz="4100">
                <a:solidFill>
                  <a:schemeClr val="tx1">
                    <a:lumMod val="65000"/>
                    <a:lumOff val="35000"/>
                  </a:schemeClr>
                </a:solidFill>
                <a:latin typeface="+mj-lt"/>
              </a:rPr>
              <a:t>55%</a:t>
            </a:r>
            <a:endParaRPr lang="en-GB" sz="4100">
              <a:solidFill>
                <a:schemeClr val="tx1">
                  <a:lumMod val="65000"/>
                  <a:lumOff val="35000"/>
                </a:schemeClr>
              </a:solidFill>
              <a:latin typeface="+mj-lt"/>
            </a:endParaRPr>
          </a:p>
        </p:txBody>
      </p:sp>
      <p:sp>
        <p:nvSpPr>
          <p:cNvPr id="176" name="Rectangle 49"/>
          <p:cNvSpPr/>
          <p:nvPr/>
        </p:nvSpPr>
        <p:spPr>
          <a:xfrm>
            <a:off x="381140" y="3823099"/>
            <a:ext cx="230566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cxnSp>
        <p:nvCxnSpPr>
          <p:cNvPr id="177" name="Straight Connector 50"/>
          <p:cNvCxnSpPr/>
          <p:nvPr/>
        </p:nvCxnSpPr>
        <p:spPr>
          <a:xfrm>
            <a:off x="1501076" y="3704358"/>
            <a:ext cx="115283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down)">
                                      <p:cBhvr>
                                        <p:cTn id="7" dur="500"/>
                                        <p:tgtEl>
                                          <p:spTgt spid="1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500"/>
                                        <p:tgtEl>
                                          <p:spTgt spid="14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66"/>
                                        </p:tgtEl>
                                        <p:attrNameLst>
                                          <p:attrName>style.visibility</p:attrName>
                                        </p:attrNameLst>
                                      </p:cBhvr>
                                      <p:to>
                                        <p:strVal val="visible"/>
                                      </p:to>
                                    </p:set>
                                    <p:animEffect transition="in" filter="wipe(left)">
                                      <p:cBhvr>
                                        <p:cTn id="13" dur="500"/>
                                        <p:tgtEl>
                                          <p:spTgt spid="166"/>
                                        </p:tgtEl>
                                      </p:cBhvr>
                                    </p:animEffect>
                                  </p:childTnLst>
                                </p:cTn>
                              </p:par>
                              <p:par>
                                <p:cTn id="14" presetID="22" presetClass="entr" presetSubtype="2" fill="hold" grpId="0" nodeType="withEffect">
                                  <p:stCondLst>
                                    <p:cond delay="1000"/>
                                  </p:stCondLst>
                                  <p:childTnLst>
                                    <p:set>
                                      <p:cBhvr>
                                        <p:cTn id="15" dur="1" fill="hold">
                                          <p:stCondLst>
                                            <p:cond delay="0"/>
                                          </p:stCondLst>
                                        </p:cTn>
                                        <p:tgtEl>
                                          <p:spTgt spid="165"/>
                                        </p:tgtEl>
                                        <p:attrNameLst>
                                          <p:attrName>style.visibility</p:attrName>
                                        </p:attrNameLst>
                                      </p:cBhvr>
                                      <p:to>
                                        <p:strVal val="visible"/>
                                      </p:to>
                                    </p:set>
                                    <p:animEffect transition="in" filter="wipe(right)">
                                      <p:cBhvr>
                                        <p:cTn id="16" dur="500"/>
                                        <p:tgtEl>
                                          <p:spTgt spid="165"/>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164"/>
                                        </p:tgtEl>
                                        <p:attrNameLst>
                                          <p:attrName>style.visibility</p:attrName>
                                        </p:attrNameLst>
                                      </p:cBhvr>
                                      <p:to>
                                        <p:strVal val="visible"/>
                                      </p:to>
                                    </p:set>
                                    <p:animEffect transition="in" filter="wipe(left)">
                                      <p:cBhvr>
                                        <p:cTn id="19" dur="500"/>
                                        <p:tgtEl>
                                          <p:spTgt spid="164"/>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167"/>
                                        </p:tgtEl>
                                        <p:attrNameLst>
                                          <p:attrName>style.visibility</p:attrName>
                                        </p:attrNameLst>
                                      </p:cBhvr>
                                      <p:to>
                                        <p:strVal val="visible"/>
                                      </p:to>
                                    </p:set>
                                    <p:animEffect transition="in" filter="wipe(down)">
                                      <p:cBhvr>
                                        <p:cTn id="22" dur="500"/>
                                        <p:tgtEl>
                                          <p:spTgt spid="1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1"/>
                                        </p:tgtEl>
                                        <p:attrNameLst>
                                          <p:attrName>style.visibility</p:attrName>
                                        </p:attrNameLst>
                                      </p:cBhvr>
                                      <p:to>
                                        <p:strVal val="visible"/>
                                      </p:to>
                                    </p:set>
                                    <p:animEffect transition="in" filter="fade">
                                      <p:cBhvr>
                                        <p:cTn id="25" dur="500"/>
                                        <p:tgtEl>
                                          <p:spTgt spid="1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fade">
                                      <p:cBhvr>
                                        <p:cTn id="28" dur="500"/>
                                        <p:tgtEl>
                                          <p:spTgt spid="1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wipe(right)">
                                      <p:cBhvr>
                                        <p:cTn id="35" dur="500"/>
                                        <p:tgtEl>
                                          <p:spTgt spid="169"/>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0"/>
                                        </p:tgtEl>
                                        <p:attrNameLst>
                                          <p:attrName>style.visibility</p:attrName>
                                        </p:attrNameLst>
                                      </p:cBhvr>
                                      <p:to>
                                        <p:strVal val="visible"/>
                                      </p:to>
                                    </p:set>
                                    <p:animEffect transition="in" filter="fade">
                                      <p:cBhvr>
                                        <p:cTn id="39" dur="500"/>
                                        <p:tgtEl>
                                          <p:spTgt spid="170"/>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71"/>
                                        </p:tgtEl>
                                        <p:attrNameLst>
                                          <p:attrName>style.visibility</p:attrName>
                                        </p:attrNameLst>
                                      </p:cBhvr>
                                      <p:to>
                                        <p:strVal val="visible"/>
                                      </p:to>
                                    </p:set>
                                    <p:animEffect transition="in" filter="wipe(left)">
                                      <p:cBhvr>
                                        <p:cTn id="43" dur="500"/>
                                        <p:tgtEl>
                                          <p:spTgt spid="171"/>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wipe(right)">
                                      <p:cBhvr>
                                        <p:cTn id="47" dur="500"/>
                                        <p:tgtEl>
                                          <p:spTgt spid="177"/>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75"/>
                                        </p:tgtEl>
                                        <p:attrNameLst>
                                          <p:attrName>style.visibility</p:attrName>
                                        </p:attrNameLst>
                                      </p:cBhvr>
                                      <p:to>
                                        <p:strVal val="visible"/>
                                      </p:to>
                                    </p:set>
                                    <p:animEffect transition="in" filter="fade">
                                      <p:cBhvr>
                                        <p:cTn id="51" dur="500"/>
                                        <p:tgtEl>
                                          <p:spTgt spid="175"/>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172"/>
                                        </p:tgtEl>
                                        <p:attrNameLst>
                                          <p:attrName>style.visibility</p:attrName>
                                        </p:attrNameLst>
                                      </p:cBhvr>
                                      <p:to>
                                        <p:strVal val="visible"/>
                                      </p:to>
                                    </p:set>
                                    <p:animEffect transition="in" filter="wipe(left)">
                                      <p:cBhvr>
                                        <p:cTn id="59" dur="500"/>
                                        <p:tgtEl>
                                          <p:spTgt spid="172"/>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173"/>
                                        </p:tgtEl>
                                        <p:attrNameLst>
                                          <p:attrName>style.visibility</p:attrName>
                                        </p:attrNameLst>
                                      </p:cBhvr>
                                      <p:to>
                                        <p:strVal val="visible"/>
                                      </p:to>
                                    </p:set>
                                    <p:animEffect transition="in" filter="fade">
                                      <p:cBhvr>
                                        <p:cTn id="63" dur="500"/>
                                        <p:tgtEl>
                                          <p:spTgt spid="173"/>
                                        </p:tgtEl>
                                      </p:cBhvr>
                                    </p:animEffect>
                                  </p:childTnLst>
                                </p:cTn>
                              </p:par>
                            </p:childTnLst>
                          </p:cTn>
                        </p:par>
                        <p:par>
                          <p:cTn id="64" fill="hold">
                            <p:stCondLst>
                              <p:cond delay="4500"/>
                            </p:stCondLst>
                            <p:childTnLst>
                              <p:par>
                                <p:cTn id="65" presetID="22" presetClass="entr" presetSubtype="2" fill="hold" nodeType="afterEffect">
                                  <p:stCondLst>
                                    <p:cond delay="0"/>
                                  </p:stCondLst>
                                  <p:childTnLst>
                                    <p:set>
                                      <p:cBhvr>
                                        <p:cTn id="66" dur="1" fill="hold">
                                          <p:stCondLst>
                                            <p:cond delay="0"/>
                                          </p:stCondLst>
                                        </p:cTn>
                                        <p:tgtEl>
                                          <p:spTgt spid="174">
                                            <p:txEl>
                                              <p:pRg st="0" end="0"/>
                                            </p:txEl>
                                          </p:spTgt>
                                        </p:tgtEl>
                                        <p:attrNameLst>
                                          <p:attrName>style.visibility</p:attrName>
                                        </p:attrNameLst>
                                      </p:cBhvr>
                                      <p:to>
                                        <p:strVal val="visible"/>
                                      </p:to>
                                    </p:set>
                                    <p:animEffect transition="in" filter="wipe(right)">
                                      <p:cBhvr>
                                        <p:cTn id="67" dur="500"/>
                                        <p:tgtEl>
                                          <p:spTgt spid="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64" grpId="0" animBg="1"/>
      <p:bldP spid="165" grpId="0" animBg="1"/>
      <p:bldP spid="166" grpId="0" animBg="1"/>
      <p:bldP spid="167" grpId="0" animBg="1"/>
      <p:bldP spid="168" grpId="0" animBg="1"/>
      <p:bldP spid="151" grpId="0"/>
      <p:bldP spid="152" grpId="0"/>
      <p:bldP spid="153" grpId="0"/>
      <p:bldP spid="170" grpId="0"/>
      <p:bldP spid="171" grpId="0"/>
      <p:bldP spid="173" grpId="0"/>
      <p:bldP spid="175" grpId="0"/>
      <p:bldP spid="17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rgbClr val="4F81B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19" name="Freeform 10"/>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lstStyle/>
          <a:p>
            <a:endParaRPr lang="zh-CN" altLang="en-US"/>
          </a:p>
        </p:txBody>
      </p:sp>
      <p:sp>
        <p:nvSpPr>
          <p:cNvPr id="20" name="Freeform 11"/>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4F81B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1" name="Freeform 9"/>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4F81BD"/>
          </a:solidFill>
          <a:ln w="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TextBox 22"/>
          <p:cNvSpPr txBox="1"/>
          <p:nvPr/>
        </p:nvSpPr>
        <p:spPr>
          <a:xfrm>
            <a:off x="1830643" y="858074"/>
            <a:ext cx="869149"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cs typeface="Arial" panose="020B0604020202020204" pitchFamily="34" charset="0"/>
              </a:rPr>
              <a:t>5</a:t>
            </a:r>
            <a:endParaRPr lang="zh-CN" altLang="en-US" sz="9600" b="1" dirty="0">
              <a:solidFill>
                <a:srgbClr val="FFFFFF"/>
              </a:solidFill>
              <a:latin typeface="Arial" panose="020B0604020202020204" pitchFamily="34" charset="0"/>
              <a:cs typeface="Arial" panose="020B0604020202020204" pitchFamily="34" charset="0"/>
            </a:endParaRPr>
          </a:p>
        </p:txBody>
      </p:sp>
      <p:sp>
        <p:nvSpPr>
          <p:cNvPr id="39" name="TextBox 38"/>
          <p:cNvSpPr txBox="1"/>
          <p:nvPr/>
        </p:nvSpPr>
        <p:spPr>
          <a:xfrm>
            <a:off x="3275856" y="1170026"/>
            <a:ext cx="2646878" cy="584775"/>
          </a:xfrm>
          <a:prstGeom prst="rect">
            <a:avLst/>
          </a:prstGeom>
          <a:noFill/>
        </p:spPr>
        <p:txBody>
          <a:bodyPr wrap="none" rtlCol="0">
            <a:spAutoFit/>
          </a:bodyPr>
          <a:lstStyle/>
          <a:p>
            <a:r>
              <a:rPr lang="zh-CN" altLang="en-US" sz="3200" b="1" dirty="0">
                <a:solidFill>
                  <a:srgbClr val="4F81BD"/>
                </a:solidFill>
                <a:latin typeface="微软雅黑" panose="020B0503020204020204" pitchFamily="34" charset="-122"/>
                <a:ea typeface="微软雅黑" panose="020B0503020204020204" pitchFamily="34" charset="-122"/>
              </a:rPr>
              <a:t>明年工作计划</a:t>
            </a:r>
          </a:p>
        </p:txBody>
      </p:sp>
      <p:sp>
        <p:nvSpPr>
          <p:cNvPr id="40" name="TextBox 39"/>
          <p:cNvSpPr txBox="1"/>
          <p:nvPr/>
        </p:nvSpPr>
        <p:spPr>
          <a:xfrm>
            <a:off x="3294058"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明年计划思路</a:t>
            </a:r>
          </a:p>
        </p:txBody>
      </p:sp>
      <p:sp>
        <p:nvSpPr>
          <p:cNvPr id="41" name="TextBox 40"/>
          <p:cNvSpPr txBox="1"/>
          <p:nvPr/>
        </p:nvSpPr>
        <p:spPr>
          <a:xfrm>
            <a:off x="5310282" y="1754801"/>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完成目标规划</a:t>
            </a:r>
          </a:p>
        </p:txBody>
      </p:sp>
      <p:sp>
        <p:nvSpPr>
          <p:cNvPr id="12" name="TextBox 11"/>
          <p:cNvSpPr txBox="1"/>
          <p:nvPr/>
        </p:nvSpPr>
        <p:spPr>
          <a:xfrm>
            <a:off x="3294058"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实施步骤概述</a:t>
            </a:r>
          </a:p>
        </p:txBody>
      </p:sp>
      <p:sp>
        <p:nvSpPr>
          <p:cNvPr id="13" name="TextBox 12"/>
          <p:cNvSpPr txBox="1"/>
          <p:nvPr/>
        </p:nvSpPr>
        <p:spPr>
          <a:xfrm>
            <a:off x="5310282" y="2119957"/>
            <a:ext cx="1723549"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sz="1400" dirty="0">
                <a:solidFill>
                  <a:srgbClr val="404040"/>
                </a:solidFill>
                <a:latin typeface="微软雅黑" panose="020B0503020204020204" pitchFamily="34" charset="-122"/>
                <a:ea typeface="微软雅黑" panose="020B0503020204020204" pitchFamily="34" charset="-122"/>
              </a:rPr>
              <a:t>产业分布计划</a:t>
            </a:r>
          </a:p>
        </p:txBody>
      </p:sp>
      <p:sp>
        <p:nvSpPr>
          <p:cNvPr id="14" name="TextBox 13"/>
          <p:cNvSpPr txBox="1"/>
          <p:nvPr/>
        </p:nvSpPr>
        <p:spPr>
          <a:xfrm>
            <a:off x="1510355" y="2643221"/>
            <a:ext cx="6296357"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在此输入章节概述文本内容，文字尽量言简意赅的描述本章节的基本内容即可</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licai2011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专业设计在此输入章节概述文本内容，文字尽量言简意赅的描述本章节的基本内容即可</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licai2011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专业设计</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p:tgtEl>
                                          <p:spTgt spid="39"/>
                                        </p:tgtEl>
                                        <p:attrNameLst>
                                          <p:attrName>ppt_y</p:attrName>
                                        </p:attrNameLst>
                                      </p:cBhvr>
                                      <p:tavLst>
                                        <p:tav tm="0">
                                          <p:val>
                                            <p:strVal val="#ppt_y+#ppt_h*1.125000"/>
                                          </p:val>
                                        </p:tav>
                                        <p:tav tm="100000">
                                          <p:val>
                                            <p:strVal val="#ppt_y"/>
                                          </p:val>
                                        </p:tav>
                                      </p:tavLst>
                                    </p:anim>
                                    <p:animEffect transition="in" filter="wipe(up)">
                                      <p:cBhvr>
                                        <p:cTn id="34" dur="500"/>
                                        <p:tgtEl>
                                          <p:spTgt spid="3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375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9" grpId="0"/>
      <p:bldP spid="40" grpId="0"/>
      <p:bldP spid="4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总体月份计划思路</a:t>
            </a:r>
          </a:p>
        </p:txBody>
      </p:sp>
      <p:grpSp>
        <p:nvGrpSpPr>
          <p:cNvPr id="22" name="Group 59"/>
          <p:cNvGrpSpPr/>
          <p:nvPr userDrawn="1"/>
        </p:nvGrpSpPr>
        <p:grpSpPr bwMode="auto">
          <a:xfrm>
            <a:off x="4665845" y="2058841"/>
            <a:ext cx="1949054" cy="676275"/>
            <a:chOff x="2437" y="1458"/>
            <a:chExt cx="1637" cy="568"/>
          </a:xfrm>
        </p:grpSpPr>
        <p:sp>
          <p:nvSpPr>
            <p:cNvPr id="58" name="Freeform 60"/>
            <p:cNvSpPr/>
            <p:nvPr userDrawn="1"/>
          </p:nvSpPr>
          <p:spPr bwMode="gray">
            <a:xfrm>
              <a:off x="2482" y="1458"/>
              <a:ext cx="1592" cy="568"/>
            </a:xfrm>
            <a:custGeom>
              <a:avLst/>
              <a:gdLst/>
              <a:ahLst/>
              <a:cxnLst>
                <a:cxn ang="0">
                  <a:pos x="1" y="189"/>
                </a:cxn>
                <a:cxn ang="0">
                  <a:pos x="0" y="568"/>
                </a:cxn>
                <a:cxn ang="0">
                  <a:pos x="1489" y="329"/>
                </a:cxn>
                <a:cxn ang="0">
                  <a:pos x="1592" y="152"/>
                </a:cxn>
                <a:cxn ang="0">
                  <a:pos x="1477" y="0"/>
                </a:cxn>
                <a:cxn ang="0">
                  <a:pos x="1" y="189"/>
                </a:cxn>
              </a:cxnLst>
              <a:rect l="0" t="0" r="r" b="b"/>
              <a:pathLst>
                <a:path w="1592" h="568">
                  <a:moveTo>
                    <a:pt x="1" y="189"/>
                  </a:moveTo>
                  <a:lnTo>
                    <a:pt x="0" y="568"/>
                  </a:lnTo>
                  <a:lnTo>
                    <a:pt x="1489" y="329"/>
                  </a:lnTo>
                  <a:lnTo>
                    <a:pt x="1592" y="152"/>
                  </a:lnTo>
                  <a:lnTo>
                    <a:pt x="1477" y="0"/>
                  </a:lnTo>
                  <a:lnTo>
                    <a:pt x="1" y="189"/>
                  </a:lnTo>
                  <a:close/>
                </a:path>
              </a:pathLst>
            </a:custGeom>
            <a:gradFill rotWithShape="1">
              <a:gsLst>
                <a:gs pos="0">
                  <a:srgbClr val="EAEAEA"/>
                </a:gs>
                <a:gs pos="100000">
                  <a:srgbClr val="EAEAEA">
                    <a:gamma/>
                    <a:shade val="92157"/>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59" name="Freeform 61"/>
            <p:cNvSpPr/>
            <p:nvPr userDrawn="1"/>
          </p:nvSpPr>
          <p:spPr bwMode="gray">
            <a:xfrm>
              <a:off x="2515" y="1500"/>
              <a:ext cx="1517" cy="476"/>
            </a:xfrm>
            <a:custGeom>
              <a:avLst/>
              <a:gdLst/>
              <a:ahLst/>
              <a:cxnLst>
                <a:cxn ang="0">
                  <a:pos x="0" y="184"/>
                </a:cxn>
                <a:cxn ang="0">
                  <a:pos x="1" y="476"/>
                </a:cxn>
                <a:cxn ang="0">
                  <a:pos x="1420" y="254"/>
                </a:cxn>
                <a:cxn ang="0">
                  <a:pos x="1509" y="117"/>
                </a:cxn>
                <a:cxn ang="0">
                  <a:pos x="1413" y="0"/>
                </a:cxn>
                <a:cxn ang="0">
                  <a:pos x="0" y="184"/>
                </a:cxn>
              </a:cxnLst>
              <a:rect l="0" t="0" r="r" b="b"/>
              <a:pathLst>
                <a:path w="1509" h="476">
                  <a:moveTo>
                    <a:pt x="0" y="184"/>
                  </a:moveTo>
                  <a:lnTo>
                    <a:pt x="1" y="476"/>
                  </a:lnTo>
                  <a:lnTo>
                    <a:pt x="1420" y="254"/>
                  </a:lnTo>
                  <a:lnTo>
                    <a:pt x="1509" y="117"/>
                  </a:lnTo>
                  <a:lnTo>
                    <a:pt x="1413" y="0"/>
                  </a:lnTo>
                  <a:lnTo>
                    <a:pt x="0" y="184"/>
                  </a:lnTo>
                  <a:close/>
                </a:path>
              </a:pathLst>
            </a:custGeom>
            <a:solidFill>
              <a:schemeClr val="accent4"/>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sp>
          <p:nvSpPr>
            <p:cNvPr id="60" name="AutoShape 62"/>
            <p:cNvSpPr>
              <a:spLocks noChangeArrowheads="1"/>
            </p:cNvSpPr>
            <p:nvPr userDrawn="1"/>
          </p:nvSpPr>
          <p:spPr bwMode="gray">
            <a:xfrm rot="16200000" flipH="1">
              <a:off x="2317" y="1822"/>
              <a:ext cx="288" cy="47"/>
            </a:xfrm>
            <a:prstGeom prst="parallelogram">
              <a:avLst>
                <a:gd name="adj" fmla="val 23376"/>
              </a:avLst>
            </a:prstGeom>
            <a:gradFill rotWithShape="1">
              <a:gsLst>
                <a:gs pos="0">
                  <a:srgbClr val="DDDDDD">
                    <a:gamma/>
                    <a:shade val="82353"/>
                    <a:invGamma/>
                  </a:srgbClr>
                </a:gs>
                <a:gs pos="100000">
                  <a:srgbClr val="DDDDDD"/>
                </a:gs>
              </a:gsLst>
              <a:lin ang="5400000" scaled="1"/>
            </a:gradFill>
            <a:ln w="9525" algn="ctr">
              <a:noFill/>
              <a:miter lim="800000"/>
            </a:ln>
            <a:effectLst/>
            <a:scene3d>
              <a:camera prst="legacyObliqueTopLef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kern="0">
                <a:solidFill>
                  <a:sysClr val="windowText" lastClr="000000"/>
                </a:solidFill>
              </a:endParaRPr>
            </a:p>
          </p:txBody>
        </p:sp>
      </p:grpSp>
      <p:grpSp>
        <p:nvGrpSpPr>
          <p:cNvPr id="23" name="Group 65"/>
          <p:cNvGrpSpPr/>
          <p:nvPr userDrawn="1"/>
        </p:nvGrpSpPr>
        <p:grpSpPr bwMode="auto">
          <a:xfrm>
            <a:off x="2579870" y="2468416"/>
            <a:ext cx="1947863" cy="676275"/>
            <a:chOff x="697" y="1704"/>
            <a:chExt cx="1636" cy="568"/>
          </a:xfrm>
        </p:grpSpPr>
        <p:sp>
          <p:nvSpPr>
            <p:cNvPr id="51" name="Freeform 66"/>
            <p:cNvSpPr/>
            <p:nvPr userDrawn="1"/>
          </p:nvSpPr>
          <p:spPr bwMode="gray">
            <a:xfrm>
              <a:off x="697" y="1704"/>
              <a:ext cx="1591" cy="568"/>
            </a:xfrm>
            <a:custGeom>
              <a:avLst/>
              <a:gdLst/>
              <a:ahLst/>
              <a:cxnLst>
                <a:cxn ang="0">
                  <a:pos x="1591" y="189"/>
                </a:cxn>
                <a:cxn ang="0">
                  <a:pos x="1591" y="568"/>
                </a:cxn>
                <a:cxn ang="0">
                  <a:pos x="103" y="329"/>
                </a:cxn>
                <a:cxn ang="0">
                  <a:pos x="0" y="152"/>
                </a:cxn>
                <a:cxn ang="0">
                  <a:pos x="115" y="0"/>
                </a:cxn>
                <a:cxn ang="0">
                  <a:pos x="1591" y="189"/>
                </a:cxn>
              </a:cxnLst>
              <a:rect l="0" t="0" r="r" b="b"/>
              <a:pathLst>
                <a:path w="1591" h="568">
                  <a:moveTo>
                    <a:pt x="1591" y="189"/>
                  </a:moveTo>
                  <a:lnTo>
                    <a:pt x="1591" y="568"/>
                  </a:lnTo>
                  <a:lnTo>
                    <a:pt x="103" y="329"/>
                  </a:lnTo>
                  <a:lnTo>
                    <a:pt x="0" y="152"/>
                  </a:lnTo>
                  <a:lnTo>
                    <a:pt x="115" y="0"/>
                  </a:lnTo>
                  <a:lnTo>
                    <a:pt x="1591" y="189"/>
                  </a:lnTo>
                  <a:close/>
                </a:path>
              </a:pathLst>
            </a:custGeom>
            <a:gradFill rotWithShape="1">
              <a:gsLst>
                <a:gs pos="0">
                  <a:srgbClr val="EAEAEA">
                    <a:gamma/>
                    <a:shade val="89020"/>
                    <a:invGamma/>
                  </a:srgbClr>
                </a:gs>
                <a:gs pos="100000">
                  <a:srgbClr val="EAEAEA"/>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56" name="Freeform 67"/>
            <p:cNvSpPr/>
            <p:nvPr userDrawn="1"/>
          </p:nvSpPr>
          <p:spPr bwMode="gray">
            <a:xfrm>
              <a:off x="737" y="1746"/>
              <a:ext cx="1517" cy="476"/>
            </a:xfrm>
            <a:custGeom>
              <a:avLst/>
              <a:gdLst/>
              <a:ahLst/>
              <a:cxnLst>
                <a:cxn ang="0">
                  <a:pos x="1298" y="158"/>
                </a:cxn>
                <a:cxn ang="0">
                  <a:pos x="1297" y="409"/>
                </a:cxn>
                <a:cxn ang="0">
                  <a:pos x="70" y="218"/>
                </a:cxn>
                <a:cxn ang="0">
                  <a:pos x="0" y="96"/>
                </a:cxn>
                <a:cxn ang="0">
                  <a:pos x="76" y="0"/>
                </a:cxn>
                <a:cxn ang="0">
                  <a:pos x="1298" y="158"/>
                </a:cxn>
              </a:cxnLst>
              <a:rect l="0" t="0" r="r" b="b"/>
              <a:pathLst>
                <a:path w="1298" h="409">
                  <a:moveTo>
                    <a:pt x="1298" y="158"/>
                  </a:moveTo>
                  <a:lnTo>
                    <a:pt x="1297" y="409"/>
                  </a:lnTo>
                  <a:lnTo>
                    <a:pt x="70" y="218"/>
                  </a:lnTo>
                  <a:lnTo>
                    <a:pt x="0" y="96"/>
                  </a:lnTo>
                  <a:lnTo>
                    <a:pt x="76" y="0"/>
                  </a:lnTo>
                  <a:lnTo>
                    <a:pt x="1298" y="158"/>
                  </a:lnTo>
                  <a:close/>
                </a:path>
              </a:pathLst>
            </a:custGeom>
            <a:solidFill>
              <a:schemeClr val="accent3"/>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sp>
          <p:nvSpPr>
            <p:cNvPr id="57" name="AutoShape 68"/>
            <p:cNvSpPr>
              <a:spLocks noChangeArrowheads="1"/>
            </p:cNvSpPr>
            <p:nvPr userDrawn="1"/>
          </p:nvSpPr>
          <p:spPr bwMode="gray">
            <a:xfrm rot="5400000">
              <a:off x="2166" y="2067"/>
              <a:ext cx="288" cy="47"/>
            </a:xfrm>
            <a:prstGeom prst="parallelogram">
              <a:avLst>
                <a:gd name="adj" fmla="val 19149"/>
              </a:avLst>
            </a:prstGeom>
            <a:gradFill rotWithShape="1">
              <a:gsLst>
                <a:gs pos="0">
                  <a:srgbClr val="DDDDDD">
                    <a:gamma/>
                    <a:shade val="82353"/>
                    <a:invGamma/>
                  </a:srgbClr>
                </a:gs>
                <a:gs pos="100000">
                  <a:srgbClr val="DDDDDD"/>
                </a:gs>
              </a:gsLst>
              <a:lin ang="5400000" scaled="1"/>
            </a:gradFill>
            <a:ln w="9525" algn="ctr">
              <a:noFill/>
              <a:miter lim="800000"/>
            </a:ln>
            <a:effectLst/>
            <a:scene3d>
              <a:camera prst="legacyObliqueTopRigh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kern="0">
                <a:solidFill>
                  <a:sysClr val="windowText" lastClr="000000"/>
                </a:solidFill>
              </a:endParaRPr>
            </a:p>
          </p:txBody>
        </p:sp>
      </p:grpSp>
      <p:grpSp>
        <p:nvGrpSpPr>
          <p:cNvPr id="31" name="Group 78"/>
          <p:cNvGrpSpPr/>
          <p:nvPr/>
        </p:nvGrpSpPr>
        <p:grpSpPr bwMode="auto">
          <a:xfrm>
            <a:off x="4512255" y="1049191"/>
            <a:ext cx="171450" cy="3584972"/>
            <a:chOff x="3391" y="1309"/>
            <a:chExt cx="144" cy="3011"/>
          </a:xfrm>
        </p:grpSpPr>
        <p:sp>
          <p:nvSpPr>
            <p:cNvPr id="49" name="AutoShape 79"/>
            <p:cNvSpPr>
              <a:spLocks noChangeArrowheads="1"/>
            </p:cNvSpPr>
            <p:nvPr userDrawn="1"/>
          </p:nvSpPr>
          <p:spPr bwMode="gray">
            <a:xfrm>
              <a:off x="3393" y="1309"/>
              <a:ext cx="142" cy="3011"/>
            </a:xfrm>
            <a:prstGeom prst="can">
              <a:avLst>
                <a:gd name="adj" fmla="val 55367"/>
              </a:avLst>
            </a:prstGeom>
            <a:gradFill rotWithShape="1">
              <a:gsLst>
                <a:gs pos="0">
                  <a:srgbClr val="B8B8B8"/>
                </a:gs>
                <a:gs pos="50000">
                  <a:srgbClr val="FFFFFF"/>
                </a:gs>
                <a:gs pos="100000">
                  <a:sysClr val="window" lastClr="FFFFFF">
                    <a:lumMod val="50000"/>
                  </a:sysClr>
                </a:gs>
              </a:gsLst>
              <a:lin ang="0" scaled="1"/>
            </a:gradFill>
            <a:ln w="9525">
              <a:noFill/>
              <a:round/>
            </a:ln>
            <a:effectLst>
              <a:outerShdw blurRad="50800" dist="38100" dir="5400000" algn="t" rotWithShape="0">
                <a:prstClr val="black">
                  <a:alpha val="40000"/>
                </a:prstClr>
              </a:outerShdw>
            </a:effectLst>
          </p:spPr>
          <p:txBody>
            <a:bodyPr/>
            <a:lstStyle/>
            <a:p>
              <a:pPr>
                <a:defRPr/>
              </a:pPr>
              <a:endParaRPr lang="zh-CN" altLang="en-US" kern="0">
                <a:solidFill>
                  <a:sysClr val="windowText" lastClr="000000"/>
                </a:solidFill>
              </a:endParaRPr>
            </a:p>
          </p:txBody>
        </p:sp>
        <p:sp>
          <p:nvSpPr>
            <p:cNvPr id="50" name="Oval 80"/>
            <p:cNvSpPr>
              <a:spLocks noChangeArrowheads="1"/>
            </p:cNvSpPr>
            <p:nvPr userDrawn="1"/>
          </p:nvSpPr>
          <p:spPr bwMode="gray">
            <a:xfrm>
              <a:off x="3391" y="1309"/>
              <a:ext cx="144" cy="78"/>
            </a:xfrm>
            <a:prstGeom prst="ellipse">
              <a:avLst/>
            </a:prstGeom>
            <a:gradFill rotWithShape="1">
              <a:gsLst>
                <a:gs pos="0">
                  <a:srgbClr val="FFFFFF">
                    <a:gamma/>
                    <a:shade val="92157"/>
                    <a:invGamma/>
                  </a:srgbClr>
                </a:gs>
                <a:gs pos="50000">
                  <a:srgbClr val="FFFFFF"/>
                </a:gs>
                <a:gs pos="100000">
                  <a:srgbClr val="FFFFFF">
                    <a:gamma/>
                    <a:shade val="92157"/>
                    <a:invGamma/>
                  </a:srgbClr>
                </a:gs>
              </a:gsLst>
              <a:lin ang="2700000" scaled="1"/>
            </a:gradFill>
            <a:ln w="9525" algn="ctr">
              <a:noFill/>
              <a:round/>
            </a:ln>
            <a:effectLst/>
          </p:spPr>
          <p:txBody>
            <a:bodyPr wrap="none" anchor="ctr"/>
            <a:lstStyle/>
            <a:p>
              <a:pPr>
                <a:defRPr/>
              </a:pPr>
              <a:endParaRPr lang="zh-CN" altLang="en-US" kern="0">
                <a:solidFill>
                  <a:sysClr val="windowText" lastClr="000000"/>
                </a:solidFill>
              </a:endParaRPr>
            </a:p>
          </p:txBody>
        </p:sp>
      </p:grpSp>
      <p:grpSp>
        <p:nvGrpSpPr>
          <p:cNvPr id="32" name="Group 81"/>
          <p:cNvGrpSpPr/>
          <p:nvPr/>
        </p:nvGrpSpPr>
        <p:grpSpPr bwMode="auto">
          <a:xfrm>
            <a:off x="3313295" y="1833813"/>
            <a:ext cx="1243013" cy="660797"/>
            <a:chOff x="2384" y="1968"/>
            <a:chExt cx="1044" cy="555"/>
          </a:xfrm>
        </p:grpSpPr>
        <p:sp>
          <p:nvSpPr>
            <p:cNvPr id="46" name="AutoShape 82"/>
            <p:cNvSpPr>
              <a:spLocks noChangeArrowheads="1"/>
            </p:cNvSpPr>
            <p:nvPr userDrawn="1"/>
          </p:nvSpPr>
          <p:spPr bwMode="gray">
            <a:xfrm rot="5400000" flipH="1">
              <a:off x="3236" y="2086"/>
              <a:ext cx="288" cy="96"/>
            </a:xfrm>
            <a:prstGeom prst="parallelogram">
              <a:avLst>
                <a:gd name="adj" fmla="val 18736"/>
              </a:avLst>
            </a:prstGeom>
            <a:gradFill rotWithShape="1">
              <a:gsLst>
                <a:gs pos="417">
                  <a:srgbClr val="999999"/>
                </a:gs>
                <a:gs pos="7000">
                  <a:srgbClr val="EAEAEA">
                    <a:gamma/>
                    <a:shade val="85882"/>
                    <a:invGamma/>
                  </a:srgbClr>
                </a:gs>
                <a:gs pos="100000">
                  <a:srgbClr val="EAEAEA"/>
                </a:gs>
              </a:gsLst>
              <a:lin ang="5400000" scaled="1"/>
            </a:gradFill>
            <a:ln w="9525">
              <a:noFill/>
              <a:miter lim="800000"/>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7" name="Freeform 83"/>
            <p:cNvSpPr/>
            <p:nvPr userDrawn="1"/>
          </p:nvSpPr>
          <p:spPr bwMode="gray">
            <a:xfrm>
              <a:off x="2384" y="1968"/>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8" name="Freeform 84"/>
            <p:cNvSpPr/>
            <p:nvPr userDrawn="1"/>
          </p:nvSpPr>
          <p:spPr bwMode="gray">
            <a:xfrm>
              <a:off x="2421" y="2007"/>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solidFill>
              <a:schemeClr val="accent1"/>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3" name="Group 86"/>
          <p:cNvGrpSpPr/>
          <p:nvPr/>
        </p:nvGrpSpPr>
        <p:grpSpPr bwMode="auto">
          <a:xfrm>
            <a:off x="2239351" y="3480448"/>
            <a:ext cx="2300288" cy="604838"/>
            <a:chOff x="1482" y="3351"/>
            <a:chExt cx="1932" cy="508"/>
          </a:xfrm>
        </p:grpSpPr>
        <p:sp>
          <p:nvSpPr>
            <p:cNvPr id="43" name="AutoShape 87"/>
            <p:cNvSpPr>
              <a:spLocks noChangeArrowheads="1"/>
            </p:cNvSpPr>
            <p:nvPr userDrawn="1"/>
          </p:nvSpPr>
          <p:spPr bwMode="gray">
            <a:xfrm rot="5400000" flipH="1">
              <a:off x="3237" y="3499"/>
              <a:ext cx="288" cy="66"/>
            </a:xfrm>
            <a:prstGeom prst="parallelogram">
              <a:avLst>
                <a:gd name="adj" fmla="val 4525"/>
              </a:avLst>
            </a:prstGeom>
            <a:gradFill rotWithShape="1">
              <a:gsLst>
                <a:gs pos="1250">
                  <a:srgbClr val="949494"/>
                </a:gs>
                <a:gs pos="7000">
                  <a:srgbClr val="EAEAEA">
                    <a:gamma/>
                    <a:shade val="85882"/>
                    <a:invGamma/>
                  </a:srgbClr>
                </a:gs>
                <a:gs pos="100000">
                  <a:srgbClr val="EAEAEA"/>
                </a:gs>
              </a:gsLst>
              <a:lin ang="5400000" scaled="1"/>
            </a:gradFill>
            <a:ln w="9525" algn="ctr">
              <a:noFill/>
              <a:miter lim="800000"/>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4" name="Freeform 88"/>
            <p:cNvSpPr/>
            <p:nvPr userDrawn="1"/>
          </p:nvSpPr>
          <p:spPr bwMode="gray">
            <a:xfrm>
              <a:off x="1482" y="3351"/>
              <a:ext cx="1883"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5" name="Freeform 89"/>
            <p:cNvSpPr/>
            <p:nvPr userDrawn="1"/>
          </p:nvSpPr>
          <p:spPr bwMode="gray">
            <a:xfrm>
              <a:off x="1528" y="3394"/>
              <a:ext cx="1812"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solidFill>
              <a:schemeClr val="accent5"/>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4" name="Group 92"/>
          <p:cNvGrpSpPr/>
          <p:nvPr userDrawn="1"/>
        </p:nvGrpSpPr>
        <p:grpSpPr bwMode="auto">
          <a:xfrm>
            <a:off x="4650366" y="3091113"/>
            <a:ext cx="2461023" cy="604838"/>
            <a:chOff x="3496" y="3024"/>
            <a:chExt cx="2183" cy="508"/>
          </a:xfrm>
        </p:grpSpPr>
        <p:sp>
          <p:nvSpPr>
            <p:cNvPr id="40" name="AutoShape 93"/>
            <p:cNvSpPr>
              <a:spLocks noChangeArrowheads="1"/>
            </p:cNvSpPr>
            <p:nvPr userDrawn="1"/>
          </p:nvSpPr>
          <p:spPr bwMode="gray">
            <a:xfrm rot="-5400000">
              <a:off x="3389" y="3170"/>
              <a:ext cx="288" cy="75"/>
            </a:xfrm>
            <a:prstGeom prst="parallelogram">
              <a:avLst>
                <a:gd name="adj" fmla="val 3982"/>
              </a:avLst>
            </a:prstGeom>
            <a:gradFill rotWithShape="1">
              <a:gsLst>
                <a:gs pos="417">
                  <a:srgbClr val="9F9F9F"/>
                </a:gs>
                <a:gs pos="7000">
                  <a:srgbClr val="B8B8B8"/>
                </a:gs>
                <a:gs pos="100000">
                  <a:srgbClr val="EAEAEA"/>
                </a:gs>
              </a:gsLst>
              <a:lin ang="5400000" scaled="1"/>
            </a:gradFill>
            <a:ln w="9525" algn="ctr">
              <a:noFill/>
              <a:miter lim="800000"/>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1" name="Freeform 94"/>
            <p:cNvSpPr/>
            <p:nvPr userDrawn="1"/>
          </p:nvSpPr>
          <p:spPr bwMode="gray">
            <a:xfrm flipH="1">
              <a:off x="3553" y="3024"/>
              <a:ext cx="2126"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2" name="Freeform 95"/>
            <p:cNvSpPr/>
            <p:nvPr userDrawn="1"/>
          </p:nvSpPr>
          <p:spPr bwMode="gray">
            <a:xfrm flipH="1">
              <a:off x="3580" y="3067"/>
              <a:ext cx="2047"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solidFill>
              <a:schemeClr val="accent6"/>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5" name="Group 98"/>
          <p:cNvGrpSpPr/>
          <p:nvPr userDrawn="1"/>
        </p:nvGrpSpPr>
        <p:grpSpPr bwMode="auto">
          <a:xfrm>
            <a:off x="4650367" y="1411141"/>
            <a:ext cx="1328738" cy="660797"/>
            <a:chOff x="2345" y="1092"/>
            <a:chExt cx="1116" cy="555"/>
          </a:xfrm>
        </p:grpSpPr>
        <p:sp>
          <p:nvSpPr>
            <p:cNvPr id="36" name="AutoShape 99"/>
            <p:cNvSpPr>
              <a:spLocks noChangeArrowheads="1"/>
            </p:cNvSpPr>
            <p:nvPr/>
          </p:nvSpPr>
          <p:spPr bwMode="gray">
            <a:xfrm rot="-5400000">
              <a:off x="2249" y="1222"/>
              <a:ext cx="288" cy="96"/>
            </a:xfrm>
            <a:prstGeom prst="parallelogram">
              <a:avLst>
                <a:gd name="adj" fmla="val 18736"/>
              </a:avLst>
            </a:prstGeom>
            <a:gradFill rotWithShape="1">
              <a:gsLst>
                <a:gs pos="0">
                  <a:srgbClr val="EAEAEA">
                    <a:gamma/>
                    <a:shade val="85882"/>
                    <a:invGamma/>
                  </a:srgbClr>
                </a:gs>
                <a:gs pos="100000">
                  <a:srgbClr val="EAEAEA"/>
                </a:gs>
              </a:gsLst>
              <a:lin ang="5400000" scaled="1"/>
            </a:gradFill>
            <a:ln w="9525">
              <a:noFill/>
              <a:miter lim="800000"/>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grpSp>
          <p:nvGrpSpPr>
            <p:cNvPr id="37" name="Group 100"/>
            <p:cNvGrpSpPr/>
            <p:nvPr/>
          </p:nvGrpSpPr>
          <p:grpSpPr bwMode="auto">
            <a:xfrm>
              <a:off x="2414" y="1092"/>
              <a:ext cx="1047" cy="555"/>
              <a:chOff x="2414" y="1104"/>
              <a:chExt cx="975" cy="555"/>
            </a:xfrm>
          </p:grpSpPr>
          <p:sp>
            <p:nvSpPr>
              <p:cNvPr id="38" name="Freeform 101"/>
              <p:cNvSpPr/>
              <p:nvPr/>
            </p:nvSpPr>
            <p:spPr bwMode="gray">
              <a:xfrm flipH="1">
                <a:off x="2414" y="1104"/>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39" name="Freeform 102"/>
              <p:cNvSpPr/>
              <p:nvPr/>
            </p:nvSpPr>
            <p:spPr bwMode="gray">
              <a:xfrm flipH="1">
                <a:off x="2447" y="1143"/>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sp>
        <p:nvSpPr>
          <p:cNvPr id="16" name="TextBox 15"/>
          <p:cNvSpPr txBox="1"/>
          <p:nvPr/>
        </p:nvSpPr>
        <p:spPr>
          <a:xfrm rot="508654">
            <a:off x="4707517" y="1571620"/>
            <a:ext cx="1133410"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3</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17" name="TextBox 16"/>
          <p:cNvSpPr txBox="1"/>
          <p:nvPr/>
        </p:nvSpPr>
        <p:spPr>
          <a:xfrm rot="20923364">
            <a:off x="3337872" y="2007892"/>
            <a:ext cx="1133410"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5</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18" name="TextBox 17"/>
          <p:cNvSpPr txBox="1"/>
          <p:nvPr/>
        </p:nvSpPr>
        <p:spPr>
          <a:xfrm rot="21168563">
            <a:off x="4958051" y="2253523"/>
            <a:ext cx="1133410"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6</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19" name="TextBox 18"/>
          <p:cNvSpPr txBox="1"/>
          <p:nvPr/>
        </p:nvSpPr>
        <p:spPr>
          <a:xfrm rot="354631">
            <a:off x="2963283" y="2648037"/>
            <a:ext cx="1357428"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8</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20" name="TextBox 19"/>
          <p:cNvSpPr txBox="1"/>
          <p:nvPr/>
        </p:nvSpPr>
        <p:spPr>
          <a:xfrm rot="21362588">
            <a:off x="2746334" y="3636975"/>
            <a:ext cx="1347669"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12</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21" name="TextBox 20"/>
          <p:cNvSpPr txBox="1"/>
          <p:nvPr/>
        </p:nvSpPr>
        <p:spPr>
          <a:xfrm rot="229781">
            <a:off x="5255227" y="3260572"/>
            <a:ext cx="1509877"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10</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61" name="Rectangle 69"/>
          <p:cNvSpPr/>
          <p:nvPr/>
        </p:nvSpPr>
        <p:spPr>
          <a:xfrm>
            <a:off x="179512" y="3578845"/>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2" name="Rectangle 70"/>
          <p:cNvSpPr/>
          <p:nvPr/>
        </p:nvSpPr>
        <p:spPr>
          <a:xfrm>
            <a:off x="454839" y="2363986"/>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3" name="Rectangle 71"/>
          <p:cNvSpPr/>
          <p:nvPr/>
        </p:nvSpPr>
        <p:spPr>
          <a:xfrm>
            <a:off x="6663715" y="1969888"/>
            <a:ext cx="233986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4" name="Rectangle 72"/>
          <p:cNvSpPr/>
          <p:nvPr/>
        </p:nvSpPr>
        <p:spPr>
          <a:xfrm>
            <a:off x="7141828" y="3151820"/>
            <a:ext cx="1861756"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2" name="Rectangle 70"/>
          <p:cNvSpPr/>
          <p:nvPr/>
        </p:nvSpPr>
        <p:spPr>
          <a:xfrm>
            <a:off x="1998600" y="1282926"/>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3" name="Rectangle 71"/>
          <p:cNvSpPr/>
          <p:nvPr/>
        </p:nvSpPr>
        <p:spPr>
          <a:xfrm>
            <a:off x="5979105" y="1270477"/>
            <a:ext cx="233986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22" presetClass="entr" presetSubtype="2"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500"/>
                                        <p:tgtEl>
                                          <p:spTgt spid="32"/>
                                        </p:tgtEl>
                                      </p:cBhvr>
                                    </p:animEffect>
                                  </p:childTnLst>
                                </p:cTn>
                              </p:par>
                              <p:par>
                                <p:cTn id="15" presetID="22" presetClass="entr" presetSubtype="2"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8"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8"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par>
                                <p:cTn id="24" presetID="22" presetClass="entr" presetSubtype="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right)">
                                      <p:cBhvr>
                                        <p:cTn id="26" dur="500"/>
                                        <p:tgtEl>
                                          <p:spTgt spid="33"/>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right)">
                                      <p:cBhvr>
                                        <p:cTn id="30" dur="500"/>
                                        <p:tgtEl>
                                          <p:spTgt spid="52"/>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500"/>
                                        <p:tgtEl>
                                          <p:spTgt spid="63"/>
                                        </p:tgtEl>
                                      </p:cBhvr>
                                    </p:animEffect>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right)">
                                      <p:cBhvr>
                                        <p:cTn id="42" dur="500"/>
                                        <p:tgtEl>
                                          <p:spTgt spid="62"/>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left)">
                                      <p:cBhvr>
                                        <p:cTn id="46" dur="500"/>
                                        <p:tgtEl>
                                          <p:spTgt spid="64"/>
                                        </p:tgtEl>
                                      </p:cBhvr>
                                    </p:animEffect>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right)">
                                      <p:cBhvr>
                                        <p:cTn id="5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52" grpId="0"/>
      <p:bldP spid="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必须完成的目标规划</a:t>
            </a:r>
          </a:p>
        </p:txBody>
      </p:sp>
      <p:cxnSp>
        <p:nvCxnSpPr>
          <p:cNvPr id="24" name="Straight Connector 3"/>
          <p:cNvCxnSpPr/>
          <p:nvPr/>
        </p:nvCxnSpPr>
        <p:spPr>
          <a:xfrm>
            <a:off x="617220" y="2762220"/>
            <a:ext cx="79095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4"/>
          <p:cNvSpPr/>
          <p:nvPr/>
        </p:nvSpPr>
        <p:spPr>
          <a:xfrm>
            <a:off x="495112" y="2671923"/>
            <a:ext cx="180593" cy="1805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6" name="Oval 5"/>
          <p:cNvSpPr/>
          <p:nvPr/>
        </p:nvSpPr>
        <p:spPr>
          <a:xfrm>
            <a:off x="8509984" y="2671923"/>
            <a:ext cx="180593" cy="1805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7" name="Oval 6"/>
          <p:cNvSpPr/>
          <p:nvPr/>
        </p:nvSpPr>
        <p:spPr>
          <a:xfrm>
            <a:off x="4506257" y="2682315"/>
            <a:ext cx="180593" cy="180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8" name="Oval 7"/>
          <p:cNvSpPr/>
          <p:nvPr/>
        </p:nvSpPr>
        <p:spPr>
          <a:xfrm>
            <a:off x="1832161" y="2671923"/>
            <a:ext cx="180593" cy="180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29" name="Oval 8"/>
          <p:cNvSpPr/>
          <p:nvPr/>
        </p:nvSpPr>
        <p:spPr>
          <a:xfrm>
            <a:off x="5840833" y="2682316"/>
            <a:ext cx="180593" cy="180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30" name="Oval 9"/>
          <p:cNvSpPr/>
          <p:nvPr/>
        </p:nvSpPr>
        <p:spPr>
          <a:xfrm>
            <a:off x="3169209" y="2682315"/>
            <a:ext cx="180593" cy="180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2" name="Oval 10"/>
          <p:cNvSpPr/>
          <p:nvPr/>
        </p:nvSpPr>
        <p:spPr>
          <a:xfrm>
            <a:off x="7175408" y="2682315"/>
            <a:ext cx="180593" cy="180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3" name="Rectangle 11"/>
          <p:cNvSpPr/>
          <p:nvPr/>
        </p:nvSpPr>
        <p:spPr>
          <a:xfrm>
            <a:off x="495113" y="2253065"/>
            <a:ext cx="2854688" cy="187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4" name="Rectangle 12"/>
          <p:cNvSpPr/>
          <p:nvPr/>
        </p:nvSpPr>
        <p:spPr>
          <a:xfrm>
            <a:off x="1922457" y="1837429"/>
            <a:ext cx="2764394" cy="186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5" name="Rectangle 13"/>
          <p:cNvSpPr/>
          <p:nvPr/>
        </p:nvSpPr>
        <p:spPr>
          <a:xfrm>
            <a:off x="4506257" y="1428223"/>
            <a:ext cx="2849744" cy="186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6" name="Rectangle 14"/>
          <p:cNvSpPr/>
          <p:nvPr/>
        </p:nvSpPr>
        <p:spPr>
          <a:xfrm>
            <a:off x="5926182" y="1031144"/>
            <a:ext cx="2764394" cy="186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7" name="Oval 15"/>
          <p:cNvSpPr/>
          <p:nvPr/>
        </p:nvSpPr>
        <p:spPr>
          <a:xfrm>
            <a:off x="625354" y="3244012"/>
            <a:ext cx="515252" cy="5152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8" name="Oval 16"/>
          <p:cNvSpPr/>
          <p:nvPr/>
        </p:nvSpPr>
        <p:spPr>
          <a:xfrm>
            <a:off x="2762887" y="3244012"/>
            <a:ext cx="515252" cy="5152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59" name="Oval 17"/>
          <p:cNvSpPr/>
          <p:nvPr/>
        </p:nvSpPr>
        <p:spPr>
          <a:xfrm>
            <a:off x="4900419" y="3244012"/>
            <a:ext cx="515252" cy="515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60" name="Oval 18"/>
          <p:cNvSpPr/>
          <p:nvPr/>
        </p:nvSpPr>
        <p:spPr>
          <a:xfrm>
            <a:off x="6970433" y="3244011"/>
            <a:ext cx="515252" cy="5152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61" name="TextBox 60"/>
          <p:cNvSpPr txBox="1"/>
          <p:nvPr/>
        </p:nvSpPr>
        <p:spPr>
          <a:xfrm>
            <a:off x="1105833" y="3511193"/>
            <a:ext cx="1215717"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2" name="Rectangle 20"/>
          <p:cNvSpPr/>
          <p:nvPr/>
        </p:nvSpPr>
        <p:spPr>
          <a:xfrm>
            <a:off x="7027583" y="3808592"/>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3" name="TextBox 62"/>
          <p:cNvSpPr txBox="1"/>
          <p:nvPr/>
        </p:nvSpPr>
        <p:spPr>
          <a:xfrm>
            <a:off x="3243365" y="3511193"/>
            <a:ext cx="1215717"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4" name="TextBox 63"/>
          <p:cNvSpPr txBox="1"/>
          <p:nvPr/>
        </p:nvSpPr>
        <p:spPr>
          <a:xfrm>
            <a:off x="5342912" y="3511193"/>
            <a:ext cx="1215717"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5" name="TextBox 64"/>
          <p:cNvSpPr txBox="1"/>
          <p:nvPr/>
        </p:nvSpPr>
        <p:spPr>
          <a:xfrm>
            <a:off x="7413519" y="3510009"/>
            <a:ext cx="1215717"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6" name="Rectangle 24"/>
          <p:cNvSpPr/>
          <p:nvPr/>
        </p:nvSpPr>
        <p:spPr>
          <a:xfrm>
            <a:off x="2846036" y="3808593"/>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7" name="Rectangle 25"/>
          <p:cNvSpPr/>
          <p:nvPr/>
        </p:nvSpPr>
        <p:spPr>
          <a:xfrm>
            <a:off x="4957570" y="3808593"/>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8" name="Rectangle 26"/>
          <p:cNvSpPr/>
          <p:nvPr/>
        </p:nvSpPr>
        <p:spPr>
          <a:xfrm>
            <a:off x="700369" y="3808592"/>
            <a:ext cx="1664834"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9" name="TextBox 68"/>
          <p:cNvSpPr txBox="1"/>
          <p:nvPr/>
        </p:nvSpPr>
        <p:spPr>
          <a:xfrm>
            <a:off x="8355502" y="2916713"/>
            <a:ext cx="606576" cy="346249"/>
          </a:xfrm>
          <a:prstGeom prst="rect">
            <a:avLst/>
          </a:prstGeom>
          <a:noFill/>
        </p:spPr>
        <p:txBody>
          <a:bodyPr wrap="none" lIns="68580" tIns="34290" rIns="68580" bIns="34290" rtlCol="0">
            <a:spAutoFit/>
          </a:bodyPr>
          <a:lstStyle/>
          <a:p>
            <a:r>
              <a:rPr lang="en-US">
                <a:solidFill>
                  <a:schemeClr val="tx1">
                    <a:lumMod val="65000"/>
                    <a:lumOff val="35000"/>
                  </a:schemeClr>
                </a:solidFill>
              </a:rPr>
              <a:t>2015</a:t>
            </a:r>
            <a:endParaRPr lang="en-GB">
              <a:solidFill>
                <a:schemeClr val="tx1">
                  <a:lumMod val="65000"/>
                  <a:lumOff val="35000"/>
                </a:schemeClr>
              </a:solidFill>
            </a:endParaRPr>
          </a:p>
        </p:txBody>
      </p:sp>
      <p:sp>
        <p:nvSpPr>
          <p:cNvPr id="70" name="TextBox 69"/>
          <p:cNvSpPr txBox="1"/>
          <p:nvPr/>
        </p:nvSpPr>
        <p:spPr>
          <a:xfrm>
            <a:off x="7020926" y="2920442"/>
            <a:ext cx="606576" cy="346249"/>
          </a:xfrm>
          <a:prstGeom prst="rect">
            <a:avLst/>
          </a:prstGeom>
          <a:noFill/>
        </p:spPr>
        <p:txBody>
          <a:bodyPr wrap="none" lIns="68580" tIns="34290" rIns="68580" bIns="34290" rtlCol="0">
            <a:spAutoFit/>
          </a:bodyPr>
          <a:lstStyle/>
          <a:p>
            <a:r>
              <a:rPr lang="en-US">
                <a:solidFill>
                  <a:schemeClr val="tx1">
                    <a:lumMod val="65000"/>
                    <a:lumOff val="35000"/>
                  </a:schemeClr>
                </a:solidFill>
              </a:rPr>
              <a:t>2014</a:t>
            </a:r>
            <a:endParaRPr lang="en-GB">
              <a:solidFill>
                <a:schemeClr val="tx1">
                  <a:lumMod val="65000"/>
                  <a:lumOff val="35000"/>
                </a:schemeClr>
              </a:solidFill>
            </a:endParaRPr>
          </a:p>
        </p:txBody>
      </p:sp>
      <p:sp>
        <p:nvSpPr>
          <p:cNvPr id="71" name="TextBox 70"/>
          <p:cNvSpPr txBox="1"/>
          <p:nvPr/>
        </p:nvSpPr>
        <p:spPr>
          <a:xfrm>
            <a:off x="5686351" y="2920442"/>
            <a:ext cx="606576" cy="346249"/>
          </a:xfrm>
          <a:prstGeom prst="rect">
            <a:avLst/>
          </a:prstGeom>
          <a:noFill/>
        </p:spPr>
        <p:txBody>
          <a:bodyPr wrap="none" lIns="68580" tIns="34290" rIns="68580" bIns="34290" rtlCol="0">
            <a:spAutoFit/>
          </a:bodyPr>
          <a:lstStyle/>
          <a:p>
            <a:r>
              <a:rPr lang="en-US">
                <a:solidFill>
                  <a:schemeClr val="tx1">
                    <a:lumMod val="65000"/>
                    <a:lumOff val="35000"/>
                  </a:schemeClr>
                </a:solidFill>
              </a:rPr>
              <a:t>2013</a:t>
            </a:r>
            <a:endParaRPr lang="en-GB">
              <a:solidFill>
                <a:schemeClr val="tx1">
                  <a:lumMod val="65000"/>
                  <a:lumOff val="35000"/>
                </a:schemeClr>
              </a:solidFill>
            </a:endParaRPr>
          </a:p>
        </p:txBody>
      </p:sp>
      <p:sp>
        <p:nvSpPr>
          <p:cNvPr id="72" name="TextBox 71"/>
          <p:cNvSpPr txBox="1"/>
          <p:nvPr/>
        </p:nvSpPr>
        <p:spPr>
          <a:xfrm>
            <a:off x="4351775" y="2917370"/>
            <a:ext cx="606576" cy="346249"/>
          </a:xfrm>
          <a:prstGeom prst="rect">
            <a:avLst/>
          </a:prstGeom>
          <a:noFill/>
        </p:spPr>
        <p:txBody>
          <a:bodyPr wrap="none" lIns="68580" tIns="34290" rIns="68580" bIns="34290" rtlCol="0">
            <a:spAutoFit/>
          </a:bodyPr>
          <a:lstStyle/>
          <a:p>
            <a:r>
              <a:rPr lang="en-US">
                <a:solidFill>
                  <a:schemeClr val="tx1">
                    <a:lumMod val="65000"/>
                    <a:lumOff val="35000"/>
                  </a:schemeClr>
                </a:solidFill>
              </a:rPr>
              <a:t>2012</a:t>
            </a:r>
            <a:endParaRPr lang="en-GB">
              <a:solidFill>
                <a:schemeClr val="tx1">
                  <a:lumMod val="65000"/>
                  <a:lumOff val="35000"/>
                </a:schemeClr>
              </a:solidFill>
            </a:endParaRPr>
          </a:p>
        </p:txBody>
      </p:sp>
      <p:sp>
        <p:nvSpPr>
          <p:cNvPr id="73" name="TextBox 72"/>
          <p:cNvSpPr txBox="1"/>
          <p:nvPr/>
        </p:nvSpPr>
        <p:spPr>
          <a:xfrm>
            <a:off x="3014727" y="2912871"/>
            <a:ext cx="606576" cy="346249"/>
          </a:xfrm>
          <a:prstGeom prst="rect">
            <a:avLst/>
          </a:prstGeom>
          <a:noFill/>
        </p:spPr>
        <p:txBody>
          <a:bodyPr wrap="none" lIns="68580" tIns="34290" rIns="68580" bIns="34290" rtlCol="0">
            <a:spAutoFit/>
          </a:bodyPr>
          <a:lstStyle/>
          <a:p>
            <a:r>
              <a:rPr lang="en-US">
                <a:solidFill>
                  <a:schemeClr val="tx1">
                    <a:lumMod val="65000"/>
                    <a:lumOff val="35000"/>
                  </a:schemeClr>
                </a:solidFill>
              </a:rPr>
              <a:t>2011</a:t>
            </a:r>
            <a:endParaRPr lang="en-GB">
              <a:solidFill>
                <a:schemeClr val="tx1">
                  <a:lumMod val="65000"/>
                  <a:lumOff val="35000"/>
                </a:schemeClr>
              </a:solidFill>
            </a:endParaRPr>
          </a:p>
        </p:txBody>
      </p:sp>
      <p:sp>
        <p:nvSpPr>
          <p:cNvPr id="74" name="TextBox 73"/>
          <p:cNvSpPr txBox="1"/>
          <p:nvPr/>
        </p:nvSpPr>
        <p:spPr>
          <a:xfrm>
            <a:off x="1677678" y="2918645"/>
            <a:ext cx="606576" cy="346249"/>
          </a:xfrm>
          <a:prstGeom prst="rect">
            <a:avLst/>
          </a:prstGeom>
          <a:noFill/>
        </p:spPr>
        <p:txBody>
          <a:bodyPr wrap="none" lIns="68580" tIns="34290" rIns="68580" bIns="34290" rtlCol="0">
            <a:spAutoFit/>
          </a:bodyPr>
          <a:lstStyle/>
          <a:p>
            <a:r>
              <a:rPr lang="en-US">
                <a:solidFill>
                  <a:schemeClr val="tx1">
                    <a:lumMod val="65000"/>
                    <a:lumOff val="35000"/>
                  </a:schemeClr>
                </a:solidFill>
              </a:rPr>
              <a:t>2010</a:t>
            </a:r>
            <a:endParaRPr lang="en-GB">
              <a:solidFill>
                <a:schemeClr val="tx1">
                  <a:lumMod val="65000"/>
                  <a:lumOff val="35000"/>
                </a:schemeClr>
              </a:solidFill>
            </a:endParaRPr>
          </a:p>
        </p:txBody>
      </p:sp>
      <p:sp>
        <p:nvSpPr>
          <p:cNvPr id="75" name="TextBox 74"/>
          <p:cNvSpPr txBox="1"/>
          <p:nvPr/>
        </p:nvSpPr>
        <p:spPr>
          <a:xfrm>
            <a:off x="340629" y="2916713"/>
            <a:ext cx="606576" cy="346249"/>
          </a:xfrm>
          <a:prstGeom prst="rect">
            <a:avLst/>
          </a:prstGeom>
          <a:noFill/>
        </p:spPr>
        <p:txBody>
          <a:bodyPr wrap="none" lIns="68580" tIns="34290" rIns="68580" bIns="34290" rtlCol="0">
            <a:spAutoFit/>
          </a:bodyPr>
          <a:lstStyle/>
          <a:p>
            <a:r>
              <a:rPr lang="en-US">
                <a:solidFill>
                  <a:schemeClr val="tx1">
                    <a:lumMod val="65000"/>
                    <a:lumOff val="35000"/>
                  </a:schemeClr>
                </a:solidFill>
              </a:rPr>
              <a:t>2009</a:t>
            </a:r>
            <a:endParaRPr lang="en-GB">
              <a:solidFill>
                <a:schemeClr val="tx1">
                  <a:lumMod val="65000"/>
                  <a:lumOff val="35000"/>
                </a:schemeClr>
              </a:solidFill>
            </a:endParaRPr>
          </a:p>
        </p:txBody>
      </p:sp>
      <p:grpSp>
        <p:nvGrpSpPr>
          <p:cNvPr id="76" name="Group 36"/>
          <p:cNvGrpSpPr/>
          <p:nvPr/>
        </p:nvGrpSpPr>
        <p:grpSpPr>
          <a:xfrm>
            <a:off x="7084150" y="3389078"/>
            <a:ext cx="287816" cy="234189"/>
            <a:chOff x="10074275" y="4479132"/>
            <a:chExt cx="464344" cy="377825"/>
          </a:xfrm>
          <a:solidFill>
            <a:schemeClr val="bg2"/>
          </a:solidFill>
        </p:grpSpPr>
        <p:sp>
          <p:nvSpPr>
            <p:cNvPr id="77"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8"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79" name="Group 39"/>
          <p:cNvGrpSpPr/>
          <p:nvPr/>
        </p:nvGrpSpPr>
        <p:grpSpPr>
          <a:xfrm>
            <a:off x="5014137" y="3352915"/>
            <a:ext cx="287816" cy="288309"/>
            <a:chOff x="9145588" y="4435475"/>
            <a:chExt cx="464344" cy="465138"/>
          </a:xfrm>
          <a:solidFill>
            <a:schemeClr val="bg2"/>
          </a:solidFill>
        </p:grpSpPr>
        <p:sp>
          <p:nvSpPr>
            <p:cNvPr id="8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89" name="Group 49"/>
          <p:cNvGrpSpPr/>
          <p:nvPr/>
        </p:nvGrpSpPr>
        <p:grpSpPr>
          <a:xfrm>
            <a:off x="2876604" y="3350590"/>
            <a:ext cx="287816" cy="287816"/>
            <a:chOff x="4439444" y="1652588"/>
            <a:chExt cx="464344" cy="464344"/>
          </a:xfrm>
          <a:solidFill>
            <a:schemeClr val="bg2"/>
          </a:solidFill>
        </p:grpSpPr>
        <p:sp>
          <p:nvSpPr>
            <p:cNvPr id="9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93" name="Group 53"/>
          <p:cNvGrpSpPr/>
          <p:nvPr/>
        </p:nvGrpSpPr>
        <p:grpSpPr>
          <a:xfrm>
            <a:off x="736591" y="3391811"/>
            <a:ext cx="287816" cy="224841"/>
            <a:chOff x="2581275" y="1710532"/>
            <a:chExt cx="464344" cy="362744"/>
          </a:xfrm>
          <a:solidFill>
            <a:schemeClr val="bg2"/>
          </a:solidFill>
        </p:grpSpPr>
        <p:sp>
          <p:nvSpPr>
            <p:cNvPr id="94"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5"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6"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7"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8"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99"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100"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0-#ppt_w/2"/>
                                          </p:val>
                                        </p:tav>
                                        <p:tav tm="100000">
                                          <p:val>
                                            <p:strVal val="#ppt_x"/>
                                          </p:val>
                                        </p:tav>
                                      </p:tavLst>
                                    </p:anim>
                                    <p:anim calcmode="lin" valueType="num">
                                      <p:cBhvr additive="base">
                                        <p:cTn id="21" dur="500" fill="hold"/>
                                        <p:tgtEl>
                                          <p:spTgt spid="5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0-#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0-#ppt_w/2"/>
                                          </p:val>
                                        </p:tav>
                                        <p:tav tm="100000">
                                          <p:val>
                                            <p:strVal val="#ppt_x"/>
                                          </p:val>
                                        </p:tav>
                                      </p:tavLst>
                                    </p:anim>
                                    <p:anim calcmode="lin" valueType="num">
                                      <p:cBhvr additive="base">
                                        <p:cTn id="48" dur="500" fill="hold"/>
                                        <p:tgtEl>
                                          <p:spTgt spid="30"/>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0-#ppt_w/2"/>
                                          </p:val>
                                        </p:tav>
                                        <p:tav tm="100000">
                                          <p:val>
                                            <p:strVal val="#ppt_x"/>
                                          </p:val>
                                        </p:tav>
                                      </p:tavLst>
                                    </p:anim>
                                    <p:anim calcmode="lin" valueType="num">
                                      <p:cBhvr additive="base">
                                        <p:cTn id="57" dur="500" fill="hold"/>
                                        <p:tgtEl>
                                          <p:spTgt spid="28"/>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0-#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left)">
                                      <p:cBhvr>
                                        <p:cTn id="74" dur="500"/>
                                        <p:tgtEl>
                                          <p:spTgt spid="53"/>
                                        </p:tgtEl>
                                      </p:cBhvr>
                                    </p:animEffect>
                                  </p:childTnLst>
                                </p:cTn>
                              </p:par>
                            </p:childTnLst>
                          </p:cTn>
                        </p:par>
                        <p:par>
                          <p:cTn id="75" fill="hold">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left)">
                                      <p:cBhvr>
                                        <p:cTn id="78" dur="500"/>
                                        <p:tgtEl>
                                          <p:spTgt spid="54"/>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wipe(left)">
                                      <p:cBhvr>
                                        <p:cTn id="82" dur="500"/>
                                        <p:tgtEl>
                                          <p:spTgt spid="55"/>
                                        </p:tgtEl>
                                      </p:cBhvr>
                                    </p:animEffect>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wipe(left)">
                                      <p:cBhvr>
                                        <p:cTn id="86" dur="500"/>
                                        <p:tgtEl>
                                          <p:spTgt spid="56"/>
                                        </p:tgtEl>
                                      </p:cBhvr>
                                    </p:animEffect>
                                  </p:childTnLst>
                                </p:cTn>
                              </p:par>
                            </p:childTnLst>
                          </p:cTn>
                        </p:par>
                        <p:par>
                          <p:cTn id="87" fill="hold">
                            <p:stCondLst>
                              <p:cond delay="9500"/>
                            </p:stCondLst>
                            <p:childTnLst>
                              <p:par>
                                <p:cTn id="88" presetID="10" presetClass="entr" presetSubtype="0" fill="hold" grpId="0" nodeType="after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childTnLst>
                          </p:cTn>
                        </p:par>
                        <p:par>
                          <p:cTn id="91" fill="hold">
                            <p:stCondLst>
                              <p:cond delay="10000"/>
                            </p:stCondLst>
                            <p:childTnLst>
                              <p:par>
                                <p:cTn id="92" presetID="10" presetClass="entr" presetSubtype="0"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500"/>
                                        <p:tgtEl>
                                          <p:spTgt spid="61"/>
                                        </p:tgtEl>
                                      </p:cBhvr>
                                    </p:animEffect>
                                  </p:childTnLst>
                                </p:cTn>
                              </p:par>
                            </p:childTnLst>
                          </p:cTn>
                        </p:par>
                        <p:par>
                          <p:cTn id="95" fill="hold">
                            <p:stCondLst>
                              <p:cond delay="10500"/>
                            </p:stCondLst>
                            <p:childTnLst>
                              <p:par>
                                <p:cTn id="96" presetID="10"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childTnLst>
                                </p:cTn>
                              </p:par>
                            </p:childTnLst>
                          </p:cTn>
                        </p:par>
                        <p:par>
                          <p:cTn id="99" fill="hold">
                            <p:stCondLst>
                              <p:cond delay="11000"/>
                            </p:stCondLst>
                            <p:childTnLst>
                              <p:par>
                                <p:cTn id="100" presetID="10" presetClass="entr" presetSubtype="0" fill="hold" grpId="0" nodeType="after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500"/>
                                        <p:tgtEl>
                                          <p:spTgt spid="63"/>
                                        </p:tgtEl>
                                      </p:cBhvr>
                                    </p:animEffect>
                                  </p:childTnLst>
                                </p:cTn>
                              </p:par>
                            </p:childTnLst>
                          </p:cTn>
                        </p:par>
                        <p:par>
                          <p:cTn id="107" fill="hold">
                            <p:stCondLst>
                              <p:cond delay="12000"/>
                            </p:stCondLst>
                            <p:childTnLst>
                              <p:par>
                                <p:cTn id="108" presetID="10" presetClass="entr" presetSubtype="0" fill="hold" grpId="0" nodeType="afterEffect">
                                  <p:stCondLst>
                                    <p:cond delay="0"/>
                                  </p:stCondLst>
                                  <p:childTnLst>
                                    <p:set>
                                      <p:cBhvr>
                                        <p:cTn id="109" dur="1" fill="hold">
                                          <p:stCondLst>
                                            <p:cond delay="0"/>
                                          </p:stCondLst>
                                        </p:cTn>
                                        <p:tgtEl>
                                          <p:spTgt spid="66"/>
                                        </p:tgtEl>
                                        <p:attrNameLst>
                                          <p:attrName>style.visibility</p:attrName>
                                        </p:attrNameLst>
                                      </p:cBhvr>
                                      <p:to>
                                        <p:strVal val="visible"/>
                                      </p:to>
                                    </p:set>
                                    <p:animEffect transition="in" filter="fade">
                                      <p:cBhvr>
                                        <p:cTn id="110" dur="500"/>
                                        <p:tgtEl>
                                          <p:spTgt spid="66"/>
                                        </p:tgtEl>
                                      </p:cBhvr>
                                    </p:animEffect>
                                  </p:childTnLst>
                                </p:cTn>
                              </p:par>
                            </p:childTnLst>
                          </p:cTn>
                        </p:par>
                        <p:par>
                          <p:cTn id="111" fill="hold">
                            <p:stCondLst>
                              <p:cond delay="12500"/>
                            </p:stCondLst>
                            <p:childTnLst>
                              <p:par>
                                <p:cTn id="112" presetID="10" presetClass="entr" presetSubtype="0" fill="hold" grpId="0" nodeType="after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fade">
                                      <p:cBhvr>
                                        <p:cTn id="114" dur="500"/>
                                        <p:tgtEl>
                                          <p:spTgt spid="59"/>
                                        </p:tgtEl>
                                      </p:cBhvr>
                                    </p:animEffect>
                                  </p:childTnLst>
                                </p:cTn>
                              </p:par>
                            </p:childTnLst>
                          </p:cTn>
                        </p:par>
                        <p:par>
                          <p:cTn id="115" fill="hold">
                            <p:stCondLst>
                              <p:cond delay="13000"/>
                            </p:stCondLst>
                            <p:childTnLst>
                              <p:par>
                                <p:cTn id="116" presetID="10" presetClass="entr" presetSubtype="0" fill="hold" grpId="0" nodeType="after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fade">
                                      <p:cBhvr>
                                        <p:cTn id="118" dur="500"/>
                                        <p:tgtEl>
                                          <p:spTgt spid="64"/>
                                        </p:tgtEl>
                                      </p:cBhvr>
                                    </p:animEffect>
                                  </p:childTnLst>
                                </p:cTn>
                              </p:par>
                            </p:childTnLst>
                          </p:cTn>
                        </p:par>
                        <p:par>
                          <p:cTn id="119" fill="hold">
                            <p:stCondLst>
                              <p:cond delay="13500"/>
                            </p:stCondLst>
                            <p:childTnLst>
                              <p:par>
                                <p:cTn id="120" presetID="10" presetClass="entr" presetSubtype="0" fill="hold" grpId="0" nodeType="after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par>
                          <p:cTn id="123" fill="hold">
                            <p:stCondLst>
                              <p:cond delay="14000"/>
                            </p:stCondLst>
                            <p:childTnLst>
                              <p:par>
                                <p:cTn id="124" presetID="10" presetClass="entr" presetSubtype="0" fill="hold" grpId="0" nodeType="after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500"/>
                                        <p:tgtEl>
                                          <p:spTgt spid="60"/>
                                        </p:tgtEl>
                                      </p:cBhvr>
                                    </p:animEffect>
                                  </p:childTnLst>
                                </p:cTn>
                              </p:par>
                            </p:childTnLst>
                          </p:cTn>
                        </p:par>
                        <p:par>
                          <p:cTn id="127" fill="hold">
                            <p:stCondLst>
                              <p:cond delay="14500"/>
                            </p:stCondLst>
                            <p:childTnLst>
                              <p:par>
                                <p:cTn id="128" presetID="10" presetClass="entr" presetSubtype="0" fill="hold" grpId="0" nodeType="after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500"/>
                                        <p:tgtEl>
                                          <p:spTgt spid="65"/>
                                        </p:tgtEl>
                                      </p:cBhvr>
                                    </p:animEffect>
                                  </p:childTnLst>
                                </p:cTn>
                              </p:par>
                            </p:childTnLst>
                          </p:cTn>
                        </p:par>
                        <p:par>
                          <p:cTn id="131" fill="hold">
                            <p:stCondLst>
                              <p:cond delay="15000"/>
                            </p:stCondLst>
                            <p:childTnLst>
                              <p:par>
                                <p:cTn id="132" presetID="10" presetClass="entr" presetSubtype="0" fill="hold" grpId="0" nodeType="after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fade">
                                      <p:cBhvr>
                                        <p:cTn id="1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产业全球化实施步骤</a:t>
            </a:r>
          </a:p>
        </p:txBody>
      </p:sp>
      <p:sp>
        <p:nvSpPr>
          <p:cNvPr id="100" name="Freeform 35"/>
          <p:cNvSpPr/>
          <p:nvPr/>
        </p:nvSpPr>
        <p:spPr>
          <a:xfrm>
            <a:off x="734309" y="2064668"/>
            <a:ext cx="2190500" cy="721869"/>
          </a:xfrm>
          <a:custGeom>
            <a:avLst/>
            <a:gdLst>
              <a:gd name="connsiteX0" fmla="*/ 0 w 2920666"/>
              <a:gd name="connsiteY0" fmla="*/ 0 h 962492"/>
              <a:gd name="connsiteX1" fmla="*/ 2920666 w 2920666"/>
              <a:gd name="connsiteY1" fmla="*/ 0 h 962492"/>
              <a:gd name="connsiteX2" fmla="*/ 2920666 w 2920666"/>
              <a:gd name="connsiteY2" fmla="*/ 962492 h 962492"/>
              <a:gd name="connsiteX3" fmla="*/ 0 w 2920666"/>
              <a:gd name="connsiteY3" fmla="*/ 962492 h 962492"/>
              <a:gd name="connsiteX4" fmla="*/ 0 w 2920666"/>
              <a:gd name="connsiteY4" fmla="*/ 0 h 96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666" h="962492">
                <a:moveTo>
                  <a:pt x="0" y="0"/>
                </a:moveTo>
                <a:lnTo>
                  <a:pt x="2920666" y="0"/>
                </a:lnTo>
                <a:lnTo>
                  <a:pt x="2920666" y="962492"/>
                </a:lnTo>
                <a:lnTo>
                  <a:pt x="0" y="9624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660" tIns="73660" rIns="73660" bIns="73660" numCol="1" spcCol="1270" anchor="ctr" anchorCtr="0">
            <a:noAutofit/>
          </a:bodyPr>
          <a:lstStyle/>
          <a:p>
            <a:pPr algn="ctr" defTabSz="1933575">
              <a:lnSpc>
                <a:spcPct val="90000"/>
              </a:lnSpc>
              <a:spcBef>
                <a:spcPct val="0"/>
              </a:spcBef>
              <a:spcAft>
                <a:spcPct val="35000"/>
              </a:spcAft>
            </a:pPr>
            <a:endParaRPr lang="en-GB" sz="4400">
              <a:solidFill>
                <a:schemeClr val="tx1">
                  <a:lumMod val="65000"/>
                  <a:lumOff val="35000"/>
                </a:schemeClr>
              </a:solidFill>
            </a:endParaRPr>
          </a:p>
        </p:txBody>
      </p:sp>
      <p:sp>
        <p:nvSpPr>
          <p:cNvPr id="101" name="Oval 36"/>
          <p:cNvSpPr/>
          <p:nvPr/>
        </p:nvSpPr>
        <p:spPr>
          <a:xfrm>
            <a:off x="731820" y="1845120"/>
            <a:ext cx="174244" cy="174244"/>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Oval 37"/>
          <p:cNvSpPr/>
          <p:nvPr/>
        </p:nvSpPr>
        <p:spPr>
          <a:xfrm>
            <a:off x="853791" y="1601178"/>
            <a:ext cx="174244" cy="174244"/>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3" name="Oval 38"/>
          <p:cNvSpPr/>
          <p:nvPr/>
        </p:nvSpPr>
        <p:spPr>
          <a:xfrm>
            <a:off x="1146521" y="1649966"/>
            <a:ext cx="273812" cy="273812"/>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 name="Oval 39"/>
          <p:cNvSpPr/>
          <p:nvPr/>
        </p:nvSpPr>
        <p:spPr>
          <a:xfrm>
            <a:off x="1390463" y="1381630"/>
            <a:ext cx="174244" cy="174244"/>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5" name="Oval 40"/>
          <p:cNvSpPr/>
          <p:nvPr/>
        </p:nvSpPr>
        <p:spPr>
          <a:xfrm>
            <a:off x="1707588" y="1284053"/>
            <a:ext cx="174244" cy="1742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6" name="Oval 41"/>
          <p:cNvSpPr/>
          <p:nvPr/>
        </p:nvSpPr>
        <p:spPr>
          <a:xfrm>
            <a:off x="2097895" y="1454813"/>
            <a:ext cx="174244" cy="174244"/>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7" name="Oval 42"/>
          <p:cNvSpPr/>
          <p:nvPr/>
        </p:nvSpPr>
        <p:spPr>
          <a:xfrm>
            <a:off x="2341837" y="1576784"/>
            <a:ext cx="273812" cy="273812"/>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8" name="Oval 43"/>
          <p:cNvSpPr/>
          <p:nvPr/>
        </p:nvSpPr>
        <p:spPr>
          <a:xfrm>
            <a:off x="2683356" y="1845120"/>
            <a:ext cx="174244" cy="174244"/>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9" name="Oval 44"/>
          <p:cNvSpPr/>
          <p:nvPr/>
        </p:nvSpPr>
        <p:spPr>
          <a:xfrm>
            <a:off x="2829721" y="2113456"/>
            <a:ext cx="174244" cy="174244"/>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0" name="Oval 45"/>
          <p:cNvSpPr/>
          <p:nvPr/>
        </p:nvSpPr>
        <p:spPr>
          <a:xfrm>
            <a:off x="1561223" y="1601178"/>
            <a:ext cx="448056" cy="44805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1" name="Oval 46"/>
          <p:cNvSpPr/>
          <p:nvPr/>
        </p:nvSpPr>
        <p:spPr>
          <a:xfrm>
            <a:off x="609849" y="2528158"/>
            <a:ext cx="174244" cy="174244"/>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2" name="Oval 47"/>
          <p:cNvSpPr/>
          <p:nvPr/>
        </p:nvSpPr>
        <p:spPr>
          <a:xfrm>
            <a:off x="756214" y="2747705"/>
            <a:ext cx="273812" cy="273812"/>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3" name="Oval 48"/>
          <p:cNvSpPr/>
          <p:nvPr/>
        </p:nvSpPr>
        <p:spPr>
          <a:xfrm>
            <a:off x="1122127" y="2942859"/>
            <a:ext cx="398273" cy="398273"/>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4" name="Oval 49"/>
          <p:cNvSpPr/>
          <p:nvPr/>
        </p:nvSpPr>
        <p:spPr>
          <a:xfrm>
            <a:off x="1634405" y="3259984"/>
            <a:ext cx="174244" cy="1742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5" name="Oval 50"/>
          <p:cNvSpPr/>
          <p:nvPr/>
        </p:nvSpPr>
        <p:spPr>
          <a:xfrm>
            <a:off x="1731982" y="2942859"/>
            <a:ext cx="273812" cy="273812"/>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Oval 51"/>
          <p:cNvSpPr/>
          <p:nvPr/>
        </p:nvSpPr>
        <p:spPr>
          <a:xfrm>
            <a:off x="1975924" y="3284378"/>
            <a:ext cx="174244" cy="174244"/>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7" name="Oval 52"/>
          <p:cNvSpPr/>
          <p:nvPr/>
        </p:nvSpPr>
        <p:spPr>
          <a:xfrm>
            <a:off x="2195472" y="2894071"/>
            <a:ext cx="398273" cy="398273"/>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8" name="Oval 53"/>
          <p:cNvSpPr/>
          <p:nvPr/>
        </p:nvSpPr>
        <p:spPr>
          <a:xfrm>
            <a:off x="2732144" y="2796494"/>
            <a:ext cx="273812" cy="273812"/>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9" name="Chevron 54"/>
          <p:cNvSpPr/>
          <p:nvPr/>
        </p:nvSpPr>
        <p:spPr>
          <a:xfrm>
            <a:off x="3005957" y="1649560"/>
            <a:ext cx="804148" cy="1535207"/>
          </a:xfrm>
          <a:prstGeom prst="chevron">
            <a:avLst>
              <a:gd name="adj" fmla="val 62310"/>
            </a:avLst>
          </a:pr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0" name="Chevron 55"/>
          <p:cNvSpPr/>
          <p:nvPr/>
        </p:nvSpPr>
        <p:spPr>
          <a:xfrm>
            <a:off x="5547856" y="1649560"/>
            <a:ext cx="804148" cy="1535207"/>
          </a:xfrm>
          <a:prstGeom prst="chevron">
            <a:avLst>
              <a:gd name="adj" fmla="val 62310"/>
            </a:avLst>
          </a:pr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1" name="Freeform 56"/>
          <p:cNvSpPr/>
          <p:nvPr/>
        </p:nvSpPr>
        <p:spPr>
          <a:xfrm>
            <a:off x="6669989" y="1540650"/>
            <a:ext cx="1864161" cy="1864161"/>
          </a:xfrm>
          <a:custGeom>
            <a:avLst/>
            <a:gdLst>
              <a:gd name="connsiteX0" fmla="*/ 0 w 2485548"/>
              <a:gd name="connsiteY0" fmla="*/ 1242774 h 2485548"/>
              <a:gd name="connsiteX1" fmla="*/ 1242774 w 2485548"/>
              <a:gd name="connsiteY1" fmla="*/ 0 h 2485548"/>
              <a:gd name="connsiteX2" fmla="*/ 2485548 w 2485548"/>
              <a:gd name="connsiteY2" fmla="*/ 1242774 h 2485548"/>
              <a:gd name="connsiteX3" fmla="*/ 1242774 w 2485548"/>
              <a:gd name="connsiteY3" fmla="*/ 2485548 h 2485548"/>
              <a:gd name="connsiteX4" fmla="*/ 0 w 2485548"/>
              <a:gd name="connsiteY4" fmla="*/ 1242774 h 2485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548" h="2485548">
                <a:moveTo>
                  <a:pt x="0" y="1242774"/>
                </a:moveTo>
                <a:cubicBezTo>
                  <a:pt x="0" y="556409"/>
                  <a:pt x="556409" y="0"/>
                  <a:pt x="1242774" y="0"/>
                </a:cubicBezTo>
                <a:cubicBezTo>
                  <a:pt x="1929139" y="0"/>
                  <a:pt x="2485548" y="556409"/>
                  <a:pt x="2485548" y="1242774"/>
                </a:cubicBezTo>
                <a:cubicBezTo>
                  <a:pt x="2485548" y="1929139"/>
                  <a:pt x="1929139" y="2485548"/>
                  <a:pt x="1242774" y="2485548"/>
                </a:cubicBezTo>
                <a:cubicBezTo>
                  <a:pt x="556409" y="2485548"/>
                  <a:pt x="0" y="1929139"/>
                  <a:pt x="0" y="124277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000" tIns="364000" rIns="364000" bIns="364000" numCol="1" spcCol="1270" anchor="ctr" anchorCtr="0">
            <a:noAutofit/>
          </a:bodyPr>
          <a:lstStyle/>
          <a:p>
            <a:pPr algn="ctr" defTabSz="2066925">
              <a:lnSpc>
                <a:spcPct val="90000"/>
              </a:lnSpc>
              <a:spcBef>
                <a:spcPct val="0"/>
              </a:spcBef>
              <a:spcAft>
                <a:spcPct val="35000"/>
              </a:spcAft>
            </a:pPr>
            <a:endParaRPr lang="en-GB" sz="4700">
              <a:solidFill>
                <a:schemeClr val="tx1">
                  <a:lumMod val="65000"/>
                  <a:lumOff val="35000"/>
                </a:schemeClr>
              </a:solidFill>
            </a:endParaRPr>
          </a:p>
        </p:txBody>
      </p:sp>
      <p:sp>
        <p:nvSpPr>
          <p:cNvPr id="97" name="TextBox 96"/>
          <p:cNvSpPr txBox="1"/>
          <p:nvPr/>
        </p:nvSpPr>
        <p:spPr>
          <a:xfrm>
            <a:off x="3866436" y="1851670"/>
            <a:ext cx="1569660"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98" name="TextBox 97"/>
          <p:cNvSpPr txBox="1"/>
          <p:nvPr/>
        </p:nvSpPr>
        <p:spPr>
          <a:xfrm>
            <a:off x="1158646" y="2246234"/>
            <a:ext cx="1569660"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99" name="TextBox 98"/>
          <p:cNvSpPr txBox="1"/>
          <p:nvPr/>
        </p:nvSpPr>
        <p:spPr>
          <a:xfrm>
            <a:off x="6894183" y="2488286"/>
            <a:ext cx="1415772" cy="461665"/>
          </a:xfrm>
          <a:prstGeom prst="rect">
            <a:avLst/>
          </a:prstGeom>
          <a:noFill/>
        </p:spPr>
        <p:txBody>
          <a:bodyPr wrap="none" rtlCol="0">
            <a:spAutoFit/>
          </a:bodyPr>
          <a:lstStyle/>
          <a:p>
            <a:r>
              <a:rPr lang="zh-CN" altLang="en-US" sz="2400" b="1" dirty="0">
                <a:solidFill>
                  <a:schemeClr val="bg1">
                    <a:lumMod val="95000"/>
                  </a:schemeClr>
                </a:solidFill>
                <a:latin typeface="微软雅黑" panose="020B0503020204020204" pitchFamily="34" charset="-122"/>
                <a:ea typeface="微软雅黑" panose="020B0503020204020204" pitchFamily="34" charset="-122"/>
              </a:rPr>
              <a:t>添加文本</a:t>
            </a:r>
          </a:p>
        </p:txBody>
      </p:sp>
      <p:sp>
        <p:nvSpPr>
          <p:cNvPr id="95" name="AutoShape 117"/>
          <p:cNvSpPr/>
          <p:nvPr/>
        </p:nvSpPr>
        <p:spPr bwMode="auto">
          <a:xfrm>
            <a:off x="7347127" y="2009746"/>
            <a:ext cx="509885" cy="462984"/>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23" name="Rectangle 60"/>
          <p:cNvSpPr/>
          <p:nvPr/>
        </p:nvSpPr>
        <p:spPr>
          <a:xfrm>
            <a:off x="893120" y="3697600"/>
            <a:ext cx="1878353"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24" name="Rectangle 61"/>
          <p:cNvSpPr/>
          <p:nvPr/>
        </p:nvSpPr>
        <p:spPr>
          <a:xfrm>
            <a:off x="3632824" y="3697600"/>
            <a:ext cx="1878353"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25" name="Rectangle 62"/>
          <p:cNvSpPr/>
          <p:nvPr/>
        </p:nvSpPr>
        <p:spPr>
          <a:xfrm>
            <a:off x="6407950" y="3697600"/>
            <a:ext cx="1878353"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3" name="Rectangle 61"/>
          <p:cNvSpPr/>
          <p:nvPr/>
        </p:nvSpPr>
        <p:spPr>
          <a:xfrm>
            <a:off x="3898007" y="2210686"/>
            <a:ext cx="1541626"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500" fill="hold"/>
                                        <p:tgtEl>
                                          <p:spTgt spid="101"/>
                                        </p:tgtEl>
                                        <p:attrNameLst>
                                          <p:attrName>ppt_x</p:attrName>
                                        </p:attrNameLst>
                                      </p:cBhvr>
                                      <p:tavLst>
                                        <p:tav tm="0">
                                          <p:val>
                                            <p:strVal val="#ppt_x"/>
                                          </p:val>
                                        </p:tav>
                                        <p:tav tm="100000">
                                          <p:val>
                                            <p:strVal val="#ppt_x"/>
                                          </p:val>
                                        </p:tav>
                                      </p:tavLst>
                                    </p:anim>
                                    <p:anim calcmode="lin" valueType="num">
                                      <p:cBhvr additive="base">
                                        <p:cTn id="12" dur="500" fill="hold"/>
                                        <p:tgtEl>
                                          <p:spTgt spid="10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ppt_x"/>
                                          </p:val>
                                        </p:tav>
                                        <p:tav tm="100000">
                                          <p:val>
                                            <p:strVal val="#ppt_x"/>
                                          </p:val>
                                        </p:tav>
                                      </p:tavLst>
                                    </p:anim>
                                    <p:anim calcmode="lin" valueType="num">
                                      <p:cBhvr additive="base">
                                        <p:cTn id="16" dur="500" fill="hold"/>
                                        <p:tgtEl>
                                          <p:spTgt spid="10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ppt_x"/>
                                          </p:val>
                                        </p:tav>
                                        <p:tav tm="100000">
                                          <p:val>
                                            <p:strVal val="#ppt_x"/>
                                          </p:val>
                                        </p:tav>
                                      </p:tavLst>
                                    </p:anim>
                                    <p:anim calcmode="lin" valueType="num">
                                      <p:cBhvr additive="base">
                                        <p:cTn id="20" dur="500" fill="hold"/>
                                        <p:tgtEl>
                                          <p:spTgt spid="10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750" fill="hold"/>
                                        <p:tgtEl>
                                          <p:spTgt spid="104"/>
                                        </p:tgtEl>
                                        <p:attrNameLst>
                                          <p:attrName>ppt_x</p:attrName>
                                        </p:attrNameLst>
                                      </p:cBhvr>
                                      <p:tavLst>
                                        <p:tav tm="0">
                                          <p:val>
                                            <p:strVal val="#ppt_x"/>
                                          </p:val>
                                        </p:tav>
                                        <p:tav tm="100000">
                                          <p:val>
                                            <p:strVal val="#ppt_x"/>
                                          </p:val>
                                        </p:tav>
                                      </p:tavLst>
                                    </p:anim>
                                    <p:anim calcmode="lin" valueType="num">
                                      <p:cBhvr additive="base">
                                        <p:cTn id="24" dur="750" fill="hold"/>
                                        <p:tgtEl>
                                          <p:spTgt spid="10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50"/>
                                  </p:stCondLst>
                                  <p:childTnLst>
                                    <p:set>
                                      <p:cBhvr>
                                        <p:cTn id="26" dur="1" fill="hold">
                                          <p:stCondLst>
                                            <p:cond delay="0"/>
                                          </p:stCondLst>
                                        </p:cTn>
                                        <p:tgtEl>
                                          <p:spTgt spid="105"/>
                                        </p:tgtEl>
                                        <p:attrNameLst>
                                          <p:attrName>style.visibility</p:attrName>
                                        </p:attrNameLst>
                                      </p:cBhvr>
                                      <p:to>
                                        <p:strVal val="visible"/>
                                      </p:to>
                                    </p:set>
                                    <p:anim calcmode="lin" valueType="num">
                                      <p:cBhvr additive="base">
                                        <p:cTn id="27" dur="500" fill="hold"/>
                                        <p:tgtEl>
                                          <p:spTgt spid="105"/>
                                        </p:tgtEl>
                                        <p:attrNameLst>
                                          <p:attrName>ppt_x</p:attrName>
                                        </p:attrNameLst>
                                      </p:cBhvr>
                                      <p:tavLst>
                                        <p:tav tm="0">
                                          <p:val>
                                            <p:strVal val="#ppt_x"/>
                                          </p:val>
                                        </p:tav>
                                        <p:tav tm="100000">
                                          <p:val>
                                            <p:strVal val="#ppt_x"/>
                                          </p:val>
                                        </p:tav>
                                      </p:tavLst>
                                    </p:anim>
                                    <p:anim calcmode="lin" valueType="num">
                                      <p:cBhvr additive="base">
                                        <p:cTn id="28" dur="500" fill="hold"/>
                                        <p:tgtEl>
                                          <p:spTgt spid="10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6"/>
                                        </p:tgtEl>
                                        <p:attrNameLst>
                                          <p:attrName>style.visibility</p:attrName>
                                        </p:attrNameLst>
                                      </p:cBhvr>
                                      <p:to>
                                        <p:strVal val="visible"/>
                                      </p:to>
                                    </p:set>
                                    <p:anim calcmode="lin" valueType="num">
                                      <p:cBhvr additive="base">
                                        <p:cTn id="31" dur="500" fill="hold"/>
                                        <p:tgtEl>
                                          <p:spTgt spid="106"/>
                                        </p:tgtEl>
                                        <p:attrNameLst>
                                          <p:attrName>ppt_x</p:attrName>
                                        </p:attrNameLst>
                                      </p:cBhvr>
                                      <p:tavLst>
                                        <p:tav tm="0">
                                          <p:val>
                                            <p:strVal val="#ppt_x"/>
                                          </p:val>
                                        </p:tav>
                                        <p:tav tm="100000">
                                          <p:val>
                                            <p:strVal val="#ppt_x"/>
                                          </p:val>
                                        </p:tav>
                                      </p:tavLst>
                                    </p:anim>
                                    <p:anim calcmode="lin" valueType="num">
                                      <p:cBhvr additive="base">
                                        <p:cTn id="32" dur="500" fill="hold"/>
                                        <p:tgtEl>
                                          <p:spTgt spid="10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anim calcmode="lin" valueType="num">
                                      <p:cBhvr additive="base">
                                        <p:cTn id="35" dur="250" fill="hold"/>
                                        <p:tgtEl>
                                          <p:spTgt spid="107"/>
                                        </p:tgtEl>
                                        <p:attrNameLst>
                                          <p:attrName>ppt_x</p:attrName>
                                        </p:attrNameLst>
                                      </p:cBhvr>
                                      <p:tavLst>
                                        <p:tav tm="0">
                                          <p:val>
                                            <p:strVal val="#ppt_x"/>
                                          </p:val>
                                        </p:tav>
                                        <p:tav tm="100000">
                                          <p:val>
                                            <p:strVal val="#ppt_x"/>
                                          </p:val>
                                        </p:tav>
                                      </p:tavLst>
                                    </p:anim>
                                    <p:anim calcmode="lin" valueType="num">
                                      <p:cBhvr additive="base">
                                        <p:cTn id="36" dur="250" fill="hold"/>
                                        <p:tgtEl>
                                          <p:spTgt spid="10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additive="base">
                                        <p:cTn id="39" dur="750" fill="hold"/>
                                        <p:tgtEl>
                                          <p:spTgt spid="108"/>
                                        </p:tgtEl>
                                        <p:attrNameLst>
                                          <p:attrName>ppt_x</p:attrName>
                                        </p:attrNameLst>
                                      </p:cBhvr>
                                      <p:tavLst>
                                        <p:tav tm="0">
                                          <p:val>
                                            <p:strVal val="#ppt_x"/>
                                          </p:val>
                                        </p:tav>
                                        <p:tav tm="100000">
                                          <p:val>
                                            <p:strVal val="#ppt_x"/>
                                          </p:val>
                                        </p:tav>
                                      </p:tavLst>
                                    </p:anim>
                                    <p:anim calcmode="lin" valueType="num">
                                      <p:cBhvr additive="base">
                                        <p:cTn id="40" dur="750" fill="hold"/>
                                        <p:tgtEl>
                                          <p:spTgt spid="10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additive="base">
                                        <p:cTn id="43" dur="500" fill="hold"/>
                                        <p:tgtEl>
                                          <p:spTgt spid="109"/>
                                        </p:tgtEl>
                                        <p:attrNameLst>
                                          <p:attrName>ppt_x</p:attrName>
                                        </p:attrNameLst>
                                      </p:cBhvr>
                                      <p:tavLst>
                                        <p:tav tm="0">
                                          <p:val>
                                            <p:strVal val="#ppt_x"/>
                                          </p:val>
                                        </p:tav>
                                        <p:tav tm="100000">
                                          <p:val>
                                            <p:strVal val="#ppt_x"/>
                                          </p:val>
                                        </p:tav>
                                      </p:tavLst>
                                    </p:anim>
                                    <p:anim calcmode="lin" valueType="num">
                                      <p:cBhvr additive="base">
                                        <p:cTn id="44" dur="500" fill="hold"/>
                                        <p:tgtEl>
                                          <p:spTgt spid="10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750" fill="hold"/>
                                        <p:tgtEl>
                                          <p:spTgt spid="110"/>
                                        </p:tgtEl>
                                        <p:attrNameLst>
                                          <p:attrName>ppt_x</p:attrName>
                                        </p:attrNameLst>
                                      </p:cBhvr>
                                      <p:tavLst>
                                        <p:tav tm="0">
                                          <p:val>
                                            <p:strVal val="#ppt_x"/>
                                          </p:val>
                                        </p:tav>
                                        <p:tav tm="100000">
                                          <p:val>
                                            <p:strVal val="#ppt_x"/>
                                          </p:val>
                                        </p:tav>
                                      </p:tavLst>
                                    </p:anim>
                                    <p:anim calcmode="lin" valueType="num">
                                      <p:cBhvr additive="base">
                                        <p:cTn id="48" dur="750" fill="hold"/>
                                        <p:tgtEl>
                                          <p:spTgt spid="1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1"/>
                                        </p:tgtEl>
                                        <p:attrNameLst>
                                          <p:attrName>style.visibility</p:attrName>
                                        </p:attrNameLst>
                                      </p:cBhvr>
                                      <p:to>
                                        <p:strVal val="visible"/>
                                      </p:to>
                                    </p:set>
                                    <p:anim calcmode="lin" valueType="num">
                                      <p:cBhvr additive="base">
                                        <p:cTn id="51" dur="500" fill="hold"/>
                                        <p:tgtEl>
                                          <p:spTgt spid="111"/>
                                        </p:tgtEl>
                                        <p:attrNameLst>
                                          <p:attrName>ppt_x</p:attrName>
                                        </p:attrNameLst>
                                      </p:cBhvr>
                                      <p:tavLst>
                                        <p:tav tm="0">
                                          <p:val>
                                            <p:strVal val="#ppt_x"/>
                                          </p:val>
                                        </p:tav>
                                        <p:tav tm="100000">
                                          <p:val>
                                            <p:strVal val="#ppt_x"/>
                                          </p:val>
                                        </p:tav>
                                      </p:tavLst>
                                    </p:anim>
                                    <p:anim calcmode="lin" valueType="num">
                                      <p:cBhvr additive="base">
                                        <p:cTn id="52" dur="500" fill="hold"/>
                                        <p:tgtEl>
                                          <p:spTgt spid="11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2"/>
                                        </p:tgtEl>
                                        <p:attrNameLst>
                                          <p:attrName>style.visibility</p:attrName>
                                        </p:attrNameLst>
                                      </p:cBhvr>
                                      <p:to>
                                        <p:strVal val="visible"/>
                                      </p:to>
                                    </p:set>
                                    <p:anim calcmode="lin" valueType="num">
                                      <p:cBhvr additive="base">
                                        <p:cTn id="55" dur="250" fill="hold"/>
                                        <p:tgtEl>
                                          <p:spTgt spid="112"/>
                                        </p:tgtEl>
                                        <p:attrNameLst>
                                          <p:attrName>ppt_x</p:attrName>
                                        </p:attrNameLst>
                                      </p:cBhvr>
                                      <p:tavLst>
                                        <p:tav tm="0">
                                          <p:val>
                                            <p:strVal val="#ppt_x"/>
                                          </p:val>
                                        </p:tav>
                                        <p:tav tm="100000">
                                          <p:val>
                                            <p:strVal val="#ppt_x"/>
                                          </p:val>
                                        </p:tav>
                                      </p:tavLst>
                                    </p:anim>
                                    <p:anim calcmode="lin" valueType="num">
                                      <p:cBhvr additive="base">
                                        <p:cTn id="56" dur="250" fill="hold"/>
                                        <p:tgtEl>
                                          <p:spTgt spid="11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500" fill="hold"/>
                                        <p:tgtEl>
                                          <p:spTgt spid="113"/>
                                        </p:tgtEl>
                                        <p:attrNameLst>
                                          <p:attrName>ppt_x</p:attrName>
                                        </p:attrNameLst>
                                      </p:cBhvr>
                                      <p:tavLst>
                                        <p:tav tm="0">
                                          <p:val>
                                            <p:strVal val="#ppt_x"/>
                                          </p:val>
                                        </p:tav>
                                        <p:tav tm="100000">
                                          <p:val>
                                            <p:strVal val="#ppt_x"/>
                                          </p:val>
                                        </p:tav>
                                      </p:tavLst>
                                    </p:anim>
                                    <p:anim calcmode="lin" valueType="num">
                                      <p:cBhvr additive="base">
                                        <p:cTn id="60" dur="500" fill="hold"/>
                                        <p:tgtEl>
                                          <p:spTgt spid="11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14"/>
                                        </p:tgtEl>
                                        <p:attrNameLst>
                                          <p:attrName>style.visibility</p:attrName>
                                        </p:attrNameLst>
                                      </p:cBhvr>
                                      <p:to>
                                        <p:strVal val="visible"/>
                                      </p:to>
                                    </p:set>
                                    <p:anim calcmode="lin" valueType="num">
                                      <p:cBhvr additive="base">
                                        <p:cTn id="63" dur="750" fill="hold"/>
                                        <p:tgtEl>
                                          <p:spTgt spid="114"/>
                                        </p:tgtEl>
                                        <p:attrNameLst>
                                          <p:attrName>ppt_x</p:attrName>
                                        </p:attrNameLst>
                                      </p:cBhvr>
                                      <p:tavLst>
                                        <p:tav tm="0">
                                          <p:val>
                                            <p:strVal val="#ppt_x"/>
                                          </p:val>
                                        </p:tav>
                                        <p:tav tm="100000">
                                          <p:val>
                                            <p:strVal val="#ppt_x"/>
                                          </p:val>
                                        </p:tav>
                                      </p:tavLst>
                                    </p:anim>
                                    <p:anim calcmode="lin" valueType="num">
                                      <p:cBhvr additive="base">
                                        <p:cTn id="64" dur="750" fill="hold"/>
                                        <p:tgtEl>
                                          <p:spTgt spid="11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anim calcmode="lin" valueType="num">
                                      <p:cBhvr additive="base">
                                        <p:cTn id="67" dur="500" fill="hold"/>
                                        <p:tgtEl>
                                          <p:spTgt spid="115"/>
                                        </p:tgtEl>
                                        <p:attrNameLst>
                                          <p:attrName>ppt_x</p:attrName>
                                        </p:attrNameLst>
                                      </p:cBhvr>
                                      <p:tavLst>
                                        <p:tav tm="0">
                                          <p:val>
                                            <p:strVal val="#ppt_x"/>
                                          </p:val>
                                        </p:tav>
                                        <p:tav tm="100000">
                                          <p:val>
                                            <p:strVal val="#ppt_x"/>
                                          </p:val>
                                        </p:tav>
                                      </p:tavLst>
                                    </p:anim>
                                    <p:anim calcmode="lin" valueType="num">
                                      <p:cBhvr additive="base">
                                        <p:cTn id="68" dur="500" fill="hold"/>
                                        <p:tgtEl>
                                          <p:spTgt spid="11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500" fill="hold"/>
                                        <p:tgtEl>
                                          <p:spTgt spid="116"/>
                                        </p:tgtEl>
                                        <p:attrNameLst>
                                          <p:attrName>ppt_x</p:attrName>
                                        </p:attrNameLst>
                                      </p:cBhvr>
                                      <p:tavLst>
                                        <p:tav tm="0">
                                          <p:val>
                                            <p:strVal val="#ppt_x"/>
                                          </p:val>
                                        </p:tav>
                                        <p:tav tm="100000">
                                          <p:val>
                                            <p:strVal val="#ppt_x"/>
                                          </p:val>
                                        </p:tav>
                                      </p:tavLst>
                                    </p:anim>
                                    <p:anim calcmode="lin" valueType="num">
                                      <p:cBhvr additive="base">
                                        <p:cTn id="72" dur="500" fill="hold"/>
                                        <p:tgtEl>
                                          <p:spTgt spid="11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7"/>
                                        </p:tgtEl>
                                        <p:attrNameLst>
                                          <p:attrName>style.visibility</p:attrName>
                                        </p:attrNameLst>
                                      </p:cBhvr>
                                      <p:to>
                                        <p:strVal val="visible"/>
                                      </p:to>
                                    </p:set>
                                    <p:anim calcmode="lin" valueType="num">
                                      <p:cBhvr additive="base">
                                        <p:cTn id="75" dur="500" fill="hold"/>
                                        <p:tgtEl>
                                          <p:spTgt spid="117"/>
                                        </p:tgtEl>
                                        <p:attrNameLst>
                                          <p:attrName>ppt_x</p:attrName>
                                        </p:attrNameLst>
                                      </p:cBhvr>
                                      <p:tavLst>
                                        <p:tav tm="0">
                                          <p:val>
                                            <p:strVal val="#ppt_x"/>
                                          </p:val>
                                        </p:tav>
                                        <p:tav tm="100000">
                                          <p:val>
                                            <p:strVal val="#ppt_x"/>
                                          </p:val>
                                        </p:tav>
                                      </p:tavLst>
                                    </p:anim>
                                    <p:anim calcmode="lin" valueType="num">
                                      <p:cBhvr additive="base">
                                        <p:cTn id="76" dur="500" fill="hold"/>
                                        <p:tgtEl>
                                          <p:spTgt spid="11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18"/>
                                        </p:tgtEl>
                                        <p:attrNameLst>
                                          <p:attrName>style.visibility</p:attrName>
                                        </p:attrNameLst>
                                      </p:cBhvr>
                                      <p:to>
                                        <p:strVal val="visible"/>
                                      </p:to>
                                    </p:set>
                                    <p:anim calcmode="lin" valueType="num">
                                      <p:cBhvr additive="base">
                                        <p:cTn id="79" dur="500" fill="hold"/>
                                        <p:tgtEl>
                                          <p:spTgt spid="118"/>
                                        </p:tgtEl>
                                        <p:attrNameLst>
                                          <p:attrName>ppt_x</p:attrName>
                                        </p:attrNameLst>
                                      </p:cBhvr>
                                      <p:tavLst>
                                        <p:tav tm="0">
                                          <p:val>
                                            <p:strVal val="#ppt_x"/>
                                          </p:val>
                                        </p:tav>
                                        <p:tav tm="100000">
                                          <p:val>
                                            <p:strVal val="#ppt_x"/>
                                          </p:val>
                                        </p:tav>
                                      </p:tavLst>
                                    </p:anim>
                                    <p:anim calcmode="lin" valueType="num">
                                      <p:cBhvr additive="base">
                                        <p:cTn id="80" dur="500" fill="hold"/>
                                        <p:tgtEl>
                                          <p:spTgt spid="118"/>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500"/>
                                        <p:tgtEl>
                                          <p:spTgt spid="98"/>
                                        </p:tgtEl>
                                      </p:cBhvr>
                                    </p:animEffect>
                                  </p:childTnLst>
                                </p:cTn>
                              </p:par>
                            </p:childTnLst>
                          </p:cTn>
                        </p:par>
                        <p:par>
                          <p:cTn id="85" fill="hold">
                            <p:stCondLst>
                              <p:cond delay="1000"/>
                            </p:stCondLst>
                            <p:childTnLst>
                              <p:par>
                                <p:cTn id="86" presetID="12" presetClass="entr" presetSubtype="8" fill="hold" nodeType="afterEffect">
                                  <p:stCondLst>
                                    <p:cond delay="0"/>
                                  </p:stCondLst>
                                  <p:childTnLst>
                                    <p:set>
                                      <p:cBhvr>
                                        <p:cTn id="87" dur="1" fill="hold">
                                          <p:stCondLst>
                                            <p:cond delay="0"/>
                                          </p:stCondLst>
                                        </p:cTn>
                                        <p:tgtEl>
                                          <p:spTgt spid="119"/>
                                        </p:tgtEl>
                                        <p:attrNameLst>
                                          <p:attrName>style.visibility</p:attrName>
                                        </p:attrNameLst>
                                      </p:cBhvr>
                                      <p:to>
                                        <p:strVal val="visible"/>
                                      </p:to>
                                    </p:set>
                                    <p:anim calcmode="lin" valueType="num">
                                      <p:cBhvr additive="base">
                                        <p:cTn id="88" dur="500"/>
                                        <p:tgtEl>
                                          <p:spTgt spid="119"/>
                                        </p:tgtEl>
                                        <p:attrNameLst>
                                          <p:attrName>ppt_x</p:attrName>
                                        </p:attrNameLst>
                                      </p:cBhvr>
                                      <p:tavLst>
                                        <p:tav tm="0">
                                          <p:val>
                                            <p:strVal val="#ppt_x-#ppt_w*1.125000"/>
                                          </p:val>
                                        </p:tav>
                                        <p:tav tm="100000">
                                          <p:val>
                                            <p:strVal val="#ppt_x"/>
                                          </p:val>
                                        </p:tav>
                                      </p:tavLst>
                                    </p:anim>
                                    <p:animEffect transition="in" filter="wipe(right)">
                                      <p:cBhvr>
                                        <p:cTn id="89" dur="500"/>
                                        <p:tgtEl>
                                          <p:spTgt spid="119"/>
                                        </p:tgtEl>
                                      </p:cBhvr>
                                    </p:animEffect>
                                  </p:childTnLst>
                                </p:cTn>
                              </p:par>
                            </p:childTnLst>
                          </p:cTn>
                        </p:par>
                        <p:par>
                          <p:cTn id="90" fill="hold">
                            <p:stCondLst>
                              <p:cond delay="1500"/>
                            </p:stCondLst>
                            <p:childTnLst>
                              <p:par>
                                <p:cTn id="91" presetID="22" presetClass="entr" presetSubtype="1"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97"/>
                                        </p:tgtEl>
                                        <p:attrNameLst>
                                          <p:attrName>style.visibility</p:attrName>
                                        </p:attrNameLst>
                                      </p:cBhvr>
                                      <p:to>
                                        <p:strVal val="visible"/>
                                      </p:to>
                                    </p:set>
                                    <p:animEffect transition="in" filter="barn(inVertical)">
                                      <p:cBhvr>
                                        <p:cTn id="96" dur="500"/>
                                        <p:tgtEl>
                                          <p:spTgt spid="97"/>
                                        </p:tgtEl>
                                      </p:cBhvr>
                                    </p:animEffect>
                                  </p:childTnLst>
                                </p:cTn>
                              </p:par>
                            </p:childTnLst>
                          </p:cTn>
                        </p:par>
                        <p:par>
                          <p:cTn id="97" fill="hold">
                            <p:stCondLst>
                              <p:cond delay="2000"/>
                            </p:stCondLst>
                            <p:childTnLst>
                              <p:par>
                                <p:cTn id="98" presetID="12" presetClass="entr" presetSubtype="8" fill="hold" nodeType="afterEffect">
                                  <p:stCondLst>
                                    <p:cond delay="0"/>
                                  </p:stCondLst>
                                  <p:childTnLst>
                                    <p:set>
                                      <p:cBhvr>
                                        <p:cTn id="99" dur="1" fill="hold">
                                          <p:stCondLst>
                                            <p:cond delay="0"/>
                                          </p:stCondLst>
                                        </p:cTn>
                                        <p:tgtEl>
                                          <p:spTgt spid="120"/>
                                        </p:tgtEl>
                                        <p:attrNameLst>
                                          <p:attrName>style.visibility</p:attrName>
                                        </p:attrNameLst>
                                      </p:cBhvr>
                                      <p:to>
                                        <p:strVal val="visible"/>
                                      </p:to>
                                    </p:set>
                                    <p:anim calcmode="lin" valueType="num">
                                      <p:cBhvr additive="base">
                                        <p:cTn id="100" dur="500"/>
                                        <p:tgtEl>
                                          <p:spTgt spid="120"/>
                                        </p:tgtEl>
                                        <p:attrNameLst>
                                          <p:attrName>ppt_x</p:attrName>
                                        </p:attrNameLst>
                                      </p:cBhvr>
                                      <p:tavLst>
                                        <p:tav tm="0">
                                          <p:val>
                                            <p:strVal val="#ppt_x-#ppt_w*1.125000"/>
                                          </p:val>
                                        </p:tav>
                                        <p:tav tm="100000">
                                          <p:val>
                                            <p:strVal val="#ppt_x"/>
                                          </p:val>
                                        </p:tav>
                                      </p:tavLst>
                                    </p:anim>
                                    <p:animEffect transition="in" filter="wipe(right)">
                                      <p:cBhvr>
                                        <p:cTn id="101" dur="500"/>
                                        <p:tgtEl>
                                          <p:spTgt spid="120"/>
                                        </p:tgtEl>
                                      </p:cBhvr>
                                    </p:animEffect>
                                  </p:childTnLst>
                                </p:cTn>
                              </p:par>
                            </p:childTnLst>
                          </p:cTn>
                        </p:par>
                        <p:par>
                          <p:cTn id="102" fill="hold">
                            <p:stCondLst>
                              <p:cond delay="2500"/>
                            </p:stCondLst>
                            <p:childTnLst>
                              <p:par>
                                <p:cTn id="103" presetID="10"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500"/>
                                        <p:tgtEl>
                                          <p:spTgt spid="9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5"/>
                                        </p:tgtEl>
                                        <p:attrNameLst>
                                          <p:attrName>style.visibility</p:attrName>
                                        </p:attrNameLst>
                                      </p:cBhvr>
                                      <p:to>
                                        <p:strVal val="visible"/>
                                      </p:to>
                                    </p:set>
                                    <p:animEffect transition="in" filter="fade">
                                      <p:cBhvr>
                                        <p:cTn id="108" dur="500"/>
                                        <p:tgtEl>
                                          <p:spTgt spid="95"/>
                                        </p:tgtEl>
                                      </p:cBhvr>
                                    </p:animEffect>
                                  </p:childTnLst>
                                </p:cTn>
                              </p:par>
                            </p:childTnLst>
                          </p:cTn>
                        </p:par>
                        <p:par>
                          <p:cTn id="109" fill="hold">
                            <p:stCondLst>
                              <p:cond delay="3000"/>
                            </p:stCondLst>
                            <p:childTnLst>
                              <p:par>
                                <p:cTn id="110" presetID="53" presetClass="entr" presetSubtype="16" fill="hold" grpId="0" nodeType="afterEffect">
                                  <p:stCondLst>
                                    <p:cond delay="0"/>
                                  </p:stCondLst>
                                  <p:childTnLst>
                                    <p:set>
                                      <p:cBhvr>
                                        <p:cTn id="111" dur="1" fill="hold">
                                          <p:stCondLst>
                                            <p:cond delay="0"/>
                                          </p:stCondLst>
                                        </p:cTn>
                                        <p:tgtEl>
                                          <p:spTgt spid="121"/>
                                        </p:tgtEl>
                                        <p:attrNameLst>
                                          <p:attrName>style.visibility</p:attrName>
                                        </p:attrNameLst>
                                      </p:cBhvr>
                                      <p:to>
                                        <p:strVal val="visible"/>
                                      </p:to>
                                    </p:set>
                                    <p:anim calcmode="lin" valueType="num">
                                      <p:cBhvr>
                                        <p:cTn id="112" dur="500" fill="hold"/>
                                        <p:tgtEl>
                                          <p:spTgt spid="121"/>
                                        </p:tgtEl>
                                        <p:attrNameLst>
                                          <p:attrName>ppt_w</p:attrName>
                                        </p:attrNameLst>
                                      </p:cBhvr>
                                      <p:tavLst>
                                        <p:tav tm="0">
                                          <p:val>
                                            <p:fltVal val="0"/>
                                          </p:val>
                                        </p:tav>
                                        <p:tav tm="100000">
                                          <p:val>
                                            <p:strVal val="#ppt_w"/>
                                          </p:val>
                                        </p:tav>
                                      </p:tavLst>
                                    </p:anim>
                                    <p:anim calcmode="lin" valueType="num">
                                      <p:cBhvr>
                                        <p:cTn id="113" dur="500" fill="hold"/>
                                        <p:tgtEl>
                                          <p:spTgt spid="121"/>
                                        </p:tgtEl>
                                        <p:attrNameLst>
                                          <p:attrName>ppt_h</p:attrName>
                                        </p:attrNameLst>
                                      </p:cBhvr>
                                      <p:tavLst>
                                        <p:tav tm="0">
                                          <p:val>
                                            <p:fltVal val="0"/>
                                          </p:val>
                                        </p:tav>
                                        <p:tav tm="100000">
                                          <p:val>
                                            <p:strVal val="#ppt_h"/>
                                          </p:val>
                                        </p:tav>
                                      </p:tavLst>
                                    </p:anim>
                                    <p:animEffect transition="in" filter="fade">
                                      <p:cBhvr>
                                        <p:cTn id="114" dur="500"/>
                                        <p:tgtEl>
                                          <p:spTgt spid="121"/>
                                        </p:tgtEl>
                                      </p:cBhvr>
                                    </p:animEffect>
                                  </p:childTnLst>
                                </p:cTn>
                              </p:par>
                            </p:childTnLst>
                          </p:cTn>
                        </p:par>
                        <p:par>
                          <p:cTn id="115" fill="hold">
                            <p:stCondLst>
                              <p:cond delay="3500"/>
                            </p:stCondLst>
                            <p:childTnLst>
                              <p:par>
                                <p:cTn id="116" presetID="10" presetClass="entr" presetSubtype="0" fill="hold" grpId="0" nodeType="afterEffect">
                                  <p:stCondLst>
                                    <p:cond delay="0"/>
                                  </p:stCondLst>
                                  <p:childTnLst>
                                    <p:set>
                                      <p:cBhvr>
                                        <p:cTn id="117" dur="1" fill="hold">
                                          <p:stCondLst>
                                            <p:cond delay="0"/>
                                          </p:stCondLst>
                                        </p:cTn>
                                        <p:tgtEl>
                                          <p:spTgt spid="123"/>
                                        </p:tgtEl>
                                        <p:attrNameLst>
                                          <p:attrName>style.visibility</p:attrName>
                                        </p:attrNameLst>
                                      </p:cBhvr>
                                      <p:to>
                                        <p:strVal val="visible"/>
                                      </p:to>
                                    </p:set>
                                    <p:animEffect transition="in" filter="fade">
                                      <p:cBhvr>
                                        <p:cTn id="118" dur="500"/>
                                        <p:tgtEl>
                                          <p:spTgt spid="123"/>
                                        </p:tgtEl>
                                      </p:cBhvr>
                                    </p:animEffect>
                                  </p:childTnLst>
                                </p:cTn>
                              </p:par>
                            </p:childTnLst>
                          </p:cTn>
                        </p:par>
                        <p:par>
                          <p:cTn id="119" fill="hold">
                            <p:stCondLst>
                              <p:cond delay="4000"/>
                            </p:stCondLst>
                            <p:childTnLst>
                              <p:par>
                                <p:cTn id="120" presetID="10" presetClass="entr" presetSubtype="0" fill="hold" grpId="0" nodeType="after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childTnLst>
                          </p:cTn>
                        </p:par>
                        <p:par>
                          <p:cTn id="123" fill="hold">
                            <p:stCondLst>
                              <p:cond delay="4500"/>
                            </p:stCondLst>
                            <p:childTnLst>
                              <p:par>
                                <p:cTn id="124" presetID="10" presetClass="entr" presetSubtype="0" fill="hold" grpId="0" nodeType="afterEffect">
                                  <p:stCondLst>
                                    <p:cond delay="0"/>
                                  </p:stCondLst>
                                  <p:childTnLst>
                                    <p:set>
                                      <p:cBhvr>
                                        <p:cTn id="125" dur="1" fill="hold">
                                          <p:stCondLst>
                                            <p:cond delay="0"/>
                                          </p:stCondLst>
                                        </p:cTn>
                                        <p:tgtEl>
                                          <p:spTgt spid="125"/>
                                        </p:tgtEl>
                                        <p:attrNameLst>
                                          <p:attrName>style.visibility</p:attrName>
                                        </p:attrNameLst>
                                      </p:cBhvr>
                                      <p:to>
                                        <p:strVal val="visible"/>
                                      </p:to>
                                    </p:set>
                                    <p:animEffect transition="in" filter="fade">
                                      <p:cBhvr>
                                        <p:cTn id="12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1" grpId="0" animBg="1"/>
      <p:bldP spid="97" grpId="0"/>
      <p:bldP spid="98" grpId="0"/>
      <p:bldP spid="99" grpId="0"/>
      <p:bldP spid="95" grpId="0" animBg="1"/>
      <p:bldP spid="123" grpId="0"/>
      <p:bldP spid="124" grpId="0"/>
      <p:bldP spid="125"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能力提升计划</a:t>
            </a:r>
          </a:p>
        </p:txBody>
      </p:sp>
      <p:grpSp>
        <p:nvGrpSpPr>
          <p:cNvPr id="44" name="组合 72"/>
          <p:cNvGrpSpPr/>
          <p:nvPr/>
        </p:nvGrpSpPr>
        <p:grpSpPr>
          <a:xfrm>
            <a:off x="4659854" y="2053084"/>
            <a:ext cx="1323083" cy="2667013"/>
            <a:chOff x="4281488" y="2009843"/>
            <a:chExt cx="1204912" cy="2428808"/>
          </a:xfrm>
        </p:grpSpPr>
        <p:sp>
          <p:nvSpPr>
            <p:cNvPr id="54"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gradFill flip="none" rotWithShape="1">
              <a:gsLst>
                <a:gs pos="28000">
                  <a:schemeClr val="accent2">
                    <a:lumMod val="60000"/>
                    <a:lumOff val="40000"/>
                  </a:schemeClr>
                </a:gs>
                <a:gs pos="86000">
                  <a:schemeClr val="accent2"/>
                </a:gs>
              </a:gsLst>
              <a:lin ang="150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5"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gradFill flip="none" rotWithShape="1">
              <a:gsLst>
                <a:gs pos="28000">
                  <a:schemeClr val="accent2">
                    <a:lumMod val="60000"/>
                    <a:lumOff val="40000"/>
                  </a:schemeClr>
                </a:gs>
                <a:gs pos="86000">
                  <a:schemeClr val="accent2"/>
                </a:gs>
              </a:gsLst>
              <a:lin ang="150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6"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gradFill flip="none" rotWithShape="1">
              <a:gsLst>
                <a:gs pos="0">
                  <a:schemeClr val="accent2">
                    <a:lumMod val="60000"/>
                    <a:lumOff val="40000"/>
                  </a:schemeClr>
                </a:gs>
                <a:gs pos="52000">
                  <a:schemeClr val="accent2"/>
                </a:gs>
              </a:gsLst>
              <a:lin ang="150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7"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gradFill flip="none" rotWithShape="1">
              <a:gsLst>
                <a:gs pos="73000">
                  <a:schemeClr val="accent2">
                    <a:lumMod val="60000"/>
                    <a:lumOff val="40000"/>
                  </a:schemeClr>
                </a:gs>
                <a:gs pos="100000">
                  <a:schemeClr val="accent2"/>
                </a:gs>
              </a:gsLst>
              <a:lin ang="150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grpSp>
      <p:grpSp>
        <p:nvGrpSpPr>
          <p:cNvPr id="45" name="组合 207"/>
          <p:cNvGrpSpPr/>
          <p:nvPr/>
        </p:nvGrpSpPr>
        <p:grpSpPr>
          <a:xfrm>
            <a:off x="3975027" y="1374823"/>
            <a:ext cx="1191117" cy="3523362"/>
            <a:chOff x="4089129" y="1275606"/>
            <a:chExt cx="1084732" cy="3208672"/>
          </a:xfrm>
        </p:grpSpPr>
        <p:sp>
          <p:nvSpPr>
            <p:cNvPr id="51" name="Freeform 27"/>
            <p:cNvSpPr/>
            <p:nvPr/>
          </p:nvSpPr>
          <p:spPr bwMode="auto">
            <a:xfrm>
              <a:off x="4402839" y="1717360"/>
              <a:ext cx="263963" cy="2752309"/>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gradFill flip="none" rotWithShape="1">
              <a:gsLst>
                <a:gs pos="100000">
                  <a:schemeClr val="accent1"/>
                </a:gs>
                <a:gs pos="0">
                  <a:schemeClr val="accent1">
                    <a:lumMod val="60000"/>
                    <a:lumOff val="40000"/>
                  </a:schemeClr>
                </a:gs>
              </a:gsLst>
              <a:lin ang="114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2" name="Freeform 23"/>
            <p:cNvSpPr/>
            <p:nvPr/>
          </p:nvSpPr>
          <p:spPr bwMode="auto">
            <a:xfrm>
              <a:off x="4290159"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gradFill flip="none" rotWithShape="1">
              <a:gsLst>
                <a:gs pos="3000">
                  <a:schemeClr val="accent1">
                    <a:lumMod val="60000"/>
                    <a:lumOff val="40000"/>
                  </a:schemeClr>
                </a:gs>
                <a:gs pos="59000">
                  <a:schemeClr val="accent1">
                    <a:lumMod val="75000"/>
                  </a:schemeClr>
                </a:gs>
              </a:gsLst>
              <a:lin ang="114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sp>
          <p:nvSpPr>
            <p:cNvPr id="53"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gradFill flip="none" rotWithShape="1">
              <a:gsLst>
                <a:gs pos="48000">
                  <a:schemeClr val="accent1">
                    <a:lumMod val="60000"/>
                    <a:lumOff val="40000"/>
                  </a:schemeClr>
                </a:gs>
                <a:gs pos="100000">
                  <a:schemeClr val="accent1"/>
                </a:gs>
              </a:gsLst>
              <a:lin ang="10200000" scaled="0"/>
              <a:tileRect/>
            </a:gra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100">
                <a:solidFill>
                  <a:schemeClr val="tx1">
                    <a:lumMod val="65000"/>
                    <a:lumOff val="35000"/>
                  </a:schemeClr>
                </a:solidFill>
              </a:endParaRPr>
            </a:p>
          </p:txBody>
        </p:sp>
      </p:grpSp>
      <p:grpSp>
        <p:nvGrpSpPr>
          <p:cNvPr id="46" name="组合 208"/>
          <p:cNvGrpSpPr/>
          <p:nvPr/>
        </p:nvGrpSpPr>
        <p:grpSpPr>
          <a:xfrm>
            <a:off x="3161063" y="2929290"/>
            <a:ext cx="1301649" cy="1942545"/>
            <a:chOff x="3347864" y="2691235"/>
            <a:chExt cx="1185392" cy="1769046"/>
          </a:xfrm>
        </p:grpSpPr>
        <p:sp>
          <p:nvSpPr>
            <p:cNvPr id="47"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gradFill flip="none" rotWithShape="1">
              <a:gsLst>
                <a:gs pos="37000">
                  <a:srgbClr val="FECE02"/>
                </a:gs>
                <a:gs pos="98000">
                  <a:srgbClr val="C73E01"/>
                </a:gs>
              </a:gsLst>
              <a:lin ang="198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sp>
          <p:nvSpPr>
            <p:cNvPr id="48"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gradFill flip="none" rotWithShape="1">
              <a:gsLst>
                <a:gs pos="8000">
                  <a:schemeClr val="accent4">
                    <a:lumMod val="60000"/>
                    <a:lumOff val="40000"/>
                  </a:schemeClr>
                </a:gs>
                <a:gs pos="83000">
                  <a:schemeClr val="accent4"/>
                </a:gs>
              </a:gsLst>
              <a:lin ang="210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sp>
          <p:nvSpPr>
            <p:cNvPr id="49"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gradFill flip="none" rotWithShape="1">
              <a:gsLst>
                <a:gs pos="18000">
                  <a:schemeClr val="accent4">
                    <a:lumMod val="60000"/>
                    <a:lumOff val="40000"/>
                  </a:schemeClr>
                </a:gs>
                <a:gs pos="73000">
                  <a:schemeClr val="accent4"/>
                </a:gs>
              </a:gsLst>
              <a:lin ang="108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sp>
          <p:nvSpPr>
            <p:cNvPr id="50"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gradFill flip="none" rotWithShape="1">
              <a:gsLst>
                <a:gs pos="40000">
                  <a:schemeClr val="accent4">
                    <a:lumMod val="60000"/>
                    <a:lumOff val="40000"/>
                  </a:schemeClr>
                </a:gs>
                <a:gs pos="94000">
                  <a:schemeClr val="accent4"/>
                </a:gs>
              </a:gsLst>
              <a:path path="shape">
                <a:fillToRect l="50000" t="50000" r="50000" b="5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65000"/>
                    <a:lumOff val="35000"/>
                  </a:schemeClr>
                </a:solidFill>
                <a:latin typeface="+mn-lt"/>
                <a:ea typeface="+mn-ea"/>
              </a:endParaRPr>
            </a:p>
          </p:txBody>
        </p:sp>
      </p:grpSp>
      <p:sp>
        <p:nvSpPr>
          <p:cNvPr id="27" name="TextBox 26"/>
          <p:cNvSpPr txBox="1"/>
          <p:nvPr/>
        </p:nvSpPr>
        <p:spPr>
          <a:xfrm>
            <a:off x="6142806" y="2300546"/>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28" name="TextBox 27"/>
          <p:cNvSpPr txBox="1"/>
          <p:nvPr/>
        </p:nvSpPr>
        <p:spPr>
          <a:xfrm>
            <a:off x="6142806" y="2536057"/>
            <a:ext cx="2466850" cy="553998"/>
          </a:xfrm>
          <a:prstGeom prst="rect">
            <a:avLst/>
          </a:prstGeom>
          <a:noFill/>
        </p:spPr>
        <p:txBody>
          <a:bodyPr wrap="square"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9" name="TextBox 28"/>
          <p:cNvSpPr txBox="1"/>
          <p:nvPr/>
        </p:nvSpPr>
        <p:spPr>
          <a:xfrm>
            <a:off x="1744518" y="3115109"/>
            <a:ext cx="1261884" cy="307777"/>
          </a:xfrm>
          <a:prstGeom prst="rect">
            <a:avLst/>
          </a:prstGeom>
          <a:noFill/>
        </p:spPr>
        <p:txBody>
          <a:bodyPr wrap="none" rtlCol="0">
            <a:spAutoFit/>
          </a:bodyPr>
          <a:lstStyle/>
          <a:p>
            <a:pPr algn="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0" name="TextBox 29"/>
          <p:cNvSpPr txBox="1"/>
          <p:nvPr/>
        </p:nvSpPr>
        <p:spPr>
          <a:xfrm>
            <a:off x="251520" y="3350620"/>
            <a:ext cx="2754882" cy="400110"/>
          </a:xfrm>
          <a:prstGeom prst="rect">
            <a:avLst/>
          </a:prstGeom>
          <a:noFill/>
        </p:spPr>
        <p:txBody>
          <a:bodyPr wrap="square" rtlCol="0">
            <a:spAutoFit/>
          </a:bodyPr>
          <a:lstStyle/>
          <a:p>
            <a:pPr algn="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1" name="TextBox 30"/>
          <p:cNvSpPr txBox="1"/>
          <p:nvPr/>
        </p:nvSpPr>
        <p:spPr>
          <a:xfrm>
            <a:off x="2624346" y="1541924"/>
            <a:ext cx="1261884" cy="307777"/>
          </a:xfrm>
          <a:prstGeom prst="rect">
            <a:avLst/>
          </a:prstGeom>
          <a:noFill/>
        </p:spPr>
        <p:txBody>
          <a:bodyPr wrap="none" rtlCol="0">
            <a:spAutoFit/>
          </a:bodyPr>
          <a:lstStyle/>
          <a:p>
            <a:pPr algn="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2" name="TextBox 31"/>
          <p:cNvSpPr txBox="1"/>
          <p:nvPr/>
        </p:nvSpPr>
        <p:spPr>
          <a:xfrm>
            <a:off x="1115616" y="1777435"/>
            <a:ext cx="2770614" cy="400110"/>
          </a:xfrm>
          <a:prstGeom prst="rect">
            <a:avLst/>
          </a:prstGeom>
          <a:noFill/>
        </p:spPr>
        <p:txBody>
          <a:bodyPr wrap="square" rtlCol="0">
            <a:spAutoFit/>
          </a:bodyPr>
          <a:lstStyle/>
          <a:p>
            <a:pPr algn="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22" presetClass="entr" presetSubtype="2"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right)">
                                      <p:cBhvr>
                                        <p:cTn id="13" dur="500"/>
                                        <p:tgtEl>
                                          <p:spTgt spid="46"/>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par>
                                <p:cTn id="19" presetID="22" presetClass="entr" presetSubtype="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能力提升步骤</a:t>
            </a:r>
          </a:p>
        </p:txBody>
      </p:sp>
      <p:cxnSp>
        <p:nvCxnSpPr>
          <p:cNvPr id="71" name="直接连接符 7"/>
          <p:cNvCxnSpPr/>
          <p:nvPr/>
        </p:nvCxnSpPr>
        <p:spPr>
          <a:xfrm>
            <a:off x="4557024" y="872562"/>
            <a:ext cx="0" cy="4057274"/>
          </a:xfrm>
          <a:prstGeom prst="line">
            <a:avLst/>
          </a:prstGeom>
          <a:ln w="2540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2" name="Group 8"/>
          <p:cNvGrpSpPr/>
          <p:nvPr/>
        </p:nvGrpSpPr>
        <p:grpSpPr>
          <a:xfrm>
            <a:off x="4473161" y="1148688"/>
            <a:ext cx="802683" cy="167725"/>
            <a:chOff x="5964215" y="1531583"/>
            <a:chExt cx="1070244" cy="223633"/>
          </a:xfrm>
        </p:grpSpPr>
        <p:sp>
          <p:nvSpPr>
            <p:cNvPr id="73" name="椭圆 8"/>
            <p:cNvSpPr/>
            <p:nvPr/>
          </p:nvSpPr>
          <p:spPr>
            <a:xfrm>
              <a:off x="5964215" y="1531583"/>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74" name="直接连接符 12"/>
            <p:cNvCxnSpPr>
              <a:stCxn id="73" idx="6"/>
            </p:cNvCxnSpPr>
            <p:nvPr/>
          </p:nvCxnSpPr>
          <p:spPr>
            <a:xfrm flipV="1">
              <a:off x="6187848" y="1643399"/>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5" name="Group 12"/>
          <p:cNvGrpSpPr/>
          <p:nvPr/>
        </p:nvGrpSpPr>
        <p:grpSpPr>
          <a:xfrm>
            <a:off x="4473161" y="3592795"/>
            <a:ext cx="804101" cy="167725"/>
            <a:chOff x="5964215" y="4790393"/>
            <a:chExt cx="1072134" cy="223633"/>
          </a:xfrm>
        </p:grpSpPr>
        <p:sp>
          <p:nvSpPr>
            <p:cNvPr id="76" name="椭圆 10"/>
            <p:cNvSpPr/>
            <p:nvPr/>
          </p:nvSpPr>
          <p:spPr>
            <a:xfrm>
              <a:off x="5964215" y="4790393"/>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77" name="直接连接符 14"/>
            <p:cNvCxnSpPr/>
            <p:nvPr/>
          </p:nvCxnSpPr>
          <p:spPr>
            <a:xfrm flipV="1">
              <a:off x="6189738" y="4902208"/>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8" name="Group 10"/>
          <p:cNvGrpSpPr/>
          <p:nvPr/>
        </p:nvGrpSpPr>
        <p:grpSpPr>
          <a:xfrm>
            <a:off x="4473161" y="2274960"/>
            <a:ext cx="804101" cy="167725"/>
            <a:chOff x="5964215" y="3033279"/>
            <a:chExt cx="1072134" cy="223633"/>
          </a:xfrm>
        </p:grpSpPr>
        <p:sp>
          <p:nvSpPr>
            <p:cNvPr id="79" name="椭圆 9"/>
            <p:cNvSpPr/>
            <p:nvPr/>
          </p:nvSpPr>
          <p:spPr>
            <a:xfrm>
              <a:off x="5964215" y="3033279"/>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80" name="直接连接符 16"/>
            <p:cNvCxnSpPr/>
            <p:nvPr/>
          </p:nvCxnSpPr>
          <p:spPr>
            <a:xfrm flipV="1">
              <a:off x="6189738" y="3145093"/>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5359706" y="1055300"/>
            <a:ext cx="606576" cy="346249"/>
          </a:xfrm>
          <a:prstGeom prst="rect">
            <a:avLst/>
          </a:prstGeom>
          <a:noFill/>
        </p:spPr>
        <p:txBody>
          <a:bodyPr wrap="none" lIns="68580" tIns="34290" rIns="68580" bIns="34290" rtlCol="0">
            <a:spAutoFit/>
          </a:bodyPr>
          <a:lstStyle/>
          <a:p>
            <a:r>
              <a:rPr lang="en-US" sz="1800" b="1">
                <a:solidFill>
                  <a:schemeClr val="tx1">
                    <a:lumMod val="65000"/>
                    <a:lumOff val="35000"/>
                  </a:schemeClr>
                </a:solidFill>
                <a:latin typeface="+mj-lt"/>
              </a:rPr>
              <a:t>2015</a:t>
            </a:r>
            <a:endParaRPr lang="en-GB" sz="1800" b="1">
              <a:solidFill>
                <a:schemeClr val="tx1">
                  <a:lumMod val="65000"/>
                  <a:lumOff val="35000"/>
                </a:schemeClr>
              </a:solidFill>
              <a:latin typeface="+mj-lt"/>
            </a:endParaRPr>
          </a:p>
        </p:txBody>
      </p:sp>
      <p:sp>
        <p:nvSpPr>
          <p:cNvPr id="82" name="TextBox 81"/>
          <p:cNvSpPr txBox="1"/>
          <p:nvPr/>
        </p:nvSpPr>
        <p:spPr>
          <a:xfrm>
            <a:off x="5359705" y="2181288"/>
            <a:ext cx="606576" cy="346249"/>
          </a:xfrm>
          <a:prstGeom prst="rect">
            <a:avLst/>
          </a:prstGeom>
          <a:noFill/>
        </p:spPr>
        <p:txBody>
          <a:bodyPr wrap="none" lIns="68580" tIns="34290" rIns="68580" bIns="34290" rtlCol="0">
            <a:spAutoFit/>
          </a:bodyPr>
          <a:lstStyle/>
          <a:p>
            <a:r>
              <a:rPr lang="en-US" sz="1800" b="1">
                <a:solidFill>
                  <a:schemeClr val="tx1">
                    <a:lumMod val="65000"/>
                    <a:lumOff val="35000"/>
                  </a:schemeClr>
                </a:solidFill>
                <a:latin typeface="+mj-lt"/>
              </a:rPr>
              <a:t>2014</a:t>
            </a:r>
            <a:endParaRPr lang="en-GB" sz="1800" b="1">
              <a:solidFill>
                <a:schemeClr val="tx1">
                  <a:lumMod val="65000"/>
                  <a:lumOff val="35000"/>
                </a:schemeClr>
              </a:solidFill>
              <a:latin typeface="+mj-lt"/>
            </a:endParaRPr>
          </a:p>
        </p:txBody>
      </p:sp>
      <p:sp>
        <p:nvSpPr>
          <p:cNvPr id="83" name="TextBox 82"/>
          <p:cNvSpPr txBox="1"/>
          <p:nvPr/>
        </p:nvSpPr>
        <p:spPr>
          <a:xfrm>
            <a:off x="5359705" y="3507943"/>
            <a:ext cx="606576" cy="346249"/>
          </a:xfrm>
          <a:prstGeom prst="rect">
            <a:avLst/>
          </a:prstGeom>
          <a:noFill/>
        </p:spPr>
        <p:txBody>
          <a:bodyPr wrap="none" lIns="68580" tIns="34290" rIns="68580" bIns="34290" rtlCol="0">
            <a:spAutoFit/>
          </a:bodyPr>
          <a:lstStyle/>
          <a:p>
            <a:r>
              <a:rPr lang="en-US" sz="1800" b="1">
                <a:solidFill>
                  <a:schemeClr val="tx1">
                    <a:lumMod val="65000"/>
                    <a:lumOff val="35000"/>
                  </a:schemeClr>
                </a:solidFill>
                <a:latin typeface="+mj-lt"/>
              </a:rPr>
              <a:t>2013</a:t>
            </a:r>
            <a:endParaRPr lang="en-GB" sz="1800" b="1">
              <a:solidFill>
                <a:schemeClr val="tx1">
                  <a:lumMod val="65000"/>
                  <a:lumOff val="35000"/>
                </a:schemeClr>
              </a:solidFill>
              <a:latin typeface="+mj-lt"/>
            </a:endParaRPr>
          </a:p>
        </p:txBody>
      </p:sp>
      <p:grpSp>
        <p:nvGrpSpPr>
          <p:cNvPr id="93" name="Group 14"/>
          <p:cNvGrpSpPr/>
          <p:nvPr/>
        </p:nvGrpSpPr>
        <p:grpSpPr>
          <a:xfrm>
            <a:off x="4011920" y="1508218"/>
            <a:ext cx="3204738" cy="503174"/>
            <a:chOff x="5349226" y="2010956"/>
            <a:chExt cx="4272984" cy="670899"/>
          </a:xfrm>
        </p:grpSpPr>
        <p:sp>
          <p:nvSpPr>
            <p:cNvPr id="94" name="燕尾形 18"/>
            <p:cNvSpPr/>
            <p:nvPr/>
          </p:nvSpPr>
          <p:spPr>
            <a:xfrm rot="10800000">
              <a:off x="5349226" y="2010956"/>
              <a:ext cx="4272984" cy="670899"/>
            </a:xfrm>
            <a:prstGeom prst="chevron">
              <a:avLst>
                <a:gd name="adj" fmla="val 67746"/>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95" name="TextBox 94"/>
            <p:cNvSpPr txBox="1"/>
            <p:nvPr/>
          </p:nvSpPr>
          <p:spPr>
            <a:xfrm>
              <a:off x="6194267" y="2100183"/>
              <a:ext cx="2092880" cy="492443"/>
            </a:xfrm>
            <a:prstGeom prst="rect">
              <a:avLst/>
            </a:prstGeom>
            <a:noFill/>
          </p:spPr>
          <p:txBody>
            <a:bodyPr wrap="non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grpSp>
      <p:grpSp>
        <p:nvGrpSpPr>
          <p:cNvPr id="96" name="Group 15"/>
          <p:cNvGrpSpPr/>
          <p:nvPr/>
        </p:nvGrpSpPr>
        <p:grpSpPr>
          <a:xfrm>
            <a:off x="1927342" y="2734851"/>
            <a:ext cx="3204738" cy="503174"/>
            <a:chOff x="2569789" y="3646467"/>
            <a:chExt cx="4272984" cy="670899"/>
          </a:xfrm>
        </p:grpSpPr>
        <p:sp>
          <p:nvSpPr>
            <p:cNvPr id="97" name="燕尾形 20"/>
            <p:cNvSpPr/>
            <p:nvPr/>
          </p:nvSpPr>
          <p:spPr>
            <a:xfrm>
              <a:off x="2569789" y="3646467"/>
              <a:ext cx="4272984" cy="670899"/>
            </a:xfrm>
            <a:prstGeom prst="chevron">
              <a:avLst>
                <a:gd name="adj" fmla="val 6774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98" name="TextBox 97"/>
            <p:cNvSpPr txBox="1"/>
            <p:nvPr/>
          </p:nvSpPr>
          <p:spPr>
            <a:xfrm>
              <a:off x="3866549" y="3735695"/>
              <a:ext cx="2092880" cy="492443"/>
            </a:xfrm>
            <a:prstGeom prst="rect">
              <a:avLst/>
            </a:prstGeom>
            <a:noFill/>
          </p:spPr>
          <p:txBody>
            <a:bodyPr wrap="none" rtlCol="0">
              <a:spAutoFit/>
            </a:bodyPr>
            <a:lstStyle/>
            <a:p>
              <a:pPr algn="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grpSp>
      <p:grpSp>
        <p:nvGrpSpPr>
          <p:cNvPr id="99" name="Group 17"/>
          <p:cNvGrpSpPr/>
          <p:nvPr/>
        </p:nvGrpSpPr>
        <p:grpSpPr>
          <a:xfrm>
            <a:off x="4011920" y="4024088"/>
            <a:ext cx="3204738" cy="503174"/>
            <a:chOff x="5349226" y="5365450"/>
            <a:chExt cx="4272984" cy="670899"/>
          </a:xfrm>
        </p:grpSpPr>
        <p:sp>
          <p:nvSpPr>
            <p:cNvPr id="100" name="燕尾形 23"/>
            <p:cNvSpPr/>
            <p:nvPr/>
          </p:nvSpPr>
          <p:spPr>
            <a:xfrm rot="10800000">
              <a:off x="5349226" y="5365450"/>
              <a:ext cx="4272984" cy="670899"/>
            </a:xfrm>
            <a:prstGeom prst="chevron">
              <a:avLst>
                <a:gd name="adj" fmla="val 67746"/>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101" name="TextBox 100"/>
            <p:cNvSpPr txBox="1"/>
            <p:nvPr/>
          </p:nvSpPr>
          <p:spPr>
            <a:xfrm>
              <a:off x="6194267" y="5454678"/>
              <a:ext cx="2092880" cy="492443"/>
            </a:xfrm>
            <a:prstGeom prst="rect">
              <a:avLst/>
            </a:prstGeom>
            <a:noFill/>
          </p:spPr>
          <p:txBody>
            <a:bodyPr wrap="non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grpSp>
      <p:sp>
        <p:nvSpPr>
          <p:cNvPr id="38" name="Rectangle 70"/>
          <p:cNvSpPr/>
          <p:nvPr/>
        </p:nvSpPr>
        <p:spPr>
          <a:xfrm>
            <a:off x="1636472" y="2226351"/>
            <a:ext cx="2565815" cy="407804"/>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243050" y="1959489"/>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31" name="Rectangle 70"/>
          <p:cNvSpPr/>
          <p:nvPr/>
        </p:nvSpPr>
        <p:spPr>
          <a:xfrm>
            <a:off x="5252730" y="2794399"/>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252730" y="2527537"/>
            <a:ext cx="959237" cy="315471"/>
          </a:xfrm>
          <a:prstGeom prst="rect">
            <a:avLst/>
          </a:prstGeom>
          <a:noFill/>
        </p:spPr>
        <p:txBody>
          <a:bodyPr wrap="none" lIns="68580" tIns="34290" rIns="68580" bIns="34290"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33" name="Rectangle 70"/>
          <p:cNvSpPr/>
          <p:nvPr/>
        </p:nvSpPr>
        <p:spPr>
          <a:xfrm>
            <a:off x="1636472" y="3617069"/>
            <a:ext cx="2565815" cy="407804"/>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243050" y="3350207"/>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500"/>
                                        <p:tgtEl>
                                          <p:spTgt spid="93"/>
                                        </p:tgtEl>
                                        <p:attrNameLst>
                                          <p:attrName>ppt_x</p:attrName>
                                        </p:attrNameLst>
                                      </p:cBhvr>
                                      <p:tavLst>
                                        <p:tav tm="0">
                                          <p:val>
                                            <p:strVal val="#ppt_x+#ppt_w*1.125000"/>
                                          </p:val>
                                        </p:tav>
                                        <p:tav tm="100000">
                                          <p:val>
                                            <p:strVal val="#ppt_x"/>
                                          </p:val>
                                        </p:tav>
                                      </p:tavLst>
                                    </p:anim>
                                    <p:animEffect transition="in" filter="wipe(left)">
                                      <p:cBhvr>
                                        <p:cTn id="20" dur="500"/>
                                        <p:tgtEl>
                                          <p:spTgt spid="93"/>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left)">
                                      <p:cBhvr>
                                        <p:cTn id="24" dur="500"/>
                                        <p:tgtEl>
                                          <p:spTgt spid="7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p:tgtEl>
                                          <p:spTgt spid="96"/>
                                        </p:tgtEl>
                                        <p:attrNameLst>
                                          <p:attrName>ppt_x</p:attrName>
                                        </p:attrNameLst>
                                      </p:cBhvr>
                                      <p:tavLst>
                                        <p:tav tm="0">
                                          <p:val>
                                            <p:strVal val="#ppt_x-#ppt_w*1.125000"/>
                                          </p:val>
                                        </p:tav>
                                        <p:tav tm="100000">
                                          <p:val>
                                            <p:strVal val="#ppt_x"/>
                                          </p:val>
                                        </p:tav>
                                      </p:tavLst>
                                    </p:anim>
                                    <p:animEffect transition="in" filter="wipe(right)">
                                      <p:cBhvr>
                                        <p:cTn id="33" dur="500"/>
                                        <p:tgtEl>
                                          <p:spTgt spid="96"/>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left)">
                                      <p:cBhvr>
                                        <p:cTn id="37" dur="500"/>
                                        <p:tgtEl>
                                          <p:spTgt spid="7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500"/>
                                        <p:tgtEl>
                                          <p:spTgt spid="83"/>
                                        </p:tgtEl>
                                      </p:cBhvr>
                                    </p:animEffect>
                                  </p:childTnLst>
                                </p:cTn>
                              </p:par>
                            </p:childTnLst>
                          </p:cTn>
                        </p:par>
                        <p:par>
                          <p:cTn id="42" fill="hold">
                            <p:stCondLst>
                              <p:cond delay="4500"/>
                            </p:stCondLst>
                            <p:childTnLst>
                              <p:par>
                                <p:cTn id="43" presetID="12" presetClass="entr" presetSubtype="2" fill="hold" nodeType="after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p:tgtEl>
                                          <p:spTgt spid="99"/>
                                        </p:tgtEl>
                                        <p:attrNameLst>
                                          <p:attrName>ppt_x</p:attrName>
                                        </p:attrNameLst>
                                      </p:cBhvr>
                                      <p:tavLst>
                                        <p:tav tm="0">
                                          <p:val>
                                            <p:strVal val="#ppt_x+#ppt_w*1.125000"/>
                                          </p:val>
                                        </p:tav>
                                        <p:tav tm="100000">
                                          <p:val>
                                            <p:strVal val="#ppt_x"/>
                                          </p:val>
                                        </p:tav>
                                      </p:tavLst>
                                    </p:anim>
                                    <p:animEffect transition="in" filter="wipe(left)">
                                      <p:cBhvr>
                                        <p:cTn id="46" dur="500"/>
                                        <p:tgtEl>
                                          <p:spTgt spid="99"/>
                                        </p:tgtEl>
                                      </p:cBhvr>
                                    </p:animEffect>
                                  </p:childTnLst>
                                </p:cTn>
                              </p:par>
                            </p:childTnLst>
                          </p:cTn>
                        </p:par>
                        <p:par>
                          <p:cTn id="47" fill="hold">
                            <p:stCondLst>
                              <p:cond delay="5000"/>
                            </p:stCondLst>
                            <p:childTnLst>
                              <p:par>
                                <p:cTn id="48" presetID="2" presetClass="entr" presetSubtype="8"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500" fill="hold"/>
                                        <p:tgtEl>
                                          <p:spTgt spid="39"/>
                                        </p:tgtEl>
                                        <p:attrNameLst>
                                          <p:attrName>ppt_x</p:attrName>
                                        </p:attrNameLst>
                                      </p:cBhvr>
                                      <p:tavLst>
                                        <p:tav tm="0">
                                          <p:val>
                                            <p:strVal val="0-#ppt_w/2"/>
                                          </p:val>
                                        </p:tav>
                                        <p:tav tm="100000">
                                          <p:val>
                                            <p:strVal val="#ppt_x"/>
                                          </p:val>
                                        </p:tav>
                                      </p:tavLst>
                                    </p:anim>
                                    <p:anim calcmode="lin" valueType="num">
                                      <p:cBhvr additive="base">
                                        <p:cTn id="51" dur="500" fill="hold"/>
                                        <p:tgtEl>
                                          <p:spTgt spid="39"/>
                                        </p:tgtEl>
                                        <p:attrNameLst>
                                          <p:attrName>ppt_y</p:attrName>
                                        </p:attrNameLst>
                                      </p:cBhvr>
                                      <p:tavLst>
                                        <p:tav tm="0">
                                          <p:val>
                                            <p:strVal val="#ppt_y"/>
                                          </p:val>
                                        </p:tav>
                                        <p:tav tm="100000">
                                          <p:val>
                                            <p:strVal val="#ppt_y"/>
                                          </p:val>
                                        </p:tav>
                                      </p:tavLst>
                                    </p:anim>
                                  </p:childTnLst>
                                </p:cTn>
                              </p:par>
                              <p:par>
                                <p:cTn id="52" presetID="22" presetClass="entr" presetSubtype="1"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0-#ppt_w/2"/>
                                          </p:val>
                                        </p:tav>
                                        <p:tav tm="100000">
                                          <p:val>
                                            <p:strVal val="#ppt_x"/>
                                          </p:val>
                                        </p:tav>
                                      </p:tavLst>
                                    </p:anim>
                                    <p:anim calcmode="lin" valueType="num">
                                      <p:cBhvr additive="base">
                                        <p:cTn id="59" dur="500" fill="hold"/>
                                        <p:tgtEl>
                                          <p:spTgt spid="32"/>
                                        </p:tgtEl>
                                        <p:attrNameLst>
                                          <p:attrName>ppt_y</p:attrName>
                                        </p:attrNameLst>
                                      </p:cBhvr>
                                      <p:tavLst>
                                        <p:tav tm="0">
                                          <p:val>
                                            <p:strVal val="#ppt_y"/>
                                          </p:val>
                                        </p:tav>
                                        <p:tav tm="100000">
                                          <p:val>
                                            <p:strVal val="#ppt_y"/>
                                          </p:val>
                                        </p:tav>
                                      </p:tavLst>
                                    </p:anim>
                                  </p:childTnLst>
                                </p:cTn>
                              </p:par>
                              <p:par>
                                <p:cTn id="60" presetID="22" presetClass="entr" presetSubtype="1"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up)">
                                      <p:cBhvr>
                                        <p:cTn id="62" dur="500"/>
                                        <p:tgtEl>
                                          <p:spTgt spid="31"/>
                                        </p:tgtEl>
                                      </p:cBhvr>
                                    </p:animEffect>
                                  </p:childTnLst>
                                </p:cTn>
                              </p:par>
                            </p:childTnLst>
                          </p:cTn>
                        </p:par>
                        <p:par>
                          <p:cTn id="63" fill="hold">
                            <p:stCondLst>
                              <p:cond delay="6000"/>
                            </p:stCondLst>
                            <p:childTnLst>
                              <p:par>
                                <p:cTn id="64" presetID="2" presetClass="entr" presetSubtype="8"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0-#ppt_w/2"/>
                                          </p:val>
                                        </p:tav>
                                        <p:tav tm="100000">
                                          <p:val>
                                            <p:strVal val="#ppt_x"/>
                                          </p:val>
                                        </p:tav>
                                      </p:tavLst>
                                    </p:anim>
                                    <p:anim calcmode="lin" valueType="num">
                                      <p:cBhvr additive="base">
                                        <p:cTn id="67" dur="500" fill="hold"/>
                                        <p:tgtEl>
                                          <p:spTgt spid="40"/>
                                        </p:tgtEl>
                                        <p:attrNameLst>
                                          <p:attrName>ppt_y</p:attrName>
                                        </p:attrNameLst>
                                      </p:cBhvr>
                                      <p:tavLst>
                                        <p:tav tm="0">
                                          <p:val>
                                            <p:strVal val="#ppt_y"/>
                                          </p:val>
                                        </p:tav>
                                        <p:tav tm="100000">
                                          <p:val>
                                            <p:strVal val="#ppt_y"/>
                                          </p:val>
                                        </p:tav>
                                      </p:tavLst>
                                    </p:anim>
                                  </p:childTnLst>
                                </p:cTn>
                              </p:par>
                              <p:par>
                                <p:cTn id="68" presetID="2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up)">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38" grpId="0"/>
      <p:bldP spid="39" grpId="0"/>
      <p:bldP spid="31" grpId="0"/>
      <p:bldP spid="32" grpId="0"/>
      <p:bldP spid="33" grpId="0"/>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产业分布与计划</a:t>
            </a:r>
          </a:p>
        </p:txBody>
      </p:sp>
      <p:sp>
        <p:nvSpPr>
          <p:cNvPr id="158" name="TextBox 157"/>
          <p:cNvSpPr txBox="1"/>
          <p:nvPr/>
        </p:nvSpPr>
        <p:spPr>
          <a:xfrm>
            <a:off x="7162834" y="1131590"/>
            <a:ext cx="1369606" cy="315471"/>
          </a:xfrm>
          <a:prstGeom prst="rect">
            <a:avLst/>
          </a:prstGeom>
          <a:noFill/>
        </p:spPr>
        <p:txBody>
          <a:bodyPr wrap="none" lIns="68580" tIns="34290" rIns="68580" bIns="34290"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59" name="Rectangle 460"/>
          <p:cNvSpPr/>
          <p:nvPr/>
        </p:nvSpPr>
        <p:spPr>
          <a:xfrm>
            <a:off x="4139952" y="1469847"/>
            <a:ext cx="4376426" cy="746358"/>
          </a:xfrm>
          <a:prstGeom prst="rect">
            <a:avLst/>
          </a:prstGeom>
        </p:spPr>
        <p:txBody>
          <a:bodyPr wrap="square" lIns="68580" tIns="34290" rIns="68580" bIns="34290">
            <a:spAutoFit/>
          </a:bodyPr>
          <a:lstStyle/>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pPr algn="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2" name="组合 1"/>
          <p:cNvGrpSpPr/>
          <p:nvPr/>
        </p:nvGrpSpPr>
        <p:grpSpPr>
          <a:xfrm>
            <a:off x="0" y="1196774"/>
            <a:ext cx="3651646" cy="3267076"/>
            <a:chOff x="0" y="1196774"/>
            <a:chExt cx="3651646" cy="3267076"/>
          </a:xfrm>
        </p:grpSpPr>
        <p:sp>
          <p:nvSpPr>
            <p:cNvPr id="160" name="Freeform 6"/>
            <p:cNvSpPr/>
            <p:nvPr/>
          </p:nvSpPr>
          <p:spPr bwMode="auto">
            <a:xfrm>
              <a:off x="1090613" y="2813644"/>
              <a:ext cx="659606" cy="288131"/>
            </a:xfrm>
            <a:custGeom>
              <a:avLst/>
              <a:gdLst>
                <a:gd name="T0" fmla="*/ 54 w 256"/>
                <a:gd name="T1" fmla="*/ 107 h 112"/>
                <a:gd name="T2" fmla="*/ 70 w 256"/>
                <a:gd name="T3" fmla="*/ 108 h 112"/>
                <a:gd name="T4" fmla="*/ 143 w 256"/>
                <a:gd name="T5" fmla="*/ 80 h 112"/>
                <a:gd name="T6" fmla="*/ 239 w 256"/>
                <a:gd name="T7" fmla="*/ 65 h 112"/>
                <a:gd name="T8" fmla="*/ 239 w 256"/>
                <a:gd name="T9" fmla="*/ 63 h 112"/>
                <a:gd name="T10" fmla="*/ 256 w 256"/>
                <a:gd name="T11" fmla="*/ 52 h 112"/>
                <a:gd name="T12" fmla="*/ 252 w 256"/>
                <a:gd name="T13" fmla="*/ 0 h 112"/>
                <a:gd name="T14" fmla="*/ 0 w 256"/>
                <a:gd name="T15" fmla="*/ 22 h 112"/>
                <a:gd name="T16" fmla="*/ 37 w 256"/>
                <a:gd name="T17" fmla="*/ 112 h 112"/>
                <a:gd name="T18" fmla="*/ 54 w 256"/>
                <a:gd name="T19"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12">
                  <a:moveTo>
                    <a:pt x="54" y="107"/>
                  </a:moveTo>
                  <a:cubicBezTo>
                    <a:pt x="60" y="105"/>
                    <a:pt x="65" y="106"/>
                    <a:pt x="70" y="108"/>
                  </a:cubicBezTo>
                  <a:cubicBezTo>
                    <a:pt x="143" y="80"/>
                    <a:pt x="143" y="80"/>
                    <a:pt x="143" y="80"/>
                  </a:cubicBezTo>
                  <a:cubicBezTo>
                    <a:pt x="239" y="65"/>
                    <a:pt x="239" y="65"/>
                    <a:pt x="239" y="65"/>
                  </a:cubicBezTo>
                  <a:cubicBezTo>
                    <a:pt x="239" y="64"/>
                    <a:pt x="239" y="64"/>
                    <a:pt x="239" y="63"/>
                  </a:cubicBezTo>
                  <a:cubicBezTo>
                    <a:pt x="256" y="52"/>
                    <a:pt x="256" y="52"/>
                    <a:pt x="256" y="52"/>
                  </a:cubicBezTo>
                  <a:cubicBezTo>
                    <a:pt x="252" y="0"/>
                    <a:pt x="252" y="0"/>
                    <a:pt x="252" y="0"/>
                  </a:cubicBezTo>
                  <a:cubicBezTo>
                    <a:pt x="0" y="22"/>
                    <a:pt x="0" y="22"/>
                    <a:pt x="0" y="22"/>
                  </a:cubicBezTo>
                  <a:cubicBezTo>
                    <a:pt x="37" y="112"/>
                    <a:pt x="37" y="112"/>
                    <a:pt x="37" y="112"/>
                  </a:cubicBezTo>
                  <a:lnTo>
                    <a:pt x="54" y="107"/>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1" name="Freeform 7"/>
            <p:cNvSpPr/>
            <p:nvPr/>
          </p:nvSpPr>
          <p:spPr bwMode="auto">
            <a:xfrm>
              <a:off x="1668066" y="3879253"/>
              <a:ext cx="392906" cy="285750"/>
            </a:xfrm>
            <a:custGeom>
              <a:avLst/>
              <a:gdLst>
                <a:gd name="T0" fmla="*/ 135 w 153"/>
                <a:gd name="T1" fmla="*/ 0 h 111"/>
                <a:gd name="T2" fmla="*/ 72 w 153"/>
                <a:gd name="T3" fmla="*/ 46 h 111"/>
                <a:gd name="T4" fmla="*/ 71 w 153"/>
                <a:gd name="T5" fmla="*/ 47 h 111"/>
                <a:gd name="T6" fmla="*/ 39 w 153"/>
                <a:gd name="T7" fmla="*/ 57 h 111"/>
                <a:gd name="T8" fmla="*/ 33 w 153"/>
                <a:gd name="T9" fmla="*/ 57 h 111"/>
                <a:gd name="T10" fmla="*/ 0 w 153"/>
                <a:gd name="T11" fmla="*/ 58 h 111"/>
                <a:gd name="T12" fmla="*/ 8 w 153"/>
                <a:gd name="T13" fmla="*/ 79 h 111"/>
                <a:gd name="T14" fmla="*/ 60 w 153"/>
                <a:gd name="T15" fmla="*/ 104 h 111"/>
                <a:gd name="T16" fmla="*/ 105 w 153"/>
                <a:gd name="T17" fmla="*/ 90 h 111"/>
                <a:gd name="T18" fmla="*/ 141 w 153"/>
                <a:gd name="T19" fmla="*/ 15 h 111"/>
                <a:gd name="T20" fmla="*/ 135 w 153"/>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1">
                  <a:moveTo>
                    <a:pt x="135" y="0"/>
                  </a:moveTo>
                  <a:cubicBezTo>
                    <a:pt x="72" y="46"/>
                    <a:pt x="72" y="46"/>
                    <a:pt x="72" y="46"/>
                  </a:cubicBezTo>
                  <a:cubicBezTo>
                    <a:pt x="71" y="47"/>
                    <a:pt x="71" y="47"/>
                    <a:pt x="71" y="47"/>
                  </a:cubicBezTo>
                  <a:cubicBezTo>
                    <a:pt x="61" y="52"/>
                    <a:pt x="50" y="55"/>
                    <a:pt x="39" y="57"/>
                  </a:cubicBezTo>
                  <a:cubicBezTo>
                    <a:pt x="37" y="57"/>
                    <a:pt x="35" y="57"/>
                    <a:pt x="33" y="57"/>
                  </a:cubicBezTo>
                  <a:cubicBezTo>
                    <a:pt x="0" y="58"/>
                    <a:pt x="0" y="58"/>
                    <a:pt x="0" y="58"/>
                  </a:cubicBezTo>
                  <a:cubicBezTo>
                    <a:pt x="8" y="79"/>
                    <a:pt x="8" y="79"/>
                    <a:pt x="8" y="79"/>
                  </a:cubicBezTo>
                  <a:cubicBezTo>
                    <a:pt x="16" y="100"/>
                    <a:pt x="39" y="111"/>
                    <a:pt x="60" y="104"/>
                  </a:cubicBezTo>
                  <a:cubicBezTo>
                    <a:pt x="105" y="90"/>
                    <a:pt x="105" y="90"/>
                    <a:pt x="105" y="90"/>
                  </a:cubicBezTo>
                  <a:cubicBezTo>
                    <a:pt x="136" y="80"/>
                    <a:pt x="153" y="46"/>
                    <a:pt x="141" y="15"/>
                  </a:cubicBezTo>
                  <a:cubicBezTo>
                    <a:pt x="139" y="10"/>
                    <a:pt x="137" y="5"/>
                    <a:pt x="135"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2" name="Freeform 8"/>
            <p:cNvSpPr/>
            <p:nvPr/>
          </p:nvSpPr>
          <p:spPr bwMode="auto">
            <a:xfrm>
              <a:off x="594122" y="2962472"/>
              <a:ext cx="1488281" cy="1069181"/>
            </a:xfrm>
            <a:custGeom>
              <a:avLst/>
              <a:gdLst>
                <a:gd name="T0" fmla="*/ 338 w 578"/>
                <a:gd name="T1" fmla="*/ 30 h 415"/>
                <a:gd name="T2" fmla="*/ 229 w 578"/>
                <a:gd name="T3" fmla="*/ 72 h 415"/>
                <a:gd name="T4" fmla="*/ 195 w 578"/>
                <a:gd name="T5" fmla="*/ 94 h 415"/>
                <a:gd name="T6" fmla="*/ 156 w 578"/>
                <a:gd name="T7" fmla="*/ 131 h 415"/>
                <a:gd name="T8" fmla="*/ 0 w 578"/>
                <a:gd name="T9" fmla="*/ 173 h 415"/>
                <a:gd name="T10" fmla="*/ 76 w 578"/>
                <a:gd name="T11" fmla="*/ 415 h 415"/>
                <a:gd name="T12" fmla="*/ 234 w 578"/>
                <a:gd name="T13" fmla="*/ 388 h 415"/>
                <a:gd name="T14" fmla="*/ 317 w 578"/>
                <a:gd name="T15" fmla="*/ 406 h 415"/>
                <a:gd name="T16" fmla="*/ 350 w 578"/>
                <a:gd name="T17" fmla="*/ 409 h 415"/>
                <a:gd name="T18" fmla="*/ 450 w 578"/>
                <a:gd name="T19" fmla="*/ 405 h 415"/>
                <a:gd name="T20" fmla="*/ 484 w 578"/>
                <a:gd name="T21" fmla="*/ 396 h 415"/>
                <a:gd name="T22" fmla="*/ 558 w 578"/>
                <a:gd name="T23" fmla="*/ 341 h 415"/>
                <a:gd name="T24" fmla="*/ 574 w 578"/>
                <a:gd name="T25" fmla="*/ 314 h 415"/>
                <a:gd name="T26" fmla="*/ 574 w 578"/>
                <a:gd name="T27" fmla="*/ 295 h 415"/>
                <a:gd name="T28" fmla="*/ 552 w 578"/>
                <a:gd name="T29" fmla="*/ 268 h 415"/>
                <a:gd name="T30" fmla="*/ 552 w 578"/>
                <a:gd name="T31" fmla="*/ 268 h 415"/>
                <a:gd name="T32" fmla="*/ 552 w 578"/>
                <a:gd name="T33" fmla="*/ 266 h 415"/>
                <a:gd name="T34" fmla="*/ 560 w 578"/>
                <a:gd name="T35" fmla="*/ 263 h 415"/>
                <a:gd name="T36" fmla="*/ 578 w 578"/>
                <a:gd name="T37" fmla="*/ 236 h 415"/>
                <a:gd name="T38" fmla="*/ 575 w 578"/>
                <a:gd name="T39" fmla="*/ 210 h 415"/>
                <a:gd name="T40" fmla="*/ 554 w 578"/>
                <a:gd name="T41" fmla="*/ 180 h 415"/>
                <a:gd name="T42" fmla="*/ 544 w 578"/>
                <a:gd name="T43" fmla="*/ 178 h 415"/>
                <a:gd name="T44" fmla="*/ 544 w 578"/>
                <a:gd name="T45" fmla="*/ 175 h 415"/>
                <a:gd name="T46" fmla="*/ 555 w 578"/>
                <a:gd name="T47" fmla="*/ 173 h 415"/>
                <a:gd name="T48" fmla="*/ 568 w 578"/>
                <a:gd name="T49" fmla="*/ 143 h 415"/>
                <a:gd name="T50" fmla="*/ 566 w 578"/>
                <a:gd name="T51" fmla="*/ 122 h 415"/>
                <a:gd name="T52" fmla="*/ 527 w 578"/>
                <a:gd name="T53" fmla="*/ 100 h 415"/>
                <a:gd name="T54" fmla="*/ 520 w 578"/>
                <a:gd name="T55" fmla="*/ 99 h 415"/>
                <a:gd name="T56" fmla="*/ 520 w 578"/>
                <a:gd name="T57" fmla="*/ 97 h 415"/>
                <a:gd name="T58" fmla="*/ 538 w 578"/>
                <a:gd name="T59" fmla="*/ 89 h 415"/>
                <a:gd name="T60" fmla="*/ 554 w 578"/>
                <a:gd name="T61" fmla="*/ 57 h 415"/>
                <a:gd name="T62" fmla="*/ 549 w 578"/>
                <a:gd name="T63" fmla="*/ 26 h 415"/>
                <a:gd name="T64" fmla="*/ 516 w 578"/>
                <a:gd name="T65" fmla="*/ 2 h 415"/>
                <a:gd name="T66" fmla="*/ 338 w 578"/>
                <a:gd name="T67" fmla="*/ 3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8" h="415">
                  <a:moveTo>
                    <a:pt x="338" y="30"/>
                  </a:moveTo>
                  <a:cubicBezTo>
                    <a:pt x="229" y="72"/>
                    <a:pt x="229" y="72"/>
                    <a:pt x="229" y="72"/>
                  </a:cubicBezTo>
                  <a:cubicBezTo>
                    <a:pt x="216" y="77"/>
                    <a:pt x="204" y="84"/>
                    <a:pt x="195" y="94"/>
                  </a:cubicBezTo>
                  <a:cubicBezTo>
                    <a:pt x="156" y="131"/>
                    <a:pt x="156" y="131"/>
                    <a:pt x="156" y="131"/>
                  </a:cubicBezTo>
                  <a:cubicBezTo>
                    <a:pt x="0" y="173"/>
                    <a:pt x="0" y="173"/>
                    <a:pt x="0" y="173"/>
                  </a:cubicBezTo>
                  <a:cubicBezTo>
                    <a:pt x="76" y="415"/>
                    <a:pt x="76" y="415"/>
                    <a:pt x="76" y="415"/>
                  </a:cubicBezTo>
                  <a:cubicBezTo>
                    <a:pt x="234" y="388"/>
                    <a:pt x="234" y="388"/>
                    <a:pt x="234" y="388"/>
                  </a:cubicBezTo>
                  <a:cubicBezTo>
                    <a:pt x="317" y="406"/>
                    <a:pt x="317" y="406"/>
                    <a:pt x="317" y="406"/>
                  </a:cubicBezTo>
                  <a:cubicBezTo>
                    <a:pt x="328" y="409"/>
                    <a:pt x="339" y="409"/>
                    <a:pt x="350" y="409"/>
                  </a:cubicBezTo>
                  <a:cubicBezTo>
                    <a:pt x="450" y="405"/>
                    <a:pt x="450" y="405"/>
                    <a:pt x="450" y="405"/>
                  </a:cubicBezTo>
                  <a:cubicBezTo>
                    <a:pt x="462" y="404"/>
                    <a:pt x="474" y="401"/>
                    <a:pt x="484" y="396"/>
                  </a:cubicBezTo>
                  <a:cubicBezTo>
                    <a:pt x="558" y="341"/>
                    <a:pt x="558" y="341"/>
                    <a:pt x="558" y="341"/>
                  </a:cubicBezTo>
                  <a:cubicBezTo>
                    <a:pt x="569" y="336"/>
                    <a:pt x="575" y="325"/>
                    <a:pt x="574" y="314"/>
                  </a:cubicBezTo>
                  <a:cubicBezTo>
                    <a:pt x="574" y="295"/>
                    <a:pt x="574" y="295"/>
                    <a:pt x="574" y="295"/>
                  </a:cubicBezTo>
                  <a:cubicBezTo>
                    <a:pt x="573" y="283"/>
                    <a:pt x="564" y="272"/>
                    <a:pt x="552" y="268"/>
                  </a:cubicBezTo>
                  <a:cubicBezTo>
                    <a:pt x="552" y="268"/>
                    <a:pt x="552" y="268"/>
                    <a:pt x="552" y="268"/>
                  </a:cubicBezTo>
                  <a:cubicBezTo>
                    <a:pt x="551" y="268"/>
                    <a:pt x="551" y="266"/>
                    <a:pt x="552" y="266"/>
                  </a:cubicBezTo>
                  <a:cubicBezTo>
                    <a:pt x="560" y="263"/>
                    <a:pt x="560" y="263"/>
                    <a:pt x="560" y="263"/>
                  </a:cubicBezTo>
                  <a:cubicBezTo>
                    <a:pt x="572" y="259"/>
                    <a:pt x="578" y="249"/>
                    <a:pt x="578" y="236"/>
                  </a:cubicBezTo>
                  <a:cubicBezTo>
                    <a:pt x="575" y="210"/>
                    <a:pt x="575" y="210"/>
                    <a:pt x="575" y="210"/>
                  </a:cubicBezTo>
                  <a:cubicBezTo>
                    <a:pt x="574" y="197"/>
                    <a:pt x="566" y="184"/>
                    <a:pt x="554" y="180"/>
                  </a:cubicBezTo>
                  <a:cubicBezTo>
                    <a:pt x="544" y="178"/>
                    <a:pt x="544" y="178"/>
                    <a:pt x="544" y="178"/>
                  </a:cubicBezTo>
                  <a:cubicBezTo>
                    <a:pt x="542" y="177"/>
                    <a:pt x="542" y="175"/>
                    <a:pt x="544" y="175"/>
                  </a:cubicBezTo>
                  <a:cubicBezTo>
                    <a:pt x="555" y="173"/>
                    <a:pt x="555" y="173"/>
                    <a:pt x="555" y="173"/>
                  </a:cubicBezTo>
                  <a:cubicBezTo>
                    <a:pt x="570" y="170"/>
                    <a:pt x="570" y="158"/>
                    <a:pt x="568" y="143"/>
                  </a:cubicBezTo>
                  <a:cubicBezTo>
                    <a:pt x="566" y="122"/>
                    <a:pt x="566" y="122"/>
                    <a:pt x="566" y="122"/>
                  </a:cubicBezTo>
                  <a:cubicBezTo>
                    <a:pt x="560" y="99"/>
                    <a:pt x="541" y="100"/>
                    <a:pt x="527" y="100"/>
                  </a:cubicBezTo>
                  <a:cubicBezTo>
                    <a:pt x="520" y="99"/>
                    <a:pt x="520" y="99"/>
                    <a:pt x="520" y="99"/>
                  </a:cubicBezTo>
                  <a:cubicBezTo>
                    <a:pt x="519" y="99"/>
                    <a:pt x="519" y="97"/>
                    <a:pt x="520" y="97"/>
                  </a:cubicBezTo>
                  <a:cubicBezTo>
                    <a:pt x="538" y="89"/>
                    <a:pt x="538" y="89"/>
                    <a:pt x="538" y="89"/>
                  </a:cubicBezTo>
                  <a:cubicBezTo>
                    <a:pt x="550" y="83"/>
                    <a:pt x="557" y="70"/>
                    <a:pt x="554" y="57"/>
                  </a:cubicBezTo>
                  <a:cubicBezTo>
                    <a:pt x="549" y="26"/>
                    <a:pt x="549" y="26"/>
                    <a:pt x="549" y="26"/>
                  </a:cubicBezTo>
                  <a:cubicBezTo>
                    <a:pt x="546" y="10"/>
                    <a:pt x="531" y="0"/>
                    <a:pt x="516" y="2"/>
                  </a:cubicBezTo>
                  <a:lnTo>
                    <a:pt x="338" y="3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3" name="Freeform 9"/>
            <p:cNvSpPr/>
            <p:nvPr/>
          </p:nvSpPr>
          <p:spPr bwMode="auto">
            <a:xfrm>
              <a:off x="0" y="3251794"/>
              <a:ext cx="1014413" cy="1212056"/>
            </a:xfrm>
            <a:custGeom>
              <a:avLst/>
              <a:gdLst>
                <a:gd name="T0" fmla="*/ 0 w 394"/>
                <a:gd name="T1" fmla="*/ 85 h 471"/>
                <a:gd name="T2" fmla="*/ 0 w 394"/>
                <a:gd name="T3" fmla="*/ 471 h 471"/>
                <a:gd name="T4" fmla="*/ 377 w 394"/>
                <a:gd name="T5" fmla="*/ 346 h 471"/>
                <a:gd name="T6" fmla="*/ 391 w 394"/>
                <a:gd name="T7" fmla="*/ 322 h 471"/>
                <a:gd name="T8" fmla="*/ 310 w 394"/>
                <a:gd name="T9" fmla="*/ 0 h 471"/>
                <a:gd name="T10" fmla="*/ 0 w 394"/>
                <a:gd name="T11" fmla="*/ 85 h 471"/>
              </a:gdLst>
              <a:ahLst/>
              <a:cxnLst>
                <a:cxn ang="0">
                  <a:pos x="T0" y="T1"/>
                </a:cxn>
                <a:cxn ang="0">
                  <a:pos x="T2" y="T3"/>
                </a:cxn>
                <a:cxn ang="0">
                  <a:pos x="T4" y="T5"/>
                </a:cxn>
                <a:cxn ang="0">
                  <a:pos x="T6" y="T7"/>
                </a:cxn>
                <a:cxn ang="0">
                  <a:pos x="T8" y="T9"/>
                </a:cxn>
                <a:cxn ang="0">
                  <a:pos x="T10" y="T11"/>
                </a:cxn>
              </a:cxnLst>
              <a:rect l="0" t="0" r="r" b="b"/>
              <a:pathLst>
                <a:path w="394" h="471">
                  <a:moveTo>
                    <a:pt x="0" y="85"/>
                  </a:moveTo>
                  <a:cubicBezTo>
                    <a:pt x="0" y="471"/>
                    <a:pt x="0" y="471"/>
                    <a:pt x="0" y="471"/>
                  </a:cubicBezTo>
                  <a:cubicBezTo>
                    <a:pt x="377" y="346"/>
                    <a:pt x="377" y="346"/>
                    <a:pt x="377" y="346"/>
                  </a:cubicBezTo>
                  <a:cubicBezTo>
                    <a:pt x="388" y="343"/>
                    <a:pt x="394" y="332"/>
                    <a:pt x="391" y="322"/>
                  </a:cubicBezTo>
                  <a:cubicBezTo>
                    <a:pt x="310" y="0"/>
                    <a:pt x="310" y="0"/>
                    <a:pt x="310" y="0"/>
                  </a:cubicBezTo>
                  <a:lnTo>
                    <a:pt x="0" y="8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4" name="Freeform 10"/>
            <p:cNvSpPr/>
            <p:nvPr/>
          </p:nvSpPr>
          <p:spPr bwMode="auto">
            <a:xfrm>
              <a:off x="802482" y="3241078"/>
              <a:ext cx="334565" cy="841772"/>
            </a:xfrm>
            <a:custGeom>
              <a:avLst/>
              <a:gdLst>
                <a:gd name="T0" fmla="*/ 80 w 130"/>
                <a:gd name="T1" fmla="*/ 327 h 327"/>
                <a:gd name="T2" fmla="*/ 107 w 130"/>
                <a:gd name="T3" fmla="*/ 322 h 327"/>
                <a:gd name="T4" fmla="*/ 127 w 130"/>
                <a:gd name="T5" fmla="*/ 292 h 327"/>
                <a:gd name="T6" fmla="*/ 58 w 130"/>
                <a:gd name="T7" fmla="*/ 18 h 327"/>
                <a:gd name="T8" fmla="*/ 33 w 130"/>
                <a:gd name="T9" fmla="*/ 3 h 327"/>
                <a:gd name="T10" fmla="*/ 0 w 130"/>
                <a:gd name="T11" fmla="*/ 10 h 327"/>
                <a:gd name="T12" fmla="*/ 80 w 130"/>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30" h="327">
                  <a:moveTo>
                    <a:pt x="80" y="327"/>
                  </a:moveTo>
                  <a:cubicBezTo>
                    <a:pt x="107" y="322"/>
                    <a:pt x="107" y="322"/>
                    <a:pt x="107" y="322"/>
                  </a:cubicBezTo>
                  <a:cubicBezTo>
                    <a:pt x="121" y="320"/>
                    <a:pt x="130" y="306"/>
                    <a:pt x="127" y="292"/>
                  </a:cubicBezTo>
                  <a:cubicBezTo>
                    <a:pt x="58" y="18"/>
                    <a:pt x="58" y="18"/>
                    <a:pt x="58" y="18"/>
                  </a:cubicBezTo>
                  <a:cubicBezTo>
                    <a:pt x="56" y="7"/>
                    <a:pt x="44" y="0"/>
                    <a:pt x="33" y="3"/>
                  </a:cubicBezTo>
                  <a:cubicBezTo>
                    <a:pt x="0" y="10"/>
                    <a:pt x="0" y="10"/>
                    <a:pt x="0" y="10"/>
                  </a:cubicBezTo>
                  <a:lnTo>
                    <a:pt x="80" y="327"/>
                  </a:lnTo>
                  <a:close/>
                </a:path>
              </a:pathLst>
            </a:custGeom>
            <a:solidFill>
              <a:schemeClr val="accent2">
                <a:lumMod val="7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5" name="Freeform 11"/>
            <p:cNvSpPr/>
            <p:nvPr/>
          </p:nvSpPr>
          <p:spPr bwMode="auto">
            <a:xfrm>
              <a:off x="851297" y="3287512"/>
              <a:ext cx="239315" cy="748904"/>
            </a:xfrm>
            <a:custGeom>
              <a:avLst/>
              <a:gdLst>
                <a:gd name="T0" fmla="*/ 0 w 93"/>
                <a:gd name="T1" fmla="*/ 4 h 291"/>
                <a:gd name="T2" fmla="*/ 18 w 93"/>
                <a:gd name="T3" fmla="*/ 0 h 291"/>
                <a:gd name="T4" fmla="*/ 18 w 93"/>
                <a:gd name="T5" fmla="*/ 0 h 291"/>
                <a:gd name="T6" fmla="*/ 24 w 93"/>
                <a:gd name="T7" fmla="*/ 4 h 291"/>
                <a:gd name="T8" fmla="*/ 92 w 93"/>
                <a:gd name="T9" fmla="*/ 277 h 291"/>
                <a:gd name="T10" fmla="*/ 91 w 93"/>
                <a:gd name="T11" fmla="*/ 284 h 291"/>
                <a:gd name="T12" fmla="*/ 85 w 93"/>
                <a:gd name="T13" fmla="*/ 288 h 291"/>
                <a:gd name="T14" fmla="*/ 73 w 93"/>
                <a:gd name="T15" fmla="*/ 291 h 291"/>
                <a:gd name="T16" fmla="*/ 0 w 93"/>
                <a:gd name="T17" fmla="*/ 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91">
                  <a:moveTo>
                    <a:pt x="0" y="4"/>
                  </a:moveTo>
                  <a:cubicBezTo>
                    <a:pt x="18" y="0"/>
                    <a:pt x="18" y="0"/>
                    <a:pt x="18" y="0"/>
                  </a:cubicBezTo>
                  <a:cubicBezTo>
                    <a:pt x="18" y="0"/>
                    <a:pt x="18" y="0"/>
                    <a:pt x="18" y="0"/>
                  </a:cubicBezTo>
                  <a:cubicBezTo>
                    <a:pt x="21" y="0"/>
                    <a:pt x="23" y="2"/>
                    <a:pt x="24" y="4"/>
                  </a:cubicBezTo>
                  <a:cubicBezTo>
                    <a:pt x="92" y="277"/>
                    <a:pt x="92" y="277"/>
                    <a:pt x="92" y="277"/>
                  </a:cubicBezTo>
                  <a:cubicBezTo>
                    <a:pt x="93" y="281"/>
                    <a:pt x="92" y="283"/>
                    <a:pt x="91" y="284"/>
                  </a:cubicBezTo>
                  <a:cubicBezTo>
                    <a:pt x="90" y="286"/>
                    <a:pt x="88" y="288"/>
                    <a:pt x="85" y="288"/>
                  </a:cubicBezTo>
                  <a:cubicBezTo>
                    <a:pt x="73" y="291"/>
                    <a:pt x="73" y="291"/>
                    <a:pt x="73" y="29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6" name="Freeform 12"/>
            <p:cNvSpPr/>
            <p:nvPr/>
          </p:nvSpPr>
          <p:spPr bwMode="auto">
            <a:xfrm>
              <a:off x="1566863" y="1904006"/>
              <a:ext cx="113109" cy="209550"/>
            </a:xfrm>
            <a:custGeom>
              <a:avLst/>
              <a:gdLst>
                <a:gd name="T0" fmla="*/ 0 w 44"/>
                <a:gd name="T1" fmla="*/ 1 h 81"/>
                <a:gd name="T2" fmla="*/ 9 w 44"/>
                <a:gd name="T3" fmla="*/ 81 h 81"/>
                <a:gd name="T4" fmla="*/ 41 w 44"/>
                <a:gd name="T5" fmla="*/ 37 h 81"/>
                <a:gd name="T6" fmla="*/ 0 w 44"/>
                <a:gd name="T7" fmla="*/ 1 h 81"/>
              </a:gdLst>
              <a:ahLst/>
              <a:cxnLst>
                <a:cxn ang="0">
                  <a:pos x="T0" y="T1"/>
                </a:cxn>
                <a:cxn ang="0">
                  <a:pos x="T2" y="T3"/>
                </a:cxn>
                <a:cxn ang="0">
                  <a:pos x="T4" y="T5"/>
                </a:cxn>
                <a:cxn ang="0">
                  <a:pos x="T6" y="T7"/>
                </a:cxn>
              </a:cxnLst>
              <a:rect l="0" t="0" r="r" b="b"/>
              <a:pathLst>
                <a:path w="44" h="81">
                  <a:moveTo>
                    <a:pt x="0" y="1"/>
                  </a:moveTo>
                  <a:cubicBezTo>
                    <a:pt x="9" y="81"/>
                    <a:pt x="9" y="81"/>
                    <a:pt x="9" y="81"/>
                  </a:cubicBezTo>
                  <a:cubicBezTo>
                    <a:pt x="30" y="77"/>
                    <a:pt x="44" y="58"/>
                    <a:pt x="41" y="37"/>
                  </a:cubicBezTo>
                  <a:cubicBezTo>
                    <a:pt x="39" y="16"/>
                    <a:pt x="20" y="0"/>
                    <a:pt x="0"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7" name="Freeform 13"/>
            <p:cNvSpPr/>
            <p:nvPr/>
          </p:nvSpPr>
          <p:spPr bwMode="auto">
            <a:xfrm>
              <a:off x="1462087" y="1909959"/>
              <a:ext cx="100013" cy="110729"/>
            </a:xfrm>
            <a:custGeom>
              <a:avLst/>
              <a:gdLst>
                <a:gd name="T0" fmla="*/ 39 w 39"/>
                <a:gd name="T1" fmla="*/ 38 h 43"/>
                <a:gd name="T2" fmla="*/ 34 w 39"/>
                <a:gd name="T3" fmla="*/ 0 h 43"/>
                <a:gd name="T4" fmla="*/ 2 w 39"/>
                <a:gd name="T5" fmla="*/ 43 h 43"/>
                <a:gd name="T6" fmla="*/ 39 w 39"/>
                <a:gd name="T7" fmla="*/ 38 h 43"/>
              </a:gdLst>
              <a:ahLst/>
              <a:cxnLst>
                <a:cxn ang="0">
                  <a:pos x="T0" y="T1"/>
                </a:cxn>
                <a:cxn ang="0">
                  <a:pos x="T2" y="T3"/>
                </a:cxn>
                <a:cxn ang="0">
                  <a:pos x="T4" y="T5"/>
                </a:cxn>
                <a:cxn ang="0">
                  <a:pos x="T6" y="T7"/>
                </a:cxn>
              </a:cxnLst>
              <a:rect l="0" t="0" r="r" b="b"/>
              <a:pathLst>
                <a:path w="39" h="43">
                  <a:moveTo>
                    <a:pt x="39" y="38"/>
                  </a:moveTo>
                  <a:cubicBezTo>
                    <a:pt x="34" y="0"/>
                    <a:pt x="34" y="0"/>
                    <a:pt x="34" y="0"/>
                  </a:cubicBezTo>
                  <a:cubicBezTo>
                    <a:pt x="14" y="4"/>
                    <a:pt x="0" y="22"/>
                    <a:pt x="2" y="43"/>
                  </a:cubicBezTo>
                  <a:lnTo>
                    <a:pt x="39" y="3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8" name="Freeform 14"/>
            <p:cNvSpPr/>
            <p:nvPr/>
          </p:nvSpPr>
          <p:spPr bwMode="auto">
            <a:xfrm>
              <a:off x="1469232" y="2025450"/>
              <a:ext cx="105965" cy="92869"/>
            </a:xfrm>
            <a:custGeom>
              <a:avLst/>
              <a:gdLst>
                <a:gd name="T0" fmla="*/ 0 w 41"/>
                <a:gd name="T1" fmla="*/ 5 h 36"/>
                <a:gd name="T2" fmla="*/ 41 w 41"/>
                <a:gd name="T3" fmla="*/ 35 h 36"/>
                <a:gd name="T4" fmla="*/ 36 w 41"/>
                <a:gd name="T5" fmla="*/ 0 h 36"/>
                <a:gd name="T6" fmla="*/ 0 w 41"/>
                <a:gd name="T7" fmla="*/ 5 h 36"/>
              </a:gdLst>
              <a:ahLst/>
              <a:cxnLst>
                <a:cxn ang="0">
                  <a:pos x="T0" y="T1"/>
                </a:cxn>
                <a:cxn ang="0">
                  <a:pos x="T2" y="T3"/>
                </a:cxn>
                <a:cxn ang="0">
                  <a:pos x="T4" y="T5"/>
                </a:cxn>
                <a:cxn ang="0">
                  <a:pos x="T6" y="T7"/>
                </a:cxn>
              </a:cxnLst>
              <a:rect l="0" t="0" r="r" b="b"/>
              <a:pathLst>
                <a:path w="41" h="36">
                  <a:moveTo>
                    <a:pt x="0" y="5"/>
                  </a:moveTo>
                  <a:cubicBezTo>
                    <a:pt x="5" y="23"/>
                    <a:pt x="22" y="36"/>
                    <a:pt x="41" y="35"/>
                  </a:cubicBezTo>
                  <a:cubicBezTo>
                    <a:pt x="36" y="0"/>
                    <a:pt x="36" y="0"/>
                    <a:pt x="36" y="0"/>
                  </a:cubicBezTo>
                  <a:lnTo>
                    <a:pt x="0" y="5"/>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9" name="Freeform 15"/>
            <p:cNvSpPr/>
            <p:nvPr/>
          </p:nvSpPr>
          <p:spPr bwMode="auto">
            <a:xfrm>
              <a:off x="3227784" y="2713631"/>
              <a:ext cx="113109" cy="205979"/>
            </a:xfrm>
            <a:custGeom>
              <a:avLst/>
              <a:gdLst>
                <a:gd name="T0" fmla="*/ 0 w 44"/>
                <a:gd name="T1" fmla="*/ 1 h 80"/>
                <a:gd name="T2" fmla="*/ 10 w 44"/>
                <a:gd name="T3" fmla="*/ 80 h 80"/>
                <a:gd name="T4" fmla="*/ 41 w 44"/>
                <a:gd name="T5" fmla="*/ 36 h 80"/>
                <a:gd name="T6" fmla="*/ 0 w 44"/>
                <a:gd name="T7" fmla="*/ 1 h 80"/>
              </a:gdLst>
              <a:ahLst/>
              <a:cxnLst>
                <a:cxn ang="0">
                  <a:pos x="T0" y="T1"/>
                </a:cxn>
                <a:cxn ang="0">
                  <a:pos x="T2" y="T3"/>
                </a:cxn>
                <a:cxn ang="0">
                  <a:pos x="T4" y="T5"/>
                </a:cxn>
                <a:cxn ang="0">
                  <a:pos x="T6" y="T7"/>
                </a:cxn>
              </a:cxnLst>
              <a:rect l="0" t="0" r="r" b="b"/>
              <a:pathLst>
                <a:path w="44" h="80">
                  <a:moveTo>
                    <a:pt x="0" y="1"/>
                  </a:moveTo>
                  <a:cubicBezTo>
                    <a:pt x="10" y="80"/>
                    <a:pt x="10" y="80"/>
                    <a:pt x="10" y="80"/>
                  </a:cubicBezTo>
                  <a:cubicBezTo>
                    <a:pt x="30" y="76"/>
                    <a:pt x="44" y="57"/>
                    <a:pt x="41" y="36"/>
                  </a:cubicBezTo>
                  <a:cubicBezTo>
                    <a:pt x="39" y="15"/>
                    <a:pt x="21" y="0"/>
                    <a:pt x="0" y="1"/>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0" name="Freeform 16"/>
            <p:cNvSpPr/>
            <p:nvPr/>
          </p:nvSpPr>
          <p:spPr bwMode="auto">
            <a:xfrm>
              <a:off x="3121818" y="2716012"/>
              <a:ext cx="100013" cy="110729"/>
            </a:xfrm>
            <a:custGeom>
              <a:avLst/>
              <a:gdLst>
                <a:gd name="T0" fmla="*/ 39 w 39"/>
                <a:gd name="T1" fmla="*/ 39 h 43"/>
                <a:gd name="T2" fmla="*/ 34 w 39"/>
                <a:gd name="T3" fmla="*/ 0 h 43"/>
                <a:gd name="T4" fmla="*/ 2 w 39"/>
                <a:gd name="T5" fmla="*/ 43 h 43"/>
                <a:gd name="T6" fmla="*/ 39 w 39"/>
                <a:gd name="T7" fmla="*/ 39 h 43"/>
              </a:gdLst>
              <a:ahLst/>
              <a:cxnLst>
                <a:cxn ang="0">
                  <a:pos x="T0" y="T1"/>
                </a:cxn>
                <a:cxn ang="0">
                  <a:pos x="T2" y="T3"/>
                </a:cxn>
                <a:cxn ang="0">
                  <a:pos x="T4" y="T5"/>
                </a:cxn>
                <a:cxn ang="0">
                  <a:pos x="T6" y="T7"/>
                </a:cxn>
              </a:cxnLst>
              <a:rect l="0" t="0" r="r" b="b"/>
              <a:pathLst>
                <a:path w="39" h="43">
                  <a:moveTo>
                    <a:pt x="39" y="39"/>
                  </a:moveTo>
                  <a:cubicBezTo>
                    <a:pt x="34" y="0"/>
                    <a:pt x="34" y="0"/>
                    <a:pt x="34" y="0"/>
                  </a:cubicBezTo>
                  <a:cubicBezTo>
                    <a:pt x="14" y="5"/>
                    <a:pt x="0" y="23"/>
                    <a:pt x="2" y="43"/>
                  </a:cubicBezTo>
                  <a:lnTo>
                    <a:pt x="39" y="39"/>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1" name="Freeform 17"/>
            <p:cNvSpPr/>
            <p:nvPr/>
          </p:nvSpPr>
          <p:spPr bwMode="auto">
            <a:xfrm>
              <a:off x="3128962" y="2833884"/>
              <a:ext cx="105965" cy="90488"/>
            </a:xfrm>
            <a:custGeom>
              <a:avLst/>
              <a:gdLst>
                <a:gd name="T0" fmla="*/ 0 w 41"/>
                <a:gd name="T1" fmla="*/ 4 h 35"/>
                <a:gd name="T2" fmla="*/ 41 w 41"/>
                <a:gd name="T3" fmla="*/ 34 h 35"/>
                <a:gd name="T4" fmla="*/ 37 w 41"/>
                <a:gd name="T5" fmla="*/ 0 h 35"/>
                <a:gd name="T6" fmla="*/ 0 w 41"/>
                <a:gd name="T7" fmla="*/ 4 h 35"/>
              </a:gdLst>
              <a:ahLst/>
              <a:cxnLst>
                <a:cxn ang="0">
                  <a:pos x="T0" y="T1"/>
                </a:cxn>
                <a:cxn ang="0">
                  <a:pos x="T2" y="T3"/>
                </a:cxn>
                <a:cxn ang="0">
                  <a:pos x="T4" y="T5"/>
                </a:cxn>
                <a:cxn ang="0">
                  <a:pos x="T6" y="T7"/>
                </a:cxn>
              </a:cxnLst>
              <a:rect l="0" t="0" r="r" b="b"/>
              <a:pathLst>
                <a:path w="41" h="35">
                  <a:moveTo>
                    <a:pt x="0" y="4"/>
                  </a:moveTo>
                  <a:cubicBezTo>
                    <a:pt x="5" y="22"/>
                    <a:pt x="22" y="35"/>
                    <a:pt x="41" y="34"/>
                  </a:cubicBezTo>
                  <a:cubicBezTo>
                    <a:pt x="37" y="0"/>
                    <a:pt x="37" y="0"/>
                    <a:pt x="37" y="0"/>
                  </a:cubicBezTo>
                  <a:lnTo>
                    <a:pt x="0" y="4"/>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2" name="Freeform 18"/>
            <p:cNvSpPr/>
            <p:nvPr/>
          </p:nvSpPr>
          <p:spPr bwMode="auto">
            <a:xfrm>
              <a:off x="979885" y="2713631"/>
              <a:ext cx="50006" cy="91679"/>
            </a:xfrm>
            <a:custGeom>
              <a:avLst/>
              <a:gdLst>
                <a:gd name="T0" fmla="*/ 19 w 19"/>
                <a:gd name="T1" fmla="*/ 30 h 36"/>
                <a:gd name="T2" fmla="*/ 14 w 19"/>
                <a:gd name="T3" fmla="*/ 35 h 36"/>
                <a:gd name="T4" fmla="*/ 9 w 19"/>
                <a:gd name="T5" fmla="*/ 36 h 36"/>
                <a:gd name="T6" fmla="*/ 3 w 19"/>
                <a:gd name="T7" fmla="*/ 32 h 36"/>
                <a:gd name="T8" fmla="*/ 0 w 19"/>
                <a:gd name="T9" fmla="*/ 6 h 36"/>
                <a:gd name="T10" fmla="*/ 5 w 19"/>
                <a:gd name="T11" fmla="*/ 1 h 36"/>
                <a:gd name="T12" fmla="*/ 10 w 19"/>
                <a:gd name="T13" fmla="*/ 0 h 36"/>
                <a:gd name="T14" fmla="*/ 15 w 19"/>
                <a:gd name="T15" fmla="*/ 4 h 36"/>
                <a:gd name="T16" fmla="*/ 19 w 19"/>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9" y="30"/>
                  </a:moveTo>
                  <a:cubicBezTo>
                    <a:pt x="19" y="32"/>
                    <a:pt x="17" y="35"/>
                    <a:pt x="14" y="35"/>
                  </a:cubicBezTo>
                  <a:cubicBezTo>
                    <a:pt x="9" y="36"/>
                    <a:pt x="9" y="36"/>
                    <a:pt x="9" y="36"/>
                  </a:cubicBezTo>
                  <a:cubicBezTo>
                    <a:pt x="6" y="36"/>
                    <a:pt x="4" y="34"/>
                    <a:pt x="3" y="32"/>
                  </a:cubicBezTo>
                  <a:cubicBezTo>
                    <a:pt x="0" y="6"/>
                    <a:pt x="0" y="6"/>
                    <a:pt x="0" y="6"/>
                  </a:cubicBezTo>
                  <a:cubicBezTo>
                    <a:pt x="0" y="4"/>
                    <a:pt x="2" y="1"/>
                    <a:pt x="5" y="1"/>
                  </a:cubicBezTo>
                  <a:cubicBezTo>
                    <a:pt x="10" y="0"/>
                    <a:pt x="10" y="0"/>
                    <a:pt x="10" y="0"/>
                  </a:cubicBezTo>
                  <a:cubicBezTo>
                    <a:pt x="13" y="0"/>
                    <a:pt x="15" y="2"/>
                    <a:pt x="15" y="4"/>
                  </a:cubicBezTo>
                  <a:lnTo>
                    <a:pt x="19" y="30"/>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3" name="Freeform 19"/>
            <p:cNvSpPr/>
            <p:nvPr/>
          </p:nvSpPr>
          <p:spPr bwMode="auto">
            <a:xfrm>
              <a:off x="1032271" y="2679103"/>
              <a:ext cx="51197" cy="121444"/>
            </a:xfrm>
            <a:custGeom>
              <a:avLst/>
              <a:gdLst>
                <a:gd name="T0" fmla="*/ 20 w 20"/>
                <a:gd name="T1" fmla="*/ 40 h 47"/>
                <a:gd name="T2" fmla="*/ 16 w 20"/>
                <a:gd name="T3" fmla="*/ 46 h 47"/>
                <a:gd name="T4" fmla="*/ 10 w 20"/>
                <a:gd name="T5" fmla="*/ 46 h 47"/>
                <a:gd name="T6" fmla="*/ 5 w 20"/>
                <a:gd name="T7" fmla="*/ 42 h 47"/>
                <a:gd name="T8" fmla="*/ 0 w 20"/>
                <a:gd name="T9" fmla="*/ 7 h 47"/>
                <a:gd name="T10" fmla="*/ 5 w 20"/>
                <a:gd name="T11" fmla="*/ 1 h 47"/>
                <a:gd name="T12" fmla="*/ 10 w 20"/>
                <a:gd name="T13" fmla="*/ 1 h 47"/>
                <a:gd name="T14" fmla="*/ 16 w 20"/>
                <a:gd name="T15" fmla="*/ 5 h 47"/>
                <a:gd name="T16" fmla="*/ 20 w 20"/>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7">
                  <a:moveTo>
                    <a:pt x="20" y="40"/>
                  </a:moveTo>
                  <a:cubicBezTo>
                    <a:pt x="20" y="43"/>
                    <a:pt x="18" y="45"/>
                    <a:pt x="16" y="46"/>
                  </a:cubicBezTo>
                  <a:cubicBezTo>
                    <a:pt x="10" y="46"/>
                    <a:pt x="10" y="46"/>
                    <a:pt x="10" y="46"/>
                  </a:cubicBezTo>
                  <a:cubicBezTo>
                    <a:pt x="8" y="47"/>
                    <a:pt x="5" y="45"/>
                    <a:pt x="5" y="42"/>
                  </a:cubicBezTo>
                  <a:cubicBezTo>
                    <a:pt x="0" y="7"/>
                    <a:pt x="0" y="7"/>
                    <a:pt x="0" y="7"/>
                  </a:cubicBezTo>
                  <a:cubicBezTo>
                    <a:pt x="0" y="4"/>
                    <a:pt x="2" y="2"/>
                    <a:pt x="5" y="1"/>
                  </a:cubicBezTo>
                  <a:cubicBezTo>
                    <a:pt x="10" y="1"/>
                    <a:pt x="10" y="1"/>
                    <a:pt x="10" y="1"/>
                  </a:cubicBezTo>
                  <a:cubicBezTo>
                    <a:pt x="13" y="0"/>
                    <a:pt x="15" y="2"/>
                    <a:pt x="16" y="5"/>
                  </a:cubicBezTo>
                  <a:lnTo>
                    <a:pt x="20" y="40"/>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4" name="Freeform 20"/>
            <p:cNvSpPr/>
            <p:nvPr/>
          </p:nvSpPr>
          <p:spPr bwMode="auto">
            <a:xfrm>
              <a:off x="1083469" y="2641003"/>
              <a:ext cx="55959" cy="152400"/>
            </a:xfrm>
            <a:custGeom>
              <a:avLst/>
              <a:gdLst>
                <a:gd name="T0" fmla="*/ 22 w 22"/>
                <a:gd name="T1" fmla="*/ 52 h 59"/>
                <a:gd name="T2" fmla="*/ 17 w 22"/>
                <a:gd name="T3" fmla="*/ 58 h 59"/>
                <a:gd name="T4" fmla="*/ 12 w 22"/>
                <a:gd name="T5" fmla="*/ 59 h 59"/>
                <a:gd name="T6" fmla="*/ 6 w 22"/>
                <a:gd name="T7" fmla="*/ 54 h 59"/>
                <a:gd name="T8" fmla="*/ 1 w 22"/>
                <a:gd name="T9" fmla="*/ 7 h 59"/>
                <a:gd name="T10" fmla="*/ 5 w 22"/>
                <a:gd name="T11" fmla="*/ 1 h 59"/>
                <a:gd name="T12" fmla="*/ 10 w 22"/>
                <a:gd name="T13" fmla="*/ 0 h 59"/>
                <a:gd name="T14" fmla="*/ 16 w 22"/>
                <a:gd name="T15" fmla="*/ 5 h 59"/>
                <a:gd name="T16" fmla="*/ 22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2" y="52"/>
                  </a:moveTo>
                  <a:cubicBezTo>
                    <a:pt x="22" y="55"/>
                    <a:pt x="20" y="58"/>
                    <a:pt x="17" y="58"/>
                  </a:cubicBezTo>
                  <a:cubicBezTo>
                    <a:pt x="12" y="59"/>
                    <a:pt x="12" y="59"/>
                    <a:pt x="12" y="59"/>
                  </a:cubicBezTo>
                  <a:cubicBezTo>
                    <a:pt x="9" y="59"/>
                    <a:pt x="7" y="57"/>
                    <a:pt x="6" y="54"/>
                  </a:cubicBezTo>
                  <a:cubicBezTo>
                    <a:pt x="1" y="7"/>
                    <a:pt x="1" y="7"/>
                    <a:pt x="1" y="7"/>
                  </a:cubicBezTo>
                  <a:cubicBezTo>
                    <a:pt x="0" y="4"/>
                    <a:pt x="2" y="1"/>
                    <a:pt x="5" y="1"/>
                  </a:cubicBezTo>
                  <a:cubicBezTo>
                    <a:pt x="10" y="0"/>
                    <a:pt x="10" y="0"/>
                    <a:pt x="10" y="0"/>
                  </a:cubicBezTo>
                  <a:cubicBezTo>
                    <a:pt x="13" y="0"/>
                    <a:pt x="15" y="2"/>
                    <a:pt x="16" y="5"/>
                  </a:cubicBezTo>
                  <a:lnTo>
                    <a:pt x="22" y="52"/>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5" name="Freeform 21"/>
            <p:cNvSpPr/>
            <p:nvPr/>
          </p:nvSpPr>
          <p:spPr bwMode="auto">
            <a:xfrm>
              <a:off x="983456" y="2798165"/>
              <a:ext cx="223838" cy="61913"/>
            </a:xfrm>
            <a:custGeom>
              <a:avLst/>
              <a:gdLst>
                <a:gd name="T0" fmla="*/ 7 w 87"/>
                <a:gd name="T1" fmla="*/ 23 h 24"/>
                <a:gd name="T2" fmla="*/ 1 w 87"/>
                <a:gd name="T3" fmla="*/ 19 h 24"/>
                <a:gd name="T4" fmla="*/ 1 w 87"/>
                <a:gd name="T5" fmla="*/ 15 h 24"/>
                <a:gd name="T6" fmla="*/ 5 w 87"/>
                <a:gd name="T7" fmla="*/ 9 h 24"/>
                <a:gd name="T8" fmla="*/ 81 w 87"/>
                <a:gd name="T9" fmla="*/ 0 h 24"/>
                <a:gd name="T10" fmla="*/ 86 w 87"/>
                <a:gd name="T11" fmla="*/ 4 h 24"/>
                <a:gd name="T12" fmla="*/ 87 w 87"/>
                <a:gd name="T13" fmla="*/ 9 h 24"/>
                <a:gd name="T14" fmla="*/ 83 w 87"/>
                <a:gd name="T15" fmla="*/ 14 h 24"/>
                <a:gd name="T16" fmla="*/ 7 w 87"/>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4">
                  <a:moveTo>
                    <a:pt x="7" y="23"/>
                  </a:moveTo>
                  <a:cubicBezTo>
                    <a:pt x="4" y="24"/>
                    <a:pt x="1" y="22"/>
                    <a:pt x="1" y="19"/>
                  </a:cubicBezTo>
                  <a:cubicBezTo>
                    <a:pt x="1" y="15"/>
                    <a:pt x="1" y="15"/>
                    <a:pt x="1" y="15"/>
                  </a:cubicBezTo>
                  <a:cubicBezTo>
                    <a:pt x="0" y="12"/>
                    <a:pt x="2" y="10"/>
                    <a:pt x="5" y="9"/>
                  </a:cubicBezTo>
                  <a:cubicBezTo>
                    <a:pt x="81" y="0"/>
                    <a:pt x="81" y="0"/>
                    <a:pt x="81" y="0"/>
                  </a:cubicBezTo>
                  <a:cubicBezTo>
                    <a:pt x="84" y="0"/>
                    <a:pt x="86" y="2"/>
                    <a:pt x="86" y="4"/>
                  </a:cubicBezTo>
                  <a:cubicBezTo>
                    <a:pt x="87" y="9"/>
                    <a:pt x="87" y="9"/>
                    <a:pt x="87" y="9"/>
                  </a:cubicBezTo>
                  <a:cubicBezTo>
                    <a:pt x="87" y="11"/>
                    <a:pt x="85" y="14"/>
                    <a:pt x="83" y="14"/>
                  </a:cubicBezTo>
                  <a:lnTo>
                    <a:pt x="7" y="23"/>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6" name="Freeform 22"/>
            <p:cNvSpPr/>
            <p:nvPr/>
          </p:nvSpPr>
          <p:spPr bwMode="auto">
            <a:xfrm>
              <a:off x="1139428" y="2667197"/>
              <a:ext cx="52388" cy="117872"/>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1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5"/>
                    <a:pt x="5" y="42"/>
                  </a:cubicBezTo>
                  <a:cubicBezTo>
                    <a:pt x="0" y="7"/>
                    <a:pt x="0" y="7"/>
                    <a:pt x="0" y="7"/>
                  </a:cubicBezTo>
                  <a:cubicBezTo>
                    <a:pt x="0" y="4"/>
                    <a:pt x="2" y="2"/>
                    <a:pt x="5" y="1"/>
                  </a:cubicBezTo>
                  <a:cubicBezTo>
                    <a:pt x="10" y="1"/>
                    <a:pt x="10" y="1"/>
                    <a:pt x="10" y="1"/>
                  </a:cubicBezTo>
                  <a:cubicBezTo>
                    <a:pt x="13" y="0"/>
                    <a:pt x="15" y="2"/>
                    <a:pt x="15" y="5"/>
                  </a:cubicBezTo>
                  <a:lnTo>
                    <a:pt x="20" y="40"/>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7" name="Freeform 23"/>
            <p:cNvSpPr/>
            <p:nvPr/>
          </p:nvSpPr>
          <p:spPr bwMode="auto">
            <a:xfrm>
              <a:off x="3323035" y="1682550"/>
              <a:ext cx="48815" cy="92869"/>
            </a:xfrm>
            <a:custGeom>
              <a:avLst/>
              <a:gdLst>
                <a:gd name="T0" fmla="*/ 18 w 19"/>
                <a:gd name="T1" fmla="*/ 29 h 36"/>
                <a:gd name="T2" fmla="*/ 14 w 19"/>
                <a:gd name="T3" fmla="*/ 35 h 36"/>
                <a:gd name="T4" fmla="*/ 9 w 19"/>
                <a:gd name="T5" fmla="*/ 36 h 36"/>
                <a:gd name="T6" fmla="*/ 3 w 19"/>
                <a:gd name="T7" fmla="*/ 31 h 36"/>
                <a:gd name="T8" fmla="*/ 0 w 19"/>
                <a:gd name="T9" fmla="*/ 6 h 36"/>
                <a:gd name="T10" fmla="*/ 5 w 19"/>
                <a:gd name="T11" fmla="*/ 1 h 36"/>
                <a:gd name="T12" fmla="*/ 10 w 19"/>
                <a:gd name="T13" fmla="*/ 0 h 36"/>
                <a:gd name="T14" fmla="*/ 15 w 19"/>
                <a:gd name="T15" fmla="*/ 4 h 36"/>
                <a:gd name="T16" fmla="*/ 18 w 19"/>
                <a:gd name="T1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8" y="29"/>
                  </a:moveTo>
                  <a:cubicBezTo>
                    <a:pt x="19" y="32"/>
                    <a:pt x="17" y="35"/>
                    <a:pt x="14" y="35"/>
                  </a:cubicBezTo>
                  <a:cubicBezTo>
                    <a:pt x="9" y="36"/>
                    <a:pt x="9" y="36"/>
                    <a:pt x="9" y="36"/>
                  </a:cubicBezTo>
                  <a:cubicBezTo>
                    <a:pt x="6" y="36"/>
                    <a:pt x="4" y="34"/>
                    <a:pt x="3" y="31"/>
                  </a:cubicBezTo>
                  <a:cubicBezTo>
                    <a:pt x="0" y="6"/>
                    <a:pt x="0" y="6"/>
                    <a:pt x="0" y="6"/>
                  </a:cubicBezTo>
                  <a:cubicBezTo>
                    <a:pt x="0" y="3"/>
                    <a:pt x="2" y="1"/>
                    <a:pt x="5" y="1"/>
                  </a:cubicBezTo>
                  <a:cubicBezTo>
                    <a:pt x="10" y="0"/>
                    <a:pt x="10" y="0"/>
                    <a:pt x="10" y="0"/>
                  </a:cubicBezTo>
                  <a:cubicBezTo>
                    <a:pt x="12" y="0"/>
                    <a:pt x="15" y="1"/>
                    <a:pt x="15" y="4"/>
                  </a:cubicBezTo>
                  <a:lnTo>
                    <a:pt x="18" y="2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8" name="Freeform 24"/>
            <p:cNvSpPr/>
            <p:nvPr/>
          </p:nvSpPr>
          <p:spPr bwMode="auto">
            <a:xfrm>
              <a:off x="3374230" y="1649212"/>
              <a:ext cx="51197" cy="119063"/>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4"/>
                    <a:pt x="5" y="42"/>
                  </a:cubicBezTo>
                  <a:cubicBezTo>
                    <a:pt x="0" y="7"/>
                    <a:pt x="0" y="7"/>
                    <a:pt x="0" y="7"/>
                  </a:cubicBezTo>
                  <a:cubicBezTo>
                    <a:pt x="0" y="4"/>
                    <a:pt x="2" y="1"/>
                    <a:pt x="5" y="1"/>
                  </a:cubicBezTo>
                  <a:cubicBezTo>
                    <a:pt x="10" y="0"/>
                    <a:pt x="10" y="0"/>
                    <a:pt x="10" y="0"/>
                  </a:cubicBezTo>
                  <a:cubicBezTo>
                    <a:pt x="13" y="0"/>
                    <a:pt x="15" y="2"/>
                    <a:pt x="15" y="5"/>
                  </a:cubicBezTo>
                  <a:lnTo>
                    <a:pt x="20"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9" name="Freeform 25"/>
            <p:cNvSpPr/>
            <p:nvPr/>
          </p:nvSpPr>
          <p:spPr bwMode="auto">
            <a:xfrm>
              <a:off x="3425428" y="1611113"/>
              <a:ext cx="57150" cy="151210"/>
            </a:xfrm>
            <a:custGeom>
              <a:avLst/>
              <a:gdLst>
                <a:gd name="T0" fmla="*/ 21 w 22"/>
                <a:gd name="T1" fmla="*/ 52 h 59"/>
                <a:gd name="T2" fmla="*/ 17 w 22"/>
                <a:gd name="T3" fmla="*/ 58 h 59"/>
                <a:gd name="T4" fmla="*/ 12 w 22"/>
                <a:gd name="T5" fmla="*/ 58 h 59"/>
                <a:gd name="T6" fmla="*/ 6 w 22"/>
                <a:gd name="T7" fmla="*/ 54 h 59"/>
                <a:gd name="T8" fmla="*/ 0 w 22"/>
                <a:gd name="T9" fmla="*/ 6 h 59"/>
                <a:gd name="T10" fmla="*/ 5 w 22"/>
                <a:gd name="T11" fmla="*/ 1 h 59"/>
                <a:gd name="T12" fmla="*/ 10 w 22"/>
                <a:gd name="T13" fmla="*/ 0 h 59"/>
                <a:gd name="T14" fmla="*/ 16 w 22"/>
                <a:gd name="T15" fmla="*/ 4 h 59"/>
                <a:gd name="T16" fmla="*/ 21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1" y="52"/>
                  </a:moveTo>
                  <a:cubicBezTo>
                    <a:pt x="22" y="55"/>
                    <a:pt x="20" y="57"/>
                    <a:pt x="17" y="58"/>
                  </a:cubicBezTo>
                  <a:cubicBezTo>
                    <a:pt x="12" y="58"/>
                    <a:pt x="12" y="58"/>
                    <a:pt x="12" y="58"/>
                  </a:cubicBezTo>
                  <a:cubicBezTo>
                    <a:pt x="9" y="59"/>
                    <a:pt x="7" y="57"/>
                    <a:pt x="6" y="54"/>
                  </a:cubicBezTo>
                  <a:cubicBezTo>
                    <a:pt x="0" y="6"/>
                    <a:pt x="0" y="6"/>
                    <a:pt x="0" y="6"/>
                  </a:cubicBezTo>
                  <a:cubicBezTo>
                    <a:pt x="0" y="4"/>
                    <a:pt x="2" y="1"/>
                    <a:pt x="5" y="1"/>
                  </a:cubicBezTo>
                  <a:cubicBezTo>
                    <a:pt x="10" y="0"/>
                    <a:pt x="10" y="0"/>
                    <a:pt x="10" y="0"/>
                  </a:cubicBezTo>
                  <a:cubicBezTo>
                    <a:pt x="13" y="0"/>
                    <a:pt x="15" y="2"/>
                    <a:pt x="16" y="4"/>
                  </a:cubicBezTo>
                  <a:lnTo>
                    <a:pt x="21" y="52"/>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0" name="Freeform 26"/>
            <p:cNvSpPr/>
            <p:nvPr/>
          </p:nvSpPr>
          <p:spPr bwMode="auto">
            <a:xfrm>
              <a:off x="3325415" y="1765894"/>
              <a:ext cx="223838" cy="64294"/>
            </a:xfrm>
            <a:custGeom>
              <a:avLst/>
              <a:gdLst>
                <a:gd name="T0" fmla="*/ 6 w 87"/>
                <a:gd name="T1" fmla="*/ 24 h 25"/>
                <a:gd name="T2" fmla="*/ 1 w 87"/>
                <a:gd name="T3" fmla="*/ 20 h 25"/>
                <a:gd name="T4" fmla="*/ 0 w 87"/>
                <a:gd name="T5" fmla="*/ 16 h 25"/>
                <a:gd name="T6" fmla="*/ 5 w 87"/>
                <a:gd name="T7" fmla="*/ 10 h 25"/>
                <a:gd name="T8" fmla="*/ 81 w 87"/>
                <a:gd name="T9" fmla="*/ 1 h 25"/>
                <a:gd name="T10" fmla="*/ 86 w 87"/>
                <a:gd name="T11" fmla="*/ 5 h 25"/>
                <a:gd name="T12" fmla="*/ 87 w 87"/>
                <a:gd name="T13" fmla="*/ 9 h 25"/>
                <a:gd name="T14" fmla="*/ 82 w 87"/>
                <a:gd name="T15" fmla="*/ 15 h 25"/>
                <a:gd name="T16" fmla="*/ 6 w 87"/>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5">
                  <a:moveTo>
                    <a:pt x="6" y="24"/>
                  </a:moveTo>
                  <a:cubicBezTo>
                    <a:pt x="4" y="25"/>
                    <a:pt x="1" y="23"/>
                    <a:pt x="1" y="20"/>
                  </a:cubicBezTo>
                  <a:cubicBezTo>
                    <a:pt x="0" y="16"/>
                    <a:pt x="0" y="16"/>
                    <a:pt x="0" y="16"/>
                  </a:cubicBezTo>
                  <a:cubicBezTo>
                    <a:pt x="0" y="13"/>
                    <a:pt x="2" y="10"/>
                    <a:pt x="5" y="10"/>
                  </a:cubicBezTo>
                  <a:cubicBezTo>
                    <a:pt x="81" y="1"/>
                    <a:pt x="81" y="1"/>
                    <a:pt x="81" y="1"/>
                  </a:cubicBezTo>
                  <a:cubicBezTo>
                    <a:pt x="83" y="0"/>
                    <a:pt x="86" y="2"/>
                    <a:pt x="86" y="5"/>
                  </a:cubicBezTo>
                  <a:cubicBezTo>
                    <a:pt x="87" y="9"/>
                    <a:pt x="87" y="9"/>
                    <a:pt x="87" y="9"/>
                  </a:cubicBezTo>
                  <a:cubicBezTo>
                    <a:pt x="87" y="12"/>
                    <a:pt x="85" y="14"/>
                    <a:pt x="82" y="15"/>
                  </a:cubicBezTo>
                  <a:lnTo>
                    <a:pt x="6" y="2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1" name="Freeform 27"/>
            <p:cNvSpPr/>
            <p:nvPr/>
          </p:nvSpPr>
          <p:spPr bwMode="auto">
            <a:xfrm>
              <a:off x="3482578" y="1636115"/>
              <a:ext cx="51197" cy="119063"/>
            </a:xfrm>
            <a:custGeom>
              <a:avLst/>
              <a:gdLst>
                <a:gd name="T0" fmla="*/ 20 w 20"/>
                <a:gd name="T1" fmla="*/ 40 h 46"/>
                <a:gd name="T2" fmla="*/ 15 w 20"/>
                <a:gd name="T3" fmla="*/ 45 h 46"/>
                <a:gd name="T4" fmla="*/ 10 w 20"/>
                <a:gd name="T5" fmla="*/ 46 h 46"/>
                <a:gd name="T6" fmla="*/ 4 w 20"/>
                <a:gd name="T7" fmla="*/ 42 h 46"/>
                <a:gd name="T8" fmla="*/ 0 w 20"/>
                <a:gd name="T9" fmla="*/ 6 h 46"/>
                <a:gd name="T10" fmla="*/ 4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2"/>
                    <a:pt x="18" y="45"/>
                    <a:pt x="15" y="45"/>
                  </a:cubicBezTo>
                  <a:cubicBezTo>
                    <a:pt x="10" y="46"/>
                    <a:pt x="10" y="46"/>
                    <a:pt x="10" y="46"/>
                  </a:cubicBezTo>
                  <a:cubicBezTo>
                    <a:pt x="7" y="46"/>
                    <a:pt x="5" y="44"/>
                    <a:pt x="4" y="42"/>
                  </a:cubicBezTo>
                  <a:cubicBezTo>
                    <a:pt x="0" y="6"/>
                    <a:pt x="0" y="6"/>
                    <a:pt x="0" y="6"/>
                  </a:cubicBezTo>
                  <a:cubicBezTo>
                    <a:pt x="0" y="4"/>
                    <a:pt x="2" y="1"/>
                    <a:pt x="4" y="1"/>
                  </a:cubicBezTo>
                  <a:cubicBezTo>
                    <a:pt x="10" y="0"/>
                    <a:pt x="10" y="0"/>
                    <a:pt x="10" y="0"/>
                  </a:cubicBezTo>
                  <a:cubicBezTo>
                    <a:pt x="12" y="0"/>
                    <a:pt x="15" y="2"/>
                    <a:pt x="15" y="5"/>
                  </a:cubicBezTo>
                  <a:lnTo>
                    <a:pt x="20"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2" name="Freeform 28"/>
            <p:cNvSpPr/>
            <p:nvPr/>
          </p:nvSpPr>
          <p:spPr bwMode="auto">
            <a:xfrm>
              <a:off x="534590" y="2182613"/>
              <a:ext cx="41672" cy="57150"/>
            </a:xfrm>
            <a:custGeom>
              <a:avLst/>
              <a:gdLst>
                <a:gd name="T0" fmla="*/ 16 w 16"/>
                <a:gd name="T1" fmla="*/ 16 h 22"/>
                <a:gd name="T2" fmla="*/ 12 w 16"/>
                <a:gd name="T3" fmla="*/ 21 h 22"/>
                <a:gd name="T4" fmla="*/ 7 w 16"/>
                <a:gd name="T5" fmla="*/ 22 h 22"/>
                <a:gd name="T6" fmla="*/ 1 w 16"/>
                <a:gd name="T7" fmla="*/ 18 h 22"/>
                <a:gd name="T8" fmla="*/ 0 w 16"/>
                <a:gd name="T9" fmla="*/ 6 h 22"/>
                <a:gd name="T10" fmla="*/ 4 w 16"/>
                <a:gd name="T11" fmla="*/ 1 h 22"/>
                <a:gd name="T12" fmla="*/ 9 w 16"/>
                <a:gd name="T13" fmla="*/ 0 h 22"/>
                <a:gd name="T14" fmla="*/ 15 w 16"/>
                <a:gd name="T15" fmla="*/ 4 h 22"/>
                <a:gd name="T16" fmla="*/ 16 w 16"/>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2">
                  <a:moveTo>
                    <a:pt x="16" y="16"/>
                  </a:moveTo>
                  <a:cubicBezTo>
                    <a:pt x="16" y="18"/>
                    <a:pt x="14" y="21"/>
                    <a:pt x="12" y="21"/>
                  </a:cubicBezTo>
                  <a:cubicBezTo>
                    <a:pt x="7" y="22"/>
                    <a:pt x="7" y="22"/>
                    <a:pt x="7" y="22"/>
                  </a:cubicBezTo>
                  <a:cubicBezTo>
                    <a:pt x="4" y="22"/>
                    <a:pt x="2" y="20"/>
                    <a:pt x="1" y="18"/>
                  </a:cubicBezTo>
                  <a:cubicBezTo>
                    <a:pt x="0" y="6"/>
                    <a:pt x="0" y="6"/>
                    <a:pt x="0" y="6"/>
                  </a:cubicBezTo>
                  <a:cubicBezTo>
                    <a:pt x="0" y="3"/>
                    <a:pt x="1" y="1"/>
                    <a:pt x="4" y="1"/>
                  </a:cubicBezTo>
                  <a:cubicBezTo>
                    <a:pt x="9" y="0"/>
                    <a:pt x="9" y="0"/>
                    <a:pt x="9" y="0"/>
                  </a:cubicBezTo>
                  <a:cubicBezTo>
                    <a:pt x="12" y="0"/>
                    <a:pt x="14" y="1"/>
                    <a:pt x="15" y="4"/>
                  </a:cubicBezTo>
                  <a:lnTo>
                    <a:pt x="16" y="16"/>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3" name="Freeform 29"/>
            <p:cNvSpPr/>
            <p:nvPr/>
          </p:nvSpPr>
          <p:spPr bwMode="auto">
            <a:xfrm>
              <a:off x="584597" y="2144513"/>
              <a:ext cx="45244" cy="86916"/>
            </a:xfrm>
            <a:custGeom>
              <a:avLst/>
              <a:gdLst>
                <a:gd name="T0" fmla="*/ 18 w 18"/>
                <a:gd name="T1" fmla="*/ 28 h 34"/>
                <a:gd name="T2" fmla="*/ 14 w 18"/>
                <a:gd name="T3" fmla="*/ 34 h 34"/>
                <a:gd name="T4" fmla="*/ 9 w 18"/>
                <a:gd name="T5" fmla="*/ 34 h 34"/>
                <a:gd name="T6" fmla="*/ 3 w 18"/>
                <a:gd name="T7" fmla="*/ 30 h 34"/>
                <a:gd name="T8" fmla="*/ 0 w 18"/>
                <a:gd name="T9" fmla="*/ 7 h 34"/>
                <a:gd name="T10" fmla="*/ 5 w 18"/>
                <a:gd name="T11" fmla="*/ 1 h 34"/>
                <a:gd name="T12" fmla="*/ 10 w 18"/>
                <a:gd name="T13" fmla="*/ 1 h 34"/>
                <a:gd name="T14" fmla="*/ 15 w 18"/>
                <a:gd name="T15" fmla="*/ 5 h 34"/>
                <a:gd name="T16" fmla="*/ 18 w 18"/>
                <a:gd name="T17"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8"/>
                  </a:moveTo>
                  <a:cubicBezTo>
                    <a:pt x="18" y="31"/>
                    <a:pt x="16" y="33"/>
                    <a:pt x="14" y="34"/>
                  </a:cubicBezTo>
                  <a:cubicBezTo>
                    <a:pt x="9" y="34"/>
                    <a:pt x="9" y="34"/>
                    <a:pt x="9" y="34"/>
                  </a:cubicBezTo>
                  <a:cubicBezTo>
                    <a:pt x="6" y="34"/>
                    <a:pt x="4" y="33"/>
                    <a:pt x="3" y="30"/>
                  </a:cubicBezTo>
                  <a:cubicBezTo>
                    <a:pt x="0" y="7"/>
                    <a:pt x="0" y="7"/>
                    <a:pt x="0" y="7"/>
                  </a:cubicBezTo>
                  <a:cubicBezTo>
                    <a:pt x="0" y="4"/>
                    <a:pt x="2" y="2"/>
                    <a:pt x="5" y="1"/>
                  </a:cubicBezTo>
                  <a:cubicBezTo>
                    <a:pt x="10" y="1"/>
                    <a:pt x="10" y="1"/>
                    <a:pt x="10" y="1"/>
                  </a:cubicBezTo>
                  <a:cubicBezTo>
                    <a:pt x="12" y="0"/>
                    <a:pt x="15" y="2"/>
                    <a:pt x="15" y="5"/>
                  </a:cubicBezTo>
                  <a:lnTo>
                    <a:pt x="18" y="2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4" name="Freeform 30"/>
            <p:cNvSpPr/>
            <p:nvPr/>
          </p:nvSpPr>
          <p:spPr bwMode="auto">
            <a:xfrm>
              <a:off x="629840" y="2109985"/>
              <a:ext cx="52388" cy="116681"/>
            </a:xfrm>
            <a:custGeom>
              <a:avLst/>
              <a:gdLst>
                <a:gd name="T0" fmla="*/ 19 w 20"/>
                <a:gd name="T1" fmla="*/ 39 h 45"/>
                <a:gd name="T2" fmla="*/ 15 w 20"/>
                <a:gd name="T3" fmla="*/ 44 h 45"/>
                <a:gd name="T4" fmla="*/ 10 w 20"/>
                <a:gd name="T5" fmla="*/ 45 h 45"/>
                <a:gd name="T6" fmla="*/ 5 w 20"/>
                <a:gd name="T7" fmla="*/ 41 h 45"/>
                <a:gd name="T8" fmla="*/ 1 w 20"/>
                <a:gd name="T9" fmla="*/ 7 h 45"/>
                <a:gd name="T10" fmla="*/ 5 w 20"/>
                <a:gd name="T11" fmla="*/ 1 h 45"/>
                <a:gd name="T12" fmla="*/ 10 w 20"/>
                <a:gd name="T13" fmla="*/ 1 h 45"/>
                <a:gd name="T14" fmla="*/ 15 w 20"/>
                <a:gd name="T15" fmla="*/ 5 h 45"/>
                <a:gd name="T16" fmla="*/ 19 w 20"/>
                <a:gd name="T1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5">
                  <a:moveTo>
                    <a:pt x="19" y="39"/>
                  </a:moveTo>
                  <a:cubicBezTo>
                    <a:pt x="20" y="41"/>
                    <a:pt x="18" y="44"/>
                    <a:pt x="15" y="44"/>
                  </a:cubicBezTo>
                  <a:cubicBezTo>
                    <a:pt x="10" y="45"/>
                    <a:pt x="10" y="45"/>
                    <a:pt x="10" y="45"/>
                  </a:cubicBezTo>
                  <a:cubicBezTo>
                    <a:pt x="8" y="45"/>
                    <a:pt x="5" y="43"/>
                    <a:pt x="5" y="41"/>
                  </a:cubicBezTo>
                  <a:cubicBezTo>
                    <a:pt x="1" y="7"/>
                    <a:pt x="1" y="7"/>
                    <a:pt x="1" y="7"/>
                  </a:cubicBezTo>
                  <a:cubicBezTo>
                    <a:pt x="0" y="4"/>
                    <a:pt x="2" y="2"/>
                    <a:pt x="5" y="1"/>
                  </a:cubicBezTo>
                  <a:cubicBezTo>
                    <a:pt x="10" y="1"/>
                    <a:pt x="10" y="1"/>
                    <a:pt x="10" y="1"/>
                  </a:cubicBezTo>
                  <a:cubicBezTo>
                    <a:pt x="13" y="0"/>
                    <a:pt x="15" y="2"/>
                    <a:pt x="15" y="5"/>
                  </a:cubicBezTo>
                  <a:lnTo>
                    <a:pt x="19" y="39"/>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5" name="Freeform 31"/>
            <p:cNvSpPr/>
            <p:nvPr/>
          </p:nvSpPr>
          <p:spPr bwMode="auto">
            <a:xfrm>
              <a:off x="527447" y="2074266"/>
              <a:ext cx="110728" cy="97631"/>
            </a:xfrm>
            <a:custGeom>
              <a:avLst/>
              <a:gdLst>
                <a:gd name="T0" fmla="*/ 2 w 43"/>
                <a:gd name="T1" fmla="*/ 38 h 38"/>
                <a:gd name="T2" fmla="*/ 1 w 43"/>
                <a:gd name="T3" fmla="*/ 38 h 38"/>
                <a:gd name="T4" fmla="*/ 0 w 43"/>
                <a:gd name="T5" fmla="*/ 35 h 38"/>
                <a:gd name="T6" fmla="*/ 13 w 43"/>
                <a:gd name="T7" fmla="*/ 19 h 38"/>
                <a:gd name="T8" fmla="*/ 14 w 43"/>
                <a:gd name="T9" fmla="*/ 18 h 38"/>
                <a:gd name="T10" fmla="*/ 26 w 43"/>
                <a:gd name="T11" fmla="*/ 17 h 38"/>
                <a:gd name="T12" fmla="*/ 39 w 43"/>
                <a:gd name="T13" fmla="*/ 1 h 38"/>
                <a:gd name="T14" fmla="*/ 42 w 43"/>
                <a:gd name="T15" fmla="*/ 1 h 38"/>
                <a:gd name="T16" fmla="*/ 42 w 43"/>
                <a:gd name="T17" fmla="*/ 4 h 38"/>
                <a:gd name="T18" fmla="*/ 29 w 43"/>
                <a:gd name="T19" fmla="*/ 20 h 38"/>
                <a:gd name="T20" fmla="*/ 28 w 43"/>
                <a:gd name="T21" fmla="*/ 21 h 38"/>
                <a:gd name="T22" fmla="*/ 15 w 43"/>
                <a:gd name="T23" fmla="*/ 22 h 38"/>
                <a:gd name="T24" fmla="*/ 3 w 43"/>
                <a:gd name="T25" fmla="*/ 37 h 38"/>
                <a:gd name="T26" fmla="*/ 2 w 43"/>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38">
                  <a:moveTo>
                    <a:pt x="2" y="38"/>
                  </a:moveTo>
                  <a:cubicBezTo>
                    <a:pt x="2" y="38"/>
                    <a:pt x="1" y="38"/>
                    <a:pt x="1" y="38"/>
                  </a:cubicBezTo>
                  <a:cubicBezTo>
                    <a:pt x="0" y="37"/>
                    <a:pt x="0" y="36"/>
                    <a:pt x="0" y="35"/>
                  </a:cubicBezTo>
                  <a:cubicBezTo>
                    <a:pt x="13" y="19"/>
                    <a:pt x="13" y="19"/>
                    <a:pt x="13" y="19"/>
                  </a:cubicBezTo>
                  <a:cubicBezTo>
                    <a:pt x="13" y="19"/>
                    <a:pt x="14" y="18"/>
                    <a:pt x="14" y="18"/>
                  </a:cubicBezTo>
                  <a:cubicBezTo>
                    <a:pt x="26" y="17"/>
                    <a:pt x="26" y="17"/>
                    <a:pt x="26" y="17"/>
                  </a:cubicBezTo>
                  <a:cubicBezTo>
                    <a:pt x="39" y="1"/>
                    <a:pt x="39" y="1"/>
                    <a:pt x="39" y="1"/>
                  </a:cubicBezTo>
                  <a:cubicBezTo>
                    <a:pt x="40" y="0"/>
                    <a:pt x="41" y="0"/>
                    <a:pt x="42" y="1"/>
                  </a:cubicBezTo>
                  <a:cubicBezTo>
                    <a:pt x="43" y="2"/>
                    <a:pt x="43" y="3"/>
                    <a:pt x="42" y="4"/>
                  </a:cubicBezTo>
                  <a:cubicBezTo>
                    <a:pt x="29" y="20"/>
                    <a:pt x="29" y="20"/>
                    <a:pt x="29" y="20"/>
                  </a:cubicBezTo>
                  <a:cubicBezTo>
                    <a:pt x="29" y="20"/>
                    <a:pt x="28" y="21"/>
                    <a:pt x="28" y="21"/>
                  </a:cubicBezTo>
                  <a:cubicBezTo>
                    <a:pt x="15" y="22"/>
                    <a:pt x="15" y="22"/>
                    <a:pt x="15" y="22"/>
                  </a:cubicBezTo>
                  <a:cubicBezTo>
                    <a:pt x="3" y="37"/>
                    <a:pt x="3" y="37"/>
                    <a:pt x="3" y="37"/>
                  </a:cubicBezTo>
                  <a:cubicBezTo>
                    <a:pt x="3" y="38"/>
                    <a:pt x="3" y="38"/>
                    <a:pt x="2" y="38"/>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6" name="Freeform 32"/>
            <p:cNvSpPr>
              <a:spLocks noEditPoints="1"/>
            </p:cNvSpPr>
            <p:nvPr/>
          </p:nvSpPr>
          <p:spPr bwMode="auto">
            <a:xfrm>
              <a:off x="467916" y="2087363"/>
              <a:ext cx="239315" cy="208360"/>
            </a:xfrm>
            <a:custGeom>
              <a:avLst/>
              <a:gdLst>
                <a:gd name="T0" fmla="*/ 86 w 93"/>
                <a:gd name="T1" fmla="*/ 59 h 81"/>
                <a:gd name="T2" fmla="*/ 23 w 93"/>
                <a:gd name="T3" fmla="*/ 66 h 81"/>
                <a:gd name="T4" fmla="*/ 15 w 93"/>
                <a:gd name="T5" fmla="*/ 4 h 81"/>
                <a:gd name="T6" fmla="*/ 10 w 93"/>
                <a:gd name="T7" fmla="*/ 0 h 81"/>
                <a:gd name="T8" fmla="*/ 5 w 93"/>
                <a:gd name="T9" fmla="*/ 1 h 81"/>
                <a:gd name="T10" fmla="*/ 1 w 93"/>
                <a:gd name="T11" fmla="*/ 6 h 81"/>
                <a:gd name="T12" fmla="*/ 9 w 93"/>
                <a:gd name="T13" fmla="*/ 73 h 81"/>
                <a:gd name="T14" fmla="*/ 9 w 93"/>
                <a:gd name="T15" fmla="*/ 77 h 81"/>
                <a:gd name="T16" fmla="*/ 10 w 93"/>
                <a:gd name="T17" fmla="*/ 79 h 81"/>
                <a:gd name="T18" fmla="*/ 15 w 93"/>
                <a:gd name="T19" fmla="*/ 81 h 81"/>
                <a:gd name="T20" fmla="*/ 15 w 93"/>
                <a:gd name="T21" fmla="*/ 81 h 81"/>
                <a:gd name="T22" fmla="*/ 20 w 93"/>
                <a:gd name="T23" fmla="*/ 81 h 81"/>
                <a:gd name="T24" fmla="*/ 88 w 93"/>
                <a:gd name="T25" fmla="*/ 72 h 81"/>
                <a:gd name="T26" fmla="*/ 92 w 93"/>
                <a:gd name="T27" fmla="*/ 67 h 81"/>
                <a:gd name="T28" fmla="*/ 92 w 93"/>
                <a:gd name="T29" fmla="*/ 63 h 81"/>
                <a:gd name="T30" fmla="*/ 86 w 93"/>
                <a:gd name="T31" fmla="*/ 59 h 81"/>
                <a:gd name="T32" fmla="*/ 9 w 93"/>
                <a:gd name="T33" fmla="*/ 9 h 81"/>
                <a:gd name="T34" fmla="*/ 12 w 93"/>
                <a:gd name="T35" fmla="*/ 12 h 81"/>
                <a:gd name="T36" fmla="*/ 9 w 93"/>
                <a:gd name="T37" fmla="*/ 16 h 81"/>
                <a:gd name="T38" fmla="*/ 6 w 93"/>
                <a:gd name="T39" fmla="*/ 13 h 81"/>
                <a:gd name="T40" fmla="*/ 9 w 93"/>
                <a:gd name="T41" fmla="*/ 9 h 81"/>
                <a:gd name="T42" fmla="*/ 11 w 93"/>
                <a:gd name="T43" fmla="*/ 31 h 81"/>
                <a:gd name="T44" fmla="*/ 15 w 93"/>
                <a:gd name="T45" fmla="*/ 34 h 81"/>
                <a:gd name="T46" fmla="*/ 12 w 93"/>
                <a:gd name="T47" fmla="*/ 38 h 81"/>
                <a:gd name="T48" fmla="*/ 8 w 93"/>
                <a:gd name="T49" fmla="*/ 35 h 81"/>
                <a:gd name="T50" fmla="*/ 11 w 93"/>
                <a:gd name="T51" fmla="*/ 31 h 81"/>
                <a:gd name="T52" fmla="*/ 14 w 93"/>
                <a:gd name="T53" fmla="*/ 53 h 81"/>
                <a:gd name="T54" fmla="*/ 18 w 93"/>
                <a:gd name="T55" fmla="*/ 56 h 81"/>
                <a:gd name="T56" fmla="*/ 15 w 93"/>
                <a:gd name="T57" fmla="*/ 60 h 81"/>
                <a:gd name="T58" fmla="*/ 11 w 93"/>
                <a:gd name="T59" fmla="*/ 57 h 81"/>
                <a:gd name="T60" fmla="*/ 14 w 93"/>
                <a:gd name="T61"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1">
                  <a:moveTo>
                    <a:pt x="86" y="59"/>
                  </a:moveTo>
                  <a:cubicBezTo>
                    <a:pt x="23" y="66"/>
                    <a:pt x="23" y="66"/>
                    <a:pt x="23" y="66"/>
                  </a:cubicBezTo>
                  <a:cubicBezTo>
                    <a:pt x="15" y="4"/>
                    <a:pt x="15" y="4"/>
                    <a:pt x="15" y="4"/>
                  </a:cubicBezTo>
                  <a:cubicBezTo>
                    <a:pt x="15" y="2"/>
                    <a:pt x="13" y="0"/>
                    <a:pt x="10" y="0"/>
                  </a:cubicBezTo>
                  <a:cubicBezTo>
                    <a:pt x="5" y="1"/>
                    <a:pt x="5" y="1"/>
                    <a:pt x="5" y="1"/>
                  </a:cubicBezTo>
                  <a:cubicBezTo>
                    <a:pt x="2" y="1"/>
                    <a:pt x="0" y="4"/>
                    <a:pt x="1" y="6"/>
                  </a:cubicBezTo>
                  <a:cubicBezTo>
                    <a:pt x="9" y="73"/>
                    <a:pt x="9" y="73"/>
                    <a:pt x="9" y="73"/>
                  </a:cubicBezTo>
                  <a:cubicBezTo>
                    <a:pt x="9" y="77"/>
                    <a:pt x="9" y="77"/>
                    <a:pt x="9" y="77"/>
                  </a:cubicBezTo>
                  <a:cubicBezTo>
                    <a:pt x="10" y="78"/>
                    <a:pt x="10" y="78"/>
                    <a:pt x="10" y="79"/>
                  </a:cubicBezTo>
                  <a:cubicBezTo>
                    <a:pt x="11" y="80"/>
                    <a:pt x="13" y="81"/>
                    <a:pt x="15" y="81"/>
                  </a:cubicBezTo>
                  <a:cubicBezTo>
                    <a:pt x="15" y="81"/>
                    <a:pt x="15" y="81"/>
                    <a:pt x="15" y="81"/>
                  </a:cubicBezTo>
                  <a:cubicBezTo>
                    <a:pt x="20" y="81"/>
                    <a:pt x="20" y="81"/>
                    <a:pt x="20" y="81"/>
                  </a:cubicBezTo>
                  <a:cubicBezTo>
                    <a:pt x="88" y="72"/>
                    <a:pt x="88" y="72"/>
                    <a:pt x="88" y="72"/>
                  </a:cubicBezTo>
                  <a:cubicBezTo>
                    <a:pt x="91" y="72"/>
                    <a:pt x="93" y="69"/>
                    <a:pt x="92" y="67"/>
                  </a:cubicBezTo>
                  <a:cubicBezTo>
                    <a:pt x="92" y="63"/>
                    <a:pt x="92" y="63"/>
                    <a:pt x="92" y="63"/>
                  </a:cubicBezTo>
                  <a:cubicBezTo>
                    <a:pt x="91" y="60"/>
                    <a:pt x="89" y="58"/>
                    <a:pt x="86" y="59"/>
                  </a:cubicBezTo>
                  <a:close/>
                  <a:moveTo>
                    <a:pt x="9" y="9"/>
                  </a:moveTo>
                  <a:cubicBezTo>
                    <a:pt x="11" y="9"/>
                    <a:pt x="12" y="11"/>
                    <a:pt x="12" y="12"/>
                  </a:cubicBezTo>
                  <a:cubicBezTo>
                    <a:pt x="13" y="14"/>
                    <a:pt x="11" y="16"/>
                    <a:pt x="9" y="16"/>
                  </a:cubicBezTo>
                  <a:cubicBezTo>
                    <a:pt x="7" y="17"/>
                    <a:pt x="6" y="15"/>
                    <a:pt x="6" y="13"/>
                  </a:cubicBezTo>
                  <a:cubicBezTo>
                    <a:pt x="5" y="11"/>
                    <a:pt x="7" y="10"/>
                    <a:pt x="9" y="9"/>
                  </a:cubicBezTo>
                  <a:close/>
                  <a:moveTo>
                    <a:pt x="11" y="31"/>
                  </a:moveTo>
                  <a:cubicBezTo>
                    <a:pt x="13" y="31"/>
                    <a:pt x="15" y="32"/>
                    <a:pt x="15" y="34"/>
                  </a:cubicBezTo>
                  <a:cubicBezTo>
                    <a:pt x="15" y="36"/>
                    <a:pt x="14" y="38"/>
                    <a:pt x="12" y="38"/>
                  </a:cubicBezTo>
                  <a:cubicBezTo>
                    <a:pt x="10" y="39"/>
                    <a:pt x="8" y="37"/>
                    <a:pt x="8" y="35"/>
                  </a:cubicBezTo>
                  <a:cubicBezTo>
                    <a:pt x="8" y="33"/>
                    <a:pt x="9" y="32"/>
                    <a:pt x="11" y="31"/>
                  </a:cubicBezTo>
                  <a:close/>
                  <a:moveTo>
                    <a:pt x="14" y="53"/>
                  </a:moveTo>
                  <a:cubicBezTo>
                    <a:pt x="16" y="53"/>
                    <a:pt x="18" y="54"/>
                    <a:pt x="18" y="56"/>
                  </a:cubicBezTo>
                  <a:cubicBezTo>
                    <a:pt x="18" y="58"/>
                    <a:pt x="17" y="60"/>
                    <a:pt x="15" y="60"/>
                  </a:cubicBezTo>
                  <a:cubicBezTo>
                    <a:pt x="13" y="60"/>
                    <a:pt x="11" y="59"/>
                    <a:pt x="11" y="57"/>
                  </a:cubicBezTo>
                  <a:cubicBezTo>
                    <a:pt x="11" y="55"/>
                    <a:pt x="12" y="53"/>
                    <a:pt x="14" y="5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7" name="Freeform 33"/>
            <p:cNvSpPr/>
            <p:nvPr/>
          </p:nvSpPr>
          <p:spPr bwMode="auto">
            <a:xfrm>
              <a:off x="2094309" y="2164753"/>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1"/>
                    <a:pt x="2" y="18"/>
                  </a:cubicBezTo>
                  <a:cubicBezTo>
                    <a:pt x="1" y="6"/>
                    <a:pt x="1" y="6"/>
                    <a:pt x="1" y="6"/>
                  </a:cubicBezTo>
                  <a:cubicBezTo>
                    <a:pt x="0" y="4"/>
                    <a:pt x="2" y="1"/>
                    <a:pt x="5" y="1"/>
                  </a:cubicBezTo>
                  <a:cubicBezTo>
                    <a:pt x="10" y="0"/>
                    <a:pt x="10" y="0"/>
                    <a:pt x="10" y="0"/>
                  </a:cubicBezTo>
                  <a:cubicBezTo>
                    <a:pt x="12" y="0"/>
                    <a:pt x="15" y="2"/>
                    <a:pt x="15" y="4"/>
                  </a:cubicBezTo>
                  <a:lnTo>
                    <a:pt x="17" y="1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8" name="Freeform 34"/>
            <p:cNvSpPr/>
            <p:nvPr/>
          </p:nvSpPr>
          <p:spPr bwMode="auto">
            <a:xfrm>
              <a:off x="2146697" y="2129034"/>
              <a:ext cx="46434" cy="8691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3"/>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2"/>
                    <a:pt x="15" y="4"/>
                  </a:cubicBezTo>
                  <a:lnTo>
                    <a:pt x="18" y="2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9" name="Freeform 35"/>
            <p:cNvSpPr/>
            <p:nvPr/>
          </p:nvSpPr>
          <p:spPr bwMode="auto">
            <a:xfrm>
              <a:off x="2193131" y="2094506"/>
              <a:ext cx="48815" cy="11430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9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3"/>
                    <a:pt x="4" y="40"/>
                  </a:cubicBezTo>
                  <a:cubicBezTo>
                    <a:pt x="0" y="6"/>
                    <a:pt x="0" y="6"/>
                    <a:pt x="0" y="6"/>
                  </a:cubicBezTo>
                  <a:cubicBezTo>
                    <a:pt x="0" y="3"/>
                    <a:pt x="2" y="1"/>
                    <a:pt x="4" y="1"/>
                  </a:cubicBezTo>
                  <a:cubicBezTo>
                    <a:pt x="9" y="0"/>
                    <a:pt x="9" y="0"/>
                    <a:pt x="9" y="0"/>
                  </a:cubicBezTo>
                  <a:cubicBezTo>
                    <a:pt x="12" y="0"/>
                    <a:pt x="14" y="2"/>
                    <a:pt x="15" y="4"/>
                  </a:cubicBezTo>
                  <a:lnTo>
                    <a:pt x="19" y="3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0" name="Freeform 36"/>
            <p:cNvSpPr/>
            <p:nvPr/>
          </p:nvSpPr>
          <p:spPr bwMode="auto">
            <a:xfrm>
              <a:off x="2087165" y="2056407"/>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9 h 38"/>
                <a:gd name="T10" fmla="*/ 27 w 44"/>
                <a:gd name="T11" fmla="*/ 17 h 38"/>
                <a:gd name="T12" fmla="*/ 40 w 44"/>
                <a:gd name="T13" fmla="*/ 1 h 38"/>
                <a:gd name="T14" fmla="*/ 43 w 44"/>
                <a:gd name="T15" fmla="*/ 1 h 38"/>
                <a:gd name="T16" fmla="*/ 43 w 44"/>
                <a:gd name="T17" fmla="*/ 4 h 38"/>
                <a:gd name="T18" fmla="*/ 29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9"/>
                    <a:pt x="15" y="19"/>
                  </a:cubicBezTo>
                  <a:cubicBezTo>
                    <a:pt x="27" y="17"/>
                    <a:pt x="27" y="17"/>
                    <a:pt x="27" y="17"/>
                  </a:cubicBezTo>
                  <a:cubicBezTo>
                    <a:pt x="40" y="1"/>
                    <a:pt x="40" y="1"/>
                    <a:pt x="40" y="1"/>
                  </a:cubicBezTo>
                  <a:cubicBezTo>
                    <a:pt x="41" y="1"/>
                    <a:pt x="42" y="0"/>
                    <a:pt x="43" y="1"/>
                  </a:cubicBezTo>
                  <a:cubicBezTo>
                    <a:pt x="44" y="2"/>
                    <a:pt x="44" y="3"/>
                    <a:pt x="43" y="4"/>
                  </a:cubicBezTo>
                  <a:cubicBezTo>
                    <a:pt x="29" y="20"/>
                    <a:pt x="29" y="20"/>
                    <a:pt x="29"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1" name="Freeform 37"/>
            <p:cNvSpPr>
              <a:spLocks noEditPoints="1"/>
            </p:cNvSpPr>
            <p:nvPr/>
          </p:nvSpPr>
          <p:spPr bwMode="auto">
            <a:xfrm>
              <a:off x="2030015" y="2069503"/>
              <a:ext cx="236934" cy="210741"/>
            </a:xfrm>
            <a:custGeom>
              <a:avLst/>
              <a:gdLst>
                <a:gd name="T0" fmla="*/ 86 w 92"/>
                <a:gd name="T1" fmla="*/ 59 h 82"/>
                <a:gd name="T2" fmla="*/ 23 w 92"/>
                <a:gd name="T3" fmla="*/ 67 h 82"/>
                <a:gd name="T4" fmla="*/ 15 w 92"/>
                <a:gd name="T5" fmla="*/ 5 h 82"/>
                <a:gd name="T6" fmla="*/ 10 w 92"/>
                <a:gd name="T7" fmla="*/ 0 h 82"/>
                <a:gd name="T8" fmla="*/ 4 w 92"/>
                <a:gd name="T9" fmla="*/ 1 h 82"/>
                <a:gd name="T10" fmla="*/ 0 w 92"/>
                <a:gd name="T11" fmla="*/ 6 h 82"/>
                <a:gd name="T12" fmla="*/ 9 w 92"/>
                <a:gd name="T13" fmla="*/ 73 h 82"/>
                <a:gd name="T14" fmla="*/ 9 w 92"/>
                <a:gd name="T15" fmla="*/ 77 h 82"/>
                <a:gd name="T16" fmla="*/ 10 w 92"/>
                <a:gd name="T17" fmla="*/ 79 h 82"/>
                <a:gd name="T18" fmla="*/ 14 w 92"/>
                <a:gd name="T19" fmla="*/ 82 h 82"/>
                <a:gd name="T20" fmla="*/ 14 w 92"/>
                <a:gd name="T21" fmla="*/ 82 h 82"/>
                <a:gd name="T22" fmla="*/ 19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2 h 82"/>
                <a:gd name="T44" fmla="*/ 15 w 92"/>
                <a:gd name="T45" fmla="*/ 35 h 82"/>
                <a:gd name="T46" fmla="*/ 12 w 92"/>
                <a:gd name="T47" fmla="*/ 39 h 82"/>
                <a:gd name="T48" fmla="*/ 8 w 92"/>
                <a:gd name="T49" fmla="*/ 36 h 82"/>
                <a:gd name="T50" fmla="*/ 11 w 92"/>
                <a:gd name="T51" fmla="*/ 32 h 82"/>
                <a:gd name="T52" fmla="*/ 14 w 92"/>
                <a:gd name="T53" fmla="*/ 54 h 82"/>
                <a:gd name="T54" fmla="*/ 17 w 92"/>
                <a:gd name="T55" fmla="*/ 57 h 82"/>
                <a:gd name="T56" fmla="*/ 14 w 92"/>
                <a:gd name="T57" fmla="*/ 61 h 82"/>
                <a:gd name="T58" fmla="*/ 10 w 92"/>
                <a:gd name="T59" fmla="*/ 57 h 82"/>
                <a:gd name="T60" fmla="*/ 14 w 92"/>
                <a:gd name="T61"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4" y="1"/>
                    <a:pt x="4" y="1"/>
                    <a:pt x="4"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2"/>
                  </a:cubicBezTo>
                  <a:cubicBezTo>
                    <a:pt x="14" y="82"/>
                    <a:pt x="14" y="82"/>
                    <a:pt x="14" y="82"/>
                  </a:cubicBezTo>
                  <a:cubicBezTo>
                    <a:pt x="19" y="81"/>
                    <a:pt x="19" y="81"/>
                    <a:pt x="19" y="81"/>
                  </a:cubicBezTo>
                  <a:cubicBezTo>
                    <a:pt x="88" y="72"/>
                    <a:pt x="88" y="72"/>
                    <a:pt x="88" y="72"/>
                  </a:cubicBezTo>
                  <a:cubicBezTo>
                    <a:pt x="90" y="72"/>
                    <a:pt x="92" y="70"/>
                    <a:pt x="92" y="67"/>
                  </a:cubicBezTo>
                  <a:cubicBezTo>
                    <a:pt x="91" y="63"/>
                    <a:pt x="91" y="63"/>
                    <a:pt x="91" y="63"/>
                  </a:cubicBezTo>
                  <a:cubicBezTo>
                    <a:pt x="91" y="60"/>
                    <a:pt x="89" y="59"/>
                    <a:pt x="86" y="59"/>
                  </a:cubicBezTo>
                  <a:close/>
                  <a:moveTo>
                    <a:pt x="8" y="10"/>
                  </a:moveTo>
                  <a:cubicBezTo>
                    <a:pt x="10" y="9"/>
                    <a:pt x="12" y="11"/>
                    <a:pt x="12" y="13"/>
                  </a:cubicBezTo>
                  <a:cubicBezTo>
                    <a:pt x="12" y="15"/>
                    <a:pt x="11" y="16"/>
                    <a:pt x="9" y="17"/>
                  </a:cubicBezTo>
                  <a:cubicBezTo>
                    <a:pt x="7" y="17"/>
                    <a:pt x="5" y="16"/>
                    <a:pt x="5" y="14"/>
                  </a:cubicBezTo>
                  <a:cubicBezTo>
                    <a:pt x="5" y="12"/>
                    <a:pt x="6" y="10"/>
                    <a:pt x="8" y="10"/>
                  </a:cubicBezTo>
                  <a:close/>
                  <a:moveTo>
                    <a:pt x="11" y="32"/>
                  </a:moveTo>
                  <a:cubicBezTo>
                    <a:pt x="13" y="31"/>
                    <a:pt x="15" y="33"/>
                    <a:pt x="15" y="35"/>
                  </a:cubicBezTo>
                  <a:cubicBezTo>
                    <a:pt x="15" y="37"/>
                    <a:pt x="14" y="38"/>
                    <a:pt x="12" y="39"/>
                  </a:cubicBezTo>
                  <a:cubicBezTo>
                    <a:pt x="10" y="39"/>
                    <a:pt x="8" y="37"/>
                    <a:pt x="8" y="36"/>
                  </a:cubicBezTo>
                  <a:cubicBezTo>
                    <a:pt x="8" y="34"/>
                    <a:pt x="9" y="32"/>
                    <a:pt x="11" y="32"/>
                  </a:cubicBezTo>
                  <a:close/>
                  <a:moveTo>
                    <a:pt x="14" y="54"/>
                  </a:moveTo>
                  <a:cubicBezTo>
                    <a:pt x="15" y="53"/>
                    <a:pt x="17" y="55"/>
                    <a:pt x="17" y="57"/>
                  </a:cubicBezTo>
                  <a:cubicBezTo>
                    <a:pt x="18" y="59"/>
                    <a:pt x="16" y="60"/>
                    <a:pt x="14" y="61"/>
                  </a:cubicBezTo>
                  <a:cubicBezTo>
                    <a:pt x="12" y="61"/>
                    <a:pt x="11" y="59"/>
                    <a:pt x="10" y="57"/>
                  </a:cubicBezTo>
                  <a:cubicBezTo>
                    <a:pt x="10" y="56"/>
                    <a:pt x="12" y="54"/>
                    <a:pt x="14" y="5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2" name="Freeform 38"/>
            <p:cNvSpPr/>
            <p:nvPr/>
          </p:nvSpPr>
          <p:spPr bwMode="auto">
            <a:xfrm>
              <a:off x="2869406" y="1987350"/>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0"/>
                    <a:pt x="2" y="18"/>
                  </a:cubicBezTo>
                  <a:cubicBezTo>
                    <a:pt x="1" y="6"/>
                    <a:pt x="1" y="6"/>
                    <a:pt x="1" y="6"/>
                  </a:cubicBezTo>
                  <a:cubicBezTo>
                    <a:pt x="0" y="3"/>
                    <a:pt x="2" y="1"/>
                    <a:pt x="5" y="1"/>
                  </a:cubicBezTo>
                  <a:cubicBezTo>
                    <a:pt x="10" y="0"/>
                    <a:pt x="10" y="0"/>
                    <a:pt x="10" y="0"/>
                  </a:cubicBezTo>
                  <a:cubicBezTo>
                    <a:pt x="12" y="0"/>
                    <a:pt x="15" y="2"/>
                    <a:pt x="15" y="4"/>
                  </a:cubicBezTo>
                  <a:lnTo>
                    <a:pt x="17" y="16"/>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3" name="Freeform 39"/>
            <p:cNvSpPr/>
            <p:nvPr/>
          </p:nvSpPr>
          <p:spPr bwMode="auto">
            <a:xfrm>
              <a:off x="2920603" y="1950441"/>
              <a:ext cx="46434" cy="8810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2"/>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1"/>
                    <a:pt x="15" y="4"/>
                  </a:cubicBezTo>
                  <a:lnTo>
                    <a:pt x="18" y="2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4" name="Freeform 40"/>
            <p:cNvSpPr/>
            <p:nvPr/>
          </p:nvSpPr>
          <p:spPr bwMode="auto">
            <a:xfrm>
              <a:off x="2967037" y="1917103"/>
              <a:ext cx="48815" cy="11311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10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2"/>
                    <a:pt x="4" y="40"/>
                  </a:cubicBezTo>
                  <a:cubicBezTo>
                    <a:pt x="0" y="6"/>
                    <a:pt x="0" y="6"/>
                    <a:pt x="0" y="6"/>
                  </a:cubicBezTo>
                  <a:cubicBezTo>
                    <a:pt x="0" y="3"/>
                    <a:pt x="2" y="1"/>
                    <a:pt x="4" y="1"/>
                  </a:cubicBezTo>
                  <a:cubicBezTo>
                    <a:pt x="10" y="0"/>
                    <a:pt x="10" y="0"/>
                    <a:pt x="10" y="0"/>
                  </a:cubicBezTo>
                  <a:cubicBezTo>
                    <a:pt x="12" y="0"/>
                    <a:pt x="15" y="2"/>
                    <a:pt x="15" y="4"/>
                  </a:cubicBezTo>
                  <a:lnTo>
                    <a:pt x="19" y="38"/>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5" name="Freeform 41"/>
            <p:cNvSpPr/>
            <p:nvPr/>
          </p:nvSpPr>
          <p:spPr bwMode="auto">
            <a:xfrm>
              <a:off x="2862262" y="1879003"/>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8 h 38"/>
                <a:gd name="T10" fmla="*/ 27 w 44"/>
                <a:gd name="T11" fmla="*/ 17 h 38"/>
                <a:gd name="T12" fmla="*/ 40 w 44"/>
                <a:gd name="T13" fmla="*/ 1 h 38"/>
                <a:gd name="T14" fmla="*/ 43 w 44"/>
                <a:gd name="T15" fmla="*/ 1 h 38"/>
                <a:gd name="T16" fmla="*/ 43 w 44"/>
                <a:gd name="T17" fmla="*/ 4 h 38"/>
                <a:gd name="T18" fmla="*/ 30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8"/>
                    <a:pt x="15" y="18"/>
                  </a:cubicBezTo>
                  <a:cubicBezTo>
                    <a:pt x="27" y="17"/>
                    <a:pt x="27" y="17"/>
                    <a:pt x="27" y="17"/>
                  </a:cubicBezTo>
                  <a:cubicBezTo>
                    <a:pt x="40" y="1"/>
                    <a:pt x="40" y="1"/>
                    <a:pt x="40" y="1"/>
                  </a:cubicBezTo>
                  <a:cubicBezTo>
                    <a:pt x="41" y="1"/>
                    <a:pt x="42" y="0"/>
                    <a:pt x="43" y="1"/>
                  </a:cubicBezTo>
                  <a:cubicBezTo>
                    <a:pt x="44" y="2"/>
                    <a:pt x="44" y="3"/>
                    <a:pt x="43" y="4"/>
                  </a:cubicBezTo>
                  <a:cubicBezTo>
                    <a:pt x="30" y="20"/>
                    <a:pt x="30" y="20"/>
                    <a:pt x="30"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6" name="Freeform 42"/>
            <p:cNvSpPr>
              <a:spLocks noEditPoints="1"/>
            </p:cNvSpPr>
            <p:nvPr/>
          </p:nvSpPr>
          <p:spPr bwMode="auto">
            <a:xfrm>
              <a:off x="2805112" y="1892100"/>
              <a:ext cx="236934" cy="210741"/>
            </a:xfrm>
            <a:custGeom>
              <a:avLst/>
              <a:gdLst>
                <a:gd name="T0" fmla="*/ 86 w 92"/>
                <a:gd name="T1" fmla="*/ 59 h 82"/>
                <a:gd name="T2" fmla="*/ 23 w 92"/>
                <a:gd name="T3" fmla="*/ 67 h 82"/>
                <a:gd name="T4" fmla="*/ 15 w 92"/>
                <a:gd name="T5" fmla="*/ 5 h 82"/>
                <a:gd name="T6" fmla="*/ 10 w 92"/>
                <a:gd name="T7" fmla="*/ 0 h 82"/>
                <a:gd name="T8" fmla="*/ 5 w 92"/>
                <a:gd name="T9" fmla="*/ 1 h 82"/>
                <a:gd name="T10" fmla="*/ 0 w 92"/>
                <a:gd name="T11" fmla="*/ 6 h 82"/>
                <a:gd name="T12" fmla="*/ 9 w 92"/>
                <a:gd name="T13" fmla="*/ 73 h 82"/>
                <a:gd name="T14" fmla="*/ 9 w 92"/>
                <a:gd name="T15" fmla="*/ 77 h 82"/>
                <a:gd name="T16" fmla="*/ 10 w 92"/>
                <a:gd name="T17" fmla="*/ 79 h 82"/>
                <a:gd name="T18" fmla="*/ 14 w 92"/>
                <a:gd name="T19" fmla="*/ 81 h 82"/>
                <a:gd name="T20" fmla="*/ 14 w 92"/>
                <a:gd name="T21" fmla="*/ 81 h 82"/>
                <a:gd name="T22" fmla="*/ 20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1 h 82"/>
                <a:gd name="T44" fmla="*/ 15 w 92"/>
                <a:gd name="T45" fmla="*/ 35 h 82"/>
                <a:gd name="T46" fmla="*/ 12 w 92"/>
                <a:gd name="T47" fmla="*/ 38 h 82"/>
                <a:gd name="T48" fmla="*/ 8 w 92"/>
                <a:gd name="T49" fmla="*/ 35 h 82"/>
                <a:gd name="T50" fmla="*/ 11 w 92"/>
                <a:gd name="T51" fmla="*/ 31 h 82"/>
                <a:gd name="T52" fmla="*/ 14 w 92"/>
                <a:gd name="T53" fmla="*/ 53 h 82"/>
                <a:gd name="T54" fmla="*/ 18 w 92"/>
                <a:gd name="T55" fmla="*/ 56 h 82"/>
                <a:gd name="T56" fmla="*/ 14 w 92"/>
                <a:gd name="T57" fmla="*/ 60 h 82"/>
                <a:gd name="T58" fmla="*/ 11 w 92"/>
                <a:gd name="T59" fmla="*/ 57 h 82"/>
                <a:gd name="T60" fmla="*/ 14 w 92"/>
                <a:gd name="T61"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5" y="1"/>
                    <a:pt x="5" y="1"/>
                    <a:pt x="5"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1"/>
                  </a:cubicBezTo>
                  <a:cubicBezTo>
                    <a:pt x="14" y="81"/>
                    <a:pt x="14" y="81"/>
                    <a:pt x="14" y="81"/>
                  </a:cubicBezTo>
                  <a:cubicBezTo>
                    <a:pt x="20" y="81"/>
                    <a:pt x="20" y="81"/>
                    <a:pt x="20" y="81"/>
                  </a:cubicBezTo>
                  <a:cubicBezTo>
                    <a:pt x="88" y="72"/>
                    <a:pt x="88" y="72"/>
                    <a:pt x="88" y="72"/>
                  </a:cubicBezTo>
                  <a:cubicBezTo>
                    <a:pt x="90" y="72"/>
                    <a:pt x="92" y="70"/>
                    <a:pt x="92" y="67"/>
                  </a:cubicBezTo>
                  <a:cubicBezTo>
                    <a:pt x="91" y="63"/>
                    <a:pt x="91" y="63"/>
                    <a:pt x="91" y="63"/>
                  </a:cubicBezTo>
                  <a:cubicBezTo>
                    <a:pt x="91" y="60"/>
                    <a:pt x="89" y="58"/>
                    <a:pt x="86" y="59"/>
                  </a:cubicBezTo>
                  <a:close/>
                  <a:moveTo>
                    <a:pt x="8" y="10"/>
                  </a:moveTo>
                  <a:cubicBezTo>
                    <a:pt x="10" y="9"/>
                    <a:pt x="12" y="11"/>
                    <a:pt x="12" y="13"/>
                  </a:cubicBezTo>
                  <a:cubicBezTo>
                    <a:pt x="12" y="15"/>
                    <a:pt x="11" y="16"/>
                    <a:pt x="9" y="17"/>
                  </a:cubicBezTo>
                  <a:cubicBezTo>
                    <a:pt x="7" y="17"/>
                    <a:pt x="5" y="15"/>
                    <a:pt x="5" y="14"/>
                  </a:cubicBezTo>
                  <a:cubicBezTo>
                    <a:pt x="5" y="12"/>
                    <a:pt x="6" y="10"/>
                    <a:pt x="8" y="10"/>
                  </a:cubicBezTo>
                  <a:close/>
                  <a:moveTo>
                    <a:pt x="11" y="31"/>
                  </a:moveTo>
                  <a:cubicBezTo>
                    <a:pt x="13" y="31"/>
                    <a:pt x="15" y="33"/>
                    <a:pt x="15" y="35"/>
                  </a:cubicBezTo>
                  <a:cubicBezTo>
                    <a:pt x="15" y="36"/>
                    <a:pt x="14" y="38"/>
                    <a:pt x="12" y="38"/>
                  </a:cubicBezTo>
                  <a:cubicBezTo>
                    <a:pt x="10" y="39"/>
                    <a:pt x="8" y="37"/>
                    <a:pt x="8" y="35"/>
                  </a:cubicBezTo>
                  <a:cubicBezTo>
                    <a:pt x="8" y="33"/>
                    <a:pt x="9" y="32"/>
                    <a:pt x="11" y="31"/>
                  </a:cubicBezTo>
                  <a:close/>
                  <a:moveTo>
                    <a:pt x="14" y="53"/>
                  </a:moveTo>
                  <a:cubicBezTo>
                    <a:pt x="16" y="53"/>
                    <a:pt x="17" y="55"/>
                    <a:pt x="18" y="56"/>
                  </a:cubicBezTo>
                  <a:cubicBezTo>
                    <a:pt x="18" y="58"/>
                    <a:pt x="16" y="60"/>
                    <a:pt x="14" y="60"/>
                  </a:cubicBezTo>
                  <a:cubicBezTo>
                    <a:pt x="13" y="61"/>
                    <a:pt x="11" y="59"/>
                    <a:pt x="11" y="57"/>
                  </a:cubicBezTo>
                  <a:cubicBezTo>
                    <a:pt x="10" y="55"/>
                    <a:pt x="12" y="54"/>
                    <a:pt x="14" y="53"/>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7" name="Freeform 43"/>
            <p:cNvSpPr>
              <a:spLocks noEditPoints="1"/>
            </p:cNvSpPr>
            <p:nvPr/>
          </p:nvSpPr>
          <p:spPr bwMode="auto">
            <a:xfrm>
              <a:off x="388144" y="2517178"/>
              <a:ext cx="234553" cy="201216"/>
            </a:xfrm>
            <a:custGeom>
              <a:avLst/>
              <a:gdLst>
                <a:gd name="T0" fmla="*/ 72 w 91"/>
                <a:gd name="T1" fmla="*/ 11 h 78"/>
                <a:gd name="T2" fmla="*/ 72 w 91"/>
                <a:gd name="T3" fmla="*/ 11 h 78"/>
                <a:gd name="T4" fmla="*/ 70 w 91"/>
                <a:gd name="T5" fmla="*/ 9 h 78"/>
                <a:gd name="T6" fmla="*/ 62 w 91"/>
                <a:gd name="T7" fmla="*/ 10 h 78"/>
                <a:gd name="T8" fmla="*/ 61 w 91"/>
                <a:gd name="T9" fmla="*/ 12 h 78"/>
                <a:gd name="T10" fmla="*/ 56 w 91"/>
                <a:gd name="T11" fmla="*/ 12 h 78"/>
                <a:gd name="T12" fmla="*/ 56 w 91"/>
                <a:gd name="T13" fmla="*/ 7 h 78"/>
                <a:gd name="T14" fmla="*/ 44 w 91"/>
                <a:gd name="T15" fmla="*/ 1 h 78"/>
                <a:gd name="T16" fmla="*/ 37 w 91"/>
                <a:gd name="T17" fmla="*/ 2 h 78"/>
                <a:gd name="T18" fmla="*/ 27 w 91"/>
                <a:gd name="T19" fmla="*/ 11 h 78"/>
                <a:gd name="T20" fmla="*/ 28 w 91"/>
                <a:gd name="T21" fmla="*/ 16 h 78"/>
                <a:gd name="T22" fmla="*/ 23 w 91"/>
                <a:gd name="T23" fmla="*/ 16 h 78"/>
                <a:gd name="T24" fmla="*/ 21 w 91"/>
                <a:gd name="T25" fmla="*/ 15 h 78"/>
                <a:gd name="T26" fmla="*/ 14 w 91"/>
                <a:gd name="T27" fmla="*/ 16 h 78"/>
                <a:gd name="T28" fmla="*/ 12 w 91"/>
                <a:gd name="T29" fmla="*/ 18 h 78"/>
                <a:gd name="T30" fmla="*/ 12 w 91"/>
                <a:gd name="T31" fmla="*/ 18 h 78"/>
                <a:gd name="T32" fmla="*/ 1 w 91"/>
                <a:gd name="T33" fmla="*/ 35 h 78"/>
                <a:gd name="T34" fmla="*/ 4 w 91"/>
                <a:gd name="T35" fmla="*/ 63 h 78"/>
                <a:gd name="T36" fmla="*/ 21 w 91"/>
                <a:gd name="T37" fmla="*/ 77 h 78"/>
                <a:gd name="T38" fmla="*/ 77 w 91"/>
                <a:gd name="T39" fmla="*/ 70 h 78"/>
                <a:gd name="T40" fmla="*/ 90 w 91"/>
                <a:gd name="T41" fmla="*/ 53 h 78"/>
                <a:gd name="T42" fmla="*/ 86 w 91"/>
                <a:gd name="T43" fmla="*/ 24 h 78"/>
                <a:gd name="T44" fmla="*/ 72 w 91"/>
                <a:gd name="T45" fmla="*/ 11 h 78"/>
                <a:gd name="T46" fmla="*/ 32 w 91"/>
                <a:gd name="T47" fmla="*/ 10 h 78"/>
                <a:gd name="T48" fmla="*/ 37 w 91"/>
                <a:gd name="T49" fmla="*/ 7 h 78"/>
                <a:gd name="T50" fmla="*/ 45 w 91"/>
                <a:gd name="T51" fmla="*/ 6 h 78"/>
                <a:gd name="T52" fmla="*/ 51 w 91"/>
                <a:gd name="T53" fmla="*/ 8 h 78"/>
                <a:gd name="T54" fmla="*/ 51 w 91"/>
                <a:gd name="T55" fmla="*/ 13 h 78"/>
                <a:gd name="T56" fmla="*/ 33 w 91"/>
                <a:gd name="T57" fmla="*/ 15 h 78"/>
                <a:gd name="T58" fmla="*/ 32 w 91"/>
                <a:gd name="T5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78">
                  <a:moveTo>
                    <a:pt x="72" y="11"/>
                  </a:moveTo>
                  <a:cubicBezTo>
                    <a:pt x="72" y="11"/>
                    <a:pt x="72" y="11"/>
                    <a:pt x="72" y="11"/>
                  </a:cubicBezTo>
                  <a:cubicBezTo>
                    <a:pt x="72" y="10"/>
                    <a:pt x="71" y="9"/>
                    <a:pt x="70" y="9"/>
                  </a:cubicBezTo>
                  <a:cubicBezTo>
                    <a:pt x="62" y="10"/>
                    <a:pt x="62" y="10"/>
                    <a:pt x="62" y="10"/>
                  </a:cubicBezTo>
                  <a:cubicBezTo>
                    <a:pt x="61" y="10"/>
                    <a:pt x="61" y="11"/>
                    <a:pt x="61" y="12"/>
                  </a:cubicBezTo>
                  <a:cubicBezTo>
                    <a:pt x="56" y="12"/>
                    <a:pt x="56" y="12"/>
                    <a:pt x="56" y="12"/>
                  </a:cubicBezTo>
                  <a:cubicBezTo>
                    <a:pt x="56" y="7"/>
                    <a:pt x="56" y="7"/>
                    <a:pt x="56" y="7"/>
                  </a:cubicBezTo>
                  <a:cubicBezTo>
                    <a:pt x="55" y="1"/>
                    <a:pt x="50" y="0"/>
                    <a:pt x="44" y="1"/>
                  </a:cubicBezTo>
                  <a:cubicBezTo>
                    <a:pt x="37" y="2"/>
                    <a:pt x="37" y="2"/>
                    <a:pt x="37" y="2"/>
                  </a:cubicBezTo>
                  <a:cubicBezTo>
                    <a:pt x="31" y="2"/>
                    <a:pt x="26" y="5"/>
                    <a:pt x="27" y="11"/>
                  </a:cubicBezTo>
                  <a:cubicBezTo>
                    <a:pt x="28" y="16"/>
                    <a:pt x="28" y="16"/>
                    <a:pt x="28" y="16"/>
                  </a:cubicBezTo>
                  <a:cubicBezTo>
                    <a:pt x="23" y="16"/>
                    <a:pt x="23" y="16"/>
                    <a:pt x="23" y="16"/>
                  </a:cubicBezTo>
                  <a:cubicBezTo>
                    <a:pt x="23" y="15"/>
                    <a:pt x="22" y="15"/>
                    <a:pt x="21" y="15"/>
                  </a:cubicBezTo>
                  <a:cubicBezTo>
                    <a:pt x="14" y="16"/>
                    <a:pt x="14" y="16"/>
                    <a:pt x="14" y="16"/>
                  </a:cubicBezTo>
                  <a:cubicBezTo>
                    <a:pt x="13" y="16"/>
                    <a:pt x="12" y="17"/>
                    <a:pt x="12" y="18"/>
                  </a:cubicBezTo>
                  <a:cubicBezTo>
                    <a:pt x="12" y="18"/>
                    <a:pt x="12" y="18"/>
                    <a:pt x="12" y="18"/>
                  </a:cubicBezTo>
                  <a:cubicBezTo>
                    <a:pt x="5" y="20"/>
                    <a:pt x="0" y="27"/>
                    <a:pt x="1" y="35"/>
                  </a:cubicBezTo>
                  <a:cubicBezTo>
                    <a:pt x="4" y="63"/>
                    <a:pt x="4" y="63"/>
                    <a:pt x="4" y="63"/>
                  </a:cubicBezTo>
                  <a:cubicBezTo>
                    <a:pt x="5" y="72"/>
                    <a:pt x="13" y="78"/>
                    <a:pt x="21" y="77"/>
                  </a:cubicBezTo>
                  <a:cubicBezTo>
                    <a:pt x="77" y="70"/>
                    <a:pt x="77" y="70"/>
                    <a:pt x="77" y="70"/>
                  </a:cubicBezTo>
                  <a:cubicBezTo>
                    <a:pt x="85" y="69"/>
                    <a:pt x="91" y="61"/>
                    <a:pt x="90" y="53"/>
                  </a:cubicBezTo>
                  <a:cubicBezTo>
                    <a:pt x="86" y="24"/>
                    <a:pt x="86" y="24"/>
                    <a:pt x="86" y="24"/>
                  </a:cubicBezTo>
                  <a:cubicBezTo>
                    <a:pt x="85" y="17"/>
                    <a:pt x="79" y="11"/>
                    <a:pt x="72" y="11"/>
                  </a:cubicBezTo>
                  <a:close/>
                  <a:moveTo>
                    <a:pt x="32" y="10"/>
                  </a:moveTo>
                  <a:cubicBezTo>
                    <a:pt x="32" y="9"/>
                    <a:pt x="32" y="8"/>
                    <a:pt x="37" y="7"/>
                  </a:cubicBezTo>
                  <a:cubicBezTo>
                    <a:pt x="45" y="6"/>
                    <a:pt x="45" y="6"/>
                    <a:pt x="45" y="6"/>
                  </a:cubicBezTo>
                  <a:cubicBezTo>
                    <a:pt x="50" y="5"/>
                    <a:pt x="50" y="7"/>
                    <a:pt x="51" y="8"/>
                  </a:cubicBezTo>
                  <a:cubicBezTo>
                    <a:pt x="51" y="13"/>
                    <a:pt x="51" y="13"/>
                    <a:pt x="51" y="13"/>
                  </a:cubicBezTo>
                  <a:cubicBezTo>
                    <a:pt x="33" y="15"/>
                    <a:pt x="33" y="15"/>
                    <a:pt x="33" y="15"/>
                  </a:cubicBezTo>
                  <a:lnTo>
                    <a:pt x="32" y="10"/>
                  </a:ln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8" name="Freeform 44"/>
            <p:cNvSpPr>
              <a:spLocks noEditPoints="1"/>
            </p:cNvSpPr>
            <p:nvPr/>
          </p:nvSpPr>
          <p:spPr bwMode="auto">
            <a:xfrm>
              <a:off x="1721644" y="2151656"/>
              <a:ext cx="164306" cy="139304"/>
            </a:xfrm>
            <a:custGeom>
              <a:avLst/>
              <a:gdLst>
                <a:gd name="T0" fmla="*/ 51 w 64"/>
                <a:gd name="T1" fmla="*/ 7 h 54"/>
                <a:gd name="T2" fmla="*/ 51 w 64"/>
                <a:gd name="T3" fmla="*/ 7 h 54"/>
                <a:gd name="T4" fmla="*/ 49 w 64"/>
                <a:gd name="T5" fmla="*/ 6 h 54"/>
                <a:gd name="T6" fmla="*/ 44 w 64"/>
                <a:gd name="T7" fmla="*/ 6 h 54"/>
                <a:gd name="T8" fmla="*/ 43 w 64"/>
                <a:gd name="T9" fmla="*/ 8 h 54"/>
                <a:gd name="T10" fmla="*/ 40 w 64"/>
                <a:gd name="T11" fmla="*/ 8 h 54"/>
                <a:gd name="T12" fmla="*/ 39 w 64"/>
                <a:gd name="T13" fmla="*/ 4 h 54"/>
                <a:gd name="T14" fmla="*/ 31 w 64"/>
                <a:gd name="T15" fmla="*/ 0 h 54"/>
                <a:gd name="T16" fmla="*/ 26 w 64"/>
                <a:gd name="T17" fmla="*/ 1 h 54"/>
                <a:gd name="T18" fmla="*/ 19 w 64"/>
                <a:gd name="T19" fmla="*/ 7 h 54"/>
                <a:gd name="T20" fmla="*/ 20 w 64"/>
                <a:gd name="T21" fmla="*/ 11 h 54"/>
                <a:gd name="T22" fmla="*/ 17 w 64"/>
                <a:gd name="T23" fmla="*/ 11 h 54"/>
                <a:gd name="T24" fmla="*/ 15 w 64"/>
                <a:gd name="T25" fmla="*/ 10 h 54"/>
                <a:gd name="T26" fmla="*/ 10 w 64"/>
                <a:gd name="T27" fmla="*/ 10 h 54"/>
                <a:gd name="T28" fmla="*/ 9 w 64"/>
                <a:gd name="T29" fmla="*/ 12 h 54"/>
                <a:gd name="T30" fmla="*/ 9 w 64"/>
                <a:gd name="T31" fmla="*/ 12 h 54"/>
                <a:gd name="T32" fmla="*/ 1 w 64"/>
                <a:gd name="T33" fmla="*/ 24 h 54"/>
                <a:gd name="T34" fmla="*/ 3 w 64"/>
                <a:gd name="T35" fmla="*/ 43 h 54"/>
                <a:gd name="T36" fmla="*/ 15 w 64"/>
                <a:gd name="T37" fmla="*/ 53 h 54"/>
                <a:gd name="T38" fmla="*/ 54 w 64"/>
                <a:gd name="T39" fmla="*/ 48 h 54"/>
                <a:gd name="T40" fmla="*/ 63 w 64"/>
                <a:gd name="T41" fmla="*/ 36 h 54"/>
                <a:gd name="T42" fmla="*/ 61 w 64"/>
                <a:gd name="T43" fmla="*/ 16 h 54"/>
                <a:gd name="T44" fmla="*/ 51 w 64"/>
                <a:gd name="T45" fmla="*/ 7 h 54"/>
                <a:gd name="T46" fmla="*/ 23 w 64"/>
                <a:gd name="T47" fmla="*/ 6 h 54"/>
                <a:gd name="T48" fmla="*/ 26 w 64"/>
                <a:gd name="T49" fmla="*/ 4 h 54"/>
                <a:gd name="T50" fmla="*/ 32 w 64"/>
                <a:gd name="T51" fmla="*/ 4 h 54"/>
                <a:gd name="T52" fmla="*/ 36 w 64"/>
                <a:gd name="T53" fmla="*/ 5 h 54"/>
                <a:gd name="T54" fmla="*/ 36 w 64"/>
                <a:gd name="T55" fmla="*/ 9 h 54"/>
                <a:gd name="T56" fmla="*/ 23 w 64"/>
                <a:gd name="T57" fmla="*/ 10 h 54"/>
                <a:gd name="T58" fmla="*/ 23 w 64"/>
                <a:gd name="T59"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54">
                  <a:moveTo>
                    <a:pt x="51" y="7"/>
                  </a:moveTo>
                  <a:cubicBezTo>
                    <a:pt x="51" y="7"/>
                    <a:pt x="51" y="7"/>
                    <a:pt x="51" y="7"/>
                  </a:cubicBezTo>
                  <a:cubicBezTo>
                    <a:pt x="50" y="6"/>
                    <a:pt x="50" y="6"/>
                    <a:pt x="49" y="6"/>
                  </a:cubicBezTo>
                  <a:cubicBezTo>
                    <a:pt x="44" y="6"/>
                    <a:pt x="44" y="6"/>
                    <a:pt x="44" y="6"/>
                  </a:cubicBezTo>
                  <a:cubicBezTo>
                    <a:pt x="43" y="6"/>
                    <a:pt x="43" y="7"/>
                    <a:pt x="43" y="8"/>
                  </a:cubicBezTo>
                  <a:cubicBezTo>
                    <a:pt x="40" y="8"/>
                    <a:pt x="40" y="8"/>
                    <a:pt x="40" y="8"/>
                  </a:cubicBezTo>
                  <a:cubicBezTo>
                    <a:pt x="39" y="4"/>
                    <a:pt x="39" y="4"/>
                    <a:pt x="39" y="4"/>
                  </a:cubicBezTo>
                  <a:cubicBezTo>
                    <a:pt x="39" y="0"/>
                    <a:pt x="35" y="0"/>
                    <a:pt x="31" y="0"/>
                  </a:cubicBezTo>
                  <a:cubicBezTo>
                    <a:pt x="26" y="1"/>
                    <a:pt x="26" y="1"/>
                    <a:pt x="26" y="1"/>
                  </a:cubicBezTo>
                  <a:cubicBezTo>
                    <a:pt x="22" y="1"/>
                    <a:pt x="19" y="3"/>
                    <a:pt x="19" y="7"/>
                  </a:cubicBezTo>
                  <a:cubicBezTo>
                    <a:pt x="20" y="11"/>
                    <a:pt x="20" y="11"/>
                    <a:pt x="20" y="11"/>
                  </a:cubicBezTo>
                  <a:cubicBezTo>
                    <a:pt x="17" y="11"/>
                    <a:pt x="17" y="11"/>
                    <a:pt x="17" y="11"/>
                  </a:cubicBezTo>
                  <a:cubicBezTo>
                    <a:pt x="17" y="10"/>
                    <a:pt x="16" y="10"/>
                    <a:pt x="15" y="10"/>
                  </a:cubicBezTo>
                  <a:cubicBezTo>
                    <a:pt x="10" y="10"/>
                    <a:pt x="10" y="10"/>
                    <a:pt x="10" y="10"/>
                  </a:cubicBezTo>
                  <a:cubicBezTo>
                    <a:pt x="9" y="11"/>
                    <a:pt x="9" y="11"/>
                    <a:pt x="9" y="12"/>
                  </a:cubicBezTo>
                  <a:cubicBezTo>
                    <a:pt x="9" y="12"/>
                    <a:pt x="9" y="12"/>
                    <a:pt x="9" y="12"/>
                  </a:cubicBezTo>
                  <a:cubicBezTo>
                    <a:pt x="4" y="13"/>
                    <a:pt x="0" y="18"/>
                    <a:pt x="1" y="24"/>
                  </a:cubicBezTo>
                  <a:cubicBezTo>
                    <a:pt x="3" y="43"/>
                    <a:pt x="3" y="43"/>
                    <a:pt x="3" y="43"/>
                  </a:cubicBezTo>
                  <a:cubicBezTo>
                    <a:pt x="4" y="49"/>
                    <a:pt x="10" y="54"/>
                    <a:pt x="15" y="53"/>
                  </a:cubicBezTo>
                  <a:cubicBezTo>
                    <a:pt x="54" y="48"/>
                    <a:pt x="54" y="48"/>
                    <a:pt x="54" y="48"/>
                  </a:cubicBezTo>
                  <a:cubicBezTo>
                    <a:pt x="60" y="47"/>
                    <a:pt x="64" y="42"/>
                    <a:pt x="63" y="36"/>
                  </a:cubicBezTo>
                  <a:cubicBezTo>
                    <a:pt x="61" y="16"/>
                    <a:pt x="61" y="16"/>
                    <a:pt x="61" y="16"/>
                  </a:cubicBezTo>
                  <a:cubicBezTo>
                    <a:pt x="60" y="11"/>
                    <a:pt x="56" y="7"/>
                    <a:pt x="51" y="7"/>
                  </a:cubicBezTo>
                  <a:close/>
                  <a:moveTo>
                    <a:pt x="23" y="6"/>
                  </a:moveTo>
                  <a:cubicBezTo>
                    <a:pt x="23" y="6"/>
                    <a:pt x="23" y="5"/>
                    <a:pt x="26" y="4"/>
                  </a:cubicBezTo>
                  <a:cubicBezTo>
                    <a:pt x="32" y="4"/>
                    <a:pt x="32" y="4"/>
                    <a:pt x="32" y="4"/>
                  </a:cubicBezTo>
                  <a:cubicBezTo>
                    <a:pt x="36" y="3"/>
                    <a:pt x="36" y="4"/>
                    <a:pt x="36" y="5"/>
                  </a:cubicBezTo>
                  <a:cubicBezTo>
                    <a:pt x="36" y="9"/>
                    <a:pt x="36" y="9"/>
                    <a:pt x="36" y="9"/>
                  </a:cubicBezTo>
                  <a:cubicBezTo>
                    <a:pt x="23" y="10"/>
                    <a:pt x="23" y="10"/>
                    <a:pt x="23" y="10"/>
                  </a:cubicBezTo>
                  <a:lnTo>
                    <a:pt x="23"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9" name="Freeform 45"/>
            <p:cNvSpPr>
              <a:spLocks noEditPoints="1"/>
            </p:cNvSpPr>
            <p:nvPr/>
          </p:nvSpPr>
          <p:spPr bwMode="auto">
            <a:xfrm>
              <a:off x="3261122" y="1904006"/>
              <a:ext cx="161925" cy="139304"/>
            </a:xfrm>
            <a:custGeom>
              <a:avLst/>
              <a:gdLst>
                <a:gd name="T0" fmla="*/ 50 w 63"/>
                <a:gd name="T1" fmla="*/ 7 h 54"/>
                <a:gd name="T2" fmla="*/ 50 w 63"/>
                <a:gd name="T3" fmla="*/ 7 h 54"/>
                <a:gd name="T4" fmla="*/ 49 w 63"/>
                <a:gd name="T5" fmla="*/ 6 h 54"/>
                <a:gd name="T6" fmla="*/ 43 w 63"/>
                <a:gd name="T7" fmla="*/ 6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6 h 54"/>
                <a:gd name="T44" fmla="*/ 50 w 63"/>
                <a:gd name="T45" fmla="*/ 7 h 54"/>
                <a:gd name="T46" fmla="*/ 22 w 63"/>
                <a:gd name="T47" fmla="*/ 7 h 54"/>
                <a:gd name="T48" fmla="*/ 26 w 63"/>
                <a:gd name="T49" fmla="*/ 4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9" y="6"/>
                  </a:cubicBezTo>
                  <a:cubicBezTo>
                    <a:pt x="43" y="6"/>
                    <a:pt x="43" y="6"/>
                    <a:pt x="43" y="6"/>
                  </a:cubicBezTo>
                  <a:cubicBezTo>
                    <a:pt x="43" y="7"/>
                    <a:pt x="42" y="7"/>
                    <a:pt x="42" y="8"/>
                  </a:cubicBezTo>
                  <a:cubicBezTo>
                    <a:pt x="39" y="8"/>
                    <a:pt x="39" y="8"/>
                    <a:pt x="39" y="8"/>
                  </a:cubicBezTo>
                  <a:cubicBezTo>
                    <a:pt x="39" y="5"/>
                    <a:pt x="39" y="5"/>
                    <a:pt x="39" y="5"/>
                  </a:cubicBezTo>
                  <a:cubicBezTo>
                    <a:pt x="38" y="0"/>
                    <a:pt x="35" y="0"/>
                    <a:pt x="31" y="0"/>
                  </a:cubicBezTo>
                  <a:cubicBezTo>
                    <a:pt x="26" y="1"/>
                    <a:pt x="26" y="1"/>
                    <a:pt x="26" y="1"/>
                  </a:cubicBezTo>
                  <a:cubicBezTo>
                    <a:pt x="21" y="1"/>
                    <a:pt x="18" y="3"/>
                    <a:pt x="19" y="7"/>
                  </a:cubicBezTo>
                  <a:cubicBezTo>
                    <a:pt x="19" y="11"/>
                    <a:pt x="19" y="11"/>
                    <a:pt x="19" y="11"/>
                  </a:cubicBezTo>
                  <a:cubicBezTo>
                    <a:pt x="16" y="11"/>
                    <a:pt x="16" y="11"/>
                    <a:pt x="16" y="11"/>
                  </a:cubicBezTo>
                  <a:cubicBezTo>
                    <a:pt x="16" y="10"/>
                    <a:pt x="15" y="10"/>
                    <a:pt x="15" y="10"/>
                  </a:cubicBezTo>
                  <a:cubicBezTo>
                    <a:pt x="10" y="11"/>
                    <a:pt x="10" y="11"/>
                    <a:pt x="10" y="11"/>
                  </a:cubicBezTo>
                  <a:cubicBezTo>
                    <a:pt x="9" y="11"/>
                    <a:pt x="8" y="11"/>
                    <a:pt x="8" y="12"/>
                  </a:cubicBezTo>
                  <a:cubicBezTo>
                    <a:pt x="8" y="12"/>
                    <a:pt x="8" y="12"/>
                    <a:pt x="8" y="12"/>
                  </a:cubicBezTo>
                  <a:cubicBezTo>
                    <a:pt x="3" y="13"/>
                    <a:pt x="0" y="18"/>
                    <a:pt x="1" y="24"/>
                  </a:cubicBezTo>
                  <a:cubicBezTo>
                    <a:pt x="3" y="44"/>
                    <a:pt x="3" y="44"/>
                    <a:pt x="3" y="44"/>
                  </a:cubicBezTo>
                  <a:cubicBezTo>
                    <a:pt x="4" y="49"/>
                    <a:pt x="9" y="54"/>
                    <a:pt x="15" y="53"/>
                  </a:cubicBezTo>
                  <a:cubicBezTo>
                    <a:pt x="53" y="48"/>
                    <a:pt x="53" y="48"/>
                    <a:pt x="53" y="48"/>
                  </a:cubicBezTo>
                  <a:cubicBezTo>
                    <a:pt x="59" y="47"/>
                    <a:pt x="63" y="42"/>
                    <a:pt x="63" y="36"/>
                  </a:cubicBezTo>
                  <a:cubicBezTo>
                    <a:pt x="60" y="16"/>
                    <a:pt x="60" y="16"/>
                    <a:pt x="60" y="16"/>
                  </a:cubicBezTo>
                  <a:cubicBezTo>
                    <a:pt x="59" y="11"/>
                    <a:pt x="55" y="7"/>
                    <a:pt x="50" y="7"/>
                  </a:cubicBezTo>
                  <a:close/>
                  <a:moveTo>
                    <a:pt x="22" y="7"/>
                  </a:moveTo>
                  <a:cubicBezTo>
                    <a:pt x="22" y="6"/>
                    <a:pt x="22" y="5"/>
                    <a:pt x="26" y="4"/>
                  </a:cubicBezTo>
                  <a:cubicBezTo>
                    <a:pt x="31" y="4"/>
                    <a:pt x="31" y="4"/>
                    <a:pt x="31" y="4"/>
                  </a:cubicBezTo>
                  <a:cubicBezTo>
                    <a:pt x="35" y="3"/>
                    <a:pt x="35" y="4"/>
                    <a:pt x="35" y="5"/>
                  </a:cubicBezTo>
                  <a:cubicBezTo>
                    <a:pt x="36" y="9"/>
                    <a:pt x="36" y="9"/>
                    <a:pt x="36" y="9"/>
                  </a:cubicBezTo>
                  <a:cubicBezTo>
                    <a:pt x="23" y="10"/>
                    <a:pt x="23" y="10"/>
                    <a:pt x="23" y="10"/>
                  </a:cubicBezTo>
                  <a:lnTo>
                    <a:pt x="22" y="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0" name="Freeform 46"/>
            <p:cNvSpPr>
              <a:spLocks noEditPoints="1"/>
            </p:cNvSpPr>
            <p:nvPr/>
          </p:nvSpPr>
          <p:spPr bwMode="auto">
            <a:xfrm>
              <a:off x="3208735" y="1458712"/>
              <a:ext cx="16311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3" y="7"/>
                    <a:pt x="42" y="7"/>
                    <a:pt x="42" y="8"/>
                  </a:cubicBezTo>
                  <a:cubicBezTo>
                    <a:pt x="39" y="8"/>
                    <a:pt x="39" y="8"/>
                    <a:pt x="39" y="8"/>
                  </a:cubicBezTo>
                  <a:cubicBezTo>
                    <a:pt x="39" y="5"/>
                    <a:pt x="39" y="5"/>
                    <a:pt x="39" y="5"/>
                  </a:cubicBezTo>
                  <a:cubicBezTo>
                    <a:pt x="38" y="1"/>
                    <a:pt x="35" y="0"/>
                    <a:pt x="31" y="0"/>
                  </a:cubicBezTo>
                  <a:cubicBezTo>
                    <a:pt x="26" y="1"/>
                    <a:pt x="26" y="1"/>
                    <a:pt x="26" y="1"/>
                  </a:cubicBezTo>
                  <a:cubicBezTo>
                    <a:pt x="21" y="2"/>
                    <a:pt x="18" y="3"/>
                    <a:pt x="19" y="7"/>
                  </a:cubicBezTo>
                  <a:cubicBezTo>
                    <a:pt x="19" y="11"/>
                    <a:pt x="19" y="11"/>
                    <a:pt x="19" y="11"/>
                  </a:cubicBezTo>
                  <a:cubicBezTo>
                    <a:pt x="16" y="11"/>
                    <a:pt x="16" y="11"/>
                    <a:pt x="16" y="11"/>
                  </a:cubicBezTo>
                  <a:cubicBezTo>
                    <a:pt x="16" y="11"/>
                    <a:pt x="15" y="10"/>
                    <a:pt x="15" y="10"/>
                  </a:cubicBezTo>
                  <a:cubicBezTo>
                    <a:pt x="10" y="11"/>
                    <a:pt x="10" y="11"/>
                    <a:pt x="10" y="11"/>
                  </a:cubicBezTo>
                  <a:cubicBezTo>
                    <a:pt x="9" y="11"/>
                    <a:pt x="8" y="12"/>
                    <a:pt x="8" y="12"/>
                  </a:cubicBezTo>
                  <a:cubicBezTo>
                    <a:pt x="8" y="12"/>
                    <a:pt x="8" y="12"/>
                    <a:pt x="8" y="12"/>
                  </a:cubicBezTo>
                  <a:cubicBezTo>
                    <a:pt x="3" y="14"/>
                    <a:pt x="0" y="19"/>
                    <a:pt x="1" y="24"/>
                  </a:cubicBezTo>
                  <a:cubicBezTo>
                    <a:pt x="3" y="44"/>
                    <a:pt x="3" y="44"/>
                    <a:pt x="3" y="44"/>
                  </a:cubicBezTo>
                  <a:cubicBezTo>
                    <a:pt x="4" y="50"/>
                    <a:pt x="9" y="54"/>
                    <a:pt x="15" y="53"/>
                  </a:cubicBezTo>
                  <a:cubicBezTo>
                    <a:pt x="53" y="48"/>
                    <a:pt x="53" y="48"/>
                    <a:pt x="53" y="48"/>
                  </a:cubicBezTo>
                  <a:cubicBezTo>
                    <a:pt x="59" y="48"/>
                    <a:pt x="63" y="42"/>
                    <a:pt x="63" y="36"/>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6" y="9"/>
                    <a:pt x="36" y="9"/>
                    <a:pt x="36" y="9"/>
                  </a:cubicBezTo>
                  <a:cubicBezTo>
                    <a:pt x="23" y="10"/>
                    <a:pt x="23" y="10"/>
                    <a:pt x="23" y="10"/>
                  </a:cubicBezTo>
                  <a:lnTo>
                    <a:pt x="22" y="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1" name="Freeform 47"/>
            <p:cNvSpPr>
              <a:spLocks noEditPoints="1"/>
            </p:cNvSpPr>
            <p:nvPr/>
          </p:nvSpPr>
          <p:spPr bwMode="auto">
            <a:xfrm>
              <a:off x="3476624" y="2743396"/>
              <a:ext cx="16192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5 w 63"/>
                <a:gd name="T17" fmla="*/ 1 h 54"/>
                <a:gd name="T18" fmla="*/ 19 w 63"/>
                <a:gd name="T19" fmla="*/ 7 h 54"/>
                <a:gd name="T20" fmla="*/ 19 w 63"/>
                <a:gd name="T21" fmla="*/ 11 h 54"/>
                <a:gd name="T22" fmla="*/ 16 w 63"/>
                <a:gd name="T23" fmla="*/ 11 h 54"/>
                <a:gd name="T24" fmla="*/ 15 w 63"/>
                <a:gd name="T25" fmla="*/ 10 h 54"/>
                <a:gd name="T26" fmla="*/ 9 w 63"/>
                <a:gd name="T27" fmla="*/ 11 h 54"/>
                <a:gd name="T28" fmla="*/ 8 w 63"/>
                <a:gd name="T29" fmla="*/ 12 h 54"/>
                <a:gd name="T30" fmla="*/ 8 w 63"/>
                <a:gd name="T31" fmla="*/ 12 h 54"/>
                <a:gd name="T32" fmla="*/ 0 w 63"/>
                <a:gd name="T33" fmla="*/ 24 h 54"/>
                <a:gd name="T34" fmla="*/ 3 w 63"/>
                <a:gd name="T35" fmla="*/ 44 h 54"/>
                <a:gd name="T36" fmla="*/ 15 w 63"/>
                <a:gd name="T37" fmla="*/ 53 h 54"/>
                <a:gd name="T38" fmla="*/ 53 w 63"/>
                <a:gd name="T39" fmla="*/ 48 h 54"/>
                <a:gd name="T40" fmla="*/ 62 w 63"/>
                <a:gd name="T41" fmla="*/ 37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5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2" y="7"/>
                    <a:pt x="42" y="7"/>
                    <a:pt x="42" y="8"/>
                  </a:cubicBezTo>
                  <a:cubicBezTo>
                    <a:pt x="39" y="8"/>
                    <a:pt x="39" y="8"/>
                    <a:pt x="39" y="8"/>
                  </a:cubicBezTo>
                  <a:cubicBezTo>
                    <a:pt x="39" y="5"/>
                    <a:pt x="39" y="5"/>
                    <a:pt x="39" y="5"/>
                  </a:cubicBezTo>
                  <a:cubicBezTo>
                    <a:pt x="38" y="1"/>
                    <a:pt x="35" y="0"/>
                    <a:pt x="31" y="0"/>
                  </a:cubicBezTo>
                  <a:cubicBezTo>
                    <a:pt x="25" y="1"/>
                    <a:pt x="25" y="1"/>
                    <a:pt x="25" y="1"/>
                  </a:cubicBezTo>
                  <a:cubicBezTo>
                    <a:pt x="21" y="2"/>
                    <a:pt x="18" y="3"/>
                    <a:pt x="19" y="7"/>
                  </a:cubicBezTo>
                  <a:cubicBezTo>
                    <a:pt x="19" y="11"/>
                    <a:pt x="19" y="11"/>
                    <a:pt x="19" y="11"/>
                  </a:cubicBezTo>
                  <a:cubicBezTo>
                    <a:pt x="16" y="11"/>
                    <a:pt x="16" y="11"/>
                    <a:pt x="16" y="11"/>
                  </a:cubicBezTo>
                  <a:cubicBezTo>
                    <a:pt x="16" y="11"/>
                    <a:pt x="15" y="10"/>
                    <a:pt x="15" y="10"/>
                  </a:cubicBezTo>
                  <a:cubicBezTo>
                    <a:pt x="9" y="11"/>
                    <a:pt x="9" y="11"/>
                    <a:pt x="9" y="11"/>
                  </a:cubicBezTo>
                  <a:cubicBezTo>
                    <a:pt x="9" y="11"/>
                    <a:pt x="8" y="12"/>
                    <a:pt x="8" y="12"/>
                  </a:cubicBezTo>
                  <a:cubicBezTo>
                    <a:pt x="8" y="12"/>
                    <a:pt x="8" y="12"/>
                    <a:pt x="8" y="12"/>
                  </a:cubicBezTo>
                  <a:cubicBezTo>
                    <a:pt x="3" y="14"/>
                    <a:pt x="0" y="19"/>
                    <a:pt x="0" y="24"/>
                  </a:cubicBezTo>
                  <a:cubicBezTo>
                    <a:pt x="3" y="44"/>
                    <a:pt x="3" y="44"/>
                    <a:pt x="3" y="44"/>
                  </a:cubicBezTo>
                  <a:cubicBezTo>
                    <a:pt x="4" y="50"/>
                    <a:pt x="9" y="54"/>
                    <a:pt x="15" y="53"/>
                  </a:cubicBezTo>
                  <a:cubicBezTo>
                    <a:pt x="53" y="48"/>
                    <a:pt x="53" y="48"/>
                    <a:pt x="53" y="48"/>
                  </a:cubicBezTo>
                  <a:cubicBezTo>
                    <a:pt x="59" y="48"/>
                    <a:pt x="63" y="42"/>
                    <a:pt x="62" y="37"/>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5" y="9"/>
                    <a:pt x="35" y="9"/>
                    <a:pt x="35" y="9"/>
                  </a:cubicBezTo>
                  <a:cubicBezTo>
                    <a:pt x="23" y="10"/>
                    <a:pt x="23" y="10"/>
                    <a:pt x="23" y="10"/>
                  </a:cubicBezTo>
                  <a:lnTo>
                    <a:pt x="22" y="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2" name="Freeform 48"/>
            <p:cNvSpPr>
              <a:spLocks noEditPoints="1"/>
            </p:cNvSpPr>
            <p:nvPr/>
          </p:nvSpPr>
          <p:spPr bwMode="auto">
            <a:xfrm>
              <a:off x="717947" y="1976634"/>
              <a:ext cx="182165" cy="244079"/>
            </a:xfrm>
            <a:custGeom>
              <a:avLst/>
              <a:gdLst>
                <a:gd name="T0" fmla="*/ 45 w 71"/>
                <a:gd name="T1" fmla="*/ 1 h 95"/>
                <a:gd name="T2" fmla="*/ 15 w 71"/>
                <a:gd name="T3" fmla="*/ 5 h 95"/>
                <a:gd name="T4" fmla="*/ 1 w 71"/>
                <a:gd name="T5" fmla="*/ 22 h 95"/>
                <a:gd name="T6" fmla="*/ 8 w 71"/>
                <a:gd name="T7" fmla="*/ 80 h 95"/>
                <a:gd name="T8" fmla="*/ 26 w 71"/>
                <a:gd name="T9" fmla="*/ 94 h 95"/>
                <a:gd name="T10" fmla="*/ 56 w 71"/>
                <a:gd name="T11" fmla="*/ 90 h 95"/>
                <a:gd name="T12" fmla="*/ 70 w 71"/>
                <a:gd name="T13" fmla="*/ 72 h 95"/>
                <a:gd name="T14" fmla="*/ 63 w 71"/>
                <a:gd name="T15" fmla="*/ 15 h 95"/>
                <a:gd name="T16" fmla="*/ 45 w 71"/>
                <a:gd name="T17" fmla="*/ 1 h 95"/>
                <a:gd name="T18" fmla="*/ 45 w 71"/>
                <a:gd name="T19" fmla="*/ 84 h 95"/>
                <a:gd name="T20" fmla="*/ 44 w 71"/>
                <a:gd name="T21" fmla="*/ 86 h 95"/>
                <a:gd name="T22" fmla="*/ 37 w 71"/>
                <a:gd name="T23" fmla="*/ 86 h 95"/>
                <a:gd name="T24" fmla="*/ 36 w 71"/>
                <a:gd name="T25" fmla="*/ 85 h 95"/>
                <a:gd name="T26" fmla="*/ 35 w 71"/>
                <a:gd name="T27" fmla="*/ 81 h 95"/>
                <a:gd name="T28" fmla="*/ 36 w 71"/>
                <a:gd name="T29" fmla="*/ 79 h 95"/>
                <a:gd name="T30" fmla="*/ 43 w 71"/>
                <a:gd name="T31" fmla="*/ 79 h 95"/>
                <a:gd name="T32" fmla="*/ 44 w 71"/>
                <a:gd name="T33" fmla="*/ 80 h 95"/>
                <a:gd name="T34" fmla="*/ 45 w 71"/>
                <a:gd name="T35" fmla="*/ 84 h 95"/>
                <a:gd name="T36" fmla="*/ 61 w 71"/>
                <a:gd name="T37" fmla="*/ 60 h 95"/>
                <a:gd name="T38" fmla="*/ 53 w 71"/>
                <a:gd name="T39" fmla="*/ 70 h 95"/>
                <a:gd name="T40" fmla="*/ 25 w 71"/>
                <a:gd name="T41" fmla="*/ 74 h 95"/>
                <a:gd name="T42" fmla="*/ 14 w 71"/>
                <a:gd name="T43" fmla="*/ 65 h 95"/>
                <a:gd name="T44" fmla="*/ 9 w 71"/>
                <a:gd name="T45" fmla="*/ 23 h 95"/>
                <a:gd name="T46" fmla="*/ 17 w 71"/>
                <a:gd name="T47" fmla="*/ 12 h 95"/>
                <a:gd name="T48" fmla="*/ 45 w 71"/>
                <a:gd name="T49" fmla="*/ 9 h 95"/>
                <a:gd name="T50" fmla="*/ 55 w 71"/>
                <a:gd name="T51" fmla="*/ 17 h 95"/>
                <a:gd name="T52" fmla="*/ 61 w 71"/>
                <a:gd name="T5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95">
                  <a:moveTo>
                    <a:pt x="45" y="1"/>
                  </a:moveTo>
                  <a:cubicBezTo>
                    <a:pt x="15" y="5"/>
                    <a:pt x="15" y="5"/>
                    <a:pt x="15" y="5"/>
                  </a:cubicBezTo>
                  <a:cubicBezTo>
                    <a:pt x="6" y="6"/>
                    <a:pt x="0" y="14"/>
                    <a:pt x="1" y="22"/>
                  </a:cubicBezTo>
                  <a:cubicBezTo>
                    <a:pt x="8" y="80"/>
                    <a:pt x="8" y="80"/>
                    <a:pt x="8" y="80"/>
                  </a:cubicBezTo>
                  <a:cubicBezTo>
                    <a:pt x="9" y="88"/>
                    <a:pt x="17" y="95"/>
                    <a:pt x="26" y="94"/>
                  </a:cubicBezTo>
                  <a:cubicBezTo>
                    <a:pt x="56" y="90"/>
                    <a:pt x="56" y="90"/>
                    <a:pt x="56" y="90"/>
                  </a:cubicBezTo>
                  <a:cubicBezTo>
                    <a:pt x="65" y="89"/>
                    <a:pt x="71" y="81"/>
                    <a:pt x="70" y="72"/>
                  </a:cubicBezTo>
                  <a:cubicBezTo>
                    <a:pt x="63" y="15"/>
                    <a:pt x="63" y="15"/>
                    <a:pt x="63" y="15"/>
                  </a:cubicBezTo>
                  <a:cubicBezTo>
                    <a:pt x="62" y="6"/>
                    <a:pt x="54" y="0"/>
                    <a:pt x="45" y="1"/>
                  </a:cubicBezTo>
                  <a:close/>
                  <a:moveTo>
                    <a:pt x="45" y="84"/>
                  </a:moveTo>
                  <a:cubicBezTo>
                    <a:pt x="45" y="85"/>
                    <a:pt x="44" y="86"/>
                    <a:pt x="44" y="86"/>
                  </a:cubicBezTo>
                  <a:cubicBezTo>
                    <a:pt x="37" y="86"/>
                    <a:pt x="37" y="86"/>
                    <a:pt x="37" y="86"/>
                  </a:cubicBezTo>
                  <a:cubicBezTo>
                    <a:pt x="36" y="87"/>
                    <a:pt x="36" y="86"/>
                    <a:pt x="36" y="85"/>
                  </a:cubicBezTo>
                  <a:cubicBezTo>
                    <a:pt x="35" y="81"/>
                    <a:pt x="35" y="81"/>
                    <a:pt x="35" y="81"/>
                  </a:cubicBezTo>
                  <a:cubicBezTo>
                    <a:pt x="35" y="80"/>
                    <a:pt x="36" y="80"/>
                    <a:pt x="36" y="79"/>
                  </a:cubicBezTo>
                  <a:cubicBezTo>
                    <a:pt x="43" y="79"/>
                    <a:pt x="43" y="79"/>
                    <a:pt x="43" y="79"/>
                  </a:cubicBezTo>
                  <a:cubicBezTo>
                    <a:pt x="43" y="79"/>
                    <a:pt x="44" y="79"/>
                    <a:pt x="44" y="80"/>
                  </a:cubicBezTo>
                  <a:lnTo>
                    <a:pt x="45" y="84"/>
                  </a:lnTo>
                  <a:close/>
                  <a:moveTo>
                    <a:pt x="61" y="60"/>
                  </a:moveTo>
                  <a:cubicBezTo>
                    <a:pt x="61" y="65"/>
                    <a:pt x="58" y="69"/>
                    <a:pt x="53" y="70"/>
                  </a:cubicBezTo>
                  <a:cubicBezTo>
                    <a:pt x="25" y="74"/>
                    <a:pt x="25" y="74"/>
                    <a:pt x="25" y="74"/>
                  </a:cubicBezTo>
                  <a:cubicBezTo>
                    <a:pt x="20" y="74"/>
                    <a:pt x="15" y="70"/>
                    <a:pt x="14" y="65"/>
                  </a:cubicBezTo>
                  <a:cubicBezTo>
                    <a:pt x="9" y="23"/>
                    <a:pt x="9" y="23"/>
                    <a:pt x="9" y="23"/>
                  </a:cubicBezTo>
                  <a:cubicBezTo>
                    <a:pt x="8" y="18"/>
                    <a:pt x="12" y="13"/>
                    <a:pt x="17" y="12"/>
                  </a:cubicBezTo>
                  <a:cubicBezTo>
                    <a:pt x="45" y="9"/>
                    <a:pt x="45" y="9"/>
                    <a:pt x="45" y="9"/>
                  </a:cubicBezTo>
                  <a:cubicBezTo>
                    <a:pt x="50" y="8"/>
                    <a:pt x="55" y="12"/>
                    <a:pt x="55" y="17"/>
                  </a:cubicBezTo>
                  <a:lnTo>
                    <a:pt x="61" y="6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3" name="Freeform 49"/>
            <p:cNvSpPr/>
            <p:nvPr/>
          </p:nvSpPr>
          <p:spPr bwMode="auto">
            <a:xfrm>
              <a:off x="890588" y="1983778"/>
              <a:ext cx="44053" cy="211931"/>
            </a:xfrm>
            <a:custGeom>
              <a:avLst/>
              <a:gdLst>
                <a:gd name="T0" fmla="*/ 4 w 17"/>
                <a:gd name="T1" fmla="*/ 0 h 82"/>
                <a:gd name="T2" fmla="*/ 0 w 17"/>
                <a:gd name="T3" fmla="*/ 4 h 82"/>
                <a:gd name="T4" fmla="*/ 9 w 17"/>
                <a:gd name="T5" fmla="*/ 78 h 82"/>
                <a:gd name="T6" fmla="*/ 14 w 17"/>
                <a:gd name="T7" fmla="*/ 82 h 82"/>
                <a:gd name="T8" fmla="*/ 17 w 17"/>
                <a:gd name="T9" fmla="*/ 78 h 82"/>
                <a:gd name="T10" fmla="*/ 8 w 17"/>
                <a:gd name="T11" fmla="*/ 3 h 82"/>
                <a:gd name="T12" fmla="*/ 4 w 17"/>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7" h="82">
                  <a:moveTo>
                    <a:pt x="4" y="0"/>
                  </a:moveTo>
                  <a:cubicBezTo>
                    <a:pt x="1" y="0"/>
                    <a:pt x="0" y="2"/>
                    <a:pt x="0" y="4"/>
                  </a:cubicBezTo>
                  <a:cubicBezTo>
                    <a:pt x="9" y="78"/>
                    <a:pt x="9" y="78"/>
                    <a:pt x="9" y="78"/>
                  </a:cubicBezTo>
                  <a:cubicBezTo>
                    <a:pt x="10" y="81"/>
                    <a:pt x="11" y="82"/>
                    <a:pt x="14" y="82"/>
                  </a:cubicBezTo>
                  <a:cubicBezTo>
                    <a:pt x="16" y="82"/>
                    <a:pt x="17" y="80"/>
                    <a:pt x="17" y="78"/>
                  </a:cubicBezTo>
                  <a:cubicBezTo>
                    <a:pt x="8" y="3"/>
                    <a:pt x="8" y="3"/>
                    <a:pt x="8" y="3"/>
                  </a:cubicBezTo>
                  <a:cubicBezTo>
                    <a:pt x="8" y="1"/>
                    <a:pt x="6" y="0"/>
                    <a:pt x="4" y="0"/>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4" name="Freeform 50"/>
            <p:cNvSpPr/>
            <p:nvPr/>
          </p:nvSpPr>
          <p:spPr bwMode="auto">
            <a:xfrm>
              <a:off x="913209" y="1992113"/>
              <a:ext cx="15478" cy="75010"/>
            </a:xfrm>
            <a:custGeom>
              <a:avLst/>
              <a:gdLst>
                <a:gd name="T0" fmla="*/ 1 w 6"/>
                <a:gd name="T1" fmla="*/ 0 h 29"/>
                <a:gd name="T2" fmla="*/ 0 w 6"/>
                <a:gd name="T3" fmla="*/ 2 h 29"/>
                <a:gd name="T4" fmla="*/ 3 w 6"/>
                <a:gd name="T5" fmla="*/ 27 h 29"/>
                <a:gd name="T6" fmla="*/ 5 w 6"/>
                <a:gd name="T7" fmla="*/ 29 h 29"/>
                <a:gd name="T8" fmla="*/ 6 w 6"/>
                <a:gd name="T9" fmla="*/ 27 h 29"/>
                <a:gd name="T10" fmla="*/ 3 w 6"/>
                <a:gd name="T11" fmla="*/ 1 h 29"/>
                <a:gd name="T12" fmla="*/ 1 w 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1" y="0"/>
                  </a:moveTo>
                  <a:cubicBezTo>
                    <a:pt x="0" y="0"/>
                    <a:pt x="0" y="1"/>
                    <a:pt x="0" y="2"/>
                  </a:cubicBezTo>
                  <a:cubicBezTo>
                    <a:pt x="3" y="27"/>
                    <a:pt x="3" y="27"/>
                    <a:pt x="3" y="27"/>
                  </a:cubicBezTo>
                  <a:cubicBezTo>
                    <a:pt x="3" y="28"/>
                    <a:pt x="4" y="29"/>
                    <a:pt x="5" y="29"/>
                  </a:cubicBezTo>
                  <a:cubicBezTo>
                    <a:pt x="5" y="28"/>
                    <a:pt x="6" y="28"/>
                    <a:pt x="6" y="27"/>
                  </a:cubicBezTo>
                  <a:cubicBezTo>
                    <a:pt x="3" y="1"/>
                    <a:pt x="3" y="1"/>
                    <a:pt x="3" y="1"/>
                  </a:cubicBezTo>
                  <a:cubicBezTo>
                    <a:pt x="3" y="1"/>
                    <a:pt x="2" y="0"/>
                    <a:pt x="1" y="0"/>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5" name="Freeform 51"/>
            <p:cNvSpPr/>
            <p:nvPr/>
          </p:nvSpPr>
          <p:spPr bwMode="auto">
            <a:xfrm>
              <a:off x="751284" y="2030213"/>
              <a:ext cx="100013" cy="26194"/>
            </a:xfrm>
            <a:custGeom>
              <a:avLst/>
              <a:gdLst>
                <a:gd name="T0" fmla="*/ 39 w 39"/>
                <a:gd name="T1" fmla="*/ 2 h 10"/>
                <a:gd name="T2" fmla="*/ 37 w 39"/>
                <a:gd name="T3" fmla="*/ 6 h 10"/>
                <a:gd name="T4" fmla="*/ 3 w 39"/>
                <a:gd name="T5" fmla="*/ 10 h 10"/>
                <a:gd name="T6" fmla="*/ 0 w 39"/>
                <a:gd name="T7" fmla="*/ 7 h 10"/>
                <a:gd name="T8" fmla="*/ 0 w 39"/>
                <a:gd name="T9" fmla="*/ 7 h 10"/>
                <a:gd name="T10" fmla="*/ 3 w 39"/>
                <a:gd name="T11" fmla="*/ 4 h 10"/>
                <a:gd name="T12" fmla="*/ 36 w 39"/>
                <a:gd name="T13" fmla="*/ 0 h 10"/>
                <a:gd name="T14" fmla="*/ 39 w 3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9" y="2"/>
                  </a:moveTo>
                  <a:cubicBezTo>
                    <a:pt x="39" y="4"/>
                    <a:pt x="38" y="5"/>
                    <a:pt x="37" y="6"/>
                  </a:cubicBezTo>
                  <a:cubicBezTo>
                    <a:pt x="3" y="10"/>
                    <a:pt x="3" y="10"/>
                    <a:pt x="3" y="10"/>
                  </a:cubicBezTo>
                  <a:cubicBezTo>
                    <a:pt x="2" y="10"/>
                    <a:pt x="0"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6" name="Freeform 52"/>
            <p:cNvSpPr/>
            <p:nvPr/>
          </p:nvSpPr>
          <p:spPr bwMode="auto">
            <a:xfrm>
              <a:off x="753665" y="2056407"/>
              <a:ext cx="103584" cy="26194"/>
            </a:xfrm>
            <a:custGeom>
              <a:avLst/>
              <a:gdLst>
                <a:gd name="T0" fmla="*/ 39 w 40"/>
                <a:gd name="T1" fmla="*/ 2 h 10"/>
                <a:gd name="T2" fmla="*/ 37 w 40"/>
                <a:gd name="T3" fmla="*/ 5 h 10"/>
                <a:gd name="T4" fmla="*/ 3 w 40"/>
                <a:gd name="T5" fmla="*/ 10 h 10"/>
                <a:gd name="T6" fmla="*/ 0 w 40"/>
                <a:gd name="T7" fmla="*/ 7 h 10"/>
                <a:gd name="T8" fmla="*/ 0 w 40"/>
                <a:gd name="T9" fmla="*/ 7 h 10"/>
                <a:gd name="T10" fmla="*/ 3 w 40"/>
                <a:gd name="T11" fmla="*/ 4 h 10"/>
                <a:gd name="T12" fmla="*/ 36 w 40"/>
                <a:gd name="T13" fmla="*/ 0 h 10"/>
                <a:gd name="T14" fmla="*/ 39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39" y="2"/>
                  </a:moveTo>
                  <a:cubicBezTo>
                    <a:pt x="40" y="4"/>
                    <a:pt x="38" y="5"/>
                    <a:pt x="37" y="5"/>
                  </a:cubicBezTo>
                  <a:cubicBezTo>
                    <a:pt x="3" y="10"/>
                    <a:pt x="3" y="10"/>
                    <a:pt x="3" y="10"/>
                  </a:cubicBezTo>
                  <a:cubicBezTo>
                    <a:pt x="2" y="10"/>
                    <a:pt x="1"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7" name="Freeform 53"/>
            <p:cNvSpPr/>
            <p:nvPr/>
          </p:nvSpPr>
          <p:spPr bwMode="auto">
            <a:xfrm>
              <a:off x="756047" y="2082600"/>
              <a:ext cx="103584" cy="25004"/>
            </a:xfrm>
            <a:custGeom>
              <a:avLst/>
              <a:gdLst>
                <a:gd name="T0" fmla="*/ 40 w 40"/>
                <a:gd name="T1" fmla="*/ 2 h 10"/>
                <a:gd name="T2" fmla="*/ 37 w 40"/>
                <a:gd name="T3" fmla="*/ 5 h 10"/>
                <a:gd name="T4" fmla="*/ 4 w 40"/>
                <a:gd name="T5" fmla="*/ 9 h 10"/>
                <a:gd name="T6" fmla="*/ 1 w 40"/>
                <a:gd name="T7" fmla="*/ 7 h 10"/>
                <a:gd name="T8" fmla="*/ 1 w 40"/>
                <a:gd name="T9" fmla="*/ 7 h 10"/>
                <a:gd name="T10" fmla="*/ 3 w 40"/>
                <a:gd name="T11" fmla="*/ 4 h 10"/>
                <a:gd name="T12" fmla="*/ 36 w 40"/>
                <a:gd name="T13" fmla="*/ 0 h 10"/>
                <a:gd name="T14" fmla="*/ 40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40" y="2"/>
                  </a:moveTo>
                  <a:cubicBezTo>
                    <a:pt x="40" y="4"/>
                    <a:pt x="39" y="5"/>
                    <a:pt x="37" y="5"/>
                  </a:cubicBezTo>
                  <a:cubicBezTo>
                    <a:pt x="4" y="9"/>
                    <a:pt x="4" y="9"/>
                    <a:pt x="4" y="9"/>
                  </a:cubicBezTo>
                  <a:cubicBezTo>
                    <a:pt x="2" y="10"/>
                    <a:pt x="1" y="9"/>
                    <a:pt x="1" y="7"/>
                  </a:cubicBezTo>
                  <a:cubicBezTo>
                    <a:pt x="1" y="7"/>
                    <a:pt x="1" y="7"/>
                    <a:pt x="1" y="7"/>
                  </a:cubicBezTo>
                  <a:cubicBezTo>
                    <a:pt x="0" y="6"/>
                    <a:pt x="1" y="4"/>
                    <a:pt x="3" y="4"/>
                  </a:cubicBezTo>
                  <a:cubicBezTo>
                    <a:pt x="36" y="0"/>
                    <a:pt x="36" y="0"/>
                    <a:pt x="36" y="0"/>
                  </a:cubicBezTo>
                  <a:cubicBezTo>
                    <a:pt x="38" y="0"/>
                    <a:pt x="39" y="1"/>
                    <a:pt x="40"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8" name="Freeform 54"/>
            <p:cNvSpPr/>
            <p:nvPr/>
          </p:nvSpPr>
          <p:spPr bwMode="auto">
            <a:xfrm>
              <a:off x="802482" y="2107603"/>
              <a:ext cx="59531" cy="21431"/>
            </a:xfrm>
            <a:custGeom>
              <a:avLst/>
              <a:gdLst>
                <a:gd name="T0" fmla="*/ 23 w 23"/>
                <a:gd name="T1" fmla="*/ 2 h 8"/>
                <a:gd name="T2" fmla="*/ 20 w 23"/>
                <a:gd name="T3" fmla="*/ 5 h 8"/>
                <a:gd name="T4" fmla="*/ 3 w 23"/>
                <a:gd name="T5" fmla="*/ 7 h 8"/>
                <a:gd name="T6" fmla="*/ 0 w 23"/>
                <a:gd name="T7" fmla="*/ 5 h 8"/>
                <a:gd name="T8" fmla="*/ 0 w 23"/>
                <a:gd name="T9" fmla="*/ 5 h 8"/>
                <a:gd name="T10" fmla="*/ 2 w 23"/>
                <a:gd name="T11" fmla="*/ 2 h 8"/>
                <a:gd name="T12" fmla="*/ 20 w 23"/>
                <a:gd name="T13" fmla="*/ 0 h 8"/>
                <a:gd name="T14" fmla="*/ 23 w 23"/>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
                  <a:moveTo>
                    <a:pt x="23" y="2"/>
                  </a:moveTo>
                  <a:cubicBezTo>
                    <a:pt x="23" y="4"/>
                    <a:pt x="22" y="5"/>
                    <a:pt x="20" y="5"/>
                  </a:cubicBezTo>
                  <a:cubicBezTo>
                    <a:pt x="3" y="7"/>
                    <a:pt x="3" y="7"/>
                    <a:pt x="3" y="7"/>
                  </a:cubicBezTo>
                  <a:cubicBezTo>
                    <a:pt x="1" y="8"/>
                    <a:pt x="0" y="6"/>
                    <a:pt x="0" y="5"/>
                  </a:cubicBezTo>
                  <a:cubicBezTo>
                    <a:pt x="0" y="5"/>
                    <a:pt x="0" y="5"/>
                    <a:pt x="0" y="5"/>
                  </a:cubicBezTo>
                  <a:cubicBezTo>
                    <a:pt x="0" y="3"/>
                    <a:pt x="1" y="2"/>
                    <a:pt x="2" y="2"/>
                  </a:cubicBezTo>
                  <a:cubicBezTo>
                    <a:pt x="20" y="0"/>
                    <a:pt x="20" y="0"/>
                    <a:pt x="20" y="0"/>
                  </a:cubicBezTo>
                  <a:cubicBezTo>
                    <a:pt x="21" y="0"/>
                    <a:pt x="23" y="1"/>
                    <a:pt x="23"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9" name="Freeform 55"/>
            <p:cNvSpPr>
              <a:spLocks noEditPoints="1"/>
            </p:cNvSpPr>
            <p:nvPr/>
          </p:nvSpPr>
          <p:spPr bwMode="auto">
            <a:xfrm>
              <a:off x="3059906" y="2087363"/>
              <a:ext cx="172640" cy="232172"/>
            </a:xfrm>
            <a:custGeom>
              <a:avLst/>
              <a:gdLst>
                <a:gd name="T0" fmla="*/ 43 w 67"/>
                <a:gd name="T1" fmla="*/ 1 h 90"/>
                <a:gd name="T2" fmla="*/ 14 w 67"/>
                <a:gd name="T3" fmla="*/ 4 h 90"/>
                <a:gd name="T4" fmla="*/ 1 w 67"/>
                <a:gd name="T5" fmla="*/ 21 h 90"/>
                <a:gd name="T6" fmla="*/ 8 w 67"/>
                <a:gd name="T7" fmla="*/ 76 h 90"/>
                <a:gd name="T8" fmla="*/ 25 w 67"/>
                <a:gd name="T9" fmla="*/ 89 h 90"/>
                <a:gd name="T10" fmla="*/ 53 w 67"/>
                <a:gd name="T11" fmla="*/ 85 h 90"/>
                <a:gd name="T12" fmla="*/ 66 w 67"/>
                <a:gd name="T13" fmla="*/ 68 h 90"/>
                <a:gd name="T14" fmla="*/ 60 w 67"/>
                <a:gd name="T15" fmla="*/ 14 h 90"/>
                <a:gd name="T16" fmla="*/ 43 w 67"/>
                <a:gd name="T17" fmla="*/ 1 h 90"/>
                <a:gd name="T18" fmla="*/ 43 w 67"/>
                <a:gd name="T19" fmla="*/ 80 h 90"/>
                <a:gd name="T20" fmla="*/ 41 w 67"/>
                <a:gd name="T21" fmla="*/ 81 h 90"/>
                <a:gd name="T22" fmla="*/ 35 w 67"/>
                <a:gd name="T23" fmla="*/ 82 h 90"/>
                <a:gd name="T24" fmla="*/ 34 w 67"/>
                <a:gd name="T25" fmla="*/ 81 h 90"/>
                <a:gd name="T26" fmla="*/ 33 w 67"/>
                <a:gd name="T27" fmla="*/ 77 h 90"/>
                <a:gd name="T28" fmla="*/ 35 w 67"/>
                <a:gd name="T29" fmla="*/ 75 h 90"/>
                <a:gd name="T30" fmla="*/ 41 w 67"/>
                <a:gd name="T31" fmla="*/ 75 h 90"/>
                <a:gd name="T32" fmla="*/ 42 w 67"/>
                <a:gd name="T33" fmla="*/ 76 h 90"/>
                <a:gd name="T34" fmla="*/ 43 w 67"/>
                <a:gd name="T35" fmla="*/ 80 h 90"/>
                <a:gd name="T36" fmla="*/ 58 w 67"/>
                <a:gd name="T37" fmla="*/ 57 h 90"/>
                <a:gd name="T38" fmla="*/ 50 w 67"/>
                <a:gd name="T39" fmla="*/ 66 h 90"/>
                <a:gd name="T40" fmla="*/ 23 w 67"/>
                <a:gd name="T41" fmla="*/ 70 h 90"/>
                <a:gd name="T42" fmla="*/ 14 w 67"/>
                <a:gd name="T43" fmla="*/ 62 h 90"/>
                <a:gd name="T44" fmla="*/ 9 w 67"/>
                <a:gd name="T45" fmla="*/ 22 h 90"/>
                <a:gd name="T46" fmla="*/ 16 w 67"/>
                <a:gd name="T47" fmla="*/ 12 h 90"/>
                <a:gd name="T48" fmla="*/ 43 w 67"/>
                <a:gd name="T49" fmla="*/ 8 h 90"/>
                <a:gd name="T50" fmla="*/ 53 w 67"/>
                <a:gd name="T51" fmla="*/ 16 h 90"/>
                <a:gd name="T52" fmla="*/ 58 w 67"/>
                <a:gd name="T53"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90">
                  <a:moveTo>
                    <a:pt x="43" y="1"/>
                  </a:moveTo>
                  <a:cubicBezTo>
                    <a:pt x="14" y="4"/>
                    <a:pt x="14" y="4"/>
                    <a:pt x="14" y="4"/>
                  </a:cubicBezTo>
                  <a:cubicBezTo>
                    <a:pt x="6" y="5"/>
                    <a:pt x="0" y="13"/>
                    <a:pt x="1" y="21"/>
                  </a:cubicBezTo>
                  <a:cubicBezTo>
                    <a:pt x="8" y="76"/>
                    <a:pt x="8" y="76"/>
                    <a:pt x="8" y="76"/>
                  </a:cubicBezTo>
                  <a:cubicBezTo>
                    <a:pt x="9" y="84"/>
                    <a:pt x="17" y="90"/>
                    <a:pt x="25" y="89"/>
                  </a:cubicBezTo>
                  <a:cubicBezTo>
                    <a:pt x="53" y="85"/>
                    <a:pt x="53" y="85"/>
                    <a:pt x="53" y="85"/>
                  </a:cubicBezTo>
                  <a:cubicBezTo>
                    <a:pt x="61" y="84"/>
                    <a:pt x="67" y="77"/>
                    <a:pt x="66" y="68"/>
                  </a:cubicBezTo>
                  <a:cubicBezTo>
                    <a:pt x="60" y="14"/>
                    <a:pt x="60" y="14"/>
                    <a:pt x="60" y="14"/>
                  </a:cubicBezTo>
                  <a:cubicBezTo>
                    <a:pt x="59" y="6"/>
                    <a:pt x="51" y="0"/>
                    <a:pt x="43" y="1"/>
                  </a:cubicBezTo>
                  <a:close/>
                  <a:moveTo>
                    <a:pt x="43" y="80"/>
                  </a:moveTo>
                  <a:cubicBezTo>
                    <a:pt x="43" y="81"/>
                    <a:pt x="42" y="81"/>
                    <a:pt x="41" y="81"/>
                  </a:cubicBezTo>
                  <a:cubicBezTo>
                    <a:pt x="35" y="82"/>
                    <a:pt x="35" y="82"/>
                    <a:pt x="35" y="82"/>
                  </a:cubicBezTo>
                  <a:cubicBezTo>
                    <a:pt x="35" y="82"/>
                    <a:pt x="34" y="82"/>
                    <a:pt x="34" y="81"/>
                  </a:cubicBezTo>
                  <a:cubicBezTo>
                    <a:pt x="33" y="77"/>
                    <a:pt x="33" y="77"/>
                    <a:pt x="33" y="77"/>
                  </a:cubicBezTo>
                  <a:cubicBezTo>
                    <a:pt x="33" y="76"/>
                    <a:pt x="34" y="76"/>
                    <a:pt x="35" y="75"/>
                  </a:cubicBezTo>
                  <a:cubicBezTo>
                    <a:pt x="41" y="75"/>
                    <a:pt x="41" y="75"/>
                    <a:pt x="41" y="75"/>
                  </a:cubicBezTo>
                  <a:cubicBezTo>
                    <a:pt x="41" y="75"/>
                    <a:pt x="42" y="75"/>
                    <a:pt x="42" y="76"/>
                  </a:cubicBezTo>
                  <a:lnTo>
                    <a:pt x="43" y="80"/>
                  </a:lnTo>
                  <a:close/>
                  <a:moveTo>
                    <a:pt x="58" y="57"/>
                  </a:moveTo>
                  <a:cubicBezTo>
                    <a:pt x="58" y="61"/>
                    <a:pt x="55" y="66"/>
                    <a:pt x="50" y="66"/>
                  </a:cubicBezTo>
                  <a:cubicBezTo>
                    <a:pt x="23" y="70"/>
                    <a:pt x="23" y="70"/>
                    <a:pt x="23" y="70"/>
                  </a:cubicBezTo>
                  <a:cubicBezTo>
                    <a:pt x="19" y="70"/>
                    <a:pt x="14" y="67"/>
                    <a:pt x="14" y="62"/>
                  </a:cubicBezTo>
                  <a:cubicBezTo>
                    <a:pt x="9" y="22"/>
                    <a:pt x="9" y="22"/>
                    <a:pt x="9" y="22"/>
                  </a:cubicBezTo>
                  <a:cubicBezTo>
                    <a:pt x="8" y="17"/>
                    <a:pt x="11" y="12"/>
                    <a:pt x="16" y="12"/>
                  </a:cubicBezTo>
                  <a:cubicBezTo>
                    <a:pt x="43" y="8"/>
                    <a:pt x="43" y="8"/>
                    <a:pt x="43" y="8"/>
                  </a:cubicBezTo>
                  <a:cubicBezTo>
                    <a:pt x="48" y="8"/>
                    <a:pt x="52" y="11"/>
                    <a:pt x="53" y="16"/>
                  </a:cubicBezTo>
                  <a:lnTo>
                    <a:pt x="58" y="5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0" name="Freeform 56"/>
            <p:cNvSpPr/>
            <p:nvPr/>
          </p:nvSpPr>
          <p:spPr bwMode="auto">
            <a:xfrm>
              <a:off x="3224212" y="2094506"/>
              <a:ext cx="41672" cy="201216"/>
            </a:xfrm>
            <a:custGeom>
              <a:avLst/>
              <a:gdLst>
                <a:gd name="T0" fmla="*/ 3 w 16"/>
                <a:gd name="T1" fmla="*/ 0 h 78"/>
                <a:gd name="T2" fmla="*/ 0 w 16"/>
                <a:gd name="T3" fmla="*/ 4 h 78"/>
                <a:gd name="T4" fmla="*/ 9 w 16"/>
                <a:gd name="T5" fmla="*/ 74 h 78"/>
                <a:gd name="T6" fmla="*/ 13 w 16"/>
                <a:gd name="T7" fmla="*/ 78 h 78"/>
                <a:gd name="T8" fmla="*/ 16 w 16"/>
                <a:gd name="T9" fmla="*/ 73 h 78"/>
                <a:gd name="T10" fmla="*/ 7 w 16"/>
                <a:gd name="T11" fmla="*/ 3 h 78"/>
                <a:gd name="T12" fmla="*/ 3 w 1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 h="78">
                  <a:moveTo>
                    <a:pt x="3" y="0"/>
                  </a:moveTo>
                  <a:cubicBezTo>
                    <a:pt x="1" y="0"/>
                    <a:pt x="0" y="2"/>
                    <a:pt x="0" y="4"/>
                  </a:cubicBezTo>
                  <a:cubicBezTo>
                    <a:pt x="9" y="74"/>
                    <a:pt x="9" y="74"/>
                    <a:pt x="9" y="74"/>
                  </a:cubicBezTo>
                  <a:cubicBezTo>
                    <a:pt x="9" y="76"/>
                    <a:pt x="11" y="78"/>
                    <a:pt x="13" y="78"/>
                  </a:cubicBezTo>
                  <a:cubicBezTo>
                    <a:pt x="15" y="77"/>
                    <a:pt x="16" y="75"/>
                    <a:pt x="16" y="73"/>
                  </a:cubicBezTo>
                  <a:cubicBezTo>
                    <a:pt x="7" y="3"/>
                    <a:pt x="7" y="3"/>
                    <a:pt x="7" y="3"/>
                  </a:cubicBezTo>
                  <a:cubicBezTo>
                    <a:pt x="7" y="1"/>
                    <a:pt x="5" y="0"/>
                    <a:pt x="3" y="0"/>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1" name="Freeform 57"/>
            <p:cNvSpPr/>
            <p:nvPr/>
          </p:nvSpPr>
          <p:spPr bwMode="auto">
            <a:xfrm>
              <a:off x="3245643" y="2102841"/>
              <a:ext cx="15478" cy="69056"/>
            </a:xfrm>
            <a:custGeom>
              <a:avLst/>
              <a:gdLst>
                <a:gd name="T0" fmla="*/ 1 w 6"/>
                <a:gd name="T1" fmla="*/ 0 h 27"/>
                <a:gd name="T2" fmla="*/ 0 w 6"/>
                <a:gd name="T3" fmla="*/ 1 h 27"/>
                <a:gd name="T4" fmla="*/ 3 w 6"/>
                <a:gd name="T5" fmla="*/ 26 h 27"/>
                <a:gd name="T6" fmla="*/ 5 w 6"/>
                <a:gd name="T7" fmla="*/ 27 h 27"/>
                <a:gd name="T8" fmla="*/ 6 w 6"/>
                <a:gd name="T9" fmla="*/ 25 h 27"/>
                <a:gd name="T10" fmla="*/ 3 w 6"/>
                <a:gd name="T11" fmla="*/ 1 h 27"/>
                <a:gd name="T12" fmla="*/ 1 w 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6" h="27">
                  <a:moveTo>
                    <a:pt x="1" y="0"/>
                  </a:moveTo>
                  <a:cubicBezTo>
                    <a:pt x="1" y="0"/>
                    <a:pt x="0" y="0"/>
                    <a:pt x="0" y="1"/>
                  </a:cubicBezTo>
                  <a:cubicBezTo>
                    <a:pt x="3" y="26"/>
                    <a:pt x="3" y="26"/>
                    <a:pt x="3" y="26"/>
                  </a:cubicBezTo>
                  <a:cubicBezTo>
                    <a:pt x="3" y="26"/>
                    <a:pt x="4" y="27"/>
                    <a:pt x="5" y="27"/>
                  </a:cubicBezTo>
                  <a:cubicBezTo>
                    <a:pt x="5" y="27"/>
                    <a:pt x="6" y="26"/>
                    <a:pt x="6" y="25"/>
                  </a:cubicBezTo>
                  <a:cubicBezTo>
                    <a:pt x="3" y="1"/>
                    <a:pt x="3" y="1"/>
                    <a:pt x="3" y="1"/>
                  </a:cubicBezTo>
                  <a:cubicBezTo>
                    <a:pt x="3" y="0"/>
                    <a:pt x="2" y="0"/>
                    <a:pt x="1" y="0"/>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2" name="Freeform 58"/>
            <p:cNvSpPr/>
            <p:nvPr/>
          </p:nvSpPr>
          <p:spPr bwMode="auto">
            <a:xfrm>
              <a:off x="3090862" y="2138559"/>
              <a:ext cx="97631" cy="23813"/>
            </a:xfrm>
            <a:custGeom>
              <a:avLst/>
              <a:gdLst>
                <a:gd name="T0" fmla="*/ 38 w 38"/>
                <a:gd name="T1" fmla="*/ 2 h 9"/>
                <a:gd name="T2" fmla="*/ 35 w 38"/>
                <a:gd name="T3" fmla="*/ 5 h 9"/>
                <a:gd name="T4" fmla="*/ 3 w 38"/>
                <a:gd name="T5" fmla="*/ 9 h 9"/>
                <a:gd name="T6" fmla="*/ 0 w 38"/>
                <a:gd name="T7" fmla="*/ 7 h 9"/>
                <a:gd name="T8" fmla="*/ 0 w 38"/>
                <a:gd name="T9" fmla="*/ 7 h 9"/>
                <a:gd name="T10" fmla="*/ 3 w 38"/>
                <a:gd name="T11" fmla="*/ 4 h 9"/>
                <a:gd name="T12" fmla="*/ 35 w 38"/>
                <a:gd name="T13" fmla="*/ 0 h 9"/>
                <a:gd name="T14" fmla="*/ 38 w 38"/>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
                  <a:moveTo>
                    <a:pt x="38" y="2"/>
                  </a:moveTo>
                  <a:cubicBezTo>
                    <a:pt x="38" y="4"/>
                    <a:pt x="37" y="5"/>
                    <a:pt x="35" y="5"/>
                  </a:cubicBezTo>
                  <a:cubicBezTo>
                    <a:pt x="3" y="9"/>
                    <a:pt x="3" y="9"/>
                    <a:pt x="3" y="9"/>
                  </a:cubicBezTo>
                  <a:cubicBezTo>
                    <a:pt x="2" y="9"/>
                    <a:pt x="1" y="8"/>
                    <a:pt x="0" y="7"/>
                  </a:cubicBezTo>
                  <a:cubicBezTo>
                    <a:pt x="0" y="7"/>
                    <a:pt x="0" y="7"/>
                    <a:pt x="0" y="7"/>
                  </a:cubicBezTo>
                  <a:cubicBezTo>
                    <a:pt x="0" y="5"/>
                    <a:pt x="1" y="4"/>
                    <a:pt x="3" y="4"/>
                  </a:cubicBezTo>
                  <a:cubicBezTo>
                    <a:pt x="35" y="0"/>
                    <a:pt x="35" y="0"/>
                    <a:pt x="35" y="0"/>
                  </a:cubicBezTo>
                  <a:cubicBezTo>
                    <a:pt x="36" y="0"/>
                    <a:pt x="37" y="1"/>
                    <a:pt x="38"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3" name="Freeform 59"/>
            <p:cNvSpPr/>
            <p:nvPr/>
          </p:nvSpPr>
          <p:spPr bwMode="auto">
            <a:xfrm>
              <a:off x="3093244" y="2162371"/>
              <a:ext cx="97631" cy="25004"/>
            </a:xfrm>
            <a:custGeom>
              <a:avLst/>
              <a:gdLst>
                <a:gd name="T0" fmla="*/ 38 w 38"/>
                <a:gd name="T1" fmla="*/ 3 h 10"/>
                <a:gd name="T2" fmla="*/ 35 w 38"/>
                <a:gd name="T3" fmla="*/ 6 h 10"/>
                <a:gd name="T4" fmla="*/ 4 w 38"/>
                <a:gd name="T5" fmla="*/ 9 h 10"/>
                <a:gd name="T6" fmla="*/ 1 w 38"/>
                <a:gd name="T7" fmla="*/ 7 h 10"/>
                <a:gd name="T8" fmla="*/ 1 w 38"/>
                <a:gd name="T9" fmla="*/ 7 h 10"/>
                <a:gd name="T10" fmla="*/ 3 w 38"/>
                <a:gd name="T11" fmla="*/ 4 h 10"/>
                <a:gd name="T12" fmla="*/ 35 w 38"/>
                <a:gd name="T13" fmla="*/ 0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5"/>
                    <a:pt x="35" y="6"/>
                  </a:cubicBezTo>
                  <a:cubicBezTo>
                    <a:pt x="4" y="9"/>
                    <a:pt x="4" y="9"/>
                    <a:pt x="4" y="9"/>
                  </a:cubicBezTo>
                  <a:cubicBezTo>
                    <a:pt x="2" y="10"/>
                    <a:pt x="1" y="9"/>
                    <a:pt x="1" y="7"/>
                  </a:cubicBezTo>
                  <a:cubicBezTo>
                    <a:pt x="1" y="7"/>
                    <a:pt x="1" y="7"/>
                    <a:pt x="1" y="7"/>
                  </a:cubicBezTo>
                  <a:cubicBezTo>
                    <a:pt x="0" y="6"/>
                    <a:pt x="1" y="4"/>
                    <a:pt x="3" y="4"/>
                  </a:cubicBezTo>
                  <a:cubicBezTo>
                    <a:pt x="35" y="0"/>
                    <a:pt x="35" y="0"/>
                    <a:pt x="35" y="0"/>
                  </a:cubicBezTo>
                  <a:cubicBezTo>
                    <a:pt x="36" y="0"/>
                    <a:pt x="38" y="1"/>
                    <a:pt x="38"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4" name="Freeform 60"/>
            <p:cNvSpPr/>
            <p:nvPr/>
          </p:nvSpPr>
          <p:spPr bwMode="auto">
            <a:xfrm>
              <a:off x="3099197" y="2187375"/>
              <a:ext cx="95250" cy="23813"/>
            </a:xfrm>
            <a:custGeom>
              <a:avLst/>
              <a:gdLst>
                <a:gd name="T0" fmla="*/ 37 w 37"/>
                <a:gd name="T1" fmla="*/ 2 h 9"/>
                <a:gd name="T2" fmla="*/ 35 w 37"/>
                <a:gd name="T3" fmla="*/ 5 h 9"/>
                <a:gd name="T4" fmla="*/ 3 w 37"/>
                <a:gd name="T5" fmla="*/ 9 h 9"/>
                <a:gd name="T6" fmla="*/ 0 w 37"/>
                <a:gd name="T7" fmla="*/ 7 h 9"/>
                <a:gd name="T8" fmla="*/ 0 w 37"/>
                <a:gd name="T9" fmla="*/ 7 h 9"/>
                <a:gd name="T10" fmla="*/ 2 w 37"/>
                <a:gd name="T11" fmla="*/ 4 h 9"/>
                <a:gd name="T12" fmla="*/ 34 w 37"/>
                <a:gd name="T13" fmla="*/ 0 h 9"/>
                <a:gd name="T14" fmla="*/ 37 w 37"/>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7" y="2"/>
                  </a:moveTo>
                  <a:cubicBezTo>
                    <a:pt x="37" y="3"/>
                    <a:pt x="36" y="5"/>
                    <a:pt x="35" y="5"/>
                  </a:cubicBezTo>
                  <a:cubicBezTo>
                    <a:pt x="3" y="9"/>
                    <a:pt x="3" y="9"/>
                    <a:pt x="3" y="9"/>
                  </a:cubicBezTo>
                  <a:cubicBezTo>
                    <a:pt x="1" y="9"/>
                    <a:pt x="0" y="8"/>
                    <a:pt x="0" y="7"/>
                  </a:cubicBezTo>
                  <a:cubicBezTo>
                    <a:pt x="0" y="7"/>
                    <a:pt x="0" y="7"/>
                    <a:pt x="0" y="7"/>
                  </a:cubicBezTo>
                  <a:cubicBezTo>
                    <a:pt x="0" y="5"/>
                    <a:pt x="1" y="4"/>
                    <a:pt x="2" y="4"/>
                  </a:cubicBezTo>
                  <a:cubicBezTo>
                    <a:pt x="34" y="0"/>
                    <a:pt x="34" y="0"/>
                    <a:pt x="34" y="0"/>
                  </a:cubicBezTo>
                  <a:cubicBezTo>
                    <a:pt x="35" y="0"/>
                    <a:pt x="37" y="1"/>
                    <a:pt x="37"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5" name="Freeform 61"/>
            <p:cNvSpPr/>
            <p:nvPr/>
          </p:nvSpPr>
          <p:spPr bwMode="auto">
            <a:xfrm>
              <a:off x="3139678" y="2211188"/>
              <a:ext cx="57150" cy="20241"/>
            </a:xfrm>
            <a:custGeom>
              <a:avLst/>
              <a:gdLst>
                <a:gd name="T0" fmla="*/ 22 w 22"/>
                <a:gd name="T1" fmla="*/ 2 h 8"/>
                <a:gd name="T2" fmla="*/ 20 w 22"/>
                <a:gd name="T3" fmla="*/ 5 h 8"/>
                <a:gd name="T4" fmla="*/ 3 w 22"/>
                <a:gd name="T5" fmla="*/ 7 h 8"/>
                <a:gd name="T6" fmla="*/ 0 w 22"/>
                <a:gd name="T7" fmla="*/ 5 h 8"/>
                <a:gd name="T8" fmla="*/ 0 w 22"/>
                <a:gd name="T9" fmla="*/ 5 h 8"/>
                <a:gd name="T10" fmla="*/ 2 w 22"/>
                <a:gd name="T11" fmla="*/ 2 h 8"/>
                <a:gd name="T12" fmla="*/ 19 w 22"/>
                <a:gd name="T13" fmla="*/ 0 h 8"/>
                <a:gd name="T14" fmla="*/ 22 w 2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8">
                  <a:moveTo>
                    <a:pt x="22" y="2"/>
                  </a:moveTo>
                  <a:cubicBezTo>
                    <a:pt x="22" y="4"/>
                    <a:pt x="21" y="5"/>
                    <a:pt x="20" y="5"/>
                  </a:cubicBezTo>
                  <a:cubicBezTo>
                    <a:pt x="3" y="7"/>
                    <a:pt x="3" y="7"/>
                    <a:pt x="3" y="7"/>
                  </a:cubicBezTo>
                  <a:cubicBezTo>
                    <a:pt x="2" y="8"/>
                    <a:pt x="0" y="7"/>
                    <a:pt x="0" y="5"/>
                  </a:cubicBezTo>
                  <a:cubicBezTo>
                    <a:pt x="0" y="5"/>
                    <a:pt x="0" y="5"/>
                    <a:pt x="0" y="5"/>
                  </a:cubicBezTo>
                  <a:cubicBezTo>
                    <a:pt x="0" y="4"/>
                    <a:pt x="1" y="2"/>
                    <a:pt x="2" y="2"/>
                  </a:cubicBezTo>
                  <a:cubicBezTo>
                    <a:pt x="19" y="0"/>
                    <a:pt x="19" y="0"/>
                    <a:pt x="19" y="0"/>
                  </a:cubicBezTo>
                  <a:cubicBezTo>
                    <a:pt x="21" y="0"/>
                    <a:pt x="22" y="1"/>
                    <a:pt x="22"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6" name="Freeform 62"/>
            <p:cNvSpPr>
              <a:spLocks noEditPoints="1"/>
            </p:cNvSpPr>
            <p:nvPr/>
          </p:nvSpPr>
          <p:spPr bwMode="auto">
            <a:xfrm>
              <a:off x="1734740" y="1870669"/>
              <a:ext cx="241697" cy="252413"/>
            </a:xfrm>
            <a:custGeom>
              <a:avLst/>
              <a:gdLst>
                <a:gd name="T0" fmla="*/ 71 w 94"/>
                <a:gd name="T1" fmla="*/ 1 h 98"/>
                <a:gd name="T2" fmla="*/ 15 w 94"/>
                <a:gd name="T3" fmla="*/ 8 h 98"/>
                <a:gd name="T4" fmla="*/ 1 w 94"/>
                <a:gd name="T5" fmla="*/ 26 h 98"/>
                <a:gd name="T6" fmla="*/ 6 w 94"/>
                <a:gd name="T7" fmla="*/ 62 h 98"/>
                <a:gd name="T8" fmla="*/ 24 w 94"/>
                <a:gd name="T9" fmla="*/ 76 h 98"/>
                <a:gd name="T10" fmla="*/ 45 w 94"/>
                <a:gd name="T11" fmla="*/ 73 h 98"/>
                <a:gd name="T12" fmla="*/ 46 w 94"/>
                <a:gd name="T13" fmla="*/ 84 h 98"/>
                <a:gd name="T14" fmla="*/ 21 w 94"/>
                <a:gd name="T15" fmla="*/ 88 h 98"/>
                <a:gd name="T16" fmla="*/ 17 w 94"/>
                <a:gd name="T17" fmla="*/ 93 h 98"/>
                <a:gd name="T18" fmla="*/ 22 w 94"/>
                <a:gd name="T19" fmla="*/ 98 h 98"/>
                <a:gd name="T20" fmla="*/ 86 w 94"/>
                <a:gd name="T21" fmla="*/ 90 h 98"/>
                <a:gd name="T22" fmla="*/ 90 w 94"/>
                <a:gd name="T23" fmla="*/ 84 h 98"/>
                <a:gd name="T24" fmla="*/ 84 w 94"/>
                <a:gd name="T25" fmla="*/ 80 h 98"/>
                <a:gd name="T26" fmla="*/ 59 w 94"/>
                <a:gd name="T27" fmla="*/ 83 h 98"/>
                <a:gd name="T28" fmla="*/ 58 w 94"/>
                <a:gd name="T29" fmla="*/ 71 h 98"/>
                <a:gd name="T30" fmla="*/ 79 w 94"/>
                <a:gd name="T31" fmla="*/ 69 h 98"/>
                <a:gd name="T32" fmla="*/ 93 w 94"/>
                <a:gd name="T33" fmla="*/ 51 h 98"/>
                <a:gd name="T34" fmla="*/ 88 w 94"/>
                <a:gd name="T35" fmla="*/ 15 h 98"/>
                <a:gd name="T36" fmla="*/ 71 w 94"/>
                <a:gd name="T37" fmla="*/ 1 h 98"/>
                <a:gd name="T38" fmla="*/ 87 w 94"/>
                <a:gd name="T39" fmla="*/ 52 h 98"/>
                <a:gd name="T40" fmla="*/ 78 w 94"/>
                <a:gd name="T41" fmla="*/ 63 h 98"/>
                <a:gd name="T42" fmla="*/ 23 w 94"/>
                <a:gd name="T43" fmla="*/ 69 h 98"/>
                <a:gd name="T44" fmla="*/ 12 w 94"/>
                <a:gd name="T45" fmla="*/ 61 h 98"/>
                <a:gd name="T46" fmla="*/ 7 w 94"/>
                <a:gd name="T47" fmla="*/ 25 h 98"/>
                <a:gd name="T48" fmla="*/ 16 w 94"/>
                <a:gd name="T49" fmla="*/ 14 h 98"/>
                <a:gd name="T50" fmla="*/ 71 w 94"/>
                <a:gd name="T51" fmla="*/ 7 h 98"/>
                <a:gd name="T52" fmla="*/ 83 w 94"/>
                <a:gd name="T53" fmla="*/ 16 h 98"/>
                <a:gd name="T54" fmla="*/ 87 w 94"/>
                <a:gd name="T55" fmla="*/ 5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98">
                  <a:moveTo>
                    <a:pt x="71" y="1"/>
                  </a:moveTo>
                  <a:cubicBezTo>
                    <a:pt x="15" y="8"/>
                    <a:pt x="15" y="8"/>
                    <a:pt x="15" y="8"/>
                  </a:cubicBezTo>
                  <a:cubicBezTo>
                    <a:pt x="7" y="9"/>
                    <a:pt x="0" y="17"/>
                    <a:pt x="1" y="26"/>
                  </a:cubicBezTo>
                  <a:cubicBezTo>
                    <a:pt x="6" y="62"/>
                    <a:pt x="6" y="62"/>
                    <a:pt x="6" y="62"/>
                  </a:cubicBezTo>
                  <a:cubicBezTo>
                    <a:pt x="7" y="71"/>
                    <a:pt x="15" y="77"/>
                    <a:pt x="24" y="76"/>
                  </a:cubicBezTo>
                  <a:cubicBezTo>
                    <a:pt x="45" y="73"/>
                    <a:pt x="45" y="73"/>
                    <a:pt x="45" y="73"/>
                  </a:cubicBezTo>
                  <a:cubicBezTo>
                    <a:pt x="46" y="84"/>
                    <a:pt x="46" y="84"/>
                    <a:pt x="46" y="84"/>
                  </a:cubicBezTo>
                  <a:cubicBezTo>
                    <a:pt x="21" y="88"/>
                    <a:pt x="21" y="88"/>
                    <a:pt x="21" y="88"/>
                  </a:cubicBezTo>
                  <a:cubicBezTo>
                    <a:pt x="18" y="88"/>
                    <a:pt x="16" y="90"/>
                    <a:pt x="17" y="93"/>
                  </a:cubicBezTo>
                  <a:cubicBezTo>
                    <a:pt x="17" y="96"/>
                    <a:pt x="19" y="98"/>
                    <a:pt x="22" y="98"/>
                  </a:cubicBezTo>
                  <a:cubicBezTo>
                    <a:pt x="86" y="90"/>
                    <a:pt x="86" y="90"/>
                    <a:pt x="86" y="90"/>
                  </a:cubicBezTo>
                  <a:cubicBezTo>
                    <a:pt x="88" y="89"/>
                    <a:pt x="90" y="87"/>
                    <a:pt x="90" y="84"/>
                  </a:cubicBezTo>
                  <a:cubicBezTo>
                    <a:pt x="90" y="81"/>
                    <a:pt x="87" y="79"/>
                    <a:pt x="84" y="80"/>
                  </a:cubicBezTo>
                  <a:cubicBezTo>
                    <a:pt x="59" y="83"/>
                    <a:pt x="59" y="83"/>
                    <a:pt x="59" y="83"/>
                  </a:cubicBezTo>
                  <a:cubicBezTo>
                    <a:pt x="58" y="71"/>
                    <a:pt x="58" y="71"/>
                    <a:pt x="58" y="71"/>
                  </a:cubicBezTo>
                  <a:cubicBezTo>
                    <a:pt x="79" y="69"/>
                    <a:pt x="79" y="69"/>
                    <a:pt x="79" y="69"/>
                  </a:cubicBezTo>
                  <a:cubicBezTo>
                    <a:pt x="88" y="68"/>
                    <a:pt x="94" y="60"/>
                    <a:pt x="93" y="51"/>
                  </a:cubicBezTo>
                  <a:cubicBezTo>
                    <a:pt x="88" y="15"/>
                    <a:pt x="88" y="15"/>
                    <a:pt x="88" y="15"/>
                  </a:cubicBezTo>
                  <a:cubicBezTo>
                    <a:pt x="87" y="6"/>
                    <a:pt x="79" y="0"/>
                    <a:pt x="71" y="1"/>
                  </a:cubicBezTo>
                  <a:close/>
                  <a:moveTo>
                    <a:pt x="87" y="52"/>
                  </a:moveTo>
                  <a:cubicBezTo>
                    <a:pt x="88" y="57"/>
                    <a:pt x="84" y="62"/>
                    <a:pt x="78" y="63"/>
                  </a:cubicBezTo>
                  <a:cubicBezTo>
                    <a:pt x="23" y="69"/>
                    <a:pt x="23" y="69"/>
                    <a:pt x="23" y="69"/>
                  </a:cubicBezTo>
                  <a:cubicBezTo>
                    <a:pt x="17" y="70"/>
                    <a:pt x="12" y="66"/>
                    <a:pt x="12" y="61"/>
                  </a:cubicBezTo>
                  <a:cubicBezTo>
                    <a:pt x="7" y="25"/>
                    <a:pt x="7" y="25"/>
                    <a:pt x="7" y="25"/>
                  </a:cubicBezTo>
                  <a:cubicBezTo>
                    <a:pt x="7" y="20"/>
                    <a:pt x="11" y="15"/>
                    <a:pt x="16" y="14"/>
                  </a:cubicBezTo>
                  <a:cubicBezTo>
                    <a:pt x="71" y="7"/>
                    <a:pt x="71" y="7"/>
                    <a:pt x="71" y="7"/>
                  </a:cubicBezTo>
                  <a:cubicBezTo>
                    <a:pt x="77" y="7"/>
                    <a:pt x="82" y="10"/>
                    <a:pt x="83" y="16"/>
                  </a:cubicBezTo>
                  <a:lnTo>
                    <a:pt x="87" y="52"/>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7" name="Freeform 63"/>
            <p:cNvSpPr/>
            <p:nvPr/>
          </p:nvSpPr>
          <p:spPr bwMode="auto">
            <a:xfrm>
              <a:off x="1772840" y="1917103"/>
              <a:ext cx="152400" cy="30956"/>
            </a:xfrm>
            <a:custGeom>
              <a:avLst/>
              <a:gdLst>
                <a:gd name="T0" fmla="*/ 59 w 59"/>
                <a:gd name="T1" fmla="*/ 2 h 12"/>
                <a:gd name="T2" fmla="*/ 57 w 59"/>
                <a:gd name="T3" fmla="*/ 5 h 12"/>
                <a:gd name="T4" fmla="*/ 4 w 59"/>
                <a:gd name="T5" fmla="*/ 12 h 12"/>
                <a:gd name="T6" fmla="*/ 1 w 59"/>
                <a:gd name="T7" fmla="*/ 9 h 12"/>
                <a:gd name="T8" fmla="*/ 1 w 59"/>
                <a:gd name="T9" fmla="*/ 9 h 12"/>
                <a:gd name="T10" fmla="*/ 3 w 59"/>
                <a:gd name="T11" fmla="*/ 6 h 12"/>
                <a:gd name="T12" fmla="*/ 56 w 59"/>
                <a:gd name="T13" fmla="*/ 0 h 12"/>
                <a:gd name="T14" fmla="*/ 59 w 59"/>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2">
                  <a:moveTo>
                    <a:pt x="59" y="2"/>
                  </a:moveTo>
                  <a:cubicBezTo>
                    <a:pt x="59" y="4"/>
                    <a:pt x="58" y="5"/>
                    <a:pt x="57" y="5"/>
                  </a:cubicBezTo>
                  <a:cubicBezTo>
                    <a:pt x="4" y="12"/>
                    <a:pt x="4" y="12"/>
                    <a:pt x="4" y="12"/>
                  </a:cubicBezTo>
                  <a:cubicBezTo>
                    <a:pt x="2" y="12"/>
                    <a:pt x="1" y="11"/>
                    <a:pt x="1" y="9"/>
                  </a:cubicBezTo>
                  <a:cubicBezTo>
                    <a:pt x="1" y="9"/>
                    <a:pt x="1" y="9"/>
                    <a:pt x="1" y="9"/>
                  </a:cubicBezTo>
                  <a:cubicBezTo>
                    <a:pt x="0" y="8"/>
                    <a:pt x="1" y="6"/>
                    <a:pt x="3" y="6"/>
                  </a:cubicBezTo>
                  <a:cubicBezTo>
                    <a:pt x="56" y="0"/>
                    <a:pt x="56" y="0"/>
                    <a:pt x="56" y="0"/>
                  </a:cubicBezTo>
                  <a:cubicBezTo>
                    <a:pt x="58" y="0"/>
                    <a:pt x="59" y="1"/>
                    <a:pt x="5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8" name="Freeform 64"/>
            <p:cNvSpPr/>
            <p:nvPr/>
          </p:nvSpPr>
          <p:spPr bwMode="auto">
            <a:xfrm>
              <a:off x="1778794" y="1940915"/>
              <a:ext cx="151209" cy="33338"/>
            </a:xfrm>
            <a:custGeom>
              <a:avLst/>
              <a:gdLst>
                <a:gd name="T0" fmla="*/ 58 w 59"/>
                <a:gd name="T1" fmla="*/ 3 h 13"/>
                <a:gd name="T2" fmla="*/ 56 w 59"/>
                <a:gd name="T3" fmla="*/ 6 h 13"/>
                <a:gd name="T4" fmla="*/ 3 w 59"/>
                <a:gd name="T5" fmla="*/ 13 h 13"/>
                <a:gd name="T6" fmla="*/ 0 w 59"/>
                <a:gd name="T7" fmla="*/ 10 h 13"/>
                <a:gd name="T8" fmla="*/ 0 w 59"/>
                <a:gd name="T9" fmla="*/ 10 h 13"/>
                <a:gd name="T10" fmla="*/ 2 w 59"/>
                <a:gd name="T11" fmla="*/ 7 h 13"/>
                <a:gd name="T12" fmla="*/ 55 w 59"/>
                <a:gd name="T13" fmla="*/ 1 h 13"/>
                <a:gd name="T14" fmla="*/ 58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8" y="3"/>
                  </a:moveTo>
                  <a:cubicBezTo>
                    <a:pt x="59" y="4"/>
                    <a:pt x="57" y="6"/>
                    <a:pt x="56" y="6"/>
                  </a:cubicBezTo>
                  <a:cubicBezTo>
                    <a:pt x="3" y="13"/>
                    <a:pt x="3" y="13"/>
                    <a:pt x="3" y="13"/>
                  </a:cubicBezTo>
                  <a:cubicBezTo>
                    <a:pt x="1" y="13"/>
                    <a:pt x="0" y="12"/>
                    <a:pt x="0" y="10"/>
                  </a:cubicBezTo>
                  <a:cubicBezTo>
                    <a:pt x="0" y="10"/>
                    <a:pt x="0" y="10"/>
                    <a:pt x="0" y="10"/>
                  </a:cubicBezTo>
                  <a:cubicBezTo>
                    <a:pt x="0" y="9"/>
                    <a:pt x="1" y="7"/>
                    <a:pt x="2" y="7"/>
                  </a:cubicBezTo>
                  <a:cubicBezTo>
                    <a:pt x="55" y="1"/>
                    <a:pt x="55" y="1"/>
                    <a:pt x="55" y="1"/>
                  </a:cubicBezTo>
                  <a:cubicBezTo>
                    <a:pt x="57" y="0"/>
                    <a:pt x="58" y="1"/>
                    <a:pt x="58"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9" name="Freeform 65"/>
            <p:cNvSpPr/>
            <p:nvPr/>
          </p:nvSpPr>
          <p:spPr bwMode="auto">
            <a:xfrm>
              <a:off x="1781175" y="1965919"/>
              <a:ext cx="151209" cy="33338"/>
            </a:xfrm>
            <a:custGeom>
              <a:avLst/>
              <a:gdLst>
                <a:gd name="T0" fmla="*/ 59 w 59"/>
                <a:gd name="T1" fmla="*/ 3 h 13"/>
                <a:gd name="T2" fmla="*/ 56 w 59"/>
                <a:gd name="T3" fmla="*/ 6 h 13"/>
                <a:gd name="T4" fmla="*/ 3 w 59"/>
                <a:gd name="T5" fmla="*/ 12 h 13"/>
                <a:gd name="T6" fmla="*/ 0 w 59"/>
                <a:gd name="T7" fmla="*/ 10 h 13"/>
                <a:gd name="T8" fmla="*/ 0 w 59"/>
                <a:gd name="T9" fmla="*/ 10 h 13"/>
                <a:gd name="T10" fmla="*/ 2 w 59"/>
                <a:gd name="T11" fmla="*/ 7 h 13"/>
                <a:gd name="T12" fmla="*/ 56 w 59"/>
                <a:gd name="T13" fmla="*/ 0 h 13"/>
                <a:gd name="T14" fmla="*/ 59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9" y="3"/>
                  </a:moveTo>
                  <a:cubicBezTo>
                    <a:pt x="59" y="4"/>
                    <a:pt x="58" y="6"/>
                    <a:pt x="56" y="6"/>
                  </a:cubicBezTo>
                  <a:cubicBezTo>
                    <a:pt x="3" y="12"/>
                    <a:pt x="3" y="12"/>
                    <a:pt x="3" y="12"/>
                  </a:cubicBezTo>
                  <a:cubicBezTo>
                    <a:pt x="2" y="13"/>
                    <a:pt x="0" y="12"/>
                    <a:pt x="0" y="10"/>
                  </a:cubicBezTo>
                  <a:cubicBezTo>
                    <a:pt x="0" y="10"/>
                    <a:pt x="0" y="10"/>
                    <a:pt x="0" y="10"/>
                  </a:cubicBezTo>
                  <a:cubicBezTo>
                    <a:pt x="0" y="9"/>
                    <a:pt x="1" y="7"/>
                    <a:pt x="2" y="7"/>
                  </a:cubicBezTo>
                  <a:cubicBezTo>
                    <a:pt x="56" y="0"/>
                    <a:pt x="56" y="0"/>
                    <a:pt x="56" y="0"/>
                  </a:cubicBezTo>
                  <a:cubicBezTo>
                    <a:pt x="57" y="0"/>
                    <a:pt x="58" y="1"/>
                    <a:pt x="59"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0" name="Freeform 66"/>
            <p:cNvSpPr/>
            <p:nvPr/>
          </p:nvSpPr>
          <p:spPr bwMode="auto">
            <a:xfrm>
              <a:off x="1824038" y="1992113"/>
              <a:ext cx="110728" cy="28575"/>
            </a:xfrm>
            <a:custGeom>
              <a:avLst/>
              <a:gdLst>
                <a:gd name="T0" fmla="*/ 43 w 43"/>
                <a:gd name="T1" fmla="*/ 3 h 11"/>
                <a:gd name="T2" fmla="*/ 40 w 43"/>
                <a:gd name="T3" fmla="*/ 6 h 11"/>
                <a:gd name="T4" fmla="*/ 3 w 43"/>
                <a:gd name="T5" fmla="*/ 10 h 11"/>
                <a:gd name="T6" fmla="*/ 0 w 43"/>
                <a:gd name="T7" fmla="*/ 8 h 11"/>
                <a:gd name="T8" fmla="*/ 0 w 43"/>
                <a:gd name="T9" fmla="*/ 8 h 11"/>
                <a:gd name="T10" fmla="*/ 3 w 43"/>
                <a:gd name="T11" fmla="*/ 5 h 11"/>
                <a:gd name="T12" fmla="*/ 40 w 43"/>
                <a:gd name="T13" fmla="*/ 0 h 11"/>
                <a:gd name="T14" fmla="*/ 43 w 43"/>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
                  <a:moveTo>
                    <a:pt x="43" y="3"/>
                  </a:moveTo>
                  <a:cubicBezTo>
                    <a:pt x="43" y="4"/>
                    <a:pt x="42" y="6"/>
                    <a:pt x="40" y="6"/>
                  </a:cubicBezTo>
                  <a:cubicBezTo>
                    <a:pt x="3" y="10"/>
                    <a:pt x="3" y="10"/>
                    <a:pt x="3" y="10"/>
                  </a:cubicBezTo>
                  <a:cubicBezTo>
                    <a:pt x="2" y="11"/>
                    <a:pt x="0" y="10"/>
                    <a:pt x="0" y="8"/>
                  </a:cubicBezTo>
                  <a:cubicBezTo>
                    <a:pt x="0" y="8"/>
                    <a:pt x="0" y="8"/>
                    <a:pt x="0" y="8"/>
                  </a:cubicBezTo>
                  <a:cubicBezTo>
                    <a:pt x="0" y="6"/>
                    <a:pt x="1" y="5"/>
                    <a:pt x="3" y="5"/>
                  </a:cubicBezTo>
                  <a:cubicBezTo>
                    <a:pt x="40" y="0"/>
                    <a:pt x="40" y="0"/>
                    <a:pt x="40" y="0"/>
                  </a:cubicBezTo>
                  <a:cubicBezTo>
                    <a:pt x="41" y="0"/>
                    <a:pt x="43" y="1"/>
                    <a:pt x="43"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1" name="Freeform 67"/>
            <p:cNvSpPr>
              <a:spLocks noEditPoints="1"/>
            </p:cNvSpPr>
            <p:nvPr/>
          </p:nvSpPr>
          <p:spPr bwMode="auto">
            <a:xfrm>
              <a:off x="983457" y="1952822"/>
              <a:ext cx="177403" cy="216694"/>
            </a:xfrm>
            <a:custGeom>
              <a:avLst/>
              <a:gdLst>
                <a:gd name="T0" fmla="*/ 15 w 69"/>
                <a:gd name="T1" fmla="*/ 5 h 84"/>
                <a:gd name="T2" fmla="*/ 7 w 69"/>
                <a:gd name="T3" fmla="*/ 69 h 84"/>
                <a:gd name="T4" fmla="*/ 54 w 69"/>
                <a:gd name="T5" fmla="*/ 79 h 84"/>
                <a:gd name="T6" fmla="*/ 62 w 69"/>
                <a:gd name="T7" fmla="*/ 15 h 84"/>
                <a:gd name="T8" fmla="*/ 23 w 69"/>
                <a:gd name="T9" fmla="*/ 71 h 84"/>
                <a:gd name="T10" fmla="*/ 15 w 69"/>
                <a:gd name="T11" fmla="*/ 74 h 84"/>
                <a:gd name="T12" fmla="*/ 12 w 69"/>
                <a:gd name="T13" fmla="*/ 68 h 84"/>
                <a:gd name="T14" fmla="*/ 21 w 69"/>
                <a:gd name="T15" fmla="*/ 65 h 84"/>
                <a:gd name="T16" fmla="*/ 23 w 69"/>
                <a:gd name="T17" fmla="*/ 71 h 84"/>
                <a:gd name="T18" fmla="*/ 20 w 69"/>
                <a:gd name="T19" fmla="*/ 60 h 84"/>
                <a:gd name="T20" fmla="*/ 11 w 69"/>
                <a:gd name="T21" fmla="*/ 59 h 84"/>
                <a:gd name="T22" fmla="*/ 12 w 69"/>
                <a:gd name="T23" fmla="*/ 53 h 84"/>
                <a:gd name="T24" fmla="*/ 21 w 69"/>
                <a:gd name="T25" fmla="*/ 53 h 84"/>
                <a:gd name="T26" fmla="*/ 20 w 69"/>
                <a:gd name="T27" fmla="*/ 45 h 84"/>
                <a:gd name="T28" fmla="*/ 12 w 69"/>
                <a:gd name="T29" fmla="*/ 48 h 84"/>
                <a:gd name="T30" fmla="*/ 9 w 69"/>
                <a:gd name="T31" fmla="*/ 42 h 84"/>
                <a:gd name="T32" fmla="*/ 18 w 69"/>
                <a:gd name="T33" fmla="*/ 39 h 84"/>
                <a:gd name="T34" fmla="*/ 20 w 69"/>
                <a:gd name="T35" fmla="*/ 45 h 84"/>
                <a:gd name="T36" fmla="*/ 35 w 69"/>
                <a:gd name="T37" fmla="*/ 71 h 84"/>
                <a:gd name="T38" fmla="*/ 26 w 69"/>
                <a:gd name="T39" fmla="*/ 71 h 84"/>
                <a:gd name="T40" fmla="*/ 27 w 69"/>
                <a:gd name="T41" fmla="*/ 64 h 84"/>
                <a:gd name="T42" fmla="*/ 36 w 69"/>
                <a:gd name="T43" fmla="*/ 65 h 84"/>
                <a:gd name="T44" fmla="*/ 35 w 69"/>
                <a:gd name="T45" fmla="*/ 57 h 84"/>
                <a:gd name="T46" fmla="*/ 26 w 69"/>
                <a:gd name="T47" fmla="*/ 59 h 84"/>
                <a:gd name="T48" fmla="*/ 24 w 69"/>
                <a:gd name="T49" fmla="*/ 53 h 84"/>
                <a:gd name="T50" fmla="*/ 32 w 69"/>
                <a:gd name="T51" fmla="*/ 51 h 84"/>
                <a:gd name="T52" fmla="*/ 35 w 69"/>
                <a:gd name="T53" fmla="*/ 57 h 84"/>
                <a:gd name="T54" fmla="*/ 32 w 69"/>
                <a:gd name="T55" fmla="*/ 45 h 84"/>
                <a:gd name="T56" fmla="*/ 23 w 69"/>
                <a:gd name="T57" fmla="*/ 45 h 84"/>
                <a:gd name="T58" fmla="*/ 24 w 69"/>
                <a:gd name="T59" fmla="*/ 39 h 84"/>
                <a:gd name="T60" fmla="*/ 33 w 69"/>
                <a:gd name="T61" fmla="*/ 39 h 84"/>
                <a:gd name="T62" fmla="*/ 49 w 69"/>
                <a:gd name="T63" fmla="*/ 68 h 84"/>
                <a:gd name="T64" fmla="*/ 41 w 69"/>
                <a:gd name="T65" fmla="*/ 70 h 84"/>
                <a:gd name="T66" fmla="*/ 39 w 69"/>
                <a:gd name="T67" fmla="*/ 64 h 84"/>
                <a:gd name="T68" fmla="*/ 47 w 69"/>
                <a:gd name="T69" fmla="*/ 62 h 84"/>
                <a:gd name="T70" fmla="*/ 49 w 69"/>
                <a:gd name="T71" fmla="*/ 68 h 84"/>
                <a:gd name="T72" fmla="*/ 47 w 69"/>
                <a:gd name="T73" fmla="*/ 57 h 84"/>
                <a:gd name="T74" fmla="*/ 38 w 69"/>
                <a:gd name="T75" fmla="*/ 56 h 84"/>
                <a:gd name="T76" fmla="*/ 38 w 69"/>
                <a:gd name="T77" fmla="*/ 50 h 84"/>
                <a:gd name="T78" fmla="*/ 47 w 69"/>
                <a:gd name="T79" fmla="*/ 50 h 84"/>
                <a:gd name="T80" fmla="*/ 46 w 69"/>
                <a:gd name="T81" fmla="*/ 42 h 84"/>
                <a:gd name="T82" fmla="*/ 38 w 69"/>
                <a:gd name="T83" fmla="*/ 45 h 84"/>
                <a:gd name="T84" fmla="*/ 36 w 69"/>
                <a:gd name="T85" fmla="*/ 39 h 84"/>
                <a:gd name="T86" fmla="*/ 44 w 69"/>
                <a:gd name="T87" fmla="*/ 36 h 84"/>
                <a:gd name="T88" fmla="*/ 46 w 69"/>
                <a:gd name="T89" fmla="*/ 42 h 84"/>
                <a:gd name="T90" fmla="*/ 61 w 69"/>
                <a:gd name="T91" fmla="*/ 68 h 84"/>
                <a:gd name="T92" fmla="*/ 52 w 69"/>
                <a:gd name="T93" fmla="*/ 67 h 84"/>
                <a:gd name="T94" fmla="*/ 53 w 69"/>
                <a:gd name="T95" fmla="*/ 61 h 84"/>
                <a:gd name="T96" fmla="*/ 62 w 69"/>
                <a:gd name="T97" fmla="*/ 61 h 84"/>
                <a:gd name="T98" fmla="*/ 61 w 69"/>
                <a:gd name="T99" fmla="*/ 53 h 84"/>
                <a:gd name="T100" fmla="*/ 53 w 69"/>
                <a:gd name="T101" fmla="*/ 56 h 84"/>
                <a:gd name="T102" fmla="*/ 50 w 69"/>
                <a:gd name="T103" fmla="*/ 50 h 84"/>
                <a:gd name="T104" fmla="*/ 59 w 69"/>
                <a:gd name="T105" fmla="*/ 47 h 84"/>
                <a:gd name="T106" fmla="*/ 61 w 69"/>
                <a:gd name="T107" fmla="*/ 53 h 84"/>
                <a:gd name="T108" fmla="*/ 58 w 69"/>
                <a:gd name="T109" fmla="*/ 42 h 84"/>
                <a:gd name="T110" fmla="*/ 49 w 69"/>
                <a:gd name="T111" fmla="*/ 42 h 84"/>
                <a:gd name="T112" fmla="*/ 50 w 69"/>
                <a:gd name="T113" fmla="*/ 35 h 84"/>
                <a:gd name="T114" fmla="*/ 59 w 69"/>
                <a:gd name="T115" fmla="*/ 36 h 84"/>
                <a:gd name="T116" fmla="*/ 57 w 69"/>
                <a:gd name="T117" fmla="*/ 20 h 84"/>
                <a:gd name="T118" fmla="*/ 18 w 69"/>
                <a:gd name="T119" fmla="*/ 34 h 84"/>
                <a:gd name="T120" fmla="*/ 7 w 69"/>
                <a:gd name="T121" fmla="*/ 22 h 84"/>
                <a:gd name="T122" fmla="*/ 45 w 69"/>
                <a:gd name="T123" fmla="*/ 7 h 84"/>
                <a:gd name="T124" fmla="*/ 57 w 69"/>
                <a:gd name="T12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84">
                  <a:moveTo>
                    <a:pt x="45" y="1"/>
                  </a:moveTo>
                  <a:cubicBezTo>
                    <a:pt x="15" y="5"/>
                    <a:pt x="15" y="5"/>
                    <a:pt x="15" y="5"/>
                  </a:cubicBezTo>
                  <a:cubicBezTo>
                    <a:pt x="6" y="6"/>
                    <a:pt x="0" y="14"/>
                    <a:pt x="1" y="22"/>
                  </a:cubicBezTo>
                  <a:cubicBezTo>
                    <a:pt x="7" y="69"/>
                    <a:pt x="7" y="69"/>
                    <a:pt x="7" y="69"/>
                  </a:cubicBezTo>
                  <a:cubicBezTo>
                    <a:pt x="8" y="78"/>
                    <a:pt x="16" y="84"/>
                    <a:pt x="24" y="83"/>
                  </a:cubicBezTo>
                  <a:cubicBezTo>
                    <a:pt x="54" y="79"/>
                    <a:pt x="54" y="79"/>
                    <a:pt x="54" y="79"/>
                  </a:cubicBezTo>
                  <a:cubicBezTo>
                    <a:pt x="63" y="78"/>
                    <a:pt x="69" y="70"/>
                    <a:pt x="68" y="62"/>
                  </a:cubicBezTo>
                  <a:cubicBezTo>
                    <a:pt x="62" y="15"/>
                    <a:pt x="62" y="15"/>
                    <a:pt x="62" y="15"/>
                  </a:cubicBezTo>
                  <a:cubicBezTo>
                    <a:pt x="61" y="6"/>
                    <a:pt x="53" y="0"/>
                    <a:pt x="45" y="1"/>
                  </a:cubicBezTo>
                  <a:close/>
                  <a:moveTo>
                    <a:pt x="23" y="71"/>
                  </a:moveTo>
                  <a:cubicBezTo>
                    <a:pt x="23" y="72"/>
                    <a:pt x="23" y="73"/>
                    <a:pt x="22" y="73"/>
                  </a:cubicBezTo>
                  <a:cubicBezTo>
                    <a:pt x="15" y="74"/>
                    <a:pt x="15" y="74"/>
                    <a:pt x="15" y="74"/>
                  </a:cubicBezTo>
                  <a:cubicBezTo>
                    <a:pt x="14" y="74"/>
                    <a:pt x="13" y="73"/>
                    <a:pt x="13" y="72"/>
                  </a:cubicBezTo>
                  <a:cubicBezTo>
                    <a:pt x="12" y="68"/>
                    <a:pt x="12" y="68"/>
                    <a:pt x="12" y="68"/>
                  </a:cubicBezTo>
                  <a:cubicBezTo>
                    <a:pt x="12" y="67"/>
                    <a:pt x="13" y="66"/>
                    <a:pt x="14" y="66"/>
                  </a:cubicBezTo>
                  <a:cubicBezTo>
                    <a:pt x="21" y="65"/>
                    <a:pt x="21" y="65"/>
                    <a:pt x="21" y="65"/>
                  </a:cubicBezTo>
                  <a:cubicBezTo>
                    <a:pt x="22" y="65"/>
                    <a:pt x="23" y="65"/>
                    <a:pt x="23" y="66"/>
                  </a:cubicBezTo>
                  <a:lnTo>
                    <a:pt x="23" y="71"/>
                  </a:lnTo>
                  <a:close/>
                  <a:moveTo>
                    <a:pt x="22" y="58"/>
                  </a:moveTo>
                  <a:cubicBezTo>
                    <a:pt x="22" y="59"/>
                    <a:pt x="21" y="60"/>
                    <a:pt x="20" y="60"/>
                  </a:cubicBezTo>
                  <a:cubicBezTo>
                    <a:pt x="13" y="61"/>
                    <a:pt x="13" y="61"/>
                    <a:pt x="13" y="61"/>
                  </a:cubicBezTo>
                  <a:cubicBezTo>
                    <a:pt x="12" y="61"/>
                    <a:pt x="12" y="60"/>
                    <a:pt x="11" y="59"/>
                  </a:cubicBezTo>
                  <a:cubicBezTo>
                    <a:pt x="11" y="55"/>
                    <a:pt x="11" y="55"/>
                    <a:pt x="11" y="55"/>
                  </a:cubicBezTo>
                  <a:cubicBezTo>
                    <a:pt x="11" y="54"/>
                    <a:pt x="11" y="53"/>
                    <a:pt x="12" y="53"/>
                  </a:cubicBezTo>
                  <a:cubicBezTo>
                    <a:pt x="19" y="52"/>
                    <a:pt x="19" y="52"/>
                    <a:pt x="19" y="52"/>
                  </a:cubicBezTo>
                  <a:cubicBezTo>
                    <a:pt x="20" y="52"/>
                    <a:pt x="21" y="53"/>
                    <a:pt x="21" y="53"/>
                  </a:cubicBezTo>
                  <a:lnTo>
                    <a:pt x="22" y="58"/>
                  </a:lnTo>
                  <a:close/>
                  <a:moveTo>
                    <a:pt x="20" y="45"/>
                  </a:moveTo>
                  <a:cubicBezTo>
                    <a:pt x="20" y="46"/>
                    <a:pt x="20" y="47"/>
                    <a:pt x="19" y="47"/>
                  </a:cubicBezTo>
                  <a:cubicBezTo>
                    <a:pt x="12" y="48"/>
                    <a:pt x="12" y="48"/>
                    <a:pt x="12" y="48"/>
                  </a:cubicBezTo>
                  <a:cubicBezTo>
                    <a:pt x="11" y="48"/>
                    <a:pt x="10" y="47"/>
                    <a:pt x="10" y="47"/>
                  </a:cubicBezTo>
                  <a:cubicBezTo>
                    <a:pt x="9" y="42"/>
                    <a:pt x="9" y="42"/>
                    <a:pt x="9" y="42"/>
                  </a:cubicBezTo>
                  <a:cubicBezTo>
                    <a:pt x="9" y="41"/>
                    <a:pt x="10" y="40"/>
                    <a:pt x="11" y="40"/>
                  </a:cubicBezTo>
                  <a:cubicBezTo>
                    <a:pt x="18" y="39"/>
                    <a:pt x="18" y="39"/>
                    <a:pt x="18" y="39"/>
                  </a:cubicBezTo>
                  <a:cubicBezTo>
                    <a:pt x="19" y="39"/>
                    <a:pt x="19" y="40"/>
                    <a:pt x="20" y="41"/>
                  </a:cubicBezTo>
                  <a:lnTo>
                    <a:pt x="20" y="45"/>
                  </a:lnTo>
                  <a:close/>
                  <a:moveTo>
                    <a:pt x="36" y="69"/>
                  </a:moveTo>
                  <a:cubicBezTo>
                    <a:pt x="36" y="70"/>
                    <a:pt x="36" y="71"/>
                    <a:pt x="35" y="71"/>
                  </a:cubicBezTo>
                  <a:cubicBezTo>
                    <a:pt x="28" y="72"/>
                    <a:pt x="28" y="72"/>
                    <a:pt x="28" y="72"/>
                  </a:cubicBezTo>
                  <a:cubicBezTo>
                    <a:pt x="27" y="72"/>
                    <a:pt x="26" y="71"/>
                    <a:pt x="26" y="71"/>
                  </a:cubicBezTo>
                  <a:cubicBezTo>
                    <a:pt x="26" y="66"/>
                    <a:pt x="26" y="66"/>
                    <a:pt x="26" y="66"/>
                  </a:cubicBezTo>
                  <a:cubicBezTo>
                    <a:pt x="25" y="65"/>
                    <a:pt x="26" y="64"/>
                    <a:pt x="27" y="64"/>
                  </a:cubicBezTo>
                  <a:cubicBezTo>
                    <a:pt x="34" y="63"/>
                    <a:pt x="34" y="63"/>
                    <a:pt x="34" y="63"/>
                  </a:cubicBezTo>
                  <a:cubicBezTo>
                    <a:pt x="35" y="63"/>
                    <a:pt x="36" y="64"/>
                    <a:pt x="36" y="65"/>
                  </a:cubicBezTo>
                  <a:lnTo>
                    <a:pt x="36" y="69"/>
                  </a:lnTo>
                  <a:close/>
                  <a:moveTo>
                    <a:pt x="35" y="57"/>
                  </a:moveTo>
                  <a:cubicBezTo>
                    <a:pt x="35" y="57"/>
                    <a:pt x="34" y="58"/>
                    <a:pt x="33" y="58"/>
                  </a:cubicBezTo>
                  <a:cubicBezTo>
                    <a:pt x="26" y="59"/>
                    <a:pt x="26" y="59"/>
                    <a:pt x="26" y="59"/>
                  </a:cubicBezTo>
                  <a:cubicBezTo>
                    <a:pt x="25" y="59"/>
                    <a:pt x="25" y="59"/>
                    <a:pt x="25" y="58"/>
                  </a:cubicBezTo>
                  <a:cubicBezTo>
                    <a:pt x="24" y="53"/>
                    <a:pt x="24" y="53"/>
                    <a:pt x="24" y="53"/>
                  </a:cubicBezTo>
                  <a:cubicBezTo>
                    <a:pt x="24" y="52"/>
                    <a:pt x="25" y="51"/>
                    <a:pt x="25" y="51"/>
                  </a:cubicBezTo>
                  <a:cubicBezTo>
                    <a:pt x="32" y="51"/>
                    <a:pt x="32" y="51"/>
                    <a:pt x="32" y="51"/>
                  </a:cubicBezTo>
                  <a:cubicBezTo>
                    <a:pt x="33" y="50"/>
                    <a:pt x="34" y="51"/>
                    <a:pt x="34" y="52"/>
                  </a:cubicBezTo>
                  <a:lnTo>
                    <a:pt x="35" y="57"/>
                  </a:lnTo>
                  <a:close/>
                  <a:moveTo>
                    <a:pt x="33" y="44"/>
                  </a:moveTo>
                  <a:cubicBezTo>
                    <a:pt x="33" y="45"/>
                    <a:pt x="33" y="45"/>
                    <a:pt x="32" y="45"/>
                  </a:cubicBezTo>
                  <a:cubicBezTo>
                    <a:pt x="25" y="46"/>
                    <a:pt x="25" y="46"/>
                    <a:pt x="25" y="46"/>
                  </a:cubicBezTo>
                  <a:cubicBezTo>
                    <a:pt x="24" y="46"/>
                    <a:pt x="23" y="46"/>
                    <a:pt x="23" y="45"/>
                  </a:cubicBezTo>
                  <a:cubicBezTo>
                    <a:pt x="22" y="40"/>
                    <a:pt x="22" y="40"/>
                    <a:pt x="22" y="40"/>
                  </a:cubicBezTo>
                  <a:cubicBezTo>
                    <a:pt x="22" y="39"/>
                    <a:pt x="23" y="39"/>
                    <a:pt x="24" y="39"/>
                  </a:cubicBezTo>
                  <a:cubicBezTo>
                    <a:pt x="31" y="38"/>
                    <a:pt x="31" y="38"/>
                    <a:pt x="31" y="38"/>
                  </a:cubicBezTo>
                  <a:cubicBezTo>
                    <a:pt x="32" y="38"/>
                    <a:pt x="33" y="38"/>
                    <a:pt x="33" y="39"/>
                  </a:cubicBezTo>
                  <a:lnTo>
                    <a:pt x="33" y="44"/>
                  </a:lnTo>
                  <a:close/>
                  <a:moveTo>
                    <a:pt x="49" y="68"/>
                  </a:moveTo>
                  <a:cubicBezTo>
                    <a:pt x="50" y="69"/>
                    <a:pt x="49" y="69"/>
                    <a:pt x="48" y="69"/>
                  </a:cubicBezTo>
                  <a:cubicBezTo>
                    <a:pt x="41" y="70"/>
                    <a:pt x="41" y="70"/>
                    <a:pt x="41" y="70"/>
                  </a:cubicBezTo>
                  <a:cubicBezTo>
                    <a:pt x="40" y="70"/>
                    <a:pt x="39" y="70"/>
                    <a:pt x="39" y="69"/>
                  </a:cubicBezTo>
                  <a:cubicBezTo>
                    <a:pt x="39" y="64"/>
                    <a:pt x="39" y="64"/>
                    <a:pt x="39" y="64"/>
                  </a:cubicBezTo>
                  <a:cubicBezTo>
                    <a:pt x="39" y="63"/>
                    <a:pt x="39" y="63"/>
                    <a:pt x="40" y="63"/>
                  </a:cubicBezTo>
                  <a:cubicBezTo>
                    <a:pt x="47" y="62"/>
                    <a:pt x="47" y="62"/>
                    <a:pt x="47" y="62"/>
                  </a:cubicBezTo>
                  <a:cubicBezTo>
                    <a:pt x="48" y="62"/>
                    <a:pt x="49" y="62"/>
                    <a:pt x="49" y="63"/>
                  </a:cubicBezTo>
                  <a:lnTo>
                    <a:pt x="49" y="68"/>
                  </a:lnTo>
                  <a:close/>
                  <a:moveTo>
                    <a:pt x="48" y="55"/>
                  </a:moveTo>
                  <a:cubicBezTo>
                    <a:pt x="48" y="56"/>
                    <a:pt x="47" y="57"/>
                    <a:pt x="47" y="57"/>
                  </a:cubicBezTo>
                  <a:cubicBezTo>
                    <a:pt x="39" y="58"/>
                    <a:pt x="39" y="58"/>
                    <a:pt x="39" y="58"/>
                  </a:cubicBezTo>
                  <a:cubicBezTo>
                    <a:pt x="39" y="58"/>
                    <a:pt x="38" y="57"/>
                    <a:pt x="38" y="56"/>
                  </a:cubicBezTo>
                  <a:cubicBezTo>
                    <a:pt x="37" y="51"/>
                    <a:pt x="37" y="51"/>
                    <a:pt x="37" y="51"/>
                  </a:cubicBezTo>
                  <a:cubicBezTo>
                    <a:pt x="37" y="51"/>
                    <a:pt x="38" y="50"/>
                    <a:pt x="38" y="50"/>
                  </a:cubicBezTo>
                  <a:cubicBezTo>
                    <a:pt x="46" y="49"/>
                    <a:pt x="46" y="49"/>
                    <a:pt x="46" y="49"/>
                  </a:cubicBezTo>
                  <a:cubicBezTo>
                    <a:pt x="46" y="49"/>
                    <a:pt x="47" y="49"/>
                    <a:pt x="47" y="50"/>
                  </a:cubicBezTo>
                  <a:lnTo>
                    <a:pt x="48" y="55"/>
                  </a:lnTo>
                  <a:close/>
                  <a:moveTo>
                    <a:pt x="46" y="42"/>
                  </a:moveTo>
                  <a:cubicBezTo>
                    <a:pt x="46" y="43"/>
                    <a:pt x="46" y="44"/>
                    <a:pt x="45" y="44"/>
                  </a:cubicBezTo>
                  <a:cubicBezTo>
                    <a:pt x="38" y="45"/>
                    <a:pt x="38" y="45"/>
                    <a:pt x="38" y="45"/>
                  </a:cubicBezTo>
                  <a:cubicBezTo>
                    <a:pt x="37" y="45"/>
                    <a:pt x="36" y="44"/>
                    <a:pt x="36" y="43"/>
                  </a:cubicBezTo>
                  <a:cubicBezTo>
                    <a:pt x="36" y="39"/>
                    <a:pt x="36" y="39"/>
                    <a:pt x="36" y="39"/>
                  </a:cubicBezTo>
                  <a:cubicBezTo>
                    <a:pt x="35" y="38"/>
                    <a:pt x="36" y="37"/>
                    <a:pt x="37" y="37"/>
                  </a:cubicBezTo>
                  <a:cubicBezTo>
                    <a:pt x="44" y="36"/>
                    <a:pt x="44" y="36"/>
                    <a:pt x="44" y="36"/>
                  </a:cubicBezTo>
                  <a:cubicBezTo>
                    <a:pt x="45" y="36"/>
                    <a:pt x="46" y="37"/>
                    <a:pt x="46" y="37"/>
                  </a:cubicBezTo>
                  <a:lnTo>
                    <a:pt x="46" y="42"/>
                  </a:lnTo>
                  <a:close/>
                  <a:moveTo>
                    <a:pt x="63" y="66"/>
                  </a:moveTo>
                  <a:cubicBezTo>
                    <a:pt x="63" y="67"/>
                    <a:pt x="62" y="68"/>
                    <a:pt x="61" y="68"/>
                  </a:cubicBezTo>
                  <a:cubicBezTo>
                    <a:pt x="54" y="69"/>
                    <a:pt x="54" y="69"/>
                    <a:pt x="54" y="69"/>
                  </a:cubicBezTo>
                  <a:cubicBezTo>
                    <a:pt x="53" y="69"/>
                    <a:pt x="52" y="68"/>
                    <a:pt x="52" y="67"/>
                  </a:cubicBezTo>
                  <a:cubicBezTo>
                    <a:pt x="52" y="63"/>
                    <a:pt x="52" y="63"/>
                    <a:pt x="52" y="63"/>
                  </a:cubicBezTo>
                  <a:cubicBezTo>
                    <a:pt x="52" y="62"/>
                    <a:pt x="52" y="61"/>
                    <a:pt x="53" y="61"/>
                  </a:cubicBezTo>
                  <a:cubicBezTo>
                    <a:pt x="60" y="60"/>
                    <a:pt x="60" y="60"/>
                    <a:pt x="60" y="60"/>
                  </a:cubicBezTo>
                  <a:cubicBezTo>
                    <a:pt x="61" y="60"/>
                    <a:pt x="62" y="61"/>
                    <a:pt x="62" y="61"/>
                  </a:cubicBezTo>
                  <a:lnTo>
                    <a:pt x="63" y="66"/>
                  </a:lnTo>
                  <a:close/>
                  <a:moveTo>
                    <a:pt x="61" y="53"/>
                  </a:moveTo>
                  <a:cubicBezTo>
                    <a:pt x="61" y="54"/>
                    <a:pt x="60" y="55"/>
                    <a:pt x="60" y="55"/>
                  </a:cubicBezTo>
                  <a:cubicBezTo>
                    <a:pt x="53" y="56"/>
                    <a:pt x="53" y="56"/>
                    <a:pt x="53" y="56"/>
                  </a:cubicBezTo>
                  <a:cubicBezTo>
                    <a:pt x="52" y="56"/>
                    <a:pt x="51" y="55"/>
                    <a:pt x="51" y="55"/>
                  </a:cubicBezTo>
                  <a:cubicBezTo>
                    <a:pt x="50" y="50"/>
                    <a:pt x="50" y="50"/>
                    <a:pt x="50" y="50"/>
                  </a:cubicBezTo>
                  <a:cubicBezTo>
                    <a:pt x="50" y="49"/>
                    <a:pt x="51" y="48"/>
                    <a:pt x="52" y="48"/>
                  </a:cubicBezTo>
                  <a:cubicBezTo>
                    <a:pt x="59" y="47"/>
                    <a:pt x="59" y="47"/>
                    <a:pt x="59" y="47"/>
                  </a:cubicBezTo>
                  <a:cubicBezTo>
                    <a:pt x="60" y="47"/>
                    <a:pt x="60" y="48"/>
                    <a:pt x="60" y="49"/>
                  </a:cubicBezTo>
                  <a:lnTo>
                    <a:pt x="61" y="53"/>
                  </a:lnTo>
                  <a:close/>
                  <a:moveTo>
                    <a:pt x="59" y="40"/>
                  </a:moveTo>
                  <a:cubicBezTo>
                    <a:pt x="60" y="41"/>
                    <a:pt x="59" y="42"/>
                    <a:pt x="58" y="42"/>
                  </a:cubicBezTo>
                  <a:cubicBezTo>
                    <a:pt x="51" y="43"/>
                    <a:pt x="51" y="43"/>
                    <a:pt x="51" y="43"/>
                  </a:cubicBezTo>
                  <a:cubicBezTo>
                    <a:pt x="50" y="43"/>
                    <a:pt x="49" y="43"/>
                    <a:pt x="49" y="42"/>
                  </a:cubicBezTo>
                  <a:cubicBezTo>
                    <a:pt x="49" y="37"/>
                    <a:pt x="49" y="37"/>
                    <a:pt x="49" y="37"/>
                  </a:cubicBezTo>
                  <a:cubicBezTo>
                    <a:pt x="49" y="36"/>
                    <a:pt x="49" y="35"/>
                    <a:pt x="50" y="35"/>
                  </a:cubicBezTo>
                  <a:cubicBezTo>
                    <a:pt x="57" y="34"/>
                    <a:pt x="57" y="34"/>
                    <a:pt x="57" y="34"/>
                  </a:cubicBezTo>
                  <a:cubicBezTo>
                    <a:pt x="58" y="34"/>
                    <a:pt x="59" y="35"/>
                    <a:pt x="59" y="36"/>
                  </a:cubicBezTo>
                  <a:lnTo>
                    <a:pt x="59" y="40"/>
                  </a:lnTo>
                  <a:close/>
                  <a:moveTo>
                    <a:pt x="57" y="20"/>
                  </a:moveTo>
                  <a:cubicBezTo>
                    <a:pt x="58" y="25"/>
                    <a:pt x="54" y="30"/>
                    <a:pt x="48" y="31"/>
                  </a:cubicBezTo>
                  <a:cubicBezTo>
                    <a:pt x="18" y="34"/>
                    <a:pt x="18" y="34"/>
                    <a:pt x="18" y="34"/>
                  </a:cubicBezTo>
                  <a:cubicBezTo>
                    <a:pt x="13" y="35"/>
                    <a:pt x="8" y="31"/>
                    <a:pt x="7" y="26"/>
                  </a:cubicBezTo>
                  <a:cubicBezTo>
                    <a:pt x="7" y="22"/>
                    <a:pt x="7" y="22"/>
                    <a:pt x="7" y="22"/>
                  </a:cubicBezTo>
                  <a:cubicBezTo>
                    <a:pt x="6" y="16"/>
                    <a:pt x="10" y="11"/>
                    <a:pt x="16" y="11"/>
                  </a:cubicBezTo>
                  <a:cubicBezTo>
                    <a:pt x="45" y="7"/>
                    <a:pt x="45" y="7"/>
                    <a:pt x="45" y="7"/>
                  </a:cubicBezTo>
                  <a:cubicBezTo>
                    <a:pt x="51" y="6"/>
                    <a:pt x="56" y="10"/>
                    <a:pt x="56" y="16"/>
                  </a:cubicBezTo>
                  <a:lnTo>
                    <a:pt x="57" y="2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2" name="Freeform 68"/>
            <p:cNvSpPr/>
            <p:nvPr/>
          </p:nvSpPr>
          <p:spPr bwMode="auto">
            <a:xfrm>
              <a:off x="1010841" y="1987350"/>
              <a:ext cx="48815" cy="48816"/>
            </a:xfrm>
            <a:custGeom>
              <a:avLst/>
              <a:gdLst>
                <a:gd name="T0" fmla="*/ 16 w 19"/>
                <a:gd name="T1" fmla="*/ 6 h 19"/>
                <a:gd name="T2" fmla="*/ 12 w 19"/>
                <a:gd name="T3" fmla="*/ 6 h 19"/>
                <a:gd name="T4" fmla="*/ 11 w 19"/>
                <a:gd name="T5" fmla="*/ 2 h 19"/>
                <a:gd name="T6" fmla="*/ 8 w 19"/>
                <a:gd name="T7" fmla="*/ 0 h 19"/>
                <a:gd name="T8" fmla="*/ 6 w 19"/>
                <a:gd name="T9" fmla="*/ 3 h 19"/>
                <a:gd name="T10" fmla="*/ 7 w 19"/>
                <a:gd name="T11" fmla="*/ 7 h 19"/>
                <a:gd name="T12" fmla="*/ 2 w 19"/>
                <a:gd name="T13" fmla="*/ 8 h 19"/>
                <a:gd name="T14" fmla="*/ 0 w 19"/>
                <a:gd name="T15" fmla="*/ 11 h 19"/>
                <a:gd name="T16" fmla="*/ 3 w 19"/>
                <a:gd name="T17" fmla="*/ 13 h 19"/>
                <a:gd name="T18" fmla="*/ 7 w 19"/>
                <a:gd name="T19" fmla="*/ 12 h 19"/>
                <a:gd name="T20" fmla="*/ 8 w 19"/>
                <a:gd name="T21" fmla="*/ 17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1" y="2"/>
                    <a:pt x="11" y="2"/>
                    <a:pt x="11" y="2"/>
                  </a:cubicBezTo>
                  <a:cubicBezTo>
                    <a:pt x="11" y="1"/>
                    <a:pt x="10" y="0"/>
                    <a:pt x="8" y="0"/>
                  </a:cubicBezTo>
                  <a:cubicBezTo>
                    <a:pt x="7" y="0"/>
                    <a:pt x="6" y="1"/>
                    <a:pt x="6" y="3"/>
                  </a:cubicBezTo>
                  <a:cubicBezTo>
                    <a:pt x="7" y="7"/>
                    <a:pt x="7" y="7"/>
                    <a:pt x="7" y="7"/>
                  </a:cubicBezTo>
                  <a:cubicBezTo>
                    <a:pt x="2" y="8"/>
                    <a:pt x="2" y="8"/>
                    <a:pt x="2" y="8"/>
                  </a:cubicBezTo>
                  <a:cubicBezTo>
                    <a:pt x="1" y="8"/>
                    <a:pt x="0" y="9"/>
                    <a:pt x="0" y="11"/>
                  </a:cubicBezTo>
                  <a:cubicBezTo>
                    <a:pt x="0" y="12"/>
                    <a:pt x="2" y="13"/>
                    <a:pt x="3" y="13"/>
                  </a:cubicBezTo>
                  <a:cubicBezTo>
                    <a:pt x="7" y="12"/>
                    <a:pt x="7" y="12"/>
                    <a:pt x="7" y="12"/>
                  </a:cubicBezTo>
                  <a:cubicBezTo>
                    <a:pt x="8" y="17"/>
                    <a:pt x="8" y="17"/>
                    <a:pt x="8" y="17"/>
                  </a:cubicBezTo>
                  <a:cubicBezTo>
                    <a:pt x="8" y="18"/>
                    <a:pt x="9" y="19"/>
                    <a:pt x="11" y="19"/>
                  </a:cubicBezTo>
                  <a:cubicBezTo>
                    <a:pt x="12" y="19"/>
                    <a:pt x="13" y="17"/>
                    <a:pt x="13" y="16"/>
                  </a:cubicBezTo>
                  <a:cubicBezTo>
                    <a:pt x="13" y="12"/>
                    <a:pt x="13" y="12"/>
                    <a:pt x="13" y="12"/>
                  </a:cubicBezTo>
                  <a:cubicBezTo>
                    <a:pt x="17" y="11"/>
                    <a:pt x="17" y="11"/>
                    <a:pt x="17" y="11"/>
                  </a:cubicBezTo>
                  <a:cubicBezTo>
                    <a:pt x="18" y="11"/>
                    <a:pt x="19" y="10"/>
                    <a:pt x="19" y="8"/>
                  </a:cubicBezTo>
                  <a:cubicBezTo>
                    <a:pt x="19" y="7"/>
                    <a:pt x="17" y="6"/>
                    <a:pt x="16"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3" name="Freeform 69"/>
            <p:cNvSpPr/>
            <p:nvPr/>
          </p:nvSpPr>
          <p:spPr bwMode="auto">
            <a:xfrm>
              <a:off x="1067990" y="1994494"/>
              <a:ext cx="51197" cy="17860"/>
            </a:xfrm>
            <a:custGeom>
              <a:avLst/>
              <a:gdLst>
                <a:gd name="T0" fmla="*/ 16 w 20"/>
                <a:gd name="T1" fmla="*/ 0 h 7"/>
                <a:gd name="T2" fmla="*/ 3 w 20"/>
                <a:gd name="T3" fmla="*/ 2 h 7"/>
                <a:gd name="T4" fmla="*/ 1 w 20"/>
                <a:gd name="T5" fmla="*/ 5 h 7"/>
                <a:gd name="T6" fmla="*/ 4 w 20"/>
                <a:gd name="T7" fmla="*/ 7 h 7"/>
                <a:gd name="T8" fmla="*/ 17 w 20"/>
                <a:gd name="T9" fmla="*/ 5 h 7"/>
                <a:gd name="T10" fmla="*/ 20 w 20"/>
                <a:gd name="T11" fmla="*/ 2 h 7"/>
                <a:gd name="T12" fmla="*/ 16 w 2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6" y="0"/>
                  </a:moveTo>
                  <a:cubicBezTo>
                    <a:pt x="3" y="2"/>
                    <a:pt x="3" y="2"/>
                    <a:pt x="3" y="2"/>
                  </a:cubicBezTo>
                  <a:cubicBezTo>
                    <a:pt x="1" y="2"/>
                    <a:pt x="0" y="3"/>
                    <a:pt x="1" y="5"/>
                  </a:cubicBezTo>
                  <a:cubicBezTo>
                    <a:pt x="1" y="6"/>
                    <a:pt x="2" y="7"/>
                    <a:pt x="4" y="7"/>
                  </a:cubicBezTo>
                  <a:cubicBezTo>
                    <a:pt x="17" y="5"/>
                    <a:pt x="17" y="5"/>
                    <a:pt x="17" y="5"/>
                  </a:cubicBezTo>
                  <a:cubicBezTo>
                    <a:pt x="19" y="5"/>
                    <a:pt x="20" y="4"/>
                    <a:pt x="20" y="2"/>
                  </a:cubicBezTo>
                  <a:cubicBezTo>
                    <a:pt x="19" y="1"/>
                    <a:pt x="18" y="0"/>
                    <a:pt x="1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4" name="Freeform 70"/>
            <p:cNvSpPr>
              <a:spLocks noEditPoints="1"/>
            </p:cNvSpPr>
            <p:nvPr/>
          </p:nvSpPr>
          <p:spPr bwMode="auto">
            <a:xfrm>
              <a:off x="3471862" y="2365969"/>
              <a:ext cx="179784" cy="215504"/>
            </a:xfrm>
            <a:custGeom>
              <a:avLst/>
              <a:gdLst>
                <a:gd name="T0" fmla="*/ 15 w 70"/>
                <a:gd name="T1" fmla="*/ 4 h 84"/>
                <a:gd name="T2" fmla="*/ 7 w 70"/>
                <a:gd name="T3" fmla="*/ 69 h 84"/>
                <a:gd name="T4" fmla="*/ 54 w 70"/>
                <a:gd name="T5" fmla="*/ 79 h 84"/>
                <a:gd name="T6" fmla="*/ 63 w 70"/>
                <a:gd name="T7" fmla="*/ 15 h 84"/>
                <a:gd name="T8" fmla="*/ 24 w 70"/>
                <a:gd name="T9" fmla="*/ 71 h 84"/>
                <a:gd name="T10" fmla="*/ 15 w 70"/>
                <a:gd name="T11" fmla="*/ 73 h 84"/>
                <a:gd name="T12" fmla="*/ 13 w 70"/>
                <a:gd name="T13" fmla="*/ 67 h 84"/>
                <a:gd name="T14" fmla="*/ 21 w 70"/>
                <a:gd name="T15" fmla="*/ 65 h 84"/>
                <a:gd name="T16" fmla="*/ 24 w 70"/>
                <a:gd name="T17" fmla="*/ 71 h 84"/>
                <a:gd name="T18" fmla="*/ 21 w 70"/>
                <a:gd name="T19" fmla="*/ 60 h 84"/>
                <a:gd name="T20" fmla="*/ 12 w 70"/>
                <a:gd name="T21" fmla="*/ 59 h 84"/>
                <a:gd name="T22" fmla="*/ 13 w 70"/>
                <a:gd name="T23" fmla="*/ 53 h 84"/>
                <a:gd name="T24" fmla="*/ 21 w 70"/>
                <a:gd name="T25" fmla="*/ 53 h 84"/>
                <a:gd name="T26" fmla="*/ 20 w 70"/>
                <a:gd name="T27" fmla="*/ 45 h 84"/>
                <a:gd name="T28" fmla="*/ 12 w 70"/>
                <a:gd name="T29" fmla="*/ 48 h 84"/>
                <a:gd name="T30" fmla="*/ 10 w 70"/>
                <a:gd name="T31" fmla="*/ 42 h 84"/>
                <a:gd name="T32" fmla="*/ 18 w 70"/>
                <a:gd name="T33" fmla="*/ 39 h 84"/>
                <a:gd name="T34" fmla="*/ 20 w 70"/>
                <a:gd name="T35" fmla="*/ 45 h 84"/>
                <a:gd name="T36" fmla="*/ 35 w 70"/>
                <a:gd name="T37" fmla="*/ 71 h 84"/>
                <a:gd name="T38" fmla="*/ 26 w 70"/>
                <a:gd name="T39" fmla="*/ 70 h 84"/>
                <a:gd name="T40" fmla="*/ 27 w 70"/>
                <a:gd name="T41" fmla="*/ 64 h 84"/>
                <a:gd name="T42" fmla="*/ 36 w 70"/>
                <a:gd name="T43" fmla="*/ 64 h 84"/>
                <a:gd name="T44" fmla="*/ 35 w 70"/>
                <a:gd name="T45" fmla="*/ 56 h 84"/>
                <a:gd name="T46" fmla="*/ 27 w 70"/>
                <a:gd name="T47" fmla="*/ 59 h 84"/>
                <a:gd name="T48" fmla="*/ 24 w 70"/>
                <a:gd name="T49" fmla="*/ 53 h 84"/>
                <a:gd name="T50" fmla="*/ 33 w 70"/>
                <a:gd name="T51" fmla="*/ 50 h 84"/>
                <a:gd name="T52" fmla="*/ 35 w 70"/>
                <a:gd name="T53" fmla="*/ 56 h 84"/>
                <a:gd name="T54" fmla="*/ 32 w 70"/>
                <a:gd name="T55" fmla="*/ 45 h 84"/>
                <a:gd name="T56" fmla="*/ 23 w 70"/>
                <a:gd name="T57" fmla="*/ 45 h 84"/>
                <a:gd name="T58" fmla="*/ 24 w 70"/>
                <a:gd name="T59" fmla="*/ 38 h 84"/>
                <a:gd name="T60" fmla="*/ 33 w 70"/>
                <a:gd name="T61" fmla="*/ 39 h 84"/>
                <a:gd name="T62" fmla="*/ 50 w 70"/>
                <a:gd name="T63" fmla="*/ 68 h 84"/>
                <a:gd name="T64" fmla="*/ 41 w 70"/>
                <a:gd name="T65" fmla="*/ 70 h 84"/>
                <a:gd name="T66" fmla="*/ 39 w 70"/>
                <a:gd name="T67" fmla="*/ 64 h 84"/>
                <a:gd name="T68" fmla="*/ 47 w 70"/>
                <a:gd name="T69" fmla="*/ 62 h 84"/>
                <a:gd name="T70" fmla="*/ 50 w 70"/>
                <a:gd name="T71" fmla="*/ 68 h 84"/>
                <a:gd name="T72" fmla="*/ 47 w 70"/>
                <a:gd name="T73" fmla="*/ 56 h 84"/>
                <a:gd name="T74" fmla="*/ 38 w 70"/>
                <a:gd name="T75" fmla="*/ 56 h 84"/>
                <a:gd name="T76" fmla="*/ 39 w 70"/>
                <a:gd name="T77" fmla="*/ 50 h 84"/>
                <a:gd name="T78" fmla="*/ 48 w 70"/>
                <a:gd name="T79" fmla="*/ 50 h 84"/>
                <a:gd name="T80" fmla="*/ 47 w 70"/>
                <a:gd name="T81" fmla="*/ 42 h 84"/>
                <a:gd name="T82" fmla="*/ 38 w 70"/>
                <a:gd name="T83" fmla="*/ 45 h 84"/>
                <a:gd name="T84" fmla="*/ 36 w 70"/>
                <a:gd name="T85" fmla="*/ 39 h 84"/>
                <a:gd name="T86" fmla="*/ 44 w 70"/>
                <a:gd name="T87" fmla="*/ 36 h 84"/>
                <a:gd name="T88" fmla="*/ 47 w 70"/>
                <a:gd name="T89" fmla="*/ 42 h 84"/>
                <a:gd name="T90" fmla="*/ 62 w 70"/>
                <a:gd name="T91" fmla="*/ 68 h 84"/>
                <a:gd name="T92" fmla="*/ 53 w 70"/>
                <a:gd name="T93" fmla="*/ 67 h 84"/>
                <a:gd name="T94" fmla="*/ 53 w 70"/>
                <a:gd name="T95" fmla="*/ 61 h 84"/>
                <a:gd name="T96" fmla="*/ 62 w 70"/>
                <a:gd name="T97" fmla="*/ 61 h 84"/>
                <a:gd name="T98" fmla="*/ 61 w 70"/>
                <a:gd name="T99" fmla="*/ 53 h 84"/>
                <a:gd name="T100" fmla="*/ 53 w 70"/>
                <a:gd name="T101" fmla="*/ 56 h 84"/>
                <a:gd name="T102" fmla="*/ 51 w 70"/>
                <a:gd name="T103" fmla="*/ 50 h 84"/>
                <a:gd name="T104" fmla="*/ 59 w 70"/>
                <a:gd name="T105" fmla="*/ 47 h 84"/>
                <a:gd name="T106" fmla="*/ 61 w 70"/>
                <a:gd name="T107" fmla="*/ 53 h 84"/>
                <a:gd name="T108" fmla="*/ 58 w 70"/>
                <a:gd name="T109" fmla="*/ 42 h 84"/>
                <a:gd name="T110" fmla="*/ 50 w 70"/>
                <a:gd name="T111" fmla="*/ 42 h 84"/>
                <a:gd name="T112" fmla="*/ 50 w 70"/>
                <a:gd name="T113" fmla="*/ 35 h 84"/>
                <a:gd name="T114" fmla="*/ 59 w 70"/>
                <a:gd name="T115" fmla="*/ 36 h 84"/>
                <a:gd name="T116" fmla="*/ 57 w 70"/>
                <a:gd name="T117" fmla="*/ 19 h 84"/>
                <a:gd name="T118" fmla="*/ 19 w 70"/>
                <a:gd name="T119" fmla="*/ 34 h 84"/>
                <a:gd name="T120" fmla="*/ 7 w 70"/>
                <a:gd name="T121" fmla="*/ 22 h 84"/>
                <a:gd name="T122" fmla="*/ 46 w 70"/>
                <a:gd name="T123" fmla="*/ 7 h 84"/>
                <a:gd name="T124" fmla="*/ 57 w 70"/>
                <a:gd name="T125"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84">
                  <a:moveTo>
                    <a:pt x="45" y="1"/>
                  </a:moveTo>
                  <a:cubicBezTo>
                    <a:pt x="15" y="4"/>
                    <a:pt x="15" y="4"/>
                    <a:pt x="15" y="4"/>
                  </a:cubicBezTo>
                  <a:cubicBezTo>
                    <a:pt x="6" y="6"/>
                    <a:pt x="0" y="14"/>
                    <a:pt x="1" y="22"/>
                  </a:cubicBezTo>
                  <a:cubicBezTo>
                    <a:pt x="7" y="69"/>
                    <a:pt x="7" y="69"/>
                    <a:pt x="7" y="69"/>
                  </a:cubicBezTo>
                  <a:cubicBezTo>
                    <a:pt x="8" y="78"/>
                    <a:pt x="16" y="84"/>
                    <a:pt x="25" y="83"/>
                  </a:cubicBezTo>
                  <a:cubicBezTo>
                    <a:pt x="54" y="79"/>
                    <a:pt x="54" y="79"/>
                    <a:pt x="54" y="79"/>
                  </a:cubicBezTo>
                  <a:cubicBezTo>
                    <a:pt x="63" y="78"/>
                    <a:pt x="70" y="70"/>
                    <a:pt x="68" y="61"/>
                  </a:cubicBezTo>
                  <a:cubicBezTo>
                    <a:pt x="63" y="15"/>
                    <a:pt x="63" y="15"/>
                    <a:pt x="63" y="15"/>
                  </a:cubicBezTo>
                  <a:cubicBezTo>
                    <a:pt x="62" y="6"/>
                    <a:pt x="54" y="0"/>
                    <a:pt x="45" y="1"/>
                  </a:cubicBezTo>
                  <a:close/>
                  <a:moveTo>
                    <a:pt x="24" y="71"/>
                  </a:moveTo>
                  <a:cubicBezTo>
                    <a:pt x="24" y="72"/>
                    <a:pt x="23" y="72"/>
                    <a:pt x="22" y="72"/>
                  </a:cubicBezTo>
                  <a:cubicBezTo>
                    <a:pt x="15" y="73"/>
                    <a:pt x="15" y="73"/>
                    <a:pt x="15" y="73"/>
                  </a:cubicBezTo>
                  <a:cubicBezTo>
                    <a:pt x="14" y="73"/>
                    <a:pt x="13" y="73"/>
                    <a:pt x="13" y="72"/>
                  </a:cubicBezTo>
                  <a:cubicBezTo>
                    <a:pt x="13" y="67"/>
                    <a:pt x="13" y="67"/>
                    <a:pt x="13" y="67"/>
                  </a:cubicBezTo>
                  <a:cubicBezTo>
                    <a:pt x="13" y="67"/>
                    <a:pt x="13" y="66"/>
                    <a:pt x="14" y="66"/>
                  </a:cubicBezTo>
                  <a:cubicBezTo>
                    <a:pt x="21" y="65"/>
                    <a:pt x="21" y="65"/>
                    <a:pt x="21" y="65"/>
                  </a:cubicBezTo>
                  <a:cubicBezTo>
                    <a:pt x="22" y="65"/>
                    <a:pt x="23" y="65"/>
                    <a:pt x="23" y="66"/>
                  </a:cubicBezTo>
                  <a:lnTo>
                    <a:pt x="24" y="71"/>
                  </a:lnTo>
                  <a:close/>
                  <a:moveTo>
                    <a:pt x="22" y="58"/>
                  </a:moveTo>
                  <a:cubicBezTo>
                    <a:pt x="22" y="59"/>
                    <a:pt x="21" y="60"/>
                    <a:pt x="21" y="60"/>
                  </a:cubicBezTo>
                  <a:cubicBezTo>
                    <a:pt x="14" y="61"/>
                    <a:pt x="14" y="61"/>
                    <a:pt x="14" y="61"/>
                  </a:cubicBezTo>
                  <a:cubicBezTo>
                    <a:pt x="13" y="61"/>
                    <a:pt x="12" y="60"/>
                    <a:pt x="12" y="59"/>
                  </a:cubicBezTo>
                  <a:cubicBezTo>
                    <a:pt x="11" y="55"/>
                    <a:pt x="11" y="55"/>
                    <a:pt x="11" y="55"/>
                  </a:cubicBezTo>
                  <a:cubicBezTo>
                    <a:pt x="11" y="54"/>
                    <a:pt x="12" y="53"/>
                    <a:pt x="13" y="53"/>
                  </a:cubicBezTo>
                  <a:cubicBezTo>
                    <a:pt x="20" y="52"/>
                    <a:pt x="20" y="52"/>
                    <a:pt x="20" y="52"/>
                  </a:cubicBezTo>
                  <a:cubicBezTo>
                    <a:pt x="20" y="52"/>
                    <a:pt x="21" y="52"/>
                    <a:pt x="21" y="53"/>
                  </a:cubicBezTo>
                  <a:lnTo>
                    <a:pt x="22" y="58"/>
                  </a:lnTo>
                  <a:close/>
                  <a:moveTo>
                    <a:pt x="20" y="45"/>
                  </a:moveTo>
                  <a:cubicBezTo>
                    <a:pt x="20" y="46"/>
                    <a:pt x="20" y="47"/>
                    <a:pt x="19" y="47"/>
                  </a:cubicBezTo>
                  <a:cubicBezTo>
                    <a:pt x="12" y="48"/>
                    <a:pt x="12" y="48"/>
                    <a:pt x="12" y="48"/>
                  </a:cubicBezTo>
                  <a:cubicBezTo>
                    <a:pt x="11" y="48"/>
                    <a:pt x="10" y="47"/>
                    <a:pt x="10" y="46"/>
                  </a:cubicBezTo>
                  <a:cubicBezTo>
                    <a:pt x="10" y="42"/>
                    <a:pt x="10" y="42"/>
                    <a:pt x="10" y="42"/>
                  </a:cubicBezTo>
                  <a:cubicBezTo>
                    <a:pt x="10" y="41"/>
                    <a:pt x="10" y="40"/>
                    <a:pt x="11" y="40"/>
                  </a:cubicBezTo>
                  <a:cubicBezTo>
                    <a:pt x="18" y="39"/>
                    <a:pt x="18" y="39"/>
                    <a:pt x="18" y="39"/>
                  </a:cubicBezTo>
                  <a:cubicBezTo>
                    <a:pt x="19" y="39"/>
                    <a:pt x="20" y="40"/>
                    <a:pt x="20" y="40"/>
                  </a:cubicBezTo>
                  <a:lnTo>
                    <a:pt x="20" y="45"/>
                  </a:lnTo>
                  <a:close/>
                  <a:moveTo>
                    <a:pt x="37" y="69"/>
                  </a:moveTo>
                  <a:cubicBezTo>
                    <a:pt x="37" y="70"/>
                    <a:pt x="36" y="71"/>
                    <a:pt x="35" y="71"/>
                  </a:cubicBezTo>
                  <a:cubicBezTo>
                    <a:pt x="28" y="72"/>
                    <a:pt x="28" y="72"/>
                    <a:pt x="28" y="72"/>
                  </a:cubicBezTo>
                  <a:cubicBezTo>
                    <a:pt x="27" y="72"/>
                    <a:pt x="27" y="71"/>
                    <a:pt x="26" y="70"/>
                  </a:cubicBezTo>
                  <a:cubicBezTo>
                    <a:pt x="26" y="66"/>
                    <a:pt x="26" y="66"/>
                    <a:pt x="26" y="66"/>
                  </a:cubicBezTo>
                  <a:cubicBezTo>
                    <a:pt x="26" y="65"/>
                    <a:pt x="26" y="64"/>
                    <a:pt x="27" y="64"/>
                  </a:cubicBezTo>
                  <a:cubicBezTo>
                    <a:pt x="34" y="63"/>
                    <a:pt x="34" y="63"/>
                    <a:pt x="34" y="63"/>
                  </a:cubicBezTo>
                  <a:cubicBezTo>
                    <a:pt x="35" y="63"/>
                    <a:pt x="36" y="64"/>
                    <a:pt x="36" y="64"/>
                  </a:cubicBezTo>
                  <a:lnTo>
                    <a:pt x="37" y="69"/>
                  </a:lnTo>
                  <a:close/>
                  <a:moveTo>
                    <a:pt x="35" y="56"/>
                  </a:moveTo>
                  <a:cubicBezTo>
                    <a:pt x="35" y="57"/>
                    <a:pt x="35" y="58"/>
                    <a:pt x="34" y="58"/>
                  </a:cubicBezTo>
                  <a:cubicBezTo>
                    <a:pt x="27" y="59"/>
                    <a:pt x="27" y="59"/>
                    <a:pt x="27" y="59"/>
                  </a:cubicBezTo>
                  <a:cubicBezTo>
                    <a:pt x="26" y="59"/>
                    <a:pt x="25" y="58"/>
                    <a:pt x="25" y="58"/>
                  </a:cubicBezTo>
                  <a:cubicBezTo>
                    <a:pt x="24" y="53"/>
                    <a:pt x="24" y="53"/>
                    <a:pt x="24" y="53"/>
                  </a:cubicBezTo>
                  <a:cubicBezTo>
                    <a:pt x="24" y="52"/>
                    <a:pt x="25" y="51"/>
                    <a:pt x="26" y="51"/>
                  </a:cubicBezTo>
                  <a:cubicBezTo>
                    <a:pt x="33" y="50"/>
                    <a:pt x="33" y="50"/>
                    <a:pt x="33" y="50"/>
                  </a:cubicBezTo>
                  <a:cubicBezTo>
                    <a:pt x="34" y="50"/>
                    <a:pt x="34" y="51"/>
                    <a:pt x="34" y="52"/>
                  </a:cubicBezTo>
                  <a:lnTo>
                    <a:pt x="35" y="56"/>
                  </a:lnTo>
                  <a:close/>
                  <a:moveTo>
                    <a:pt x="33" y="44"/>
                  </a:moveTo>
                  <a:cubicBezTo>
                    <a:pt x="34" y="44"/>
                    <a:pt x="33" y="45"/>
                    <a:pt x="32" y="45"/>
                  </a:cubicBezTo>
                  <a:cubicBezTo>
                    <a:pt x="25" y="46"/>
                    <a:pt x="25" y="46"/>
                    <a:pt x="25" y="46"/>
                  </a:cubicBezTo>
                  <a:cubicBezTo>
                    <a:pt x="24" y="46"/>
                    <a:pt x="23" y="46"/>
                    <a:pt x="23" y="45"/>
                  </a:cubicBezTo>
                  <a:cubicBezTo>
                    <a:pt x="23" y="40"/>
                    <a:pt x="23" y="40"/>
                    <a:pt x="23" y="40"/>
                  </a:cubicBezTo>
                  <a:cubicBezTo>
                    <a:pt x="23" y="39"/>
                    <a:pt x="23" y="38"/>
                    <a:pt x="24" y="38"/>
                  </a:cubicBezTo>
                  <a:cubicBezTo>
                    <a:pt x="31" y="38"/>
                    <a:pt x="31" y="38"/>
                    <a:pt x="31" y="38"/>
                  </a:cubicBezTo>
                  <a:cubicBezTo>
                    <a:pt x="32" y="37"/>
                    <a:pt x="33" y="38"/>
                    <a:pt x="33" y="39"/>
                  </a:cubicBezTo>
                  <a:lnTo>
                    <a:pt x="33" y="44"/>
                  </a:lnTo>
                  <a:close/>
                  <a:moveTo>
                    <a:pt x="50" y="68"/>
                  </a:moveTo>
                  <a:cubicBezTo>
                    <a:pt x="50" y="68"/>
                    <a:pt x="49" y="69"/>
                    <a:pt x="48" y="69"/>
                  </a:cubicBezTo>
                  <a:cubicBezTo>
                    <a:pt x="41" y="70"/>
                    <a:pt x="41" y="70"/>
                    <a:pt x="41" y="70"/>
                  </a:cubicBezTo>
                  <a:cubicBezTo>
                    <a:pt x="40" y="70"/>
                    <a:pt x="40" y="70"/>
                    <a:pt x="40" y="69"/>
                  </a:cubicBezTo>
                  <a:cubicBezTo>
                    <a:pt x="39" y="64"/>
                    <a:pt x="39" y="64"/>
                    <a:pt x="39" y="64"/>
                  </a:cubicBezTo>
                  <a:cubicBezTo>
                    <a:pt x="39" y="63"/>
                    <a:pt x="40" y="62"/>
                    <a:pt x="40" y="62"/>
                  </a:cubicBezTo>
                  <a:cubicBezTo>
                    <a:pt x="47" y="62"/>
                    <a:pt x="47" y="62"/>
                    <a:pt x="47" y="62"/>
                  </a:cubicBezTo>
                  <a:cubicBezTo>
                    <a:pt x="48" y="61"/>
                    <a:pt x="49" y="62"/>
                    <a:pt x="49" y="63"/>
                  </a:cubicBezTo>
                  <a:lnTo>
                    <a:pt x="50" y="68"/>
                  </a:lnTo>
                  <a:close/>
                  <a:moveTo>
                    <a:pt x="48" y="55"/>
                  </a:moveTo>
                  <a:cubicBezTo>
                    <a:pt x="48" y="56"/>
                    <a:pt x="48" y="56"/>
                    <a:pt x="47" y="56"/>
                  </a:cubicBezTo>
                  <a:cubicBezTo>
                    <a:pt x="40" y="57"/>
                    <a:pt x="40" y="57"/>
                    <a:pt x="40" y="57"/>
                  </a:cubicBezTo>
                  <a:cubicBezTo>
                    <a:pt x="39" y="57"/>
                    <a:pt x="38" y="57"/>
                    <a:pt x="38" y="56"/>
                  </a:cubicBezTo>
                  <a:cubicBezTo>
                    <a:pt x="37" y="51"/>
                    <a:pt x="37" y="51"/>
                    <a:pt x="37" y="51"/>
                  </a:cubicBezTo>
                  <a:cubicBezTo>
                    <a:pt x="37" y="50"/>
                    <a:pt x="38" y="50"/>
                    <a:pt x="39" y="50"/>
                  </a:cubicBezTo>
                  <a:cubicBezTo>
                    <a:pt x="46" y="49"/>
                    <a:pt x="46" y="49"/>
                    <a:pt x="46" y="49"/>
                  </a:cubicBezTo>
                  <a:cubicBezTo>
                    <a:pt x="47" y="49"/>
                    <a:pt x="47" y="49"/>
                    <a:pt x="48" y="50"/>
                  </a:cubicBezTo>
                  <a:lnTo>
                    <a:pt x="48" y="55"/>
                  </a:lnTo>
                  <a:close/>
                  <a:moveTo>
                    <a:pt x="47" y="42"/>
                  </a:moveTo>
                  <a:cubicBezTo>
                    <a:pt x="47" y="43"/>
                    <a:pt x="46" y="44"/>
                    <a:pt x="45" y="44"/>
                  </a:cubicBezTo>
                  <a:cubicBezTo>
                    <a:pt x="38" y="45"/>
                    <a:pt x="38" y="45"/>
                    <a:pt x="38" y="45"/>
                  </a:cubicBezTo>
                  <a:cubicBezTo>
                    <a:pt x="37" y="45"/>
                    <a:pt x="37" y="44"/>
                    <a:pt x="36" y="43"/>
                  </a:cubicBezTo>
                  <a:cubicBezTo>
                    <a:pt x="36" y="39"/>
                    <a:pt x="36" y="39"/>
                    <a:pt x="36" y="39"/>
                  </a:cubicBezTo>
                  <a:cubicBezTo>
                    <a:pt x="36" y="38"/>
                    <a:pt x="36" y="37"/>
                    <a:pt x="37" y="37"/>
                  </a:cubicBezTo>
                  <a:cubicBezTo>
                    <a:pt x="44" y="36"/>
                    <a:pt x="44" y="36"/>
                    <a:pt x="44" y="36"/>
                  </a:cubicBezTo>
                  <a:cubicBezTo>
                    <a:pt x="45" y="36"/>
                    <a:pt x="46" y="36"/>
                    <a:pt x="46" y="37"/>
                  </a:cubicBezTo>
                  <a:lnTo>
                    <a:pt x="47" y="42"/>
                  </a:lnTo>
                  <a:close/>
                  <a:moveTo>
                    <a:pt x="63" y="66"/>
                  </a:moveTo>
                  <a:cubicBezTo>
                    <a:pt x="63" y="67"/>
                    <a:pt x="62" y="68"/>
                    <a:pt x="62" y="68"/>
                  </a:cubicBezTo>
                  <a:cubicBezTo>
                    <a:pt x="54" y="69"/>
                    <a:pt x="54" y="69"/>
                    <a:pt x="54" y="69"/>
                  </a:cubicBezTo>
                  <a:cubicBezTo>
                    <a:pt x="54" y="69"/>
                    <a:pt x="53" y="68"/>
                    <a:pt x="53" y="67"/>
                  </a:cubicBezTo>
                  <a:cubicBezTo>
                    <a:pt x="52" y="63"/>
                    <a:pt x="52" y="63"/>
                    <a:pt x="52" y="63"/>
                  </a:cubicBezTo>
                  <a:cubicBezTo>
                    <a:pt x="52" y="62"/>
                    <a:pt x="53" y="61"/>
                    <a:pt x="53" y="61"/>
                  </a:cubicBezTo>
                  <a:cubicBezTo>
                    <a:pt x="61" y="60"/>
                    <a:pt x="61" y="60"/>
                    <a:pt x="61" y="60"/>
                  </a:cubicBezTo>
                  <a:cubicBezTo>
                    <a:pt x="61" y="60"/>
                    <a:pt x="62" y="60"/>
                    <a:pt x="62" y="61"/>
                  </a:cubicBezTo>
                  <a:lnTo>
                    <a:pt x="63" y="66"/>
                  </a:lnTo>
                  <a:close/>
                  <a:moveTo>
                    <a:pt x="61" y="53"/>
                  </a:moveTo>
                  <a:cubicBezTo>
                    <a:pt x="61" y="54"/>
                    <a:pt x="61" y="55"/>
                    <a:pt x="60" y="55"/>
                  </a:cubicBezTo>
                  <a:cubicBezTo>
                    <a:pt x="53" y="56"/>
                    <a:pt x="53" y="56"/>
                    <a:pt x="53" y="56"/>
                  </a:cubicBezTo>
                  <a:cubicBezTo>
                    <a:pt x="52" y="56"/>
                    <a:pt x="51" y="55"/>
                    <a:pt x="51" y="54"/>
                  </a:cubicBezTo>
                  <a:cubicBezTo>
                    <a:pt x="51" y="50"/>
                    <a:pt x="51" y="50"/>
                    <a:pt x="51" y="50"/>
                  </a:cubicBezTo>
                  <a:cubicBezTo>
                    <a:pt x="50" y="49"/>
                    <a:pt x="51" y="48"/>
                    <a:pt x="52" y="48"/>
                  </a:cubicBezTo>
                  <a:cubicBezTo>
                    <a:pt x="59" y="47"/>
                    <a:pt x="59" y="47"/>
                    <a:pt x="59" y="47"/>
                  </a:cubicBezTo>
                  <a:cubicBezTo>
                    <a:pt x="60" y="47"/>
                    <a:pt x="61" y="48"/>
                    <a:pt x="61" y="48"/>
                  </a:cubicBezTo>
                  <a:lnTo>
                    <a:pt x="61" y="53"/>
                  </a:lnTo>
                  <a:close/>
                  <a:moveTo>
                    <a:pt x="60" y="40"/>
                  </a:moveTo>
                  <a:cubicBezTo>
                    <a:pt x="60" y="41"/>
                    <a:pt x="59" y="42"/>
                    <a:pt x="58" y="42"/>
                  </a:cubicBezTo>
                  <a:cubicBezTo>
                    <a:pt x="51" y="43"/>
                    <a:pt x="51" y="43"/>
                    <a:pt x="51" y="43"/>
                  </a:cubicBezTo>
                  <a:cubicBezTo>
                    <a:pt x="50" y="43"/>
                    <a:pt x="50" y="42"/>
                    <a:pt x="50" y="42"/>
                  </a:cubicBezTo>
                  <a:cubicBezTo>
                    <a:pt x="49" y="37"/>
                    <a:pt x="49" y="37"/>
                    <a:pt x="49" y="37"/>
                  </a:cubicBezTo>
                  <a:cubicBezTo>
                    <a:pt x="49" y="36"/>
                    <a:pt x="49" y="35"/>
                    <a:pt x="50" y="35"/>
                  </a:cubicBezTo>
                  <a:cubicBezTo>
                    <a:pt x="57" y="34"/>
                    <a:pt x="57" y="34"/>
                    <a:pt x="57" y="34"/>
                  </a:cubicBezTo>
                  <a:cubicBezTo>
                    <a:pt x="58" y="34"/>
                    <a:pt x="59" y="35"/>
                    <a:pt x="59" y="36"/>
                  </a:cubicBezTo>
                  <a:lnTo>
                    <a:pt x="60" y="40"/>
                  </a:lnTo>
                  <a:close/>
                  <a:moveTo>
                    <a:pt x="57" y="19"/>
                  </a:moveTo>
                  <a:cubicBezTo>
                    <a:pt x="58" y="25"/>
                    <a:pt x="54" y="30"/>
                    <a:pt x="49" y="31"/>
                  </a:cubicBezTo>
                  <a:cubicBezTo>
                    <a:pt x="19" y="34"/>
                    <a:pt x="19" y="34"/>
                    <a:pt x="19" y="34"/>
                  </a:cubicBezTo>
                  <a:cubicBezTo>
                    <a:pt x="13" y="35"/>
                    <a:pt x="8" y="31"/>
                    <a:pt x="8" y="26"/>
                  </a:cubicBezTo>
                  <a:cubicBezTo>
                    <a:pt x="7" y="22"/>
                    <a:pt x="7" y="22"/>
                    <a:pt x="7" y="22"/>
                  </a:cubicBezTo>
                  <a:cubicBezTo>
                    <a:pt x="6" y="16"/>
                    <a:pt x="10" y="11"/>
                    <a:pt x="16" y="10"/>
                  </a:cubicBezTo>
                  <a:cubicBezTo>
                    <a:pt x="46" y="7"/>
                    <a:pt x="46" y="7"/>
                    <a:pt x="46" y="7"/>
                  </a:cubicBezTo>
                  <a:cubicBezTo>
                    <a:pt x="51" y="6"/>
                    <a:pt x="56" y="10"/>
                    <a:pt x="57" y="15"/>
                  </a:cubicBezTo>
                  <a:lnTo>
                    <a:pt x="57" y="1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5" name="Freeform 71"/>
            <p:cNvSpPr/>
            <p:nvPr/>
          </p:nvSpPr>
          <p:spPr bwMode="auto">
            <a:xfrm>
              <a:off x="3500437" y="2399306"/>
              <a:ext cx="48815" cy="48816"/>
            </a:xfrm>
            <a:custGeom>
              <a:avLst/>
              <a:gdLst>
                <a:gd name="T0" fmla="*/ 16 w 19"/>
                <a:gd name="T1" fmla="*/ 6 h 19"/>
                <a:gd name="T2" fmla="*/ 12 w 19"/>
                <a:gd name="T3" fmla="*/ 6 h 19"/>
                <a:gd name="T4" fmla="*/ 12 w 19"/>
                <a:gd name="T5" fmla="*/ 2 h 19"/>
                <a:gd name="T6" fmla="*/ 9 w 19"/>
                <a:gd name="T7" fmla="*/ 0 h 19"/>
                <a:gd name="T8" fmla="*/ 6 w 19"/>
                <a:gd name="T9" fmla="*/ 3 h 19"/>
                <a:gd name="T10" fmla="*/ 7 w 19"/>
                <a:gd name="T11" fmla="*/ 7 h 19"/>
                <a:gd name="T12" fmla="*/ 3 w 19"/>
                <a:gd name="T13" fmla="*/ 7 h 19"/>
                <a:gd name="T14" fmla="*/ 0 w 19"/>
                <a:gd name="T15" fmla="*/ 10 h 19"/>
                <a:gd name="T16" fmla="*/ 3 w 19"/>
                <a:gd name="T17" fmla="*/ 13 h 19"/>
                <a:gd name="T18" fmla="*/ 7 w 19"/>
                <a:gd name="T19" fmla="*/ 12 h 19"/>
                <a:gd name="T20" fmla="*/ 8 w 19"/>
                <a:gd name="T21" fmla="*/ 16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2" y="2"/>
                    <a:pt x="12" y="2"/>
                    <a:pt x="12" y="2"/>
                  </a:cubicBezTo>
                  <a:cubicBezTo>
                    <a:pt x="11" y="1"/>
                    <a:pt x="10" y="0"/>
                    <a:pt x="9" y="0"/>
                  </a:cubicBezTo>
                  <a:cubicBezTo>
                    <a:pt x="7" y="0"/>
                    <a:pt x="6" y="1"/>
                    <a:pt x="6" y="3"/>
                  </a:cubicBezTo>
                  <a:cubicBezTo>
                    <a:pt x="7" y="7"/>
                    <a:pt x="7" y="7"/>
                    <a:pt x="7" y="7"/>
                  </a:cubicBezTo>
                  <a:cubicBezTo>
                    <a:pt x="3" y="7"/>
                    <a:pt x="3" y="7"/>
                    <a:pt x="3" y="7"/>
                  </a:cubicBezTo>
                  <a:cubicBezTo>
                    <a:pt x="1" y="8"/>
                    <a:pt x="0" y="9"/>
                    <a:pt x="0" y="10"/>
                  </a:cubicBezTo>
                  <a:cubicBezTo>
                    <a:pt x="1" y="12"/>
                    <a:pt x="2" y="13"/>
                    <a:pt x="3" y="13"/>
                  </a:cubicBezTo>
                  <a:cubicBezTo>
                    <a:pt x="7" y="12"/>
                    <a:pt x="7" y="12"/>
                    <a:pt x="7" y="12"/>
                  </a:cubicBezTo>
                  <a:cubicBezTo>
                    <a:pt x="8" y="16"/>
                    <a:pt x="8" y="16"/>
                    <a:pt x="8" y="16"/>
                  </a:cubicBezTo>
                  <a:cubicBezTo>
                    <a:pt x="8" y="18"/>
                    <a:pt x="10" y="19"/>
                    <a:pt x="11" y="19"/>
                  </a:cubicBezTo>
                  <a:cubicBezTo>
                    <a:pt x="12" y="19"/>
                    <a:pt x="14" y="17"/>
                    <a:pt x="13" y="16"/>
                  </a:cubicBezTo>
                  <a:cubicBezTo>
                    <a:pt x="13" y="12"/>
                    <a:pt x="13" y="12"/>
                    <a:pt x="13" y="12"/>
                  </a:cubicBezTo>
                  <a:cubicBezTo>
                    <a:pt x="17" y="11"/>
                    <a:pt x="17" y="11"/>
                    <a:pt x="17" y="11"/>
                  </a:cubicBezTo>
                  <a:cubicBezTo>
                    <a:pt x="18" y="11"/>
                    <a:pt x="19" y="10"/>
                    <a:pt x="19" y="8"/>
                  </a:cubicBezTo>
                  <a:cubicBezTo>
                    <a:pt x="19" y="7"/>
                    <a:pt x="18" y="6"/>
                    <a:pt x="16"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6" name="Freeform 72"/>
            <p:cNvSpPr/>
            <p:nvPr/>
          </p:nvSpPr>
          <p:spPr bwMode="auto">
            <a:xfrm>
              <a:off x="3558778" y="2406450"/>
              <a:ext cx="50006" cy="17860"/>
            </a:xfrm>
            <a:custGeom>
              <a:avLst/>
              <a:gdLst>
                <a:gd name="T0" fmla="*/ 16 w 19"/>
                <a:gd name="T1" fmla="*/ 0 h 7"/>
                <a:gd name="T2" fmla="*/ 2 w 19"/>
                <a:gd name="T3" fmla="*/ 2 h 7"/>
                <a:gd name="T4" fmla="*/ 0 w 19"/>
                <a:gd name="T5" fmla="*/ 5 h 7"/>
                <a:gd name="T6" fmla="*/ 3 w 19"/>
                <a:gd name="T7" fmla="*/ 7 h 7"/>
                <a:gd name="T8" fmla="*/ 16 w 19"/>
                <a:gd name="T9" fmla="*/ 5 h 7"/>
                <a:gd name="T10" fmla="*/ 19 w 19"/>
                <a:gd name="T11" fmla="*/ 2 h 7"/>
                <a:gd name="T12" fmla="*/ 16 w 1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16" y="0"/>
                  </a:moveTo>
                  <a:cubicBezTo>
                    <a:pt x="2" y="2"/>
                    <a:pt x="2" y="2"/>
                    <a:pt x="2" y="2"/>
                  </a:cubicBezTo>
                  <a:cubicBezTo>
                    <a:pt x="1" y="2"/>
                    <a:pt x="0" y="3"/>
                    <a:pt x="0" y="5"/>
                  </a:cubicBezTo>
                  <a:cubicBezTo>
                    <a:pt x="0" y="6"/>
                    <a:pt x="1" y="7"/>
                    <a:pt x="3" y="7"/>
                  </a:cubicBezTo>
                  <a:cubicBezTo>
                    <a:pt x="16" y="5"/>
                    <a:pt x="16" y="5"/>
                    <a:pt x="16" y="5"/>
                  </a:cubicBezTo>
                  <a:cubicBezTo>
                    <a:pt x="18" y="5"/>
                    <a:pt x="19" y="4"/>
                    <a:pt x="19" y="2"/>
                  </a:cubicBezTo>
                  <a:cubicBezTo>
                    <a:pt x="19" y="1"/>
                    <a:pt x="17" y="0"/>
                    <a:pt x="1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7" name="Freeform 73"/>
            <p:cNvSpPr>
              <a:spLocks noEditPoints="1"/>
            </p:cNvSpPr>
            <p:nvPr/>
          </p:nvSpPr>
          <p:spPr bwMode="auto">
            <a:xfrm>
              <a:off x="1845469" y="2581471"/>
              <a:ext cx="223838" cy="196454"/>
            </a:xfrm>
            <a:custGeom>
              <a:avLst/>
              <a:gdLst>
                <a:gd name="T0" fmla="*/ 68 w 87"/>
                <a:gd name="T1" fmla="*/ 5 h 76"/>
                <a:gd name="T2" fmla="*/ 39 w 87"/>
                <a:gd name="T3" fmla="*/ 0 h 76"/>
                <a:gd name="T4" fmla="*/ 38 w 87"/>
                <a:gd name="T5" fmla="*/ 0 h 76"/>
                <a:gd name="T6" fmla="*/ 11 w 87"/>
                <a:gd name="T7" fmla="*/ 12 h 76"/>
                <a:gd name="T8" fmla="*/ 1 w 87"/>
                <a:gd name="T9" fmla="*/ 22 h 76"/>
                <a:gd name="T10" fmla="*/ 6 w 87"/>
                <a:gd name="T11" fmla="*/ 64 h 76"/>
                <a:gd name="T12" fmla="*/ 19 w 87"/>
                <a:gd name="T13" fmla="*/ 75 h 76"/>
                <a:gd name="T14" fmla="*/ 75 w 87"/>
                <a:gd name="T15" fmla="*/ 69 h 76"/>
                <a:gd name="T16" fmla="*/ 86 w 87"/>
                <a:gd name="T17" fmla="*/ 55 h 76"/>
                <a:gd name="T18" fmla="*/ 81 w 87"/>
                <a:gd name="T19" fmla="*/ 13 h 76"/>
                <a:gd name="T20" fmla="*/ 68 w 87"/>
                <a:gd name="T21" fmla="*/ 5 h 76"/>
                <a:gd name="T22" fmla="*/ 13 w 87"/>
                <a:gd name="T23" fmla="*/ 17 h 76"/>
                <a:gd name="T24" fmla="*/ 13 w 87"/>
                <a:gd name="T25" fmla="*/ 17 h 76"/>
                <a:gd name="T26" fmla="*/ 39 w 87"/>
                <a:gd name="T27" fmla="*/ 6 h 76"/>
                <a:gd name="T28" fmla="*/ 67 w 87"/>
                <a:gd name="T29" fmla="*/ 10 h 76"/>
                <a:gd name="T30" fmla="*/ 75 w 87"/>
                <a:gd name="T31" fmla="*/ 14 h 76"/>
                <a:gd name="T32" fmla="*/ 77 w 87"/>
                <a:gd name="T33" fmla="*/ 27 h 76"/>
                <a:gd name="T34" fmla="*/ 74 w 87"/>
                <a:gd name="T35" fmla="*/ 28 h 76"/>
                <a:gd name="T36" fmla="*/ 73 w 87"/>
                <a:gd name="T37" fmla="*/ 25 h 76"/>
                <a:gd name="T38" fmla="*/ 62 w 87"/>
                <a:gd name="T39" fmla="*/ 17 h 76"/>
                <a:gd name="T40" fmla="*/ 19 w 87"/>
                <a:gd name="T41" fmla="*/ 22 h 76"/>
                <a:gd name="T42" fmla="*/ 10 w 87"/>
                <a:gd name="T43" fmla="*/ 33 h 76"/>
                <a:gd name="T44" fmla="*/ 11 w 87"/>
                <a:gd name="T45" fmla="*/ 35 h 76"/>
                <a:gd name="T46" fmla="*/ 8 w 87"/>
                <a:gd name="T47" fmla="*/ 35 h 76"/>
                <a:gd name="T48" fmla="*/ 6 w 87"/>
                <a:gd name="T49" fmla="*/ 22 h 76"/>
                <a:gd name="T50" fmla="*/ 13 w 87"/>
                <a:gd name="T51" fmla="*/ 17 h 76"/>
                <a:gd name="T52" fmla="*/ 70 w 87"/>
                <a:gd name="T53" fmla="*/ 30 h 76"/>
                <a:gd name="T54" fmla="*/ 44 w 87"/>
                <a:gd name="T55" fmla="*/ 43 h 76"/>
                <a:gd name="T56" fmla="*/ 15 w 87"/>
                <a:gd name="T57" fmla="*/ 36 h 76"/>
                <a:gd name="T58" fmla="*/ 15 w 87"/>
                <a:gd name="T59" fmla="*/ 33 h 76"/>
                <a:gd name="T60" fmla="*/ 19 w 87"/>
                <a:gd name="T61" fmla="*/ 26 h 76"/>
                <a:gd name="T62" fmla="*/ 63 w 87"/>
                <a:gd name="T63" fmla="*/ 21 h 76"/>
                <a:gd name="T64" fmla="*/ 69 w 87"/>
                <a:gd name="T65" fmla="*/ 26 h 76"/>
                <a:gd name="T66" fmla="*/ 70 w 87"/>
                <a:gd name="T67" fmla="*/ 30 h 76"/>
                <a:gd name="T68" fmla="*/ 74 w 87"/>
                <a:gd name="T69" fmla="*/ 63 h 76"/>
                <a:gd name="T70" fmla="*/ 19 w 87"/>
                <a:gd name="T71" fmla="*/ 70 h 76"/>
                <a:gd name="T72" fmla="*/ 11 w 87"/>
                <a:gd name="T73" fmla="*/ 64 h 76"/>
                <a:gd name="T74" fmla="*/ 9 w 87"/>
                <a:gd name="T75" fmla="*/ 41 h 76"/>
                <a:gd name="T76" fmla="*/ 44 w 87"/>
                <a:gd name="T77" fmla="*/ 49 h 76"/>
                <a:gd name="T78" fmla="*/ 45 w 87"/>
                <a:gd name="T79" fmla="*/ 49 h 76"/>
                <a:gd name="T80" fmla="*/ 46 w 87"/>
                <a:gd name="T81" fmla="*/ 49 h 76"/>
                <a:gd name="T82" fmla="*/ 77 w 87"/>
                <a:gd name="T83" fmla="*/ 33 h 76"/>
                <a:gd name="T84" fmla="*/ 80 w 87"/>
                <a:gd name="T85" fmla="*/ 55 h 76"/>
                <a:gd name="T86" fmla="*/ 74 w 87"/>
                <a:gd name="T87"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76">
                  <a:moveTo>
                    <a:pt x="68" y="5"/>
                  </a:moveTo>
                  <a:cubicBezTo>
                    <a:pt x="39" y="0"/>
                    <a:pt x="39" y="0"/>
                    <a:pt x="39" y="0"/>
                  </a:cubicBezTo>
                  <a:cubicBezTo>
                    <a:pt x="39" y="0"/>
                    <a:pt x="38" y="0"/>
                    <a:pt x="38" y="0"/>
                  </a:cubicBezTo>
                  <a:cubicBezTo>
                    <a:pt x="11" y="12"/>
                    <a:pt x="11" y="12"/>
                    <a:pt x="11" y="12"/>
                  </a:cubicBezTo>
                  <a:cubicBezTo>
                    <a:pt x="9" y="12"/>
                    <a:pt x="0" y="16"/>
                    <a:pt x="1" y="22"/>
                  </a:cubicBezTo>
                  <a:cubicBezTo>
                    <a:pt x="6" y="64"/>
                    <a:pt x="6" y="64"/>
                    <a:pt x="6" y="64"/>
                  </a:cubicBezTo>
                  <a:cubicBezTo>
                    <a:pt x="7" y="71"/>
                    <a:pt x="13" y="76"/>
                    <a:pt x="19" y="75"/>
                  </a:cubicBezTo>
                  <a:cubicBezTo>
                    <a:pt x="75" y="69"/>
                    <a:pt x="75" y="69"/>
                    <a:pt x="75" y="69"/>
                  </a:cubicBezTo>
                  <a:cubicBezTo>
                    <a:pt x="82" y="68"/>
                    <a:pt x="87" y="61"/>
                    <a:pt x="86" y="55"/>
                  </a:cubicBezTo>
                  <a:cubicBezTo>
                    <a:pt x="81" y="13"/>
                    <a:pt x="81" y="13"/>
                    <a:pt x="81" y="13"/>
                  </a:cubicBezTo>
                  <a:cubicBezTo>
                    <a:pt x="80" y="7"/>
                    <a:pt x="70" y="5"/>
                    <a:pt x="68" y="5"/>
                  </a:cubicBezTo>
                  <a:close/>
                  <a:moveTo>
                    <a:pt x="13" y="17"/>
                  </a:moveTo>
                  <a:cubicBezTo>
                    <a:pt x="13" y="17"/>
                    <a:pt x="13" y="17"/>
                    <a:pt x="13" y="17"/>
                  </a:cubicBezTo>
                  <a:cubicBezTo>
                    <a:pt x="39" y="6"/>
                    <a:pt x="39" y="6"/>
                    <a:pt x="39" y="6"/>
                  </a:cubicBezTo>
                  <a:cubicBezTo>
                    <a:pt x="67" y="10"/>
                    <a:pt x="67" y="10"/>
                    <a:pt x="67" y="10"/>
                  </a:cubicBezTo>
                  <a:cubicBezTo>
                    <a:pt x="71" y="11"/>
                    <a:pt x="75" y="12"/>
                    <a:pt x="75" y="14"/>
                  </a:cubicBezTo>
                  <a:cubicBezTo>
                    <a:pt x="77" y="27"/>
                    <a:pt x="77" y="27"/>
                    <a:pt x="77" y="27"/>
                  </a:cubicBezTo>
                  <a:cubicBezTo>
                    <a:pt x="74" y="28"/>
                    <a:pt x="74" y="28"/>
                    <a:pt x="74" y="28"/>
                  </a:cubicBezTo>
                  <a:cubicBezTo>
                    <a:pt x="73" y="25"/>
                    <a:pt x="73" y="25"/>
                    <a:pt x="73" y="25"/>
                  </a:cubicBezTo>
                  <a:cubicBezTo>
                    <a:pt x="73" y="20"/>
                    <a:pt x="68" y="16"/>
                    <a:pt x="62" y="17"/>
                  </a:cubicBezTo>
                  <a:cubicBezTo>
                    <a:pt x="19" y="22"/>
                    <a:pt x="19" y="22"/>
                    <a:pt x="19" y="22"/>
                  </a:cubicBezTo>
                  <a:cubicBezTo>
                    <a:pt x="13" y="23"/>
                    <a:pt x="10" y="28"/>
                    <a:pt x="10" y="33"/>
                  </a:cubicBezTo>
                  <a:cubicBezTo>
                    <a:pt x="11" y="35"/>
                    <a:pt x="11" y="35"/>
                    <a:pt x="11" y="35"/>
                  </a:cubicBezTo>
                  <a:cubicBezTo>
                    <a:pt x="8" y="35"/>
                    <a:pt x="8" y="35"/>
                    <a:pt x="8" y="35"/>
                  </a:cubicBezTo>
                  <a:cubicBezTo>
                    <a:pt x="6" y="22"/>
                    <a:pt x="6" y="22"/>
                    <a:pt x="6" y="22"/>
                  </a:cubicBezTo>
                  <a:cubicBezTo>
                    <a:pt x="6" y="20"/>
                    <a:pt x="9" y="18"/>
                    <a:pt x="13" y="17"/>
                  </a:cubicBezTo>
                  <a:close/>
                  <a:moveTo>
                    <a:pt x="70" y="30"/>
                  </a:moveTo>
                  <a:cubicBezTo>
                    <a:pt x="44" y="43"/>
                    <a:pt x="44" y="43"/>
                    <a:pt x="44" y="43"/>
                  </a:cubicBezTo>
                  <a:cubicBezTo>
                    <a:pt x="15" y="36"/>
                    <a:pt x="15" y="36"/>
                    <a:pt x="15" y="36"/>
                  </a:cubicBezTo>
                  <a:cubicBezTo>
                    <a:pt x="15" y="33"/>
                    <a:pt x="15" y="33"/>
                    <a:pt x="15" y="33"/>
                  </a:cubicBezTo>
                  <a:cubicBezTo>
                    <a:pt x="14" y="30"/>
                    <a:pt x="16" y="27"/>
                    <a:pt x="19" y="26"/>
                  </a:cubicBezTo>
                  <a:cubicBezTo>
                    <a:pt x="63" y="21"/>
                    <a:pt x="63" y="21"/>
                    <a:pt x="63" y="21"/>
                  </a:cubicBezTo>
                  <a:cubicBezTo>
                    <a:pt x="66" y="21"/>
                    <a:pt x="69" y="23"/>
                    <a:pt x="69" y="26"/>
                  </a:cubicBezTo>
                  <a:lnTo>
                    <a:pt x="70" y="30"/>
                  </a:lnTo>
                  <a:close/>
                  <a:moveTo>
                    <a:pt x="74" y="63"/>
                  </a:moveTo>
                  <a:cubicBezTo>
                    <a:pt x="19" y="70"/>
                    <a:pt x="19" y="70"/>
                    <a:pt x="19" y="70"/>
                  </a:cubicBezTo>
                  <a:cubicBezTo>
                    <a:pt x="15" y="70"/>
                    <a:pt x="12" y="68"/>
                    <a:pt x="11" y="64"/>
                  </a:cubicBezTo>
                  <a:cubicBezTo>
                    <a:pt x="9" y="41"/>
                    <a:pt x="9" y="41"/>
                    <a:pt x="9" y="41"/>
                  </a:cubicBezTo>
                  <a:cubicBezTo>
                    <a:pt x="44" y="49"/>
                    <a:pt x="44" y="49"/>
                    <a:pt x="44" y="49"/>
                  </a:cubicBezTo>
                  <a:cubicBezTo>
                    <a:pt x="44" y="49"/>
                    <a:pt x="44" y="49"/>
                    <a:pt x="45" y="49"/>
                  </a:cubicBezTo>
                  <a:cubicBezTo>
                    <a:pt x="45" y="49"/>
                    <a:pt x="45" y="49"/>
                    <a:pt x="46" y="49"/>
                  </a:cubicBezTo>
                  <a:cubicBezTo>
                    <a:pt x="77" y="33"/>
                    <a:pt x="77" y="33"/>
                    <a:pt x="77" y="33"/>
                  </a:cubicBezTo>
                  <a:cubicBezTo>
                    <a:pt x="80" y="55"/>
                    <a:pt x="80" y="55"/>
                    <a:pt x="80" y="55"/>
                  </a:cubicBezTo>
                  <a:cubicBezTo>
                    <a:pt x="81" y="59"/>
                    <a:pt x="78" y="63"/>
                    <a:pt x="74" y="63"/>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8" name="Freeform 74"/>
            <p:cNvSpPr/>
            <p:nvPr/>
          </p:nvSpPr>
          <p:spPr bwMode="auto">
            <a:xfrm>
              <a:off x="1250156" y="2018306"/>
              <a:ext cx="28575" cy="48816"/>
            </a:xfrm>
            <a:custGeom>
              <a:avLst/>
              <a:gdLst>
                <a:gd name="T0" fmla="*/ 10 w 11"/>
                <a:gd name="T1" fmla="*/ 9 h 19"/>
                <a:gd name="T2" fmla="*/ 11 w 11"/>
                <a:gd name="T3" fmla="*/ 6 h 19"/>
                <a:gd name="T4" fmla="*/ 2 w 11"/>
                <a:gd name="T5" fmla="*/ 0 h 19"/>
                <a:gd name="T6" fmla="*/ 0 w 11"/>
                <a:gd name="T7" fmla="*/ 10 h 19"/>
                <a:gd name="T8" fmla="*/ 5 w 11"/>
                <a:gd name="T9" fmla="*/ 19 h 19"/>
                <a:gd name="T10" fmla="*/ 11 w 11"/>
                <a:gd name="T11" fmla="*/ 11 h 19"/>
                <a:gd name="T12" fmla="*/ 10 w 11"/>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10" y="9"/>
                  </a:moveTo>
                  <a:cubicBezTo>
                    <a:pt x="10" y="8"/>
                    <a:pt x="10" y="7"/>
                    <a:pt x="11" y="6"/>
                  </a:cubicBezTo>
                  <a:cubicBezTo>
                    <a:pt x="2" y="0"/>
                    <a:pt x="2" y="0"/>
                    <a:pt x="2" y="0"/>
                  </a:cubicBezTo>
                  <a:cubicBezTo>
                    <a:pt x="0" y="3"/>
                    <a:pt x="0" y="6"/>
                    <a:pt x="0" y="10"/>
                  </a:cubicBezTo>
                  <a:cubicBezTo>
                    <a:pt x="1" y="14"/>
                    <a:pt x="2" y="17"/>
                    <a:pt x="5" y="19"/>
                  </a:cubicBezTo>
                  <a:cubicBezTo>
                    <a:pt x="11" y="11"/>
                    <a:pt x="11" y="11"/>
                    <a:pt x="11" y="11"/>
                  </a:cubicBezTo>
                  <a:cubicBezTo>
                    <a:pt x="11" y="10"/>
                    <a:pt x="11" y="9"/>
                    <a:pt x="10" y="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9" name="Freeform 75"/>
            <p:cNvSpPr/>
            <p:nvPr/>
          </p:nvSpPr>
          <p:spPr bwMode="auto">
            <a:xfrm>
              <a:off x="1271588" y="2051644"/>
              <a:ext cx="48815" cy="27385"/>
            </a:xfrm>
            <a:custGeom>
              <a:avLst/>
              <a:gdLst>
                <a:gd name="T0" fmla="*/ 9 w 19"/>
                <a:gd name="T1" fmla="*/ 0 h 11"/>
                <a:gd name="T2" fmla="*/ 6 w 19"/>
                <a:gd name="T3" fmla="*/ 0 h 11"/>
                <a:gd name="T4" fmla="*/ 0 w 19"/>
                <a:gd name="T5" fmla="*/ 9 h 11"/>
                <a:gd name="T6" fmla="*/ 10 w 19"/>
                <a:gd name="T7" fmla="*/ 11 h 11"/>
                <a:gd name="T8" fmla="*/ 19 w 19"/>
                <a:gd name="T9" fmla="*/ 6 h 11"/>
                <a:gd name="T10" fmla="*/ 11 w 19"/>
                <a:gd name="T11" fmla="*/ 0 h 11"/>
                <a:gd name="T12" fmla="*/ 9 w 1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9" y="0"/>
                  </a:moveTo>
                  <a:cubicBezTo>
                    <a:pt x="8" y="1"/>
                    <a:pt x="7" y="0"/>
                    <a:pt x="6" y="0"/>
                  </a:cubicBezTo>
                  <a:cubicBezTo>
                    <a:pt x="0" y="9"/>
                    <a:pt x="0" y="9"/>
                    <a:pt x="0" y="9"/>
                  </a:cubicBezTo>
                  <a:cubicBezTo>
                    <a:pt x="3" y="10"/>
                    <a:pt x="6" y="11"/>
                    <a:pt x="10" y="11"/>
                  </a:cubicBezTo>
                  <a:cubicBezTo>
                    <a:pt x="14" y="10"/>
                    <a:pt x="17" y="9"/>
                    <a:pt x="19" y="6"/>
                  </a:cubicBezTo>
                  <a:cubicBezTo>
                    <a:pt x="11" y="0"/>
                    <a:pt x="11" y="0"/>
                    <a:pt x="11" y="0"/>
                  </a:cubicBezTo>
                  <a:cubicBezTo>
                    <a:pt x="10" y="0"/>
                    <a:pt x="9" y="0"/>
                    <a:pt x="9"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0" name="Freeform 76"/>
            <p:cNvSpPr/>
            <p:nvPr/>
          </p:nvSpPr>
          <p:spPr bwMode="auto">
            <a:xfrm>
              <a:off x="1263253" y="1996875"/>
              <a:ext cx="48815" cy="28575"/>
            </a:xfrm>
            <a:custGeom>
              <a:avLst/>
              <a:gdLst>
                <a:gd name="T0" fmla="*/ 10 w 19"/>
                <a:gd name="T1" fmla="*/ 11 h 11"/>
                <a:gd name="T2" fmla="*/ 12 w 19"/>
                <a:gd name="T3" fmla="*/ 11 h 11"/>
                <a:gd name="T4" fmla="*/ 19 w 19"/>
                <a:gd name="T5" fmla="*/ 2 h 11"/>
                <a:gd name="T6" fmla="*/ 9 w 19"/>
                <a:gd name="T7" fmla="*/ 0 h 11"/>
                <a:gd name="T8" fmla="*/ 0 w 19"/>
                <a:gd name="T9" fmla="*/ 5 h 11"/>
                <a:gd name="T10" fmla="*/ 8 w 19"/>
                <a:gd name="T11" fmla="*/ 11 h 11"/>
                <a:gd name="T12" fmla="*/ 10 w 1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10" y="11"/>
                  </a:moveTo>
                  <a:cubicBezTo>
                    <a:pt x="11" y="10"/>
                    <a:pt x="12" y="11"/>
                    <a:pt x="12" y="11"/>
                  </a:cubicBezTo>
                  <a:cubicBezTo>
                    <a:pt x="19" y="2"/>
                    <a:pt x="19" y="2"/>
                    <a:pt x="19" y="2"/>
                  </a:cubicBezTo>
                  <a:cubicBezTo>
                    <a:pt x="16" y="1"/>
                    <a:pt x="13" y="0"/>
                    <a:pt x="9" y="0"/>
                  </a:cubicBezTo>
                  <a:cubicBezTo>
                    <a:pt x="5" y="1"/>
                    <a:pt x="2" y="2"/>
                    <a:pt x="0" y="5"/>
                  </a:cubicBezTo>
                  <a:cubicBezTo>
                    <a:pt x="8" y="11"/>
                    <a:pt x="8" y="11"/>
                    <a:pt x="8" y="11"/>
                  </a:cubicBezTo>
                  <a:cubicBezTo>
                    <a:pt x="9" y="11"/>
                    <a:pt x="9" y="11"/>
                    <a:pt x="10" y="1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1" name="Freeform 77"/>
            <p:cNvSpPr/>
            <p:nvPr/>
          </p:nvSpPr>
          <p:spPr bwMode="auto">
            <a:xfrm>
              <a:off x="1304925" y="2009972"/>
              <a:ext cx="28575" cy="48816"/>
            </a:xfrm>
            <a:custGeom>
              <a:avLst/>
              <a:gdLst>
                <a:gd name="T0" fmla="*/ 0 w 11"/>
                <a:gd name="T1" fmla="*/ 8 h 19"/>
                <a:gd name="T2" fmla="*/ 0 w 11"/>
                <a:gd name="T3" fmla="*/ 10 h 19"/>
                <a:gd name="T4" fmla="*/ 0 w 11"/>
                <a:gd name="T5" fmla="*/ 13 h 19"/>
                <a:gd name="T6" fmla="*/ 9 w 11"/>
                <a:gd name="T7" fmla="*/ 19 h 19"/>
                <a:gd name="T8" fmla="*/ 11 w 11"/>
                <a:gd name="T9" fmla="*/ 9 h 19"/>
                <a:gd name="T10" fmla="*/ 6 w 11"/>
                <a:gd name="T11" fmla="*/ 0 h 19"/>
                <a:gd name="T12" fmla="*/ 0 w 11"/>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8"/>
                  </a:moveTo>
                  <a:cubicBezTo>
                    <a:pt x="0" y="9"/>
                    <a:pt x="0" y="10"/>
                    <a:pt x="0" y="10"/>
                  </a:cubicBezTo>
                  <a:cubicBezTo>
                    <a:pt x="0" y="11"/>
                    <a:pt x="0" y="12"/>
                    <a:pt x="0" y="13"/>
                  </a:cubicBezTo>
                  <a:cubicBezTo>
                    <a:pt x="9" y="19"/>
                    <a:pt x="9" y="19"/>
                    <a:pt x="9" y="19"/>
                  </a:cubicBezTo>
                  <a:cubicBezTo>
                    <a:pt x="10" y="16"/>
                    <a:pt x="11" y="13"/>
                    <a:pt x="11" y="9"/>
                  </a:cubicBezTo>
                  <a:cubicBezTo>
                    <a:pt x="10" y="5"/>
                    <a:pt x="9" y="2"/>
                    <a:pt x="6" y="0"/>
                  </a:cubicBezTo>
                  <a:lnTo>
                    <a:pt x="0" y="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2" name="Freeform 78"/>
            <p:cNvSpPr>
              <a:spLocks noEditPoints="1"/>
            </p:cNvSpPr>
            <p:nvPr/>
          </p:nvSpPr>
          <p:spPr bwMode="auto">
            <a:xfrm>
              <a:off x="1201341" y="1927819"/>
              <a:ext cx="216694" cy="234554"/>
            </a:xfrm>
            <a:custGeom>
              <a:avLst/>
              <a:gdLst>
                <a:gd name="T0" fmla="*/ 59 w 84"/>
                <a:gd name="T1" fmla="*/ 1 h 91"/>
                <a:gd name="T2" fmla="*/ 14 w 84"/>
                <a:gd name="T3" fmla="*/ 6 h 91"/>
                <a:gd name="T4" fmla="*/ 2 w 84"/>
                <a:gd name="T5" fmla="*/ 22 h 91"/>
                <a:gd name="T6" fmla="*/ 6 w 84"/>
                <a:gd name="T7" fmla="*/ 62 h 91"/>
                <a:gd name="T8" fmla="*/ 7 w 84"/>
                <a:gd name="T9" fmla="*/ 67 h 91"/>
                <a:gd name="T10" fmla="*/ 10 w 84"/>
                <a:gd name="T11" fmla="*/ 87 h 91"/>
                <a:gd name="T12" fmla="*/ 14 w 84"/>
                <a:gd name="T13" fmla="*/ 91 h 91"/>
                <a:gd name="T14" fmla="*/ 25 w 84"/>
                <a:gd name="T15" fmla="*/ 89 h 91"/>
                <a:gd name="T16" fmla="*/ 29 w 84"/>
                <a:gd name="T17" fmla="*/ 85 h 91"/>
                <a:gd name="T18" fmla="*/ 28 w 84"/>
                <a:gd name="T19" fmla="*/ 82 h 91"/>
                <a:gd name="T20" fmla="*/ 64 w 84"/>
                <a:gd name="T21" fmla="*/ 78 h 91"/>
                <a:gd name="T22" fmla="*/ 64 w 84"/>
                <a:gd name="T23" fmla="*/ 81 h 91"/>
                <a:gd name="T24" fmla="*/ 69 w 84"/>
                <a:gd name="T25" fmla="*/ 84 h 91"/>
                <a:gd name="T26" fmla="*/ 80 w 84"/>
                <a:gd name="T27" fmla="*/ 82 h 91"/>
                <a:gd name="T28" fmla="*/ 84 w 84"/>
                <a:gd name="T29" fmla="*/ 78 h 91"/>
                <a:gd name="T30" fmla="*/ 81 w 84"/>
                <a:gd name="T31" fmla="*/ 58 h 91"/>
                <a:gd name="T32" fmla="*/ 81 w 84"/>
                <a:gd name="T33" fmla="*/ 54 h 91"/>
                <a:gd name="T34" fmla="*/ 76 w 84"/>
                <a:gd name="T35" fmla="*/ 13 h 91"/>
                <a:gd name="T36" fmla="*/ 59 w 84"/>
                <a:gd name="T37" fmla="*/ 1 h 91"/>
                <a:gd name="T38" fmla="*/ 38 w 84"/>
                <a:gd name="T39" fmla="*/ 65 h 91"/>
                <a:gd name="T40" fmla="*/ 13 w 84"/>
                <a:gd name="T41" fmla="*/ 46 h 91"/>
                <a:gd name="T42" fmla="*/ 32 w 84"/>
                <a:gd name="T43" fmla="*/ 21 h 91"/>
                <a:gd name="T44" fmla="*/ 57 w 84"/>
                <a:gd name="T45" fmla="*/ 40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49 h 91"/>
                <a:gd name="T58" fmla="*/ 64 w 84"/>
                <a:gd name="T59" fmla="*/ 35 h 91"/>
                <a:gd name="T60" fmla="*/ 62 w 84"/>
                <a:gd name="T61" fmla="*/ 33 h 91"/>
                <a:gd name="T62" fmla="*/ 62 w 84"/>
                <a:gd name="T63" fmla="*/ 31 h 91"/>
                <a:gd name="T64" fmla="*/ 65 w 84"/>
                <a:gd name="T65" fmla="*/ 27 h 91"/>
                <a:gd name="T66" fmla="*/ 70 w 84"/>
                <a:gd name="T67" fmla="*/ 30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0"/>
                    <a:pt x="2" y="22"/>
                  </a:cubicBezTo>
                  <a:cubicBezTo>
                    <a:pt x="6" y="62"/>
                    <a:pt x="6" y="62"/>
                    <a:pt x="6" y="62"/>
                  </a:cubicBezTo>
                  <a:cubicBezTo>
                    <a:pt x="7" y="67"/>
                    <a:pt x="7" y="67"/>
                    <a:pt x="7" y="67"/>
                  </a:cubicBezTo>
                  <a:cubicBezTo>
                    <a:pt x="10" y="87"/>
                    <a:pt x="10" y="87"/>
                    <a:pt x="10" y="87"/>
                  </a:cubicBezTo>
                  <a:cubicBezTo>
                    <a:pt x="10" y="89"/>
                    <a:pt x="12" y="91"/>
                    <a:pt x="14" y="91"/>
                  </a:cubicBezTo>
                  <a:cubicBezTo>
                    <a:pt x="25" y="89"/>
                    <a:pt x="25" y="89"/>
                    <a:pt x="25" y="89"/>
                  </a:cubicBezTo>
                  <a:cubicBezTo>
                    <a:pt x="28" y="89"/>
                    <a:pt x="29" y="87"/>
                    <a:pt x="29" y="85"/>
                  </a:cubicBezTo>
                  <a:cubicBezTo>
                    <a:pt x="28" y="82"/>
                    <a:pt x="28" y="82"/>
                    <a:pt x="28" y="82"/>
                  </a:cubicBezTo>
                  <a:cubicBezTo>
                    <a:pt x="64" y="78"/>
                    <a:pt x="64" y="78"/>
                    <a:pt x="64" y="78"/>
                  </a:cubicBezTo>
                  <a:cubicBezTo>
                    <a:pt x="64" y="81"/>
                    <a:pt x="64" y="81"/>
                    <a:pt x="64" y="81"/>
                  </a:cubicBezTo>
                  <a:cubicBezTo>
                    <a:pt x="65" y="83"/>
                    <a:pt x="67" y="84"/>
                    <a:pt x="69" y="84"/>
                  </a:cubicBezTo>
                  <a:cubicBezTo>
                    <a:pt x="80" y="82"/>
                    <a:pt x="80" y="82"/>
                    <a:pt x="80" y="82"/>
                  </a:cubicBezTo>
                  <a:cubicBezTo>
                    <a:pt x="82" y="82"/>
                    <a:pt x="84" y="80"/>
                    <a:pt x="84" y="78"/>
                  </a:cubicBezTo>
                  <a:cubicBezTo>
                    <a:pt x="81" y="58"/>
                    <a:pt x="81" y="58"/>
                    <a:pt x="81" y="58"/>
                  </a:cubicBezTo>
                  <a:cubicBezTo>
                    <a:pt x="81" y="54"/>
                    <a:pt x="81" y="54"/>
                    <a:pt x="81" y="54"/>
                  </a:cubicBezTo>
                  <a:cubicBezTo>
                    <a:pt x="76" y="13"/>
                    <a:pt x="76" y="13"/>
                    <a:pt x="76" y="13"/>
                  </a:cubicBezTo>
                  <a:cubicBezTo>
                    <a:pt x="74" y="0"/>
                    <a:pt x="67" y="0"/>
                    <a:pt x="59" y="1"/>
                  </a:cubicBezTo>
                  <a:close/>
                  <a:moveTo>
                    <a:pt x="38" y="65"/>
                  </a:moveTo>
                  <a:cubicBezTo>
                    <a:pt x="26" y="66"/>
                    <a:pt x="15" y="58"/>
                    <a:pt x="13" y="46"/>
                  </a:cubicBezTo>
                  <a:cubicBezTo>
                    <a:pt x="12" y="34"/>
                    <a:pt x="20" y="23"/>
                    <a:pt x="32" y="21"/>
                  </a:cubicBezTo>
                  <a:cubicBezTo>
                    <a:pt x="44" y="20"/>
                    <a:pt x="55" y="28"/>
                    <a:pt x="57" y="40"/>
                  </a:cubicBezTo>
                  <a:cubicBezTo>
                    <a:pt x="58" y="52"/>
                    <a:pt x="50" y="63"/>
                    <a:pt x="38" y="65"/>
                  </a:cubicBezTo>
                  <a:close/>
                  <a:moveTo>
                    <a:pt x="70" y="32"/>
                  </a:moveTo>
                  <a:cubicBezTo>
                    <a:pt x="70" y="33"/>
                    <a:pt x="69" y="34"/>
                    <a:pt x="68" y="35"/>
                  </a:cubicBezTo>
                  <a:cubicBezTo>
                    <a:pt x="70" y="49"/>
                    <a:pt x="70" y="49"/>
                    <a:pt x="70" y="49"/>
                  </a:cubicBezTo>
                  <a:cubicBezTo>
                    <a:pt x="70" y="50"/>
                    <a:pt x="69" y="51"/>
                    <a:pt x="68" y="51"/>
                  </a:cubicBezTo>
                  <a:cubicBezTo>
                    <a:pt x="67" y="51"/>
                    <a:pt x="66" y="50"/>
                    <a:pt x="66" y="49"/>
                  </a:cubicBezTo>
                  <a:cubicBezTo>
                    <a:pt x="64" y="35"/>
                    <a:pt x="64" y="35"/>
                    <a:pt x="64" y="35"/>
                  </a:cubicBezTo>
                  <a:cubicBezTo>
                    <a:pt x="63" y="35"/>
                    <a:pt x="63" y="34"/>
                    <a:pt x="62" y="33"/>
                  </a:cubicBezTo>
                  <a:cubicBezTo>
                    <a:pt x="62" y="31"/>
                    <a:pt x="62" y="31"/>
                    <a:pt x="62" y="31"/>
                  </a:cubicBezTo>
                  <a:cubicBezTo>
                    <a:pt x="62" y="29"/>
                    <a:pt x="63" y="27"/>
                    <a:pt x="65" y="27"/>
                  </a:cubicBezTo>
                  <a:cubicBezTo>
                    <a:pt x="67" y="27"/>
                    <a:pt x="69" y="28"/>
                    <a:pt x="70" y="30"/>
                  </a:cubicBezTo>
                  <a:lnTo>
                    <a:pt x="70" y="32"/>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3" name="Freeform 79"/>
            <p:cNvSpPr/>
            <p:nvPr/>
          </p:nvSpPr>
          <p:spPr bwMode="auto">
            <a:xfrm>
              <a:off x="2880122" y="2202853"/>
              <a:ext cx="28575" cy="52388"/>
            </a:xfrm>
            <a:custGeom>
              <a:avLst/>
              <a:gdLst>
                <a:gd name="T0" fmla="*/ 10 w 11"/>
                <a:gd name="T1" fmla="*/ 9 h 20"/>
                <a:gd name="T2" fmla="*/ 11 w 11"/>
                <a:gd name="T3" fmla="*/ 7 h 20"/>
                <a:gd name="T4" fmla="*/ 2 w 11"/>
                <a:gd name="T5" fmla="*/ 0 h 20"/>
                <a:gd name="T6" fmla="*/ 0 w 11"/>
                <a:gd name="T7" fmla="*/ 10 h 20"/>
                <a:gd name="T8" fmla="*/ 5 w 11"/>
                <a:gd name="T9" fmla="*/ 20 h 20"/>
                <a:gd name="T10" fmla="*/ 11 w 11"/>
                <a:gd name="T11" fmla="*/ 11 h 20"/>
                <a:gd name="T12" fmla="*/ 1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10" y="9"/>
                  </a:moveTo>
                  <a:cubicBezTo>
                    <a:pt x="10" y="8"/>
                    <a:pt x="10" y="8"/>
                    <a:pt x="11" y="7"/>
                  </a:cubicBezTo>
                  <a:cubicBezTo>
                    <a:pt x="2" y="0"/>
                    <a:pt x="2" y="0"/>
                    <a:pt x="2" y="0"/>
                  </a:cubicBezTo>
                  <a:cubicBezTo>
                    <a:pt x="0" y="3"/>
                    <a:pt x="0" y="7"/>
                    <a:pt x="0" y="10"/>
                  </a:cubicBezTo>
                  <a:cubicBezTo>
                    <a:pt x="0" y="14"/>
                    <a:pt x="2" y="17"/>
                    <a:pt x="5" y="20"/>
                  </a:cubicBezTo>
                  <a:cubicBezTo>
                    <a:pt x="11" y="11"/>
                    <a:pt x="11" y="11"/>
                    <a:pt x="11" y="11"/>
                  </a:cubicBezTo>
                  <a:cubicBezTo>
                    <a:pt x="11" y="11"/>
                    <a:pt x="11" y="10"/>
                    <a:pt x="10" y="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4" name="Freeform 80"/>
            <p:cNvSpPr/>
            <p:nvPr/>
          </p:nvSpPr>
          <p:spPr bwMode="auto">
            <a:xfrm>
              <a:off x="2900362" y="2236191"/>
              <a:ext cx="48815" cy="30956"/>
            </a:xfrm>
            <a:custGeom>
              <a:avLst/>
              <a:gdLst>
                <a:gd name="T0" fmla="*/ 9 w 19"/>
                <a:gd name="T1" fmla="*/ 1 h 12"/>
                <a:gd name="T2" fmla="*/ 6 w 19"/>
                <a:gd name="T3" fmla="*/ 1 h 12"/>
                <a:gd name="T4" fmla="*/ 0 w 19"/>
                <a:gd name="T5" fmla="*/ 9 h 12"/>
                <a:gd name="T6" fmla="*/ 10 w 19"/>
                <a:gd name="T7" fmla="*/ 11 h 12"/>
                <a:gd name="T8" fmla="*/ 19 w 19"/>
                <a:gd name="T9" fmla="*/ 7 h 12"/>
                <a:gd name="T10" fmla="*/ 11 w 19"/>
                <a:gd name="T11" fmla="*/ 0 h 12"/>
                <a:gd name="T12" fmla="*/ 9 w 19"/>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9" y="1"/>
                  </a:moveTo>
                  <a:cubicBezTo>
                    <a:pt x="8" y="1"/>
                    <a:pt x="7" y="1"/>
                    <a:pt x="6" y="1"/>
                  </a:cubicBezTo>
                  <a:cubicBezTo>
                    <a:pt x="0" y="9"/>
                    <a:pt x="0" y="9"/>
                    <a:pt x="0" y="9"/>
                  </a:cubicBezTo>
                  <a:cubicBezTo>
                    <a:pt x="3" y="11"/>
                    <a:pt x="6" y="12"/>
                    <a:pt x="10" y="11"/>
                  </a:cubicBezTo>
                  <a:cubicBezTo>
                    <a:pt x="13" y="11"/>
                    <a:pt x="17" y="9"/>
                    <a:pt x="19" y="7"/>
                  </a:cubicBezTo>
                  <a:cubicBezTo>
                    <a:pt x="11" y="0"/>
                    <a:pt x="11" y="0"/>
                    <a:pt x="11" y="0"/>
                  </a:cubicBezTo>
                  <a:cubicBezTo>
                    <a:pt x="10" y="0"/>
                    <a:pt x="9" y="1"/>
                    <a:pt x="9"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5" name="Freeform 81"/>
            <p:cNvSpPr/>
            <p:nvPr/>
          </p:nvSpPr>
          <p:spPr bwMode="auto">
            <a:xfrm>
              <a:off x="2893219" y="2182613"/>
              <a:ext cx="48815" cy="30956"/>
            </a:xfrm>
            <a:custGeom>
              <a:avLst/>
              <a:gdLst>
                <a:gd name="T0" fmla="*/ 10 w 19"/>
                <a:gd name="T1" fmla="*/ 11 h 12"/>
                <a:gd name="T2" fmla="*/ 12 w 19"/>
                <a:gd name="T3" fmla="*/ 11 h 12"/>
                <a:gd name="T4" fmla="*/ 19 w 19"/>
                <a:gd name="T5" fmla="*/ 3 h 12"/>
                <a:gd name="T6" fmla="*/ 9 w 19"/>
                <a:gd name="T7" fmla="*/ 1 h 12"/>
                <a:gd name="T8" fmla="*/ 0 w 19"/>
                <a:gd name="T9" fmla="*/ 5 h 12"/>
                <a:gd name="T10" fmla="*/ 8 w 19"/>
                <a:gd name="T11" fmla="*/ 12 h 12"/>
                <a:gd name="T12" fmla="*/ 10 w 19"/>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10" y="11"/>
                  </a:moveTo>
                  <a:cubicBezTo>
                    <a:pt x="11" y="11"/>
                    <a:pt x="12" y="11"/>
                    <a:pt x="12" y="11"/>
                  </a:cubicBezTo>
                  <a:cubicBezTo>
                    <a:pt x="19" y="3"/>
                    <a:pt x="19" y="3"/>
                    <a:pt x="19" y="3"/>
                  </a:cubicBezTo>
                  <a:cubicBezTo>
                    <a:pt x="16" y="1"/>
                    <a:pt x="13" y="0"/>
                    <a:pt x="9" y="1"/>
                  </a:cubicBezTo>
                  <a:cubicBezTo>
                    <a:pt x="5" y="1"/>
                    <a:pt x="2" y="3"/>
                    <a:pt x="0" y="5"/>
                  </a:cubicBezTo>
                  <a:cubicBezTo>
                    <a:pt x="8" y="12"/>
                    <a:pt x="8" y="12"/>
                    <a:pt x="8" y="12"/>
                  </a:cubicBezTo>
                  <a:cubicBezTo>
                    <a:pt x="9" y="11"/>
                    <a:pt x="9" y="11"/>
                    <a:pt x="10" y="1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6" name="Freeform 82"/>
            <p:cNvSpPr/>
            <p:nvPr/>
          </p:nvSpPr>
          <p:spPr bwMode="auto">
            <a:xfrm>
              <a:off x="2933699" y="2195710"/>
              <a:ext cx="28575" cy="51197"/>
            </a:xfrm>
            <a:custGeom>
              <a:avLst/>
              <a:gdLst>
                <a:gd name="T0" fmla="*/ 0 w 11"/>
                <a:gd name="T1" fmla="*/ 9 h 20"/>
                <a:gd name="T2" fmla="*/ 0 w 11"/>
                <a:gd name="T3" fmla="*/ 11 h 20"/>
                <a:gd name="T4" fmla="*/ 0 w 11"/>
                <a:gd name="T5" fmla="*/ 13 h 20"/>
                <a:gd name="T6" fmla="*/ 9 w 11"/>
                <a:gd name="T7" fmla="*/ 20 h 20"/>
                <a:gd name="T8" fmla="*/ 11 w 11"/>
                <a:gd name="T9" fmla="*/ 9 h 20"/>
                <a:gd name="T10" fmla="*/ 6 w 11"/>
                <a:gd name="T11" fmla="*/ 0 h 20"/>
                <a:gd name="T12" fmla="*/ 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0" y="9"/>
                  </a:moveTo>
                  <a:cubicBezTo>
                    <a:pt x="0" y="9"/>
                    <a:pt x="0" y="10"/>
                    <a:pt x="0" y="11"/>
                  </a:cubicBezTo>
                  <a:cubicBezTo>
                    <a:pt x="0" y="12"/>
                    <a:pt x="0" y="12"/>
                    <a:pt x="0" y="13"/>
                  </a:cubicBezTo>
                  <a:cubicBezTo>
                    <a:pt x="9" y="20"/>
                    <a:pt x="9" y="20"/>
                    <a:pt x="9" y="20"/>
                  </a:cubicBezTo>
                  <a:cubicBezTo>
                    <a:pt x="10" y="17"/>
                    <a:pt x="11" y="13"/>
                    <a:pt x="11" y="9"/>
                  </a:cubicBezTo>
                  <a:cubicBezTo>
                    <a:pt x="10" y="6"/>
                    <a:pt x="9" y="3"/>
                    <a:pt x="6" y="0"/>
                  </a:cubicBezTo>
                  <a:lnTo>
                    <a:pt x="0" y="9"/>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7" name="Freeform 83"/>
            <p:cNvSpPr>
              <a:spLocks noEditPoints="1"/>
            </p:cNvSpPr>
            <p:nvPr/>
          </p:nvSpPr>
          <p:spPr bwMode="auto">
            <a:xfrm>
              <a:off x="2831306" y="2113556"/>
              <a:ext cx="215503" cy="233363"/>
            </a:xfrm>
            <a:custGeom>
              <a:avLst/>
              <a:gdLst>
                <a:gd name="T0" fmla="*/ 59 w 84"/>
                <a:gd name="T1" fmla="*/ 1 h 91"/>
                <a:gd name="T2" fmla="*/ 14 w 84"/>
                <a:gd name="T3" fmla="*/ 6 h 91"/>
                <a:gd name="T4" fmla="*/ 2 w 84"/>
                <a:gd name="T5" fmla="*/ 23 h 91"/>
                <a:gd name="T6" fmla="*/ 6 w 84"/>
                <a:gd name="T7" fmla="*/ 62 h 91"/>
                <a:gd name="T8" fmla="*/ 7 w 84"/>
                <a:gd name="T9" fmla="*/ 68 h 91"/>
                <a:gd name="T10" fmla="*/ 10 w 84"/>
                <a:gd name="T11" fmla="*/ 88 h 91"/>
                <a:gd name="T12" fmla="*/ 14 w 84"/>
                <a:gd name="T13" fmla="*/ 91 h 91"/>
                <a:gd name="T14" fmla="*/ 25 w 84"/>
                <a:gd name="T15" fmla="*/ 90 h 91"/>
                <a:gd name="T16" fmla="*/ 29 w 84"/>
                <a:gd name="T17" fmla="*/ 85 h 91"/>
                <a:gd name="T18" fmla="*/ 28 w 84"/>
                <a:gd name="T19" fmla="*/ 83 h 91"/>
                <a:gd name="T20" fmla="*/ 64 w 84"/>
                <a:gd name="T21" fmla="*/ 78 h 91"/>
                <a:gd name="T22" fmla="*/ 64 w 84"/>
                <a:gd name="T23" fmla="*/ 81 h 91"/>
                <a:gd name="T24" fmla="*/ 69 w 84"/>
                <a:gd name="T25" fmla="*/ 84 h 91"/>
                <a:gd name="T26" fmla="*/ 80 w 84"/>
                <a:gd name="T27" fmla="*/ 83 h 91"/>
                <a:gd name="T28" fmla="*/ 84 w 84"/>
                <a:gd name="T29" fmla="*/ 79 h 91"/>
                <a:gd name="T30" fmla="*/ 81 w 84"/>
                <a:gd name="T31" fmla="*/ 59 h 91"/>
                <a:gd name="T32" fmla="*/ 81 w 84"/>
                <a:gd name="T33" fmla="*/ 54 h 91"/>
                <a:gd name="T34" fmla="*/ 76 w 84"/>
                <a:gd name="T35" fmla="*/ 14 h 91"/>
                <a:gd name="T36" fmla="*/ 59 w 84"/>
                <a:gd name="T37" fmla="*/ 1 h 91"/>
                <a:gd name="T38" fmla="*/ 38 w 84"/>
                <a:gd name="T39" fmla="*/ 65 h 91"/>
                <a:gd name="T40" fmla="*/ 13 w 84"/>
                <a:gd name="T41" fmla="*/ 46 h 91"/>
                <a:gd name="T42" fmla="*/ 32 w 84"/>
                <a:gd name="T43" fmla="*/ 22 h 91"/>
                <a:gd name="T44" fmla="*/ 57 w 84"/>
                <a:gd name="T45" fmla="*/ 41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50 h 91"/>
                <a:gd name="T58" fmla="*/ 64 w 84"/>
                <a:gd name="T59" fmla="*/ 36 h 91"/>
                <a:gd name="T60" fmla="*/ 62 w 84"/>
                <a:gd name="T61" fmla="*/ 33 h 91"/>
                <a:gd name="T62" fmla="*/ 62 w 84"/>
                <a:gd name="T63" fmla="*/ 32 h 91"/>
                <a:gd name="T64" fmla="*/ 65 w 84"/>
                <a:gd name="T65" fmla="*/ 28 h 91"/>
                <a:gd name="T66" fmla="*/ 69 w 84"/>
                <a:gd name="T67" fmla="*/ 31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1"/>
                    <a:pt x="2" y="23"/>
                  </a:cubicBezTo>
                  <a:cubicBezTo>
                    <a:pt x="6" y="62"/>
                    <a:pt x="6" y="62"/>
                    <a:pt x="6" y="62"/>
                  </a:cubicBezTo>
                  <a:cubicBezTo>
                    <a:pt x="7" y="68"/>
                    <a:pt x="7" y="68"/>
                    <a:pt x="7" y="68"/>
                  </a:cubicBezTo>
                  <a:cubicBezTo>
                    <a:pt x="10" y="88"/>
                    <a:pt x="10" y="88"/>
                    <a:pt x="10" y="88"/>
                  </a:cubicBezTo>
                  <a:cubicBezTo>
                    <a:pt x="10" y="90"/>
                    <a:pt x="12" y="91"/>
                    <a:pt x="14" y="91"/>
                  </a:cubicBezTo>
                  <a:cubicBezTo>
                    <a:pt x="25" y="90"/>
                    <a:pt x="25" y="90"/>
                    <a:pt x="25" y="90"/>
                  </a:cubicBezTo>
                  <a:cubicBezTo>
                    <a:pt x="28" y="89"/>
                    <a:pt x="29" y="87"/>
                    <a:pt x="29" y="85"/>
                  </a:cubicBezTo>
                  <a:cubicBezTo>
                    <a:pt x="28" y="83"/>
                    <a:pt x="28" y="83"/>
                    <a:pt x="28" y="83"/>
                  </a:cubicBezTo>
                  <a:cubicBezTo>
                    <a:pt x="64" y="78"/>
                    <a:pt x="64" y="78"/>
                    <a:pt x="64" y="78"/>
                  </a:cubicBezTo>
                  <a:cubicBezTo>
                    <a:pt x="64" y="81"/>
                    <a:pt x="64" y="81"/>
                    <a:pt x="64" y="81"/>
                  </a:cubicBezTo>
                  <a:cubicBezTo>
                    <a:pt x="65" y="83"/>
                    <a:pt x="66" y="85"/>
                    <a:pt x="69" y="84"/>
                  </a:cubicBezTo>
                  <a:cubicBezTo>
                    <a:pt x="80" y="83"/>
                    <a:pt x="80" y="83"/>
                    <a:pt x="80" y="83"/>
                  </a:cubicBezTo>
                  <a:cubicBezTo>
                    <a:pt x="82" y="83"/>
                    <a:pt x="84" y="81"/>
                    <a:pt x="84" y="79"/>
                  </a:cubicBezTo>
                  <a:cubicBezTo>
                    <a:pt x="81" y="59"/>
                    <a:pt x="81" y="59"/>
                    <a:pt x="81" y="59"/>
                  </a:cubicBezTo>
                  <a:cubicBezTo>
                    <a:pt x="81" y="54"/>
                    <a:pt x="81" y="54"/>
                    <a:pt x="81" y="54"/>
                  </a:cubicBezTo>
                  <a:cubicBezTo>
                    <a:pt x="76" y="14"/>
                    <a:pt x="76" y="14"/>
                    <a:pt x="76" y="14"/>
                  </a:cubicBezTo>
                  <a:cubicBezTo>
                    <a:pt x="74" y="1"/>
                    <a:pt x="67" y="0"/>
                    <a:pt x="59" y="1"/>
                  </a:cubicBezTo>
                  <a:close/>
                  <a:moveTo>
                    <a:pt x="38" y="65"/>
                  </a:moveTo>
                  <a:cubicBezTo>
                    <a:pt x="26" y="67"/>
                    <a:pt x="15" y="58"/>
                    <a:pt x="13" y="46"/>
                  </a:cubicBezTo>
                  <a:cubicBezTo>
                    <a:pt x="12" y="34"/>
                    <a:pt x="20" y="23"/>
                    <a:pt x="32" y="22"/>
                  </a:cubicBezTo>
                  <a:cubicBezTo>
                    <a:pt x="44" y="20"/>
                    <a:pt x="55" y="29"/>
                    <a:pt x="57" y="41"/>
                  </a:cubicBezTo>
                  <a:cubicBezTo>
                    <a:pt x="58" y="53"/>
                    <a:pt x="49" y="64"/>
                    <a:pt x="38" y="65"/>
                  </a:cubicBezTo>
                  <a:close/>
                  <a:moveTo>
                    <a:pt x="70" y="32"/>
                  </a:moveTo>
                  <a:cubicBezTo>
                    <a:pt x="70" y="33"/>
                    <a:pt x="69" y="35"/>
                    <a:pt x="68" y="35"/>
                  </a:cubicBezTo>
                  <a:cubicBezTo>
                    <a:pt x="70" y="49"/>
                    <a:pt x="70" y="49"/>
                    <a:pt x="70" y="49"/>
                  </a:cubicBezTo>
                  <a:cubicBezTo>
                    <a:pt x="70" y="50"/>
                    <a:pt x="69" y="51"/>
                    <a:pt x="68" y="51"/>
                  </a:cubicBezTo>
                  <a:cubicBezTo>
                    <a:pt x="67" y="51"/>
                    <a:pt x="66" y="51"/>
                    <a:pt x="66" y="50"/>
                  </a:cubicBezTo>
                  <a:cubicBezTo>
                    <a:pt x="64" y="36"/>
                    <a:pt x="64" y="36"/>
                    <a:pt x="64" y="36"/>
                  </a:cubicBezTo>
                  <a:cubicBezTo>
                    <a:pt x="63" y="35"/>
                    <a:pt x="63" y="34"/>
                    <a:pt x="62" y="33"/>
                  </a:cubicBezTo>
                  <a:cubicBezTo>
                    <a:pt x="62" y="32"/>
                    <a:pt x="62" y="32"/>
                    <a:pt x="62" y="32"/>
                  </a:cubicBezTo>
                  <a:cubicBezTo>
                    <a:pt x="62" y="30"/>
                    <a:pt x="63" y="28"/>
                    <a:pt x="65" y="28"/>
                  </a:cubicBezTo>
                  <a:cubicBezTo>
                    <a:pt x="67" y="27"/>
                    <a:pt x="69" y="29"/>
                    <a:pt x="69" y="31"/>
                  </a:cubicBezTo>
                  <a:lnTo>
                    <a:pt x="70" y="32"/>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8" name="Freeform 84"/>
            <p:cNvSpPr>
              <a:spLocks noEditPoints="1"/>
            </p:cNvSpPr>
            <p:nvPr/>
          </p:nvSpPr>
          <p:spPr bwMode="auto">
            <a:xfrm>
              <a:off x="804863" y="2233810"/>
              <a:ext cx="190500" cy="192881"/>
            </a:xfrm>
            <a:custGeom>
              <a:avLst/>
              <a:gdLst>
                <a:gd name="T0" fmla="*/ 33 w 74"/>
                <a:gd name="T1" fmla="*/ 2 h 75"/>
                <a:gd name="T2" fmla="*/ 2 w 74"/>
                <a:gd name="T3" fmla="*/ 41 h 75"/>
                <a:gd name="T4" fmla="*/ 41 w 74"/>
                <a:gd name="T5" fmla="*/ 72 h 75"/>
                <a:gd name="T6" fmla="*/ 72 w 74"/>
                <a:gd name="T7" fmla="*/ 33 h 75"/>
                <a:gd name="T8" fmla="*/ 33 w 74"/>
                <a:gd name="T9" fmla="*/ 2 h 75"/>
                <a:gd name="T10" fmla="*/ 40 w 74"/>
                <a:gd name="T11" fmla="*/ 65 h 75"/>
                <a:gd name="T12" fmla="*/ 9 w 74"/>
                <a:gd name="T13" fmla="*/ 41 h 75"/>
                <a:gd name="T14" fmla="*/ 33 w 74"/>
                <a:gd name="T15" fmla="*/ 9 h 75"/>
                <a:gd name="T16" fmla="*/ 65 w 74"/>
                <a:gd name="T17" fmla="*/ 34 h 75"/>
                <a:gd name="T18" fmla="*/ 40 w 74"/>
                <a:gd name="T19"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33" y="2"/>
                  </a:moveTo>
                  <a:cubicBezTo>
                    <a:pt x="13" y="5"/>
                    <a:pt x="0" y="22"/>
                    <a:pt x="2" y="41"/>
                  </a:cubicBezTo>
                  <a:cubicBezTo>
                    <a:pt x="4" y="61"/>
                    <a:pt x="22" y="75"/>
                    <a:pt x="41" y="72"/>
                  </a:cubicBezTo>
                  <a:cubicBezTo>
                    <a:pt x="61" y="70"/>
                    <a:pt x="74" y="52"/>
                    <a:pt x="72" y="33"/>
                  </a:cubicBezTo>
                  <a:cubicBezTo>
                    <a:pt x="70" y="14"/>
                    <a:pt x="52" y="0"/>
                    <a:pt x="33" y="2"/>
                  </a:cubicBezTo>
                  <a:close/>
                  <a:moveTo>
                    <a:pt x="40" y="65"/>
                  </a:moveTo>
                  <a:cubicBezTo>
                    <a:pt x="25" y="67"/>
                    <a:pt x="11" y="56"/>
                    <a:pt x="9" y="41"/>
                  </a:cubicBezTo>
                  <a:cubicBezTo>
                    <a:pt x="7" y="25"/>
                    <a:pt x="18" y="11"/>
                    <a:pt x="33" y="9"/>
                  </a:cubicBezTo>
                  <a:cubicBezTo>
                    <a:pt x="49" y="7"/>
                    <a:pt x="63" y="18"/>
                    <a:pt x="65" y="34"/>
                  </a:cubicBezTo>
                  <a:cubicBezTo>
                    <a:pt x="67" y="49"/>
                    <a:pt x="56" y="63"/>
                    <a:pt x="40" y="65"/>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9" name="Freeform 85"/>
            <p:cNvSpPr>
              <a:spLocks noEditPoints="1"/>
            </p:cNvSpPr>
            <p:nvPr/>
          </p:nvSpPr>
          <p:spPr bwMode="auto">
            <a:xfrm>
              <a:off x="872728" y="2267147"/>
              <a:ext cx="61913" cy="123825"/>
            </a:xfrm>
            <a:custGeom>
              <a:avLst/>
              <a:gdLst>
                <a:gd name="T0" fmla="*/ 16 w 24"/>
                <a:gd name="T1" fmla="*/ 21 h 48"/>
                <a:gd name="T2" fmla="*/ 15 w 24"/>
                <a:gd name="T3" fmla="*/ 12 h 48"/>
                <a:gd name="T4" fmla="*/ 15 w 24"/>
                <a:gd name="T5" fmla="*/ 12 h 48"/>
                <a:gd name="T6" fmla="*/ 18 w 24"/>
                <a:gd name="T7" fmla="*/ 12 h 48"/>
                <a:gd name="T8" fmla="*/ 19 w 24"/>
                <a:gd name="T9" fmla="*/ 11 h 48"/>
                <a:gd name="T10" fmla="*/ 20 w 24"/>
                <a:gd name="T11" fmla="*/ 9 h 48"/>
                <a:gd name="T12" fmla="*/ 20 w 24"/>
                <a:gd name="T13" fmla="*/ 8 h 48"/>
                <a:gd name="T14" fmla="*/ 19 w 24"/>
                <a:gd name="T15" fmla="*/ 7 h 48"/>
                <a:gd name="T16" fmla="*/ 18 w 24"/>
                <a:gd name="T17" fmla="*/ 6 h 48"/>
                <a:gd name="T18" fmla="*/ 17 w 24"/>
                <a:gd name="T19" fmla="*/ 6 h 48"/>
                <a:gd name="T20" fmla="*/ 14 w 24"/>
                <a:gd name="T21" fmla="*/ 6 h 48"/>
                <a:gd name="T22" fmla="*/ 14 w 24"/>
                <a:gd name="T23" fmla="*/ 2 h 48"/>
                <a:gd name="T24" fmla="*/ 12 w 24"/>
                <a:gd name="T25" fmla="*/ 1 h 48"/>
                <a:gd name="T26" fmla="*/ 11 w 24"/>
                <a:gd name="T27" fmla="*/ 2 h 48"/>
                <a:gd name="T28" fmla="*/ 11 w 24"/>
                <a:gd name="T29" fmla="*/ 6 h 48"/>
                <a:gd name="T30" fmla="*/ 11 w 24"/>
                <a:gd name="T31" fmla="*/ 7 h 48"/>
                <a:gd name="T32" fmla="*/ 8 w 24"/>
                <a:gd name="T33" fmla="*/ 7 h 48"/>
                <a:gd name="T34" fmla="*/ 8 w 24"/>
                <a:gd name="T35" fmla="*/ 3 h 48"/>
                <a:gd name="T36" fmla="*/ 6 w 24"/>
                <a:gd name="T37" fmla="*/ 1 h 48"/>
                <a:gd name="T38" fmla="*/ 5 w 24"/>
                <a:gd name="T39" fmla="*/ 3 h 48"/>
                <a:gd name="T40" fmla="*/ 5 w 24"/>
                <a:gd name="T41" fmla="*/ 8 h 48"/>
                <a:gd name="T42" fmla="*/ 2 w 24"/>
                <a:gd name="T43" fmla="*/ 10 h 48"/>
                <a:gd name="T44" fmla="*/ 0 w 24"/>
                <a:gd name="T45" fmla="*/ 13 h 48"/>
                <a:gd name="T46" fmla="*/ 0 w 24"/>
                <a:gd name="T47" fmla="*/ 17 h 48"/>
                <a:gd name="T48" fmla="*/ 1 w 24"/>
                <a:gd name="T49" fmla="*/ 21 h 48"/>
                <a:gd name="T50" fmla="*/ 3 w 24"/>
                <a:gd name="T51" fmla="*/ 23 h 48"/>
                <a:gd name="T52" fmla="*/ 7 w 24"/>
                <a:gd name="T53" fmla="*/ 25 h 48"/>
                <a:gd name="T54" fmla="*/ 7 w 24"/>
                <a:gd name="T55" fmla="*/ 25 h 48"/>
                <a:gd name="T56" fmla="*/ 9 w 24"/>
                <a:gd name="T57" fmla="*/ 36 h 48"/>
                <a:gd name="T58" fmla="*/ 6 w 24"/>
                <a:gd name="T59" fmla="*/ 36 h 48"/>
                <a:gd name="T60" fmla="*/ 2 w 24"/>
                <a:gd name="T61" fmla="*/ 35 h 48"/>
                <a:gd name="T62" fmla="*/ 2 w 24"/>
                <a:gd name="T63" fmla="*/ 36 h 48"/>
                <a:gd name="T64" fmla="*/ 2 w 24"/>
                <a:gd name="T65" fmla="*/ 37 h 48"/>
                <a:gd name="T66" fmla="*/ 1 w 24"/>
                <a:gd name="T67" fmla="*/ 39 h 48"/>
                <a:gd name="T68" fmla="*/ 2 w 24"/>
                <a:gd name="T69" fmla="*/ 40 h 48"/>
                <a:gd name="T70" fmla="*/ 5 w 24"/>
                <a:gd name="T71" fmla="*/ 41 h 48"/>
                <a:gd name="T72" fmla="*/ 9 w 24"/>
                <a:gd name="T73" fmla="*/ 41 h 48"/>
                <a:gd name="T74" fmla="*/ 10 w 24"/>
                <a:gd name="T75" fmla="*/ 47 h 48"/>
                <a:gd name="T76" fmla="*/ 12 w 24"/>
                <a:gd name="T77" fmla="*/ 48 h 48"/>
                <a:gd name="T78" fmla="*/ 13 w 24"/>
                <a:gd name="T79" fmla="*/ 46 h 48"/>
                <a:gd name="T80" fmla="*/ 12 w 24"/>
                <a:gd name="T81" fmla="*/ 41 h 48"/>
                <a:gd name="T82" fmla="*/ 15 w 24"/>
                <a:gd name="T83" fmla="*/ 40 h 48"/>
                <a:gd name="T84" fmla="*/ 16 w 24"/>
                <a:gd name="T85" fmla="*/ 46 h 48"/>
                <a:gd name="T86" fmla="*/ 18 w 24"/>
                <a:gd name="T87" fmla="*/ 47 h 48"/>
                <a:gd name="T88" fmla="*/ 19 w 24"/>
                <a:gd name="T89" fmla="*/ 45 h 48"/>
                <a:gd name="T90" fmla="*/ 18 w 24"/>
                <a:gd name="T91" fmla="*/ 39 h 48"/>
                <a:gd name="T92" fmla="*/ 21 w 24"/>
                <a:gd name="T93" fmla="*/ 38 h 48"/>
                <a:gd name="T94" fmla="*/ 23 w 24"/>
                <a:gd name="T95" fmla="*/ 35 h 48"/>
                <a:gd name="T96" fmla="*/ 24 w 24"/>
                <a:gd name="T97" fmla="*/ 30 h 48"/>
                <a:gd name="T98" fmla="*/ 21 w 24"/>
                <a:gd name="T99" fmla="*/ 24 h 48"/>
                <a:gd name="T100" fmla="*/ 16 w 24"/>
                <a:gd name="T101" fmla="*/ 21 h 48"/>
                <a:gd name="T102" fmla="*/ 15 w 24"/>
                <a:gd name="T103" fmla="*/ 35 h 48"/>
                <a:gd name="T104" fmla="*/ 12 w 24"/>
                <a:gd name="T105" fmla="*/ 35 h 48"/>
                <a:gd name="T106" fmla="*/ 11 w 24"/>
                <a:gd name="T107" fmla="*/ 26 h 48"/>
                <a:gd name="T108" fmla="*/ 14 w 24"/>
                <a:gd name="T109" fmla="*/ 27 h 48"/>
                <a:gd name="T110" fmla="*/ 15 w 24"/>
                <a:gd name="T111" fmla="*/ 35 h 48"/>
                <a:gd name="T112" fmla="*/ 13 w 24"/>
                <a:gd name="T113" fmla="*/ 20 h 48"/>
                <a:gd name="T114" fmla="*/ 10 w 24"/>
                <a:gd name="T115" fmla="*/ 19 h 48"/>
                <a:gd name="T116" fmla="*/ 9 w 24"/>
                <a:gd name="T117" fmla="*/ 12 h 48"/>
                <a:gd name="T118" fmla="*/ 12 w 24"/>
                <a:gd name="T119" fmla="*/ 12 h 48"/>
                <a:gd name="T120" fmla="*/ 13 w 24"/>
                <a:gd name="T1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48">
                  <a:moveTo>
                    <a:pt x="16" y="21"/>
                  </a:moveTo>
                  <a:cubicBezTo>
                    <a:pt x="15" y="12"/>
                    <a:pt x="15" y="12"/>
                    <a:pt x="15" y="12"/>
                  </a:cubicBezTo>
                  <a:cubicBezTo>
                    <a:pt x="15" y="12"/>
                    <a:pt x="15" y="12"/>
                    <a:pt x="15" y="12"/>
                  </a:cubicBezTo>
                  <a:cubicBezTo>
                    <a:pt x="17" y="12"/>
                    <a:pt x="18" y="12"/>
                    <a:pt x="18" y="12"/>
                  </a:cubicBezTo>
                  <a:cubicBezTo>
                    <a:pt x="19" y="12"/>
                    <a:pt x="19" y="12"/>
                    <a:pt x="19" y="11"/>
                  </a:cubicBezTo>
                  <a:cubicBezTo>
                    <a:pt x="19" y="11"/>
                    <a:pt x="20" y="10"/>
                    <a:pt x="20" y="9"/>
                  </a:cubicBezTo>
                  <a:cubicBezTo>
                    <a:pt x="20" y="9"/>
                    <a:pt x="20" y="8"/>
                    <a:pt x="20" y="8"/>
                  </a:cubicBezTo>
                  <a:cubicBezTo>
                    <a:pt x="20" y="7"/>
                    <a:pt x="19" y="7"/>
                    <a:pt x="19" y="7"/>
                  </a:cubicBezTo>
                  <a:cubicBezTo>
                    <a:pt x="19" y="6"/>
                    <a:pt x="18" y="6"/>
                    <a:pt x="18" y="6"/>
                  </a:cubicBezTo>
                  <a:cubicBezTo>
                    <a:pt x="18" y="6"/>
                    <a:pt x="17" y="6"/>
                    <a:pt x="17" y="6"/>
                  </a:cubicBezTo>
                  <a:cubicBezTo>
                    <a:pt x="16" y="6"/>
                    <a:pt x="15" y="6"/>
                    <a:pt x="14" y="6"/>
                  </a:cubicBezTo>
                  <a:cubicBezTo>
                    <a:pt x="14" y="2"/>
                    <a:pt x="14" y="2"/>
                    <a:pt x="14" y="2"/>
                  </a:cubicBezTo>
                  <a:cubicBezTo>
                    <a:pt x="14" y="1"/>
                    <a:pt x="13" y="0"/>
                    <a:pt x="12" y="1"/>
                  </a:cubicBezTo>
                  <a:cubicBezTo>
                    <a:pt x="11" y="1"/>
                    <a:pt x="11" y="1"/>
                    <a:pt x="11" y="2"/>
                  </a:cubicBezTo>
                  <a:cubicBezTo>
                    <a:pt x="11" y="6"/>
                    <a:pt x="11" y="6"/>
                    <a:pt x="11" y="6"/>
                  </a:cubicBezTo>
                  <a:cubicBezTo>
                    <a:pt x="11" y="7"/>
                    <a:pt x="11" y="7"/>
                    <a:pt x="11" y="7"/>
                  </a:cubicBezTo>
                  <a:cubicBezTo>
                    <a:pt x="10" y="7"/>
                    <a:pt x="9" y="7"/>
                    <a:pt x="8" y="7"/>
                  </a:cubicBezTo>
                  <a:cubicBezTo>
                    <a:pt x="8" y="3"/>
                    <a:pt x="8" y="3"/>
                    <a:pt x="8" y="3"/>
                  </a:cubicBezTo>
                  <a:cubicBezTo>
                    <a:pt x="8" y="2"/>
                    <a:pt x="7" y="1"/>
                    <a:pt x="6" y="1"/>
                  </a:cubicBezTo>
                  <a:cubicBezTo>
                    <a:pt x="5" y="1"/>
                    <a:pt x="5" y="2"/>
                    <a:pt x="5" y="3"/>
                  </a:cubicBezTo>
                  <a:cubicBezTo>
                    <a:pt x="5" y="8"/>
                    <a:pt x="5" y="8"/>
                    <a:pt x="5" y="8"/>
                  </a:cubicBezTo>
                  <a:cubicBezTo>
                    <a:pt x="4" y="9"/>
                    <a:pt x="3" y="9"/>
                    <a:pt x="2" y="10"/>
                  </a:cubicBezTo>
                  <a:cubicBezTo>
                    <a:pt x="1" y="11"/>
                    <a:pt x="1" y="12"/>
                    <a:pt x="0" y="13"/>
                  </a:cubicBezTo>
                  <a:cubicBezTo>
                    <a:pt x="0" y="14"/>
                    <a:pt x="0" y="16"/>
                    <a:pt x="0" y="17"/>
                  </a:cubicBezTo>
                  <a:cubicBezTo>
                    <a:pt x="0" y="18"/>
                    <a:pt x="1" y="20"/>
                    <a:pt x="1" y="21"/>
                  </a:cubicBezTo>
                  <a:cubicBezTo>
                    <a:pt x="2" y="22"/>
                    <a:pt x="3" y="22"/>
                    <a:pt x="3" y="23"/>
                  </a:cubicBezTo>
                  <a:cubicBezTo>
                    <a:pt x="4" y="24"/>
                    <a:pt x="5" y="24"/>
                    <a:pt x="7" y="25"/>
                  </a:cubicBezTo>
                  <a:cubicBezTo>
                    <a:pt x="7" y="25"/>
                    <a:pt x="7" y="25"/>
                    <a:pt x="7" y="25"/>
                  </a:cubicBezTo>
                  <a:cubicBezTo>
                    <a:pt x="9" y="36"/>
                    <a:pt x="9" y="36"/>
                    <a:pt x="9" y="36"/>
                  </a:cubicBezTo>
                  <a:cubicBezTo>
                    <a:pt x="8" y="36"/>
                    <a:pt x="7" y="36"/>
                    <a:pt x="6" y="36"/>
                  </a:cubicBezTo>
                  <a:cubicBezTo>
                    <a:pt x="5" y="35"/>
                    <a:pt x="4" y="35"/>
                    <a:pt x="2" y="35"/>
                  </a:cubicBezTo>
                  <a:cubicBezTo>
                    <a:pt x="2" y="35"/>
                    <a:pt x="2" y="35"/>
                    <a:pt x="2" y="36"/>
                  </a:cubicBezTo>
                  <a:cubicBezTo>
                    <a:pt x="2" y="36"/>
                    <a:pt x="2" y="37"/>
                    <a:pt x="2" y="37"/>
                  </a:cubicBezTo>
                  <a:cubicBezTo>
                    <a:pt x="1" y="38"/>
                    <a:pt x="1" y="39"/>
                    <a:pt x="1" y="39"/>
                  </a:cubicBezTo>
                  <a:cubicBezTo>
                    <a:pt x="2" y="40"/>
                    <a:pt x="2" y="40"/>
                    <a:pt x="2" y="40"/>
                  </a:cubicBezTo>
                  <a:cubicBezTo>
                    <a:pt x="3" y="41"/>
                    <a:pt x="4" y="41"/>
                    <a:pt x="5" y="41"/>
                  </a:cubicBezTo>
                  <a:cubicBezTo>
                    <a:pt x="7" y="41"/>
                    <a:pt x="8" y="41"/>
                    <a:pt x="9" y="41"/>
                  </a:cubicBezTo>
                  <a:cubicBezTo>
                    <a:pt x="10" y="47"/>
                    <a:pt x="10" y="47"/>
                    <a:pt x="10" y="47"/>
                  </a:cubicBezTo>
                  <a:cubicBezTo>
                    <a:pt x="10" y="47"/>
                    <a:pt x="11" y="48"/>
                    <a:pt x="12" y="48"/>
                  </a:cubicBezTo>
                  <a:cubicBezTo>
                    <a:pt x="13" y="48"/>
                    <a:pt x="13" y="47"/>
                    <a:pt x="13" y="46"/>
                  </a:cubicBezTo>
                  <a:cubicBezTo>
                    <a:pt x="12" y="41"/>
                    <a:pt x="12" y="41"/>
                    <a:pt x="12" y="41"/>
                  </a:cubicBezTo>
                  <a:cubicBezTo>
                    <a:pt x="13" y="41"/>
                    <a:pt x="14" y="41"/>
                    <a:pt x="15" y="40"/>
                  </a:cubicBezTo>
                  <a:cubicBezTo>
                    <a:pt x="16" y="46"/>
                    <a:pt x="16" y="46"/>
                    <a:pt x="16" y="46"/>
                  </a:cubicBezTo>
                  <a:cubicBezTo>
                    <a:pt x="16" y="47"/>
                    <a:pt x="17" y="47"/>
                    <a:pt x="18" y="47"/>
                  </a:cubicBezTo>
                  <a:cubicBezTo>
                    <a:pt x="19" y="47"/>
                    <a:pt x="19" y="46"/>
                    <a:pt x="19" y="45"/>
                  </a:cubicBezTo>
                  <a:cubicBezTo>
                    <a:pt x="18" y="39"/>
                    <a:pt x="18" y="39"/>
                    <a:pt x="18" y="39"/>
                  </a:cubicBezTo>
                  <a:cubicBezTo>
                    <a:pt x="19" y="39"/>
                    <a:pt x="20" y="39"/>
                    <a:pt x="21" y="38"/>
                  </a:cubicBezTo>
                  <a:cubicBezTo>
                    <a:pt x="22" y="37"/>
                    <a:pt x="23" y="36"/>
                    <a:pt x="23" y="35"/>
                  </a:cubicBezTo>
                  <a:cubicBezTo>
                    <a:pt x="24" y="33"/>
                    <a:pt x="24" y="32"/>
                    <a:pt x="24" y="30"/>
                  </a:cubicBezTo>
                  <a:cubicBezTo>
                    <a:pt x="24" y="27"/>
                    <a:pt x="22" y="25"/>
                    <a:pt x="21" y="24"/>
                  </a:cubicBezTo>
                  <a:cubicBezTo>
                    <a:pt x="20" y="23"/>
                    <a:pt x="18" y="22"/>
                    <a:pt x="16" y="21"/>
                  </a:cubicBezTo>
                  <a:close/>
                  <a:moveTo>
                    <a:pt x="15" y="35"/>
                  </a:moveTo>
                  <a:cubicBezTo>
                    <a:pt x="14" y="35"/>
                    <a:pt x="13" y="35"/>
                    <a:pt x="12" y="35"/>
                  </a:cubicBezTo>
                  <a:cubicBezTo>
                    <a:pt x="11" y="26"/>
                    <a:pt x="11" y="26"/>
                    <a:pt x="11" y="26"/>
                  </a:cubicBezTo>
                  <a:cubicBezTo>
                    <a:pt x="12" y="26"/>
                    <a:pt x="13" y="27"/>
                    <a:pt x="14" y="27"/>
                  </a:cubicBezTo>
                  <a:lnTo>
                    <a:pt x="15" y="35"/>
                  </a:lnTo>
                  <a:close/>
                  <a:moveTo>
                    <a:pt x="13" y="20"/>
                  </a:moveTo>
                  <a:cubicBezTo>
                    <a:pt x="12" y="20"/>
                    <a:pt x="11" y="20"/>
                    <a:pt x="10" y="19"/>
                  </a:cubicBezTo>
                  <a:cubicBezTo>
                    <a:pt x="9" y="12"/>
                    <a:pt x="9" y="12"/>
                    <a:pt x="9" y="12"/>
                  </a:cubicBezTo>
                  <a:cubicBezTo>
                    <a:pt x="10" y="12"/>
                    <a:pt x="11" y="12"/>
                    <a:pt x="12" y="12"/>
                  </a:cubicBezTo>
                  <a:lnTo>
                    <a:pt x="13" y="20"/>
                  </a:ln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0" name="Freeform 86"/>
            <p:cNvSpPr>
              <a:spLocks noEditPoints="1"/>
            </p:cNvSpPr>
            <p:nvPr/>
          </p:nvSpPr>
          <p:spPr bwMode="auto">
            <a:xfrm>
              <a:off x="2113360" y="2592187"/>
              <a:ext cx="210740" cy="166688"/>
            </a:xfrm>
            <a:custGeom>
              <a:avLst/>
              <a:gdLst>
                <a:gd name="T0" fmla="*/ 64 w 82"/>
                <a:gd name="T1" fmla="*/ 1 h 65"/>
                <a:gd name="T2" fmla="*/ 11 w 82"/>
                <a:gd name="T3" fmla="*/ 7 h 65"/>
                <a:gd name="T4" fmla="*/ 0 w 82"/>
                <a:gd name="T5" fmla="*/ 21 h 65"/>
                <a:gd name="T6" fmla="*/ 4 w 82"/>
                <a:gd name="T7" fmla="*/ 54 h 65"/>
                <a:gd name="T8" fmla="*/ 18 w 82"/>
                <a:gd name="T9" fmla="*/ 64 h 65"/>
                <a:gd name="T10" fmla="*/ 71 w 82"/>
                <a:gd name="T11" fmla="*/ 58 h 65"/>
                <a:gd name="T12" fmla="*/ 82 w 82"/>
                <a:gd name="T13" fmla="*/ 44 h 65"/>
                <a:gd name="T14" fmla="*/ 77 w 82"/>
                <a:gd name="T15" fmla="*/ 11 h 65"/>
                <a:gd name="T16" fmla="*/ 64 w 82"/>
                <a:gd name="T17" fmla="*/ 1 h 65"/>
                <a:gd name="T18" fmla="*/ 11 w 82"/>
                <a:gd name="T19" fmla="*/ 13 h 65"/>
                <a:gd name="T20" fmla="*/ 65 w 82"/>
                <a:gd name="T21" fmla="*/ 6 h 65"/>
                <a:gd name="T22" fmla="*/ 72 w 82"/>
                <a:gd name="T23" fmla="*/ 12 h 65"/>
                <a:gd name="T24" fmla="*/ 73 w 82"/>
                <a:gd name="T25" fmla="*/ 15 h 65"/>
                <a:gd name="T26" fmla="*/ 6 w 82"/>
                <a:gd name="T27" fmla="*/ 23 h 65"/>
                <a:gd name="T28" fmla="*/ 6 w 82"/>
                <a:gd name="T29" fmla="*/ 20 h 65"/>
                <a:gd name="T30" fmla="*/ 11 w 82"/>
                <a:gd name="T31" fmla="*/ 13 h 65"/>
                <a:gd name="T32" fmla="*/ 70 w 82"/>
                <a:gd name="T33" fmla="*/ 52 h 65"/>
                <a:gd name="T34" fmla="*/ 17 w 82"/>
                <a:gd name="T35" fmla="*/ 59 h 65"/>
                <a:gd name="T36" fmla="*/ 10 w 82"/>
                <a:gd name="T37" fmla="*/ 53 h 65"/>
                <a:gd name="T38" fmla="*/ 7 w 82"/>
                <a:gd name="T39" fmla="*/ 36 h 65"/>
                <a:gd name="T40" fmla="*/ 74 w 82"/>
                <a:gd name="T41" fmla="*/ 28 h 65"/>
                <a:gd name="T42" fmla="*/ 76 w 82"/>
                <a:gd name="T43" fmla="*/ 45 h 65"/>
                <a:gd name="T44" fmla="*/ 70 w 82"/>
                <a:gd name="T45"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65">
                  <a:moveTo>
                    <a:pt x="64" y="1"/>
                  </a:moveTo>
                  <a:cubicBezTo>
                    <a:pt x="11" y="7"/>
                    <a:pt x="11" y="7"/>
                    <a:pt x="11" y="7"/>
                  </a:cubicBezTo>
                  <a:cubicBezTo>
                    <a:pt x="4" y="8"/>
                    <a:pt x="0" y="14"/>
                    <a:pt x="0" y="21"/>
                  </a:cubicBezTo>
                  <a:cubicBezTo>
                    <a:pt x="4" y="54"/>
                    <a:pt x="4" y="54"/>
                    <a:pt x="4" y="54"/>
                  </a:cubicBezTo>
                  <a:cubicBezTo>
                    <a:pt x="5" y="60"/>
                    <a:pt x="11" y="65"/>
                    <a:pt x="18" y="64"/>
                  </a:cubicBezTo>
                  <a:cubicBezTo>
                    <a:pt x="71" y="58"/>
                    <a:pt x="71" y="58"/>
                    <a:pt x="71" y="58"/>
                  </a:cubicBezTo>
                  <a:cubicBezTo>
                    <a:pt x="78" y="57"/>
                    <a:pt x="82" y="51"/>
                    <a:pt x="82" y="44"/>
                  </a:cubicBezTo>
                  <a:cubicBezTo>
                    <a:pt x="77" y="11"/>
                    <a:pt x="77" y="11"/>
                    <a:pt x="77" y="11"/>
                  </a:cubicBezTo>
                  <a:cubicBezTo>
                    <a:pt x="77" y="5"/>
                    <a:pt x="71" y="0"/>
                    <a:pt x="64" y="1"/>
                  </a:cubicBezTo>
                  <a:close/>
                  <a:moveTo>
                    <a:pt x="11" y="13"/>
                  </a:moveTo>
                  <a:cubicBezTo>
                    <a:pt x="65" y="6"/>
                    <a:pt x="65" y="6"/>
                    <a:pt x="65" y="6"/>
                  </a:cubicBezTo>
                  <a:cubicBezTo>
                    <a:pt x="68" y="6"/>
                    <a:pt x="72" y="8"/>
                    <a:pt x="72" y="12"/>
                  </a:cubicBezTo>
                  <a:cubicBezTo>
                    <a:pt x="73" y="15"/>
                    <a:pt x="73" y="15"/>
                    <a:pt x="73" y="15"/>
                  </a:cubicBezTo>
                  <a:cubicBezTo>
                    <a:pt x="6" y="23"/>
                    <a:pt x="6" y="23"/>
                    <a:pt x="6" y="23"/>
                  </a:cubicBezTo>
                  <a:cubicBezTo>
                    <a:pt x="6" y="20"/>
                    <a:pt x="6" y="20"/>
                    <a:pt x="6" y="20"/>
                  </a:cubicBezTo>
                  <a:cubicBezTo>
                    <a:pt x="5" y="16"/>
                    <a:pt x="8" y="13"/>
                    <a:pt x="11" y="13"/>
                  </a:cubicBezTo>
                  <a:close/>
                  <a:moveTo>
                    <a:pt x="70" y="52"/>
                  </a:moveTo>
                  <a:cubicBezTo>
                    <a:pt x="17" y="59"/>
                    <a:pt x="17" y="59"/>
                    <a:pt x="17" y="59"/>
                  </a:cubicBezTo>
                  <a:cubicBezTo>
                    <a:pt x="13" y="59"/>
                    <a:pt x="10" y="57"/>
                    <a:pt x="10" y="53"/>
                  </a:cubicBezTo>
                  <a:cubicBezTo>
                    <a:pt x="7" y="36"/>
                    <a:pt x="7" y="36"/>
                    <a:pt x="7" y="36"/>
                  </a:cubicBezTo>
                  <a:cubicBezTo>
                    <a:pt x="74" y="28"/>
                    <a:pt x="74" y="28"/>
                    <a:pt x="74" y="28"/>
                  </a:cubicBezTo>
                  <a:cubicBezTo>
                    <a:pt x="76" y="45"/>
                    <a:pt x="76" y="45"/>
                    <a:pt x="76" y="45"/>
                  </a:cubicBezTo>
                  <a:cubicBezTo>
                    <a:pt x="77" y="48"/>
                    <a:pt x="74" y="52"/>
                    <a:pt x="70" y="5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1" name="Freeform 87"/>
            <p:cNvSpPr/>
            <p:nvPr/>
          </p:nvSpPr>
          <p:spPr bwMode="auto">
            <a:xfrm>
              <a:off x="2146697" y="2682675"/>
              <a:ext cx="97631" cy="25004"/>
            </a:xfrm>
            <a:custGeom>
              <a:avLst/>
              <a:gdLst>
                <a:gd name="T0" fmla="*/ 38 w 38"/>
                <a:gd name="T1" fmla="*/ 3 h 10"/>
                <a:gd name="T2" fmla="*/ 35 w 38"/>
                <a:gd name="T3" fmla="*/ 6 h 10"/>
                <a:gd name="T4" fmla="*/ 3 w 38"/>
                <a:gd name="T5" fmla="*/ 10 h 10"/>
                <a:gd name="T6" fmla="*/ 0 w 38"/>
                <a:gd name="T7" fmla="*/ 7 h 10"/>
                <a:gd name="T8" fmla="*/ 0 w 38"/>
                <a:gd name="T9" fmla="*/ 7 h 10"/>
                <a:gd name="T10" fmla="*/ 3 w 38"/>
                <a:gd name="T11" fmla="*/ 4 h 10"/>
                <a:gd name="T12" fmla="*/ 35 w 38"/>
                <a:gd name="T13" fmla="*/ 1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6"/>
                    <a:pt x="35" y="6"/>
                  </a:cubicBezTo>
                  <a:cubicBezTo>
                    <a:pt x="3" y="10"/>
                    <a:pt x="3" y="10"/>
                    <a:pt x="3" y="10"/>
                  </a:cubicBezTo>
                  <a:cubicBezTo>
                    <a:pt x="2" y="10"/>
                    <a:pt x="0" y="9"/>
                    <a:pt x="0" y="7"/>
                  </a:cubicBezTo>
                  <a:cubicBezTo>
                    <a:pt x="0" y="7"/>
                    <a:pt x="0" y="7"/>
                    <a:pt x="0" y="7"/>
                  </a:cubicBezTo>
                  <a:cubicBezTo>
                    <a:pt x="0" y="6"/>
                    <a:pt x="1" y="5"/>
                    <a:pt x="3" y="4"/>
                  </a:cubicBezTo>
                  <a:cubicBezTo>
                    <a:pt x="35" y="1"/>
                    <a:pt x="35" y="1"/>
                    <a:pt x="35" y="1"/>
                  </a:cubicBezTo>
                  <a:cubicBezTo>
                    <a:pt x="36" y="0"/>
                    <a:pt x="38" y="1"/>
                    <a:pt x="38"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2" name="Freeform 88"/>
            <p:cNvSpPr/>
            <p:nvPr/>
          </p:nvSpPr>
          <p:spPr bwMode="auto">
            <a:xfrm>
              <a:off x="2149078" y="2713632"/>
              <a:ext cx="59531" cy="17860"/>
            </a:xfrm>
            <a:custGeom>
              <a:avLst/>
              <a:gdLst>
                <a:gd name="T0" fmla="*/ 23 w 23"/>
                <a:gd name="T1" fmla="*/ 2 h 7"/>
                <a:gd name="T2" fmla="*/ 20 w 23"/>
                <a:gd name="T3" fmla="*/ 5 h 7"/>
                <a:gd name="T4" fmla="*/ 3 w 23"/>
                <a:gd name="T5" fmla="*/ 7 h 7"/>
                <a:gd name="T6" fmla="*/ 0 w 23"/>
                <a:gd name="T7" fmla="*/ 5 h 7"/>
                <a:gd name="T8" fmla="*/ 0 w 23"/>
                <a:gd name="T9" fmla="*/ 5 h 7"/>
                <a:gd name="T10" fmla="*/ 3 w 23"/>
                <a:gd name="T11" fmla="*/ 2 h 7"/>
                <a:gd name="T12" fmla="*/ 20 w 23"/>
                <a:gd name="T13" fmla="*/ 0 h 7"/>
                <a:gd name="T14" fmla="*/ 23 w 2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23" y="2"/>
                  </a:moveTo>
                  <a:cubicBezTo>
                    <a:pt x="23" y="4"/>
                    <a:pt x="22" y="5"/>
                    <a:pt x="20" y="5"/>
                  </a:cubicBezTo>
                  <a:cubicBezTo>
                    <a:pt x="3" y="7"/>
                    <a:pt x="3" y="7"/>
                    <a:pt x="3" y="7"/>
                  </a:cubicBezTo>
                  <a:cubicBezTo>
                    <a:pt x="2" y="7"/>
                    <a:pt x="1" y="6"/>
                    <a:pt x="0" y="5"/>
                  </a:cubicBezTo>
                  <a:cubicBezTo>
                    <a:pt x="0" y="5"/>
                    <a:pt x="0" y="5"/>
                    <a:pt x="0" y="5"/>
                  </a:cubicBezTo>
                  <a:cubicBezTo>
                    <a:pt x="0" y="4"/>
                    <a:pt x="1" y="2"/>
                    <a:pt x="3" y="2"/>
                  </a:cubicBezTo>
                  <a:cubicBezTo>
                    <a:pt x="20" y="0"/>
                    <a:pt x="20" y="0"/>
                    <a:pt x="20" y="0"/>
                  </a:cubicBezTo>
                  <a:cubicBezTo>
                    <a:pt x="21" y="0"/>
                    <a:pt x="22" y="1"/>
                    <a:pt x="23"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3" name="Freeform 89"/>
            <p:cNvSpPr>
              <a:spLocks noEditPoints="1"/>
            </p:cNvSpPr>
            <p:nvPr/>
          </p:nvSpPr>
          <p:spPr bwMode="auto">
            <a:xfrm>
              <a:off x="1577578" y="2439788"/>
              <a:ext cx="30956" cy="59531"/>
            </a:xfrm>
            <a:custGeom>
              <a:avLst/>
              <a:gdLst>
                <a:gd name="T0" fmla="*/ 8 w 12"/>
                <a:gd name="T1" fmla="*/ 10 h 23"/>
                <a:gd name="T2" fmla="*/ 8 w 12"/>
                <a:gd name="T3" fmla="*/ 5 h 23"/>
                <a:gd name="T4" fmla="*/ 8 w 12"/>
                <a:gd name="T5" fmla="*/ 5 h 23"/>
                <a:gd name="T6" fmla="*/ 9 w 12"/>
                <a:gd name="T7" fmla="*/ 5 h 23"/>
                <a:gd name="T8" fmla="*/ 10 w 12"/>
                <a:gd name="T9" fmla="*/ 5 h 23"/>
                <a:gd name="T10" fmla="*/ 10 w 12"/>
                <a:gd name="T11" fmla="*/ 4 h 23"/>
                <a:gd name="T12" fmla="*/ 10 w 12"/>
                <a:gd name="T13" fmla="*/ 3 h 23"/>
                <a:gd name="T14" fmla="*/ 10 w 12"/>
                <a:gd name="T15" fmla="*/ 3 h 23"/>
                <a:gd name="T16" fmla="*/ 9 w 12"/>
                <a:gd name="T17" fmla="*/ 3 h 23"/>
                <a:gd name="T18" fmla="*/ 9 w 12"/>
                <a:gd name="T19" fmla="*/ 2 h 23"/>
                <a:gd name="T20" fmla="*/ 7 w 12"/>
                <a:gd name="T21" fmla="*/ 2 h 23"/>
                <a:gd name="T22" fmla="*/ 7 w 12"/>
                <a:gd name="T23" fmla="*/ 0 h 23"/>
                <a:gd name="T24" fmla="*/ 6 w 12"/>
                <a:gd name="T25" fmla="*/ 0 h 23"/>
                <a:gd name="T26" fmla="*/ 6 w 12"/>
                <a:gd name="T27" fmla="*/ 1 h 23"/>
                <a:gd name="T28" fmla="*/ 6 w 12"/>
                <a:gd name="T29" fmla="*/ 3 h 23"/>
                <a:gd name="T30" fmla="*/ 6 w 12"/>
                <a:gd name="T31" fmla="*/ 3 h 23"/>
                <a:gd name="T32" fmla="*/ 5 w 12"/>
                <a:gd name="T33" fmla="*/ 3 h 23"/>
                <a:gd name="T34" fmla="*/ 4 w 12"/>
                <a:gd name="T35" fmla="*/ 1 h 23"/>
                <a:gd name="T36" fmla="*/ 3 w 12"/>
                <a:gd name="T37" fmla="*/ 0 h 23"/>
                <a:gd name="T38" fmla="*/ 3 w 12"/>
                <a:gd name="T39" fmla="*/ 1 h 23"/>
                <a:gd name="T40" fmla="*/ 3 w 12"/>
                <a:gd name="T41" fmla="*/ 3 h 23"/>
                <a:gd name="T42" fmla="*/ 2 w 12"/>
                <a:gd name="T43" fmla="*/ 4 h 23"/>
                <a:gd name="T44" fmla="*/ 1 w 12"/>
                <a:gd name="T45" fmla="*/ 6 h 23"/>
                <a:gd name="T46" fmla="*/ 1 w 12"/>
                <a:gd name="T47" fmla="*/ 8 h 23"/>
                <a:gd name="T48" fmla="*/ 1 w 12"/>
                <a:gd name="T49" fmla="*/ 9 h 23"/>
                <a:gd name="T50" fmla="*/ 2 w 12"/>
                <a:gd name="T51" fmla="*/ 11 h 23"/>
                <a:gd name="T52" fmla="*/ 4 w 12"/>
                <a:gd name="T53" fmla="*/ 12 h 23"/>
                <a:gd name="T54" fmla="*/ 4 w 12"/>
                <a:gd name="T55" fmla="*/ 12 h 23"/>
                <a:gd name="T56" fmla="*/ 5 w 12"/>
                <a:gd name="T57" fmla="*/ 17 h 23"/>
                <a:gd name="T58" fmla="*/ 3 w 12"/>
                <a:gd name="T59" fmla="*/ 17 h 23"/>
                <a:gd name="T60" fmla="*/ 2 w 12"/>
                <a:gd name="T61" fmla="*/ 16 h 23"/>
                <a:gd name="T62" fmla="*/ 1 w 12"/>
                <a:gd name="T63" fmla="*/ 17 h 23"/>
                <a:gd name="T64" fmla="*/ 1 w 12"/>
                <a:gd name="T65" fmla="*/ 18 h 23"/>
                <a:gd name="T66" fmla="*/ 1 w 12"/>
                <a:gd name="T67" fmla="*/ 19 h 23"/>
                <a:gd name="T68" fmla="*/ 1 w 12"/>
                <a:gd name="T69" fmla="*/ 19 h 23"/>
                <a:gd name="T70" fmla="*/ 3 w 12"/>
                <a:gd name="T71" fmla="*/ 19 h 23"/>
                <a:gd name="T72" fmla="*/ 5 w 12"/>
                <a:gd name="T73" fmla="*/ 20 h 23"/>
                <a:gd name="T74" fmla="*/ 5 w 12"/>
                <a:gd name="T75" fmla="*/ 22 h 23"/>
                <a:gd name="T76" fmla="*/ 6 w 12"/>
                <a:gd name="T77" fmla="*/ 23 h 23"/>
                <a:gd name="T78" fmla="*/ 7 w 12"/>
                <a:gd name="T79" fmla="*/ 22 h 23"/>
                <a:gd name="T80" fmla="*/ 7 w 12"/>
                <a:gd name="T81" fmla="*/ 19 h 23"/>
                <a:gd name="T82" fmla="*/ 8 w 12"/>
                <a:gd name="T83" fmla="*/ 19 h 23"/>
                <a:gd name="T84" fmla="*/ 8 w 12"/>
                <a:gd name="T85" fmla="*/ 22 h 23"/>
                <a:gd name="T86" fmla="*/ 9 w 12"/>
                <a:gd name="T87" fmla="*/ 22 h 23"/>
                <a:gd name="T88" fmla="*/ 10 w 12"/>
                <a:gd name="T89" fmla="*/ 22 h 23"/>
                <a:gd name="T90" fmla="*/ 9 w 12"/>
                <a:gd name="T91" fmla="*/ 19 h 23"/>
                <a:gd name="T92" fmla="*/ 11 w 12"/>
                <a:gd name="T93" fmla="*/ 18 h 23"/>
                <a:gd name="T94" fmla="*/ 12 w 12"/>
                <a:gd name="T95" fmla="*/ 16 h 23"/>
                <a:gd name="T96" fmla="*/ 12 w 12"/>
                <a:gd name="T97" fmla="*/ 14 h 23"/>
                <a:gd name="T98" fmla="*/ 11 w 12"/>
                <a:gd name="T99" fmla="*/ 11 h 23"/>
                <a:gd name="T100" fmla="*/ 8 w 12"/>
                <a:gd name="T101" fmla="*/ 10 h 23"/>
                <a:gd name="T102" fmla="*/ 8 w 12"/>
                <a:gd name="T103" fmla="*/ 16 h 23"/>
                <a:gd name="T104" fmla="*/ 6 w 12"/>
                <a:gd name="T105" fmla="*/ 17 h 23"/>
                <a:gd name="T106" fmla="*/ 6 w 12"/>
                <a:gd name="T107" fmla="*/ 12 h 23"/>
                <a:gd name="T108" fmla="*/ 7 w 12"/>
                <a:gd name="T109" fmla="*/ 13 h 23"/>
                <a:gd name="T110" fmla="*/ 8 w 12"/>
                <a:gd name="T111" fmla="*/ 16 h 23"/>
                <a:gd name="T112" fmla="*/ 7 w 12"/>
                <a:gd name="T113" fmla="*/ 9 h 23"/>
                <a:gd name="T114" fmla="*/ 5 w 12"/>
                <a:gd name="T115" fmla="*/ 9 h 23"/>
                <a:gd name="T116" fmla="*/ 5 w 12"/>
                <a:gd name="T117" fmla="*/ 5 h 23"/>
                <a:gd name="T118" fmla="*/ 6 w 12"/>
                <a:gd name="T119" fmla="*/ 5 h 23"/>
                <a:gd name="T120" fmla="*/ 7 w 12"/>
                <a:gd name="T12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5"/>
                    <a:pt x="8" y="5"/>
                    <a:pt x="8" y="5"/>
                  </a:cubicBezTo>
                  <a:cubicBezTo>
                    <a:pt x="8" y="5"/>
                    <a:pt x="8" y="5"/>
                    <a:pt x="8" y="5"/>
                  </a:cubicBezTo>
                  <a:cubicBezTo>
                    <a:pt x="9" y="5"/>
                    <a:pt x="9" y="5"/>
                    <a:pt x="9" y="5"/>
                  </a:cubicBezTo>
                  <a:cubicBezTo>
                    <a:pt x="10" y="5"/>
                    <a:pt x="10" y="5"/>
                    <a:pt x="10" y="5"/>
                  </a:cubicBezTo>
                  <a:cubicBezTo>
                    <a:pt x="10" y="5"/>
                    <a:pt x="10" y="4"/>
                    <a:pt x="10" y="4"/>
                  </a:cubicBezTo>
                  <a:cubicBezTo>
                    <a:pt x="10" y="4"/>
                    <a:pt x="10" y="3"/>
                    <a:pt x="10" y="3"/>
                  </a:cubicBezTo>
                  <a:cubicBezTo>
                    <a:pt x="10" y="3"/>
                    <a:pt x="10" y="3"/>
                    <a:pt x="10" y="3"/>
                  </a:cubicBezTo>
                  <a:cubicBezTo>
                    <a:pt x="10" y="3"/>
                    <a:pt x="9" y="3"/>
                    <a:pt x="9" y="3"/>
                  </a:cubicBezTo>
                  <a:cubicBezTo>
                    <a:pt x="9" y="2"/>
                    <a:pt x="9" y="2"/>
                    <a:pt x="9" y="2"/>
                  </a:cubicBezTo>
                  <a:cubicBezTo>
                    <a:pt x="8" y="2"/>
                    <a:pt x="8" y="2"/>
                    <a:pt x="7" y="2"/>
                  </a:cubicBezTo>
                  <a:cubicBezTo>
                    <a:pt x="7" y="0"/>
                    <a:pt x="7" y="0"/>
                    <a:pt x="7" y="0"/>
                  </a:cubicBezTo>
                  <a:cubicBezTo>
                    <a:pt x="7" y="0"/>
                    <a:pt x="7" y="0"/>
                    <a:pt x="6" y="0"/>
                  </a:cubicBezTo>
                  <a:cubicBezTo>
                    <a:pt x="6" y="0"/>
                    <a:pt x="6" y="0"/>
                    <a:pt x="6" y="1"/>
                  </a:cubicBezTo>
                  <a:cubicBezTo>
                    <a:pt x="6" y="3"/>
                    <a:pt x="6" y="3"/>
                    <a:pt x="6" y="3"/>
                  </a:cubicBezTo>
                  <a:cubicBezTo>
                    <a:pt x="6" y="3"/>
                    <a:pt x="6" y="3"/>
                    <a:pt x="6" y="3"/>
                  </a:cubicBezTo>
                  <a:cubicBezTo>
                    <a:pt x="5" y="3"/>
                    <a:pt x="5" y="3"/>
                    <a:pt x="5" y="3"/>
                  </a:cubicBezTo>
                  <a:cubicBezTo>
                    <a:pt x="4" y="1"/>
                    <a:pt x="4" y="1"/>
                    <a:pt x="4" y="1"/>
                  </a:cubicBezTo>
                  <a:cubicBezTo>
                    <a:pt x="4" y="0"/>
                    <a:pt x="4" y="0"/>
                    <a:pt x="3" y="0"/>
                  </a:cubicBezTo>
                  <a:cubicBezTo>
                    <a:pt x="3" y="0"/>
                    <a:pt x="3" y="0"/>
                    <a:pt x="3" y="1"/>
                  </a:cubicBezTo>
                  <a:cubicBezTo>
                    <a:pt x="3" y="3"/>
                    <a:pt x="3" y="3"/>
                    <a:pt x="3" y="3"/>
                  </a:cubicBezTo>
                  <a:cubicBezTo>
                    <a:pt x="2" y="4"/>
                    <a:pt x="2" y="4"/>
                    <a:pt x="2" y="4"/>
                  </a:cubicBezTo>
                  <a:cubicBezTo>
                    <a:pt x="1" y="5"/>
                    <a:pt x="1" y="5"/>
                    <a:pt x="1" y="6"/>
                  </a:cubicBezTo>
                  <a:cubicBezTo>
                    <a:pt x="0" y="6"/>
                    <a:pt x="0" y="7"/>
                    <a:pt x="1" y="8"/>
                  </a:cubicBezTo>
                  <a:cubicBezTo>
                    <a:pt x="1" y="8"/>
                    <a:pt x="1" y="9"/>
                    <a:pt x="1" y="9"/>
                  </a:cubicBezTo>
                  <a:cubicBezTo>
                    <a:pt x="1" y="10"/>
                    <a:pt x="2" y="10"/>
                    <a:pt x="2" y="11"/>
                  </a:cubicBezTo>
                  <a:cubicBezTo>
                    <a:pt x="3" y="11"/>
                    <a:pt x="3" y="11"/>
                    <a:pt x="4" y="12"/>
                  </a:cubicBezTo>
                  <a:cubicBezTo>
                    <a:pt x="4" y="12"/>
                    <a:pt x="4" y="12"/>
                    <a:pt x="4" y="12"/>
                  </a:cubicBezTo>
                  <a:cubicBezTo>
                    <a:pt x="5" y="17"/>
                    <a:pt x="5" y="17"/>
                    <a:pt x="5" y="17"/>
                  </a:cubicBezTo>
                  <a:cubicBezTo>
                    <a:pt x="4" y="17"/>
                    <a:pt x="4" y="17"/>
                    <a:pt x="3" y="17"/>
                  </a:cubicBezTo>
                  <a:cubicBezTo>
                    <a:pt x="3" y="17"/>
                    <a:pt x="2" y="17"/>
                    <a:pt x="2" y="16"/>
                  </a:cubicBezTo>
                  <a:cubicBezTo>
                    <a:pt x="2" y="16"/>
                    <a:pt x="2" y="17"/>
                    <a:pt x="1" y="17"/>
                  </a:cubicBezTo>
                  <a:cubicBezTo>
                    <a:pt x="1" y="17"/>
                    <a:pt x="1" y="17"/>
                    <a:pt x="1" y="18"/>
                  </a:cubicBezTo>
                  <a:cubicBezTo>
                    <a:pt x="1" y="18"/>
                    <a:pt x="1" y="18"/>
                    <a:pt x="1" y="19"/>
                  </a:cubicBezTo>
                  <a:cubicBezTo>
                    <a:pt x="1" y="19"/>
                    <a:pt x="1" y="19"/>
                    <a:pt x="1" y="19"/>
                  </a:cubicBezTo>
                  <a:cubicBezTo>
                    <a:pt x="2" y="19"/>
                    <a:pt x="2" y="19"/>
                    <a:pt x="3" y="19"/>
                  </a:cubicBezTo>
                  <a:cubicBezTo>
                    <a:pt x="4" y="20"/>
                    <a:pt x="4" y="20"/>
                    <a:pt x="5" y="20"/>
                  </a:cubicBezTo>
                  <a:cubicBezTo>
                    <a:pt x="5" y="22"/>
                    <a:pt x="5" y="22"/>
                    <a:pt x="5" y="22"/>
                  </a:cubicBezTo>
                  <a:cubicBezTo>
                    <a:pt x="5" y="22"/>
                    <a:pt x="6" y="23"/>
                    <a:pt x="6" y="23"/>
                  </a:cubicBezTo>
                  <a:cubicBezTo>
                    <a:pt x="7" y="23"/>
                    <a:pt x="7" y="22"/>
                    <a:pt x="7" y="22"/>
                  </a:cubicBezTo>
                  <a:cubicBezTo>
                    <a:pt x="7" y="19"/>
                    <a:pt x="7" y="19"/>
                    <a:pt x="7" y="19"/>
                  </a:cubicBezTo>
                  <a:cubicBezTo>
                    <a:pt x="7" y="19"/>
                    <a:pt x="8" y="19"/>
                    <a:pt x="8" y="19"/>
                  </a:cubicBezTo>
                  <a:cubicBezTo>
                    <a:pt x="8" y="22"/>
                    <a:pt x="8" y="22"/>
                    <a:pt x="8" y="22"/>
                  </a:cubicBezTo>
                  <a:cubicBezTo>
                    <a:pt x="8" y="22"/>
                    <a:pt x="9" y="22"/>
                    <a:pt x="9" y="22"/>
                  </a:cubicBezTo>
                  <a:cubicBezTo>
                    <a:pt x="10" y="22"/>
                    <a:pt x="10" y="22"/>
                    <a:pt x="10" y="22"/>
                  </a:cubicBezTo>
                  <a:cubicBezTo>
                    <a:pt x="9" y="19"/>
                    <a:pt x="9" y="19"/>
                    <a:pt x="9" y="19"/>
                  </a:cubicBezTo>
                  <a:cubicBezTo>
                    <a:pt x="10" y="18"/>
                    <a:pt x="10" y="18"/>
                    <a:pt x="11" y="18"/>
                  </a:cubicBezTo>
                  <a:cubicBezTo>
                    <a:pt x="11" y="17"/>
                    <a:pt x="12" y="17"/>
                    <a:pt x="12" y="16"/>
                  </a:cubicBezTo>
                  <a:cubicBezTo>
                    <a:pt x="12" y="16"/>
                    <a:pt x="12" y="15"/>
                    <a:pt x="12" y="14"/>
                  </a:cubicBezTo>
                  <a:cubicBezTo>
                    <a:pt x="12" y="13"/>
                    <a:pt x="11" y="12"/>
                    <a:pt x="11" y="11"/>
                  </a:cubicBezTo>
                  <a:cubicBezTo>
                    <a:pt x="10" y="11"/>
                    <a:pt x="9" y="10"/>
                    <a:pt x="8" y="10"/>
                  </a:cubicBezTo>
                  <a:close/>
                  <a:moveTo>
                    <a:pt x="8" y="16"/>
                  </a:moveTo>
                  <a:cubicBezTo>
                    <a:pt x="7" y="16"/>
                    <a:pt x="7" y="17"/>
                    <a:pt x="6" y="17"/>
                  </a:cubicBezTo>
                  <a:cubicBezTo>
                    <a:pt x="6" y="12"/>
                    <a:pt x="6" y="12"/>
                    <a:pt x="6" y="12"/>
                  </a:cubicBezTo>
                  <a:cubicBezTo>
                    <a:pt x="6" y="12"/>
                    <a:pt x="7" y="12"/>
                    <a:pt x="7" y="13"/>
                  </a:cubicBezTo>
                  <a:lnTo>
                    <a:pt x="8" y="16"/>
                  </a:lnTo>
                  <a:close/>
                  <a:moveTo>
                    <a:pt x="7" y="9"/>
                  </a:moveTo>
                  <a:cubicBezTo>
                    <a:pt x="6" y="9"/>
                    <a:pt x="6" y="9"/>
                    <a:pt x="5" y="9"/>
                  </a:cubicBezTo>
                  <a:cubicBezTo>
                    <a:pt x="5" y="5"/>
                    <a:pt x="5" y="5"/>
                    <a:pt x="5" y="5"/>
                  </a:cubicBezTo>
                  <a:cubicBezTo>
                    <a:pt x="5" y="5"/>
                    <a:pt x="6" y="5"/>
                    <a:pt x="6" y="5"/>
                  </a:cubicBezTo>
                  <a:lnTo>
                    <a:pt x="7" y="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4" name="Freeform 90"/>
            <p:cNvSpPr>
              <a:spLocks noEditPoints="1"/>
            </p:cNvSpPr>
            <p:nvPr/>
          </p:nvSpPr>
          <p:spPr bwMode="auto">
            <a:xfrm>
              <a:off x="1531144" y="2406450"/>
              <a:ext cx="123825" cy="180975"/>
            </a:xfrm>
            <a:custGeom>
              <a:avLst/>
              <a:gdLst>
                <a:gd name="T0" fmla="*/ 46 w 48"/>
                <a:gd name="T1" fmla="*/ 22 h 70"/>
                <a:gd name="T2" fmla="*/ 21 w 48"/>
                <a:gd name="T3" fmla="*/ 2 h 70"/>
                <a:gd name="T4" fmla="*/ 2 w 48"/>
                <a:gd name="T5" fmla="*/ 27 h 70"/>
                <a:gd name="T6" fmla="*/ 21 w 48"/>
                <a:gd name="T7" fmla="*/ 46 h 70"/>
                <a:gd name="T8" fmla="*/ 23 w 48"/>
                <a:gd name="T9" fmla="*/ 66 h 70"/>
                <a:gd name="T10" fmla="*/ 27 w 48"/>
                <a:gd name="T11" fmla="*/ 69 h 70"/>
                <a:gd name="T12" fmla="*/ 32 w 48"/>
                <a:gd name="T13" fmla="*/ 69 h 70"/>
                <a:gd name="T14" fmla="*/ 35 w 48"/>
                <a:gd name="T15" fmla="*/ 64 h 70"/>
                <a:gd name="T16" fmla="*/ 33 w 48"/>
                <a:gd name="T17" fmla="*/ 45 h 70"/>
                <a:gd name="T18" fmla="*/ 46 w 48"/>
                <a:gd name="T19" fmla="*/ 22 h 70"/>
                <a:gd name="T20" fmla="*/ 26 w 48"/>
                <a:gd name="T21" fmla="*/ 40 h 70"/>
                <a:gd name="T22" fmla="*/ 8 w 48"/>
                <a:gd name="T23" fmla="*/ 26 h 70"/>
                <a:gd name="T24" fmla="*/ 22 w 48"/>
                <a:gd name="T25" fmla="*/ 8 h 70"/>
                <a:gd name="T26" fmla="*/ 40 w 48"/>
                <a:gd name="T27" fmla="*/ 22 h 70"/>
                <a:gd name="T28" fmla="*/ 26 w 48"/>
                <a:gd name="T29"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0">
                  <a:moveTo>
                    <a:pt x="46" y="22"/>
                  </a:moveTo>
                  <a:cubicBezTo>
                    <a:pt x="45" y="9"/>
                    <a:pt x="34" y="0"/>
                    <a:pt x="21" y="2"/>
                  </a:cubicBezTo>
                  <a:cubicBezTo>
                    <a:pt x="9" y="3"/>
                    <a:pt x="0" y="15"/>
                    <a:pt x="2" y="27"/>
                  </a:cubicBezTo>
                  <a:cubicBezTo>
                    <a:pt x="3" y="37"/>
                    <a:pt x="11" y="45"/>
                    <a:pt x="21" y="46"/>
                  </a:cubicBezTo>
                  <a:cubicBezTo>
                    <a:pt x="23" y="66"/>
                    <a:pt x="23" y="66"/>
                    <a:pt x="23" y="66"/>
                  </a:cubicBezTo>
                  <a:cubicBezTo>
                    <a:pt x="23" y="68"/>
                    <a:pt x="25" y="70"/>
                    <a:pt x="27" y="69"/>
                  </a:cubicBezTo>
                  <a:cubicBezTo>
                    <a:pt x="32" y="69"/>
                    <a:pt x="32" y="69"/>
                    <a:pt x="32" y="69"/>
                  </a:cubicBezTo>
                  <a:cubicBezTo>
                    <a:pt x="34" y="68"/>
                    <a:pt x="36" y="66"/>
                    <a:pt x="35" y="64"/>
                  </a:cubicBezTo>
                  <a:cubicBezTo>
                    <a:pt x="33" y="45"/>
                    <a:pt x="33" y="45"/>
                    <a:pt x="33" y="45"/>
                  </a:cubicBezTo>
                  <a:cubicBezTo>
                    <a:pt x="42" y="41"/>
                    <a:pt x="48" y="32"/>
                    <a:pt x="46" y="22"/>
                  </a:cubicBezTo>
                  <a:close/>
                  <a:moveTo>
                    <a:pt x="26" y="40"/>
                  </a:moveTo>
                  <a:cubicBezTo>
                    <a:pt x="17" y="41"/>
                    <a:pt x="9" y="35"/>
                    <a:pt x="8" y="26"/>
                  </a:cubicBezTo>
                  <a:cubicBezTo>
                    <a:pt x="7" y="17"/>
                    <a:pt x="13" y="9"/>
                    <a:pt x="22" y="8"/>
                  </a:cubicBezTo>
                  <a:cubicBezTo>
                    <a:pt x="31" y="7"/>
                    <a:pt x="39" y="14"/>
                    <a:pt x="40" y="22"/>
                  </a:cubicBezTo>
                  <a:cubicBezTo>
                    <a:pt x="41" y="31"/>
                    <a:pt x="35" y="39"/>
                    <a:pt x="26" y="4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5" name="Freeform 91"/>
            <p:cNvSpPr/>
            <p:nvPr/>
          </p:nvSpPr>
          <p:spPr bwMode="auto">
            <a:xfrm>
              <a:off x="1500187" y="2377876"/>
              <a:ext cx="223838" cy="154781"/>
            </a:xfrm>
            <a:custGeom>
              <a:avLst/>
              <a:gdLst>
                <a:gd name="T0" fmla="*/ 71 w 87"/>
                <a:gd name="T1" fmla="*/ 1 h 60"/>
                <a:gd name="T2" fmla="*/ 10 w 87"/>
                <a:gd name="T3" fmla="*/ 8 h 60"/>
                <a:gd name="T4" fmla="*/ 0 w 87"/>
                <a:gd name="T5" fmla="*/ 20 h 60"/>
                <a:gd name="T6" fmla="*/ 4 w 87"/>
                <a:gd name="T7" fmla="*/ 50 h 60"/>
                <a:gd name="T8" fmla="*/ 16 w 87"/>
                <a:gd name="T9" fmla="*/ 59 h 60"/>
                <a:gd name="T10" fmla="*/ 20 w 87"/>
                <a:gd name="T11" fmla="*/ 59 h 60"/>
                <a:gd name="T12" fmla="*/ 15 w 87"/>
                <a:gd name="T13" fmla="*/ 55 h 60"/>
                <a:gd name="T14" fmla="*/ 15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6 w 87"/>
                <a:gd name="T29" fmla="*/ 47 h 60"/>
                <a:gd name="T30" fmla="*/ 61 w 87"/>
                <a:gd name="T31" fmla="*/ 49 h 60"/>
                <a:gd name="T32" fmla="*/ 57 w 87"/>
                <a:gd name="T33" fmla="*/ 54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8"/>
                    <a:pt x="10" y="8"/>
                    <a:pt x="10" y="8"/>
                  </a:cubicBezTo>
                  <a:cubicBezTo>
                    <a:pt x="4" y="9"/>
                    <a:pt x="0" y="15"/>
                    <a:pt x="0" y="20"/>
                  </a:cubicBezTo>
                  <a:cubicBezTo>
                    <a:pt x="4" y="50"/>
                    <a:pt x="4" y="50"/>
                    <a:pt x="4" y="50"/>
                  </a:cubicBezTo>
                  <a:cubicBezTo>
                    <a:pt x="5" y="56"/>
                    <a:pt x="10" y="60"/>
                    <a:pt x="16" y="59"/>
                  </a:cubicBezTo>
                  <a:cubicBezTo>
                    <a:pt x="20" y="59"/>
                    <a:pt x="20" y="59"/>
                    <a:pt x="20" y="59"/>
                  </a:cubicBezTo>
                  <a:cubicBezTo>
                    <a:pt x="19" y="58"/>
                    <a:pt x="17" y="56"/>
                    <a:pt x="15" y="55"/>
                  </a:cubicBezTo>
                  <a:cubicBezTo>
                    <a:pt x="15" y="55"/>
                    <a:pt x="15" y="55"/>
                    <a:pt x="15" y="55"/>
                  </a:cubicBezTo>
                  <a:cubicBezTo>
                    <a:pt x="12" y="55"/>
                    <a:pt x="9" y="53"/>
                    <a:pt x="9" y="50"/>
                  </a:cubicBezTo>
                  <a:cubicBezTo>
                    <a:pt x="5" y="20"/>
                    <a:pt x="5" y="20"/>
                    <a:pt x="5" y="20"/>
                  </a:cubicBezTo>
                  <a:cubicBezTo>
                    <a:pt x="5" y="16"/>
                    <a:pt x="7" y="13"/>
                    <a:pt x="10" y="13"/>
                  </a:cubicBezTo>
                  <a:cubicBezTo>
                    <a:pt x="71" y="6"/>
                    <a:pt x="71" y="6"/>
                    <a:pt x="71" y="6"/>
                  </a:cubicBezTo>
                  <a:cubicBezTo>
                    <a:pt x="75" y="5"/>
                    <a:pt x="78" y="7"/>
                    <a:pt x="78" y="11"/>
                  </a:cubicBezTo>
                  <a:cubicBezTo>
                    <a:pt x="82" y="41"/>
                    <a:pt x="82" y="41"/>
                    <a:pt x="82" y="41"/>
                  </a:cubicBezTo>
                  <a:cubicBezTo>
                    <a:pt x="82" y="44"/>
                    <a:pt x="80" y="47"/>
                    <a:pt x="76" y="47"/>
                  </a:cubicBezTo>
                  <a:cubicBezTo>
                    <a:pt x="61" y="49"/>
                    <a:pt x="61" y="49"/>
                    <a:pt x="61" y="49"/>
                  </a:cubicBezTo>
                  <a:cubicBezTo>
                    <a:pt x="60" y="51"/>
                    <a:pt x="59" y="53"/>
                    <a:pt x="57" y="54"/>
                  </a:cubicBezTo>
                  <a:cubicBezTo>
                    <a:pt x="77" y="52"/>
                    <a:pt x="77" y="52"/>
                    <a:pt x="77" y="52"/>
                  </a:cubicBezTo>
                  <a:cubicBezTo>
                    <a:pt x="83" y="51"/>
                    <a:pt x="87" y="46"/>
                    <a:pt x="86" y="40"/>
                  </a:cubicBezTo>
                  <a:cubicBezTo>
                    <a:pt x="83" y="10"/>
                    <a:pt x="83" y="10"/>
                    <a:pt x="83" y="10"/>
                  </a:cubicBezTo>
                  <a:cubicBezTo>
                    <a:pt x="82" y="4"/>
                    <a:pt x="77" y="0"/>
                    <a:pt x="71"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6" name="Freeform 92"/>
            <p:cNvSpPr>
              <a:spLocks noEditPoints="1"/>
            </p:cNvSpPr>
            <p:nvPr/>
          </p:nvSpPr>
          <p:spPr bwMode="auto">
            <a:xfrm>
              <a:off x="2653903" y="2187376"/>
              <a:ext cx="27384" cy="59531"/>
            </a:xfrm>
            <a:custGeom>
              <a:avLst/>
              <a:gdLst>
                <a:gd name="T0" fmla="*/ 8 w 11"/>
                <a:gd name="T1" fmla="*/ 10 h 23"/>
                <a:gd name="T2" fmla="*/ 7 w 11"/>
                <a:gd name="T3" fmla="*/ 5 h 23"/>
                <a:gd name="T4" fmla="*/ 7 w 11"/>
                <a:gd name="T5" fmla="*/ 5 h 23"/>
                <a:gd name="T6" fmla="*/ 9 w 11"/>
                <a:gd name="T7" fmla="*/ 5 h 23"/>
                <a:gd name="T8" fmla="*/ 9 w 11"/>
                <a:gd name="T9" fmla="*/ 5 h 23"/>
                <a:gd name="T10" fmla="*/ 9 w 11"/>
                <a:gd name="T11" fmla="*/ 4 h 23"/>
                <a:gd name="T12" fmla="*/ 9 w 11"/>
                <a:gd name="T13" fmla="*/ 3 h 23"/>
                <a:gd name="T14" fmla="*/ 9 w 11"/>
                <a:gd name="T15" fmla="*/ 3 h 23"/>
                <a:gd name="T16" fmla="*/ 8 w 11"/>
                <a:gd name="T17" fmla="*/ 3 h 23"/>
                <a:gd name="T18" fmla="*/ 8 w 11"/>
                <a:gd name="T19" fmla="*/ 3 h 23"/>
                <a:gd name="T20" fmla="*/ 7 w 11"/>
                <a:gd name="T21" fmla="*/ 3 h 23"/>
                <a:gd name="T22" fmla="*/ 6 w 11"/>
                <a:gd name="T23" fmla="*/ 1 h 23"/>
                <a:gd name="T24" fmla="*/ 6 w 11"/>
                <a:gd name="T25" fmla="*/ 0 h 23"/>
                <a:gd name="T26" fmla="*/ 5 w 11"/>
                <a:gd name="T27" fmla="*/ 1 h 23"/>
                <a:gd name="T28" fmla="*/ 5 w 11"/>
                <a:gd name="T29" fmla="*/ 3 h 23"/>
                <a:gd name="T30" fmla="*/ 5 w 11"/>
                <a:gd name="T31" fmla="*/ 3 h 23"/>
                <a:gd name="T32" fmla="*/ 4 w 11"/>
                <a:gd name="T33" fmla="*/ 3 h 23"/>
                <a:gd name="T34" fmla="*/ 3 w 11"/>
                <a:gd name="T35" fmla="*/ 1 h 23"/>
                <a:gd name="T36" fmla="*/ 3 w 11"/>
                <a:gd name="T37" fmla="*/ 0 h 23"/>
                <a:gd name="T38" fmla="*/ 2 w 11"/>
                <a:gd name="T39" fmla="*/ 1 h 23"/>
                <a:gd name="T40" fmla="*/ 2 w 11"/>
                <a:gd name="T41" fmla="*/ 4 h 23"/>
                <a:gd name="T42" fmla="*/ 1 w 11"/>
                <a:gd name="T43" fmla="*/ 5 h 23"/>
                <a:gd name="T44" fmla="*/ 0 w 11"/>
                <a:gd name="T45" fmla="*/ 6 h 23"/>
                <a:gd name="T46" fmla="*/ 0 w 11"/>
                <a:gd name="T47" fmla="*/ 8 h 23"/>
                <a:gd name="T48" fmla="*/ 0 w 11"/>
                <a:gd name="T49" fmla="*/ 10 h 23"/>
                <a:gd name="T50" fmla="*/ 1 w 11"/>
                <a:gd name="T51" fmla="*/ 11 h 23"/>
                <a:gd name="T52" fmla="*/ 3 w 11"/>
                <a:gd name="T53" fmla="*/ 12 h 23"/>
                <a:gd name="T54" fmla="*/ 3 w 11"/>
                <a:gd name="T55" fmla="*/ 12 h 23"/>
                <a:gd name="T56" fmla="*/ 4 w 11"/>
                <a:gd name="T57" fmla="*/ 17 h 23"/>
                <a:gd name="T58" fmla="*/ 3 w 11"/>
                <a:gd name="T59" fmla="*/ 17 h 23"/>
                <a:gd name="T60" fmla="*/ 1 w 11"/>
                <a:gd name="T61" fmla="*/ 17 h 23"/>
                <a:gd name="T62" fmla="*/ 1 w 11"/>
                <a:gd name="T63" fmla="*/ 17 h 23"/>
                <a:gd name="T64" fmla="*/ 0 w 11"/>
                <a:gd name="T65" fmla="*/ 18 h 23"/>
                <a:gd name="T66" fmla="*/ 0 w 11"/>
                <a:gd name="T67" fmla="*/ 19 h 23"/>
                <a:gd name="T68" fmla="*/ 1 w 11"/>
                <a:gd name="T69" fmla="*/ 19 h 23"/>
                <a:gd name="T70" fmla="*/ 2 w 11"/>
                <a:gd name="T71" fmla="*/ 20 h 23"/>
                <a:gd name="T72" fmla="*/ 4 w 11"/>
                <a:gd name="T73" fmla="*/ 20 h 23"/>
                <a:gd name="T74" fmla="*/ 5 w 11"/>
                <a:gd name="T75" fmla="*/ 22 h 23"/>
                <a:gd name="T76" fmla="*/ 5 w 11"/>
                <a:gd name="T77" fmla="*/ 23 h 23"/>
                <a:gd name="T78" fmla="*/ 6 w 11"/>
                <a:gd name="T79" fmla="*/ 22 h 23"/>
                <a:gd name="T80" fmla="*/ 6 w 11"/>
                <a:gd name="T81" fmla="*/ 20 h 23"/>
                <a:gd name="T82" fmla="*/ 7 w 11"/>
                <a:gd name="T83" fmla="*/ 19 h 23"/>
                <a:gd name="T84" fmla="*/ 8 w 11"/>
                <a:gd name="T85" fmla="*/ 22 h 23"/>
                <a:gd name="T86" fmla="*/ 8 w 11"/>
                <a:gd name="T87" fmla="*/ 23 h 23"/>
                <a:gd name="T88" fmla="*/ 9 w 11"/>
                <a:gd name="T89" fmla="*/ 22 h 23"/>
                <a:gd name="T90" fmla="*/ 9 w 11"/>
                <a:gd name="T91" fmla="*/ 19 h 23"/>
                <a:gd name="T92" fmla="*/ 10 w 11"/>
                <a:gd name="T93" fmla="*/ 18 h 23"/>
                <a:gd name="T94" fmla="*/ 11 w 11"/>
                <a:gd name="T95" fmla="*/ 17 h 23"/>
                <a:gd name="T96" fmla="*/ 11 w 11"/>
                <a:gd name="T97" fmla="*/ 14 h 23"/>
                <a:gd name="T98" fmla="*/ 10 w 11"/>
                <a:gd name="T99" fmla="*/ 11 h 23"/>
                <a:gd name="T100" fmla="*/ 8 w 11"/>
                <a:gd name="T101" fmla="*/ 10 h 23"/>
                <a:gd name="T102" fmla="*/ 7 w 11"/>
                <a:gd name="T103" fmla="*/ 16 h 23"/>
                <a:gd name="T104" fmla="*/ 5 w 11"/>
                <a:gd name="T105" fmla="*/ 17 h 23"/>
                <a:gd name="T106" fmla="*/ 5 w 11"/>
                <a:gd name="T107" fmla="*/ 12 h 23"/>
                <a:gd name="T108" fmla="*/ 6 w 11"/>
                <a:gd name="T109" fmla="*/ 13 h 23"/>
                <a:gd name="T110" fmla="*/ 7 w 11"/>
                <a:gd name="T111" fmla="*/ 16 h 23"/>
                <a:gd name="T112" fmla="*/ 6 w 11"/>
                <a:gd name="T113" fmla="*/ 10 h 23"/>
                <a:gd name="T114" fmla="*/ 4 w 11"/>
                <a:gd name="T115" fmla="*/ 9 h 23"/>
                <a:gd name="T116" fmla="*/ 4 w 11"/>
                <a:gd name="T117" fmla="*/ 6 h 23"/>
                <a:gd name="T118" fmla="*/ 5 w 11"/>
                <a:gd name="T119" fmla="*/ 5 h 23"/>
                <a:gd name="T120" fmla="*/ 6 w 11"/>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 h="23">
                  <a:moveTo>
                    <a:pt x="8" y="10"/>
                  </a:moveTo>
                  <a:cubicBezTo>
                    <a:pt x="7" y="5"/>
                    <a:pt x="7" y="5"/>
                    <a:pt x="7" y="5"/>
                  </a:cubicBezTo>
                  <a:cubicBezTo>
                    <a:pt x="7" y="5"/>
                    <a:pt x="7" y="5"/>
                    <a:pt x="7" y="5"/>
                  </a:cubicBezTo>
                  <a:cubicBezTo>
                    <a:pt x="8" y="5"/>
                    <a:pt x="8" y="5"/>
                    <a:pt x="9" y="5"/>
                  </a:cubicBezTo>
                  <a:cubicBezTo>
                    <a:pt x="9" y="6"/>
                    <a:pt x="9" y="5"/>
                    <a:pt x="9" y="5"/>
                  </a:cubicBezTo>
                  <a:cubicBezTo>
                    <a:pt x="9" y="5"/>
                    <a:pt x="9" y="5"/>
                    <a:pt x="9" y="4"/>
                  </a:cubicBezTo>
                  <a:cubicBezTo>
                    <a:pt x="9" y="4"/>
                    <a:pt x="9" y="4"/>
                    <a:pt x="9" y="3"/>
                  </a:cubicBezTo>
                  <a:cubicBezTo>
                    <a:pt x="9" y="3"/>
                    <a:pt x="9" y="3"/>
                    <a:pt x="9" y="3"/>
                  </a:cubicBezTo>
                  <a:cubicBezTo>
                    <a:pt x="9" y="3"/>
                    <a:pt x="9" y="3"/>
                    <a:pt x="8" y="3"/>
                  </a:cubicBezTo>
                  <a:cubicBezTo>
                    <a:pt x="8" y="3"/>
                    <a:pt x="8" y="3"/>
                    <a:pt x="8" y="3"/>
                  </a:cubicBezTo>
                  <a:cubicBezTo>
                    <a:pt x="7" y="3"/>
                    <a:pt x="7" y="3"/>
                    <a:pt x="7" y="3"/>
                  </a:cubicBezTo>
                  <a:cubicBezTo>
                    <a:pt x="6" y="1"/>
                    <a:pt x="6" y="1"/>
                    <a:pt x="6" y="1"/>
                  </a:cubicBezTo>
                  <a:cubicBezTo>
                    <a:pt x="6" y="0"/>
                    <a:pt x="6" y="0"/>
                    <a:pt x="6" y="0"/>
                  </a:cubicBezTo>
                  <a:cubicBezTo>
                    <a:pt x="5" y="0"/>
                    <a:pt x="5" y="0"/>
                    <a:pt x="5" y="1"/>
                  </a:cubicBezTo>
                  <a:cubicBezTo>
                    <a:pt x="5" y="3"/>
                    <a:pt x="5" y="3"/>
                    <a:pt x="5" y="3"/>
                  </a:cubicBezTo>
                  <a:cubicBezTo>
                    <a:pt x="5" y="3"/>
                    <a:pt x="5" y="3"/>
                    <a:pt x="5" y="3"/>
                  </a:cubicBezTo>
                  <a:cubicBezTo>
                    <a:pt x="5" y="3"/>
                    <a:pt x="4" y="3"/>
                    <a:pt x="4" y="3"/>
                  </a:cubicBezTo>
                  <a:cubicBezTo>
                    <a:pt x="3" y="1"/>
                    <a:pt x="3" y="1"/>
                    <a:pt x="3" y="1"/>
                  </a:cubicBezTo>
                  <a:cubicBezTo>
                    <a:pt x="3" y="1"/>
                    <a:pt x="3" y="0"/>
                    <a:pt x="3" y="0"/>
                  </a:cubicBezTo>
                  <a:cubicBezTo>
                    <a:pt x="2" y="0"/>
                    <a:pt x="2" y="1"/>
                    <a:pt x="2" y="1"/>
                  </a:cubicBezTo>
                  <a:cubicBezTo>
                    <a:pt x="2" y="4"/>
                    <a:pt x="2" y="4"/>
                    <a:pt x="2" y="4"/>
                  </a:cubicBezTo>
                  <a:cubicBezTo>
                    <a:pt x="2" y="4"/>
                    <a:pt x="1" y="4"/>
                    <a:pt x="1" y="5"/>
                  </a:cubicBezTo>
                  <a:cubicBezTo>
                    <a:pt x="0" y="5"/>
                    <a:pt x="0" y="6"/>
                    <a:pt x="0" y="6"/>
                  </a:cubicBezTo>
                  <a:cubicBezTo>
                    <a:pt x="0" y="7"/>
                    <a:pt x="0" y="7"/>
                    <a:pt x="0" y="8"/>
                  </a:cubicBezTo>
                  <a:cubicBezTo>
                    <a:pt x="0" y="9"/>
                    <a:pt x="0" y="9"/>
                    <a:pt x="0" y="10"/>
                  </a:cubicBezTo>
                  <a:cubicBezTo>
                    <a:pt x="1" y="10"/>
                    <a:pt x="1" y="11"/>
                    <a:pt x="1" y="11"/>
                  </a:cubicBezTo>
                  <a:cubicBezTo>
                    <a:pt x="2" y="11"/>
                    <a:pt x="2" y="12"/>
                    <a:pt x="3" y="12"/>
                  </a:cubicBezTo>
                  <a:cubicBezTo>
                    <a:pt x="3" y="12"/>
                    <a:pt x="3" y="12"/>
                    <a:pt x="3" y="12"/>
                  </a:cubicBezTo>
                  <a:cubicBezTo>
                    <a:pt x="4" y="17"/>
                    <a:pt x="4" y="17"/>
                    <a:pt x="4" y="17"/>
                  </a:cubicBezTo>
                  <a:cubicBezTo>
                    <a:pt x="3" y="17"/>
                    <a:pt x="3" y="17"/>
                    <a:pt x="3" y="17"/>
                  </a:cubicBezTo>
                  <a:cubicBezTo>
                    <a:pt x="2" y="17"/>
                    <a:pt x="1" y="17"/>
                    <a:pt x="1" y="17"/>
                  </a:cubicBezTo>
                  <a:cubicBezTo>
                    <a:pt x="1" y="17"/>
                    <a:pt x="1" y="17"/>
                    <a:pt x="1" y="17"/>
                  </a:cubicBezTo>
                  <a:cubicBezTo>
                    <a:pt x="1" y="17"/>
                    <a:pt x="0" y="18"/>
                    <a:pt x="0" y="18"/>
                  </a:cubicBezTo>
                  <a:cubicBezTo>
                    <a:pt x="0" y="18"/>
                    <a:pt x="0" y="18"/>
                    <a:pt x="0" y="19"/>
                  </a:cubicBezTo>
                  <a:cubicBezTo>
                    <a:pt x="0" y="19"/>
                    <a:pt x="0" y="19"/>
                    <a:pt x="1" y="19"/>
                  </a:cubicBezTo>
                  <a:cubicBezTo>
                    <a:pt x="1" y="19"/>
                    <a:pt x="2" y="20"/>
                    <a:pt x="2" y="20"/>
                  </a:cubicBezTo>
                  <a:cubicBezTo>
                    <a:pt x="3" y="20"/>
                    <a:pt x="4" y="20"/>
                    <a:pt x="4" y="20"/>
                  </a:cubicBezTo>
                  <a:cubicBezTo>
                    <a:pt x="5" y="22"/>
                    <a:pt x="5" y="22"/>
                    <a:pt x="5" y="22"/>
                  </a:cubicBezTo>
                  <a:cubicBezTo>
                    <a:pt x="5" y="23"/>
                    <a:pt x="5" y="23"/>
                    <a:pt x="5" y="23"/>
                  </a:cubicBezTo>
                  <a:cubicBezTo>
                    <a:pt x="6" y="23"/>
                    <a:pt x="6" y="23"/>
                    <a:pt x="6" y="22"/>
                  </a:cubicBezTo>
                  <a:cubicBezTo>
                    <a:pt x="6" y="20"/>
                    <a:pt x="6" y="20"/>
                    <a:pt x="6" y="20"/>
                  </a:cubicBezTo>
                  <a:cubicBezTo>
                    <a:pt x="6" y="20"/>
                    <a:pt x="7" y="19"/>
                    <a:pt x="7" y="19"/>
                  </a:cubicBezTo>
                  <a:cubicBezTo>
                    <a:pt x="8" y="22"/>
                    <a:pt x="8" y="22"/>
                    <a:pt x="8" y="22"/>
                  </a:cubicBezTo>
                  <a:cubicBezTo>
                    <a:pt x="8" y="22"/>
                    <a:pt x="8" y="23"/>
                    <a:pt x="8" y="23"/>
                  </a:cubicBezTo>
                  <a:cubicBezTo>
                    <a:pt x="9" y="23"/>
                    <a:pt x="9" y="22"/>
                    <a:pt x="9" y="22"/>
                  </a:cubicBezTo>
                  <a:cubicBezTo>
                    <a:pt x="9" y="19"/>
                    <a:pt x="9" y="19"/>
                    <a:pt x="9" y="19"/>
                  </a:cubicBezTo>
                  <a:cubicBezTo>
                    <a:pt x="9" y="19"/>
                    <a:pt x="9" y="18"/>
                    <a:pt x="10" y="18"/>
                  </a:cubicBezTo>
                  <a:cubicBezTo>
                    <a:pt x="10" y="18"/>
                    <a:pt x="11" y="17"/>
                    <a:pt x="11" y="17"/>
                  </a:cubicBezTo>
                  <a:cubicBezTo>
                    <a:pt x="11" y="16"/>
                    <a:pt x="11" y="15"/>
                    <a:pt x="11" y="14"/>
                  </a:cubicBezTo>
                  <a:cubicBezTo>
                    <a:pt x="11" y="13"/>
                    <a:pt x="11" y="12"/>
                    <a:pt x="10" y="11"/>
                  </a:cubicBezTo>
                  <a:cubicBezTo>
                    <a:pt x="9" y="11"/>
                    <a:pt x="8" y="10"/>
                    <a:pt x="8" y="10"/>
                  </a:cubicBezTo>
                  <a:close/>
                  <a:moveTo>
                    <a:pt x="7" y="16"/>
                  </a:moveTo>
                  <a:cubicBezTo>
                    <a:pt x="6" y="17"/>
                    <a:pt x="6" y="17"/>
                    <a:pt x="5" y="17"/>
                  </a:cubicBezTo>
                  <a:cubicBezTo>
                    <a:pt x="5" y="12"/>
                    <a:pt x="5" y="12"/>
                    <a:pt x="5" y="12"/>
                  </a:cubicBezTo>
                  <a:cubicBezTo>
                    <a:pt x="5" y="12"/>
                    <a:pt x="6" y="13"/>
                    <a:pt x="6" y="13"/>
                  </a:cubicBezTo>
                  <a:lnTo>
                    <a:pt x="7" y="16"/>
                  </a:lnTo>
                  <a:close/>
                  <a:moveTo>
                    <a:pt x="6" y="10"/>
                  </a:moveTo>
                  <a:cubicBezTo>
                    <a:pt x="5" y="9"/>
                    <a:pt x="5" y="9"/>
                    <a:pt x="4" y="9"/>
                  </a:cubicBezTo>
                  <a:cubicBezTo>
                    <a:pt x="4" y="6"/>
                    <a:pt x="4" y="6"/>
                    <a:pt x="4" y="6"/>
                  </a:cubicBezTo>
                  <a:cubicBezTo>
                    <a:pt x="4" y="6"/>
                    <a:pt x="5" y="5"/>
                    <a:pt x="5" y="5"/>
                  </a:cubicBezTo>
                  <a:lnTo>
                    <a:pt x="6" y="1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7" name="Freeform 93"/>
            <p:cNvSpPr>
              <a:spLocks noEditPoints="1"/>
            </p:cNvSpPr>
            <p:nvPr/>
          </p:nvSpPr>
          <p:spPr bwMode="auto">
            <a:xfrm>
              <a:off x="2603897" y="2156419"/>
              <a:ext cx="123825" cy="178594"/>
            </a:xfrm>
            <a:custGeom>
              <a:avLst/>
              <a:gdLst>
                <a:gd name="T0" fmla="*/ 47 w 48"/>
                <a:gd name="T1" fmla="*/ 21 h 69"/>
                <a:gd name="T2" fmla="*/ 21 w 48"/>
                <a:gd name="T3" fmla="*/ 1 h 69"/>
                <a:gd name="T4" fmla="*/ 2 w 48"/>
                <a:gd name="T5" fmla="*/ 26 h 69"/>
                <a:gd name="T6" fmla="*/ 21 w 48"/>
                <a:gd name="T7" fmla="*/ 46 h 69"/>
                <a:gd name="T8" fmla="*/ 23 w 48"/>
                <a:gd name="T9" fmla="*/ 65 h 69"/>
                <a:gd name="T10" fmla="*/ 28 w 48"/>
                <a:gd name="T11" fmla="*/ 69 h 69"/>
                <a:gd name="T12" fmla="*/ 32 w 48"/>
                <a:gd name="T13" fmla="*/ 68 h 69"/>
                <a:gd name="T14" fmla="*/ 35 w 48"/>
                <a:gd name="T15" fmla="*/ 63 h 69"/>
                <a:gd name="T16" fmla="*/ 33 w 48"/>
                <a:gd name="T17" fmla="*/ 44 h 69"/>
                <a:gd name="T18" fmla="*/ 47 w 48"/>
                <a:gd name="T19" fmla="*/ 21 h 69"/>
                <a:gd name="T20" fmla="*/ 26 w 48"/>
                <a:gd name="T21" fmla="*/ 39 h 69"/>
                <a:gd name="T22" fmla="*/ 8 w 48"/>
                <a:gd name="T23" fmla="*/ 25 h 69"/>
                <a:gd name="T24" fmla="*/ 22 w 48"/>
                <a:gd name="T25" fmla="*/ 8 h 69"/>
                <a:gd name="T26" fmla="*/ 40 w 48"/>
                <a:gd name="T27" fmla="*/ 22 h 69"/>
                <a:gd name="T28" fmla="*/ 26 w 48"/>
                <a:gd name="T29"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9">
                  <a:moveTo>
                    <a:pt x="47" y="21"/>
                  </a:moveTo>
                  <a:cubicBezTo>
                    <a:pt x="45" y="8"/>
                    <a:pt x="34" y="0"/>
                    <a:pt x="21" y="1"/>
                  </a:cubicBezTo>
                  <a:cubicBezTo>
                    <a:pt x="9" y="3"/>
                    <a:pt x="0" y="14"/>
                    <a:pt x="2" y="26"/>
                  </a:cubicBezTo>
                  <a:cubicBezTo>
                    <a:pt x="3" y="36"/>
                    <a:pt x="11" y="44"/>
                    <a:pt x="21" y="46"/>
                  </a:cubicBezTo>
                  <a:cubicBezTo>
                    <a:pt x="23" y="65"/>
                    <a:pt x="23" y="65"/>
                    <a:pt x="23" y="65"/>
                  </a:cubicBezTo>
                  <a:cubicBezTo>
                    <a:pt x="23" y="67"/>
                    <a:pt x="25" y="69"/>
                    <a:pt x="28" y="69"/>
                  </a:cubicBezTo>
                  <a:cubicBezTo>
                    <a:pt x="32" y="68"/>
                    <a:pt x="32" y="68"/>
                    <a:pt x="32" y="68"/>
                  </a:cubicBezTo>
                  <a:cubicBezTo>
                    <a:pt x="34" y="68"/>
                    <a:pt x="36" y="66"/>
                    <a:pt x="35" y="63"/>
                  </a:cubicBezTo>
                  <a:cubicBezTo>
                    <a:pt x="33" y="44"/>
                    <a:pt x="33" y="44"/>
                    <a:pt x="33" y="44"/>
                  </a:cubicBezTo>
                  <a:cubicBezTo>
                    <a:pt x="42" y="40"/>
                    <a:pt x="48" y="31"/>
                    <a:pt x="47" y="21"/>
                  </a:cubicBezTo>
                  <a:close/>
                  <a:moveTo>
                    <a:pt x="26" y="39"/>
                  </a:moveTo>
                  <a:cubicBezTo>
                    <a:pt x="17" y="41"/>
                    <a:pt x="9" y="34"/>
                    <a:pt x="8" y="25"/>
                  </a:cubicBezTo>
                  <a:cubicBezTo>
                    <a:pt x="7" y="17"/>
                    <a:pt x="13" y="9"/>
                    <a:pt x="22" y="8"/>
                  </a:cubicBezTo>
                  <a:cubicBezTo>
                    <a:pt x="31" y="7"/>
                    <a:pt x="39" y="13"/>
                    <a:pt x="40" y="22"/>
                  </a:cubicBezTo>
                  <a:cubicBezTo>
                    <a:pt x="41" y="30"/>
                    <a:pt x="35" y="38"/>
                    <a:pt x="26" y="3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8" name="Freeform 94"/>
            <p:cNvSpPr/>
            <p:nvPr/>
          </p:nvSpPr>
          <p:spPr bwMode="auto">
            <a:xfrm>
              <a:off x="2574130" y="2125463"/>
              <a:ext cx="223838" cy="154781"/>
            </a:xfrm>
            <a:custGeom>
              <a:avLst/>
              <a:gdLst>
                <a:gd name="T0" fmla="*/ 71 w 87"/>
                <a:gd name="T1" fmla="*/ 1 h 60"/>
                <a:gd name="T2" fmla="*/ 10 w 87"/>
                <a:gd name="T3" fmla="*/ 9 h 60"/>
                <a:gd name="T4" fmla="*/ 1 w 87"/>
                <a:gd name="T5" fmla="*/ 21 h 60"/>
                <a:gd name="T6" fmla="*/ 4 w 87"/>
                <a:gd name="T7" fmla="*/ 50 h 60"/>
                <a:gd name="T8" fmla="*/ 16 w 87"/>
                <a:gd name="T9" fmla="*/ 60 h 60"/>
                <a:gd name="T10" fmla="*/ 20 w 87"/>
                <a:gd name="T11" fmla="*/ 59 h 60"/>
                <a:gd name="T12" fmla="*/ 16 w 87"/>
                <a:gd name="T13" fmla="*/ 55 h 60"/>
                <a:gd name="T14" fmla="*/ 16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7 w 87"/>
                <a:gd name="T29" fmla="*/ 48 h 60"/>
                <a:gd name="T30" fmla="*/ 61 w 87"/>
                <a:gd name="T31" fmla="*/ 49 h 60"/>
                <a:gd name="T32" fmla="*/ 57 w 87"/>
                <a:gd name="T33" fmla="*/ 55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9"/>
                    <a:pt x="10" y="9"/>
                    <a:pt x="10" y="9"/>
                  </a:cubicBezTo>
                  <a:cubicBezTo>
                    <a:pt x="4" y="9"/>
                    <a:pt x="0" y="15"/>
                    <a:pt x="1" y="21"/>
                  </a:cubicBezTo>
                  <a:cubicBezTo>
                    <a:pt x="4" y="50"/>
                    <a:pt x="4" y="50"/>
                    <a:pt x="4" y="50"/>
                  </a:cubicBezTo>
                  <a:cubicBezTo>
                    <a:pt x="5" y="56"/>
                    <a:pt x="10" y="60"/>
                    <a:pt x="16" y="60"/>
                  </a:cubicBezTo>
                  <a:cubicBezTo>
                    <a:pt x="20" y="59"/>
                    <a:pt x="20" y="59"/>
                    <a:pt x="20" y="59"/>
                  </a:cubicBezTo>
                  <a:cubicBezTo>
                    <a:pt x="19" y="58"/>
                    <a:pt x="17" y="57"/>
                    <a:pt x="16" y="55"/>
                  </a:cubicBezTo>
                  <a:cubicBezTo>
                    <a:pt x="16" y="55"/>
                    <a:pt x="16" y="55"/>
                    <a:pt x="16" y="55"/>
                  </a:cubicBezTo>
                  <a:cubicBezTo>
                    <a:pt x="12" y="55"/>
                    <a:pt x="9" y="53"/>
                    <a:pt x="9" y="50"/>
                  </a:cubicBezTo>
                  <a:cubicBezTo>
                    <a:pt x="5" y="20"/>
                    <a:pt x="5" y="20"/>
                    <a:pt x="5" y="20"/>
                  </a:cubicBezTo>
                  <a:cubicBezTo>
                    <a:pt x="5" y="17"/>
                    <a:pt x="7" y="14"/>
                    <a:pt x="10" y="13"/>
                  </a:cubicBezTo>
                  <a:cubicBezTo>
                    <a:pt x="71" y="6"/>
                    <a:pt x="71" y="6"/>
                    <a:pt x="71" y="6"/>
                  </a:cubicBezTo>
                  <a:cubicBezTo>
                    <a:pt x="75" y="5"/>
                    <a:pt x="78" y="8"/>
                    <a:pt x="78" y="11"/>
                  </a:cubicBezTo>
                  <a:cubicBezTo>
                    <a:pt x="82" y="41"/>
                    <a:pt x="82" y="41"/>
                    <a:pt x="82" y="41"/>
                  </a:cubicBezTo>
                  <a:cubicBezTo>
                    <a:pt x="82" y="44"/>
                    <a:pt x="80" y="47"/>
                    <a:pt x="77" y="48"/>
                  </a:cubicBezTo>
                  <a:cubicBezTo>
                    <a:pt x="61" y="49"/>
                    <a:pt x="61" y="49"/>
                    <a:pt x="61" y="49"/>
                  </a:cubicBezTo>
                  <a:cubicBezTo>
                    <a:pt x="60" y="51"/>
                    <a:pt x="59" y="53"/>
                    <a:pt x="57" y="55"/>
                  </a:cubicBezTo>
                  <a:cubicBezTo>
                    <a:pt x="77" y="52"/>
                    <a:pt x="77" y="52"/>
                    <a:pt x="77" y="52"/>
                  </a:cubicBezTo>
                  <a:cubicBezTo>
                    <a:pt x="83" y="51"/>
                    <a:pt x="87" y="46"/>
                    <a:pt x="86" y="40"/>
                  </a:cubicBezTo>
                  <a:cubicBezTo>
                    <a:pt x="83" y="10"/>
                    <a:pt x="83" y="10"/>
                    <a:pt x="83" y="10"/>
                  </a:cubicBezTo>
                  <a:cubicBezTo>
                    <a:pt x="82" y="5"/>
                    <a:pt x="77" y="0"/>
                    <a:pt x="71"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9" name="Freeform 95"/>
            <p:cNvSpPr/>
            <p:nvPr/>
          </p:nvSpPr>
          <p:spPr bwMode="auto">
            <a:xfrm>
              <a:off x="704850" y="2658862"/>
              <a:ext cx="216694" cy="167879"/>
            </a:xfrm>
            <a:custGeom>
              <a:avLst/>
              <a:gdLst>
                <a:gd name="T0" fmla="*/ 84 w 84"/>
                <a:gd name="T1" fmla="*/ 1 h 65"/>
                <a:gd name="T2" fmla="*/ 45 w 84"/>
                <a:gd name="T3" fmla="*/ 51 h 65"/>
                <a:gd name="T4" fmla="*/ 28 w 84"/>
                <a:gd name="T5" fmla="*/ 38 h 65"/>
                <a:gd name="T6" fmla="*/ 2 w 84"/>
                <a:gd name="T7" fmla="*/ 65 h 65"/>
                <a:gd name="T8" fmla="*/ 0 w 84"/>
                <a:gd name="T9" fmla="*/ 52 h 65"/>
                <a:gd name="T10" fmla="*/ 27 w 84"/>
                <a:gd name="T11" fmla="*/ 26 h 65"/>
                <a:gd name="T12" fmla="*/ 44 w 84"/>
                <a:gd name="T13" fmla="*/ 39 h 65"/>
                <a:gd name="T14" fmla="*/ 83 w 84"/>
                <a:gd name="T15" fmla="*/ 1 h 65"/>
                <a:gd name="T16" fmla="*/ 84 w 84"/>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5">
                  <a:moveTo>
                    <a:pt x="84" y="1"/>
                  </a:moveTo>
                  <a:cubicBezTo>
                    <a:pt x="45" y="51"/>
                    <a:pt x="45" y="51"/>
                    <a:pt x="45" y="51"/>
                  </a:cubicBezTo>
                  <a:cubicBezTo>
                    <a:pt x="28" y="38"/>
                    <a:pt x="28" y="38"/>
                    <a:pt x="28" y="38"/>
                  </a:cubicBezTo>
                  <a:cubicBezTo>
                    <a:pt x="2" y="65"/>
                    <a:pt x="2" y="65"/>
                    <a:pt x="2" y="65"/>
                  </a:cubicBezTo>
                  <a:cubicBezTo>
                    <a:pt x="0" y="52"/>
                    <a:pt x="0" y="52"/>
                    <a:pt x="0" y="52"/>
                  </a:cubicBezTo>
                  <a:cubicBezTo>
                    <a:pt x="27" y="26"/>
                    <a:pt x="27" y="26"/>
                    <a:pt x="27" y="26"/>
                  </a:cubicBezTo>
                  <a:cubicBezTo>
                    <a:pt x="44" y="39"/>
                    <a:pt x="44" y="39"/>
                    <a:pt x="44" y="39"/>
                  </a:cubicBezTo>
                  <a:cubicBezTo>
                    <a:pt x="83" y="1"/>
                    <a:pt x="83" y="1"/>
                    <a:pt x="83" y="1"/>
                  </a:cubicBezTo>
                  <a:cubicBezTo>
                    <a:pt x="83" y="1"/>
                    <a:pt x="84" y="0"/>
                    <a:pt x="84" y="1"/>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0" name="Freeform 96"/>
            <p:cNvSpPr/>
            <p:nvPr/>
          </p:nvSpPr>
          <p:spPr bwMode="auto">
            <a:xfrm>
              <a:off x="903684" y="2818407"/>
              <a:ext cx="4763" cy="13097"/>
            </a:xfrm>
            <a:custGeom>
              <a:avLst/>
              <a:gdLst>
                <a:gd name="T0" fmla="*/ 0 w 2"/>
                <a:gd name="T1" fmla="*/ 5 h 5"/>
                <a:gd name="T2" fmla="*/ 2 w 2"/>
                <a:gd name="T3" fmla="*/ 5 h 5"/>
                <a:gd name="T4" fmla="*/ 1 w 2"/>
                <a:gd name="T5" fmla="*/ 1 h 5"/>
                <a:gd name="T6" fmla="*/ 0 w 2"/>
                <a:gd name="T7" fmla="*/ 0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5"/>
                    <a:pt x="1" y="5"/>
                    <a:pt x="2" y="5"/>
                  </a:cubicBezTo>
                  <a:cubicBezTo>
                    <a:pt x="1" y="1"/>
                    <a:pt x="1" y="1"/>
                    <a:pt x="1" y="1"/>
                  </a:cubicBezTo>
                  <a:cubicBezTo>
                    <a:pt x="1" y="1"/>
                    <a:pt x="0" y="0"/>
                    <a:pt x="0" y="0"/>
                  </a:cubicBezTo>
                  <a:lnTo>
                    <a:pt x="0" y="5"/>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1" name="Freeform 97"/>
            <p:cNvSpPr/>
            <p:nvPr/>
          </p:nvSpPr>
          <p:spPr bwMode="auto">
            <a:xfrm>
              <a:off x="900113" y="2798166"/>
              <a:ext cx="5953" cy="13097"/>
            </a:xfrm>
            <a:custGeom>
              <a:avLst/>
              <a:gdLst>
                <a:gd name="T0" fmla="*/ 0 w 2"/>
                <a:gd name="T1" fmla="*/ 4 h 5"/>
                <a:gd name="T2" fmla="*/ 2 w 2"/>
                <a:gd name="T3" fmla="*/ 5 h 5"/>
                <a:gd name="T4" fmla="*/ 1 w 2"/>
                <a:gd name="T5" fmla="*/ 0 h 5"/>
                <a:gd name="T6" fmla="*/ 0 w 2"/>
                <a:gd name="T7" fmla="*/ 1 h 5"/>
                <a:gd name="T8" fmla="*/ 0 w 2"/>
                <a:gd name="T9" fmla="*/ 4 h 5"/>
              </a:gdLst>
              <a:ahLst/>
              <a:cxnLst>
                <a:cxn ang="0">
                  <a:pos x="T0" y="T1"/>
                </a:cxn>
                <a:cxn ang="0">
                  <a:pos x="T2" y="T3"/>
                </a:cxn>
                <a:cxn ang="0">
                  <a:pos x="T4" y="T5"/>
                </a:cxn>
                <a:cxn ang="0">
                  <a:pos x="T6" y="T7"/>
                </a:cxn>
                <a:cxn ang="0">
                  <a:pos x="T8" y="T9"/>
                </a:cxn>
              </a:cxnLst>
              <a:rect l="0" t="0" r="r" b="b"/>
              <a:pathLst>
                <a:path w="2" h="5">
                  <a:moveTo>
                    <a:pt x="0" y="4"/>
                  </a:moveTo>
                  <a:cubicBezTo>
                    <a:pt x="1" y="5"/>
                    <a:pt x="1" y="5"/>
                    <a:pt x="2" y="5"/>
                  </a:cubicBezTo>
                  <a:cubicBezTo>
                    <a:pt x="1" y="0"/>
                    <a:pt x="1" y="0"/>
                    <a:pt x="1" y="0"/>
                  </a:cubicBezTo>
                  <a:cubicBezTo>
                    <a:pt x="1" y="0"/>
                    <a:pt x="0" y="0"/>
                    <a:pt x="0" y="1"/>
                  </a:cubicBezTo>
                  <a:lnTo>
                    <a:pt x="0" y="4"/>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2" name="Freeform 98"/>
            <p:cNvSpPr>
              <a:spLocks noEditPoints="1"/>
            </p:cNvSpPr>
            <p:nvPr/>
          </p:nvSpPr>
          <p:spPr bwMode="auto">
            <a:xfrm>
              <a:off x="713185" y="2694581"/>
              <a:ext cx="230981" cy="190500"/>
            </a:xfrm>
            <a:custGeom>
              <a:avLst/>
              <a:gdLst>
                <a:gd name="T0" fmla="*/ 76 w 90"/>
                <a:gd name="T1" fmla="*/ 8 h 74"/>
                <a:gd name="T2" fmla="*/ 44 w 90"/>
                <a:gd name="T3" fmla="*/ 50 h 74"/>
                <a:gd name="T4" fmla="*/ 27 w 90"/>
                <a:gd name="T5" fmla="*/ 37 h 74"/>
                <a:gd name="T6" fmla="*/ 0 w 90"/>
                <a:gd name="T7" fmla="*/ 63 h 74"/>
                <a:gd name="T8" fmla="*/ 1 w 90"/>
                <a:gd name="T9" fmla="*/ 68 h 74"/>
                <a:gd name="T10" fmla="*/ 9 w 90"/>
                <a:gd name="T11" fmla="*/ 74 h 74"/>
                <a:gd name="T12" fmla="*/ 84 w 90"/>
                <a:gd name="T13" fmla="*/ 65 h 74"/>
                <a:gd name="T14" fmla="*/ 90 w 90"/>
                <a:gd name="T15" fmla="*/ 57 h 74"/>
                <a:gd name="T16" fmla="*/ 83 w 90"/>
                <a:gd name="T17" fmla="*/ 0 h 74"/>
                <a:gd name="T18" fmla="*/ 76 w 90"/>
                <a:gd name="T19" fmla="*/ 8 h 74"/>
                <a:gd name="T20" fmla="*/ 81 w 90"/>
                <a:gd name="T21" fmla="*/ 53 h 74"/>
                <a:gd name="T22" fmla="*/ 79 w 90"/>
                <a:gd name="T23" fmla="*/ 55 h 74"/>
                <a:gd name="T24" fmla="*/ 78 w 90"/>
                <a:gd name="T25" fmla="*/ 56 h 74"/>
                <a:gd name="T26" fmla="*/ 78 w 90"/>
                <a:gd name="T27" fmla="*/ 59 h 74"/>
                <a:gd name="T28" fmla="*/ 78 w 90"/>
                <a:gd name="T29" fmla="*/ 60 h 74"/>
                <a:gd name="T30" fmla="*/ 77 w 90"/>
                <a:gd name="T31" fmla="*/ 59 h 74"/>
                <a:gd name="T32" fmla="*/ 76 w 90"/>
                <a:gd name="T33" fmla="*/ 56 h 74"/>
                <a:gd name="T34" fmla="*/ 75 w 90"/>
                <a:gd name="T35" fmla="*/ 56 h 74"/>
                <a:gd name="T36" fmla="*/ 75 w 90"/>
                <a:gd name="T37" fmla="*/ 59 h 74"/>
                <a:gd name="T38" fmla="*/ 74 w 90"/>
                <a:gd name="T39" fmla="*/ 60 h 74"/>
                <a:gd name="T40" fmla="*/ 73 w 90"/>
                <a:gd name="T41" fmla="*/ 60 h 74"/>
                <a:gd name="T42" fmla="*/ 73 w 90"/>
                <a:gd name="T43" fmla="*/ 57 h 74"/>
                <a:gd name="T44" fmla="*/ 71 w 90"/>
                <a:gd name="T45" fmla="*/ 57 h 74"/>
                <a:gd name="T46" fmla="*/ 69 w 90"/>
                <a:gd name="T47" fmla="*/ 56 h 74"/>
                <a:gd name="T48" fmla="*/ 69 w 90"/>
                <a:gd name="T49" fmla="*/ 56 h 74"/>
                <a:gd name="T50" fmla="*/ 69 w 90"/>
                <a:gd name="T51" fmla="*/ 55 h 74"/>
                <a:gd name="T52" fmla="*/ 69 w 90"/>
                <a:gd name="T53" fmla="*/ 54 h 74"/>
                <a:gd name="T54" fmla="*/ 69 w 90"/>
                <a:gd name="T55" fmla="*/ 53 h 74"/>
                <a:gd name="T56" fmla="*/ 71 w 90"/>
                <a:gd name="T57" fmla="*/ 53 h 74"/>
                <a:gd name="T58" fmla="*/ 73 w 90"/>
                <a:gd name="T59" fmla="*/ 54 h 74"/>
                <a:gd name="T60" fmla="*/ 72 w 90"/>
                <a:gd name="T61" fmla="*/ 48 h 74"/>
                <a:gd name="T62" fmla="*/ 72 w 90"/>
                <a:gd name="T63" fmla="*/ 48 h 74"/>
                <a:gd name="T64" fmla="*/ 70 w 90"/>
                <a:gd name="T65" fmla="*/ 47 h 74"/>
                <a:gd name="T66" fmla="*/ 68 w 90"/>
                <a:gd name="T67" fmla="*/ 45 h 74"/>
                <a:gd name="T68" fmla="*/ 68 w 90"/>
                <a:gd name="T69" fmla="*/ 43 h 74"/>
                <a:gd name="T70" fmla="*/ 68 w 90"/>
                <a:gd name="T71" fmla="*/ 41 h 74"/>
                <a:gd name="T72" fmla="*/ 69 w 90"/>
                <a:gd name="T73" fmla="*/ 39 h 74"/>
                <a:gd name="T74" fmla="*/ 71 w 90"/>
                <a:gd name="T75" fmla="*/ 38 h 74"/>
                <a:gd name="T76" fmla="*/ 70 w 90"/>
                <a:gd name="T77" fmla="*/ 35 h 74"/>
                <a:gd name="T78" fmla="*/ 71 w 90"/>
                <a:gd name="T79" fmla="*/ 34 h 74"/>
                <a:gd name="T80" fmla="*/ 72 w 90"/>
                <a:gd name="T81" fmla="*/ 35 h 74"/>
                <a:gd name="T82" fmla="*/ 72 w 90"/>
                <a:gd name="T83" fmla="*/ 38 h 74"/>
                <a:gd name="T84" fmla="*/ 74 w 90"/>
                <a:gd name="T85" fmla="*/ 37 h 74"/>
                <a:gd name="T86" fmla="*/ 74 w 90"/>
                <a:gd name="T87" fmla="*/ 37 h 74"/>
                <a:gd name="T88" fmla="*/ 74 w 90"/>
                <a:gd name="T89" fmla="*/ 35 h 74"/>
                <a:gd name="T90" fmla="*/ 74 w 90"/>
                <a:gd name="T91" fmla="*/ 34 h 74"/>
                <a:gd name="T92" fmla="*/ 75 w 90"/>
                <a:gd name="T93" fmla="*/ 35 h 74"/>
                <a:gd name="T94" fmla="*/ 76 w 90"/>
                <a:gd name="T95" fmla="*/ 37 h 74"/>
                <a:gd name="T96" fmla="*/ 77 w 90"/>
                <a:gd name="T97" fmla="*/ 37 h 74"/>
                <a:gd name="T98" fmla="*/ 78 w 90"/>
                <a:gd name="T99" fmla="*/ 37 h 74"/>
                <a:gd name="T100" fmla="*/ 78 w 90"/>
                <a:gd name="T101" fmla="*/ 37 h 74"/>
                <a:gd name="T102" fmla="*/ 79 w 90"/>
                <a:gd name="T103" fmla="*/ 38 h 74"/>
                <a:gd name="T104" fmla="*/ 79 w 90"/>
                <a:gd name="T105" fmla="*/ 39 h 74"/>
                <a:gd name="T106" fmla="*/ 78 w 90"/>
                <a:gd name="T107" fmla="*/ 40 h 74"/>
                <a:gd name="T108" fmla="*/ 78 w 90"/>
                <a:gd name="T109" fmla="*/ 40 h 74"/>
                <a:gd name="T110" fmla="*/ 76 w 90"/>
                <a:gd name="T111" fmla="*/ 40 h 74"/>
                <a:gd name="T112" fmla="*/ 76 w 90"/>
                <a:gd name="T113" fmla="*/ 40 h 74"/>
                <a:gd name="T114" fmla="*/ 77 w 90"/>
                <a:gd name="T115" fmla="*/ 46 h 74"/>
                <a:gd name="T116" fmla="*/ 79 w 90"/>
                <a:gd name="T117" fmla="*/ 47 h 74"/>
                <a:gd name="T118" fmla="*/ 81 w 90"/>
                <a:gd name="T119" fmla="*/ 50 h 74"/>
                <a:gd name="T120" fmla="*/ 81 w 90"/>
                <a:gd name="T121"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74">
                  <a:moveTo>
                    <a:pt x="76" y="8"/>
                  </a:moveTo>
                  <a:cubicBezTo>
                    <a:pt x="44" y="50"/>
                    <a:pt x="44" y="50"/>
                    <a:pt x="44" y="50"/>
                  </a:cubicBezTo>
                  <a:cubicBezTo>
                    <a:pt x="27" y="37"/>
                    <a:pt x="27" y="37"/>
                    <a:pt x="27" y="37"/>
                  </a:cubicBezTo>
                  <a:cubicBezTo>
                    <a:pt x="0" y="63"/>
                    <a:pt x="0" y="63"/>
                    <a:pt x="0" y="63"/>
                  </a:cubicBezTo>
                  <a:cubicBezTo>
                    <a:pt x="1" y="68"/>
                    <a:pt x="1" y="68"/>
                    <a:pt x="1" y="68"/>
                  </a:cubicBezTo>
                  <a:cubicBezTo>
                    <a:pt x="1" y="73"/>
                    <a:pt x="9" y="74"/>
                    <a:pt x="9" y="74"/>
                  </a:cubicBezTo>
                  <a:cubicBezTo>
                    <a:pt x="9" y="74"/>
                    <a:pt x="77" y="66"/>
                    <a:pt x="84" y="65"/>
                  </a:cubicBezTo>
                  <a:cubicBezTo>
                    <a:pt x="90" y="64"/>
                    <a:pt x="90" y="57"/>
                    <a:pt x="90" y="57"/>
                  </a:cubicBezTo>
                  <a:cubicBezTo>
                    <a:pt x="83" y="0"/>
                    <a:pt x="83" y="0"/>
                    <a:pt x="83" y="0"/>
                  </a:cubicBezTo>
                  <a:lnTo>
                    <a:pt x="76" y="8"/>
                  </a:lnTo>
                  <a:close/>
                  <a:moveTo>
                    <a:pt x="81" y="53"/>
                  </a:moveTo>
                  <a:cubicBezTo>
                    <a:pt x="80" y="54"/>
                    <a:pt x="80" y="54"/>
                    <a:pt x="79" y="55"/>
                  </a:cubicBezTo>
                  <a:cubicBezTo>
                    <a:pt x="79" y="55"/>
                    <a:pt x="78" y="55"/>
                    <a:pt x="78" y="56"/>
                  </a:cubicBezTo>
                  <a:cubicBezTo>
                    <a:pt x="78" y="59"/>
                    <a:pt x="78" y="59"/>
                    <a:pt x="78" y="59"/>
                  </a:cubicBezTo>
                  <a:cubicBezTo>
                    <a:pt x="78" y="59"/>
                    <a:pt x="78" y="60"/>
                    <a:pt x="78" y="60"/>
                  </a:cubicBezTo>
                  <a:cubicBezTo>
                    <a:pt x="77" y="60"/>
                    <a:pt x="77" y="60"/>
                    <a:pt x="77" y="59"/>
                  </a:cubicBezTo>
                  <a:cubicBezTo>
                    <a:pt x="76" y="56"/>
                    <a:pt x="76" y="56"/>
                    <a:pt x="76" y="56"/>
                  </a:cubicBezTo>
                  <a:cubicBezTo>
                    <a:pt x="76" y="56"/>
                    <a:pt x="75" y="56"/>
                    <a:pt x="75" y="56"/>
                  </a:cubicBezTo>
                  <a:cubicBezTo>
                    <a:pt x="75" y="59"/>
                    <a:pt x="75" y="59"/>
                    <a:pt x="75" y="59"/>
                  </a:cubicBezTo>
                  <a:cubicBezTo>
                    <a:pt x="75" y="60"/>
                    <a:pt x="75" y="60"/>
                    <a:pt x="74" y="60"/>
                  </a:cubicBezTo>
                  <a:cubicBezTo>
                    <a:pt x="74" y="60"/>
                    <a:pt x="73" y="60"/>
                    <a:pt x="73" y="60"/>
                  </a:cubicBezTo>
                  <a:cubicBezTo>
                    <a:pt x="73" y="57"/>
                    <a:pt x="73" y="57"/>
                    <a:pt x="73" y="57"/>
                  </a:cubicBezTo>
                  <a:cubicBezTo>
                    <a:pt x="72" y="57"/>
                    <a:pt x="71" y="57"/>
                    <a:pt x="71" y="57"/>
                  </a:cubicBezTo>
                  <a:cubicBezTo>
                    <a:pt x="70" y="56"/>
                    <a:pt x="69" y="56"/>
                    <a:pt x="69" y="56"/>
                  </a:cubicBezTo>
                  <a:cubicBezTo>
                    <a:pt x="69" y="56"/>
                    <a:pt x="69" y="56"/>
                    <a:pt x="69" y="56"/>
                  </a:cubicBezTo>
                  <a:cubicBezTo>
                    <a:pt x="69" y="55"/>
                    <a:pt x="69" y="55"/>
                    <a:pt x="69" y="55"/>
                  </a:cubicBezTo>
                  <a:cubicBezTo>
                    <a:pt x="69" y="54"/>
                    <a:pt x="69" y="54"/>
                    <a:pt x="69" y="54"/>
                  </a:cubicBezTo>
                  <a:cubicBezTo>
                    <a:pt x="69" y="53"/>
                    <a:pt x="69" y="53"/>
                    <a:pt x="69" y="53"/>
                  </a:cubicBezTo>
                  <a:cubicBezTo>
                    <a:pt x="70" y="53"/>
                    <a:pt x="70" y="53"/>
                    <a:pt x="71" y="53"/>
                  </a:cubicBezTo>
                  <a:cubicBezTo>
                    <a:pt x="72" y="54"/>
                    <a:pt x="72" y="54"/>
                    <a:pt x="73" y="54"/>
                  </a:cubicBezTo>
                  <a:cubicBezTo>
                    <a:pt x="72" y="48"/>
                    <a:pt x="72" y="48"/>
                    <a:pt x="72" y="48"/>
                  </a:cubicBezTo>
                  <a:cubicBezTo>
                    <a:pt x="72" y="48"/>
                    <a:pt x="72" y="48"/>
                    <a:pt x="72" y="48"/>
                  </a:cubicBezTo>
                  <a:cubicBezTo>
                    <a:pt x="71" y="47"/>
                    <a:pt x="70" y="47"/>
                    <a:pt x="70" y="47"/>
                  </a:cubicBezTo>
                  <a:cubicBezTo>
                    <a:pt x="69" y="46"/>
                    <a:pt x="69" y="46"/>
                    <a:pt x="68" y="45"/>
                  </a:cubicBezTo>
                  <a:cubicBezTo>
                    <a:pt x="68" y="45"/>
                    <a:pt x="68" y="44"/>
                    <a:pt x="68" y="43"/>
                  </a:cubicBezTo>
                  <a:cubicBezTo>
                    <a:pt x="68" y="42"/>
                    <a:pt x="68" y="42"/>
                    <a:pt x="68" y="41"/>
                  </a:cubicBezTo>
                  <a:cubicBezTo>
                    <a:pt x="68" y="40"/>
                    <a:pt x="68" y="40"/>
                    <a:pt x="69" y="39"/>
                  </a:cubicBezTo>
                  <a:cubicBezTo>
                    <a:pt x="69" y="39"/>
                    <a:pt x="70" y="39"/>
                    <a:pt x="71" y="38"/>
                  </a:cubicBezTo>
                  <a:cubicBezTo>
                    <a:pt x="70" y="35"/>
                    <a:pt x="70" y="35"/>
                    <a:pt x="70" y="35"/>
                  </a:cubicBezTo>
                  <a:cubicBezTo>
                    <a:pt x="70" y="35"/>
                    <a:pt x="71" y="35"/>
                    <a:pt x="71" y="34"/>
                  </a:cubicBezTo>
                  <a:cubicBezTo>
                    <a:pt x="72" y="34"/>
                    <a:pt x="72" y="35"/>
                    <a:pt x="72" y="35"/>
                  </a:cubicBezTo>
                  <a:cubicBezTo>
                    <a:pt x="72" y="38"/>
                    <a:pt x="72" y="38"/>
                    <a:pt x="72" y="38"/>
                  </a:cubicBezTo>
                  <a:cubicBezTo>
                    <a:pt x="73" y="38"/>
                    <a:pt x="73" y="37"/>
                    <a:pt x="74" y="37"/>
                  </a:cubicBezTo>
                  <a:cubicBezTo>
                    <a:pt x="74" y="37"/>
                    <a:pt x="74" y="37"/>
                    <a:pt x="74" y="37"/>
                  </a:cubicBezTo>
                  <a:cubicBezTo>
                    <a:pt x="74" y="35"/>
                    <a:pt x="74" y="35"/>
                    <a:pt x="74" y="35"/>
                  </a:cubicBezTo>
                  <a:cubicBezTo>
                    <a:pt x="74" y="35"/>
                    <a:pt x="74" y="34"/>
                    <a:pt x="74" y="34"/>
                  </a:cubicBezTo>
                  <a:cubicBezTo>
                    <a:pt x="75" y="34"/>
                    <a:pt x="75" y="34"/>
                    <a:pt x="75" y="35"/>
                  </a:cubicBezTo>
                  <a:cubicBezTo>
                    <a:pt x="76" y="37"/>
                    <a:pt x="76" y="37"/>
                    <a:pt x="76" y="37"/>
                  </a:cubicBezTo>
                  <a:cubicBezTo>
                    <a:pt x="76" y="37"/>
                    <a:pt x="77" y="37"/>
                    <a:pt x="77" y="37"/>
                  </a:cubicBezTo>
                  <a:cubicBezTo>
                    <a:pt x="77" y="37"/>
                    <a:pt x="78" y="37"/>
                    <a:pt x="78" y="37"/>
                  </a:cubicBezTo>
                  <a:cubicBezTo>
                    <a:pt x="78" y="37"/>
                    <a:pt x="78" y="37"/>
                    <a:pt x="78" y="37"/>
                  </a:cubicBezTo>
                  <a:cubicBezTo>
                    <a:pt x="79" y="37"/>
                    <a:pt x="79" y="38"/>
                    <a:pt x="79" y="38"/>
                  </a:cubicBezTo>
                  <a:cubicBezTo>
                    <a:pt x="79" y="38"/>
                    <a:pt x="79" y="39"/>
                    <a:pt x="79" y="39"/>
                  </a:cubicBezTo>
                  <a:cubicBezTo>
                    <a:pt x="79" y="39"/>
                    <a:pt x="79" y="40"/>
                    <a:pt x="78" y="40"/>
                  </a:cubicBezTo>
                  <a:cubicBezTo>
                    <a:pt x="78" y="40"/>
                    <a:pt x="78" y="40"/>
                    <a:pt x="78" y="40"/>
                  </a:cubicBezTo>
                  <a:cubicBezTo>
                    <a:pt x="78" y="40"/>
                    <a:pt x="77" y="40"/>
                    <a:pt x="76" y="40"/>
                  </a:cubicBezTo>
                  <a:cubicBezTo>
                    <a:pt x="76" y="40"/>
                    <a:pt x="76" y="40"/>
                    <a:pt x="76" y="40"/>
                  </a:cubicBezTo>
                  <a:cubicBezTo>
                    <a:pt x="77" y="46"/>
                    <a:pt x="77" y="46"/>
                    <a:pt x="77" y="46"/>
                  </a:cubicBezTo>
                  <a:cubicBezTo>
                    <a:pt x="78" y="46"/>
                    <a:pt x="79" y="46"/>
                    <a:pt x="79" y="47"/>
                  </a:cubicBezTo>
                  <a:cubicBezTo>
                    <a:pt x="80" y="48"/>
                    <a:pt x="81" y="49"/>
                    <a:pt x="81" y="50"/>
                  </a:cubicBezTo>
                  <a:cubicBezTo>
                    <a:pt x="81" y="51"/>
                    <a:pt x="81" y="52"/>
                    <a:pt x="81" y="53"/>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3" name="Freeform 99"/>
            <p:cNvSpPr/>
            <p:nvPr/>
          </p:nvSpPr>
          <p:spPr bwMode="auto">
            <a:xfrm>
              <a:off x="2825353" y="1675407"/>
              <a:ext cx="183356" cy="141685"/>
            </a:xfrm>
            <a:custGeom>
              <a:avLst/>
              <a:gdLst>
                <a:gd name="T0" fmla="*/ 71 w 71"/>
                <a:gd name="T1" fmla="*/ 2 h 55"/>
                <a:gd name="T2" fmla="*/ 38 w 71"/>
                <a:gd name="T3" fmla="*/ 43 h 55"/>
                <a:gd name="T4" fmla="*/ 24 w 71"/>
                <a:gd name="T5" fmla="*/ 32 h 55"/>
                <a:gd name="T6" fmla="*/ 1 w 71"/>
                <a:gd name="T7" fmla="*/ 55 h 55"/>
                <a:gd name="T8" fmla="*/ 0 w 71"/>
                <a:gd name="T9" fmla="*/ 45 h 55"/>
                <a:gd name="T10" fmla="*/ 23 w 71"/>
                <a:gd name="T11" fmla="*/ 22 h 55"/>
                <a:gd name="T12" fmla="*/ 37 w 71"/>
                <a:gd name="T13" fmla="*/ 34 h 55"/>
                <a:gd name="T14" fmla="*/ 70 w 71"/>
                <a:gd name="T15" fmla="*/ 1 h 55"/>
                <a:gd name="T16" fmla="*/ 71 w 71"/>
                <a:gd name="T1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5">
                  <a:moveTo>
                    <a:pt x="71" y="2"/>
                  </a:moveTo>
                  <a:cubicBezTo>
                    <a:pt x="38" y="43"/>
                    <a:pt x="38" y="43"/>
                    <a:pt x="38" y="43"/>
                  </a:cubicBezTo>
                  <a:cubicBezTo>
                    <a:pt x="24" y="32"/>
                    <a:pt x="24" y="32"/>
                    <a:pt x="24" y="32"/>
                  </a:cubicBezTo>
                  <a:cubicBezTo>
                    <a:pt x="1" y="55"/>
                    <a:pt x="1" y="55"/>
                    <a:pt x="1" y="55"/>
                  </a:cubicBezTo>
                  <a:cubicBezTo>
                    <a:pt x="0" y="45"/>
                    <a:pt x="0" y="45"/>
                    <a:pt x="0" y="45"/>
                  </a:cubicBezTo>
                  <a:cubicBezTo>
                    <a:pt x="23" y="22"/>
                    <a:pt x="23" y="22"/>
                    <a:pt x="23" y="22"/>
                  </a:cubicBezTo>
                  <a:cubicBezTo>
                    <a:pt x="37" y="34"/>
                    <a:pt x="37" y="34"/>
                    <a:pt x="37" y="34"/>
                  </a:cubicBezTo>
                  <a:cubicBezTo>
                    <a:pt x="70" y="1"/>
                    <a:pt x="70" y="1"/>
                    <a:pt x="70" y="1"/>
                  </a:cubicBezTo>
                  <a:cubicBezTo>
                    <a:pt x="70" y="1"/>
                    <a:pt x="71" y="0"/>
                    <a:pt x="71" y="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4" name="Freeform 100"/>
            <p:cNvSpPr/>
            <p:nvPr/>
          </p:nvSpPr>
          <p:spPr bwMode="auto">
            <a:xfrm>
              <a:off x="2993230" y="1812328"/>
              <a:ext cx="4763" cy="9525"/>
            </a:xfrm>
            <a:custGeom>
              <a:avLst/>
              <a:gdLst>
                <a:gd name="T0" fmla="*/ 0 w 2"/>
                <a:gd name="T1" fmla="*/ 4 h 4"/>
                <a:gd name="T2" fmla="*/ 2 w 2"/>
                <a:gd name="T3" fmla="*/ 4 h 4"/>
                <a:gd name="T4" fmla="*/ 1 w 2"/>
                <a:gd name="T5" fmla="*/ 1 h 4"/>
                <a:gd name="T6" fmla="*/ 0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1"/>
                    <a:pt x="1" y="1"/>
                    <a:pt x="1" y="1"/>
                  </a:cubicBezTo>
                  <a:cubicBezTo>
                    <a:pt x="1" y="0"/>
                    <a:pt x="0" y="0"/>
                    <a:pt x="0" y="0"/>
                  </a:cubicBezTo>
                  <a:lnTo>
                    <a:pt x="0" y="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5" name="Freeform 101"/>
            <p:cNvSpPr/>
            <p:nvPr/>
          </p:nvSpPr>
          <p:spPr bwMode="auto">
            <a:xfrm>
              <a:off x="2990849" y="1793278"/>
              <a:ext cx="4763" cy="10716"/>
            </a:xfrm>
            <a:custGeom>
              <a:avLst/>
              <a:gdLst>
                <a:gd name="T0" fmla="*/ 0 w 2"/>
                <a:gd name="T1" fmla="*/ 4 h 4"/>
                <a:gd name="T2" fmla="*/ 2 w 2"/>
                <a:gd name="T3" fmla="*/ 4 h 4"/>
                <a:gd name="T4" fmla="*/ 1 w 2"/>
                <a:gd name="T5" fmla="*/ 0 h 4"/>
                <a:gd name="T6" fmla="*/ 0 w 2"/>
                <a:gd name="T7" fmla="*/ 1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0"/>
                    <a:pt x="1" y="0"/>
                    <a:pt x="1" y="0"/>
                  </a:cubicBezTo>
                  <a:cubicBezTo>
                    <a:pt x="1" y="0"/>
                    <a:pt x="0" y="1"/>
                    <a:pt x="0" y="1"/>
                  </a:cubicBezTo>
                  <a:lnTo>
                    <a:pt x="0" y="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6" name="Freeform 102"/>
            <p:cNvSpPr>
              <a:spLocks noEditPoints="1"/>
            </p:cNvSpPr>
            <p:nvPr/>
          </p:nvSpPr>
          <p:spPr bwMode="auto">
            <a:xfrm>
              <a:off x="2833687" y="1706363"/>
              <a:ext cx="195263" cy="161925"/>
            </a:xfrm>
            <a:custGeom>
              <a:avLst/>
              <a:gdLst>
                <a:gd name="T0" fmla="*/ 64 w 76"/>
                <a:gd name="T1" fmla="*/ 8 h 63"/>
                <a:gd name="T2" fmla="*/ 37 w 76"/>
                <a:gd name="T3" fmla="*/ 43 h 63"/>
                <a:gd name="T4" fmla="*/ 22 w 76"/>
                <a:gd name="T5" fmla="*/ 32 h 63"/>
                <a:gd name="T6" fmla="*/ 0 w 76"/>
                <a:gd name="T7" fmla="*/ 54 h 63"/>
                <a:gd name="T8" fmla="*/ 0 w 76"/>
                <a:gd name="T9" fmla="*/ 58 h 63"/>
                <a:gd name="T10" fmla="*/ 7 w 76"/>
                <a:gd name="T11" fmla="*/ 63 h 63"/>
                <a:gd name="T12" fmla="*/ 70 w 76"/>
                <a:gd name="T13" fmla="*/ 55 h 63"/>
                <a:gd name="T14" fmla="*/ 75 w 76"/>
                <a:gd name="T15" fmla="*/ 48 h 63"/>
                <a:gd name="T16" fmla="*/ 70 w 76"/>
                <a:gd name="T17" fmla="*/ 0 h 63"/>
                <a:gd name="T18" fmla="*/ 64 w 76"/>
                <a:gd name="T19" fmla="*/ 8 h 63"/>
                <a:gd name="T20" fmla="*/ 68 w 76"/>
                <a:gd name="T21" fmla="*/ 45 h 63"/>
                <a:gd name="T22" fmla="*/ 67 w 76"/>
                <a:gd name="T23" fmla="*/ 47 h 63"/>
                <a:gd name="T24" fmla="*/ 65 w 76"/>
                <a:gd name="T25" fmla="*/ 47 h 63"/>
                <a:gd name="T26" fmla="*/ 66 w 76"/>
                <a:gd name="T27" fmla="*/ 50 h 63"/>
                <a:gd name="T28" fmla="*/ 65 w 76"/>
                <a:gd name="T29" fmla="*/ 51 h 63"/>
                <a:gd name="T30" fmla="*/ 64 w 76"/>
                <a:gd name="T31" fmla="*/ 50 h 63"/>
                <a:gd name="T32" fmla="*/ 64 w 76"/>
                <a:gd name="T33" fmla="*/ 48 h 63"/>
                <a:gd name="T34" fmla="*/ 63 w 76"/>
                <a:gd name="T35" fmla="*/ 48 h 63"/>
                <a:gd name="T36" fmla="*/ 63 w 76"/>
                <a:gd name="T37" fmla="*/ 50 h 63"/>
                <a:gd name="T38" fmla="*/ 62 w 76"/>
                <a:gd name="T39" fmla="*/ 51 h 63"/>
                <a:gd name="T40" fmla="*/ 62 w 76"/>
                <a:gd name="T41" fmla="*/ 51 h 63"/>
                <a:gd name="T42" fmla="*/ 61 w 76"/>
                <a:gd name="T43" fmla="*/ 48 h 63"/>
                <a:gd name="T44" fmla="*/ 59 w 76"/>
                <a:gd name="T45" fmla="*/ 48 h 63"/>
                <a:gd name="T46" fmla="*/ 58 w 76"/>
                <a:gd name="T47" fmla="*/ 48 h 63"/>
                <a:gd name="T48" fmla="*/ 58 w 76"/>
                <a:gd name="T49" fmla="*/ 47 h 63"/>
                <a:gd name="T50" fmla="*/ 58 w 76"/>
                <a:gd name="T51" fmla="*/ 46 h 63"/>
                <a:gd name="T52" fmla="*/ 58 w 76"/>
                <a:gd name="T53" fmla="*/ 46 h 63"/>
                <a:gd name="T54" fmla="*/ 58 w 76"/>
                <a:gd name="T55" fmla="*/ 45 h 63"/>
                <a:gd name="T56" fmla="*/ 60 w 76"/>
                <a:gd name="T57" fmla="*/ 46 h 63"/>
                <a:gd name="T58" fmla="*/ 61 w 76"/>
                <a:gd name="T59" fmla="*/ 46 h 63"/>
                <a:gd name="T60" fmla="*/ 60 w 76"/>
                <a:gd name="T61" fmla="*/ 41 h 63"/>
                <a:gd name="T62" fmla="*/ 60 w 76"/>
                <a:gd name="T63" fmla="*/ 40 h 63"/>
                <a:gd name="T64" fmla="*/ 58 w 76"/>
                <a:gd name="T65" fmla="*/ 40 h 63"/>
                <a:gd name="T66" fmla="*/ 57 w 76"/>
                <a:gd name="T67" fmla="*/ 39 h 63"/>
                <a:gd name="T68" fmla="*/ 57 w 76"/>
                <a:gd name="T69" fmla="*/ 37 h 63"/>
                <a:gd name="T70" fmla="*/ 57 w 76"/>
                <a:gd name="T71" fmla="*/ 35 h 63"/>
                <a:gd name="T72" fmla="*/ 58 w 76"/>
                <a:gd name="T73" fmla="*/ 34 h 63"/>
                <a:gd name="T74" fmla="*/ 59 w 76"/>
                <a:gd name="T75" fmla="*/ 33 h 63"/>
                <a:gd name="T76" fmla="*/ 59 w 76"/>
                <a:gd name="T77" fmla="*/ 30 h 63"/>
                <a:gd name="T78" fmla="*/ 60 w 76"/>
                <a:gd name="T79" fmla="*/ 29 h 63"/>
                <a:gd name="T80" fmla="*/ 60 w 76"/>
                <a:gd name="T81" fmla="*/ 30 h 63"/>
                <a:gd name="T82" fmla="*/ 61 w 76"/>
                <a:gd name="T83" fmla="*/ 32 h 63"/>
                <a:gd name="T84" fmla="*/ 62 w 76"/>
                <a:gd name="T85" fmla="*/ 32 h 63"/>
                <a:gd name="T86" fmla="*/ 62 w 76"/>
                <a:gd name="T87" fmla="*/ 32 h 63"/>
                <a:gd name="T88" fmla="*/ 62 w 76"/>
                <a:gd name="T89" fmla="*/ 30 h 63"/>
                <a:gd name="T90" fmla="*/ 62 w 76"/>
                <a:gd name="T91" fmla="*/ 29 h 63"/>
                <a:gd name="T92" fmla="*/ 63 w 76"/>
                <a:gd name="T93" fmla="*/ 30 h 63"/>
                <a:gd name="T94" fmla="*/ 64 w 76"/>
                <a:gd name="T95" fmla="*/ 32 h 63"/>
                <a:gd name="T96" fmla="*/ 65 w 76"/>
                <a:gd name="T97" fmla="*/ 32 h 63"/>
                <a:gd name="T98" fmla="*/ 65 w 76"/>
                <a:gd name="T99" fmla="*/ 32 h 63"/>
                <a:gd name="T100" fmla="*/ 66 w 76"/>
                <a:gd name="T101" fmla="*/ 32 h 63"/>
                <a:gd name="T102" fmla="*/ 66 w 76"/>
                <a:gd name="T103" fmla="*/ 32 h 63"/>
                <a:gd name="T104" fmla="*/ 66 w 76"/>
                <a:gd name="T105" fmla="*/ 33 h 63"/>
                <a:gd name="T106" fmla="*/ 66 w 76"/>
                <a:gd name="T107" fmla="*/ 34 h 63"/>
                <a:gd name="T108" fmla="*/ 65 w 76"/>
                <a:gd name="T109" fmla="*/ 34 h 63"/>
                <a:gd name="T110" fmla="*/ 64 w 76"/>
                <a:gd name="T111" fmla="*/ 34 h 63"/>
                <a:gd name="T112" fmla="*/ 64 w 76"/>
                <a:gd name="T113" fmla="*/ 34 h 63"/>
                <a:gd name="T114" fmla="*/ 64 w 76"/>
                <a:gd name="T115" fmla="*/ 39 h 63"/>
                <a:gd name="T116" fmla="*/ 67 w 76"/>
                <a:gd name="T117" fmla="*/ 40 h 63"/>
                <a:gd name="T118" fmla="*/ 68 w 76"/>
                <a:gd name="T119" fmla="*/ 43 h 63"/>
                <a:gd name="T120" fmla="*/ 68 w 76"/>
                <a:gd name="T121"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3">
                  <a:moveTo>
                    <a:pt x="64" y="8"/>
                  </a:moveTo>
                  <a:cubicBezTo>
                    <a:pt x="37" y="43"/>
                    <a:pt x="37" y="43"/>
                    <a:pt x="37" y="43"/>
                  </a:cubicBezTo>
                  <a:cubicBezTo>
                    <a:pt x="22" y="32"/>
                    <a:pt x="22" y="32"/>
                    <a:pt x="22" y="32"/>
                  </a:cubicBezTo>
                  <a:cubicBezTo>
                    <a:pt x="0" y="54"/>
                    <a:pt x="0" y="54"/>
                    <a:pt x="0" y="54"/>
                  </a:cubicBezTo>
                  <a:cubicBezTo>
                    <a:pt x="0" y="58"/>
                    <a:pt x="0" y="58"/>
                    <a:pt x="0" y="58"/>
                  </a:cubicBezTo>
                  <a:cubicBezTo>
                    <a:pt x="1" y="62"/>
                    <a:pt x="7" y="63"/>
                    <a:pt x="7" y="63"/>
                  </a:cubicBezTo>
                  <a:cubicBezTo>
                    <a:pt x="7" y="63"/>
                    <a:pt x="65" y="56"/>
                    <a:pt x="70" y="55"/>
                  </a:cubicBezTo>
                  <a:cubicBezTo>
                    <a:pt x="76" y="55"/>
                    <a:pt x="75" y="48"/>
                    <a:pt x="75" y="48"/>
                  </a:cubicBezTo>
                  <a:cubicBezTo>
                    <a:pt x="70" y="0"/>
                    <a:pt x="70" y="0"/>
                    <a:pt x="70" y="0"/>
                  </a:cubicBezTo>
                  <a:lnTo>
                    <a:pt x="64" y="8"/>
                  </a:lnTo>
                  <a:close/>
                  <a:moveTo>
                    <a:pt x="68" y="45"/>
                  </a:moveTo>
                  <a:cubicBezTo>
                    <a:pt x="67" y="46"/>
                    <a:pt x="67" y="46"/>
                    <a:pt x="67" y="47"/>
                  </a:cubicBezTo>
                  <a:cubicBezTo>
                    <a:pt x="66" y="47"/>
                    <a:pt x="66" y="47"/>
                    <a:pt x="65" y="47"/>
                  </a:cubicBezTo>
                  <a:cubicBezTo>
                    <a:pt x="66" y="50"/>
                    <a:pt x="66" y="50"/>
                    <a:pt x="66" y="50"/>
                  </a:cubicBezTo>
                  <a:cubicBezTo>
                    <a:pt x="66" y="51"/>
                    <a:pt x="66" y="51"/>
                    <a:pt x="65" y="51"/>
                  </a:cubicBezTo>
                  <a:cubicBezTo>
                    <a:pt x="65" y="51"/>
                    <a:pt x="64" y="51"/>
                    <a:pt x="64" y="50"/>
                  </a:cubicBezTo>
                  <a:cubicBezTo>
                    <a:pt x="64" y="48"/>
                    <a:pt x="64" y="48"/>
                    <a:pt x="64" y="48"/>
                  </a:cubicBezTo>
                  <a:cubicBezTo>
                    <a:pt x="64" y="48"/>
                    <a:pt x="63" y="48"/>
                    <a:pt x="63" y="48"/>
                  </a:cubicBezTo>
                  <a:cubicBezTo>
                    <a:pt x="63" y="50"/>
                    <a:pt x="63" y="50"/>
                    <a:pt x="63" y="50"/>
                  </a:cubicBezTo>
                  <a:cubicBezTo>
                    <a:pt x="63" y="51"/>
                    <a:pt x="63" y="51"/>
                    <a:pt x="62" y="51"/>
                  </a:cubicBezTo>
                  <a:cubicBezTo>
                    <a:pt x="62" y="51"/>
                    <a:pt x="62" y="51"/>
                    <a:pt x="62" y="51"/>
                  </a:cubicBezTo>
                  <a:cubicBezTo>
                    <a:pt x="61" y="48"/>
                    <a:pt x="61" y="48"/>
                    <a:pt x="61" y="48"/>
                  </a:cubicBezTo>
                  <a:cubicBezTo>
                    <a:pt x="61" y="48"/>
                    <a:pt x="60" y="48"/>
                    <a:pt x="59" y="48"/>
                  </a:cubicBezTo>
                  <a:cubicBezTo>
                    <a:pt x="59" y="48"/>
                    <a:pt x="58" y="48"/>
                    <a:pt x="58" y="48"/>
                  </a:cubicBezTo>
                  <a:cubicBezTo>
                    <a:pt x="58" y="48"/>
                    <a:pt x="58" y="48"/>
                    <a:pt x="58" y="47"/>
                  </a:cubicBezTo>
                  <a:cubicBezTo>
                    <a:pt x="58" y="47"/>
                    <a:pt x="58" y="47"/>
                    <a:pt x="58" y="46"/>
                  </a:cubicBezTo>
                  <a:cubicBezTo>
                    <a:pt x="58" y="46"/>
                    <a:pt x="58" y="46"/>
                    <a:pt x="58" y="46"/>
                  </a:cubicBezTo>
                  <a:cubicBezTo>
                    <a:pt x="58" y="45"/>
                    <a:pt x="58" y="45"/>
                    <a:pt x="58" y="45"/>
                  </a:cubicBezTo>
                  <a:cubicBezTo>
                    <a:pt x="58" y="45"/>
                    <a:pt x="59" y="45"/>
                    <a:pt x="60" y="46"/>
                  </a:cubicBezTo>
                  <a:cubicBezTo>
                    <a:pt x="60" y="46"/>
                    <a:pt x="60" y="46"/>
                    <a:pt x="61" y="46"/>
                  </a:cubicBezTo>
                  <a:cubicBezTo>
                    <a:pt x="60" y="41"/>
                    <a:pt x="60" y="41"/>
                    <a:pt x="60" y="41"/>
                  </a:cubicBezTo>
                  <a:cubicBezTo>
                    <a:pt x="60" y="41"/>
                    <a:pt x="60" y="41"/>
                    <a:pt x="60" y="40"/>
                  </a:cubicBezTo>
                  <a:cubicBezTo>
                    <a:pt x="59" y="40"/>
                    <a:pt x="59" y="40"/>
                    <a:pt x="58" y="40"/>
                  </a:cubicBezTo>
                  <a:cubicBezTo>
                    <a:pt x="58" y="39"/>
                    <a:pt x="58" y="39"/>
                    <a:pt x="57" y="39"/>
                  </a:cubicBezTo>
                  <a:cubicBezTo>
                    <a:pt x="57" y="38"/>
                    <a:pt x="57" y="37"/>
                    <a:pt x="57" y="37"/>
                  </a:cubicBezTo>
                  <a:cubicBezTo>
                    <a:pt x="57" y="36"/>
                    <a:pt x="57" y="36"/>
                    <a:pt x="57" y="35"/>
                  </a:cubicBezTo>
                  <a:cubicBezTo>
                    <a:pt x="57" y="35"/>
                    <a:pt x="57" y="34"/>
                    <a:pt x="58" y="34"/>
                  </a:cubicBezTo>
                  <a:cubicBezTo>
                    <a:pt x="58" y="33"/>
                    <a:pt x="59" y="33"/>
                    <a:pt x="59" y="33"/>
                  </a:cubicBezTo>
                  <a:cubicBezTo>
                    <a:pt x="59" y="30"/>
                    <a:pt x="59" y="30"/>
                    <a:pt x="59" y="30"/>
                  </a:cubicBezTo>
                  <a:cubicBezTo>
                    <a:pt x="59" y="30"/>
                    <a:pt x="59" y="30"/>
                    <a:pt x="60" y="29"/>
                  </a:cubicBezTo>
                  <a:cubicBezTo>
                    <a:pt x="60" y="29"/>
                    <a:pt x="60" y="30"/>
                    <a:pt x="60" y="30"/>
                  </a:cubicBezTo>
                  <a:cubicBezTo>
                    <a:pt x="61" y="32"/>
                    <a:pt x="61" y="32"/>
                    <a:pt x="61" y="32"/>
                  </a:cubicBezTo>
                  <a:cubicBezTo>
                    <a:pt x="61" y="32"/>
                    <a:pt x="61" y="32"/>
                    <a:pt x="62" y="32"/>
                  </a:cubicBezTo>
                  <a:cubicBezTo>
                    <a:pt x="62" y="32"/>
                    <a:pt x="62" y="32"/>
                    <a:pt x="62" y="32"/>
                  </a:cubicBezTo>
                  <a:cubicBezTo>
                    <a:pt x="62" y="30"/>
                    <a:pt x="62" y="30"/>
                    <a:pt x="62" y="30"/>
                  </a:cubicBezTo>
                  <a:cubicBezTo>
                    <a:pt x="62" y="30"/>
                    <a:pt x="62" y="29"/>
                    <a:pt x="62" y="29"/>
                  </a:cubicBezTo>
                  <a:cubicBezTo>
                    <a:pt x="63" y="29"/>
                    <a:pt x="63" y="29"/>
                    <a:pt x="63" y="30"/>
                  </a:cubicBezTo>
                  <a:cubicBezTo>
                    <a:pt x="64" y="32"/>
                    <a:pt x="64" y="32"/>
                    <a:pt x="64" y="32"/>
                  </a:cubicBezTo>
                  <a:cubicBezTo>
                    <a:pt x="64" y="32"/>
                    <a:pt x="64" y="32"/>
                    <a:pt x="65" y="32"/>
                  </a:cubicBezTo>
                  <a:cubicBezTo>
                    <a:pt x="65" y="32"/>
                    <a:pt x="65" y="32"/>
                    <a:pt x="65" y="32"/>
                  </a:cubicBezTo>
                  <a:cubicBezTo>
                    <a:pt x="65" y="32"/>
                    <a:pt x="66" y="32"/>
                    <a:pt x="66" y="32"/>
                  </a:cubicBezTo>
                  <a:cubicBezTo>
                    <a:pt x="66" y="32"/>
                    <a:pt x="66" y="32"/>
                    <a:pt x="66" y="32"/>
                  </a:cubicBezTo>
                  <a:cubicBezTo>
                    <a:pt x="66" y="33"/>
                    <a:pt x="66" y="33"/>
                    <a:pt x="66" y="33"/>
                  </a:cubicBezTo>
                  <a:cubicBezTo>
                    <a:pt x="66" y="34"/>
                    <a:pt x="66" y="34"/>
                    <a:pt x="66" y="34"/>
                  </a:cubicBezTo>
                  <a:cubicBezTo>
                    <a:pt x="66" y="34"/>
                    <a:pt x="66" y="34"/>
                    <a:pt x="65" y="34"/>
                  </a:cubicBezTo>
                  <a:cubicBezTo>
                    <a:pt x="65" y="34"/>
                    <a:pt x="65" y="34"/>
                    <a:pt x="64" y="34"/>
                  </a:cubicBezTo>
                  <a:cubicBezTo>
                    <a:pt x="64" y="34"/>
                    <a:pt x="64" y="34"/>
                    <a:pt x="64" y="34"/>
                  </a:cubicBezTo>
                  <a:cubicBezTo>
                    <a:pt x="64" y="39"/>
                    <a:pt x="64" y="39"/>
                    <a:pt x="64" y="39"/>
                  </a:cubicBezTo>
                  <a:cubicBezTo>
                    <a:pt x="65" y="39"/>
                    <a:pt x="66" y="40"/>
                    <a:pt x="67" y="40"/>
                  </a:cubicBezTo>
                  <a:cubicBezTo>
                    <a:pt x="67" y="41"/>
                    <a:pt x="68" y="42"/>
                    <a:pt x="68" y="43"/>
                  </a:cubicBezTo>
                  <a:cubicBezTo>
                    <a:pt x="68" y="44"/>
                    <a:pt x="68" y="44"/>
                    <a:pt x="68" y="45"/>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7" name="Freeform 103"/>
            <p:cNvSpPr/>
            <p:nvPr/>
          </p:nvSpPr>
          <p:spPr bwMode="auto">
            <a:xfrm>
              <a:off x="2058591" y="2319534"/>
              <a:ext cx="245269" cy="95250"/>
            </a:xfrm>
            <a:custGeom>
              <a:avLst/>
              <a:gdLst>
                <a:gd name="T0" fmla="*/ 84 w 95"/>
                <a:gd name="T1" fmla="*/ 27 h 37"/>
                <a:gd name="T2" fmla="*/ 89 w 95"/>
                <a:gd name="T3" fmla="*/ 18 h 37"/>
                <a:gd name="T4" fmla="*/ 54 w 95"/>
                <a:gd name="T5" fmla="*/ 3 h 37"/>
                <a:gd name="T6" fmla="*/ 35 w 95"/>
                <a:gd name="T7" fmla="*/ 6 h 37"/>
                <a:gd name="T8" fmla="*/ 5 w 95"/>
                <a:gd name="T9" fmla="*/ 29 h 37"/>
                <a:gd name="T10" fmla="*/ 13 w 95"/>
                <a:gd name="T11" fmla="*/ 35 h 37"/>
                <a:gd name="T12" fmla="*/ 84 w 95"/>
                <a:gd name="T13" fmla="*/ 27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84" y="27"/>
                  </a:moveTo>
                  <a:cubicBezTo>
                    <a:pt x="94" y="25"/>
                    <a:pt x="95" y="22"/>
                    <a:pt x="89" y="18"/>
                  </a:cubicBezTo>
                  <a:cubicBezTo>
                    <a:pt x="54" y="3"/>
                    <a:pt x="54" y="3"/>
                    <a:pt x="54" y="3"/>
                  </a:cubicBezTo>
                  <a:cubicBezTo>
                    <a:pt x="48" y="0"/>
                    <a:pt x="40" y="1"/>
                    <a:pt x="35" y="6"/>
                  </a:cubicBezTo>
                  <a:cubicBezTo>
                    <a:pt x="5" y="29"/>
                    <a:pt x="5" y="29"/>
                    <a:pt x="5" y="29"/>
                  </a:cubicBezTo>
                  <a:cubicBezTo>
                    <a:pt x="0" y="34"/>
                    <a:pt x="3" y="37"/>
                    <a:pt x="13" y="35"/>
                  </a:cubicBezTo>
                  <a:lnTo>
                    <a:pt x="84" y="2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8" name="Freeform 104"/>
            <p:cNvSpPr/>
            <p:nvPr/>
          </p:nvSpPr>
          <p:spPr bwMode="auto">
            <a:xfrm>
              <a:off x="2097881" y="2417166"/>
              <a:ext cx="46434" cy="75010"/>
            </a:xfrm>
            <a:custGeom>
              <a:avLst/>
              <a:gdLst>
                <a:gd name="T0" fmla="*/ 15 w 18"/>
                <a:gd name="T1" fmla="*/ 2 h 29"/>
                <a:gd name="T2" fmla="*/ 15 w 18"/>
                <a:gd name="T3" fmla="*/ 1 h 29"/>
                <a:gd name="T4" fmla="*/ 13 w 18"/>
                <a:gd name="T5" fmla="*/ 0 h 29"/>
                <a:gd name="T6" fmla="*/ 1 w 18"/>
                <a:gd name="T7" fmla="*/ 1 h 29"/>
                <a:gd name="T8" fmla="*/ 0 w 18"/>
                <a:gd name="T9" fmla="*/ 2 h 29"/>
                <a:gd name="T10" fmla="*/ 0 w 18"/>
                <a:gd name="T11" fmla="*/ 4 h 29"/>
                <a:gd name="T12" fmla="*/ 2 w 18"/>
                <a:gd name="T13" fmla="*/ 5 h 29"/>
                <a:gd name="T14" fmla="*/ 3 w 18"/>
                <a:gd name="T15" fmla="*/ 5 h 29"/>
                <a:gd name="T16" fmla="*/ 3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7 w 18"/>
                <a:gd name="T33" fmla="*/ 27 h 29"/>
                <a:gd name="T34" fmla="*/ 18 w 18"/>
                <a:gd name="T35" fmla="*/ 26 h 29"/>
                <a:gd name="T36" fmla="*/ 17 w 18"/>
                <a:gd name="T37" fmla="*/ 24 h 29"/>
                <a:gd name="T38" fmla="*/ 16 w 18"/>
                <a:gd name="T39" fmla="*/ 23 h 29"/>
                <a:gd name="T40" fmla="*/ 15 w 18"/>
                <a:gd name="T41" fmla="*/ 23 h 29"/>
                <a:gd name="T42" fmla="*/ 13 w 18"/>
                <a:gd name="T43" fmla="*/ 4 h 29"/>
                <a:gd name="T44" fmla="*/ 13 w 18"/>
                <a:gd name="T45" fmla="*/ 4 h 29"/>
                <a:gd name="T46" fmla="*/ 14 w 18"/>
                <a:gd name="T47" fmla="*/ 3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5" y="1"/>
                    <a:pt x="15" y="1"/>
                    <a:pt x="15" y="1"/>
                  </a:cubicBezTo>
                  <a:cubicBezTo>
                    <a:pt x="14" y="0"/>
                    <a:pt x="14" y="0"/>
                    <a:pt x="13" y="0"/>
                  </a:cubicBezTo>
                  <a:cubicBezTo>
                    <a:pt x="1" y="1"/>
                    <a:pt x="1" y="1"/>
                    <a:pt x="1" y="1"/>
                  </a:cubicBezTo>
                  <a:cubicBezTo>
                    <a:pt x="1" y="1"/>
                    <a:pt x="0" y="2"/>
                    <a:pt x="0" y="2"/>
                  </a:cubicBezTo>
                  <a:cubicBezTo>
                    <a:pt x="0" y="4"/>
                    <a:pt x="0" y="4"/>
                    <a:pt x="0" y="4"/>
                  </a:cubicBezTo>
                  <a:cubicBezTo>
                    <a:pt x="0" y="5"/>
                    <a:pt x="1" y="5"/>
                    <a:pt x="2" y="5"/>
                  </a:cubicBezTo>
                  <a:cubicBezTo>
                    <a:pt x="3" y="5"/>
                    <a:pt x="3" y="5"/>
                    <a:pt x="3" y="5"/>
                  </a:cubicBezTo>
                  <a:cubicBezTo>
                    <a:pt x="3" y="5"/>
                    <a:pt x="3" y="5"/>
                    <a:pt x="3" y="5"/>
                  </a:cubicBezTo>
                  <a:cubicBezTo>
                    <a:pt x="5" y="25"/>
                    <a:pt x="5" y="25"/>
                    <a:pt x="5" y="25"/>
                  </a:cubicBezTo>
                  <a:cubicBezTo>
                    <a:pt x="4" y="25"/>
                    <a:pt x="4" y="25"/>
                    <a:pt x="4" y="25"/>
                  </a:cubicBezTo>
                  <a:cubicBezTo>
                    <a:pt x="4"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7" y="27"/>
                    <a:pt x="17" y="27"/>
                    <a:pt x="17" y="27"/>
                  </a:cubicBezTo>
                  <a:cubicBezTo>
                    <a:pt x="17" y="27"/>
                    <a:pt x="18" y="27"/>
                    <a:pt x="18" y="26"/>
                  </a:cubicBezTo>
                  <a:cubicBezTo>
                    <a:pt x="17" y="24"/>
                    <a:pt x="17" y="24"/>
                    <a:pt x="17" y="24"/>
                  </a:cubicBezTo>
                  <a:cubicBezTo>
                    <a:pt x="17" y="24"/>
                    <a:pt x="17" y="23"/>
                    <a:pt x="16" y="23"/>
                  </a:cubicBezTo>
                  <a:cubicBezTo>
                    <a:pt x="15" y="23"/>
                    <a:pt x="15" y="23"/>
                    <a:pt x="15" y="23"/>
                  </a:cubicBezTo>
                  <a:cubicBezTo>
                    <a:pt x="13" y="4"/>
                    <a:pt x="13" y="4"/>
                    <a:pt x="13" y="4"/>
                  </a:cubicBezTo>
                  <a:cubicBezTo>
                    <a:pt x="13" y="4"/>
                    <a:pt x="13" y="4"/>
                    <a:pt x="13" y="4"/>
                  </a:cubicBezTo>
                  <a:cubicBezTo>
                    <a:pt x="14" y="3"/>
                    <a:pt x="14" y="3"/>
                    <a:pt x="14" y="3"/>
                  </a:cubicBezTo>
                  <a:cubicBezTo>
                    <a:pt x="14" y="3"/>
                    <a:pt x="15" y="3"/>
                    <a:pt x="15"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9" name="Freeform 105"/>
            <p:cNvSpPr/>
            <p:nvPr/>
          </p:nvSpPr>
          <p:spPr bwMode="auto">
            <a:xfrm>
              <a:off x="2144316" y="2408831"/>
              <a:ext cx="45244" cy="77391"/>
            </a:xfrm>
            <a:custGeom>
              <a:avLst/>
              <a:gdLst>
                <a:gd name="T0" fmla="*/ 15 w 18"/>
                <a:gd name="T1" fmla="*/ 3 h 30"/>
                <a:gd name="T2" fmla="*/ 15 w 18"/>
                <a:gd name="T3" fmla="*/ 1 h 30"/>
                <a:gd name="T4" fmla="*/ 13 w 18"/>
                <a:gd name="T5" fmla="*/ 0 h 30"/>
                <a:gd name="T6" fmla="*/ 2 w 18"/>
                <a:gd name="T7" fmla="*/ 2 h 30"/>
                <a:gd name="T8" fmla="*/ 1 w 18"/>
                <a:gd name="T9" fmla="*/ 3 h 30"/>
                <a:gd name="T10" fmla="*/ 1 w 18"/>
                <a:gd name="T11" fmla="*/ 5 h 30"/>
                <a:gd name="T12" fmla="*/ 2 w 18"/>
                <a:gd name="T13" fmla="*/ 6 h 30"/>
                <a:gd name="T14" fmla="*/ 3 w 18"/>
                <a:gd name="T15" fmla="*/ 6 h 30"/>
                <a:gd name="T16" fmla="*/ 3 w 18"/>
                <a:gd name="T17" fmla="*/ 6 h 30"/>
                <a:gd name="T18" fmla="*/ 5 w 18"/>
                <a:gd name="T19" fmla="*/ 25 h 30"/>
                <a:gd name="T20" fmla="*/ 5 w 18"/>
                <a:gd name="T21" fmla="*/ 26 h 30"/>
                <a:gd name="T22" fmla="*/ 3 w 18"/>
                <a:gd name="T23" fmla="*/ 27 h 30"/>
                <a:gd name="T24" fmla="*/ 4 w 18"/>
                <a:gd name="T25" fmla="*/ 28 h 30"/>
                <a:gd name="T26" fmla="*/ 5 w 18"/>
                <a:gd name="T27" fmla="*/ 29 h 30"/>
                <a:gd name="T28" fmla="*/ 9 w 18"/>
                <a:gd name="T29" fmla="*/ 29 h 30"/>
                <a:gd name="T30" fmla="*/ 13 w 18"/>
                <a:gd name="T31" fmla="*/ 28 h 30"/>
                <a:gd name="T32" fmla="*/ 17 w 18"/>
                <a:gd name="T33" fmla="*/ 28 h 30"/>
                <a:gd name="T34" fmla="*/ 18 w 18"/>
                <a:gd name="T35" fmla="*/ 27 h 30"/>
                <a:gd name="T36" fmla="*/ 18 w 18"/>
                <a:gd name="T37" fmla="*/ 25 h 30"/>
                <a:gd name="T38" fmla="*/ 16 w 18"/>
                <a:gd name="T39" fmla="*/ 24 h 30"/>
                <a:gd name="T40" fmla="*/ 16 w 18"/>
                <a:gd name="T41" fmla="*/ 24 h 30"/>
                <a:gd name="T42" fmla="*/ 13 w 18"/>
                <a:gd name="T43" fmla="*/ 4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1"/>
                    <a:pt x="15" y="1"/>
                    <a:pt x="15" y="1"/>
                  </a:cubicBezTo>
                  <a:cubicBezTo>
                    <a:pt x="15" y="1"/>
                    <a:pt x="14" y="0"/>
                    <a:pt x="13" y="0"/>
                  </a:cubicBezTo>
                  <a:cubicBezTo>
                    <a:pt x="2" y="2"/>
                    <a:pt x="2" y="2"/>
                    <a:pt x="2" y="2"/>
                  </a:cubicBezTo>
                  <a:cubicBezTo>
                    <a:pt x="1" y="2"/>
                    <a:pt x="0" y="3"/>
                    <a:pt x="1" y="3"/>
                  </a:cubicBezTo>
                  <a:cubicBezTo>
                    <a:pt x="1" y="5"/>
                    <a:pt x="1" y="5"/>
                    <a:pt x="1" y="5"/>
                  </a:cubicBezTo>
                  <a:cubicBezTo>
                    <a:pt x="1" y="5"/>
                    <a:pt x="1" y="6"/>
                    <a:pt x="2" y="6"/>
                  </a:cubicBezTo>
                  <a:cubicBezTo>
                    <a:pt x="3" y="6"/>
                    <a:pt x="3" y="6"/>
                    <a:pt x="3" y="6"/>
                  </a:cubicBezTo>
                  <a:cubicBezTo>
                    <a:pt x="3" y="6"/>
                    <a:pt x="3" y="6"/>
                    <a:pt x="3" y="6"/>
                  </a:cubicBezTo>
                  <a:cubicBezTo>
                    <a:pt x="5" y="25"/>
                    <a:pt x="5" y="25"/>
                    <a:pt x="5" y="25"/>
                  </a:cubicBezTo>
                  <a:cubicBezTo>
                    <a:pt x="5" y="26"/>
                    <a:pt x="5" y="26"/>
                    <a:pt x="5" y="26"/>
                  </a:cubicBezTo>
                  <a:cubicBezTo>
                    <a:pt x="4" y="26"/>
                    <a:pt x="3" y="26"/>
                    <a:pt x="3" y="27"/>
                  </a:cubicBezTo>
                  <a:cubicBezTo>
                    <a:pt x="4" y="28"/>
                    <a:pt x="4" y="28"/>
                    <a:pt x="4" y="28"/>
                  </a:cubicBezTo>
                  <a:cubicBezTo>
                    <a:pt x="4" y="29"/>
                    <a:pt x="4" y="30"/>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5"/>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0" name="Freeform 106"/>
            <p:cNvSpPr/>
            <p:nvPr/>
          </p:nvSpPr>
          <p:spPr bwMode="auto">
            <a:xfrm>
              <a:off x="2193130" y="2404069"/>
              <a:ext cx="42863" cy="75010"/>
            </a:xfrm>
            <a:custGeom>
              <a:avLst/>
              <a:gdLst>
                <a:gd name="T0" fmla="*/ 14 w 17"/>
                <a:gd name="T1" fmla="*/ 3 h 29"/>
                <a:gd name="T2" fmla="*/ 14 w 17"/>
                <a:gd name="T3" fmla="*/ 1 h 29"/>
                <a:gd name="T4" fmla="*/ 13 w 17"/>
                <a:gd name="T5" fmla="*/ 0 h 29"/>
                <a:gd name="T6" fmla="*/ 1 w 17"/>
                <a:gd name="T7" fmla="*/ 2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3"/>
                  </a:moveTo>
                  <a:cubicBezTo>
                    <a:pt x="14" y="1"/>
                    <a:pt x="14" y="1"/>
                    <a:pt x="14" y="1"/>
                  </a:cubicBezTo>
                  <a:cubicBezTo>
                    <a:pt x="14" y="0"/>
                    <a:pt x="13" y="0"/>
                    <a:pt x="13" y="0"/>
                  </a:cubicBezTo>
                  <a:cubicBezTo>
                    <a:pt x="1" y="2"/>
                    <a:pt x="1" y="2"/>
                    <a:pt x="1" y="2"/>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1" name="Freeform 107"/>
            <p:cNvSpPr/>
            <p:nvPr/>
          </p:nvSpPr>
          <p:spPr bwMode="auto">
            <a:xfrm>
              <a:off x="2239566" y="2399307"/>
              <a:ext cx="4524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4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9"/>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4"/>
                    <a:pt x="16" y="24"/>
                  </a:cubicBezTo>
                  <a:cubicBezTo>
                    <a:pt x="15" y="24"/>
                    <a:pt x="15" y="24"/>
                    <a:pt x="15" y="24"/>
                  </a:cubicBezTo>
                  <a:cubicBezTo>
                    <a:pt x="13" y="4"/>
                    <a:pt x="13" y="4"/>
                    <a:pt x="13" y="4"/>
                  </a:cubicBezTo>
                  <a:cubicBezTo>
                    <a:pt x="13" y="4"/>
                    <a:pt x="13" y="4"/>
                    <a:pt x="13" y="4"/>
                  </a:cubicBezTo>
                  <a:cubicBezTo>
                    <a:pt x="14" y="4"/>
                    <a:pt x="14" y="4"/>
                    <a:pt x="14" y="4"/>
                  </a:cubicBezTo>
                  <a:cubicBezTo>
                    <a:pt x="14" y="4"/>
                    <a:pt x="15" y="3"/>
                    <a:pt x="15"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2" name="Freeform 108"/>
            <p:cNvSpPr/>
            <p:nvPr/>
          </p:nvSpPr>
          <p:spPr bwMode="auto">
            <a:xfrm>
              <a:off x="2082403" y="2476697"/>
              <a:ext cx="230981" cy="76200"/>
            </a:xfrm>
            <a:custGeom>
              <a:avLst/>
              <a:gdLst>
                <a:gd name="T0" fmla="*/ 85 w 90"/>
                <a:gd name="T1" fmla="*/ 7 h 30"/>
                <a:gd name="T2" fmla="*/ 82 w 90"/>
                <a:gd name="T3" fmla="*/ 8 h 30"/>
                <a:gd name="T4" fmla="*/ 82 w 90"/>
                <a:gd name="T5" fmla="*/ 7 h 30"/>
                <a:gd name="T6" fmla="*/ 82 w 90"/>
                <a:gd name="T7" fmla="*/ 4 h 30"/>
                <a:gd name="T8" fmla="*/ 78 w 90"/>
                <a:gd name="T9" fmla="*/ 0 h 30"/>
                <a:gd name="T10" fmla="*/ 9 w 90"/>
                <a:gd name="T11" fmla="*/ 9 h 30"/>
                <a:gd name="T12" fmla="*/ 6 w 90"/>
                <a:gd name="T13" fmla="*/ 13 h 30"/>
                <a:gd name="T14" fmla="*/ 7 w 90"/>
                <a:gd name="T15" fmla="*/ 17 h 30"/>
                <a:gd name="T16" fmla="*/ 7 w 90"/>
                <a:gd name="T17" fmla="*/ 17 h 30"/>
                <a:gd name="T18" fmla="*/ 4 w 90"/>
                <a:gd name="T19" fmla="*/ 17 h 30"/>
                <a:gd name="T20" fmla="*/ 1 w 90"/>
                <a:gd name="T21" fmla="*/ 21 h 30"/>
                <a:gd name="T22" fmla="*/ 1 w 90"/>
                <a:gd name="T23" fmla="*/ 26 h 30"/>
                <a:gd name="T24" fmla="*/ 5 w 90"/>
                <a:gd name="T25" fmla="*/ 29 h 30"/>
                <a:gd name="T26" fmla="*/ 87 w 90"/>
                <a:gd name="T27" fmla="*/ 19 h 30"/>
                <a:gd name="T28" fmla="*/ 90 w 90"/>
                <a:gd name="T29" fmla="*/ 16 h 30"/>
                <a:gd name="T30" fmla="*/ 89 w 90"/>
                <a:gd name="T31" fmla="*/ 10 h 30"/>
                <a:gd name="T32" fmla="*/ 85 w 90"/>
                <a:gd name="T3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30">
                  <a:moveTo>
                    <a:pt x="85" y="7"/>
                  </a:moveTo>
                  <a:cubicBezTo>
                    <a:pt x="82" y="8"/>
                    <a:pt x="82" y="8"/>
                    <a:pt x="82" y="8"/>
                  </a:cubicBezTo>
                  <a:cubicBezTo>
                    <a:pt x="82" y="8"/>
                    <a:pt x="82" y="8"/>
                    <a:pt x="82" y="7"/>
                  </a:cubicBezTo>
                  <a:cubicBezTo>
                    <a:pt x="82" y="4"/>
                    <a:pt x="82" y="4"/>
                    <a:pt x="82" y="4"/>
                  </a:cubicBezTo>
                  <a:cubicBezTo>
                    <a:pt x="81" y="2"/>
                    <a:pt x="80" y="0"/>
                    <a:pt x="78" y="0"/>
                  </a:cubicBezTo>
                  <a:cubicBezTo>
                    <a:pt x="9" y="9"/>
                    <a:pt x="9" y="9"/>
                    <a:pt x="9" y="9"/>
                  </a:cubicBezTo>
                  <a:cubicBezTo>
                    <a:pt x="7" y="9"/>
                    <a:pt x="6" y="11"/>
                    <a:pt x="6" y="13"/>
                  </a:cubicBezTo>
                  <a:cubicBezTo>
                    <a:pt x="7" y="17"/>
                    <a:pt x="7" y="17"/>
                    <a:pt x="7" y="17"/>
                  </a:cubicBezTo>
                  <a:cubicBezTo>
                    <a:pt x="7" y="17"/>
                    <a:pt x="7" y="17"/>
                    <a:pt x="7" y="17"/>
                  </a:cubicBezTo>
                  <a:cubicBezTo>
                    <a:pt x="4" y="17"/>
                    <a:pt x="4" y="17"/>
                    <a:pt x="4" y="17"/>
                  </a:cubicBezTo>
                  <a:cubicBezTo>
                    <a:pt x="2" y="18"/>
                    <a:pt x="0" y="19"/>
                    <a:pt x="1" y="21"/>
                  </a:cubicBezTo>
                  <a:cubicBezTo>
                    <a:pt x="1" y="26"/>
                    <a:pt x="1" y="26"/>
                    <a:pt x="1" y="26"/>
                  </a:cubicBezTo>
                  <a:cubicBezTo>
                    <a:pt x="1" y="28"/>
                    <a:pt x="3" y="30"/>
                    <a:pt x="5" y="29"/>
                  </a:cubicBezTo>
                  <a:cubicBezTo>
                    <a:pt x="87" y="19"/>
                    <a:pt x="87" y="19"/>
                    <a:pt x="87" y="19"/>
                  </a:cubicBezTo>
                  <a:cubicBezTo>
                    <a:pt x="89" y="19"/>
                    <a:pt x="90" y="17"/>
                    <a:pt x="90" y="16"/>
                  </a:cubicBezTo>
                  <a:cubicBezTo>
                    <a:pt x="89" y="10"/>
                    <a:pt x="89" y="10"/>
                    <a:pt x="89" y="10"/>
                  </a:cubicBezTo>
                  <a:cubicBezTo>
                    <a:pt x="89" y="8"/>
                    <a:pt x="87" y="7"/>
                    <a:pt x="85" y="7"/>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3" name="Freeform 109"/>
            <p:cNvSpPr/>
            <p:nvPr/>
          </p:nvSpPr>
          <p:spPr bwMode="auto">
            <a:xfrm>
              <a:off x="3057525" y="1894482"/>
              <a:ext cx="182165" cy="69056"/>
            </a:xfrm>
            <a:custGeom>
              <a:avLst/>
              <a:gdLst>
                <a:gd name="T0" fmla="*/ 63 w 71"/>
                <a:gd name="T1" fmla="*/ 20 h 27"/>
                <a:gd name="T2" fmla="*/ 67 w 71"/>
                <a:gd name="T3" fmla="*/ 14 h 27"/>
                <a:gd name="T4" fmla="*/ 41 w 71"/>
                <a:gd name="T5" fmla="*/ 3 h 27"/>
                <a:gd name="T6" fmla="*/ 26 w 71"/>
                <a:gd name="T7" fmla="*/ 4 h 27"/>
                <a:gd name="T8" fmla="*/ 4 w 71"/>
                <a:gd name="T9" fmla="*/ 22 h 27"/>
                <a:gd name="T10" fmla="*/ 10 w 71"/>
                <a:gd name="T11" fmla="*/ 27 h 27"/>
                <a:gd name="T12" fmla="*/ 63 w 71"/>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71" h="27">
                  <a:moveTo>
                    <a:pt x="63" y="20"/>
                  </a:moveTo>
                  <a:cubicBezTo>
                    <a:pt x="71" y="19"/>
                    <a:pt x="71" y="16"/>
                    <a:pt x="67" y="14"/>
                  </a:cubicBezTo>
                  <a:cubicBezTo>
                    <a:pt x="41" y="3"/>
                    <a:pt x="41" y="3"/>
                    <a:pt x="41" y="3"/>
                  </a:cubicBezTo>
                  <a:cubicBezTo>
                    <a:pt x="36" y="0"/>
                    <a:pt x="30" y="1"/>
                    <a:pt x="26" y="4"/>
                  </a:cubicBezTo>
                  <a:cubicBezTo>
                    <a:pt x="4" y="22"/>
                    <a:pt x="4" y="22"/>
                    <a:pt x="4" y="22"/>
                  </a:cubicBezTo>
                  <a:cubicBezTo>
                    <a:pt x="0" y="25"/>
                    <a:pt x="2" y="27"/>
                    <a:pt x="10" y="27"/>
                  </a:cubicBezTo>
                  <a:lnTo>
                    <a:pt x="63" y="20"/>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4" name="Freeform 110"/>
            <p:cNvSpPr/>
            <p:nvPr/>
          </p:nvSpPr>
          <p:spPr bwMode="auto">
            <a:xfrm>
              <a:off x="3086100" y="1965919"/>
              <a:ext cx="3571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2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2"/>
                    <a:pt x="7" y="22"/>
                    <a:pt x="7" y="22"/>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5" name="Freeform 111"/>
            <p:cNvSpPr/>
            <p:nvPr/>
          </p:nvSpPr>
          <p:spPr bwMode="auto">
            <a:xfrm>
              <a:off x="3121818" y="1961156"/>
              <a:ext cx="33338" cy="57150"/>
            </a:xfrm>
            <a:custGeom>
              <a:avLst/>
              <a:gdLst>
                <a:gd name="T0" fmla="*/ 11 w 13"/>
                <a:gd name="T1" fmla="*/ 2 h 22"/>
                <a:gd name="T2" fmla="*/ 11 w 13"/>
                <a:gd name="T3" fmla="*/ 1 h 22"/>
                <a:gd name="T4" fmla="*/ 10 w 13"/>
                <a:gd name="T5" fmla="*/ 0 h 22"/>
                <a:gd name="T6" fmla="*/ 1 w 13"/>
                <a:gd name="T7" fmla="*/ 2 h 22"/>
                <a:gd name="T8" fmla="*/ 0 w 13"/>
                <a:gd name="T9" fmla="*/ 3 h 22"/>
                <a:gd name="T10" fmla="*/ 0 w 13"/>
                <a:gd name="T11" fmla="*/ 4 h 22"/>
                <a:gd name="T12" fmla="*/ 1 w 13"/>
                <a:gd name="T13" fmla="*/ 4 h 22"/>
                <a:gd name="T14" fmla="*/ 2 w 13"/>
                <a:gd name="T15" fmla="*/ 4 h 22"/>
                <a:gd name="T16" fmla="*/ 2 w 13"/>
                <a:gd name="T17" fmla="*/ 4 h 22"/>
                <a:gd name="T18" fmla="*/ 4 w 13"/>
                <a:gd name="T19" fmla="*/ 19 h 22"/>
                <a:gd name="T20" fmla="*/ 3 w 13"/>
                <a:gd name="T21" fmla="*/ 19 h 22"/>
                <a:gd name="T22" fmla="*/ 2 w 13"/>
                <a:gd name="T23" fmla="*/ 20 h 22"/>
                <a:gd name="T24" fmla="*/ 2 w 13"/>
                <a:gd name="T25" fmla="*/ 21 h 22"/>
                <a:gd name="T26" fmla="*/ 3 w 13"/>
                <a:gd name="T27" fmla="*/ 22 h 22"/>
                <a:gd name="T28" fmla="*/ 7 w 13"/>
                <a:gd name="T29" fmla="*/ 22 h 22"/>
                <a:gd name="T30" fmla="*/ 9 w 13"/>
                <a:gd name="T31" fmla="*/ 22 h 22"/>
                <a:gd name="T32" fmla="*/ 12 w 13"/>
                <a:gd name="T33" fmla="*/ 21 h 22"/>
                <a:gd name="T34" fmla="*/ 13 w 13"/>
                <a:gd name="T35" fmla="*/ 20 h 22"/>
                <a:gd name="T36" fmla="*/ 13 w 13"/>
                <a:gd name="T37" fmla="*/ 19 h 22"/>
                <a:gd name="T38" fmla="*/ 12 w 13"/>
                <a:gd name="T39" fmla="*/ 18 h 22"/>
                <a:gd name="T40" fmla="*/ 11 w 13"/>
                <a:gd name="T41" fmla="*/ 18 h 22"/>
                <a:gd name="T42" fmla="*/ 10 w 13"/>
                <a:gd name="T43" fmla="*/ 3 h 22"/>
                <a:gd name="T44" fmla="*/ 10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1" y="1"/>
                    <a:pt x="11" y="1"/>
                    <a:pt x="11" y="1"/>
                  </a:cubicBezTo>
                  <a:cubicBezTo>
                    <a:pt x="11" y="1"/>
                    <a:pt x="10" y="0"/>
                    <a:pt x="10" y="0"/>
                  </a:cubicBezTo>
                  <a:cubicBezTo>
                    <a:pt x="1" y="2"/>
                    <a:pt x="1" y="2"/>
                    <a:pt x="1" y="2"/>
                  </a:cubicBezTo>
                  <a:cubicBezTo>
                    <a:pt x="0" y="2"/>
                    <a:pt x="0" y="2"/>
                    <a:pt x="0" y="3"/>
                  </a:cubicBezTo>
                  <a:cubicBezTo>
                    <a:pt x="0" y="4"/>
                    <a:pt x="0" y="4"/>
                    <a:pt x="0" y="4"/>
                  </a:cubicBezTo>
                  <a:cubicBezTo>
                    <a:pt x="0" y="4"/>
                    <a:pt x="1" y="5"/>
                    <a:pt x="1" y="4"/>
                  </a:cubicBezTo>
                  <a:cubicBezTo>
                    <a:pt x="2" y="4"/>
                    <a:pt x="2" y="4"/>
                    <a:pt x="2" y="4"/>
                  </a:cubicBezTo>
                  <a:cubicBezTo>
                    <a:pt x="2" y="4"/>
                    <a:pt x="2" y="4"/>
                    <a:pt x="2" y="4"/>
                  </a:cubicBezTo>
                  <a:cubicBezTo>
                    <a:pt x="4" y="19"/>
                    <a:pt x="4" y="19"/>
                    <a:pt x="4" y="19"/>
                  </a:cubicBezTo>
                  <a:cubicBezTo>
                    <a:pt x="3" y="19"/>
                    <a:pt x="3" y="19"/>
                    <a:pt x="3" y="19"/>
                  </a:cubicBezTo>
                  <a:cubicBezTo>
                    <a:pt x="3" y="19"/>
                    <a:pt x="2" y="20"/>
                    <a:pt x="2" y="20"/>
                  </a:cubicBezTo>
                  <a:cubicBezTo>
                    <a:pt x="2" y="21"/>
                    <a:pt x="2" y="21"/>
                    <a:pt x="2" y="21"/>
                  </a:cubicBezTo>
                  <a:cubicBezTo>
                    <a:pt x="2" y="22"/>
                    <a:pt x="3" y="22"/>
                    <a:pt x="3" y="22"/>
                  </a:cubicBezTo>
                  <a:cubicBezTo>
                    <a:pt x="7" y="22"/>
                    <a:pt x="7" y="22"/>
                    <a:pt x="7" y="22"/>
                  </a:cubicBezTo>
                  <a:cubicBezTo>
                    <a:pt x="9" y="22"/>
                    <a:pt x="9" y="22"/>
                    <a:pt x="9" y="22"/>
                  </a:cubicBezTo>
                  <a:cubicBezTo>
                    <a:pt x="12" y="21"/>
                    <a:pt x="12" y="21"/>
                    <a:pt x="12" y="21"/>
                  </a:cubicBezTo>
                  <a:cubicBezTo>
                    <a:pt x="13" y="21"/>
                    <a:pt x="13" y="21"/>
                    <a:pt x="13" y="20"/>
                  </a:cubicBezTo>
                  <a:cubicBezTo>
                    <a:pt x="13" y="19"/>
                    <a:pt x="13" y="19"/>
                    <a:pt x="13" y="19"/>
                  </a:cubicBezTo>
                  <a:cubicBezTo>
                    <a:pt x="13" y="19"/>
                    <a:pt x="12" y="18"/>
                    <a:pt x="12" y="18"/>
                  </a:cubicBezTo>
                  <a:cubicBezTo>
                    <a:pt x="11" y="18"/>
                    <a:pt x="11" y="18"/>
                    <a:pt x="11"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6" name="Freeform 112"/>
            <p:cNvSpPr/>
            <p:nvPr/>
          </p:nvSpPr>
          <p:spPr bwMode="auto">
            <a:xfrm>
              <a:off x="3157537" y="1958775"/>
              <a:ext cx="33338" cy="55960"/>
            </a:xfrm>
            <a:custGeom>
              <a:avLst/>
              <a:gdLst>
                <a:gd name="T0" fmla="*/ 11 w 13"/>
                <a:gd name="T1" fmla="*/ 2 h 22"/>
                <a:gd name="T2" fmla="*/ 10 w 13"/>
                <a:gd name="T3" fmla="*/ 1 h 22"/>
                <a:gd name="T4" fmla="*/ 9 w 13"/>
                <a:gd name="T5" fmla="*/ 0 h 22"/>
                <a:gd name="T6" fmla="*/ 1 w 13"/>
                <a:gd name="T7" fmla="*/ 1 h 22"/>
                <a:gd name="T8" fmla="*/ 0 w 13"/>
                <a:gd name="T9" fmla="*/ 2 h 22"/>
                <a:gd name="T10" fmla="*/ 0 w 13"/>
                <a:gd name="T11" fmla="*/ 3 h 22"/>
                <a:gd name="T12" fmla="*/ 1 w 13"/>
                <a:gd name="T13" fmla="*/ 4 h 22"/>
                <a:gd name="T14" fmla="*/ 2 w 13"/>
                <a:gd name="T15" fmla="*/ 4 h 22"/>
                <a:gd name="T16" fmla="*/ 2 w 13"/>
                <a:gd name="T17" fmla="*/ 4 h 22"/>
                <a:gd name="T18" fmla="*/ 3 w 13"/>
                <a:gd name="T19" fmla="*/ 19 h 22"/>
                <a:gd name="T20" fmla="*/ 3 w 13"/>
                <a:gd name="T21" fmla="*/ 19 h 22"/>
                <a:gd name="T22" fmla="*/ 2 w 13"/>
                <a:gd name="T23" fmla="*/ 20 h 22"/>
                <a:gd name="T24" fmla="*/ 2 w 13"/>
                <a:gd name="T25" fmla="*/ 21 h 22"/>
                <a:gd name="T26" fmla="*/ 3 w 13"/>
                <a:gd name="T27" fmla="*/ 22 h 22"/>
                <a:gd name="T28" fmla="*/ 6 w 13"/>
                <a:gd name="T29" fmla="*/ 21 h 22"/>
                <a:gd name="T30" fmla="*/ 9 w 13"/>
                <a:gd name="T31" fmla="*/ 21 h 22"/>
                <a:gd name="T32" fmla="*/ 12 w 13"/>
                <a:gd name="T33" fmla="*/ 20 h 22"/>
                <a:gd name="T34" fmla="*/ 13 w 13"/>
                <a:gd name="T35" fmla="*/ 19 h 22"/>
                <a:gd name="T36" fmla="*/ 13 w 13"/>
                <a:gd name="T37" fmla="*/ 18 h 22"/>
                <a:gd name="T38" fmla="*/ 12 w 13"/>
                <a:gd name="T39" fmla="*/ 18 h 22"/>
                <a:gd name="T40" fmla="*/ 11 w 13"/>
                <a:gd name="T41" fmla="*/ 18 h 22"/>
                <a:gd name="T42" fmla="*/ 9 w 13"/>
                <a:gd name="T43" fmla="*/ 3 h 22"/>
                <a:gd name="T44" fmla="*/ 9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0" y="1"/>
                    <a:pt x="10" y="1"/>
                    <a:pt x="10" y="1"/>
                  </a:cubicBezTo>
                  <a:cubicBezTo>
                    <a:pt x="10" y="0"/>
                    <a:pt x="10" y="0"/>
                    <a:pt x="9" y="0"/>
                  </a:cubicBezTo>
                  <a:cubicBezTo>
                    <a:pt x="1" y="1"/>
                    <a:pt x="1" y="1"/>
                    <a:pt x="1" y="1"/>
                  </a:cubicBezTo>
                  <a:cubicBezTo>
                    <a:pt x="0" y="1"/>
                    <a:pt x="0" y="1"/>
                    <a:pt x="0" y="2"/>
                  </a:cubicBezTo>
                  <a:cubicBezTo>
                    <a:pt x="0" y="3"/>
                    <a:pt x="0" y="3"/>
                    <a:pt x="0" y="3"/>
                  </a:cubicBezTo>
                  <a:cubicBezTo>
                    <a:pt x="0" y="3"/>
                    <a:pt x="0" y="4"/>
                    <a:pt x="1" y="4"/>
                  </a:cubicBezTo>
                  <a:cubicBezTo>
                    <a:pt x="2" y="4"/>
                    <a:pt x="2" y="4"/>
                    <a:pt x="2" y="4"/>
                  </a:cubicBezTo>
                  <a:cubicBezTo>
                    <a:pt x="2" y="4"/>
                    <a:pt x="2" y="4"/>
                    <a:pt x="2" y="4"/>
                  </a:cubicBezTo>
                  <a:cubicBezTo>
                    <a:pt x="3" y="19"/>
                    <a:pt x="3" y="19"/>
                    <a:pt x="3" y="19"/>
                  </a:cubicBezTo>
                  <a:cubicBezTo>
                    <a:pt x="3" y="19"/>
                    <a:pt x="3" y="19"/>
                    <a:pt x="3" y="19"/>
                  </a:cubicBezTo>
                  <a:cubicBezTo>
                    <a:pt x="2" y="19"/>
                    <a:pt x="2" y="19"/>
                    <a:pt x="2" y="20"/>
                  </a:cubicBezTo>
                  <a:cubicBezTo>
                    <a:pt x="2" y="21"/>
                    <a:pt x="2" y="21"/>
                    <a:pt x="2" y="21"/>
                  </a:cubicBezTo>
                  <a:cubicBezTo>
                    <a:pt x="2" y="21"/>
                    <a:pt x="3" y="22"/>
                    <a:pt x="3" y="22"/>
                  </a:cubicBezTo>
                  <a:cubicBezTo>
                    <a:pt x="6" y="21"/>
                    <a:pt x="6" y="21"/>
                    <a:pt x="6" y="21"/>
                  </a:cubicBezTo>
                  <a:cubicBezTo>
                    <a:pt x="9" y="21"/>
                    <a:pt x="9" y="21"/>
                    <a:pt x="9" y="21"/>
                  </a:cubicBezTo>
                  <a:cubicBezTo>
                    <a:pt x="12" y="20"/>
                    <a:pt x="12" y="20"/>
                    <a:pt x="12" y="20"/>
                  </a:cubicBezTo>
                  <a:cubicBezTo>
                    <a:pt x="13" y="20"/>
                    <a:pt x="13" y="20"/>
                    <a:pt x="13" y="19"/>
                  </a:cubicBezTo>
                  <a:cubicBezTo>
                    <a:pt x="13" y="18"/>
                    <a:pt x="13" y="18"/>
                    <a:pt x="13" y="18"/>
                  </a:cubicBezTo>
                  <a:cubicBezTo>
                    <a:pt x="13" y="18"/>
                    <a:pt x="12" y="18"/>
                    <a:pt x="12" y="18"/>
                  </a:cubicBezTo>
                  <a:cubicBezTo>
                    <a:pt x="11" y="18"/>
                    <a:pt x="11" y="18"/>
                    <a:pt x="11" y="18"/>
                  </a:cubicBezTo>
                  <a:cubicBezTo>
                    <a:pt x="9" y="3"/>
                    <a:pt x="9" y="3"/>
                    <a:pt x="9" y="3"/>
                  </a:cubicBezTo>
                  <a:cubicBezTo>
                    <a:pt x="9" y="3"/>
                    <a:pt x="9" y="3"/>
                    <a:pt x="9" y="3"/>
                  </a:cubicBezTo>
                  <a:cubicBezTo>
                    <a:pt x="10" y="3"/>
                    <a:pt x="10" y="3"/>
                    <a:pt x="10" y="3"/>
                  </a:cubicBezTo>
                  <a:cubicBezTo>
                    <a:pt x="10" y="3"/>
                    <a:pt x="11" y="2"/>
                    <a:pt x="11" y="2"/>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7" name="Freeform 113"/>
            <p:cNvSpPr/>
            <p:nvPr/>
          </p:nvSpPr>
          <p:spPr bwMode="auto">
            <a:xfrm>
              <a:off x="3190874" y="1952822"/>
              <a:ext cx="3690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1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1"/>
                    <a:pt x="7" y="21"/>
                    <a:pt x="7" y="21"/>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2"/>
                    <a:pt x="11" y="2"/>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8" name="Freeform 114"/>
            <p:cNvSpPr/>
            <p:nvPr/>
          </p:nvSpPr>
          <p:spPr bwMode="auto">
            <a:xfrm>
              <a:off x="3075385" y="2012353"/>
              <a:ext cx="172640" cy="57150"/>
            </a:xfrm>
            <a:custGeom>
              <a:avLst/>
              <a:gdLst>
                <a:gd name="T0" fmla="*/ 63 w 67"/>
                <a:gd name="T1" fmla="*/ 5 h 22"/>
                <a:gd name="T2" fmla="*/ 61 w 67"/>
                <a:gd name="T3" fmla="*/ 5 h 22"/>
                <a:gd name="T4" fmla="*/ 61 w 67"/>
                <a:gd name="T5" fmla="*/ 5 h 22"/>
                <a:gd name="T6" fmla="*/ 61 w 67"/>
                <a:gd name="T7" fmla="*/ 2 h 22"/>
                <a:gd name="T8" fmla="*/ 58 w 67"/>
                <a:gd name="T9" fmla="*/ 0 h 22"/>
                <a:gd name="T10" fmla="*/ 7 w 67"/>
                <a:gd name="T11" fmla="*/ 6 h 22"/>
                <a:gd name="T12" fmla="*/ 5 w 67"/>
                <a:gd name="T13" fmla="*/ 9 h 22"/>
                <a:gd name="T14" fmla="*/ 5 w 67"/>
                <a:gd name="T15" fmla="*/ 12 h 22"/>
                <a:gd name="T16" fmla="*/ 5 w 67"/>
                <a:gd name="T17" fmla="*/ 12 h 22"/>
                <a:gd name="T18" fmla="*/ 3 w 67"/>
                <a:gd name="T19" fmla="*/ 13 h 22"/>
                <a:gd name="T20" fmla="*/ 0 w 67"/>
                <a:gd name="T21" fmla="*/ 16 h 22"/>
                <a:gd name="T22" fmla="*/ 1 w 67"/>
                <a:gd name="T23" fmla="*/ 19 h 22"/>
                <a:gd name="T24" fmla="*/ 4 w 67"/>
                <a:gd name="T25" fmla="*/ 22 h 22"/>
                <a:gd name="T26" fmla="*/ 65 w 67"/>
                <a:gd name="T27" fmla="*/ 14 h 22"/>
                <a:gd name="T28" fmla="*/ 67 w 67"/>
                <a:gd name="T29" fmla="*/ 11 h 22"/>
                <a:gd name="T30" fmla="*/ 66 w 67"/>
                <a:gd name="T31" fmla="*/ 7 h 22"/>
                <a:gd name="T32" fmla="*/ 63 w 67"/>
                <a:gd name="T3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2">
                  <a:moveTo>
                    <a:pt x="63" y="5"/>
                  </a:moveTo>
                  <a:cubicBezTo>
                    <a:pt x="61" y="5"/>
                    <a:pt x="61" y="5"/>
                    <a:pt x="61" y="5"/>
                  </a:cubicBezTo>
                  <a:cubicBezTo>
                    <a:pt x="61" y="5"/>
                    <a:pt x="61" y="5"/>
                    <a:pt x="61" y="5"/>
                  </a:cubicBezTo>
                  <a:cubicBezTo>
                    <a:pt x="61" y="2"/>
                    <a:pt x="61" y="2"/>
                    <a:pt x="61" y="2"/>
                  </a:cubicBezTo>
                  <a:cubicBezTo>
                    <a:pt x="61" y="1"/>
                    <a:pt x="59" y="0"/>
                    <a:pt x="58" y="0"/>
                  </a:cubicBezTo>
                  <a:cubicBezTo>
                    <a:pt x="7" y="6"/>
                    <a:pt x="7" y="6"/>
                    <a:pt x="7" y="6"/>
                  </a:cubicBezTo>
                  <a:cubicBezTo>
                    <a:pt x="5" y="6"/>
                    <a:pt x="4" y="8"/>
                    <a:pt x="5" y="9"/>
                  </a:cubicBezTo>
                  <a:cubicBezTo>
                    <a:pt x="5" y="12"/>
                    <a:pt x="5" y="12"/>
                    <a:pt x="5" y="12"/>
                  </a:cubicBezTo>
                  <a:cubicBezTo>
                    <a:pt x="5" y="12"/>
                    <a:pt x="5" y="12"/>
                    <a:pt x="5" y="12"/>
                  </a:cubicBezTo>
                  <a:cubicBezTo>
                    <a:pt x="3" y="13"/>
                    <a:pt x="3" y="13"/>
                    <a:pt x="3" y="13"/>
                  </a:cubicBezTo>
                  <a:cubicBezTo>
                    <a:pt x="1" y="13"/>
                    <a:pt x="0" y="14"/>
                    <a:pt x="0" y="16"/>
                  </a:cubicBezTo>
                  <a:cubicBezTo>
                    <a:pt x="1" y="19"/>
                    <a:pt x="1" y="19"/>
                    <a:pt x="1" y="19"/>
                  </a:cubicBezTo>
                  <a:cubicBezTo>
                    <a:pt x="1" y="21"/>
                    <a:pt x="2" y="22"/>
                    <a:pt x="4" y="22"/>
                  </a:cubicBezTo>
                  <a:cubicBezTo>
                    <a:pt x="65" y="14"/>
                    <a:pt x="65" y="14"/>
                    <a:pt x="65" y="14"/>
                  </a:cubicBezTo>
                  <a:cubicBezTo>
                    <a:pt x="66" y="14"/>
                    <a:pt x="67" y="13"/>
                    <a:pt x="67" y="11"/>
                  </a:cubicBezTo>
                  <a:cubicBezTo>
                    <a:pt x="66" y="7"/>
                    <a:pt x="66" y="7"/>
                    <a:pt x="66" y="7"/>
                  </a:cubicBezTo>
                  <a:cubicBezTo>
                    <a:pt x="66" y="6"/>
                    <a:pt x="65" y="5"/>
                    <a:pt x="63" y="5"/>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9" name="Freeform 115"/>
            <p:cNvSpPr/>
            <p:nvPr/>
          </p:nvSpPr>
          <p:spPr bwMode="auto">
            <a:xfrm>
              <a:off x="2645568" y="1489669"/>
              <a:ext cx="244078" cy="92869"/>
            </a:xfrm>
            <a:custGeom>
              <a:avLst/>
              <a:gdLst>
                <a:gd name="T0" fmla="*/ 84 w 95"/>
                <a:gd name="T1" fmla="*/ 26 h 36"/>
                <a:gd name="T2" fmla="*/ 90 w 95"/>
                <a:gd name="T3" fmla="*/ 18 h 36"/>
                <a:gd name="T4" fmla="*/ 54 w 95"/>
                <a:gd name="T5" fmla="*/ 3 h 36"/>
                <a:gd name="T6" fmla="*/ 35 w 95"/>
                <a:gd name="T7" fmla="*/ 5 h 36"/>
                <a:gd name="T8" fmla="*/ 5 w 95"/>
                <a:gd name="T9" fmla="*/ 29 h 36"/>
                <a:gd name="T10" fmla="*/ 13 w 95"/>
                <a:gd name="T11" fmla="*/ 35 h 36"/>
                <a:gd name="T12" fmla="*/ 84 w 95"/>
                <a:gd name="T13" fmla="*/ 2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84" y="26"/>
                  </a:moveTo>
                  <a:cubicBezTo>
                    <a:pt x="95" y="25"/>
                    <a:pt x="95" y="22"/>
                    <a:pt x="90" y="18"/>
                  </a:cubicBezTo>
                  <a:cubicBezTo>
                    <a:pt x="54" y="3"/>
                    <a:pt x="54" y="3"/>
                    <a:pt x="54" y="3"/>
                  </a:cubicBezTo>
                  <a:cubicBezTo>
                    <a:pt x="49" y="0"/>
                    <a:pt x="40" y="1"/>
                    <a:pt x="35" y="5"/>
                  </a:cubicBezTo>
                  <a:cubicBezTo>
                    <a:pt x="5" y="29"/>
                    <a:pt x="5" y="29"/>
                    <a:pt x="5" y="29"/>
                  </a:cubicBezTo>
                  <a:cubicBezTo>
                    <a:pt x="0" y="33"/>
                    <a:pt x="3" y="36"/>
                    <a:pt x="13" y="35"/>
                  </a:cubicBezTo>
                  <a:lnTo>
                    <a:pt x="84" y="26"/>
                  </a:ln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0" name="Freeform 116"/>
            <p:cNvSpPr/>
            <p:nvPr/>
          </p:nvSpPr>
          <p:spPr bwMode="auto">
            <a:xfrm>
              <a:off x="2683668" y="1584919"/>
              <a:ext cx="46434" cy="75010"/>
            </a:xfrm>
            <a:custGeom>
              <a:avLst/>
              <a:gdLst>
                <a:gd name="T0" fmla="*/ 15 w 18"/>
                <a:gd name="T1" fmla="*/ 3 h 29"/>
                <a:gd name="T2" fmla="*/ 15 w 18"/>
                <a:gd name="T3" fmla="*/ 1 h 29"/>
                <a:gd name="T4" fmla="*/ 13 w 18"/>
                <a:gd name="T5" fmla="*/ 0 h 29"/>
                <a:gd name="T6" fmla="*/ 2 w 18"/>
                <a:gd name="T7" fmla="*/ 2 h 29"/>
                <a:gd name="T8" fmla="*/ 0 w 18"/>
                <a:gd name="T9" fmla="*/ 3 h 29"/>
                <a:gd name="T10" fmla="*/ 1 w 18"/>
                <a:gd name="T11" fmla="*/ 4 h 29"/>
                <a:gd name="T12" fmla="*/ 2 w 18"/>
                <a:gd name="T13" fmla="*/ 6 h 29"/>
                <a:gd name="T14" fmla="*/ 3 w 18"/>
                <a:gd name="T15" fmla="*/ 5 h 29"/>
                <a:gd name="T16" fmla="*/ 3 w 18"/>
                <a:gd name="T17" fmla="*/ 6 h 29"/>
                <a:gd name="T18" fmla="*/ 5 w 18"/>
                <a:gd name="T19" fmla="*/ 25 h 29"/>
                <a:gd name="T20" fmla="*/ 5 w 18"/>
                <a:gd name="T21" fmla="*/ 25 h 29"/>
                <a:gd name="T22" fmla="*/ 3 w 18"/>
                <a:gd name="T23" fmla="*/ 27 h 29"/>
                <a:gd name="T24" fmla="*/ 4 w 18"/>
                <a:gd name="T25" fmla="*/ 28 h 29"/>
                <a:gd name="T26" fmla="*/ 5 w 18"/>
                <a:gd name="T27" fmla="*/ 29 h 29"/>
                <a:gd name="T28" fmla="*/ 9 w 18"/>
                <a:gd name="T29" fmla="*/ 29 h 29"/>
                <a:gd name="T30" fmla="*/ 13 w 18"/>
                <a:gd name="T31" fmla="*/ 28 h 29"/>
                <a:gd name="T32" fmla="*/ 17 w 18"/>
                <a:gd name="T33" fmla="*/ 28 h 29"/>
                <a:gd name="T34" fmla="*/ 18 w 18"/>
                <a:gd name="T35" fmla="*/ 27 h 29"/>
                <a:gd name="T36" fmla="*/ 18 w 18"/>
                <a:gd name="T37" fmla="*/ 25 h 29"/>
                <a:gd name="T38" fmla="*/ 16 w 18"/>
                <a:gd name="T39" fmla="*/ 24 h 29"/>
                <a:gd name="T40" fmla="*/ 16 w 18"/>
                <a:gd name="T41" fmla="*/ 24 h 29"/>
                <a:gd name="T42" fmla="*/ 13 w 18"/>
                <a:gd name="T43" fmla="*/ 4 h 29"/>
                <a:gd name="T44" fmla="*/ 13 w 18"/>
                <a:gd name="T45" fmla="*/ 4 h 29"/>
                <a:gd name="T46" fmla="*/ 14 w 18"/>
                <a:gd name="T47" fmla="*/ 4 h 29"/>
                <a:gd name="T48" fmla="*/ 15 w 18"/>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3"/>
                  </a:moveTo>
                  <a:cubicBezTo>
                    <a:pt x="15" y="1"/>
                    <a:pt x="15" y="1"/>
                    <a:pt x="15" y="1"/>
                  </a:cubicBezTo>
                  <a:cubicBezTo>
                    <a:pt x="15" y="1"/>
                    <a:pt x="14" y="0"/>
                    <a:pt x="13" y="0"/>
                  </a:cubicBezTo>
                  <a:cubicBezTo>
                    <a:pt x="2" y="2"/>
                    <a:pt x="2" y="2"/>
                    <a:pt x="2" y="2"/>
                  </a:cubicBezTo>
                  <a:cubicBezTo>
                    <a:pt x="1" y="2"/>
                    <a:pt x="0" y="2"/>
                    <a:pt x="0" y="3"/>
                  </a:cubicBezTo>
                  <a:cubicBezTo>
                    <a:pt x="1" y="4"/>
                    <a:pt x="1" y="4"/>
                    <a:pt x="1" y="4"/>
                  </a:cubicBezTo>
                  <a:cubicBezTo>
                    <a:pt x="1" y="5"/>
                    <a:pt x="1" y="6"/>
                    <a:pt x="2" y="6"/>
                  </a:cubicBezTo>
                  <a:cubicBezTo>
                    <a:pt x="3" y="5"/>
                    <a:pt x="3" y="5"/>
                    <a:pt x="3" y="5"/>
                  </a:cubicBezTo>
                  <a:cubicBezTo>
                    <a:pt x="3" y="6"/>
                    <a:pt x="3" y="6"/>
                    <a:pt x="3" y="6"/>
                  </a:cubicBezTo>
                  <a:cubicBezTo>
                    <a:pt x="5" y="25"/>
                    <a:pt x="5" y="25"/>
                    <a:pt x="5" y="25"/>
                  </a:cubicBezTo>
                  <a:cubicBezTo>
                    <a:pt x="5" y="25"/>
                    <a:pt x="5" y="25"/>
                    <a:pt x="5" y="25"/>
                  </a:cubicBezTo>
                  <a:cubicBezTo>
                    <a:pt x="4" y="26"/>
                    <a:pt x="3" y="26"/>
                    <a:pt x="3" y="27"/>
                  </a:cubicBezTo>
                  <a:cubicBezTo>
                    <a:pt x="4" y="28"/>
                    <a:pt x="4" y="28"/>
                    <a:pt x="4" y="28"/>
                  </a:cubicBezTo>
                  <a:cubicBezTo>
                    <a:pt x="4" y="29"/>
                    <a:pt x="4" y="29"/>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4"/>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1" name="Freeform 117"/>
            <p:cNvSpPr/>
            <p:nvPr/>
          </p:nvSpPr>
          <p:spPr bwMode="auto">
            <a:xfrm>
              <a:off x="2733674" y="1580157"/>
              <a:ext cx="42863" cy="75010"/>
            </a:xfrm>
            <a:custGeom>
              <a:avLst/>
              <a:gdLst>
                <a:gd name="T0" fmla="*/ 14 w 17"/>
                <a:gd name="T1" fmla="*/ 2 h 29"/>
                <a:gd name="T2" fmla="*/ 14 w 17"/>
                <a:gd name="T3" fmla="*/ 1 h 29"/>
                <a:gd name="T4" fmla="*/ 13 w 17"/>
                <a:gd name="T5" fmla="*/ 0 h 29"/>
                <a:gd name="T6" fmla="*/ 1 w 17"/>
                <a:gd name="T7" fmla="*/ 1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2"/>
                  </a:moveTo>
                  <a:cubicBezTo>
                    <a:pt x="14" y="1"/>
                    <a:pt x="14" y="1"/>
                    <a:pt x="14" y="1"/>
                  </a:cubicBezTo>
                  <a:cubicBezTo>
                    <a:pt x="14" y="0"/>
                    <a:pt x="13" y="0"/>
                    <a:pt x="13" y="0"/>
                  </a:cubicBezTo>
                  <a:cubicBezTo>
                    <a:pt x="1" y="1"/>
                    <a:pt x="1" y="1"/>
                    <a:pt x="1" y="1"/>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2" name="Freeform 118"/>
            <p:cNvSpPr/>
            <p:nvPr/>
          </p:nvSpPr>
          <p:spPr bwMode="auto">
            <a:xfrm>
              <a:off x="2778918" y="1575394"/>
              <a:ext cx="4643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3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3"/>
                    <a:pt x="16" y="24"/>
                  </a:cubicBezTo>
                  <a:cubicBezTo>
                    <a:pt x="15" y="24"/>
                    <a:pt x="15" y="24"/>
                    <a:pt x="15" y="24"/>
                  </a:cubicBezTo>
                  <a:cubicBezTo>
                    <a:pt x="13" y="4"/>
                    <a:pt x="13" y="4"/>
                    <a:pt x="13" y="4"/>
                  </a:cubicBezTo>
                  <a:cubicBezTo>
                    <a:pt x="13" y="4"/>
                    <a:pt x="13" y="4"/>
                    <a:pt x="13" y="4"/>
                  </a:cubicBezTo>
                  <a:cubicBezTo>
                    <a:pt x="13" y="4"/>
                    <a:pt x="13" y="4"/>
                    <a:pt x="13" y="4"/>
                  </a:cubicBezTo>
                  <a:cubicBezTo>
                    <a:pt x="14" y="4"/>
                    <a:pt x="15" y="3"/>
                    <a:pt x="15" y="2"/>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3" name="Freeform 119"/>
            <p:cNvSpPr/>
            <p:nvPr/>
          </p:nvSpPr>
          <p:spPr bwMode="auto">
            <a:xfrm>
              <a:off x="2825353" y="1567059"/>
              <a:ext cx="46434" cy="77391"/>
            </a:xfrm>
            <a:custGeom>
              <a:avLst/>
              <a:gdLst>
                <a:gd name="T0" fmla="*/ 15 w 18"/>
                <a:gd name="T1" fmla="*/ 3 h 30"/>
                <a:gd name="T2" fmla="*/ 15 w 18"/>
                <a:gd name="T3" fmla="*/ 2 h 30"/>
                <a:gd name="T4" fmla="*/ 13 w 18"/>
                <a:gd name="T5" fmla="*/ 0 h 30"/>
                <a:gd name="T6" fmla="*/ 1 w 18"/>
                <a:gd name="T7" fmla="*/ 2 h 30"/>
                <a:gd name="T8" fmla="*/ 0 w 18"/>
                <a:gd name="T9" fmla="*/ 3 h 30"/>
                <a:gd name="T10" fmla="*/ 1 w 18"/>
                <a:gd name="T11" fmla="*/ 5 h 30"/>
                <a:gd name="T12" fmla="*/ 2 w 18"/>
                <a:gd name="T13" fmla="*/ 6 h 30"/>
                <a:gd name="T14" fmla="*/ 3 w 18"/>
                <a:gd name="T15" fmla="*/ 6 h 30"/>
                <a:gd name="T16" fmla="*/ 3 w 18"/>
                <a:gd name="T17" fmla="*/ 6 h 30"/>
                <a:gd name="T18" fmla="*/ 5 w 18"/>
                <a:gd name="T19" fmla="*/ 26 h 30"/>
                <a:gd name="T20" fmla="*/ 4 w 18"/>
                <a:gd name="T21" fmla="*/ 26 h 30"/>
                <a:gd name="T22" fmla="*/ 3 w 18"/>
                <a:gd name="T23" fmla="*/ 27 h 30"/>
                <a:gd name="T24" fmla="*/ 3 w 18"/>
                <a:gd name="T25" fmla="*/ 29 h 30"/>
                <a:gd name="T26" fmla="*/ 5 w 18"/>
                <a:gd name="T27" fmla="*/ 30 h 30"/>
                <a:gd name="T28" fmla="*/ 9 w 18"/>
                <a:gd name="T29" fmla="*/ 29 h 30"/>
                <a:gd name="T30" fmla="*/ 13 w 18"/>
                <a:gd name="T31" fmla="*/ 29 h 30"/>
                <a:gd name="T32" fmla="*/ 17 w 18"/>
                <a:gd name="T33" fmla="*/ 28 h 30"/>
                <a:gd name="T34" fmla="*/ 18 w 18"/>
                <a:gd name="T35" fmla="*/ 27 h 30"/>
                <a:gd name="T36" fmla="*/ 18 w 18"/>
                <a:gd name="T37" fmla="*/ 25 h 30"/>
                <a:gd name="T38" fmla="*/ 16 w 18"/>
                <a:gd name="T39" fmla="*/ 24 h 30"/>
                <a:gd name="T40" fmla="*/ 15 w 18"/>
                <a:gd name="T41" fmla="*/ 24 h 30"/>
                <a:gd name="T42" fmla="*/ 13 w 18"/>
                <a:gd name="T43" fmla="*/ 5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2"/>
                    <a:pt x="15" y="2"/>
                    <a:pt x="15" y="2"/>
                  </a:cubicBezTo>
                  <a:cubicBezTo>
                    <a:pt x="15" y="1"/>
                    <a:pt x="14" y="0"/>
                    <a:pt x="13" y="0"/>
                  </a:cubicBezTo>
                  <a:cubicBezTo>
                    <a:pt x="1" y="2"/>
                    <a:pt x="1" y="2"/>
                    <a:pt x="1" y="2"/>
                  </a:cubicBezTo>
                  <a:cubicBezTo>
                    <a:pt x="1" y="2"/>
                    <a:pt x="0" y="3"/>
                    <a:pt x="0" y="3"/>
                  </a:cubicBezTo>
                  <a:cubicBezTo>
                    <a:pt x="1" y="5"/>
                    <a:pt x="1" y="5"/>
                    <a:pt x="1" y="5"/>
                  </a:cubicBezTo>
                  <a:cubicBezTo>
                    <a:pt x="1" y="5"/>
                    <a:pt x="1" y="6"/>
                    <a:pt x="2" y="6"/>
                  </a:cubicBezTo>
                  <a:cubicBezTo>
                    <a:pt x="3" y="6"/>
                    <a:pt x="3" y="6"/>
                    <a:pt x="3" y="6"/>
                  </a:cubicBezTo>
                  <a:cubicBezTo>
                    <a:pt x="3" y="6"/>
                    <a:pt x="3" y="6"/>
                    <a:pt x="3" y="6"/>
                  </a:cubicBezTo>
                  <a:cubicBezTo>
                    <a:pt x="5" y="26"/>
                    <a:pt x="5" y="26"/>
                    <a:pt x="5" y="26"/>
                  </a:cubicBezTo>
                  <a:cubicBezTo>
                    <a:pt x="4" y="26"/>
                    <a:pt x="4" y="26"/>
                    <a:pt x="4" y="26"/>
                  </a:cubicBezTo>
                  <a:cubicBezTo>
                    <a:pt x="4" y="26"/>
                    <a:pt x="3" y="26"/>
                    <a:pt x="3" y="27"/>
                  </a:cubicBezTo>
                  <a:cubicBezTo>
                    <a:pt x="3" y="29"/>
                    <a:pt x="3" y="29"/>
                    <a:pt x="3" y="29"/>
                  </a:cubicBezTo>
                  <a:cubicBezTo>
                    <a:pt x="4" y="29"/>
                    <a:pt x="4" y="30"/>
                    <a:pt x="5" y="30"/>
                  </a:cubicBezTo>
                  <a:cubicBezTo>
                    <a:pt x="9" y="29"/>
                    <a:pt x="9" y="29"/>
                    <a:pt x="9" y="29"/>
                  </a:cubicBezTo>
                  <a:cubicBezTo>
                    <a:pt x="13" y="29"/>
                    <a:pt x="13" y="29"/>
                    <a:pt x="13" y="29"/>
                  </a:cubicBezTo>
                  <a:cubicBezTo>
                    <a:pt x="17" y="28"/>
                    <a:pt x="17" y="28"/>
                    <a:pt x="17" y="28"/>
                  </a:cubicBezTo>
                  <a:cubicBezTo>
                    <a:pt x="17" y="28"/>
                    <a:pt x="18" y="27"/>
                    <a:pt x="18" y="27"/>
                  </a:cubicBezTo>
                  <a:cubicBezTo>
                    <a:pt x="18" y="25"/>
                    <a:pt x="18" y="25"/>
                    <a:pt x="18" y="25"/>
                  </a:cubicBezTo>
                  <a:cubicBezTo>
                    <a:pt x="18" y="25"/>
                    <a:pt x="17" y="24"/>
                    <a:pt x="16" y="24"/>
                  </a:cubicBezTo>
                  <a:cubicBezTo>
                    <a:pt x="15" y="24"/>
                    <a:pt x="15" y="24"/>
                    <a:pt x="15" y="24"/>
                  </a:cubicBezTo>
                  <a:cubicBezTo>
                    <a:pt x="13" y="5"/>
                    <a:pt x="13" y="5"/>
                    <a:pt x="13" y="5"/>
                  </a:cubicBezTo>
                  <a:cubicBezTo>
                    <a:pt x="13" y="4"/>
                    <a:pt x="13" y="4"/>
                    <a:pt x="13" y="4"/>
                  </a:cubicBezTo>
                  <a:cubicBezTo>
                    <a:pt x="14" y="4"/>
                    <a:pt x="14" y="4"/>
                    <a:pt x="14" y="4"/>
                  </a:cubicBezTo>
                  <a:cubicBezTo>
                    <a:pt x="14" y="4"/>
                    <a:pt x="15" y="4"/>
                    <a:pt x="15" y="3"/>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4" name="Freeform 120"/>
            <p:cNvSpPr/>
            <p:nvPr/>
          </p:nvSpPr>
          <p:spPr bwMode="auto">
            <a:xfrm>
              <a:off x="2671762" y="1646831"/>
              <a:ext cx="228600" cy="75010"/>
            </a:xfrm>
            <a:custGeom>
              <a:avLst/>
              <a:gdLst>
                <a:gd name="T0" fmla="*/ 85 w 89"/>
                <a:gd name="T1" fmla="*/ 7 h 29"/>
                <a:gd name="T2" fmla="*/ 81 w 89"/>
                <a:gd name="T3" fmla="*/ 7 h 29"/>
                <a:gd name="T4" fmla="*/ 81 w 89"/>
                <a:gd name="T5" fmla="*/ 7 h 29"/>
                <a:gd name="T6" fmla="*/ 81 w 89"/>
                <a:gd name="T7" fmla="*/ 3 h 29"/>
                <a:gd name="T8" fmla="*/ 77 w 89"/>
                <a:gd name="T9" fmla="*/ 0 h 29"/>
                <a:gd name="T10" fmla="*/ 9 w 89"/>
                <a:gd name="T11" fmla="*/ 9 h 29"/>
                <a:gd name="T12" fmla="*/ 6 w 89"/>
                <a:gd name="T13" fmla="*/ 12 h 29"/>
                <a:gd name="T14" fmla="*/ 6 w 89"/>
                <a:gd name="T15" fmla="*/ 16 h 29"/>
                <a:gd name="T16" fmla="*/ 6 w 89"/>
                <a:gd name="T17" fmla="*/ 17 h 29"/>
                <a:gd name="T18" fmla="*/ 3 w 89"/>
                <a:gd name="T19" fmla="*/ 17 h 29"/>
                <a:gd name="T20" fmla="*/ 0 w 89"/>
                <a:gd name="T21" fmla="*/ 21 h 29"/>
                <a:gd name="T22" fmla="*/ 1 w 89"/>
                <a:gd name="T23" fmla="*/ 26 h 29"/>
                <a:gd name="T24" fmla="*/ 4 w 89"/>
                <a:gd name="T25" fmla="*/ 29 h 29"/>
                <a:gd name="T26" fmla="*/ 86 w 89"/>
                <a:gd name="T27" fmla="*/ 19 h 29"/>
                <a:gd name="T28" fmla="*/ 89 w 89"/>
                <a:gd name="T29" fmla="*/ 15 h 29"/>
                <a:gd name="T30" fmla="*/ 88 w 89"/>
                <a:gd name="T31" fmla="*/ 10 h 29"/>
                <a:gd name="T32" fmla="*/ 85 w 89"/>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29">
                  <a:moveTo>
                    <a:pt x="85" y="7"/>
                  </a:moveTo>
                  <a:cubicBezTo>
                    <a:pt x="81" y="7"/>
                    <a:pt x="81" y="7"/>
                    <a:pt x="81" y="7"/>
                  </a:cubicBezTo>
                  <a:cubicBezTo>
                    <a:pt x="81" y="7"/>
                    <a:pt x="81" y="7"/>
                    <a:pt x="81" y="7"/>
                  </a:cubicBezTo>
                  <a:cubicBezTo>
                    <a:pt x="81" y="3"/>
                    <a:pt x="81" y="3"/>
                    <a:pt x="81" y="3"/>
                  </a:cubicBezTo>
                  <a:cubicBezTo>
                    <a:pt x="81" y="1"/>
                    <a:pt x="79" y="0"/>
                    <a:pt x="77" y="0"/>
                  </a:cubicBezTo>
                  <a:cubicBezTo>
                    <a:pt x="9" y="9"/>
                    <a:pt x="9" y="9"/>
                    <a:pt x="9" y="9"/>
                  </a:cubicBezTo>
                  <a:cubicBezTo>
                    <a:pt x="7" y="9"/>
                    <a:pt x="5" y="11"/>
                    <a:pt x="6" y="12"/>
                  </a:cubicBezTo>
                  <a:cubicBezTo>
                    <a:pt x="6" y="16"/>
                    <a:pt x="6" y="16"/>
                    <a:pt x="6" y="16"/>
                  </a:cubicBezTo>
                  <a:cubicBezTo>
                    <a:pt x="6" y="16"/>
                    <a:pt x="6" y="17"/>
                    <a:pt x="6" y="17"/>
                  </a:cubicBezTo>
                  <a:cubicBezTo>
                    <a:pt x="3" y="17"/>
                    <a:pt x="3" y="17"/>
                    <a:pt x="3" y="17"/>
                  </a:cubicBezTo>
                  <a:cubicBezTo>
                    <a:pt x="1" y="17"/>
                    <a:pt x="0" y="19"/>
                    <a:pt x="0" y="21"/>
                  </a:cubicBezTo>
                  <a:cubicBezTo>
                    <a:pt x="1" y="26"/>
                    <a:pt x="1" y="26"/>
                    <a:pt x="1" y="26"/>
                  </a:cubicBezTo>
                  <a:cubicBezTo>
                    <a:pt x="1" y="28"/>
                    <a:pt x="3" y="29"/>
                    <a:pt x="4" y="29"/>
                  </a:cubicBezTo>
                  <a:cubicBezTo>
                    <a:pt x="86" y="19"/>
                    <a:pt x="86" y="19"/>
                    <a:pt x="86" y="19"/>
                  </a:cubicBezTo>
                  <a:cubicBezTo>
                    <a:pt x="88" y="19"/>
                    <a:pt x="89" y="17"/>
                    <a:pt x="89" y="15"/>
                  </a:cubicBezTo>
                  <a:cubicBezTo>
                    <a:pt x="88" y="10"/>
                    <a:pt x="88" y="10"/>
                    <a:pt x="88" y="10"/>
                  </a:cubicBezTo>
                  <a:cubicBezTo>
                    <a:pt x="88" y="8"/>
                    <a:pt x="86" y="7"/>
                    <a:pt x="85" y="7"/>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5" name="Freeform 121"/>
            <p:cNvSpPr/>
            <p:nvPr/>
          </p:nvSpPr>
          <p:spPr bwMode="auto">
            <a:xfrm>
              <a:off x="1796653" y="2308819"/>
              <a:ext cx="197644" cy="226219"/>
            </a:xfrm>
            <a:custGeom>
              <a:avLst/>
              <a:gdLst>
                <a:gd name="T0" fmla="*/ 59 w 77"/>
                <a:gd name="T1" fmla="*/ 76 h 88"/>
                <a:gd name="T2" fmla="*/ 59 w 77"/>
                <a:gd name="T3" fmla="*/ 75 h 88"/>
                <a:gd name="T4" fmla="*/ 55 w 77"/>
                <a:gd name="T5" fmla="*/ 72 h 88"/>
                <a:gd name="T6" fmla="*/ 50 w 77"/>
                <a:gd name="T7" fmla="*/ 73 h 88"/>
                <a:gd name="T8" fmla="*/ 44 w 77"/>
                <a:gd name="T9" fmla="*/ 17 h 88"/>
                <a:gd name="T10" fmla="*/ 46 w 77"/>
                <a:gd name="T11" fmla="*/ 13 h 88"/>
                <a:gd name="T12" fmla="*/ 69 w 77"/>
                <a:gd name="T13" fmla="*/ 10 h 88"/>
                <a:gd name="T14" fmla="*/ 72 w 77"/>
                <a:gd name="T15" fmla="*/ 12 h 88"/>
                <a:gd name="T16" fmla="*/ 77 w 77"/>
                <a:gd name="T17" fmla="*/ 6 h 88"/>
                <a:gd name="T18" fmla="*/ 71 w 77"/>
                <a:gd name="T19" fmla="*/ 2 h 88"/>
                <a:gd name="T20" fmla="*/ 68 w 77"/>
                <a:gd name="T21" fmla="*/ 5 h 88"/>
                <a:gd name="T22" fmla="*/ 47 w 77"/>
                <a:gd name="T23" fmla="*/ 7 h 88"/>
                <a:gd name="T24" fmla="*/ 37 w 77"/>
                <a:gd name="T25" fmla="*/ 1 h 88"/>
                <a:gd name="T26" fmla="*/ 30 w 77"/>
                <a:gd name="T27" fmla="*/ 9 h 88"/>
                <a:gd name="T28" fmla="*/ 8 w 77"/>
                <a:gd name="T29" fmla="*/ 12 h 88"/>
                <a:gd name="T30" fmla="*/ 4 w 77"/>
                <a:gd name="T31" fmla="*/ 11 h 88"/>
                <a:gd name="T32" fmla="*/ 0 w 77"/>
                <a:gd name="T33" fmla="*/ 16 h 88"/>
                <a:gd name="T34" fmla="*/ 5 w 77"/>
                <a:gd name="T35" fmla="*/ 20 h 88"/>
                <a:gd name="T36" fmla="*/ 9 w 77"/>
                <a:gd name="T37" fmla="*/ 18 h 88"/>
                <a:gd name="T38" fmla="*/ 32 w 77"/>
                <a:gd name="T39" fmla="*/ 15 h 88"/>
                <a:gd name="T40" fmla="*/ 35 w 77"/>
                <a:gd name="T41" fmla="*/ 18 h 88"/>
                <a:gd name="T42" fmla="*/ 42 w 77"/>
                <a:gd name="T43" fmla="*/ 74 h 88"/>
                <a:gd name="T44" fmla="*/ 38 w 77"/>
                <a:gd name="T45" fmla="*/ 74 h 88"/>
                <a:gd name="T46" fmla="*/ 35 w 77"/>
                <a:gd name="T47" fmla="*/ 78 h 88"/>
                <a:gd name="T48" fmla="*/ 35 w 77"/>
                <a:gd name="T49" fmla="*/ 79 h 88"/>
                <a:gd name="T50" fmla="*/ 32 w 77"/>
                <a:gd name="T51" fmla="*/ 83 h 88"/>
                <a:gd name="T52" fmla="*/ 33 w 77"/>
                <a:gd name="T53" fmla="*/ 84 h 88"/>
                <a:gd name="T54" fmla="*/ 37 w 77"/>
                <a:gd name="T55" fmla="*/ 87 h 88"/>
                <a:gd name="T56" fmla="*/ 59 w 77"/>
                <a:gd name="T57" fmla="*/ 84 h 88"/>
                <a:gd name="T58" fmla="*/ 62 w 77"/>
                <a:gd name="T59" fmla="*/ 80 h 88"/>
                <a:gd name="T60" fmla="*/ 62 w 77"/>
                <a:gd name="T61" fmla="*/ 79 h 88"/>
                <a:gd name="T62" fmla="*/ 59 w 77"/>
                <a:gd name="T6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8">
                  <a:moveTo>
                    <a:pt x="59" y="76"/>
                  </a:moveTo>
                  <a:cubicBezTo>
                    <a:pt x="59" y="75"/>
                    <a:pt x="59" y="75"/>
                    <a:pt x="59" y="75"/>
                  </a:cubicBezTo>
                  <a:cubicBezTo>
                    <a:pt x="58" y="73"/>
                    <a:pt x="56" y="72"/>
                    <a:pt x="55" y="72"/>
                  </a:cubicBezTo>
                  <a:cubicBezTo>
                    <a:pt x="50" y="73"/>
                    <a:pt x="50" y="73"/>
                    <a:pt x="50" y="73"/>
                  </a:cubicBezTo>
                  <a:cubicBezTo>
                    <a:pt x="44" y="17"/>
                    <a:pt x="44" y="17"/>
                    <a:pt x="44" y="17"/>
                  </a:cubicBezTo>
                  <a:cubicBezTo>
                    <a:pt x="45" y="16"/>
                    <a:pt x="46" y="15"/>
                    <a:pt x="46" y="13"/>
                  </a:cubicBezTo>
                  <a:cubicBezTo>
                    <a:pt x="69" y="10"/>
                    <a:pt x="69" y="10"/>
                    <a:pt x="69" y="10"/>
                  </a:cubicBezTo>
                  <a:cubicBezTo>
                    <a:pt x="70" y="11"/>
                    <a:pt x="71" y="12"/>
                    <a:pt x="72" y="12"/>
                  </a:cubicBezTo>
                  <a:cubicBezTo>
                    <a:pt x="75" y="11"/>
                    <a:pt x="77" y="9"/>
                    <a:pt x="77" y="6"/>
                  </a:cubicBezTo>
                  <a:cubicBezTo>
                    <a:pt x="76" y="4"/>
                    <a:pt x="74" y="2"/>
                    <a:pt x="71" y="2"/>
                  </a:cubicBezTo>
                  <a:cubicBezTo>
                    <a:pt x="70" y="3"/>
                    <a:pt x="69" y="3"/>
                    <a:pt x="68" y="5"/>
                  </a:cubicBezTo>
                  <a:cubicBezTo>
                    <a:pt x="47" y="7"/>
                    <a:pt x="47" y="7"/>
                    <a:pt x="47" y="7"/>
                  </a:cubicBezTo>
                  <a:cubicBezTo>
                    <a:pt x="46" y="3"/>
                    <a:pt x="42" y="0"/>
                    <a:pt x="37" y="1"/>
                  </a:cubicBezTo>
                  <a:cubicBezTo>
                    <a:pt x="33" y="2"/>
                    <a:pt x="30" y="5"/>
                    <a:pt x="30" y="9"/>
                  </a:cubicBezTo>
                  <a:cubicBezTo>
                    <a:pt x="8" y="12"/>
                    <a:pt x="8" y="12"/>
                    <a:pt x="8" y="12"/>
                  </a:cubicBezTo>
                  <a:cubicBezTo>
                    <a:pt x="7" y="11"/>
                    <a:pt x="6" y="10"/>
                    <a:pt x="4" y="11"/>
                  </a:cubicBezTo>
                  <a:cubicBezTo>
                    <a:pt x="2" y="11"/>
                    <a:pt x="0" y="13"/>
                    <a:pt x="0" y="16"/>
                  </a:cubicBezTo>
                  <a:cubicBezTo>
                    <a:pt x="1" y="19"/>
                    <a:pt x="3" y="20"/>
                    <a:pt x="5" y="20"/>
                  </a:cubicBezTo>
                  <a:cubicBezTo>
                    <a:pt x="7" y="20"/>
                    <a:pt x="8" y="19"/>
                    <a:pt x="9" y="18"/>
                  </a:cubicBezTo>
                  <a:cubicBezTo>
                    <a:pt x="32" y="15"/>
                    <a:pt x="32" y="15"/>
                    <a:pt x="32" y="15"/>
                  </a:cubicBezTo>
                  <a:cubicBezTo>
                    <a:pt x="32" y="16"/>
                    <a:pt x="34" y="17"/>
                    <a:pt x="35" y="18"/>
                  </a:cubicBezTo>
                  <a:cubicBezTo>
                    <a:pt x="42" y="74"/>
                    <a:pt x="42" y="74"/>
                    <a:pt x="42" y="74"/>
                  </a:cubicBezTo>
                  <a:cubicBezTo>
                    <a:pt x="38" y="74"/>
                    <a:pt x="38" y="74"/>
                    <a:pt x="38" y="74"/>
                  </a:cubicBezTo>
                  <a:cubicBezTo>
                    <a:pt x="36" y="74"/>
                    <a:pt x="35" y="76"/>
                    <a:pt x="35" y="78"/>
                  </a:cubicBezTo>
                  <a:cubicBezTo>
                    <a:pt x="35" y="79"/>
                    <a:pt x="35" y="79"/>
                    <a:pt x="35" y="79"/>
                  </a:cubicBezTo>
                  <a:cubicBezTo>
                    <a:pt x="33" y="79"/>
                    <a:pt x="32" y="81"/>
                    <a:pt x="32" y="83"/>
                  </a:cubicBezTo>
                  <a:cubicBezTo>
                    <a:pt x="33" y="84"/>
                    <a:pt x="33" y="84"/>
                    <a:pt x="33" y="84"/>
                  </a:cubicBezTo>
                  <a:cubicBezTo>
                    <a:pt x="33" y="86"/>
                    <a:pt x="35" y="88"/>
                    <a:pt x="37" y="87"/>
                  </a:cubicBezTo>
                  <a:cubicBezTo>
                    <a:pt x="59" y="84"/>
                    <a:pt x="59" y="84"/>
                    <a:pt x="59" y="84"/>
                  </a:cubicBezTo>
                  <a:cubicBezTo>
                    <a:pt x="61" y="84"/>
                    <a:pt x="62" y="82"/>
                    <a:pt x="62" y="80"/>
                  </a:cubicBezTo>
                  <a:cubicBezTo>
                    <a:pt x="62" y="79"/>
                    <a:pt x="62" y="79"/>
                    <a:pt x="62" y="79"/>
                  </a:cubicBezTo>
                  <a:cubicBezTo>
                    <a:pt x="62" y="77"/>
                    <a:pt x="60" y="76"/>
                    <a:pt x="59" y="7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6" name="Freeform 122"/>
            <p:cNvSpPr>
              <a:spLocks noEditPoints="1"/>
            </p:cNvSpPr>
            <p:nvPr/>
          </p:nvSpPr>
          <p:spPr bwMode="auto">
            <a:xfrm>
              <a:off x="1963340" y="2346919"/>
              <a:ext cx="70247" cy="129779"/>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6 h 50"/>
                <a:gd name="T18" fmla="*/ 3 w 27"/>
                <a:gd name="T19" fmla="*/ 46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7 w 27"/>
                <a:gd name="T37" fmla="*/ 41 h 50"/>
                <a:gd name="T38" fmla="*/ 26 w 27"/>
                <a:gd name="T39" fmla="*/ 40 h 50"/>
                <a:gd name="T40" fmla="*/ 24 w 27"/>
                <a:gd name="T41" fmla="*/ 38 h 50"/>
                <a:gd name="T42" fmla="*/ 4 w 27"/>
                <a:gd name="T43" fmla="*/ 40 h 50"/>
                <a:gd name="T44" fmla="*/ 9 w 27"/>
                <a:gd name="T45" fmla="*/ 6 h 50"/>
                <a:gd name="T46" fmla="*/ 22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9" y="0"/>
                    <a:pt x="8" y="0"/>
                  </a:cubicBezTo>
                  <a:cubicBezTo>
                    <a:pt x="8" y="0"/>
                    <a:pt x="8" y="0"/>
                    <a:pt x="8" y="0"/>
                  </a:cubicBezTo>
                  <a:cubicBezTo>
                    <a:pt x="8" y="0"/>
                    <a:pt x="7" y="1"/>
                    <a:pt x="7" y="1"/>
                  </a:cubicBezTo>
                  <a:cubicBezTo>
                    <a:pt x="1" y="41"/>
                    <a:pt x="1" y="41"/>
                    <a:pt x="1" y="41"/>
                  </a:cubicBezTo>
                  <a:cubicBezTo>
                    <a:pt x="1" y="41"/>
                    <a:pt x="0" y="42"/>
                    <a:pt x="0" y="43"/>
                  </a:cubicBezTo>
                  <a:cubicBezTo>
                    <a:pt x="0" y="44"/>
                    <a:pt x="0" y="44"/>
                    <a:pt x="0" y="44"/>
                  </a:cubicBezTo>
                  <a:cubicBezTo>
                    <a:pt x="0" y="46"/>
                    <a:pt x="2" y="47"/>
                    <a:pt x="3" y="46"/>
                  </a:cubicBezTo>
                  <a:cubicBezTo>
                    <a:pt x="3" y="46"/>
                    <a:pt x="3" y="46"/>
                    <a:pt x="3" y="46"/>
                  </a:cubicBezTo>
                  <a:cubicBezTo>
                    <a:pt x="3" y="47"/>
                    <a:pt x="3" y="47"/>
                    <a:pt x="3" y="47"/>
                  </a:cubicBezTo>
                  <a:cubicBezTo>
                    <a:pt x="3" y="48"/>
                    <a:pt x="3" y="48"/>
                    <a:pt x="3" y="48"/>
                  </a:cubicBezTo>
                  <a:cubicBezTo>
                    <a:pt x="4" y="49"/>
                    <a:pt x="5" y="50"/>
                    <a:pt x="6" y="50"/>
                  </a:cubicBezTo>
                  <a:cubicBezTo>
                    <a:pt x="22" y="48"/>
                    <a:pt x="22" y="48"/>
                    <a:pt x="22" y="48"/>
                  </a:cubicBezTo>
                  <a:cubicBezTo>
                    <a:pt x="24" y="48"/>
                    <a:pt x="25" y="46"/>
                    <a:pt x="24" y="45"/>
                  </a:cubicBezTo>
                  <a:cubicBezTo>
                    <a:pt x="24" y="44"/>
                    <a:pt x="24" y="44"/>
                    <a:pt x="24" y="44"/>
                  </a:cubicBezTo>
                  <a:cubicBezTo>
                    <a:pt x="24" y="44"/>
                    <a:pt x="24" y="44"/>
                    <a:pt x="24" y="44"/>
                  </a:cubicBezTo>
                  <a:cubicBezTo>
                    <a:pt x="24" y="44"/>
                    <a:pt x="24" y="44"/>
                    <a:pt x="24" y="44"/>
                  </a:cubicBezTo>
                  <a:cubicBezTo>
                    <a:pt x="26" y="44"/>
                    <a:pt x="27" y="42"/>
                    <a:pt x="27" y="41"/>
                  </a:cubicBezTo>
                  <a:cubicBezTo>
                    <a:pt x="26" y="40"/>
                    <a:pt x="26" y="40"/>
                    <a:pt x="26" y="40"/>
                  </a:cubicBezTo>
                  <a:cubicBezTo>
                    <a:pt x="26" y="39"/>
                    <a:pt x="25" y="38"/>
                    <a:pt x="24" y="38"/>
                  </a:cubicBezTo>
                  <a:close/>
                  <a:moveTo>
                    <a:pt x="4" y="40"/>
                  </a:moveTo>
                  <a:cubicBezTo>
                    <a:pt x="9" y="6"/>
                    <a:pt x="9" y="6"/>
                    <a:pt x="9" y="6"/>
                  </a:cubicBezTo>
                  <a:cubicBezTo>
                    <a:pt x="22" y="38"/>
                    <a:pt x="22" y="38"/>
                    <a:pt x="22" y="38"/>
                  </a:cubicBezTo>
                  <a:lnTo>
                    <a:pt x="4" y="4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7" name="Freeform 123"/>
            <p:cNvSpPr>
              <a:spLocks noEditPoints="1"/>
            </p:cNvSpPr>
            <p:nvPr/>
          </p:nvSpPr>
          <p:spPr bwMode="auto">
            <a:xfrm>
              <a:off x="1788319" y="2368350"/>
              <a:ext cx="70247" cy="128588"/>
            </a:xfrm>
            <a:custGeom>
              <a:avLst/>
              <a:gdLst>
                <a:gd name="T0" fmla="*/ 24 w 27"/>
                <a:gd name="T1" fmla="*/ 38 h 50"/>
                <a:gd name="T2" fmla="*/ 10 w 27"/>
                <a:gd name="T3" fmla="*/ 1 h 50"/>
                <a:gd name="T4" fmla="*/ 8 w 27"/>
                <a:gd name="T5" fmla="*/ 0 h 50"/>
                <a:gd name="T6" fmla="*/ 8 w 27"/>
                <a:gd name="T7" fmla="*/ 0 h 50"/>
                <a:gd name="T8" fmla="*/ 7 w 27"/>
                <a:gd name="T9" fmla="*/ 1 h 50"/>
                <a:gd name="T10" fmla="*/ 2 w 27"/>
                <a:gd name="T11" fmla="*/ 41 h 50"/>
                <a:gd name="T12" fmla="*/ 1 w 27"/>
                <a:gd name="T13" fmla="*/ 44 h 50"/>
                <a:gd name="T14" fmla="*/ 1 w 27"/>
                <a:gd name="T15" fmla="*/ 45 h 50"/>
                <a:gd name="T16" fmla="*/ 3 w 27"/>
                <a:gd name="T17" fmla="*/ 47 h 50"/>
                <a:gd name="T18" fmla="*/ 4 w 27"/>
                <a:gd name="T19" fmla="*/ 47 h 50"/>
                <a:gd name="T20" fmla="*/ 4 w 27"/>
                <a:gd name="T21" fmla="*/ 47 h 50"/>
                <a:gd name="T22" fmla="*/ 4 w 27"/>
                <a:gd name="T23" fmla="*/ 48 h 50"/>
                <a:gd name="T24" fmla="*/ 7 w 27"/>
                <a:gd name="T25" fmla="*/ 50 h 50"/>
                <a:gd name="T26" fmla="*/ 23 w 27"/>
                <a:gd name="T27" fmla="*/ 48 h 50"/>
                <a:gd name="T28" fmla="*/ 25 w 27"/>
                <a:gd name="T29" fmla="*/ 45 h 50"/>
                <a:gd name="T30" fmla="*/ 25 w 27"/>
                <a:gd name="T31" fmla="*/ 44 h 50"/>
                <a:gd name="T32" fmla="*/ 25 w 27"/>
                <a:gd name="T33" fmla="*/ 44 h 50"/>
                <a:gd name="T34" fmla="*/ 25 w 27"/>
                <a:gd name="T35" fmla="*/ 44 h 50"/>
                <a:gd name="T36" fmla="*/ 27 w 27"/>
                <a:gd name="T37" fmla="*/ 41 h 50"/>
                <a:gd name="T38" fmla="*/ 27 w 27"/>
                <a:gd name="T39" fmla="*/ 40 h 50"/>
                <a:gd name="T40" fmla="*/ 24 w 27"/>
                <a:gd name="T41" fmla="*/ 38 h 50"/>
                <a:gd name="T42" fmla="*/ 4 w 27"/>
                <a:gd name="T43" fmla="*/ 41 h 50"/>
                <a:gd name="T44" fmla="*/ 9 w 27"/>
                <a:gd name="T45" fmla="*/ 6 h 50"/>
                <a:gd name="T46" fmla="*/ 22 w 27"/>
                <a:gd name="T47" fmla="*/ 38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10" y="1"/>
                    <a:pt x="10" y="1"/>
                    <a:pt x="10" y="1"/>
                  </a:cubicBezTo>
                  <a:cubicBezTo>
                    <a:pt x="10" y="1"/>
                    <a:pt x="9" y="0"/>
                    <a:pt x="8" y="0"/>
                  </a:cubicBezTo>
                  <a:cubicBezTo>
                    <a:pt x="8" y="0"/>
                    <a:pt x="8" y="0"/>
                    <a:pt x="8" y="0"/>
                  </a:cubicBezTo>
                  <a:cubicBezTo>
                    <a:pt x="8" y="0"/>
                    <a:pt x="8" y="1"/>
                    <a:pt x="7" y="1"/>
                  </a:cubicBezTo>
                  <a:cubicBezTo>
                    <a:pt x="2" y="41"/>
                    <a:pt x="2" y="41"/>
                    <a:pt x="2" y="41"/>
                  </a:cubicBezTo>
                  <a:cubicBezTo>
                    <a:pt x="1" y="42"/>
                    <a:pt x="0" y="43"/>
                    <a:pt x="1" y="44"/>
                  </a:cubicBezTo>
                  <a:cubicBezTo>
                    <a:pt x="1" y="45"/>
                    <a:pt x="1" y="45"/>
                    <a:pt x="1" y="45"/>
                  </a:cubicBezTo>
                  <a:cubicBezTo>
                    <a:pt x="1" y="46"/>
                    <a:pt x="2" y="47"/>
                    <a:pt x="3" y="47"/>
                  </a:cubicBezTo>
                  <a:cubicBezTo>
                    <a:pt x="4" y="47"/>
                    <a:pt x="4" y="47"/>
                    <a:pt x="4" y="47"/>
                  </a:cubicBezTo>
                  <a:cubicBezTo>
                    <a:pt x="4" y="47"/>
                    <a:pt x="4" y="47"/>
                    <a:pt x="4" y="47"/>
                  </a:cubicBezTo>
                  <a:cubicBezTo>
                    <a:pt x="4" y="48"/>
                    <a:pt x="4" y="48"/>
                    <a:pt x="4" y="48"/>
                  </a:cubicBezTo>
                  <a:cubicBezTo>
                    <a:pt x="4" y="49"/>
                    <a:pt x="5" y="50"/>
                    <a:pt x="7" y="50"/>
                  </a:cubicBezTo>
                  <a:cubicBezTo>
                    <a:pt x="23" y="48"/>
                    <a:pt x="23" y="48"/>
                    <a:pt x="23" y="48"/>
                  </a:cubicBezTo>
                  <a:cubicBezTo>
                    <a:pt x="24" y="48"/>
                    <a:pt x="25" y="47"/>
                    <a:pt x="25" y="45"/>
                  </a:cubicBezTo>
                  <a:cubicBezTo>
                    <a:pt x="25" y="44"/>
                    <a:pt x="25" y="44"/>
                    <a:pt x="25" y="44"/>
                  </a:cubicBezTo>
                  <a:cubicBezTo>
                    <a:pt x="25" y="44"/>
                    <a:pt x="25" y="44"/>
                    <a:pt x="25" y="44"/>
                  </a:cubicBezTo>
                  <a:cubicBezTo>
                    <a:pt x="25" y="44"/>
                    <a:pt x="25" y="44"/>
                    <a:pt x="25" y="44"/>
                  </a:cubicBezTo>
                  <a:cubicBezTo>
                    <a:pt x="26" y="44"/>
                    <a:pt x="27" y="43"/>
                    <a:pt x="27" y="41"/>
                  </a:cubicBezTo>
                  <a:cubicBezTo>
                    <a:pt x="27" y="40"/>
                    <a:pt x="27" y="40"/>
                    <a:pt x="27" y="40"/>
                  </a:cubicBezTo>
                  <a:cubicBezTo>
                    <a:pt x="27" y="39"/>
                    <a:pt x="26" y="38"/>
                    <a:pt x="24" y="38"/>
                  </a:cubicBezTo>
                  <a:close/>
                  <a:moveTo>
                    <a:pt x="4" y="41"/>
                  </a:moveTo>
                  <a:cubicBezTo>
                    <a:pt x="9" y="6"/>
                    <a:pt x="9" y="6"/>
                    <a:pt x="9" y="6"/>
                  </a:cubicBezTo>
                  <a:cubicBezTo>
                    <a:pt x="22" y="38"/>
                    <a:pt x="22" y="38"/>
                    <a:pt x="22" y="38"/>
                  </a:cubicBezTo>
                  <a:lnTo>
                    <a:pt x="4" y="41"/>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8" name="Freeform 124"/>
            <p:cNvSpPr/>
            <p:nvPr/>
          </p:nvSpPr>
          <p:spPr bwMode="auto">
            <a:xfrm>
              <a:off x="3095624" y="2445740"/>
              <a:ext cx="198834" cy="223838"/>
            </a:xfrm>
            <a:custGeom>
              <a:avLst/>
              <a:gdLst>
                <a:gd name="T0" fmla="*/ 58 w 77"/>
                <a:gd name="T1" fmla="*/ 75 h 87"/>
                <a:gd name="T2" fmla="*/ 58 w 77"/>
                <a:gd name="T3" fmla="*/ 74 h 87"/>
                <a:gd name="T4" fmla="*/ 54 w 77"/>
                <a:gd name="T5" fmla="*/ 71 h 87"/>
                <a:gd name="T6" fmla="*/ 50 w 77"/>
                <a:gd name="T7" fmla="*/ 72 h 87"/>
                <a:gd name="T8" fmla="*/ 43 w 77"/>
                <a:gd name="T9" fmla="*/ 16 h 87"/>
                <a:gd name="T10" fmla="*/ 46 w 77"/>
                <a:gd name="T11" fmla="*/ 12 h 87"/>
                <a:gd name="T12" fmla="*/ 68 w 77"/>
                <a:gd name="T13" fmla="*/ 10 h 87"/>
                <a:gd name="T14" fmla="*/ 72 w 77"/>
                <a:gd name="T15" fmla="*/ 11 h 87"/>
                <a:gd name="T16" fmla="*/ 76 w 77"/>
                <a:gd name="T17" fmla="*/ 6 h 87"/>
                <a:gd name="T18" fmla="*/ 71 w 77"/>
                <a:gd name="T19" fmla="*/ 1 h 87"/>
                <a:gd name="T20" fmla="*/ 68 w 77"/>
                <a:gd name="T21" fmla="*/ 4 h 87"/>
                <a:gd name="T22" fmla="*/ 47 w 77"/>
                <a:gd name="T23" fmla="*/ 6 h 87"/>
                <a:gd name="T24" fmla="*/ 37 w 77"/>
                <a:gd name="T25" fmla="*/ 0 h 87"/>
                <a:gd name="T26" fmla="*/ 29 w 77"/>
                <a:gd name="T27" fmla="*/ 8 h 87"/>
                <a:gd name="T28" fmla="*/ 8 w 77"/>
                <a:gd name="T29" fmla="*/ 11 h 87"/>
                <a:gd name="T30" fmla="*/ 4 w 77"/>
                <a:gd name="T31" fmla="*/ 10 h 87"/>
                <a:gd name="T32" fmla="*/ 0 w 77"/>
                <a:gd name="T33" fmla="*/ 15 h 87"/>
                <a:gd name="T34" fmla="*/ 5 w 77"/>
                <a:gd name="T35" fmla="*/ 19 h 87"/>
                <a:gd name="T36" fmla="*/ 9 w 77"/>
                <a:gd name="T37" fmla="*/ 17 h 87"/>
                <a:gd name="T38" fmla="*/ 31 w 77"/>
                <a:gd name="T39" fmla="*/ 14 h 87"/>
                <a:gd name="T40" fmla="*/ 35 w 77"/>
                <a:gd name="T41" fmla="*/ 17 h 87"/>
                <a:gd name="T42" fmla="*/ 42 w 77"/>
                <a:gd name="T43" fmla="*/ 73 h 87"/>
                <a:gd name="T44" fmla="*/ 38 w 77"/>
                <a:gd name="T45" fmla="*/ 73 h 87"/>
                <a:gd name="T46" fmla="*/ 35 w 77"/>
                <a:gd name="T47" fmla="*/ 77 h 87"/>
                <a:gd name="T48" fmla="*/ 35 w 77"/>
                <a:gd name="T49" fmla="*/ 78 h 87"/>
                <a:gd name="T50" fmla="*/ 32 w 77"/>
                <a:gd name="T51" fmla="*/ 82 h 87"/>
                <a:gd name="T52" fmla="*/ 32 w 77"/>
                <a:gd name="T53" fmla="*/ 83 h 87"/>
                <a:gd name="T54" fmla="*/ 36 w 77"/>
                <a:gd name="T55" fmla="*/ 86 h 87"/>
                <a:gd name="T56" fmla="*/ 59 w 77"/>
                <a:gd name="T57" fmla="*/ 84 h 87"/>
                <a:gd name="T58" fmla="*/ 62 w 77"/>
                <a:gd name="T59" fmla="*/ 80 h 87"/>
                <a:gd name="T60" fmla="*/ 62 w 77"/>
                <a:gd name="T61" fmla="*/ 78 h 87"/>
                <a:gd name="T62" fmla="*/ 58 w 77"/>
                <a:gd name="T63"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7">
                  <a:moveTo>
                    <a:pt x="58" y="75"/>
                  </a:moveTo>
                  <a:cubicBezTo>
                    <a:pt x="58" y="74"/>
                    <a:pt x="58" y="74"/>
                    <a:pt x="58" y="74"/>
                  </a:cubicBezTo>
                  <a:cubicBezTo>
                    <a:pt x="58" y="72"/>
                    <a:pt x="56" y="71"/>
                    <a:pt x="54" y="71"/>
                  </a:cubicBezTo>
                  <a:cubicBezTo>
                    <a:pt x="50" y="72"/>
                    <a:pt x="50" y="72"/>
                    <a:pt x="50" y="72"/>
                  </a:cubicBezTo>
                  <a:cubicBezTo>
                    <a:pt x="43" y="16"/>
                    <a:pt x="43" y="16"/>
                    <a:pt x="43" y="16"/>
                  </a:cubicBezTo>
                  <a:cubicBezTo>
                    <a:pt x="45" y="15"/>
                    <a:pt x="46" y="14"/>
                    <a:pt x="46" y="12"/>
                  </a:cubicBezTo>
                  <a:cubicBezTo>
                    <a:pt x="68" y="10"/>
                    <a:pt x="68" y="10"/>
                    <a:pt x="68" y="10"/>
                  </a:cubicBezTo>
                  <a:cubicBezTo>
                    <a:pt x="69" y="11"/>
                    <a:pt x="71" y="11"/>
                    <a:pt x="72" y="11"/>
                  </a:cubicBezTo>
                  <a:cubicBezTo>
                    <a:pt x="75" y="11"/>
                    <a:pt x="77" y="8"/>
                    <a:pt x="76" y="6"/>
                  </a:cubicBezTo>
                  <a:cubicBezTo>
                    <a:pt x="76" y="3"/>
                    <a:pt x="74" y="1"/>
                    <a:pt x="71" y="1"/>
                  </a:cubicBezTo>
                  <a:cubicBezTo>
                    <a:pt x="70" y="2"/>
                    <a:pt x="68" y="3"/>
                    <a:pt x="68" y="4"/>
                  </a:cubicBezTo>
                  <a:cubicBezTo>
                    <a:pt x="47" y="6"/>
                    <a:pt x="47" y="6"/>
                    <a:pt x="47" y="6"/>
                  </a:cubicBezTo>
                  <a:cubicBezTo>
                    <a:pt x="45" y="2"/>
                    <a:pt x="41" y="0"/>
                    <a:pt x="37" y="0"/>
                  </a:cubicBezTo>
                  <a:cubicBezTo>
                    <a:pt x="33" y="1"/>
                    <a:pt x="30" y="4"/>
                    <a:pt x="29" y="8"/>
                  </a:cubicBezTo>
                  <a:cubicBezTo>
                    <a:pt x="8" y="11"/>
                    <a:pt x="8" y="11"/>
                    <a:pt x="8" y="11"/>
                  </a:cubicBezTo>
                  <a:cubicBezTo>
                    <a:pt x="7" y="10"/>
                    <a:pt x="6" y="10"/>
                    <a:pt x="4" y="10"/>
                  </a:cubicBezTo>
                  <a:cubicBezTo>
                    <a:pt x="2" y="10"/>
                    <a:pt x="0" y="12"/>
                    <a:pt x="0" y="15"/>
                  </a:cubicBezTo>
                  <a:cubicBezTo>
                    <a:pt x="0" y="18"/>
                    <a:pt x="3" y="19"/>
                    <a:pt x="5" y="19"/>
                  </a:cubicBezTo>
                  <a:cubicBezTo>
                    <a:pt x="7" y="19"/>
                    <a:pt x="8" y="18"/>
                    <a:pt x="9" y="17"/>
                  </a:cubicBezTo>
                  <a:cubicBezTo>
                    <a:pt x="31" y="14"/>
                    <a:pt x="31" y="14"/>
                    <a:pt x="31" y="14"/>
                  </a:cubicBezTo>
                  <a:cubicBezTo>
                    <a:pt x="32" y="15"/>
                    <a:pt x="33" y="16"/>
                    <a:pt x="35" y="17"/>
                  </a:cubicBezTo>
                  <a:cubicBezTo>
                    <a:pt x="42" y="73"/>
                    <a:pt x="42" y="73"/>
                    <a:pt x="42" y="73"/>
                  </a:cubicBezTo>
                  <a:cubicBezTo>
                    <a:pt x="38" y="73"/>
                    <a:pt x="38" y="73"/>
                    <a:pt x="38" y="73"/>
                  </a:cubicBezTo>
                  <a:cubicBezTo>
                    <a:pt x="36" y="74"/>
                    <a:pt x="34" y="75"/>
                    <a:pt x="35" y="77"/>
                  </a:cubicBezTo>
                  <a:cubicBezTo>
                    <a:pt x="35" y="78"/>
                    <a:pt x="35" y="78"/>
                    <a:pt x="35" y="78"/>
                  </a:cubicBezTo>
                  <a:cubicBezTo>
                    <a:pt x="33" y="79"/>
                    <a:pt x="32" y="80"/>
                    <a:pt x="32" y="82"/>
                  </a:cubicBezTo>
                  <a:cubicBezTo>
                    <a:pt x="32" y="83"/>
                    <a:pt x="32" y="83"/>
                    <a:pt x="32" y="83"/>
                  </a:cubicBezTo>
                  <a:cubicBezTo>
                    <a:pt x="33" y="85"/>
                    <a:pt x="34" y="87"/>
                    <a:pt x="36" y="86"/>
                  </a:cubicBezTo>
                  <a:cubicBezTo>
                    <a:pt x="59" y="84"/>
                    <a:pt x="59" y="84"/>
                    <a:pt x="59" y="84"/>
                  </a:cubicBezTo>
                  <a:cubicBezTo>
                    <a:pt x="61" y="83"/>
                    <a:pt x="62" y="82"/>
                    <a:pt x="62" y="80"/>
                  </a:cubicBezTo>
                  <a:cubicBezTo>
                    <a:pt x="62" y="78"/>
                    <a:pt x="62" y="78"/>
                    <a:pt x="62" y="78"/>
                  </a:cubicBezTo>
                  <a:cubicBezTo>
                    <a:pt x="62" y="76"/>
                    <a:pt x="60" y="75"/>
                    <a:pt x="58" y="7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9" name="Freeform 125"/>
            <p:cNvSpPr>
              <a:spLocks noEditPoints="1"/>
            </p:cNvSpPr>
            <p:nvPr/>
          </p:nvSpPr>
          <p:spPr bwMode="auto">
            <a:xfrm>
              <a:off x="3263503" y="2481459"/>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7 h 50"/>
                <a:gd name="T18" fmla="*/ 3 w 27"/>
                <a:gd name="T19" fmla="*/ 47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6 w 27"/>
                <a:gd name="T37" fmla="*/ 41 h 50"/>
                <a:gd name="T38" fmla="*/ 26 w 27"/>
                <a:gd name="T39" fmla="*/ 40 h 50"/>
                <a:gd name="T40" fmla="*/ 24 w 27"/>
                <a:gd name="T41" fmla="*/ 38 h 50"/>
                <a:gd name="T42" fmla="*/ 4 w 27"/>
                <a:gd name="T43" fmla="*/ 40 h 50"/>
                <a:gd name="T44" fmla="*/ 9 w 27"/>
                <a:gd name="T45" fmla="*/ 6 h 50"/>
                <a:gd name="T46" fmla="*/ 21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8" y="0"/>
                    <a:pt x="8" y="0"/>
                  </a:cubicBezTo>
                  <a:cubicBezTo>
                    <a:pt x="8" y="0"/>
                    <a:pt x="8" y="0"/>
                    <a:pt x="8" y="0"/>
                  </a:cubicBezTo>
                  <a:cubicBezTo>
                    <a:pt x="7" y="0"/>
                    <a:pt x="7" y="1"/>
                    <a:pt x="7" y="1"/>
                  </a:cubicBezTo>
                  <a:cubicBezTo>
                    <a:pt x="1" y="41"/>
                    <a:pt x="1" y="41"/>
                    <a:pt x="1" y="41"/>
                  </a:cubicBezTo>
                  <a:cubicBezTo>
                    <a:pt x="0" y="42"/>
                    <a:pt x="0" y="42"/>
                    <a:pt x="0" y="43"/>
                  </a:cubicBezTo>
                  <a:cubicBezTo>
                    <a:pt x="0" y="44"/>
                    <a:pt x="0" y="44"/>
                    <a:pt x="0" y="44"/>
                  </a:cubicBezTo>
                  <a:cubicBezTo>
                    <a:pt x="0" y="46"/>
                    <a:pt x="2" y="47"/>
                    <a:pt x="3" y="47"/>
                  </a:cubicBezTo>
                  <a:cubicBezTo>
                    <a:pt x="3" y="47"/>
                    <a:pt x="3" y="47"/>
                    <a:pt x="3" y="47"/>
                  </a:cubicBezTo>
                  <a:cubicBezTo>
                    <a:pt x="3" y="47"/>
                    <a:pt x="3" y="47"/>
                    <a:pt x="3" y="47"/>
                  </a:cubicBezTo>
                  <a:cubicBezTo>
                    <a:pt x="3" y="48"/>
                    <a:pt x="3" y="48"/>
                    <a:pt x="3" y="48"/>
                  </a:cubicBezTo>
                  <a:cubicBezTo>
                    <a:pt x="3" y="49"/>
                    <a:pt x="5" y="50"/>
                    <a:pt x="6" y="50"/>
                  </a:cubicBezTo>
                  <a:cubicBezTo>
                    <a:pt x="22" y="48"/>
                    <a:pt x="22" y="48"/>
                    <a:pt x="22" y="48"/>
                  </a:cubicBezTo>
                  <a:cubicBezTo>
                    <a:pt x="23" y="48"/>
                    <a:pt x="24" y="47"/>
                    <a:pt x="24" y="45"/>
                  </a:cubicBezTo>
                  <a:cubicBezTo>
                    <a:pt x="24" y="44"/>
                    <a:pt x="24" y="44"/>
                    <a:pt x="24" y="44"/>
                  </a:cubicBezTo>
                  <a:cubicBezTo>
                    <a:pt x="24" y="44"/>
                    <a:pt x="24" y="44"/>
                    <a:pt x="24" y="44"/>
                  </a:cubicBezTo>
                  <a:cubicBezTo>
                    <a:pt x="24" y="44"/>
                    <a:pt x="24" y="44"/>
                    <a:pt x="24" y="44"/>
                  </a:cubicBezTo>
                  <a:cubicBezTo>
                    <a:pt x="26" y="44"/>
                    <a:pt x="27" y="43"/>
                    <a:pt x="26" y="41"/>
                  </a:cubicBezTo>
                  <a:cubicBezTo>
                    <a:pt x="26" y="40"/>
                    <a:pt x="26" y="40"/>
                    <a:pt x="26" y="40"/>
                  </a:cubicBezTo>
                  <a:cubicBezTo>
                    <a:pt x="26" y="39"/>
                    <a:pt x="25" y="38"/>
                    <a:pt x="24" y="38"/>
                  </a:cubicBezTo>
                  <a:close/>
                  <a:moveTo>
                    <a:pt x="4" y="40"/>
                  </a:moveTo>
                  <a:cubicBezTo>
                    <a:pt x="9" y="6"/>
                    <a:pt x="9" y="6"/>
                    <a:pt x="9" y="6"/>
                  </a:cubicBezTo>
                  <a:cubicBezTo>
                    <a:pt x="21" y="38"/>
                    <a:pt x="21" y="38"/>
                    <a:pt x="21" y="38"/>
                  </a:cubicBezTo>
                  <a:lnTo>
                    <a:pt x="4" y="4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0" name="Freeform 126"/>
            <p:cNvSpPr>
              <a:spLocks noEditPoints="1"/>
            </p:cNvSpPr>
            <p:nvPr/>
          </p:nvSpPr>
          <p:spPr bwMode="auto">
            <a:xfrm>
              <a:off x="3088481" y="2501700"/>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4 h 50"/>
                <a:gd name="T14" fmla="*/ 0 w 27"/>
                <a:gd name="T15" fmla="*/ 45 h 50"/>
                <a:gd name="T16" fmla="*/ 3 w 27"/>
                <a:gd name="T17" fmla="*/ 47 h 50"/>
                <a:gd name="T18" fmla="*/ 3 w 27"/>
                <a:gd name="T19" fmla="*/ 47 h 50"/>
                <a:gd name="T20" fmla="*/ 3 w 27"/>
                <a:gd name="T21" fmla="*/ 47 h 50"/>
                <a:gd name="T22" fmla="*/ 4 w 27"/>
                <a:gd name="T23" fmla="*/ 48 h 50"/>
                <a:gd name="T24" fmla="*/ 6 w 27"/>
                <a:gd name="T25" fmla="*/ 50 h 50"/>
                <a:gd name="T26" fmla="*/ 22 w 27"/>
                <a:gd name="T27" fmla="*/ 48 h 50"/>
                <a:gd name="T28" fmla="*/ 24 w 27"/>
                <a:gd name="T29" fmla="*/ 46 h 50"/>
                <a:gd name="T30" fmla="*/ 24 w 27"/>
                <a:gd name="T31" fmla="*/ 45 h 50"/>
                <a:gd name="T32" fmla="*/ 24 w 27"/>
                <a:gd name="T33" fmla="*/ 44 h 50"/>
                <a:gd name="T34" fmla="*/ 25 w 27"/>
                <a:gd name="T35" fmla="*/ 44 h 50"/>
                <a:gd name="T36" fmla="*/ 27 w 27"/>
                <a:gd name="T37" fmla="*/ 41 h 50"/>
                <a:gd name="T38" fmla="*/ 27 w 27"/>
                <a:gd name="T39" fmla="*/ 41 h 50"/>
                <a:gd name="T40" fmla="*/ 24 w 27"/>
                <a:gd name="T41" fmla="*/ 38 h 50"/>
                <a:gd name="T42" fmla="*/ 4 w 27"/>
                <a:gd name="T43" fmla="*/ 41 h 50"/>
                <a:gd name="T44" fmla="*/ 9 w 27"/>
                <a:gd name="T45" fmla="*/ 6 h 50"/>
                <a:gd name="T46" fmla="*/ 22 w 27"/>
                <a:gd name="T47" fmla="*/ 39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1"/>
                    <a:pt x="9" y="0"/>
                    <a:pt x="8" y="0"/>
                  </a:cubicBezTo>
                  <a:cubicBezTo>
                    <a:pt x="8" y="0"/>
                    <a:pt x="8" y="0"/>
                    <a:pt x="8" y="0"/>
                  </a:cubicBezTo>
                  <a:cubicBezTo>
                    <a:pt x="8" y="1"/>
                    <a:pt x="7" y="1"/>
                    <a:pt x="7" y="1"/>
                  </a:cubicBezTo>
                  <a:cubicBezTo>
                    <a:pt x="1" y="41"/>
                    <a:pt x="1" y="41"/>
                    <a:pt x="1" y="41"/>
                  </a:cubicBezTo>
                  <a:cubicBezTo>
                    <a:pt x="1" y="42"/>
                    <a:pt x="0" y="43"/>
                    <a:pt x="0" y="44"/>
                  </a:cubicBezTo>
                  <a:cubicBezTo>
                    <a:pt x="0" y="45"/>
                    <a:pt x="0" y="45"/>
                    <a:pt x="0" y="45"/>
                  </a:cubicBezTo>
                  <a:cubicBezTo>
                    <a:pt x="1" y="46"/>
                    <a:pt x="2" y="47"/>
                    <a:pt x="3" y="47"/>
                  </a:cubicBezTo>
                  <a:cubicBezTo>
                    <a:pt x="3" y="47"/>
                    <a:pt x="3" y="47"/>
                    <a:pt x="3" y="47"/>
                  </a:cubicBezTo>
                  <a:cubicBezTo>
                    <a:pt x="3" y="47"/>
                    <a:pt x="3" y="47"/>
                    <a:pt x="3" y="47"/>
                  </a:cubicBezTo>
                  <a:cubicBezTo>
                    <a:pt x="4" y="48"/>
                    <a:pt x="4" y="48"/>
                    <a:pt x="4" y="48"/>
                  </a:cubicBezTo>
                  <a:cubicBezTo>
                    <a:pt x="4" y="49"/>
                    <a:pt x="5" y="50"/>
                    <a:pt x="6" y="50"/>
                  </a:cubicBezTo>
                  <a:cubicBezTo>
                    <a:pt x="22" y="48"/>
                    <a:pt x="22" y="48"/>
                    <a:pt x="22" y="48"/>
                  </a:cubicBezTo>
                  <a:cubicBezTo>
                    <a:pt x="24" y="48"/>
                    <a:pt x="25" y="47"/>
                    <a:pt x="24" y="46"/>
                  </a:cubicBezTo>
                  <a:cubicBezTo>
                    <a:pt x="24" y="45"/>
                    <a:pt x="24" y="45"/>
                    <a:pt x="24" y="45"/>
                  </a:cubicBezTo>
                  <a:cubicBezTo>
                    <a:pt x="24" y="44"/>
                    <a:pt x="24" y="44"/>
                    <a:pt x="24" y="44"/>
                  </a:cubicBezTo>
                  <a:cubicBezTo>
                    <a:pt x="25" y="44"/>
                    <a:pt x="25" y="44"/>
                    <a:pt x="25" y="44"/>
                  </a:cubicBezTo>
                  <a:cubicBezTo>
                    <a:pt x="26" y="44"/>
                    <a:pt x="27" y="43"/>
                    <a:pt x="27" y="41"/>
                  </a:cubicBezTo>
                  <a:cubicBezTo>
                    <a:pt x="27" y="41"/>
                    <a:pt x="27" y="41"/>
                    <a:pt x="27" y="41"/>
                  </a:cubicBezTo>
                  <a:cubicBezTo>
                    <a:pt x="26" y="39"/>
                    <a:pt x="25" y="38"/>
                    <a:pt x="24" y="38"/>
                  </a:cubicBezTo>
                  <a:close/>
                  <a:moveTo>
                    <a:pt x="4" y="41"/>
                  </a:moveTo>
                  <a:cubicBezTo>
                    <a:pt x="9" y="6"/>
                    <a:pt x="9" y="6"/>
                    <a:pt x="9" y="6"/>
                  </a:cubicBezTo>
                  <a:cubicBezTo>
                    <a:pt x="22" y="39"/>
                    <a:pt x="22" y="39"/>
                    <a:pt x="22" y="39"/>
                  </a:cubicBezTo>
                  <a:lnTo>
                    <a:pt x="4" y="41"/>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1" name="Freeform 127"/>
            <p:cNvSpPr/>
            <p:nvPr/>
          </p:nvSpPr>
          <p:spPr bwMode="auto">
            <a:xfrm>
              <a:off x="957262" y="2417166"/>
              <a:ext cx="157163" cy="151210"/>
            </a:xfrm>
            <a:custGeom>
              <a:avLst/>
              <a:gdLst>
                <a:gd name="T0" fmla="*/ 59 w 61"/>
                <a:gd name="T1" fmla="*/ 26 h 59"/>
                <a:gd name="T2" fmla="*/ 37 w 61"/>
                <a:gd name="T3" fmla="*/ 2 h 59"/>
                <a:gd name="T4" fmla="*/ 29 w 61"/>
                <a:gd name="T5" fmla="*/ 2 h 59"/>
                <a:gd name="T6" fmla="*/ 22 w 61"/>
                <a:gd name="T7" fmla="*/ 9 h 59"/>
                <a:gd name="T8" fmla="*/ 21 w 61"/>
                <a:gd name="T9" fmla="*/ 17 h 59"/>
                <a:gd name="T10" fmla="*/ 29 w 61"/>
                <a:gd name="T11" fmla="*/ 25 h 59"/>
                <a:gd name="T12" fmla="*/ 1 w 61"/>
                <a:gd name="T13" fmla="*/ 50 h 59"/>
                <a:gd name="T14" fmla="*/ 1 w 61"/>
                <a:gd name="T15" fmla="*/ 56 h 59"/>
                <a:gd name="T16" fmla="*/ 2 w 61"/>
                <a:gd name="T17" fmla="*/ 57 h 59"/>
                <a:gd name="T18" fmla="*/ 8 w 61"/>
                <a:gd name="T19" fmla="*/ 58 h 59"/>
                <a:gd name="T20" fmla="*/ 36 w 61"/>
                <a:gd name="T21" fmla="*/ 32 h 59"/>
                <a:gd name="T22" fmla="*/ 43 w 61"/>
                <a:gd name="T23" fmla="*/ 40 h 59"/>
                <a:gd name="T24" fmla="*/ 51 w 61"/>
                <a:gd name="T25" fmla="*/ 41 h 59"/>
                <a:gd name="T26" fmla="*/ 59 w 61"/>
                <a:gd name="T27" fmla="*/ 34 h 59"/>
                <a:gd name="T28" fmla="*/ 59 w 61"/>
                <a:gd name="T29"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59">
                  <a:moveTo>
                    <a:pt x="59" y="26"/>
                  </a:moveTo>
                  <a:cubicBezTo>
                    <a:pt x="37" y="2"/>
                    <a:pt x="37" y="2"/>
                    <a:pt x="37" y="2"/>
                  </a:cubicBezTo>
                  <a:cubicBezTo>
                    <a:pt x="35" y="0"/>
                    <a:pt x="32" y="0"/>
                    <a:pt x="29" y="2"/>
                  </a:cubicBezTo>
                  <a:cubicBezTo>
                    <a:pt x="22" y="9"/>
                    <a:pt x="22" y="9"/>
                    <a:pt x="22" y="9"/>
                  </a:cubicBezTo>
                  <a:cubicBezTo>
                    <a:pt x="19" y="11"/>
                    <a:pt x="19" y="14"/>
                    <a:pt x="21" y="17"/>
                  </a:cubicBezTo>
                  <a:cubicBezTo>
                    <a:pt x="29" y="25"/>
                    <a:pt x="29" y="25"/>
                    <a:pt x="29" y="25"/>
                  </a:cubicBezTo>
                  <a:cubicBezTo>
                    <a:pt x="1" y="50"/>
                    <a:pt x="1" y="50"/>
                    <a:pt x="1" y="50"/>
                  </a:cubicBezTo>
                  <a:cubicBezTo>
                    <a:pt x="0" y="52"/>
                    <a:pt x="0" y="54"/>
                    <a:pt x="1" y="56"/>
                  </a:cubicBezTo>
                  <a:cubicBezTo>
                    <a:pt x="2" y="57"/>
                    <a:pt x="2" y="57"/>
                    <a:pt x="2" y="57"/>
                  </a:cubicBezTo>
                  <a:cubicBezTo>
                    <a:pt x="4" y="59"/>
                    <a:pt x="6" y="59"/>
                    <a:pt x="8" y="58"/>
                  </a:cubicBezTo>
                  <a:cubicBezTo>
                    <a:pt x="36" y="32"/>
                    <a:pt x="36" y="32"/>
                    <a:pt x="36" y="32"/>
                  </a:cubicBezTo>
                  <a:cubicBezTo>
                    <a:pt x="43" y="40"/>
                    <a:pt x="43" y="40"/>
                    <a:pt x="43" y="40"/>
                  </a:cubicBezTo>
                  <a:cubicBezTo>
                    <a:pt x="45" y="43"/>
                    <a:pt x="49" y="43"/>
                    <a:pt x="51" y="41"/>
                  </a:cubicBezTo>
                  <a:cubicBezTo>
                    <a:pt x="59" y="34"/>
                    <a:pt x="59" y="34"/>
                    <a:pt x="59" y="34"/>
                  </a:cubicBezTo>
                  <a:cubicBezTo>
                    <a:pt x="61" y="32"/>
                    <a:pt x="61" y="28"/>
                    <a:pt x="59" y="2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2" name="Freeform 128"/>
            <p:cNvSpPr/>
            <p:nvPr/>
          </p:nvSpPr>
          <p:spPr bwMode="auto">
            <a:xfrm>
              <a:off x="1054894" y="2540990"/>
              <a:ext cx="123825" cy="5834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9 h 23"/>
                <a:gd name="T20" fmla="*/ 5 w 48"/>
                <a:gd name="T21" fmla="*/ 23 h 23"/>
                <a:gd name="T22" fmla="*/ 44 w 48"/>
                <a:gd name="T23" fmla="*/ 18 h 23"/>
                <a:gd name="T24" fmla="*/ 48 w 48"/>
                <a:gd name="T25" fmla="*/ 13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9"/>
                    <a:pt x="0" y="19"/>
                    <a:pt x="0" y="19"/>
                  </a:cubicBezTo>
                  <a:cubicBezTo>
                    <a:pt x="0" y="21"/>
                    <a:pt x="3" y="23"/>
                    <a:pt x="5" y="23"/>
                  </a:cubicBezTo>
                  <a:cubicBezTo>
                    <a:pt x="44" y="18"/>
                    <a:pt x="44" y="18"/>
                    <a:pt x="44" y="18"/>
                  </a:cubicBezTo>
                  <a:cubicBezTo>
                    <a:pt x="46" y="17"/>
                    <a:pt x="48" y="15"/>
                    <a:pt x="48" y="13"/>
                  </a:cubicBezTo>
                  <a:cubicBezTo>
                    <a:pt x="48" y="10"/>
                    <a:pt x="48" y="10"/>
                    <a:pt x="48" y="10"/>
                  </a:cubicBezTo>
                  <a:cubicBezTo>
                    <a:pt x="47" y="8"/>
                    <a:pt x="45" y="6"/>
                    <a:pt x="42" y="6"/>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3" name="Freeform 129"/>
            <p:cNvSpPr/>
            <p:nvPr/>
          </p:nvSpPr>
          <p:spPr bwMode="auto">
            <a:xfrm>
              <a:off x="2550318" y="1917103"/>
              <a:ext cx="157163" cy="154781"/>
            </a:xfrm>
            <a:custGeom>
              <a:avLst/>
              <a:gdLst>
                <a:gd name="T0" fmla="*/ 59 w 61"/>
                <a:gd name="T1" fmla="*/ 27 h 60"/>
                <a:gd name="T2" fmla="*/ 37 w 61"/>
                <a:gd name="T3" fmla="*/ 3 h 60"/>
                <a:gd name="T4" fmla="*/ 29 w 61"/>
                <a:gd name="T5" fmla="*/ 3 h 60"/>
                <a:gd name="T6" fmla="*/ 22 w 61"/>
                <a:gd name="T7" fmla="*/ 10 h 60"/>
                <a:gd name="T8" fmla="*/ 21 w 61"/>
                <a:gd name="T9" fmla="*/ 17 h 60"/>
                <a:gd name="T10" fmla="*/ 29 w 61"/>
                <a:gd name="T11" fmla="*/ 26 h 60"/>
                <a:gd name="T12" fmla="*/ 1 w 61"/>
                <a:gd name="T13" fmla="*/ 51 h 60"/>
                <a:gd name="T14" fmla="*/ 1 w 61"/>
                <a:gd name="T15" fmla="*/ 57 h 60"/>
                <a:gd name="T16" fmla="*/ 2 w 61"/>
                <a:gd name="T17" fmla="*/ 58 h 60"/>
                <a:gd name="T18" fmla="*/ 8 w 61"/>
                <a:gd name="T19" fmla="*/ 58 h 60"/>
                <a:gd name="T20" fmla="*/ 36 w 61"/>
                <a:gd name="T21" fmla="*/ 33 h 60"/>
                <a:gd name="T22" fmla="*/ 43 w 61"/>
                <a:gd name="T23" fmla="*/ 41 h 60"/>
                <a:gd name="T24" fmla="*/ 51 w 61"/>
                <a:gd name="T25" fmla="*/ 42 h 60"/>
                <a:gd name="T26" fmla="*/ 59 w 61"/>
                <a:gd name="T27" fmla="*/ 35 h 60"/>
                <a:gd name="T28" fmla="*/ 59 w 61"/>
                <a:gd name="T29"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0">
                  <a:moveTo>
                    <a:pt x="59" y="27"/>
                  </a:moveTo>
                  <a:cubicBezTo>
                    <a:pt x="37" y="3"/>
                    <a:pt x="37" y="3"/>
                    <a:pt x="37" y="3"/>
                  </a:cubicBezTo>
                  <a:cubicBezTo>
                    <a:pt x="35" y="1"/>
                    <a:pt x="32" y="0"/>
                    <a:pt x="29" y="3"/>
                  </a:cubicBezTo>
                  <a:cubicBezTo>
                    <a:pt x="22" y="10"/>
                    <a:pt x="22" y="10"/>
                    <a:pt x="22" y="10"/>
                  </a:cubicBezTo>
                  <a:cubicBezTo>
                    <a:pt x="19" y="12"/>
                    <a:pt x="19" y="15"/>
                    <a:pt x="21" y="17"/>
                  </a:cubicBezTo>
                  <a:cubicBezTo>
                    <a:pt x="29" y="26"/>
                    <a:pt x="29" y="26"/>
                    <a:pt x="29" y="26"/>
                  </a:cubicBezTo>
                  <a:cubicBezTo>
                    <a:pt x="1" y="51"/>
                    <a:pt x="1" y="51"/>
                    <a:pt x="1" y="51"/>
                  </a:cubicBezTo>
                  <a:cubicBezTo>
                    <a:pt x="0" y="53"/>
                    <a:pt x="0" y="55"/>
                    <a:pt x="1" y="57"/>
                  </a:cubicBezTo>
                  <a:cubicBezTo>
                    <a:pt x="2" y="58"/>
                    <a:pt x="2" y="58"/>
                    <a:pt x="2" y="58"/>
                  </a:cubicBezTo>
                  <a:cubicBezTo>
                    <a:pt x="4" y="60"/>
                    <a:pt x="6" y="60"/>
                    <a:pt x="8" y="58"/>
                  </a:cubicBezTo>
                  <a:cubicBezTo>
                    <a:pt x="36" y="33"/>
                    <a:pt x="36" y="33"/>
                    <a:pt x="36" y="33"/>
                  </a:cubicBezTo>
                  <a:cubicBezTo>
                    <a:pt x="43" y="41"/>
                    <a:pt x="43" y="41"/>
                    <a:pt x="43" y="41"/>
                  </a:cubicBezTo>
                  <a:cubicBezTo>
                    <a:pt x="45" y="44"/>
                    <a:pt x="49" y="44"/>
                    <a:pt x="51" y="42"/>
                  </a:cubicBezTo>
                  <a:cubicBezTo>
                    <a:pt x="59" y="35"/>
                    <a:pt x="59" y="35"/>
                    <a:pt x="59" y="35"/>
                  </a:cubicBezTo>
                  <a:cubicBezTo>
                    <a:pt x="61" y="33"/>
                    <a:pt x="61" y="29"/>
                    <a:pt x="59"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4" name="Freeform 130"/>
            <p:cNvSpPr/>
            <p:nvPr/>
          </p:nvSpPr>
          <p:spPr bwMode="auto">
            <a:xfrm>
              <a:off x="2647949" y="2043310"/>
              <a:ext cx="123825" cy="5953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8 h 23"/>
                <a:gd name="T20" fmla="*/ 5 w 48"/>
                <a:gd name="T21" fmla="*/ 22 h 23"/>
                <a:gd name="T22" fmla="*/ 44 w 48"/>
                <a:gd name="T23" fmla="*/ 18 h 23"/>
                <a:gd name="T24" fmla="*/ 48 w 48"/>
                <a:gd name="T25" fmla="*/ 12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8"/>
                    <a:pt x="0" y="18"/>
                    <a:pt x="0" y="18"/>
                  </a:cubicBezTo>
                  <a:cubicBezTo>
                    <a:pt x="0" y="21"/>
                    <a:pt x="3" y="23"/>
                    <a:pt x="5" y="22"/>
                  </a:cubicBezTo>
                  <a:cubicBezTo>
                    <a:pt x="44" y="18"/>
                    <a:pt x="44" y="18"/>
                    <a:pt x="44" y="18"/>
                  </a:cubicBezTo>
                  <a:cubicBezTo>
                    <a:pt x="46" y="17"/>
                    <a:pt x="48" y="15"/>
                    <a:pt x="48" y="12"/>
                  </a:cubicBezTo>
                  <a:cubicBezTo>
                    <a:pt x="48" y="10"/>
                    <a:pt x="48" y="10"/>
                    <a:pt x="48" y="10"/>
                  </a:cubicBezTo>
                  <a:cubicBezTo>
                    <a:pt x="47" y="8"/>
                    <a:pt x="45" y="6"/>
                    <a:pt x="42" y="6"/>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5" name="Freeform 131"/>
            <p:cNvSpPr/>
            <p:nvPr/>
          </p:nvSpPr>
          <p:spPr bwMode="auto">
            <a:xfrm>
              <a:off x="2393156" y="2381447"/>
              <a:ext cx="54769" cy="55960"/>
            </a:xfrm>
            <a:custGeom>
              <a:avLst/>
              <a:gdLst>
                <a:gd name="T0" fmla="*/ 12 w 21"/>
                <a:gd name="T1" fmla="*/ 21 h 22"/>
                <a:gd name="T2" fmla="*/ 20 w 21"/>
                <a:gd name="T3" fmla="*/ 10 h 22"/>
                <a:gd name="T4" fmla="*/ 9 w 21"/>
                <a:gd name="T5" fmla="*/ 1 h 22"/>
                <a:gd name="T6" fmla="*/ 0 w 21"/>
                <a:gd name="T7" fmla="*/ 12 h 22"/>
                <a:gd name="T8" fmla="*/ 12 w 21"/>
                <a:gd name="T9" fmla="*/ 21 h 22"/>
              </a:gdLst>
              <a:ahLst/>
              <a:cxnLst>
                <a:cxn ang="0">
                  <a:pos x="T0" y="T1"/>
                </a:cxn>
                <a:cxn ang="0">
                  <a:pos x="T2" y="T3"/>
                </a:cxn>
                <a:cxn ang="0">
                  <a:pos x="T4" y="T5"/>
                </a:cxn>
                <a:cxn ang="0">
                  <a:pos x="T6" y="T7"/>
                </a:cxn>
                <a:cxn ang="0">
                  <a:pos x="T8" y="T9"/>
                </a:cxn>
              </a:cxnLst>
              <a:rect l="0" t="0" r="r" b="b"/>
              <a:pathLst>
                <a:path w="21" h="22">
                  <a:moveTo>
                    <a:pt x="12" y="21"/>
                  </a:moveTo>
                  <a:cubicBezTo>
                    <a:pt x="17" y="20"/>
                    <a:pt x="21" y="15"/>
                    <a:pt x="20" y="10"/>
                  </a:cubicBezTo>
                  <a:cubicBezTo>
                    <a:pt x="20" y="4"/>
                    <a:pt x="15" y="0"/>
                    <a:pt x="9" y="1"/>
                  </a:cubicBezTo>
                  <a:cubicBezTo>
                    <a:pt x="4" y="1"/>
                    <a:pt x="0" y="7"/>
                    <a:pt x="0" y="12"/>
                  </a:cubicBezTo>
                  <a:cubicBezTo>
                    <a:pt x="1" y="18"/>
                    <a:pt x="6" y="22"/>
                    <a:pt x="12" y="2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6" name="Freeform 132"/>
            <p:cNvSpPr/>
            <p:nvPr/>
          </p:nvSpPr>
          <p:spPr bwMode="auto">
            <a:xfrm>
              <a:off x="2364581" y="2437406"/>
              <a:ext cx="123825" cy="72629"/>
            </a:xfrm>
            <a:custGeom>
              <a:avLst/>
              <a:gdLst>
                <a:gd name="T0" fmla="*/ 46 w 48"/>
                <a:gd name="T1" fmla="*/ 8 h 28"/>
                <a:gd name="T2" fmla="*/ 46 w 48"/>
                <a:gd name="T3" fmla="*/ 8 h 28"/>
                <a:gd name="T4" fmla="*/ 28 w 48"/>
                <a:gd name="T5" fmla="*/ 0 h 28"/>
                <a:gd name="T6" fmla="*/ 27 w 48"/>
                <a:gd name="T7" fmla="*/ 0 h 28"/>
                <a:gd name="T8" fmla="*/ 20 w 48"/>
                <a:gd name="T9" fmla="*/ 1 h 28"/>
                <a:gd name="T10" fmla="*/ 2 w 48"/>
                <a:gd name="T11" fmla="*/ 14 h 28"/>
                <a:gd name="T12" fmla="*/ 3 w 48"/>
                <a:gd name="T13" fmla="*/ 28 h 28"/>
                <a:gd name="T14" fmla="*/ 13 w 48"/>
                <a:gd name="T15" fmla="*/ 27 h 28"/>
                <a:gd name="T16" fmla="*/ 12 w 48"/>
                <a:gd name="T17" fmla="*/ 20 h 28"/>
                <a:gd name="T18" fmla="*/ 13 w 48"/>
                <a:gd name="T19" fmla="*/ 19 h 28"/>
                <a:gd name="T20" fmla="*/ 14 w 48"/>
                <a:gd name="T21" fmla="*/ 27 h 28"/>
                <a:gd name="T22" fmla="*/ 37 w 48"/>
                <a:gd name="T23" fmla="*/ 24 h 28"/>
                <a:gd name="T24" fmla="*/ 37 w 48"/>
                <a:gd name="T25" fmla="*/ 17 h 28"/>
                <a:gd name="T26" fmla="*/ 38 w 48"/>
                <a:gd name="T27" fmla="*/ 16 h 28"/>
                <a:gd name="T28" fmla="*/ 39 w 48"/>
                <a:gd name="T29" fmla="*/ 24 h 28"/>
                <a:gd name="T30" fmla="*/ 48 w 48"/>
                <a:gd name="T31" fmla="*/ 23 h 28"/>
                <a:gd name="T32" fmla="*/ 46 w 48"/>
                <a:gd name="T33" fmla="*/ 9 h 28"/>
                <a:gd name="T34" fmla="*/ 46 w 48"/>
                <a:gd name="T35" fmla="*/ 8 h 28"/>
                <a:gd name="T36" fmla="*/ 46 w 48"/>
                <a:gd name="T3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8">
                  <a:moveTo>
                    <a:pt x="46" y="8"/>
                  </a:moveTo>
                  <a:cubicBezTo>
                    <a:pt x="46" y="8"/>
                    <a:pt x="46" y="8"/>
                    <a:pt x="46" y="8"/>
                  </a:cubicBezTo>
                  <a:cubicBezTo>
                    <a:pt x="44" y="0"/>
                    <a:pt x="33" y="0"/>
                    <a:pt x="28" y="0"/>
                  </a:cubicBezTo>
                  <a:cubicBezTo>
                    <a:pt x="28" y="0"/>
                    <a:pt x="27" y="0"/>
                    <a:pt x="27" y="0"/>
                  </a:cubicBezTo>
                  <a:cubicBezTo>
                    <a:pt x="20" y="1"/>
                    <a:pt x="20" y="1"/>
                    <a:pt x="20" y="1"/>
                  </a:cubicBezTo>
                  <a:cubicBezTo>
                    <a:pt x="20" y="1"/>
                    <a:pt x="0" y="2"/>
                    <a:pt x="2" y="14"/>
                  </a:cubicBezTo>
                  <a:cubicBezTo>
                    <a:pt x="3" y="28"/>
                    <a:pt x="3" y="28"/>
                    <a:pt x="3" y="28"/>
                  </a:cubicBezTo>
                  <a:cubicBezTo>
                    <a:pt x="13" y="27"/>
                    <a:pt x="13" y="27"/>
                    <a:pt x="13" y="27"/>
                  </a:cubicBezTo>
                  <a:cubicBezTo>
                    <a:pt x="12" y="20"/>
                    <a:pt x="12" y="20"/>
                    <a:pt x="12" y="20"/>
                  </a:cubicBezTo>
                  <a:cubicBezTo>
                    <a:pt x="13" y="19"/>
                    <a:pt x="13" y="19"/>
                    <a:pt x="13" y="19"/>
                  </a:cubicBezTo>
                  <a:cubicBezTo>
                    <a:pt x="14" y="27"/>
                    <a:pt x="14" y="27"/>
                    <a:pt x="14" y="27"/>
                  </a:cubicBezTo>
                  <a:cubicBezTo>
                    <a:pt x="37" y="24"/>
                    <a:pt x="37" y="24"/>
                    <a:pt x="37" y="24"/>
                  </a:cubicBezTo>
                  <a:cubicBezTo>
                    <a:pt x="37" y="17"/>
                    <a:pt x="37" y="17"/>
                    <a:pt x="37" y="17"/>
                  </a:cubicBezTo>
                  <a:cubicBezTo>
                    <a:pt x="38" y="16"/>
                    <a:pt x="38" y="16"/>
                    <a:pt x="38" y="16"/>
                  </a:cubicBezTo>
                  <a:cubicBezTo>
                    <a:pt x="39" y="24"/>
                    <a:pt x="39" y="24"/>
                    <a:pt x="39" y="24"/>
                  </a:cubicBezTo>
                  <a:cubicBezTo>
                    <a:pt x="48" y="23"/>
                    <a:pt x="48" y="23"/>
                    <a:pt x="48" y="23"/>
                  </a:cubicBezTo>
                  <a:cubicBezTo>
                    <a:pt x="46" y="9"/>
                    <a:pt x="46" y="9"/>
                    <a:pt x="46" y="9"/>
                  </a:cubicBezTo>
                  <a:cubicBezTo>
                    <a:pt x="46" y="8"/>
                    <a:pt x="46" y="8"/>
                    <a:pt x="46" y="8"/>
                  </a:cubicBezTo>
                  <a:cubicBezTo>
                    <a:pt x="46" y="8"/>
                    <a:pt x="46" y="8"/>
                    <a:pt x="46" y="8"/>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7" name="Freeform 133"/>
            <p:cNvSpPr/>
            <p:nvPr/>
          </p:nvSpPr>
          <p:spPr bwMode="auto">
            <a:xfrm>
              <a:off x="2486024" y="2311201"/>
              <a:ext cx="8334" cy="13097"/>
            </a:xfrm>
            <a:custGeom>
              <a:avLst/>
              <a:gdLst>
                <a:gd name="T0" fmla="*/ 1 w 3"/>
                <a:gd name="T1" fmla="*/ 4 h 5"/>
                <a:gd name="T2" fmla="*/ 3 w 3"/>
                <a:gd name="T3" fmla="*/ 5 h 5"/>
                <a:gd name="T4" fmla="*/ 2 w 3"/>
                <a:gd name="T5" fmla="*/ 0 h 5"/>
                <a:gd name="T6" fmla="*/ 0 w 3"/>
                <a:gd name="T7" fmla="*/ 1 h 5"/>
                <a:gd name="T8" fmla="*/ 1 w 3"/>
                <a:gd name="T9" fmla="*/ 4 h 5"/>
              </a:gdLst>
              <a:ahLst/>
              <a:cxnLst>
                <a:cxn ang="0">
                  <a:pos x="T0" y="T1"/>
                </a:cxn>
                <a:cxn ang="0">
                  <a:pos x="T2" y="T3"/>
                </a:cxn>
                <a:cxn ang="0">
                  <a:pos x="T4" y="T5"/>
                </a:cxn>
                <a:cxn ang="0">
                  <a:pos x="T6" y="T7"/>
                </a:cxn>
                <a:cxn ang="0">
                  <a:pos x="T8" y="T9"/>
                </a:cxn>
              </a:cxnLst>
              <a:rect l="0" t="0" r="r" b="b"/>
              <a:pathLst>
                <a:path w="3" h="5">
                  <a:moveTo>
                    <a:pt x="1" y="4"/>
                  </a:moveTo>
                  <a:cubicBezTo>
                    <a:pt x="1" y="5"/>
                    <a:pt x="2" y="5"/>
                    <a:pt x="3" y="5"/>
                  </a:cubicBezTo>
                  <a:cubicBezTo>
                    <a:pt x="2" y="0"/>
                    <a:pt x="2" y="0"/>
                    <a:pt x="2" y="0"/>
                  </a:cubicBezTo>
                  <a:cubicBezTo>
                    <a:pt x="1" y="0"/>
                    <a:pt x="1" y="0"/>
                    <a:pt x="0" y="1"/>
                  </a:cubicBezTo>
                  <a:lnTo>
                    <a:pt x="1" y="4"/>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8" name="Freeform 134"/>
            <p:cNvSpPr/>
            <p:nvPr/>
          </p:nvSpPr>
          <p:spPr bwMode="auto">
            <a:xfrm>
              <a:off x="2488406" y="2331441"/>
              <a:ext cx="5953" cy="13097"/>
            </a:xfrm>
            <a:custGeom>
              <a:avLst/>
              <a:gdLst>
                <a:gd name="T0" fmla="*/ 1 w 2"/>
                <a:gd name="T1" fmla="*/ 5 h 5"/>
                <a:gd name="T2" fmla="*/ 2 w 2"/>
                <a:gd name="T3" fmla="*/ 5 h 5"/>
                <a:gd name="T4" fmla="*/ 2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5"/>
                    <a:pt x="2" y="5"/>
                    <a:pt x="2" y="5"/>
                  </a:cubicBezTo>
                  <a:cubicBezTo>
                    <a:pt x="2" y="1"/>
                    <a:pt x="2" y="1"/>
                    <a:pt x="2" y="1"/>
                  </a:cubicBezTo>
                  <a:cubicBezTo>
                    <a:pt x="2" y="0"/>
                    <a:pt x="1" y="0"/>
                    <a:pt x="0" y="0"/>
                  </a:cubicBezTo>
                  <a:lnTo>
                    <a:pt x="1"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9" name="Freeform 135"/>
            <p:cNvSpPr>
              <a:spLocks noEditPoints="1"/>
            </p:cNvSpPr>
            <p:nvPr/>
          </p:nvSpPr>
          <p:spPr bwMode="auto">
            <a:xfrm>
              <a:off x="2337196" y="2262384"/>
              <a:ext cx="213122" cy="157163"/>
            </a:xfrm>
            <a:custGeom>
              <a:avLst/>
              <a:gdLst>
                <a:gd name="T0" fmla="*/ 9 w 83"/>
                <a:gd name="T1" fmla="*/ 8 h 61"/>
                <a:gd name="T2" fmla="*/ 4 w 83"/>
                <a:gd name="T3" fmla="*/ 46 h 61"/>
                <a:gd name="T4" fmla="*/ 18 w 83"/>
                <a:gd name="T5" fmla="*/ 54 h 61"/>
                <a:gd name="T6" fmla="*/ 46 w 83"/>
                <a:gd name="T7" fmla="*/ 51 h 61"/>
                <a:gd name="T8" fmla="*/ 48 w 83"/>
                <a:gd name="T9" fmla="*/ 61 h 61"/>
                <a:gd name="T10" fmla="*/ 74 w 83"/>
                <a:gd name="T11" fmla="*/ 47 h 61"/>
                <a:gd name="T12" fmla="*/ 79 w 83"/>
                <a:gd name="T13" fmla="*/ 9 h 61"/>
                <a:gd name="T14" fmla="*/ 39 w 83"/>
                <a:gd name="T15" fmla="*/ 31 h 61"/>
                <a:gd name="T16" fmla="*/ 22 w 83"/>
                <a:gd name="T17" fmla="*/ 29 h 61"/>
                <a:gd name="T18" fmla="*/ 32 w 83"/>
                <a:gd name="T19" fmla="*/ 19 h 61"/>
                <a:gd name="T20" fmla="*/ 39 w 83"/>
                <a:gd name="T21" fmla="*/ 31 h 61"/>
                <a:gd name="T22" fmla="*/ 65 w 83"/>
                <a:gd name="T23" fmla="*/ 34 h 61"/>
                <a:gd name="T24" fmla="*/ 64 w 83"/>
                <a:gd name="T25" fmla="*/ 38 h 61"/>
                <a:gd name="T26" fmla="*/ 62 w 83"/>
                <a:gd name="T27" fmla="*/ 38 h 61"/>
                <a:gd name="T28" fmla="*/ 60 w 83"/>
                <a:gd name="T29" fmla="*/ 35 h 61"/>
                <a:gd name="T30" fmla="*/ 60 w 83"/>
                <a:gd name="T31" fmla="*/ 39 h 61"/>
                <a:gd name="T32" fmla="*/ 59 w 83"/>
                <a:gd name="T33" fmla="*/ 36 h 61"/>
                <a:gd name="T34" fmla="*/ 54 w 83"/>
                <a:gd name="T35" fmla="*/ 35 h 61"/>
                <a:gd name="T36" fmla="*/ 54 w 83"/>
                <a:gd name="T37" fmla="*/ 33 h 61"/>
                <a:gd name="T38" fmla="*/ 55 w 83"/>
                <a:gd name="T39" fmla="*/ 32 h 61"/>
                <a:gd name="T40" fmla="*/ 58 w 83"/>
                <a:gd name="T41" fmla="*/ 32 h 61"/>
                <a:gd name="T42" fmla="*/ 57 w 83"/>
                <a:gd name="T43" fmla="*/ 26 h 61"/>
                <a:gd name="T44" fmla="*/ 54 w 83"/>
                <a:gd name="T45" fmla="*/ 24 h 61"/>
                <a:gd name="T46" fmla="*/ 53 w 83"/>
                <a:gd name="T47" fmla="*/ 20 h 61"/>
                <a:gd name="T48" fmla="*/ 56 w 83"/>
                <a:gd name="T49" fmla="*/ 17 h 61"/>
                <a:gd name="T50" fmla="*/ 57 w 83"/>
                <a:gd name="T51" fmla="*/ 13 h 61"/>
                <a:gd name="T52" fmla="*/ 58 w 83"/>
                <a:gd name="T53" fmla="*/ 17 h 61"/>
                <a:gd name="T54" fmla="*/ 60 w 83"/>
                <a:gd name="T55" fmla="*/ 16 h 61"/>
                <a:gd name="T56" fmla="*/ 60 w 83"/>
                <a:gd name="T57" fmla="*/ 13 h 61"/>
                <a:gd name="T58" fmla="*/ 61 w 83"/>
                <a:gd name="T59" fmla="*/ 16 h 61"/>
                <a:gd name="T60" fmla="*/ 63 w 83"/>
                <a:gd name="T61" fmla="*/ 16 h 61"/>
                <a:gd name="T62" fmla="*/ 64 w 83"/>
                <a:gd name="T63" fmla="*/ 17 h 61"/>
                <a:gd name="T64" fmla="*/ 64 w 83"/>
                <a:gd name="T65" fmla="*/ 19 h 61"/>
                <a:gd name="T66" fmla="*/ 62 w 83"/>
                <a:gd name="T67" fmla="*/ 19 h 61"/>
                <a:gd name="T68" fmla="*/ 62 w 83"/>
                <a:gd name="T69" fmla="*/ 24 h 61"/>
                <a:gd name="T70" fmla="*/ 67 w 83"/>
                <a:gd name="T7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61">
                  <a:moveTo>
                    <a:pt x="68" y="1"/>
                  </a:moveTo>
                  <a:cubicBezTo>
                    <a:pt x="9" y="8"/>
                    <a:pt x="9" y="8"/>
                    <a:pt x="9" y="8"/>
                  </a:cubicBezTo>
                  <a:cubicBezTo>
                    <a:pt x="4" y="9"/>
                    <a:pt x="0" y="14"/>
                    <a:pt x="1" y="19"/>
                  </a:cubicBezTo>
                  <a:cubicBezTo>
                    <a:pt x="4" y="46"/>
                    <a:pt x="4" y="46"/>
                    <a:pt x="4" y="46"/>
                  </a:cubicBezTo>
                  <a:cubicBezTo>
                    <a:pt x="5" y="51"/>
                    <a:pt x="10" y="55"/>
                    <a:pt x="15" y="55"/>
                  </a:cubicBezTo>
                  <a:cubicBezTo>
                    <a:pt x="18" y="54"/>
                    <a:pt x="18" y="54"/>
                    <a:pt x="18" y="54"/>
                  </a:cubicBezTo>
                  <a:cubicBezTo>
                    <a:pt x="19" y="49"/>
                    <a:pt x="24" y="43"/>
                    <a:pt x="31" y="42"/>
                  </a:cubicBezTo>
                  <a:cubicBezTo>
                    <a:pt x="38" y="41"/>
                    <a:pt x="43" y="46"/>
                    <a:pt x="46" y="51"/>
                  </a:cubicBezTo>
                  <a:cubicBezTo>
                    <a:pt x="56" y="50"/>
                    <a:pt x="56" y="50"/>
                    <a:pt x="56" y="50"/>
                  </a:cubicBezTo>
                  <a:cubicBezTo>
                    <a:pt x="55" y="57"/>
                    <a:pt x="48" y="61"/>
                    <a:pt x="48" y="61"/>
                  </a:cubicBezTo>
                  <a:cubicBezTo>
                    <a:pt x="59" y="60"/>
                    <a:pt x="66" y="53"/>
                    <a:pt x="68" y="48"/>
                  </a:cubicBezTo>
                  <a:cubicBezTo>
                    <a:pt x="74" y="47"/>
                    <a:pt x="74" y="47"/>
                    <a:pt x="74" y="47"/>
                  </a:cubicBezTo>
                  <a:cubicBezTo>
                    <a:pt x="79" y="47"/>
                    <a:pt x="83" y="42"/>
                    <a:pt x="83" y="36"/>
                  </a:cubicBezTo>
                  <a:cubicBezTo>
                    <a:pt x="79" y="9"/>
                    <a:pt x="79" y="9"/>
                    <a:pt x="79" y="9"/>
                  </a:cubicBezTo>
                  <a:cubicBezTo>
                    <a:pt x="79" y="4"/>
                    <a:pt x="74" y="0"/>
                    <a:pt x="68" y="1"/>
                  </a:cubicBezTo>
                  <a:close/>
                  <a:moveTo>
                    <a:pt x="39" y="31"/>
                  </a:moveTo>
                  <a:cubicBezTo>
                    <a:pt x="25" y="33"/>
                    <a:pt x="25" y="33"/>
                    <a:pt x="25" y="33"/>
                  </a:cubicBezTo>
                  <a:cubicBezTo>
                    <a:pt x="23" y="33"/>
                    <a:pt x="21" y="31"/>
                    <a:pt x="22" y="29"/>
                  </a:cubicBezTo>
                  <a:cubicBezTo>
                    <a:pt x="28" y="19"/>
                    <a:pt x="28" y="19"/>
                    <a:pt x="28" y="19"/>
                  </a:cubicBezTo>
                  <a:cubicBezTo>
                    <a:pt x="29" y="17"/>
                    <a:pt x="31" y="17"/>
                    <a:pt x="32" y="19"/>
                  </a:cubicBezTo>
                  <a:cubicBezTo>
                    <a:pt x="41" y="27"/>
                    <a:pt x="41" y="27"/>
                    <a:pt x="41" y="27"/>
                  </a:cubicBezTo>
                  <a:cubicBezTo>
                    <a:pt x="42" y="29"/>
                    <a:pt x="41" y="31"/>
                    <a:pt x="39" y="31"/>
                  </a:cubicBezTo>
                  <a:close/>
                  <a:moveTo>
                    <a:pt x="66" y="32"/>
                  </a:moveTo>
                  <a:cubicBezTo>
                    <a:pt x="66" y="33"/>
                    <a:pt x="65" y="33"/>
                    <a:pt x="65" y="34"/>
                  </a:cubicBezTo>
                  <a:cubicBezTo>
                    <a:pt x="64" y="34"/>
                    <a:pt x="64" y="34"/>
                    <a:pt x="64" y="35"/>
                  </a:cubicBezTo>
                  <a:cubicBezTo>
                    <a:pt x="64" y="38"/>
                    <a:pt x="64" y="38"/>
                    <a:pt x="64" y="38"/>
                  </a:cubicBezTo>
                  <a:cubicBezTo>
                    <a:pt x="64" y="38"/>
                    <a:pt x="64" y="39"/>
                    <a:pt x="63" y="39"/>
                  </a:cubicBezTo>
                  <a:cubicBezTo>
                    <a:pt x="63" y="39"/>
                    <a:pt x="62" y="39"/>
                    <a:pt x="62" y="38"/>
                  </a:cubicBezTo>
                  <a:cubicBezTo>
                    <a:pt x="62" y="35"/>
                    <a:pt x="62" y="35"/>
                    <a:pt x="62" y="35"/>
                  </a:cubicBezTo>
                  <a:cubicBezTo>
                    <a:pt x="61" y="35"/>
                    <a:pt x="61" y="35"/>
                    <a:pt x="60" y="35"/>
                  </a:cubicBezTo>
                  <a:cubicBezTo>
                    <a:pt x="61" y="38"/>
                    <a:pt x="61" y="38"/>
                    <a:pt x="61" y="38"/>
                  </a:cubicBezTo>
                  <a:cubicBezTo>
                    <a:pt x="61" y="39"/>
                    <a:pt x="60" y="39"/>
                    <a:pt x="60" y="39"/>
                  </a:cubicBezTo>
                  <a:cubicBezTo>
                    <a:pt x="59" y="39"/>
                    <a:pt x="59" y="39"/>
                    <a:pt x="59" y="38"/>
                  </a:cubicBezTo>
                  <a:cubicBezTo>
                    <a:pt x="59" y="36"/>
                    <a:pt x="59" y="36"/>
                    <a:pt x="59" y="36"/>
                  </a:cubicBezTo>
                  <a:cubicBezTo>
                    <a:pt x="58" y="36"/>
                    <a:pt x="57" y="36"/>
                    <a:pt x="56" y="36"/>
                  </a:cubicBezTo>
                  <a:cubicBezTo>
                    <a:pt x="55" y="35"/>
                    <a:pt x="55" y="35"/>
                    <a:pt x="54" y="35"/>
                  </a:cubicBezTo>
                  <a:cubicBezTo>
                    <a:pt x="54" y="35"/>
                    <a:pt x="54" y="35"/>
                    <a:pt x="54" y="34"/>
                  </a:cubicBezTo>
                  <a:cubicBezTo>
                    <a:pt x="54" y="34"/>
                    <a:pt x="54" y="34"/>
                    <a:pt x="54" y="33"/>
                  </a:cubicBezTo>
                  <a:cubicBezTo>
                    <a:pt x="54" y="33"/>
                    <a:pt x="54" y="33"/>
                    <a:pt x="54" y="32"/>
                  </a:cubicBezTo>
                  <a:cubicBezTo>
                    <a:pt x="54" y="32"/>
                    <a:pt x="55" y="32"/>
                    <a:pt x="55" y="32"/>
                  </a:cubicBezTo>
                  <a:cubicBezTo>
                    <a:pt x="55" y="32"/>
                    <a:pt x="56" y="32"/>
                    <a:pt x="57" y="32"/>
                  </a:cubicBezTo>
                  <a:cubicBezTo>
                    <a:pt x="57" y="32"/>
                    <a:pt x="58" y="32"/>
                    <a:pt x="58" y="32"/>
                  </a:cubicBezTo>
                  <a:cubicBezTo>
                    <a:pt x="57" y="27"/>
                    <a:pt x="57" y="27"/>
                    <a:pt x="57" y="27"/>
                  </a:cubicBezTo>
                  <a:cubicBezTo>
                    <a:pt x="57" y="27"/>
                    <a:pt x="57" y="26"/>
                    <a:pt x="57" y="26"/>
                  </a:cubicBezTo>
                  <a:cubicBezTo>
                    <a:pt x="56" y="26"/>
                    <a:pt x="56" y="26"/>
                    <a:pt x="55" y="26"/>
                  </a:cubicBezTo>
                  <a:cubicBezTo>
                    <a:pt x="55" y="25"/>
                    <a:pt x="54" y="25"/>
                    <a:pt x="54" y="24"/>
                  </a:cubicBezTo>
                  <a:cubicBezTo>
                    <a:pt x="54" y="24"/>
                    <a:pt x="53" y="23"/>
                    <a:pt x="53" y="22"/>
                  </a:cubicBezTo>
                  <a:cubicBezTo>
                    <a:pt x="53" y="21"/>
                    <a:pt x="53" y="21"/>
                    <a:pt x="53" y="20"/>
                  </a:cubicBezTo>
                  <a:cubicBezTo>
                    <a:pt x="54" y="19"/>
                    <a:pt x="54" y="19"/>
                    <a:pt x="54" y="18"/>
                  </a:cubicBezTo>
                  <a:cubicBezTo>
                    <a:pt x="55" y="18"/>
                    <a:pt x="56" y="17"/>
                    <a:pt x="56" y="17"/>
                  </a:cubicBezTo>
                  <a:cubicBezTo>
                    <a:pt x="56" y="14"/>
                    <a:pt x="56" y="14"/>
                    <a:pt x="56" y="14"/>
                  </a:cubicBezTo>
                  <a:cubicBezTo>
                    <a:pt x="56" y="14"/>
                    <a:pt x="56" y="13"/>
                    <a:pt x="57" y="13"/>
                  </a:cubicBezTo>
                  <a:cubicBezTo>
                    <a:pt x="57" y="13"/>
                    <a:pt x="58" y="14"/>
                    <a:pt x="58" y="14"/>
                  </a:cubicBezTo>
                  <a:cubicBezTo>
                    <a:pt x="58" y="17"/>
                    <a:pt x="58" y="17"/>
                    <a:pt x="58" y="17"/>
                  </a:cubicBezTo>
                  <a:cubicBezTo>
                    <a:pt x="58" y="16"/>
                    <a:pt x="59" y="16"/>
                    <a:pt x="59" y="16"/>
                  </a:cubicBezTo>
                  <a:cubicBezTo>
                    <a:pt x="59" y="16"/>
                    <a:pt x="60" y="16"/>
                    <a:pt x="60" y="16"/>
                  </a:cubicBezTo>
                  <a:cubicBezTo>
                    <a:pt x="59" y="14"/>
                    <a:pt x="59" y="14"/>
                    <a:pt x="59" y="14"/>
                  </a:cubicBezTo>
                  <a:cubicBezTo>
                    <a:pt x="59" y="13"/>
                    <a:pt x="60" y="13"/>
                    <a:pt x="60" y="13"/>
                  </a:cubicBezTo>
                  <a:cubicBezTo>
                    <a:pt x="60" y="13"/>
                    <a:pt x="61" y="13"/>
                    <a:pt x="61" y="14"/>
                  </a:cubicBezTo>
                  <a:cubicBezTo>
                    <a:pt x="61" y="16"/>
                    <a:pt x="61" y="16"/>
                    <a:pt x="61" y="16"/>
                  </a:cubicBezTo>
                  <a:cubicBezTo>
                    <a:pt x="62" y="16"/>
                    <a:pt x="62" y="16"/>
                    <a:pt x="63" y="16"/>
                  </a:cubicBezTo>
                  <a:cubicBezTo>
                    <a:pt x="63" y="16"/>
                    <a:pt x="63" y="16"/>
                    <a:pt x="63" y="16"/>
                  </a:cubicBezTo>
                  <a:cubicBezTo>
                    <a:pt x="64" y="16"/>
                    <a:pt x="64" y="16"/>
                    <a:pt x="64" y="16"/>
                  </a:cubicBezTo>
                  <a:cubicBezTo>
                    <a:pt x="64" y="16"/>
                    <a:pt x="64" y="16"/>
                    <a:pt x="64" y="17"/>
                  </a:cubicBezTo>
                  <a:cubicBezTo>
                    <a:pt x="64" y="17"/>
                    <a:pt x="64" y="17"/>
                    <a:pt x="64" y="18"/>
                  </a:cubicBezTo>
                  <a:cubicBezTo>
                    <a:pt x="64" y="18"/>
                    <a:pt x="64" y="19"/>
                    <a:pt x="64" y="19"/>
                  </a:cubicBezTo>
                  <a:cubicBezTo>
                    <a:pt x="64" y="19"/>
                    <a:pt x="64" y="19"/>
                    <a:pt x="64" y="19"/>
                  </a:cubicBezTo>
                  <a:cubicBezTo>
                    <a:pt x="63" y="19"/>
                    <a:pt x="63" y="19"/>
                    <a:pt x="62" y="19"/>
                  </a:cubicBezTo>
                  <a:cubicBezTo>
                    <a:pt x="62" y="19"/>
                    <a:pt x="62" y="19"/>
                    <a:pt x="62" y="19"/>
                  </a:cubicBezTo>
                  <a:cubicBezTo>
                    <a:pt x="62" y="24"/>
                    <a:pt x="62" y="24"/>
                    <a:pt x="62" y="24"/>
                  </a:cubicBezTo>
                  <a:cubicBezTo>
                    <a:pt x="63" y="25"/>
                    <a:pt x="64" y="25"/>
                    <a:pt x="65" y="26"/>
                  </a:cubicBezTo>
                  <a:cubicBezTo>
                    <a:pt x="66" y="27"/>
                    <a:pt x="66" y="28"/>
                    <a:pt x="67" y="29"/>
                  </a:cubicBezTo>
                  <a:cubicBezTo>
                    <a:pt x="67" y="30"/>
                    <a:pt x="67" y="31"/>
                    <a:pt x="66" y="32"/>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0" name="Freeform 136"/>
            <p:cNvSpPr/>
            <p:nvPr/>
          </p:nvSpPr>
          <p:spPr bwMode="auto">
            <a:xfrm>
              <a:off x="1278732" y="2335013"/>
              <a:ext cx="105965" cy="102394"/>
            </a:xfrm>
            <a:custGeom>
              <a:avLst/>
              <a:gdLst>
                <a:gd name="T0" fmla="*/ 23 w 41"/>
                <a:gd name="T1" fmla="*/ 39 h 40"/>
                <a:gd name="T2" fmla="*/ 39 w 41"/>
                <a:gd name="T3" fmla="*/ 17 h 40"/>
                <a:gd name="T4" fmla="*/ 18 w 41"/>
                <a:gd name="T5" fmla="*/ 1 h 40"/>
                <a:gd name="T6" fmla="*/ 2 w 41"/>
                <a:gd name="T7" fmla="*/ 22 h 40"/>
                <a:gd name="T8" fmla="*/ 23 w 41"/>
                <a:gd name="T9" fmla="*/ 39 h 40"/>
              </a:gdLst>
              <a:ahLst/>
              <a:cxnLst>
                <a:cxn ang="0">
                  <a:pos x="T0" y="T1"/>
                </a:cxn>
                <a:cxn ang="0">
                  <a:pos x="T2" y="T3"/>
                </a:cxn>
                <a:cxn ang="0">
                  <a:pos x="T4" y="T5"/>
                </a:cxn>
                <a:cxn ang="0">
                  <a:pos x="T6" y="T7"/>
                </a:cxn>
                <a:cxn ang="0">
                  <a:pos x="T8" y="T9"/>
                </a:cxn>
              </a:cxnLst>
              <a:rect l="0" t="0" r="r" b="b"/>
              <a:pathLst>
                <a:path w="41" h="40">
                  <a:moveTo>
                    <a:pt x="23" y="39"/>
                  </a:moveTo>
                  <a:cubicBezTo>
                    <a:pt x="33" y="37"/>
                    <a:pt x="41" y="28"/>
                    <a:pt x="39" y="17"/>
                  </a:cubicBezTo>
                  <a:cubicBezTo>
                    <a:pt x="38" y="7"/>
                    <a:pt x="29" y="0"/>
                    <a:pt x="18" y="1"/>
                  </a:cubicBezTo>
                  <a:cubicBezTo>
                    <a:pt x="8" y="2"/>
                    <a:pt x="0" y="12"/>
                    <a:pt x="2" y="22"/>
                  </a:cubicBezTo>
                  <a:cubicBezTo>
                    <a:pt x="3" y="33"/>
                    <a:pt x="12" y="40"/>
                    <a:pt x="23" y="3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1" name="Freeform 137"/>
            <p:cNvSpPr>
              <a:spLocks noEditPoints="1"/>
            </p:cNvSpPr>
            <p:nvPr/>
          </p:nvSpPr>
          <p:spPr bwMode="auto">
            <a:xfrm>
              <a:off x="1227534" y="2437406"/>
              <a:ext cx="234553" cy="139304"/>
            </a:xfrm>
            <a:custGeom>
              <a:avLst/>
              <a:gdLst>
                <a:gd name="T0" fmla="*/ 87 w 91"/>
                <a:gd name="T1" fmla="*/ 16 h 54"/>
                <a:gd name="T2" fmla="*/ 87 w 91"/>
                <a:gd name="T3" fmla="*/ 15 h 54"/>
                <a:gd name="T4" fmla="*/ 87 w 91"/>
                <a:gd name="T5" fmla="*/ 15 h 54"/>
                <a:gd name="T6" fmla="*/ 53 w 91"/>
                <a:gd name="T7" fmla="*/ 0 h 54"/>
                <a:gd name="T8" fmla="*/ 51 w 91"/>
                <a:gd name="T9" fmla="*/ 0 h 54"/>
                <a:gd name="T10" fmla="*/ 38 w 91"/>
                <a:gd name="T11" fmla="*/ 2 h 54"/>
                <a:gd name="T12" fmla="*/ 3 w 91"/>
                <a:gd name="T13" fmla="*/ 28 h 54"/>
                <a:gd name="T14" fmla="*/ 7 w 91"/>
                <a:gd name="T15" fmla="*/ 54 h 54"/>
                <a:gd name="T16" fmla="*/ 24 w 91"/>
                <a:gd name="T17" fmla="*/ 52 h 54"/>
                <a:gd name="T18" fmla="*/ 22 w 91"/>
                <a:gd name="T19" fmla="*/ 38 h 54"/>
                <a:gd name="T20" fmla="*/ 25 w 91"/>
                <a:gd name="T21" fmla="*/ 37 h 54"/>
                <a:gd name="T22" fmla="*/ 27 w 91"/>
                <a:gd name="T23" fmla="*/ 52 h 54"/>
                <a:gd name="T24" fmla="*/ 71 w 91"/>
                <a:gd name="T25" fmla="*/ 46 h 54"/>
                <a:gd name="T26" fmla="*/ 69 w 91"/>
                <a:gd name="T27" fmla="*/ 32 h 54"/>
                <a:gd name="T28" fmla="*/ 72 w 91"/>
                <a:gd name="T29" fmla="*/ 32 h 54"/>
                <a:gd name="T30" fmla="*/ 74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9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6"/>
                    <a:pt x="87" y="15"/>
                  </a:cubicBezTo>
                  <a:cubicBezTo>
                    <a:pt x="87" y="15"/>
                    <a:pt x="87" y="15"/>
                    <a:pt x="87" y="15"/>
                  </a:cubicBezTo>
                  <a:cubicBezTo>
                    <a:pt x="83" y="1"/>
                    <a:pt x="62" y="0"/>
                    <a:pt x="53" y="0"/>
                  </a:cubicBezTo>
                  <a:cubicBezTo>
                    <a:pt x="52" y="0"/>
                    <a:pt x="51" y="0"/>
                    <a:pt x="51" y="0"/>
                  </a:cubicBezTo>
                  <a:cubicBezTo>
                    <a:pt x="38" y="2"/>
                    <a:pt x="38" y="2"/>
                    <a:pt x="38" y="2"/>
                  </a:cubicBezTo>
                  <a:cubicBezTo>
                    <a:pt x="38" y="2"/>
                    <a:pt x="0" y="4"/>
                    <a:pt x="3" y="28"/>
                  </a:cubicBezTo>
                  <a:cubicBezTo>
                    <a:pt x="7" y="54"/>
                    <a:pt x="7" y="54"/>
                    <a:pt x="7" y="54"/>
                  </a:cubicBezTo>
                  <a:cubicBezTo>
                    <a:pt x="24" y="52"/>
                    <a:pt x="24" y="52"/>
                    <a:pt x="24" y="52"/>
                  </a:cubicBezTo>
                  <a:cubicBezTo>
                    <a:pt x="22" y="38"/>
                    <a:pt x="22" y="38"/>
                    <a:pt x="22" y="38"/>
                  </a:cubicBezTo>
                  <a:cubicBezTo>
                    <a:pt x="25" y="37"/>
                    <a:pt x="25" y="37"/>
                    <a:pt x="25" y="37"/>
                  </a:cubicBezTo>
                  <a:cubicBezTo>
                    <a:pt x="27" y="52"/>
                    <a:pt x="27" y="52"/>
                    <a:pt x="27" y="52"/>
                  </a:cubicBezTo>
                  <a:cubicBezTo>
                    <a:pt x="71" y="46"/>
                    <a:pt x="71" y="46"/>
                    <a:pt x="71" y="46"/>
                  </a:cubicBezTo>
                  <a:cubicBezTo>
                    <a:pt x="69" y="32"/>
                    <a:pt x="69" y="32"/>
                    <a:pt x="69" y="32"/>
                  </a:cubicBezTo>
                  <a:cubicBezTo>
                    <a:pt x="72" y="32"/>
                    <a:pt x="72" y="32"/>
                    <a:pt x="72" y="32"/>
                  </a:cubicBezTo>
                  <a:cubicBezTo>
                    <a:pt x="74" y="46"/>
                    <a:pt x="74" y="46"/>
                    <a:pt x="74" y="46"/>
                  </a:cubicBezTo>
                  <a:cubicBezTo>
                    <a:pt x="91" y="44"/>
                    <a:pt x="91" y="44"/>
                    <a:pt x="91" y="44"/>
                  </a:cubicBezTo>
                  <a:cubicBezTo>
                    <a:pt x="87" y="17"/>
                    <a:pt x="87" y="17"/>
                    <a:pt x="87" y="17"/>
                  </a:cubicBezTo>
                  <a:cubicBezTo>
                    <a:pt x="87" y="17"/>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9" y="18"/>
                    <a:pt x="38" y="16"/>
                  </a:cubicBezTo>
                  <a:cubicBezTo>
                    <a:pt x="38" y="12"/>
                    <a:pt x="40" y="9"/>
                    <a:pt x="44" y="9"/>
                  </a:cubicBezTo>
                  <a:cubicBezTo>
                    <a:pt x="47" y="8"/>
                    <a:pt x="50" y="11"/>
                    <a:pt x="51" y="14"/>
                  </a:cubicBezTo>
                  <a:cubicBezTo>
                    <a:pt x="51" y="17"/>
                    <a:pt x="50" y="19"/>
                    <a:pt x="49" y="20"/>
                  </a:cubicBezTo>
                  <a:lnTo>
                    <a:pt x="53"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2" name="Freeform 138"/>
            <p:cNvSpPr/>
            <p:nvPr/>
          </p:nvSpPr>
          <p:spPr bwMode="auto">
            <a:xfrm>
              <a:off x="3121818" y="1615876"/>
              <a:ext cx="100013" cy="97631"/>
            </a:xfrm>
            <a:custGeom>
              <a:avLst/>
              <a:gdLst>
                <a:gd name="T0" fmla="*/ 22 w 39"/>
                <a:gd name="T1" fmla="*/ 37 h 38"/>
                <a:gd name="T2" fmla="*/ 38 w 39"/>
                <a:gd name="T3" fmla="*/ 17 h 38"/>
                <a:gd name="T4" fmla="*/ 17 w 39"/>
                <a:gd name="T5" fmla="*/ 1 h 38"/>
                <a:gd name="T6" fmla="*/ 2 w 39"/>
                <a:gd name="T7" fmla="*/ 21 h 38"/>
                <a:gd name="T8" fmla="*/ 22 w 39"/>
                <a:gd name="T9" fmla="*/ 37 h 38"/>
              </a:gdLst>
              <a:ahLst/>
              <a:cxnLst>
                <a:cxn ang="0">
                  <a:pos x="T0" y="T1"/>
                </a:cxn>
                <a:cxn ang="0">
                  <a:pos x="T2" y="T3"/>
                </a:cxn>
                <a:cxn ang="0">
                  <a:pos x="T4" y="T5"/>
                </a:cxn>
                <a:cxn ang="0">
                  <a:pos x="T6" y="T7"/>
                </a:cxn>
                <a:cxn ang="0">
                  <a:pos x="T8" y="T9"/>
                </a:cxn>
              </a:cxnLst>
              <a:rect l="0" t="0" r="r" b="b"/>
              <a:pathLst>
                <a:path w="39" h="38">
                  <a:moveTo>
                    <a:pt x="22" y="37"/>
                  </a:moveTo>
                  <a:cubicBezTo>
                    <a:pt x="32" y="36"/>
                    <a:pt x="39" y="27"/>
                    <a:pt x="38" y="17"/>
                  </a:cubicBezTo>
                  <a:cubicBezTo>
                    <a:pt x="36" y="7"/>
                    <a:pt x="27" y="0"/>
                    <a:pt x="17" y="1"/>
                  </a:cubicBezTo>
                  <a:cubicBezTo>
                    <a:pt x="7" y="2"/>
                    <a:pt x="0" y="11"/>
                    <a:pt x="2" y="21"/>
                  </a:cubicBezTo>
                  <a:cubicBezTo>
                    <a:pt x="3" y="31"/>
                    <a:pt x="12" y="38"/>
                    <a:pt x="22" y="37"/>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3" name="Freeform 139"/>
            <p:cNvSpPr>
              <a:spLocks noEditPoints="1"/>
            </p:cNvSpPr>
            <p:nvPr/>
          </p:nvSpPr>
          <p:spPr bwMode="auto">
            <a:xfrm>
              <a:off x="3073003" y="1717078"/>
              <a:ext cx="221456" cy="130969"/>
            </a:xfrm>
            <a:custGeom>
              <a:avLst/>
              <a:gdLst>
                <a:gd name="T0" fmla="*/ 83 w 86"/>
                <a:gd name="T1" fmla="*/ 15 h 51"/>
                <a:gd name="T2" fmla="*/ 83 w 86"/>
                <a:gd name="T3" fmla="*/ 14 h 51"/>
                <a:gd name="T4" fmla="*/ 83 w 86"/>
                <a:gd name="T5" fmla="*/ 14 h 51"/>
                <a:gd name="T6" fmla="*/ 50 w 86"/>
                <a:gd name="T7" fmla="*/ 0 h 51"/>
                <a:gd name="T8" fmla="*/ 48 w 86"/>
                <a:gd name="T9" fmla="*/ 0 h 51"/>
                <a:gd name="T10" fmla="*/ 36 w 86"/>
                <a:gd name="T11" fmla="*/ 1 h 51"/>
                <a:gd name="T12" fmla="*/ 3 w 86"/>
                <a:gd name="T13" fmla="*/ 26 h 51"/>
                <a:gd name="T14" fmla="*/ 6 w 86"/>
                <a:gd name="T15" fmla="*/ 51 h 51"/>
                <a:gd name="T16" fmla="*/ 23 w 86"/>
                <a:gd name="T17" fmla="*/ 49 h 51"/>
                <a:gd name="T18" fmla="*/ 21 w 86"/>
                <a:gd name="T19" fmla="*/ 35 h 51"/>
                <a:gd name="T20" fmla="*/ 24 w 86"/>
                <a:gd name="T21" fmla="*/ 35 h 51"/>
                <a:gd name="T22" fmla="*/ 26 w 86"/>
                <a:gd name="T23" fmla="*/ 49 h 51"/>
                <a:gd name="T24" fmla="*/ 67 w 86"/>
                <a:gd name="T25" fmla="*/ 43 h 51"/>
                <a:gd name="T26" fmla="*/ 66 w 86"/>
                <a:gd name="T27" fmla="*/ 30 h 51"/>
                <a:gd name="T28" fmla="*/ 68 w 86"/>
                <a:gd name="T29" fmla="*/ 30 h 51"/>
                <a:gd name="T30" fmla="*/ 70 w 86"/>
                <a:gd name="T31" fmla="*/ 43 h 51"/>
                <a:gd name="T32" fmla="*/ 86 w 86"/>
                <a:gd name="T33" fmla="*/ 41 h 51"/>
                <a:gd name="T34" fmla="*/ 83 w 86"/>
                <a:gd name="T35" fmla="*/ 16 h 51"/>
                <a:gd name="T36" fmla="*/ 83 w 86"/>
                <a:gd name="T37" fmla="*/ 15 h 51"/>
                <a:gd name="T38" fmla="*/ 50 w 86"/>
                <a:gd name="T39" fmla="*/ 37 h 51"/>
                <a:gd name="T40" fmla="*/ 46 w 86"/>
                <a:gd name="T41" fmla="*/ 42 h 51"/>
                <a:gd name="T42" fmla="*/ 40 w 86"/>
                <a:gd name="T43" fmla="*/ 39 h 51"/>
                <a:gd name="T44" fmla="*/ 40 w 86"/>
                <a:gd name="T45" fmla="*/ 19 h 51"/>
                <a:gd name="T46" fmla="*/ 36 w 86"/>
                <a:gd name="T47" fmla="*/ 15 h 51"/>
                <a:gd name="T48" fmla="*/ 42 w 86"/>
                <a:gd name="T49" fmla="*/ 8 h 51"/>
                <a:gd name="T50" fmla="*/ 48 w 86"/>
                <a:gd name="T51" fmla="*/ 13 h 51"/>
                <a:gd name="T52" fmla="*/ 46 w 86"/>
                <a:gd name="T53" fmla="*/ 19 h 51"/>
                <a:gd name="T54" fmla="*/ 50 w 86"/>
                <a:gd name="T5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51">
                  <a:moveTo>
                    <a:pt x="83" y="15"/>
                  </a:moveTo>
                  <a:cubicBezTo>
                    <a:pt x="83" y="15"/>
                    <a:pt x="83" y="14"/>
                    <a:pt x="83" y="14"/>
                  </a:cubicBezTo>
                  <a:cubicBezTo>
                    <a:pt x="83" y="14"/>
                    <a:pt x="83" y="14"/>
                    <a:pt x="83" y="14"/>
                  </a:cubicBezTo>
                  <a:cubicBezTo>
                    <a:pt x="79" y="0"/>
                    <a:pt x="59" y="0"/>
                    <a:pt x="50" y="0"/>
                  </a:cubicBezTo>
                  <a:cubicBezTo>
                    <a:pt x="50" y="0"/>
                    <a:pt x="49" y="0"/>
                    <a:pt x="48" y="0"/>
                  </a:cubicBezTo>
                  <a:cubicBezTo>
                    <a:pt x="36" y="1"/>
                    <a:pt x="36" y="1"/>
                    <a:pt x="36" y="1"/>
                  </a:cubicBezTo>
                  <a:cubicBezTo>
                    <a:pt x="36" y="1"/>
                    <a:pt x="0" y="3"/>
                    <a:pt x="3" y="26"/>
                  </a:cubicBezTo>
                  <a:cubicBezTo>
                    <a:pt x="6" y="51"/>
                    <a:pt x="6" y="51"/>
                    <a:pt x="6" y="51"/>
                  </a:cubicBezTo>
                  <a:cubicBezTo>
                    <a:pt x="23" y="49"/>
                    <a:pt x="23" y="49"/>
                    <a:pt x="23" y="49"/>
                  </a:cubicBezTo>
                  <a:cubicBezTo>
                    <a:pt x="21" y="35"/>
                    <a:pt x="21" y="35"/>
                    <a:pt x="21" y="35"/>
                  </a:cubicBezTo>
                  <a:cubicBezTo>
                    <a:pt x="24" y="35"/>
                    <a:pt x="24" y="35"/>
                    <a:pt x="24" y="35"/>
                  </a:cubicBezTo>
                  <a:cubicBezTo>
                    <a:pt x="26" y="49"/>
                    <a:pt x="26" y="49"/>
                    <a:pt x="26" y="49"/>
                  </a:cubicBezTo>
                  <a:cubicBezTo>
                    <a:pt x="67" y="43"/>
                    <a:pt x="67" y="43"/>
                    <a:pt x="67" y="43"/>
                  </a:cubicBezTo>
                  <a:cubicBezTo>
                    <a:pt x="66" y="30"/>
                    <a:pt x="66" y="30"/>
                    <a:pt x="66" y="30"/>
                  </a:cubicBezTo>
                  <a:cubicBezTo>
                    <a:pt x="68" y="30"/>
                    <a:pt x="68" y="30"/>
                    <a:pt x="68" y="30"/>
                  </a:cubicBezTo>
                  <a:cubicBezTo>
                    <a:pt x="70" y="43"/>
                    <a:pt x="70" y="43"/>
                    <a:pt x="70" y="43"/>
                  </a:cubicBezTo>
                  <a:cubicBezTo>
                    <a:pt x="86" y="41"/>
                    <a:pt x="86" y="41"/>
                    <a:pt x="86" y="41"/>
                  </a:cubicBezTo>
                  <a:cubicBezTo>
                    <a:pt x="83" y="16"/>
                    <a:pt x="83" y="16"/>
                    <a:pt x="83" y="16"/>
                  </a:cubicBezTo>
                  <a:cubicBezTo>
                    <a:pt x="83" y="15"/>
                    <a:pt x="83" y="15"/>
                    <a:pt x="83" y="15"/>
                  </a:cubicBezTo>
                  <a:close/>
                  <a:moveTo>
                    <a:pt x="50" y="37"/>
                  </a:moveTo>
                  <a:cubicBezTo>
                    <a:pt x="46" y="42"/>
                    <a:pt x="46" y="42"/>
                    <a:pt x="46" y="42"/>
                  </a:cubicBezTo>
                  <a:cubicBezTo>
                    <a:pt x="40" y="39"/>
                    <a:pt x="40" y="39"/>
                    <a:pt x="40" y="39"/>
                  </a:cubicBezTo>
                  <a:cubicBezTo>
                    <a:pt x="40" y="19"/>
                    <a:pt x="40" y="19"/>
                    <a:pt x="40" y="19"/>
                  </a:cubicBezTo>
                  <a:cubicBezTo>
                    <a:pt x="38" y="19"/>
                    <a:pt x="37" y="17"/>
                    <a:pt x="36" y="15"/>
                  </a:cubicBezTo>
                  <a:cubicBezTo>
                    <a:pt x="36" y="11"/>
                    <a:pt x="38" y="8"/>
                    <a:pt x="42" y="8"/>
                  </a:cubicBezTo>
                  <a:cubicBezTo>
                    <a:pt x="45" y="8"/>
                    <a:pt x="48" y="10"/>
                    <a:pt x="48" y="13"/>
                  </a:cubicBezTo>
                  <a:cubicBezTo>
                    <a:pt x="49" y="15"/>
                    <a:pt x="48" y="17"/>
                    <a:pt x="46" y="19"/>
                  </a:cubicBezTo>
                  <a:lnTo>
                    <a:pt x="50" y="3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4" name="Freeform 140"/>
            <p:cNvSpPr/>
            <p:nvPr/>
          </p:nvSpPr>
          <p:spPr bwMode="auto">
            <a:xfrm>
              <a:off x="2887265" y="2419547"/>
              <a:ext cx="103584" cy="105966"/>
            </a:xfrm>
            <a:custGeom>
              <a:avLst/>
              <a:gdLst>
                <a:gd name="T0" fmla="*/ 23 w 40"/>
                <a:gd name="T1" fmla="*/ 39 h 41"/>
                <a:gd name="T2" fmla="*/ 39 w 40"/>
                <a:gd name="T3" fmla="*/ 18 h 41"/>
                <a:gd name="T4" fmla="*/ 18 w 40"/>
                <a:gd name="T5" fmla="*/ 2 h 41"/>
                <a:gd name="T6" fmla="*/ 1 w 40"/>
                <a:gd name="T7" fmla="*/ 23 h 41"/>
                <a:gd name="T8" fmla="*/ 23 w 40"/>
                <a:gd name="T9" fmla="*/ 39 h 41"/>
              </a:gdLst>
              <a:ahLst/>
              <a:cxnLst>
                <a:cxn ang="0">
                  <a:pos x="T0" y="T1"/>
                </a:cxn>
                <a:cxn ang="0">
                  <a:pos x="T2" y="T3"/>
                </a:cxn>
                <a:cxn ang="0">
                  <a:pos x="T4" y="T5"/>
                </a:cxn>
                <a:cxn ang="0">
                  <a:pos x="T6" y="T7"/>
                </a:cxn>
                <a:cxn ang="0">
                  <a:pos x="T8" y="T9"/>
                </a:cxn>
              </a:cxnLst>
              <a:rect l="0" t="0" r="r" b="b"/>
              <a:pathLst>
                <a:path w="40" h="41">
                  <a:moveTo>
                    <a:pt x="23" y="39"/>
                  </a:moveTo>
                  <a:cubicBezTo>
                    <a:pt x="33" y="38"/>
                    <a:pt x="40" y="29"/>
                    <a:pt x="39" y="18"/>
                  </a:cubicBezTo>
                  <a:cubicBezTo>
                    <a:pt x="38" y="8"/>
                    <a:pt x="28" y="0"/>
                    <a:pt x="18" y="2"/>
                  </a:cubicBezTo>
                  <a:cubicBezTo>
                    <a:pt x="8" y="3"/>
                    <a:pt x="0" y="12"/>
                    <a:pt x="1" y="23"/>
                  </a:cubicBezTo>
                  <a:cubicBezTo>
                    <a:pt x="3" y="33"/>
                    <a:pt x="12" y="41"/>
                    <a:pt x="23" y="39"/>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5" name="Freeform 141"/>
            <p:cNvSpPr>
              <a:spLocks noEditPoints="1"/>
            </p:cNvSpPr>
            <p:nvPr/>
          </p:nvSpPr>
          <p:spPr bwMode="auto">
            <a:xfrm>
              <a:off x="2836068" y="2525512"/>
              <a:ext cx="234553" cy="138113"/>
            </a:xfrm>
            <a:custGeom>
              <a:avLst/>
              <a:gdLst>
                <a:gd name="T0" fmla="*/ 87 w 91"/>
                <a:gd name="T1" fmla="*/ 16 h 54"/>
                <a:gd name="T2" fmla="*/ 87 w 91"/>
                <a:gd name="T3" fmla="*/ 15 h 54"/>
                <a:gd name="T4" fmla="*/ 87 w 91"/>
                <a:gd name="T5" fmla="*/ 15 h 54"/>
                <a:gd name="T6" fmla="*/ 52 w 91"/>
                <a:gd name="T7" fmla="*/ 0 h 54"/>
                <a:gd name="T8" fmla="*/ 51 w 91"/>
                <a:gd name="T9" fmla="*/ 0 h 54"/>
                <a:gd name="T10" fmla="*/ 38 w 91"/>
                <a:gd name="T11" fmla="*/ 2 h 54"/>
                <a:gd name="T12" fmla="*/ 3 w 91"/>
                <a:gd name="T13" fmla="*/ 28 h 54"/>
                <a:gd name="T14" fmla="*/ 6 w 91"/>
                <a:gd name="T15" fmla="*/ 54 h 54"/>
                <a:gd name="T16" fmla="*/ 24 w 91"/>
                <a:gd name="T17" fmla="*/ 52 h 54"/>
                <a:gd name="T18" fmla="*/ 22 w 91"/>
                <a:gd name="T19" fmla="*/ 38 h 54"/>
                <a:gd name="T20" fmla="*/ 25 w 91"/>
                <a:gd name="T21" fmla="*/ 37 h 54"/>
                <a:gd name="T22" fmla="*/ 27 w 91"/>
                <a:gd name="T23" fmla="*/ 51 h 54"/>
                <a:gd name="T24" fmla="*/ 71 w 91"/>
                <a:gd name="T25" fmla="*/ 46 h 54"/>
                <a:gd name="T26" fmla="*/ 69 w 91"/>
                <a:gd name="T27" fmla="*/ 32 h 54"/>
                <a:gd name="T28" fmla="*/ 72 w 91"/>
                <a:gd name="T29" fmla="*/ 32 h 54"/>
                <a:gd name="T30" fmla="*/ 73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8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5"/>
                    <a:pt x="87" y="15"/>
                  </a:cubicBezTo>
                  <a:cubicBezTo>
                    <a:pt x="87" y="15"/>
                    <a:pt x="87" y="15"/>
                    <a:pt x="87" y="15"/>
                  </a:cubicBezTo>
                  <a:cubicBezTo>
                    <a:pt x="83" y="1"/>
                    <a:pt x="62" y="0"/>
                    <a:pt x="52" y="0"/>
                  </a:cubicBezTo>
                  <a:cubicBezTo>
                    <a:pt x="52" y="0"/>
                    <a:pt x="51" y="0"/>
                    <a:pt x="51" y="0"/>
                  </a:cubicBezTo>
                  <a:cubicBezTo>
                    <a:pt x="38" y="2"/>
                    <a:pt x="38" y="2"/>
                    <a:pt x="38" y="2"/>
                  </a:cubicBezTo>
                  <a:cubicBezTo>
                    <a:pt x="38" y="2"/>
                    <a:pt x="0" y="4"/>
                    <a:pt x="3" y="28"/>
                  </a:cubicBezTo>
                  <a:cubicBezTo>
                    <a:pt x="6" y="54"/>
                    <a:pt x="6" y="54"/>
                    <a:pt x="6" y="54"/>
                  </a:cubicBezTo>
                  <a:cubicBezTo>
                    <a:pt x="24" y="52"/>
                    <a:pt x="24" y="52"/>
                    <a:pt x="24" y="52"/>
                  </a:cubicBezTo>
                  <a:cubicBezTo>
                    <a:pt x="22" y="38"/>
                    <a:pt x="22" y="38"/>
                    <a:pt x="22" y="38"/>
                  </a:cubicBezTo>
                  <a:cubicBezTo>
                    <a:pt x="25" y="37"/>
                    <a:pt x="25" y="37"/>
                    <a:pt x="25" y="37"/>
                  </a:cubicBezTo>
                  <a:cubicBezTo>
                    <a:pt x="27" y="51"/>
                    <a:pt x="27" y="51"/>
                    <a:pt x="27" y="51"/>
                  </a:cubicBezTo>
                  <a:cubicBezTo>
                    <a:pt x="71" y="46"/>
                    <a:pt x="71" y="46"/>
                    <a:pt x="71" y="46"/>
                  </a:cubicBezTo>
                  <a:cubicBezTo>
                    <a:pt x="69" y="32"/>
                    <a:pt x="69" y="32"/>
                    <a:pt x="69" y="32"/>
                  </a:cubicBezTo>
                  <a:cubicBezTo>
                    <a:pt x="72" y="32"/>
                    <a:pt x="72" y="32"/>
                    <a:pt x="72" y="32"/>
                  </a:cubicBezTo>
                  <a:cubicBezTo>
                    <a:pt x="73" y="46"/>
                    <a:pt x="73" y="46"/>
                    <a:pt x="73" y="46"/>
                  </a:cubicBezTo>
                  <a:cubicBezTo>
                    <a:pt x="91" y="44"/>
                    <a:pt x="91" y="44"/>
                    <a:pt x="91" y="44"/>
                  </a:cubicBezTo>
                  <a:cubicBezTo>
                    <a:pt x="87" y="17"/>
                    <a:pt x="87" y="17"/>
                    <a:pt x="87" y="17"/>
                  </a:cubicBezTo>
                  <a:cubicBezTo>
                    <a:pt x="87" y="16"/>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8" y="18"/>
                    <a:pt x="38" y="16"/>
                  </a:cubicBezTo>
                  <a:cubicBezTo>
                    <a:pt x="38" y="12"/>
                    <a:pt x="40" y="9"/>
                    <a:pt x="44" y="9"/>
                  </a:cubicBezTo>
                  <a:cubicBezTo>
                    <a:pt x="47" y="8"/>
                    <a:pt x="50" y="11"/>
                    <a:pt x="51" y="14"/>
                  </a:cubicBezTo>
                  <a:cubicBezTo>
                    <a:pt x="51" y="16"/>
                    <a:pt x="50" y="19"/>
                    <a:pt x="48" y="20"/>
                  </a:cubicBezTo>
                  <a:lnTo>
                    <a:pt x="53" y="4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6" name="Freeform 142"/>
            <p:cNvSpPr/>
            <p:nvPr/>
          </p:nvSpPr>
          <p:spPr bwMode="auto">
            <a:xfrm>
              <a:off x="1996678" y="1832569"/>
              <a:ext cx="54769" cy="108347"/>
            </a:xfrm>
            <a:custGeom>
              <a:avLst/>
              <a:gdLst>
                <a:gd name="T0" fmla="*/ 5 w 21"/>
                <a:gd name="T1" fmla="*/ 1 h 42"/>
                <a:gd name="T2" fmla="*/ 5 w 21"/>
                <a:gd name="T3" fmla="*/ 3 h 42"/>
                <a:gd name="T4" fmla="*/ 6 w 21"/>
                <a:gd name="T5" fmla="*/ 4 h 42"/>
                <a:gd name="T6" fmla="*/ 6 w 21"/>
                <a:gd name="T7" fmla="*/ 4 h 42"/>
                <a:gd name="T8" fmla="*/ 6 w 21"/>
                <a:gd name="T9" fmla="*/ 7 h 42"/>
                <a:gd name="T10" fmla="*/ 6 w 21"/>
                <a:gd name="T11" fmla="*/ 7 h 42"/>
                <a:gd name="T12" fmla="*/ 0 w 21"/>
                <a:gd name="T13" fmla="*/ 16 h 42"/>
                <a:gd name="T14" fmla="*/ 2 w 21"/>
                <a:gd name="T15" fmla="*/ 42 h 42"/>
                <a:gd name="T16" fmla="*/ 7 w 21"/>
                <a:gd name="T17" fmla="*/ 31 h 42"/>
                <a:gd name="T18" fmla="*/ 15 w 21"/>
                <a:gd name="T19" fmla="*/ 24 h 42"/>
                <a:gd name="T20" fmla="*/ 15 w 21"/>
                <a:gd name="T21" fmla="*/ 24 h 42"/>
                <a:gd name="T22" fmla="*/ 15 w 21"/>
                <a:gd name="T23" fmla="*/ 24 h 42"/>
                <a:gd name="T24" fmla="*/ 17 w 21"/>
                <a:gd name="T25" fmla="*/ 24 h 42"/>
                <a:gd name="T26" fmla="*/ 17 w 21"/>
                <a:gd name="T27" fmla="*/ 24 h 42"/>
                <a:gd name="T28" fmla="*/ 18 w 21"/>
                <a:gd name="T29" fmla="*/ 27 h 42"/>
                <a:gd name="T30" fmla="*/ 18 w 21"/>
                <a:gd name="T31" fmla="*/ 27 h 42"/>
                <a:gd name="T32" fmla="*/ 18 w 21"/>
                <a:gd name="T33" fmla="*/ 27 h 42"/>
                <a:gd name="T34" fmla="*/ 19 w 21"/>
                <a:gd name="T35" fmla="*/ 27 h 42"/>
                <a:gd name="T36" fmla="*/ 20 w 21"/>
                <a:gd name="T37" fmla="*/ 28 h 42"/>
                <a:gd name="T38" fmla="*/ 21 w 21"/>
                <a:gd name="T39" fmla="*/ 26 h 42"/>
                <a:gd name="T40" fmla="*/ 19 w 21"/>
                <a:gd name="T41" fmla="*/ 10 h 42"/>
                <a:gd name="T42" fmla="*/ 6 w 21"/>
                <a:gd name="T43" fmla="*/ 1 h 42"/>
                <a:gd name="T44" fmla="*/ 6 w 21"/>
                <a:gd name="T45" fmla="*/ 1 h 42"/>
                <a:gd name="T46" fmla="*/ 5 w 21"/>
                <a:gd name="T4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2">
                  <a:moveTo>
                    <a:pt x="5" y="1"/>
                  </a:moveTo>
                  <a:cubicBezTo>
                    <a:pt x="5" y="2"/>
                    <a:pt x="5" y="3"/>
                    <a:pt x="5" y="3"/>
                  </a:cubicBezTo>
                  <a:cubicBezTo>
                    <a:pt x="6" y="4"/>
                    <a:pt x="6" y="4"/>
                    <a:pt x="6" y="4"/>
                  </a:cubicBezTo>
                  <a:cubicBezTo>
                    <a:pt x="6" y="4"/>
                    <a:pt x="6" y="4"/>
                    <a:pt x="6" y="4"/>
                  </a:cubicBezTo>
                  <a:cubicBezTo>
                    <a:pt x="7" y="6"/>
                    <a:pt x="6" y="7"/>
                    <a:pt x="6" y="7"/>
                  </a:cubicBezTo>
                  <a:cubicBezTo>
                    <a:pt x="6" y="7"/>
                    <a:pt x="6" y="7"/>
                    <a:pt x="6" y="7"/>
                  </a:cubicBezTo>
                  <a:cubicBezTo>
                    <a:pt x="4" y="9"/>
                    <a:pt x="1" y="12"/>
                    <a:pt x="0" y="16"/>
                  </a:cubicBezTo>
                  <a:cubicBezTo>
                    <a:pt x="2" y="42"/>
                    <a:pt x="2" y="42"/>
                    <a:pt x="2" y="42"/>
                  </a:cubicBezTo>
                  <a:cubicBezTo>
                    <a:pt x="2" y="42"/>
                    <a:pt x="3" y="34"/>
                    <a:pt x="7" y="31"/>
                  </a:cubicBezTo>
                  <a:cubicBezTo>
                    <a:pt x="10" y="28"/>
                    <a:pt x="13" y="25"/>
                    <a:pt x="15" y="24"/>
                  </a:cubicBezTo>
                  <a:cubicBezTo>
                    <a:pt x="15" y="24"/>
                    <a:pt x="15" y="24"/>
                    <a:pt x="15" y="24"/>
                  </a:cubicBezTo>
                  <a:cubicBezTo>
                    <a:pt x="15" y="24"/>
                    <a:pt x="15" y="24"/>
                    <a:pt x="15" y="24"/>
                  </a:cubicBezTo>
                  <a:cubicBezTo>
                    <a:pt x="15" y="24"/>
                    <a:pt x="16" y="23"/>
                    <a:pt x="17" y="24"/>
                  </a:cubicBezTo>
                  <a:cubicBezTo>
                    <a:pt x="17" y="24"/>
                    <a:pt x="17" y="24"/>
                    <a:pt x="17" y="24"/>
                  </a:cubicBezTo>
                  <a:cubicBezTo>
                    <a:pt x="18" y="27"/>
                    <a:pt x="18" y="27"/>
                    <a:pt x="18" y="27"/>
                  </a:cubicBezTo>
                  <a:cubicBezTo>
                    <a:pt x="18" y="27"/>
                    <a:pt x="18" y="27"/>
                    <a:pt x="18" y="27"/>
                  </a:cubicBezTo>
                  <a:cubicBezTo>
                    <a:pt x="18" y="27"/>
                    <a:pt x="18" y="27"/>
                    <a:pt x="18" y="27"/>
                  </a:cubicBezTo>
                  <a:cubicBezTo>
                    <a:pt x="19" y="27"/>
                    <a:pt x="19" y="27"/>
                    <a:pt x="19" y="27"/>
                  </a:cubicBezTo>
                  <a:cubicBezTo>
                    <a:pt x="19" y="27"/>
                    <a:pt x="19" y="28"/>
                    <a:pt x="20" y="28"/>
                  </a:cubicBezTo>
                  <a:cubicBezTo>
                    <a:pt x="20" y="27"/>
                    <a:pt x="21" y="27"/>
                    <a:pt x="21" y="26"/>
                  </a:cubicBezTo>
                  <a:cubicBezTo>
                    <a:pt x="19" y="10"/>
                    <a:pt x="19" y="10"/>
                    <a:pt x="19" y="10"/>
                  </a:cubicBezTo>
                  <a:cubicBezTo>
                    <a:pt x="6" y="1"/>
                    <a:pt x="6" y="1"/>
                    <a:pt x="6" y="1"/>
                  </a:cubicBezTo>
                  <a:cubicBezTo>
                    <a:pt x="6" y="1"/>
                    <a:pt x="6" y="1"/>
                    <a:pt x="6" y="1"/>
                  </a:cubicBezTo>
                  <a:cubicBezTo>
                    <a:pt x="6" y="0"/>
                    <a:pt x="5" y="0"/>
                    <a:pt x="5"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7" name="Freeform 143"/>
            <p:cNvSpPr/>
            <p:nvPr/>
          </p:nvSpPr>
          <p:spPr bwMode="auto">
            <a:xfrm>
              <a:off x="2005012" y="1923056"/>
              <a:ext cx="55959" cy="82154"/>
            </a:xfrm>
            <a:custGeom>
              <a:avLst/>
              <a:gdLst>
                <a:gd name="T0" fmla="*/ 19 w 22"/>
                <a:gd name="T1" fmla="*/ 31 h 32"/>
                <a:gd name="T2" fmla="*/ 22 w 22"/>
                <a:gd name="T3" fmla="*/ 30 h 32"/>
                <a:gd name="T4" fmla="*/ 20 w 22"/>
                <a:gd name="T5" fmla="*/ 11 h 32"/>
                <a:gd name="T6" fmla="*/ 20 w 22"/>
                <a:gd name="T7" fmla="*/ 11 h 32"/>
                <a:gd name="T8" fmla="*/ 19 w 22"/>
                <a:gd name="T9" fmla="*/ 8 h 32"/>
                <a:gd name="T10" fmla="*/ 7 w 22"/>
                <a:gd name="T11" fmla="*/ 0 h 32"/>
                <a:gd name="T12" fmla="*/ 2 w 22"/>
                <a:gd name="T13" fmla="*/ 8 h 32"/>
                <a:gd name="T14" fmla="*/ 7 w 22"/>
                <a:gd name="T15" fmla="*/ 23 h 32"/>
                <a:gd name="T16" fmla="*/ 19 w 22"/>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2">
                  <a:moveTo>
                    <a:pt x="19" y="31"/>
                  </a:moveTo>
                  <a:cubicBezTo>
                    <a:pt x="19" y="31"/>
                    <a:pt x="22" y="32"/>
                    <a:pt x="22" y="30"/>
                  </a:cubicBezTo>
                  <a:cubicBezTo>
                    <a:pt x="20" y="11"/>
                    <a:pt x="20" y="11"/>
                    <a:pt x="20" y="11"/>
                  </a:cubicBezTo>
                  <a:cubicBezTo>
                    <a:pt x="20" y="11"/>
                    <a:pt x="20" y="11"/>
                    <a:pt x="20" y="11"/>
                  </a:cubicBezTo>
                  <a:cubicBezTo>
                    <a:pt x="20" y="11"/>
                    <a:pt x="20" y="8"/>
                    <a:pt x="19" y="8"/>
                  </a:cubicBezTo>
                  <a:cubicBezTo>
                    <a:pt x="7" y="0"/>
                    <a:pt x="7" y="0"/>
                    <a:pt x="7" y="0"/>
                  </a:cubicBezTo>
                  <a:cubicBezTo>
                    <a:pt x="3" y="4"/>
                    <a:pt x="2" y="8"/>
                    <a:pt x="2" y="8"/>
                  </a:cubicBezTo>
                  <a:cubicBezTo>
                    <a:pt x="0" y="18"/>
                    <a:pt x="7" y="23"/>
                    <a:pt x="7" y="23"/>
                  </a:cubicBezTo>
                  <a:cubicBezTo>
                    <a:pt x="19" y="31"/>
                    <a:pt x="19" y="31"/>
                    <a:pt x="19" y="3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8" name="Freeform 144"/>
            <p:cNvSpPr/>
            <p:nvPr/>
          </p:nvSpPr>
          <p:spPr bwMode="auto">
            <a:xfrm>
              <a:off x="2171700" y="1879003"/>
              <a:ext cx="54769" cy="104775"/>
            </a:xfrm>
            <a:custGeom>
              <a:avLst/>
              <a:gdLst>
                <a:gd name="T0" fmla="*/ 15 w 21"/>
                <a:gd name="T1" fmla="*/ 41 h 41"/>
                <a:gd name="T2" fmla="*/ 15 w 21"/>
                <a:gd name="T3" fmla="*/ 39 h 41"/>
                <a:gd name="T4" fmla="*/ 14 w 21"/>
                <a:gd name="T5" fmla="*/ 37 h 41"/>
                <a:gd name="T6" fmla="*/ 14 w 21"/>
                <a:gd name="T7" fmla="*/ 37 h 41"/>
                <a:gd name="T8" fmla="*/ 15 w 21"/>
                <a:gd name="T9" fmla="*/ 34 h 41"/>
                <a:gd name="T10" fmla="*/ 15 w 21"/>
                <a:gd name="T11" fmla="*/ 34 h 41"/>
                <a:gd name="T12" fmla="*/ 21 w 21"/>
                <a:gd name="T13" fmla="*/ 25 h 41"/>
                <a:gd name="T14" fmla="*/ 18 w 21"/>
                <a:gd name="T15" fmla="*/ 0 h 41"/>
                <a:gd name="T16" fmla="*/ 13 w 21"/>
                <a:gd name="T17" fmla="*/ 11 h 41"/>
                <a:gd name="T18" fmla="*/ 6 w 21"/>
                <a:gd name="T19" fmla="*/ 18 h 41"/>
                <a:gd name="T20" fmla="*/ 6 w 21"/>
                <a:gd name="T21" fmla="*/ 18 h 41"/>
                <a:gd name="T22" fmla="*/ 6 w 21"/>
                <a:gd name="T23" fmla="*/ 18 h 41"/>
                <a:gd name="T24" fmla="*/ 3 w 21"/>
                <a:gd name="T25" fmla="*/ 17 h 41"/>
                <a:gd name="T26" fmla="*/ 3 w 21"/>
                <a:gd name="T27" fmla="*/ 17 h 41"/>
                <a:gd name="T28" fmla="*/ 2 w 21"/>
                <a:gd name="T29" fmla="*/ 15 h 41"/>
                <a:gd name="T30" fmla="*/ 2 w 21"/>
                <a:gd name="T31" fmla="*/ 15 h 41"/>
                <a:gd name="T32" fmla="*/ 2 w 21"/>
                <a:gd name="T33" fmla="*/ 15 h 41"/>
                <a:gd name="T34" fmla="*/ 2 w 21"/>
                <a:gd name="T35" fmla="*/ 15 h 41"/>
                <a:gd name="T36" fmla="*/ 1 w 21"/>
                <a:gd name="T37" fmla="*/ 14 h 41"/>
                <a:gd name="T38" fmla="*/ 0 w 21"/>
                <a:gd name="T39" fmla="*/ 16 h 41"/>
                <a:gd name="T40" fmla="*/ 1 w 21"/>
                <a:gd name="T41" fmla="*/ 32 h 41"/>
                <a:gd name="T42" fmla="*/ 14 w 21"/>
                <a:gd name="T43" fmla="*/ 41 h 41"/>
                <a:gd name="T44" fmla="*/ 14 w 21"/>
                <a:gd name="T45" fmla="*/ 41 h 41"/>
                <a:gd name="T46" fmla="*/ 15 w 21"/>
                <a:gd name="T4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1">
                  <a:moveTo>
                    <a:pt x="15" y="41"/>
                  </a:moveTo>
                  <a:cubicBezTo>
                    <a:pt x="16" y="40"/>
                    <a:pt x="15" y="39"/>
                    <a:pt x="15" y="39"/>
                  </a:cubicBezTo>
                  <a:cubicBezTo>
                    <a:pt x="14" y="37"/>
                    <a:pt x="14" y="37"/>
                    <a:pt x="14" y="37"/>
                  </a:cubicBezTo>
                  <a:cubicBezTo>
                    <a:pt x="14" y="37"/>
                    <a:pt x="14" y="37"/>
                    <a:pt x="14" y="37"/>
                  </a:cubicBezTo>
                  <a:cubicBezTo>
                    <a:pt x="14" y="35"/>
                    <a:pt x="15" y="34"/>
                    <a:pt x="15" y="34"/>
                  </a:cubicBezTo>
                  <a:cubicBezTo>
                    <a:pt x="15" y="34"/>
                    <a:pt x="15" y="34"/>
                    <a:pt x="15" y="34"/>
                  </a:cubicBezTo>
                  <a:cubicBezTo>
                    <a:pt x="17" y="33"/>
                    <a:pt x="20" y="30"/>
                    <a:pt x="21" y="25"/>
                  </a:cubicBezTo>
                  <a:cubicBezTo>
                    <a:pt x="18" y="0"/>
                    <a:pt x="18" y="0"/>
                    <a:pt x="18" y="0"/>
                  </a:cubicBezTo>
                  <a:cubicBezTo>
                    <a:pt x="18" y="0"/>
                    <a:pt x="17" y="7"/>
                    <a:pt x="13" y="11"/>
                  </a:cubicBezTo>
                  <a:cubicBezTo>
                    <a:pt x="10" y="14"/>
                    <a:pt x="7" y="16"/>
                    <a:pt x="6" y="18"/>
                  </a:cubicBezTo>
                  <a:cubicBezTo>
                    <a:pt x="6" y="18"/>
                    <a:pt x="6" y="18"/>
                    <a:pt x="6" y="18"/>
                  </a:cubicBezTo>
                  <a:cubicBezTo>
                    <a:pt x="6" y="18"/>
                    <a:pt x="6" y="18"/>
                    <a:pt x="6" y="18"/>
                  </a:cubicBezTo>
                  <a:cubicBezTo>
                    <a:pt x="5" y="18"/>
                    <a:pt x="4" y="18"/>
                    <a:pt x="3" y="17"/>
                  </a:cubicBezTo>
                  <a:cubicBezTo>
                    <a:pt x="3" y="17"/>
                    <a:pt x="3" y="17"/>
                    <a:pt x="3" y="17"/>
                  </a:cubicBezTo>
                  <a:cubicBezTo>
                    <a:pt x="2" y="15"/>
                    <a:pt x="2" y="15"/>
                    <a:pt x="2" y="15"/>
                  </a:cubicBezTo>
                  <a:cubicBezTo>
                    <a:pt x="2" y="15"/>
                    <a:pt x="2" y="15"/>
                    <a:pt x="2" y="15"/>
                  </a:cubicBezTo>
                  <a:cubicBezTo>
                    <a:pt x="2" y="15"/>
                    <a:pt x="2" y="15"/>
                    <a:pt x="2" y="15"/>
                  </a:cubicBezTo>
                  <a:cubicBezTo>
                    <a:pt x="2" y="15"/>
                    <a:pt x="2" y="15"/>
                    <a:pt x="2" y="15"/>
                  </a:cubicBezTo>
                  <a:cubicBezTo>
                    <a:pt x="2" y="14"/>
                    <a:pt x="1" y="14"/>
                    <a:pt x="1" y="14"/>
                  </a:cubicBezTo>
                  <a:cubicBezTo>
                    <a:pt x="0" y="14"/>
                    <a:pt x="0" y="15"/>
                    <a:pt x="0" y="16"/>
                  </a:cubicBezTo>
                  <a:cubicBezTo>
                    <a:pt x="1" y="32"/>
                    <a:pt x="1" y="32"/>
                    <a:pt x="1" y="32"/>
                  </a:cubicBezTo>
                  <a:cubicBezTo>
                    <a:pt x="14" y="41"/>
                    <a:pt x="14" y="41"/>
                    <a:pt x="14" y="41"/>
                  </a:cubicBezTo>
                  <a:cubicBezTo>
                    <a:pt x="14" y="41"/>
                    <a:pt x="14" y="41"/>
                    <a:pt x="14" y="41"/>
                  </a:cubicBezTo>
                  <a:cubicBezTo>
                    <a:pt x="15" y="41"/>
                    <a:pt x="15" y="41"/>
                    <a:pt x="15" y="4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9" name="Freeform 145"/>
            <p:cNvSpPr/>
            <p:nvPr/>
          </p:nvSpPr>
          <p:spPr bwMode="auto">
            <a:xfrm>
              <a:off x="2159793" y="1812328"/>
              <a:ext cx="55959" cy="84535"/>
            </a:xfrm>
            <a:custGeom>
              <a:avLst/>
              <a:gdLst>
                <a:gd name="T0" fmla="*/ 3 w 22"/>
                <a:gd name="T1" fmla="*/ 2 h 33"/>
                <a:gd name="T2" fmla="*/ 0 w 22"/>
                <a:gd name="T3" fmla="*/ 3 h 33"/>
                <a:gd name="T4" fmla="*/ 2 w 22"/>
                <a:gd name="T5" fmla="*/ 22 h 33"/>
                <a:gd name="T6" fmla="*/ 2 w 22"/>
                <a:gd name="T7" fmla="*/ 22 h 33"/>
                <a:gd name="T8" fmla="*/ 4 w 22"/>
                <a:gd name="T9" fmla="*/ 25 h 33"/>
                <a:gd name="T10" fmla="*/ 16 w 22"/>
                <a:gd name="T11" fmla="*/ 33 h 33"/>
                <a:gd name="T12" fmla="*/ 20 w 22"/>
                <a:gd name="T13" fmla="*/ 25 h 33"/>
                <a:gd name="T14" fmla="*/ 16 w 22"/>
                <a:gd name="T15" fmla="*/ 9 h 33"/>
                <a:gd name="T16" fmla="*/ 3 w 22"/>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3">
                  <a:moveTo>
                    <a:pt x="3" y="2"/>
                  </a:moveTo>
                  <a:cubicBezTo>
                    <a:pt x="3" y="2"/>
                    <a:pt x="0" y="0"/>
                    <a:pt x="0" y="3"/>
                  </a:cubicBezTo>
                  <a:cubicBezTo>
                    <a:pt x="2" y="22"/>
                    <a:pt x="2" y="22"/>
                    <a:pt x="2" y="22"/>
                  </a:cubicBezTo>
                  <a:cubicBezTo>
                    <a:pt x="2" y="22"/>
                    <a:pt x="2" y="22"/>
                    <a:pt x="2" y="22"/>
                  </a:cubicBezTo>
                  <a:cubicBezTo>
                    <a:pt x="2" y="22"/>
                    <a:pt x="3" y="24"/>
                    <a:pt x="4" y="25"/>
                  </a:cubicBezTo>
                  <a:cubicBezTo>
                    <a:pt x="16" y="33"/>
                    <a:pt x="16" y="33"/>
                    <a:pt x="16" y="33"/>
                  </a:cubicBezTo>
                  <a:cubicBezTo>
                    <a:pt x="20" y="28"/>
                    <a:pt x="20" y="25"/>
                    <a:pt x="20" y="25"/>
                  </a:cubicBezTo>
                  <a:cubicBezTo>
                    <a:pt x="22" y="15"/>
                    <a:pt x="16" y="9"/>
                    <a:pt x="16" y="9"/>
                  </a:cubicBezTo>
                  <a:cubicBezTo>
                    <a:pt x="3" y="2"/>
                    <a:pt x="3" y="2"/>
                    <a:pt x="3"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0" name="Freeform 146"/>
            <p:cNvSpPr>
              <a:spLocks noEditPoints="1"/>
            </p:cNvSpPr>
            <p:nvPr/>
          </p:nvSpPr>
          <p:spPr bwMode="auto">
            <a:xfrm>
              <a:off x="2053828" y="1790896"/>
              <a:ext cx="97631" cy="101204"/>
            </a:xfrm>
            <a:custGeom>
              <a:avLst/>
              <a:gdLst>
                <a:gd name="T0" fmla="*/ 17 w 38"/>
                <a:gd name="T1" fmla="*/ 1 h 39"/>
                <a:gd name="T2" fmla="*/ 1 w 38"/>
                <a:gd name="T3" fmla="*/ 22 h 39"/>
                <a:gd name="T4" fmla="*/ 21 w 38"/>
                <a:gd name="T5" fmla="*/ 38 h 39"/>
                <a:gd name="T6" fmla="*/ 37 w 38"/>
                <a:gd name="T7" fmla="*/ 17 h 39"/>
                <a:gd name="T8" fmla="*/ 17 w 38"/>
                <a:gd name="T9" fmla="*/ 1 h 39"/>
                <a:gd name="T10" fmla="*/ 21 w 38"/>
                <a:gd name="T11" fmla="*/ 34 h 39"/>
                <a:gd name="T12" fmla="*/ 5 w 38"/>
                <a:gd name="T13" fmla="*/ 21 h 39"/>
                <a:gd name="T14" fmla="*/ 17 w 38"/>
                <a:gd name="T15" fmla="*/ 5 h 39"/>
                <a:gd name="T16" fmla="*/ 33 w 38"/>
                <a:gd name="T17" fmla="*/ 18 h 39"/>
                <a:gd name="T18" fmla="*/ 21 w 3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7" y="1"/>
                  </a:moveTo>
                  <a:cubicBezTo>
                    <a:pt x="7" y="3"/>
                    <a:pt x="0" y="12"/>
                    <a:pt x="1" y="22"/>
                  </a:cubicBezTo>
                  <a:cubicBezTo>
                    <a:pt x="2" y="32"/>
                    <a:pt x="11" y="39"/>
                    <a:pt x="21" y="38"/>
                  </a:cubicBezTo>
                  <a:cubicBezTo>
                    <a:pt x="31" y="36"/>
                    <a:pt x="38" y="27"/>
                    <a:pt x="37" y="17"/>
                  </a:cubicBezTo>
                  <a:cubicBezTo>
                    <a:pt x="36" y="7"/>
                    <a:pt x="27" y="0"/>
                    <a:pt x="17" y="1"/>
                  </a:cubicBezTo>
                  <a:close/>
                  <a:moveTo>
                    <a:pt x="21" y="34"/>
                  </a:moveTo>
                  <a:cubicBezTo>
                    <a:pt x="13" y="35"/>
                    <a:pt x="5" y="29"/>
                    <a:pt x="5" y="21"/>
                  </a:cubicBezTo>
                  <a:cubicBezTo>
                    <a:pt x="4" y="13"/>
                    <a:pt x="9" y="6"/>
                    <a:pt x="17" y="5"/>
                  </a:cubicBezTo>
                  <a:cubicBezTo>
                    <a:pt x="25" y="4"/>
                    <a:pt x="33" y="10"/>
                    <a:pt x="33" y="18"/>
                  </a:cubicBezTo>
                  <a:cubicBezTo>
                    <a:pt x="34" y="26"/>
                    <a:pt x="29" y="33"/>
                    <a:pt x="21" y="3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1" name="Freeform 147"/>
            <p:cNvSpPr>
              <a:spLocks noEditPoints="1"/>
            </p:cNvSpPr>
            <p:nvPr/>
          </p:nvSpPr>
          <p:spPr bwMode="auto">
            <a:xfrm>
              <a:off x="2087165" y="1808757"/>
              <a:ext cx="33338" cy="64294"/>
            </a:xfrm>
            <a:custGeom>
              <a:avLst/>
              <a:gdLst>
                <a:gd name="T0" fmla="*/ 9 w 13"/>
                <a:gd name="T1" fmla="*/ 11 h 25"/>
                <a:gd name="T2" fmla="*/ 8 w 13"/>
                <a:gd name="T3" fmla="*/ 6 h 25"/>
                <a:gd name="T4" fmla="*/ 8 w 13"/>
                <a:gd name="T5" fmla="*/ 6 h 25"/>
                <a:gd name="T6" fmla="*/ 10 w 13"/>
                <a:gd name="T7" fmla="*/ 6 h 25"/>
                <a:gd name="T8" fmla="*/ 10 w 13"/>
                <a:gd name="T9" fmla="*/ 6 h 25"/>
                <a:gd name="T10" fmla="*/ 10 w 13"/>
                <a:gd name="T11" fmla="*/ 5 h 25"/>
                <a:gd name="T12" fmla="*/ 10 w 13"/>
                <a:gd name="T13" fmla="*/ 4 h 25"/>
                <a:gd name="T14" fmla="*/ 10 w 13"/>
                <a:gd name="T15" fmla="*/ 3 h 25"/>
                <a:gd name="T16" fmla="*/ 10 w 13"/>
                <a:gd name="T17" fmla="*/ 3 h 25"/>
                <a:gd name="T18" fmla="*/ 9 w 13"/>
                <a:gd name="T19" fmla="*/ 3 h 25"/>
                <a:gd name="T20" fmla="*/ 8 w 13"/>
                <a:gd name="T21" fmla="*/ 3 h 25"/>
                <a:gd name="T22" fmla="*/ 7 w 13"/>
                <a:gd name="T23" fmla="*/ 1 h 25"/>
                <a:gd name="T24" fmla="*/ 7 w 13"/>
                <a:gd name="T25" fmla="*/ 0 h 25"/>
                <a:gd name="T26" fmla="*/ 6 w 13"/>
                <a:gd name="T27" fmla="*/ 1 h 25"/>
                <a:gd name="T28" fmla="*/ 6 w 13"/>
                <a:gd name="T29" fmla="*/ 3 h 25"/>
                <a:gd name="T30" fmla="*/ 6 w 13"/>
                <a:gd name="T31" fmla="*/ 3 h 25"/>
                <a:gd name="T32" fmla="*/ 5 w 13"/>
                <a:gd name="T33" fmla="*/ 4 h 25"/>
                <a:gd name="T34" fmla="*/ 4 w 13"/>
                <a:gd name="T35" fmla="*/ 1 h 25"/>
                <a:gd name="T36" fmla="*/ 3 w 13"/>
                <a:gd name="T37" fmla="*/ 1 h 25"/>
                <a:gd name="T38" fmla="*/ 3 w 13"/>
                <a:gd name="T39" fmla="*/ 2 h 25"/>
                <a:gd name="T40" fmla="*/ 3 w 13"/>
                <a:gd name="T41" fmla="*/ 4 h 25"/>
                <a:gd name="T42" fmla="*/ 1 w 13"/>
                <a:gd name="T43" fmla="*/ 5 h 25"/>
                <a:gd name="T44" fmla="*/ 0 w 13"/>
                <a:gd name="T45" fmla="*/ 7 h 25"/>
                <a:gd name="T46" fmla="*/ 0 w 13"/>
                <a:gd name="T47" fmla="*/ 9 h 25"/>
                <a:gd name="T48" fmla="*/ 1 w 13"/>
                <a:gd name="T49" fmla="*/ 11 h 25"/>
                <a:gd name="T50" fmla="*/ 2 w 13"/>
                <a:gd name="T51" fmla="*/ 12 h 25"/>
                <a:gd name="T52" fmla="*/ 4 w 13"/>
                <a:gd name="T53" fmla="*/ 13 h 25"/>
                <a:gd name="T54" fmla="*/ 4 w 13"/>
                <a:gd name="T55" fmla="*/ 13 h 25"/>
                <a:gd name="T56" fmla="*/ 5 w 13"/>
                <a:gd name="T57" fmla="*/ 18 h 25"/>
                <a:gd name="T58" fmla="*/ 3 w 13"/>
                <a:gd name="T59" fmla="*/ 18 h 25"/>
                <a:gd name="T60" fmla="*/ 2 w 13"/>
                <a:gd name="T61" fmla="*/ 18 h 25"/>
                <a:gd name="T62" fmla="*/ 1 w 13"/>
                <a:gd name="T63" fmla="*/ 18 h 25"/>
                <a:gd name="T64" fmla="*/ 1 w 13"/>
                <a:gd name="T65" fmla="*/ 19 h 25"/>
                <a:gd name="T66" fmla="*/ 1 w 13"/>
                <a:gd name="T67" fmla="*/ 20 h 25"/>
                <a:gd name="T68" fmla="*/ 1 w 13"/>
                <a:gd name="T69" fmla="*/ 21 h 25"/>
                <a:gd name="T70" fmla="*/ 3 w 13"/>
                <a:gd name="T71" fmla="*/ 21 h 25"/>
                <a:gd name="T72" fmla="*/ 5 w 13"/>
                <a:gd name="T73" fmla="*/ 21 h 25"/>
                <a:gd name="T74" fmla="*/ 6 w 13"/>
                <a:gd name="T75" fmla="*/ 24 h 25"/>
                <a:gd name="T76" fmla="*/ 6 w 13"/>
                <a:gd name="T77" fmla="*/ 25 h 25"/>
                <a:gd name="T78" fmla="*/ 7 w 13"/>
                <a:gd name="T79" fmla="*/ 24 h 25"/>
                <a:gd name="T80" fmla="*/ 7 w 13"/>
                <a:gd name="T81" fmla="*/ 21 h 25"/>
                <a:gd name="T82" fmla="*/ 8 w 13"/>
                <a:gd name="T83" fmla="*/ 21 h 25"/>
                <a:gd name="T84" fmla="*/ 9 w 13"/>
                <a:gd name="T85" fmla="*/ 24 h 25"/>
                <a:gd name="T86" fmla="*/ 10 w 13"/>
                <a:gd name="T87" fmla="*/ 24 h 25"/>
                <a:gd name="T88" fmla="*/ 10 w 13"/>
                <a:gd name="T89" fmla="*/ 23 h 25"/>
                <a:gd name="T90" fmla="*/ 10 w 13"/>
                <a:gd name="T91" fmla="*/ 20 h 25"/>
                <a:gd name="T92" fmla="*/ 11 w 13"/>
                <a:gd name="T93" fmla="*/ 20 h 25"/>
                <a:gd name="T94" fmla="*/ 12 w 13"/>
                <a:gd name="T95" fmla="*/ 18 h 25"/>
                <a:gd name="T96" fmla="*/ 13 w 13"/>
                <a:gd name="T97" fmla="*/ 15 h 25"/>
                <a:gd name="T98" fmla="*/ 11 w 13"/>
                <a:gd name="T99" fmla="*/ 12 h 25"/>
                <a:gd name="T100" fmla="*/ 9 w 13"/>
                <a:gd name="T101" fmla="*/ 11 h 25"/>
                <a:gd name="T102" fmla="*/ 8 w 13"/>
                <a:gd name="T103" fmla="*/ 18 h 25"/>
                <a:gd name="T104" fmla="*/ 6 w 13"/>
                <a:gd name="T105" fmla="*/ 18 h 25"/>
                <a:gd name="T106" fmla="*/ 6 w 13"/>
                <a:gd name="T107" fmla="*/ 13 h 25"/>
                <a:gd name="T108" fmla="*/ 7 w 13"/>
                <a:gd name="T109" fmla="*/ 14 h 25"/>
                <a:gd name="T110" fmla="*/ 8 w 13"/>
                <a:gd name="T111" fmla="*/ 18 h 25"/>
                <a:gd name="T112" fmla="*/ 7 w 13"/>
                <a:gd name="T113" fmla="*/ 10 h 25"/>
                <a:gd name="T114" fmla="*/ 5 w 13"/>
                <a:gd name="T115" fmla="*/ 10 h 25"/>
                <a:gd name="T116" fmla="*/ 5 w 13"/>
                <a:gd name="T117" fmla="*/ 6 h 25"/>
                <a:gd name="T118" fmla="*/ 6 w 13"/>
                <a:gd name="T119" fmla="*/ 6 h 25"/>
                <a:gd name="T120" fmla="*/ 7 w 13"/>
                <a:gd name="T121"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 h="25">
                  <a:moveTo>
                    <a:pt x="9" y="11"/>
                  </a:moveTo>
                  <a:cubicBezTo>
                    <a:pt x="8" y="6"/>
                    <a:pt x="8" y="6"/>
                    <a:pt x="8" y="6"/>
                  </a:cubicBezTo>
                  <a:cubicBezTo>
                    <a:pt x="8" y="6"/>
                    <a:pt x="8" y="6"/>
                    <a:pt x="8" y="6"/>
                  </a:cubicBezTo>
                  <a:cubicBezTo>
                    <a:pt x="9" y="6"/>
                    <a:pt x="9" y="6"/>
                    <a:pt x="10" y="6"/>
                  </a:cubicBezTo>
                  <a:cubicBezTo>
                    <a:pt x="10" y="6"/>
                    <a:pt x="10" y="6"/>
                    <a:pt x="10" y="6"/>
                  </a:cubicBezTo>
                  <a:cubicBezTo>
                    <a:pt x="10" y="6"/>
                    <a:pt x="10" y="5"/>
                    <a:pt x="10" y="5"/>
                  </a:cubicBezTo>
                  <a:cubicBezTo>
                    <a:pt x="10" y="5"/>
                    <a:pt x="10" y="4"/>
                    <a:pt x="10" y="4"/>
                  </a:cubicBezTo>
                  <a:cubicBezTo>
                    <a:pt x="10" y="4"/>
                    <a:pt x="10" y="3"/>
                    <a:pt x="10" y="3"/>
                  </a:cubicBezTo>
                  <a:cubicBezTo>
                    <a:pt x="10" y="3"/>
                    <a:pt x="10" y="3"/>
                    <a:pt x="10" y="3"/>
                  </a:cubicBezTo>
                  <a:cubicBezTo>
                    <a:pt x="9" y="3"/>
                    <a:pt x="9" y="3"/>
                    <a:pt x="9" y="3"/>
                  </a:cubicBezTo>
                  <a:cubicBezTo>
                    <a:pt x="9" y="3"/>
                    <a:pt x="8" y="3"/>
                    <a:pt x="8" y="3"/>
                  </a:cubicBezTo>
                  <a:cubicBezTo>
                    <a:pt x="7" y="1"/>
                    <a:pt x="7" y="1"/>
                    <a:pt x="7" y="1"/>
                  </a:cubicBezTo>
                  <a:cubicBezTo>
                    <a:pt x="7" y="1"/>
                    <a:pt x="7" y="0"/>
                    <a:pt x="7" y="0"/>
                  </a:cubicBezTo>
                  <a:cubicBezTo>
                    <a:pt x="6" y="0"/>
                    <a:pt x="6" y="1"/>
                    <a:pt x="6" y="1"/>
                  </a:cubicBezTo>
                  <a:cubicBezTo>
                    <a:pt x="6" y="3"/>
                    <a:pt x="6" y="3"/>
                    <a:pt x="6" y="3"/>
                  </a:cubicBezTo>
                  <a:cubicBezTo>
                    <a:pt x="6" y="3"/>
                    <a:pt x="6" y="3"/>
                    <a:pt x="6" y="3"/>
                  </a:cubicBezTo>
                  <a:cubicBezTo>
                    <a:pt x="5" y="3"/>
                    <a:pt x="5" y="4"/>
                    <a:pt x="5"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0" y="7"/>
                  </a:cubicBezTo>
                  <a:cubicBezTo>
                    <a:pt x="0" y="7"/>
                    <a:pt x="0" y="8"/>
                    <a:pt x="0" y="9"/>
                  </a:cubicBezTo>
                  <a:cubicBezTo>
                    <a:pt x="0" y="9"/>
                    <a:pt x="1" y="10"/>
                    <a:pt x="1" y="11"/>
                  </a:cubicBezTo>
                  <a:cubicBezTo>
                    <a:pt x="1" y="11"/>
                    <a:pt x="2" y="12"/>
                    <a:pt x="2" y="12"/>
                  </a:cubicBezTo>
                  <a:cubicBezTo>
                    <a:pt x="3" y="12"/>
                    <a:pt x="3" y="13"/>
                    <a:pt x="4" y="13"/>
                  </a:cubicBezTo>
                  <a:cubicBezTo>
                    <a:pt x="4" y="13"/>
                    <a:pt x="4" y="13"/>
                    <a:pt x="4" y="13"/>
                  </a:cubicBezTo>
                  <a:cubicBezTo>
                    <a:pt x="5" y="18"/>
                    <a:pt x="5" y="18"/>
                    <a:pt x="5" y="18"/>
                  </a:cubicBezTo>
                  <a:cubicBezTo>
                    <a:pt x="4" y="18"/>
                    <a:pt x="4" y="18"/>
                    <a:pt x="3" y="18"/>
                  </a:cubicBezTo>
                  <a:cubicBezTo>
                    <a:pt x="3" y="18"/>
                    <a:pt x="2" y="18"/>
                    <a:pt x="2" y="18"/>
                  </a:cubicBezTo>
                  <a:cubicBezTo>
                    <a:pt x="2" y="18"/>
                    <a:pt x="1" y="18"/>
                    <a:pt x="1" y="18"/>
                  </a:cubicBezTo>
                  <a:cubicBezTo>
                    <a:pt x="1" y="19"/>
                    <a:pt x="1" y="19"/>
                    <a:pt x="1" y="19"/>
                  </a:cubicBezTo>
                  <a:cubicBezTo>
                    <a:pt x="1" y="20"/>
                    <a:pt x="1" y="20"/>
                    <a:pt x="1" y="20"/>
                  </a:cubicBezTo>
                  <a:cubicBezTo>
                    <a:pt x="1" y="21"/>
                    <a:pt x="1" y="21"/>
                    <a:pt x="1" y="21"/>
                  </a:cubicBezTo>
                  <a:cubicBezTo>
                    <a:pt x="2" y="21"/>
                    <a:pt x="2" y="21"/>
                    <a:pt x="3" y="21"/>
                  </a:cubicBezTo>
                  <a:cubicBezTo>
                    <a:pt x="4" y="21"/>
                    <a:pt x="4" y="21"/>
                    <a:pt x="5" y="21"/>
                  </a:cubicBezTo>
                  <a:cubicBezTo>
                    <a:pt x="6" y="24"/>
                    <a:pt x="6" y="24"/>
                    <a:pt x="6" y="24"/>
                  </a:cubicBezTo>
                  <a:cubicBezTo>
                    <a:pt x="6" y="25"/>
                    <a:pt x="6" y="25"/>
                    <a:pt x="6" y="25"/>
                  </a:cubicBezTo>
                  <a:cubicBezTo>
                    <a:pt x="7" y="25"/>
                    <a:pt x="7" y="24"/>
                    <a:pt x="7" y="24"/>
                  </a:cubicBezTo>
                  <a:cubicBezTo>
                    <a:pt x="7" y="21"/>
                    <a:pt x="7" y="21"/>
                    <a:pt x="7" y="21"/>
                  </a:cubicBezTo>
                  <a:cubicBezTo>
                    <a:pt x="7" y="21"/>
                    <a:pt x="8" y="21"/>
                    <a:pt x="8" y="21"/>
                  </a:cubicBezTo>
                  <a:cubicBezTo>
                    <a:pt x="9" y="24"/>
                    <a:pt x="9" y="24"/>
                    <a:pt x="9" y="24"/>
                  </a:cubicBezTo>
                  <a:cubicBezTo>
                    <a:pt x="9" y="24"/>
                    <a:pt x="9" y="24"/>
                    <a:pt x="10" y="24"/>
                  </a:cubicBezTo>
                  <a:cubicBezTo>
                    <a:pt x="10" y="24"/>
                    <a:pt x="10" y="24"/>
                    <a:pt x="10" y="23"/>
                  </a:cubicBezTo>
                  <a:cubicBezTo>
                    <a:pt x="10" y="20"/>
                    <a:pt x="10" y="20"/>
                    <a:pt x="10" y="20"/>
                  </a:cubicBezTo>
                  <a:cubicBezTo>
                    <a:pt x="10" y="20"/>
                    <a:pt x="11" y="20"/>
                    <a:pt x="11" y="20"/>
                  </a:cubicBezTo>
                  <a:cubicBezTo>
                    <a:pt x="12" y="19"/>
                    <a:pt x="12" y="19"/>
                    <a:pt x="12" y="18"/>
                  </a:cubicBezTo>
                  <a:cubicBezTo>
                    <a:pt x="13" y="17"/>
                    <a:pt x="13" y="16"/>
                    <a:pt x="13" y="15"/>
                  </a:cubicBezTo>
                  <a:cubicBezTo>
                    <a:pt x="12" y="14"/>
                    <a:pt x="12" y="13"/>
                    <a:pt x="11" y="12"/>
                  </a:cubicBezTo>
                  <a:cubicBezTo>
                    <a:pt x="10" y="12"/>
                    <a:pt x="10" y="11"/>
                    <a:pt x="9" y="11"/>
                  </a:cubicBezTo>
                  <a:close/>
                  <a:moveTo>
                    <a:pt x="8" y="18"/>
                  </a:moveTo>
                  <a:cubicBezTo>
                    <a:pt x="7" y="18"/>
                    <a:pt x="7" y="18"/>
                    <a:pt x="6" y="18"/>
                  </a:cubicBezTo>
                  <a:cubicBezTo>
                    <a:pt x="6" y="13"/>
                    <a:pt x="6" y="13"/>
                    <a:pt x="6" y="13"/>
                  </a:cubicBezTo>
                  <a:cubicBezTo>
                    <a:pt x="6" y="14"/>
                    <a:pt x="7" y="14"/>
                    <a:pt x="7" y="14"/>
                  </a:cubicBezTo>
                  <a:lnTo>
                    <a:pt x="8" y="18"/>
                  </a:lnTo>
                  <a:close/>
                  <a:moveTo>
                    <a:pt x="7" y="10"/>
                  </a:moveTo>
                  <a:cubicBezTo>
                    <a:pt x="6" y="10"/>
                    <a:pt x="6" y="10"/>
                    <a:pt x="5" y="10"/>
                  </a:cubicBezTo>
                  <a:cubicBezTo>
                    <a:pt x="5" y="6"/>
                    <a:pt x="5" y="6"/>
                    <a:pt x="5" y="6"/>
                  </a:cubicBezTo>
                  <a:cubicBezTo>
                    <a:pt x="5" y="6"/>
                    <a:pt x="6" y="6"/>
                    <a:pt x="6" y="6"/>
                  </a:cubicBezTo>
                  <a:lnTo>
                    <a:pt x="7" y="1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2" name="Freeform 148"/>
            <p:cNvSpPr>
              <a:spLocks noEditPoints="1"/>
            </p:cNvSpPr>
            <p:nvPr/>
          </p:nvSpPr>
          <p:spPr bwMode="auto">
            <a:xfrm>
              <a:off x="2069305" y="1927819"/>
              <a:ext cx="100013" cy="97631"/>
            </a:xfrm>
            <a:custGeom>
              <a:avLst/>
              <a:gdLst>
                <a:gd name="T0" fmla="*/ 17 w 39"/>
                <a:gd name="T1" fmla="*/ 1 h 38"/>
                <a:gd name="T2" fmla="*/ 1 w 39"/>
                <a:gd name="T3" fmla="*/ 21 h 38"/>
                <a:gd name="T4" fmla="*/ 22 w 39"/>
                <a:gd name="T5" fmla="*/ 37 h 38"/>
                <a:gd name="T6" fmla="*/ 38 w 39"/>
                <a:gd name="T7" fmla="*/ 17 h 38"/>
                <a:gd name="T8" fmla="*/ 17 w 39"/>
                <a:gd name="T9" fmla="*/ 1 h 38"/>
                <a:gd name="T10" fmla="*/ 21 w 39"/>
                <a:gd name="T11" fmla="*/ 34 h 38"/>
                <a:gd name="T12" fmla="*/ 5 w 39"/>
                <a:gd name="T13" fmla="*/ 21 h 38"/>
                <a:gd name="T14" fmla="*/ 18 w 39"/>
                <a:gd name="T15" fmla="*/ 5 h 38"/>
                <a:gd name="T16" fmla="*/ 34 w 39"/>
                <a:gd name="T17" fmla="*/ 17 h 38"/>
                <a:gd name="T18" fmla="*/ 21 w 39"/>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17" y="1"/>
                  </a:moveTo>
                  <a:cubicBezTo>
                    <a:pt x="7" y="2"/>
                    <a:pt x="0" y="11"/>
                    <a:pt x="1" y="21"/>
                  </a:cubicBezTo>
                  <a:cubicBezTo>
                    <a:pt x="3" y="31"/>
                    <a:pt x="12" y="38"/>
                    <a:pt x="22" y="37"/>
                  </a:cubicBezTo>
                  <a:cubicBezTo>
                    <a:pt x="32" y="36"/>
                    <a:pt x="39" y="27"/>
                    <a:pt x="38" y="17"/>
                  </a:cubicBezTo>
                  <a:cubicBezTo>
                    <a:pt x="36" y="7"/>
                    <a:pt x="27" y="0"/>
                    <a:pt x="17" y="1"/>
                  </a:cubicBezTo>
                  <a:close/>
                  <a:moveTo>
                    <a:pt x="21" y="34"/>
                  </a:moveTo>
                  <a:cubicBezTo>
                    <a:pt x="13" y="35"/>
                    <a:pt x="6" y="29"/>
                    <a:pt x="5" y="21"/>
                  </a:cubicBezTo>
                  <a:cubicBezTo>
                    <a:pt x="4" y="13"/>
                    <a:pt x="10" y="6"/>
                    <a:pt x="18" y="5"/>
                  </a:cubicBezTo>
                  <a:cubicBezTo>
                    <a:pt x="26" y="4"/>
                    <a:pt x="33" y="9"/>
                    <a:pt x="34" y="17"/>
                  </a:cubicBezTo>
                  <a:cubicBezTo>
                    <a:pt x="35" y="25"/>
                    <a:pt x="29" y="33"/>
                    <a:pt x="21" y="3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3" name="Freeform 149"/>
            <p:cNvSpPr/>
            <p:nvPr/>
          </p:nvSpPr>
          <p:spPr bwMode="auto">
            <a:xfrm>
              <a:off x="2094309" y="1952822"/>
              <a:ext cx="52388" cy="46435"/>
            </a:xfrm>
            <a:custGeom>
              <a:avLst/>
              <a:gdLst>
                <a:gd name="T0" fmla="*/ 13 w 20"/>
                <a:gd name="T1" fmla="*/ 15 h 18"/>
                <a:gd name="T2" fmla="*/ 7 w 20"/>
                <a:gd name="T3" fmla="*/ 13 h 18"/>
                <a:gd name="T4" fmla="*/ 11 w 20"/>
                <a:gd name="T5" fmla="*/ 12 h 18"/>
                <a:gd name="T6" fmla="*/ 13 w 20"/>
                <a:gd name="T7" fmla="*/ 11 h 18"/>
                <a:gd name="T8" fmla="*/ 11 w 20"/>
                <a:gd name="T9" fmla="*/ 10 h 18"/>
                <a:gd name="T10" fmla="*/ 6 w 20"/>
                <a:gd name="T11" fmla="*/ 10 h 18"/>
                <a:gd name="T12" fmla="*/ 6 w 20"/>
                <a:gd name="T13" fmla="*/ 9 h 18"/>
                <a:gd name="T14" fmla="*/ 6 w 20"/>
                <a:gd name="T15" fmla="*/ 9 h 18"/>
                <a:gd name="T16" fmla="*/ 11 w 20"/>
                <a:gd name="T17" fmla="*/ 8 h 18"/>
                <a:gd name="T18" fmla="*/ 12 w 20"/>
                <a:gd name="T19" fmla="*/ 7 h 18"/>
                <a:gd name="T20" fmla="*/ 11 w 20"/>
                <a:gd name="T21" fmla="*/ 6 h 18"/>
                <a:gd name="T22" fmla="*/ 7 w 20"/>
                <a:gd name="T23" fmla="*/ 6 h 18"/>
                <a:gd name="T24" fmla="*/ 11 w 20"/>
                <a:gd name="T25" fmla="*/ 3 h 18"/>
                <a:gd name="T26" fmla="*/ 15 w 20"/>
                <a:gd name="T27" fmla="*/ 4 h 18"/>
                <a:gd name="T28" fmla="*/ 19 w 20"/>
                <a:gd name="T29" fmla="*/ 3 h 18"/>
                <a:gd name="T30" fmla="*/ 11 w 20"/>
                <a:gd name="T31" fmla="*/ 0 h 18"/>
                <a:gd name="T32" fmla="*/ 4 w 20"/>
                <a:gd name="T33" fmla="*/ 7 h 18"/>
                <a:gd name="T34" fmla="*/ 1 w 20"/>
                <a:gd name="T35" fmla="*/ 7 h 18"/>
                <a:gd name="T36" fmla="*/ 0 w 20"/>
                <a:gd name="T37" fmla="*/ 8 h 18"/>
                <a:gd name="T38" fmla="*/ 1 w 20"/>
                <a:gd name="T39" fmla="*/ 9 h 18"/>
                <a:gd name="T40" fmla="*/ 3 w 20"/>
                <a:gd name="T41" fmla="*/ 9 h 18"/>
                <a:gd name="T42" fmla="*/ 3 w 20"/>
                <a:gd name="T43" fmla="*/ 10 h 18"/>
                <a:gd name="T44" fmla="*/ 4 w 20"/>
                <a:gd name="T45" fmla="*/ 11 h 18"/>
                <a:gd name="T46" fmla="*/ 1 w 20"/>
                <a:gd name="T47" fmla="*/ 11 h 18"/>
                <a:gd name="T48" fmla="*/ 0 w 20"/>
                <a:gd name="T49" fmla="*/ 12 h 18"/>
                <a:gd name="T50" fmla="*/ 1 w 20"/>
                <a:gd name="T51" fmla="*/ 13 h 18"/>
                <a:gd name="T52" fmla="*/ 4 w 20"/>
                <a:gd name="T53" fmla="*/ 13 h 18"/>
                <a:gd name="T54" fmla="*/ 13 w 20"/>
                <a:gd name="T55" fmla="*/ 17 h 18"/>
                <a:gd name="T56" fmla="*/ 20 w 20"/>
                <a:gd name="T57" fmla="*/ 12 h 18"/>
                <a:gd name="T58" fmla="*/ 16 w 20"/>
                <a:gd name="T59" fmla="*/ 13 h 18"/>
                <a:gd name="T60" fmla="*/ 13 w 20"/>
                <a:gd name="T6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18">
                  <a:moveTo>
                    <a:pt x="13" y="15"/>
                  </a:moveTo>
                  <a:cubicBezTo>
                    <a:pt x="11" y="15"/>
                    <a:pt x="9" y="14"/>
                    <a:pt x="7" y="13"/>
                  </a:cubicBezTo>
                  <a:cubicBezTo>
                    <a:pt x="11" y="12"/>
                    <a:pt x="11" y="12"/>
                    <a:pt x="11" y="12"/>
                  </a:cubicBezTo>
                  <a:cubicBezTo>
                    <a:pt x="12" y="12"/>
                    <a:pt x="13" y="11"/>
                    <a:pt x="13" y="11"/>
                  </a:cubicBezTo>
                  <a:cubicBezTo>
                    <a:pt x="12" y="10"/>
                    <a:pt x="12" y="10"/>
                    <a:pt x="11" y="10"/>
                  </a:cubicBezTo>
                  <a:cubicBezTo>
                    <a:pt x="6" y="10"/>
                    <a:pt x="6" y="10"/>
                    <a:pt x="6" y="10"/>
                  </a:cubicBezTo>
                  <a:cubicBezTo>
                    <a:pt x="6" y="10"/>
                    <a:pt x="6" y="10"/>
                    <a:pt x="6" y="9"/>
                  </a:cubicBezTo>
                  <a:cubicBezTo>
                    <a:pt x="6" y="9"/>
                    <a:pt x="6" y="9"/>
                    <a:pt x="6" y="9"/>
                  </a:cubicBezTo>
                  <a:cubicBezTo>
                    <a:pt x="11" y="8"/>
                    <a:pt x="11" y="8"/>
                    <a:pt x="11" y="8"/>
                  </a:cubicBezTo>
                  <a:cubicBezTo>
                    <a:pt x="12" y="8"/>
                    <a:pt x="12" y="7"/>
                    <a:pt x="12" y="7"/>
                  </a:cubicBezTo>
                  <a:cubicBezTo>
                    <a:pt x="12" y="6"/>
                    <a:pt x="11" y="6"/>
                    <a:pt x="11" y="6"/>
                  </a:cubicBezTo>
                  <a:cubicBezTo>
                    <a:pt x="7" y="6"/>
                    <a:pt x="7" y="6"/>
                    <a:pt x="7" y="6"/>
                  </a:cubicBezTo>
                  <a:cubicBezTo>
                    <a:pt x="7" y="4"/>
                    <a:pt x="9" y="3"/>
                    <a:pt x="11" y="3"/>
                  </a:cubicBezTo>
                  <a:cubicBezTo>
                    <a:pt x="13" y="3"/>
                    <a:pt x="14" y="3"/>
                    <a:pt x="15" y="4"/>
                  </a:cubicBezTo>
                  <a:cubicBezTo>
                    <a:pt x="19" y="3"/>
                    <a:pt x="19" y="3"/>
                    <a:pt x="19" y="3"/>
                  </a:cubicBezTo>
                  <a:cubicBezTo>
                    <a:pt x="17" y="1"/>
                    <a:pt x="14" y="0"/>
                    <a:pt x="11" y="0"/>
                  </a:cubicBezTo>
                  <a:cubicBezTo>
                    <a:pt x="7" y="0"/>
                    <a:pt x="4" y="3"/>
                    <a:pt x="4" y="7"/>
                  </a:cubicBezTo>
                  <a:cubicBezTo>
                    <a:pt x="1" y="7"/>
                    <a:pt x="1" y="7"/>
                    <a:pt x="1" y="7"/>
                  </a:cubicBezTo>
                  <a:cubicBezTo>
                    <a:pt x="0" y="7"/>
                    <a:pt x="0" y="8"/>
                    <a:pt x="0" y="8"/>
                  </a:cubicBezTo>
                  <a:cubicBezTo>
                    <a:pt x="0" y="9"/>
                    <a:pt x="0" y="9"/>
                    <a:pt x="1" y="9"/>
                  </a:cubicBezTo>
                  <a:cubicBezTo>
                    <a:pt x="3" y="9"/>
                    <a:pt x="3" y="9"/>
                    <a:pt x="3" y="9"/>
                  </a:cubicBezTo>
                  <a:cubicBezTo>
                    <a:pt x="3" y="9"/>
                    <a:pt x="3" y="10"/>
                    <a:pt x="3" y="10"/>
                  </a:cubicBezTo>
                  <a:cubicBezTo>
                    <a:pt x="3" y="10"/>
                    <a:pt x="3" y="10"/>
                    <a:pt x="4" y="11"/>
                  </a:cubicBezTo>
                  <a:cubicBezTo>
                    <a:pt x="1" y="11"/>
                    <a:pt x="1" y="11"/>
                    <a:pt x="1" y="11"/>
                  </a:cubicBezTo>
                  <a:cubicBezTo>
                    <a:pt x="1" y="11"/>
                    <a:pt x="0" y="12"/>
                    <a:pt x="0" y="12"/>
                  </a:cubicBezTo>
                  <a:cubicBezTo>
                    <a:pt x="0" y="13"/>
                    <a:pt x="1" y="13"/>
                    <a:pt x="1" y="13"/>
                  </a:cubicBezTo>
                  <a:cubicBezTo>
                    <a:pt x="4" y="13"/>
                    <a:pt x="4" y="13"/>
                    <a:pt x="4" y="13"/>
                  </a:cubicBezTo>
                  <a:cubicBezTo>
                    <a:pt x="6" y="16"/>
                    <a:pt x="9" y="18"/>
                    <a:pt x="13" y="17"/>
                  </a:cubicBezTo>
                  <a:cubicBezTo>
                    <a:pt x="16" y="17"/>
                    <a:pt x="18" y="15"/>
                    <a:pt x="20" y="12"/>
                  </a:cubicBezTo>
                  <a:cubicBezTo>
                    <a:pt x="16" y="13"/>
                    <a:pt x="16" y="13"/>
                    <a:pt x="16" y="13"/>
                  </a:cubicBezTo>
                  <a:cubicBezTo>
                    <a:pt x="15" y="14"/>
                    <a:pt x="14" y="15"/>
                    <a:pt x="13" y="1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4" name="Freeform 150"/>
            <p:cNvSpPr>
              <a:spLocks noEditPoints="1"/>
            </p:cNvSpPr>
            <p:nvPr/>
          </p:nvSpPr>
          <p:spPr bwMode="auto">
            <a:xfrm>
              <a:off x="1245394" y="2620763"/>
              <a:ext cx="236934" cy="210741"/>
            </a:xfrm>
            <a:custGeom>
              <a:avLst/>
              <a:gdLst>
                <a:gd name="T0" fmla="*/ 69 w 92"/>
                <a:gd name="T1" fmla="*/ 12 h 82"/>
                <a:gd name="T2" fmla="*/ 68 w 92"/>
                <a:gd name="T3" fmla="*/ 12 h 82"/>
                <a:gd name="T4" fmla="*/ 67 w 92"/>
                <a:gd name="T5" fmla="*/ 4 h 82"/>
                <a:gd name="T6" fmla="*/ 62 w 92"/>
                <a:gd name="T7" fmla="*/ 0 h 82"/>
                <a:gd name="T8" fmla="*/ 61 w 92"/>
                <a:gd name="T9" fmla="*/ 0 h 82"/>
                <a:gd name="T10" fmla="*/ 57 w 92"/>
                <a:gd name="T11" fmla="*/ 5 h 82"/>
                <a:gd name="T12" fmla="*/ 58 w 92"/>
                <a:gd name="T13" fmla="*/ 13 h 82"/>
                <a:gd name="T14" fmla="*/ 26 w 92"/>
                <a:gd name="T15" fmla="*/ 17 h 82"/>
                <a:gd name="T16" fmla="*/ 25 w 92"/>
                <a:gd name="T17" fmla="*/ 9 h 82"/>
                <a:gd name="T18" fmla="*/ 20 w 92"/>
                <a:gd name="T19" fmla="*/ 5 h 82"/>
                <a:gd name="T20" fmla="*/ 18 w 92"/>
                <a:gd name="T21" fmla="*/ 5 h 82"/>
                <a:gd name="T22" fmla="*/ 15 w 92"/>
                <a:gd name="T23" fmla="*/ 10 h 82"/>
                <a:gd name="T24" fmla="*/ 16 w 92"/>
                <a:gd name="T25" fmla="*/ 18 h 82"/>
                <a:gd name="T26" fmla="*/ 14 w 92"/>
                <a:gd name="T27" fmla="*/ 19 h 82"/>
                <a:gd name="T28" fmla="*/ 1 w 92"/>
                <a:gd name="T29" fmla="*/ 36 h 82"/>
                <a:gd name="T30" fmla="*/ 5 w 92"/>
                <a:gd name="T31" fmla="*/ 68 h 82"/>
                <a:gd name="T32" fmla="*/ 22 w 92"/>
                <a:gd name="T33" fmla="*/ 81 h 82"/>
                <a:gd name="T34" fmla="*/ 77 w 92"/>
                <a:gd name="T35" fmla="*/ 74 h 82"/>
                <a:gd name="T36" fmla="*/ 91 w 92"/>
                <a:gd name="T37" fmla="*/ 57 h 82"/>
                <a:gd name="T38" fmla="*/ 87 w 92"/>
                <a:gd name="T39" fmla="*/ 25 h 82"/>
                <a:gd name="T40" fmla="*/ 69 w 92"/>
                <a:gd name="T41" fmla="*/ 12 h 82"/>
                <a:gd name="T42" fmla="*/ 84 w 92"/>
                <a:gd name="T43" fmla="*/ 58 h 82"/>
                <a:gd name="T44" fmla="*/ 76 w 92"/>
                <a:gd name="T45" fmla="*/ 68 h 82"/>
                <a:gd name="T46" fmla="*/ 21 w 92"/>
                <a:gd name="T47" fmla="*/ 74 h 82"/>
                <a:gd name="T48" fmla="*/ 11 w 92"/>
                <a:gd name="T49" fmla="*/ 67 h 82"/>
                <a:gd name="T50" fmla="*/ 8 w 92"/>
                <a:gd name="T51" fmla="*/ 35 h 82"/>
                <a:gd name="T52" fmla="*/ 15 w 92"/>
                <a:gd name="T53" fmla="*/ 25 h 82"/>
                <a:gd name="T54" fmla="*/ 17 w 92"/>
                <a:gd name="T55" fmla="*/ 25 h 82"/>
                <a:gd name="T56" fmla="*/ 17 w 92"/>
                <a:gd name="T57" fmla="*/ 29 h 82"/>
                <a:gd name="T58" fmla="*/ 22 w 92"/>
                <a:gd name="T59" fmla="*/ 33 h 82"/>
                <a:gd name="T60" fmla="*/ 23 w 92"/>
                <a:gd name="T61" fmla="*/ 33 h 82"/>
                <a:gd name="T62" fmla="*/ 27 w 92"/>
                <a:gd name="T63" fmla="*/ 28 h 82"/>
                <a:gd name="T64" fmla="*/ 27 w 92"/>
                <a:gd name="T65" fmla="*/ 24 h 82"/>
                <a:gd name="T66" fmla="*/ 59 w 92"/>
                <a:gd name="T67" fmla="*/ 20 h 82"/>
                <a:gd name="T68" fmla="*/ 59 w 92"/>
                <a:gd name="T69" fmla="*/ 24 h 82"/>
                <a:gd name="T70" fmla="*/ 64 w 92"/>
                <a:gd name="T71" fmla="*/ 28 h 82"/>
                <a:gd name="T72" fmla="*/ 66 w 92"/>
                <a:gd name="T73" fmla="*/ 27 h 82"/>
                <a:gd name="T74" fmla="*/ 69 w 92"/>
                <a:gd name="T75" fmla="*/ 23 h 82"/>
                <a:gd name="T76" fmla="*/ 69 w 92"/>
                <a:gd name="T77" fmla="*/ 19 h 82"/>
                <a:gd name="T78" fmla="*/ 70 w 92"/>
                <a:gd name="T79" fmla="*/ 18 h 82"/>
                <a:gd name="T80" fmla="*/ 80 w 92"/>
                <a:gd name="T81" fmla="*/ 26 h 82"/>
                <a:gd name="T82" fmla="*/ 84 w 92"/>
                <a:gd name="T8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2">
                  <a:moveTo>
                    <a:pt x="69" y="12"/>
                  </a:moveTo>
                  <a:cubicBezTo>
                    <a:pt x="68" y="12"/>
                    <a:pt x="68" y="12"/>
                    <a:pt x="68" y="12"/>
                  </a:cubicBezTo>
                  <a:cubicBezTo>
                    <a:pt x="67" y="4"/>
                    <a:pt x="67" y="4"/>
                    <a:pt x="67" y="4"/>
                  </a:cubicBezTo>
                  <a:cubicBezTo>
                    <a:pt x="67" y="1"/>
                    <a:pt x="65" y="0"/>
                    <a:pt x="62" y="0"/>
                  </a:cubicBezTo>
                  <a:cubicBezTo>
                    <a:pt x="61" y="0"/>
                    <a:pt x="61" y="0"/>
                    <a:pt x="61" y="0"/>
                  </a:cubicBezTo>
                  <a:cubicBezTo>
                    <a:pt x="58" y="1"/>
                    <a:pt x="57" y="3"/>
                    <a:pt x="57" y="5"/>
                  </a:cubicBezTo>
                  <a:cubicBezTo>
                    <a:pt x="58" y="13"/>
                    <a:pt x="58" y="13"/>
                    <a:pt x="58" y="13"/>
                  </a:cubicBezTo>
                  <a:cubicBezTo>
                    <a:pt x="26" y="17"/>
                    <a:pt x="26" y="17"/>
                    <a:pt x="26" y="17"/>
                  </a:cubicBezTo>
                  <a:cubicBezTo>
                    <a:pt x="25" y="9"/>
                    <a:pt x="25" y="9"/>
                    <a:pt x="25" y="9"/>
                  </a:cubicBezTo>
                  <a:cubicBezTo>
                    <a:pt x="24" y="7"/>
                    <a:pt x="22" y="5"/>
                    <a:pt x="20" y="5"/>
                  </a:cubicBezTo>
                  <a:cubicBezTo>
                    <a:pt x="18" y="5"/>
                    <a:pt x="18" y="5"/>
                    <a:pt x="18" y="5"/>
                  </a:cubicBezTo>
                  <a:cubicBezTo>
                    <a:pt x="16" y="6"/>
                    <a:pt x="15" y="8"/>
                    <a:pt x="15" y="10"/>
                  </a:cubicBezTo>
                  <a:cubicBezTo>
                    <a:pt x="16" y="18"/>
                    <a:pt x="16" y="18"/>
                    <a:pt x="16" y="18"/>
                  </a:cubicBezTo>
                  <a:cubicBezTo>
                    <a:pt x="14" y="19"/>
                    <a:pt x="14" y="19"/>
                    <a:pt x="14" y="19"/>
                  </a:cubicBezTo>
                  <a:cubicBezTo>
                    <a:pt x="6" y="20"/>
                    <a:pt x="0" y="27"/>
                    <a:pt x="1" y="36"/>
                  </a:cubicBezTo>
                  <a:cubicBezTo>
                    <a:pt x="5" y="68"/>
                    <a:pt x="5" y="68"/>
                    <a:pt x="5" y="68"/>
                  </a:cubicBezTo>
                  <a:cubicBezTo>
                    <a:pt x="6" y="76"/>
                    <a:pt x="14" y="82"/>
                    <a:pt x="22" y="81"/>
                  </a:cubicBezTo>
                  <a:cubicBezTo>
                    <a:pt x="77" y="74"/>
                    <a:pt x="77" y="74"/>
                    <a:pt x="77" y="74"/>
                  </a:cubicBezTo>
                  <a:cubicBezTo>
                    <a:pt x="86" y="73"/>
                    <a:pt x="92" y="65"/>
                    <a:pt x="91" y="57"/>
                  </a:cubicBezTo>
                  <a:cubicBezTo>
                    <a:pt x="87" y="25"/>
                    <a:pt x="87" y="25"/>
                    <a:pt x="87" y="25"/>
                  </a:cubicBezTo>
                  <a:cubicBezTo>
                    <a:pt x="86" y="17"/>
                    <a:pt x="78" y="11"/>
                    <a:pt x="69" y="12"/>
                  </a:cubicBezTo>
                  <a:close/>
                  <a:moveTo>
                    <a:pt x="84" y="58"/>
                  </a:moveTo>
                  <a:cubicBezTo>
                    <a:pt x="85" y="63"/>
                    <a:pt x="81" y="67"/>
                    <a:pt x="76" y="68"/>
                  </a:cubicBezTo>
                  <a:cubicBezTo>
                    <a:pt x="21" y="74"/>
                    <a:pt x="21" y="74"/>
                    <a:pt x="21" y="74"/>
                  </a:cubicBezTo>
                  <a:cubicBezTo>
                    <a:pt x="16" y="75"/>
                    <a:pt x="12" y="72"/>
                    <a:pt x="11" y="67"/>
                  </a:cubicBezTo>
                  <a:cubicBezTo>
                    <a:pt x="8" y="35"/>
                    <a:pt x="8" y="35"/>
                    <a:pt x="8" y="35"/>
                  </a:cubicBezTo>
                  <a:cubicBezTo>
                    <a:pt x="7" y="30"/>
                    <a:pt x="10" y="26"/>
                    <a:pt x="15" y="25"/>
                  </a:cubicBezTo>
                  <a:cubicBezTo>
                    <a:pt x="17" y="25"/>
                    <a:pt x="17" y="25"/>
                    <a:pt x="17" y="25"/>
                  </a:cubicBezTo>
                  <a:cubicBezTo>
                    <a:pt x="17" y="29"/>
                    <a:pt x="17" y="29"/>
                    <a:pt x="17" y="29"/>
                  </a:cubicBezTo>
                  <a:cubicBezTo>
                    <a:pt x="17" y="31"/>
                    <a:pt x="20" y="33"/>
                    <a:pt x="22" y="33"/>
                  </a:cubicBezTo>
                  <a:cubicBezTo>
                    <a:pt x="23" y="33"/>
                    <a:pt x="23" y="33"/>
                    <a:pt x="23" y="33"/>
                  </a:cubicBezTo>
                  <a:cubicBezTo>
                    <a:pt x="26" y="32"/>
                    <a:pt x="27" y="30"/>
                    <a:pt x="27" y="28"/>
                  </a:cubicBezTo>
                  <a:cubicBezTo>
                    <a:pt x="27" y="24"/>
                    <a:pt x="27" y="24"/>
                    <a:pt x="27" y="24"/>
                  </a:cubicBezTo>
                  <a:cubicBezTo>
                    <a:pt x="59" y="20"/>
                    <a:pt x="59" y="20"/>
                    <a:pt x="59" y="20"/>
                  </a:cubicBezTo>
                  <a:cubicBezTo>
                    <a:pt x="59" y="24"/>
                    <a:pt x="59" y="24"/>
                    <a:pt x="59" y="24"/>
                  </a:cubicBezTo>
                  <a:cubicBezTo>
                    <a:pt x="60" y="26"/>
                    <a:pt x="62" y="28"/>
                    <a:pt x="64" y="28"/>
                  </a:cubicBezTo>
                  <a:cubicBezTo>
                    <a:pt x="66" y="27"/>
                    <a:pt x="66" y="27"/>
                    <a:pt x="66" y="27"/>
                  </a:cubicBezTo>
                  <a:cubicBezTo>
                    <a:pt x="68" y="27"/>
                    <a:pt x="70" y="25"/>
                    <a:pt x="69" y="23"/>
                  </a:cubicBezTo>
                  <a:cubicBezTo>
                    <a:pt x="69" y="19"/>
                    <a:pt x="69" y="19"/>
                    <a:pt x="69" y="19"/>
                  </a:cubicBezTo>
                  <a:cubicBezTo>
                    <a:pt x="70" y="18"/>
                    <a:pt x="70" y="18"/>
                    <a:pt x="70" y="18"/>
                  </a:cubicBezTo>
                  <a:cubicBezTo>
                    <a:pt x="75" y="18"/>
                    <a:pt x="79" y="21"/>
                    <a:pt x="80" y="26"/>
                  </a:cubicBezTo>
                  <a:lnTo>
                    <a:pt x="84" y="5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5" name="Freeform 151"/>
            <p:cNvSpPr>
              <a:spLocks noEditPoints="1"/>
            </p:cNvSpPr>
            <p:nvPr/>
          </p:nvSpPr>
          <p:spPr bwMode="auto">
            <a:xfrm>
              <a:off x="1287066" y="2720776"/>
              <a:ext cx="48815" cy="69056"/>
            </a:xfrm>
            <a:custGeom>
              <a:avLst/>
              <a:gdLst>
                <a:gd name="T0" fmla="*/ 11 w 19"/>
                <a:gd name="T1" fmla="*/ 27 h 27"/>
                <a:gd name="T2" fmla="*/ 8 w 19"/>
                <a:gd name="T3" fmla="*/ 27 h 27"/>
                <a:gd name="T4" fmla="*/ 5 w 19"/>
                <a:gd name="T5" fmla="*/ 26 h 27"/>
                <a:gd name="T6" fmla="*/ 3 w 19"/>
                <a:gd name="T7" fmla="*/ 24 h 27"/>
                <a:gd name="T8" fmla="*/ 1 w 19"/>
                <a:gd name="T9" fmla="*/ 20 h 27"/>
                <a:gd name="T10" fmla="*/ 0 w 19"/>
                <a:gd name="T11" fmla="*/ 10 h 27"/>
                <a:gd name="T12" fmla="*/ 0 w 19"/>
                <a:gd name="T13" fmla="*/ 6 h 27"/>
                <a:gd name="T14" fmla="*/ 2 w 19"/>
                <a:gd name="T15" fmla="*/ 3 h 27"/>
                <a:gd name="T16" fmla="*/ 4 w 19"/>
                <a:gd name="T17" fmla="*/ 1 h 27"/>
                <a:gd name="T18" fmla="*/ 8 w 19"/>
                <a:gd name="T19" fmla="*/ 0 h 27"/>
                <a:gd name="T20" fmla="*/ 11 w 19"/>
                <a:gd name="T21" fmla="*/ 0 h 27"/>
                <a:gd name="T22" fmla="*/ 14 w 19"/>
                <a:gd name="T23" fmla="*/ 1 h 27"/>
                <a:gd name="T24" fmla="*/ 17 w 19"/>
                <a:gd name="T25" fmla="*/ 3 h 27"/>
                <a:gd name="T26" fmla="*/ 18 w 19"/>
                <a:gd name="T27" fmla="*/ 7 h 27"/>
                <a:gd name="T28" fmla="*/ 19 w 19"/>
                <a:gd name="T29" fmla="*/ 17 h 27"/>
                <a:gd name="T30" fmla="*/ 19 w 19"/>
                <a:gd name="T31" fmla="*/ 22 h 27"/>
                <a:gd name="T32" fmla="*/ 17 w 19"/>
                <a:gd name="T33" fmla="*/ 24 h 27"/>
                <a:gd name="T34" fmla="*/ 15 w 19"/>
                <a:gd name="T35" fmla="*/ 26 h 27"/>
                <a:gd name="T36" fmla="*/ 11 w 19"/>
                <a:gd name="T37" fmla="*/ 27 h 27"/>
                <a:gd name="T38" fmla="*/ 14 w 19"/>
                <a:gd name="T39" fmla="*/ 9 h 27"/>
                <a:gd name="T40" fmla="*/ 12 w 19"/>
                <a:gd name="T41" fmla="*/ 5 h 27"/>
                <a:gd name="T42" fmla="*/ 9 w 19"/>
                <a:gd name="T43" fmla="*/ 4 h 27"/>
                <a:gd name="T44" fmla="*/ 6 w 19"/>
                <a:gd name="T45" fmla="*/ 4 h 27"/>
                <a:gd name="T46" fmla="*/ 5 w 19"/>
                <a:gd name="T47" fmla="*/ 6 h 27"/>
                <a:gd name="T48" fmla="*/ 4 w 19"/>
                <a:gd name="T49" fmla="*/ 8 h 27"/>
                <a:gd name="T50" fmla="*/ 4 w 19"/>
                <a:gd name="T51" fmla="*/ 10 h 27"/>
                <a:gd name="T52" fmla="*/ 5 w 19"/>
                <a:gd name="T53" fmla="*/ 19 h 27"/>
                <a:gd name="T54" fmla="*/ 7 w 19"/>
                <a:gd name="T55" fmla="*/ 23 h 27"/>
                <a:gd name="T56" fmla="*/ 11 w 19"/>
                <a:gd name="T57" fmla="*/ 23 h 27"/>
                <a:gd name="T58" fmla="*/ 13 w 19"/>
                <a:gd name="T59" fmla="*/ 23 h 27"/>
                <a:gd name="T60" fmla="*/ 14 w 19"/>
                <a:gd name="T61" fmla="*/ 22 h 27"/>
                <a:gd name="T62" fmla="*/ 15 w 19"/>
                <a:gd name="T63" fmla="*/ 20 h 27"/>
                <a:gd name="T64" fmla="*/ 15 w 19"/>
                <a:gd name="T65" fmla="*/ 17 h 27"/>
                <a:gd name="T66" fmla="*/ 14 w 19"/>
                <a:gd name="T6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11" y="27"/>
                  </a:moveTo>
                  <a:cubicBezTo>
                    <a:pt x="10" y="27"/>
                    <a:pt x="9" y="27"/>
                    <a:pt x="8" y="27"/>
                  </a:cubicBezTo>
                  <a:cubicBezTo>
                    <a:pt x="7" y="27"/>
                    <a:pt x="6" y="26"/>
                    <a:pt x="5" y="26"/>
                  </a:cubicBezTo>
                  <a:cubicBezTo>
                    <a:pt x="4" y="25"/>
                    <a:pt x="3" y="25"/>
                    <a:pt x="3" y="24"/>
                  </a:cubicBezTo>
                  <a:cubicBezTo>
                    <a:pt x="2" y="23"/>
                    <a:pt x="2" y="22"/>
                    <a:pt x="1" y="20"/>
                  </a:cubicBezTo>
                  <a:cubicBezTo>
                    <a:pt x="0" y="10"/>
                    <a:pt x="0" y="10"/>
                    <a:pt x="0" y="10"/>
                  </a:cubicBezTo>
                  <a:cubicBezTo>
                    <a:pt x="0" y="8"/>
                    <a:pt x="0" y="7"/>
                    <a:pt x="0" y="6"/>
                  </a:cubicBezTo>
                  <a:cubicBezTo>
                    <a:pt x="1" y="5"/>
                    <a:pt x="1" y="4"/>
                    <a:pt x="2" y="3"/>
                  </a:cubicBezTo>
                  <a:cubicBezTo>
                    <a:pt x="2" y="2"/>
                    <a:pt x="3" y="1"/>
                    <a:pt x="4" y="1"/>
                  </a:cubicBezTo>
                  <a:cubicBezTo>
                    <a:pt x="6" y="1"/>
                    <a:pt x="7" y="0"/>
                    <a:pt x="8" y="0"/>
                  </a:cubicBezTo>
                  <a:cubicBezTo>
                    <a:pt x="9" y="0"/>
                    <a:pt x="10" y="0"/>
                    <a:pt x="11" y="0"/>
                  </a:cubicBezTo>
                  <a:cubicBezTo>
                    <a:pt x="13" y="0"/>
                    <a:pt x="14" y="1"/>
                    <a:pt x="14" y="1"/>
                  </a:cubicBezTo>
                  <a:cubicBezTo>
                    <a:pt x="15" y="2"/>
                    <a:pt x="16" y="2"/>
                    <a:pt x="17" y="3"/>
                  </a:cubicBezTo>
                  <a:cubicBezTo>
                    <a:pt x="17" y="4"/>
                    <a:pt x="18" y="6"/>
                    <a:pt x="18" y="7"/>
                  </a:cubicBezTo>
                  <a:cubicBezTo>
                    <a:pt x="19" y="17"/>
                    <a:pt x="19" y="17"/>
                    <a:pt x="19" y="17"/>
                  </a:cubicBezTo>
                  <a:cubicBezTo>
                    <a:pt x="19" y="19"/>
                    <a:pt x="19" y="20"/>
                    <a:pt x="19" y="22"/>
                  </a:cubicBezTo>
                  <a:cubicBezTo>
                    <a:pt x="18" y="23"/>
                    <a:pt x="18" y="24"/>
                    <a:pt x="17" y="24"/>
                  </a:cubicBezTo>
                  <a:cubicBezTo>
                    <a:pt x="16" y="25"/>
                    <a:pt x="16" y="26"/>
                    <a:pt x="15" y="26"/>
                  </a:cubicBezTo>
                  <a:cubicBezTo>
                    <a:pt x="14" y="26"/>
                    <a:pt x="13" y="26"/>
                    <a:pt x="11" y="27"/>
                  </a:cubicBezTo>
                  <a:close/>
                  <a:moveTo>
                    <a:pt x="14" y="9"/>
                  </a:moveTo>
                  <a:cubicBezTo>
                    <a:pt x="14" y="7"/>
                    <a:pt x="13" y="5"/>
                    <a:pt x="12" y="5"/>
                  </a:cubicBezTo>
                  <a:cubicBezTo>
                    <a:pt x="12" y="4"/>
                    <a:pt x="10" y="3"/>
                    <a:pt x="9" y="4"/>
                  </a:cubicBezTo>
                  <a:cubicBezTo>
                    <a:pt x="8" y="4"/>
                    <a:pt x="7" y="4"/>
                    <a:pt x="6" y="4"/>
                  </a:cubicBezTo>
                  <a:cubicBezTo>
                    <a:pt x="5" y="5"/>
                    <a:pt x="5" y="5"/>
                    <a:pt x="5" y="6"/>
                  </a:cubicBezTo>
                  <a:cubicBezTo>
                    <a:pt x="4" y="6"/>
                    <a:pt x="4" y="7"/>
                    <a:pt x="4" y="8"/>
                  </a:cubicBezTo>
                  <a:cubicBezTo>
                    <a:pt x="4" y="8"/>
                    <a:pt x="4" y="9"/>
                    <a:pt x="4" y="10"/>
                  </a:cubicBezTo>
                  <a:cubicBezTo>
                    <a:pt x="5" y="19"/>
                    <a:pt x="5" y="19"/>
                    <a:pt x="5" y="19"/>
                  </a:cubicBezTo>
                  <a:cubicBezTo>
                    <a:pt x="6" y="21"/>
                    <a:pt x="6" y="22"/>
                    <a:pt x="7" y="23"/>
                  </a:cubicBezTo>
                  <a:cubicBezTo>
                    <a:pt x="8" y="23"/>
                    <a:pt x="9" y="23"/>
                    <a:pt x="11" y="23"/>
                  </a:cubicBezTo>
                  <a:cubicBezTo>
                    <a:pt x="12" y="23"/>
                    <a:pt x="12" y="23"/>
                    <a:pt x="13" y="23"/>
                  </a:cubicBezTo>
                  <a:cubicBezTo>
                    <a:pt x="13" y="23"/>
                    <a:pt x="14" y="22"/>
                    <a:pt x="14" y="22"/>
                  </a:cubicBezTo>
                  <a:cubicBezTo>
                    <a:pt x="15" y="21"/>
                    <a:pt x="15" y="21"/>
                    <a:pt x="15" y="20"/>
                  </a:cubicBezTo>
                  <a:cubicBezTo>
                    <a:pt x="15" y="19"/>
                    <a:pt x="15" y="19"/>
                    <a:pt x="15" y="17"/>
                  </a:cubicBezTo>
                  <a:lnTo>
                    <a:pt x="14" y="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6" name="Freeform 152"/>
            <p:cNvSpPr/>
            <p:nvPr/>
          </p:nvSpPr>
          <p:spPr bwMode="auto">
            <a:xfrm>
              <a:off x="1338263" y="2716012"/>
              <a:ext cx="28575" cy="66675"/>
            </a:xfrm>
            <a:custGeom>
              <a:avLst/>
              <a:gdLst>
                <a:gd name="T0" fmla="*/ 10 w 11"/>
                <a:gd name="T1" fmla="*/ 26 h 26"/>
                <a:gd name="T2" fmla="*/ 8 w 11"/>
                <a:gd name="T3" fmla="*/ 26 h 26"/>
                <a:gd name="T4" fmla="*/ 7 w 11"/>
                <a:gd name="T5" fmla="*/ 26 h 26"/>
                <a:gd name="T6" fmla="*/ 7 w 11"/>
                <a:gd name="T7" fmla="*/ 25 h 26"/>
                <a:gd name="T8" fmla="*/ 4 w 11"/>
                <a:gd name="T9" fmla="*/ 6 h 26"/>
                <a:gd name="T10" fmla="*/ 4 w 11"/>
                <a:gd name="T11" fmla="*/ 6 h 26"/>
                <a:gd name="T12" fmla="*/ 3 w 11"/>
                <a:gd name="T13" fmla="*/ 5 h 26"/>
                <a:gd name="T14" fmla="*/ 1 w 11"/>
                <a:gd name="T15" fmla="*/ 6 h 26"/>
                <a:gd name="T16" fmla="*/ 0 w 11"/>
                <a:gd name="T17" fmla="*/ 6 h 26"/>
                <a:gd name="T18" fmla="*/ 0 w 11"/>
                <a:gd name="T19" fmla="*/ 5 h 26"/>
                <a:gd name="T20" fmla="*/ 0 w 11"/>
                <a:gd name="T21" fmla="*/ 4 h 26"/>
                <a:gd name="T22" fmla="*/ 0 w 11"/>
                <a:gd name="T23" fmla="*/ 3 h 26"/>
                <a:gd name="T24" fmla="*/ 1 w 11"/>
                <a:gd name="T25" fmla="*/ 3 h 26"/>
                <a:gd name="T26" fmla="*/ 3 w 11"/>
                <a:gd name="T27" fmla="*/ 1 h 26"/>
                <a:gd name="T28" fmla="*/ 4 w 11"/>
                <a:gd name="T29" fmla="*/ 1 h 26"/>
                <a:gd name="T30" fmla="*/ 5 w 11"/>
                <a:gd name="T31" fmla="*/ 1 h 26"/>
                <a:gd name="T32" fmla="*/ 7 w 11"/>
                <a:gd name="T33" fmla="*/ 0 h 26"/>
                <a:gd name="T34" fmla="*/ 8 w 11"/>
                <a:gd name="T35" fmla="*/ 1 h 26"/>
                <a:gd name="T36" fmla="*/ 8 w 11"/>
                <a:gd name="T37" fmla="*/ 2 h 26"/>
                <a:gd name="T38" fmla="*/ 11 w 11"/>
                <a:gd name="T39" fmla="*/ 25 h 26"/>
                <a:gd name="T40" fmla="*/ 11 w 11"/>
                <a:gd name="T41" fmla="*/ 26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7" y="26"/>
                    <a:pt x="7" y="26"/>
                    <a:pt x="7" y="26"/>
                  </a:cubicBezTo>
                  <a:cubicBezTo>
                    <a:pt x="7" y="26"/>
                    <a:pt x="7" y="26"/>
                    <a:pt x="7" y="25"/>
                  </a:cubicBezTo>
                  <a:cubicBezTo>
                    <a:pt x="4" y="6"/>
                    <a:pt x="4" y="6"/>
                    <a:pt x="4" y="6"/>
                  </a:cubicBezTo>
                  <a:cubicBezTo>
                    <a:pt x="4" y="6"/>
                    <a:pt x="4" y="6"/>
                    <a:pt x="4" y="6"/>
                  </a:cubicBezTo>
                  <a:cubicBezTo>
                    <a:pt x="4" y="5"/>
                    <a:pt x="4" y="5"/>
                    <a:pt x="3" y="5"/>
                  </a:cubicBezTo>
                  <a:cubicBezTo>
                    <a:pt x="1" y="6"/>
                    <a:pt x="1" y="6"/>
                    <a:pt x="1" y="6"/>
                  </a:cubicBezTo>
                  <a:cubicBezTo>
                    <a:pt x="0" y="6"/>
                    <a:pt x="0" y="6"/>
                    <a:pt x="0" y="6"/>
                  </a:cubicBezTo>
                  <a:cubicBezTo>
                    <a:pt x="0" y="5"/>
                    <a:pt x="0" y="5"/>
                    <a:pt x="0" y="5"/>
                  </a:cubicBezTo>
                  <a:cubicBezTo>
                    <a:pt x="0" y="4"/>
                    <a:pt x="0" y="4"/>
                    <a:pt x="0" y="4"/>
                  </a:cubicBezTo>
                  <a:cubicBezTo>
                    <a:pt x="0" y="3"/>
                    <a:pt x="0" y="3"/>
                    <a:pt x="0" y="3"/>
                  </a:cubicBezTo>
                  <a:cubicBezTo>
                    <a:pt x="0" y="3"/>
                    <a:pt x="0" y="3"/>
                    <a:pt x="1" y="3"/>
                  </a:cubicBezTo>
                  <a:cubicBezTo>
                    <a:pt x="3" y="1"/>
                    <a:pt x="3" y="1"/>
                    <a:pt x="3" y="1"/>
                  </a:cubicBezTo>
                  <a:cubicBezTo>
                    <a:pt x="3" y="1"/>
                    <a:pt x="4" y="1"/>
                    <a:pt x="4" y="1"/>
                  </a:cubicBezTo>
                  <a:cubicBezTo>
                    <a:pt x="4" y="1"/>
                    <a:pt x="4" y="1"/>
                    <a:pt x="5" y="1"/>
                  </a:cubicBezTo>
                  <a:cubicBezTo>
                    <a:pt x="7" y="0"/>
                    <a:pt x="7" y="0"/>
                    <a:pt x="7" y="0"/>
                  </a:cubicBezTo>
                  <a:cubicBezTo>
                    <a:pt x="7" y="0"/>
                    <a:pt x="7" y="1"/>
                    <a:pt x="8" y="1"/>
                  </a:cubicBezTo>
                  <a:cubicBezTo>
                    <a:pt x="8" y="1"/>
                    <a:pt x="8" y="1"/>
                    <a:pt x="8" y="2"/>
                  </a:cubicBezTo>
                  <a:cubicBezTo>
                    <a:pt x="11" y="25"/>
                    <a:pt x="11" y="25"/>
                    <a:pt x="11" y="25"/>
                  </a:cubicBezTo>
                  <a:cubicBezTo>
                    <a:pt x="11" y="25"/>
                    <a:pt x="11" y="26"/>
                    <a:pt x="11" y="26"/>
                  </a:cubicBezTo>
                  <a:cubicBezTo>
                    <a:pt x="11" y="26"/>
                    <a:pt x="10" y="26"/>
                    <a:pt x="10" y="2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7" name="Freeform 153"/>
            <p:cNvSpPr/>
            <p:nvPr/>
          </p:nvSpPr>
          <p:spPr bwMode="auto">
            <a:xfrm>
              <a:off x="1371601" y="2713631"/>
              <a:ext cx="20240" cy="2024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7"/>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8" name="Freeform 154"/>
            <p:cNvSpPr/>
            <p:nvPr/>
          </p:nvSpPr>
          <p:spPr bwMode="auto">
            <a:xfrm>
              <a:off x="1397794" y="2710060"/>
              <a:ext cx="20240" cy="2143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8" y="0"/>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9" name="Freeform 155"/>
            <p:cNvSpPr/>
            <p:nvPr/>
          </p:nvSpPr>
          <p:spPr bwMode="auto">
            <a:xfrm>
              <a:off x="1422797" y="2707678"/>
              <a:ext cx="21431"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0" name="Freeform 156"/>
            <p:cNvSpPr/>
            <p:nvPr/>
          </p:nvSpPr>
          <p:spPr bwMode="auto">
            <a:xfrm>
              <a:off x="1376363" y="2736253"/>
              <a:ext cx="21431" cy="20241"/>
            </a:xfrm>
            <a:custGeom>
              <a:avLst/>
              <a:gdLst>
                <a:gd name="T0" fmla="*/ 7 w 8"/>
                <a:gd name="T1" fmla="*/ 6 h 8"/>
                <a:gd name="T2" fmla="*/ 7 w 8"/>
                <a:gd name="T3" fmla="*/ 7 h 8"/>
                <a:gd name="T4" fmla="*/ 1 w 8"/>
                <a:gd name="T5" fmla="*/ 8 h 8"/>
                <a:gd name="T6" fmla="*/ 0 w 8"/>
                <a:gd name="T7" fmla="*/ 7 h 8"/>
                <a:gd name="T8" fmla="*/ 0 w 8"/>
                <a:gd name="T9" fmla="*/ 2 h 8"/>
                <a:gd name="T10" fmla="*/ 0 w 8"/>
                <a:gd name="T11" fmla="*/ 1 h 8"/>
                <a:gd name="T12" fmla="*/ 6 w 8"/>
                <a:gd name="T13" fmla="*/ 0 h 8"/>
                <a:gd name="T14" fmla="*/ 7 w 8"/>
                <a:gd name="T15" fmla="*/ 1 h 8"/>
                <a:gd name="T16" fmla="*/ 7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6"/>
                  </a:moveTo>
                  <a:cubicBezTo>
                    <a:pt x="8"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1" name="Freeform 157"/>
            <p:cNvSpPr/>
            <p:nvPr/>
          </p:nvSpPr>
          <p:spPr bwMode="auto">
            <a:xfrm>
              <a:off x="1400176" y="27338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1"/>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2" name="Freeform 158"/>
            <p:cNvSpPr/>
            <p:nvPr/>
          </p:nvSpPr>
          <p:spPr bwMode="auto">
            <a:xfrm>
              <a:off x="1425178" y="2731490"/>
              <a:ext cx="21431" cy="2024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3" name="Freeform 159"/>
            <p:cNvSpPr/>
            <p:nvPr/>
          </p:nvSpPr>
          <p:spPr bwMode="auto">
            <a:xfrm>
              <a:off x="1378744" y="2758876"/>
              <a:ext cx="21431" cy="21431"/>
            </a:xfrm>
            <a:custGeom>
              <a:avLst/>
              <a:gdLst>
                <a:gd name="T0" fmla="*/ 8 w 8"/>
                <a:gd name="T1" fmla="*/ 6 h 8"/>
                <a:gd name="T2" fmla="*/ 7 w 8"/>
                <a:gd name="T3" fmla="*/ 7 h 8"/>
                <a:gd name="T4" fmla="*/ 1 w 8"/>
                <a:gd name="T5" fmla="*/ 8 h 8"/>
                <a:gd name="T6" fmla="*/ 0 w 8"/>
                <a:gd name="T7" fmla="*/ 7 h 8"/>
                <a:gd name="T8" fmla="*/ 0 w 8"/>
                <a:gd name="T9" fmla="*/ 2 h 8"/>
                <a:gd name="T10" fmla="*/ 1 w 8"/>
                <a:gd name="T11" fmla="*/ 1 h 8"/>
                <a:gd name="T12" fmla="*/ 6 w 8"/>
                <a:gd name="T13" fmla="*/ 1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7" y="7"/>
                    <a:pt x="7" y="7"/>
                  </a:cubicBezTo>
                  <a:cubicBezTo>
                    <a:pt x="1" y="8"/>
                    <a:pt x="1" y="8"/>
                    <a:pt x="1" y="8"/>
                  </a:cubicBezTo>
                  <a:cubicBezTo>
                    <a:pt x="1" y="8"/>
                    <a:pt x="0" y="8"/>
                    <a:pt x="0" y="7"/>
                  </a:cubicBezTo>
                  <a:cubicBezTo>
                    <a:pt x="0" y="2"/>
                    <a:pt x="0" y="2"/>
                    <a:pt x="0" y="2"/>
                  </a:cubicBezTo>
                  <a:cubicBezTo>
                    <a:pt x="0" y="2"/>
                    <a:pt x="0" y="1"/>
                    <a:pt x="1" y="1"/>
                  </a:cubicBezTo>
                  <a:cubicBezTo>
                    <a:pt x="6" y="1"/>
                    <a:pt x="6" y="1"/>
                    <a:pt x="6" y="1"/>
                  </a:cubicBezTo>
                  <a:cubicBezTo>
                    <a:pt x="6" y="0"/>
                    <a:pt x="7" y="1"/>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4" name="Freeform 160"/>
            <p:cNvSpPr/>
            <p:nvPr/>
          </p:nvSpPr>
          <p:spPr bwMode="auto">
            <a:xfrm>
              <a:off x="1404938" y="2756494"/>
              <a:ext cx="17859" cy="21431"/>
            </a:xfrm>
            <a:custGeom>
              <a:avLst/>
              <a:gdLst>
                <a:gd name="T0" fmla="*/ 7 w 7"/>
                <a:gd name="T1" fmla="*/ 6 h 8"/>
                <a:gd name="T2" fmla="*/ 7 w 7"/>
                <a:gd name="T3" fmla="*/ 7 h 8"/>
                <a:gd name="T4" fmla="*/ 1 w 7"/>
                <a:gd name="T5" fmla="*/ 8 h 8"/>
                <a:gd name="T6" fmla="*/ 0 w 7"/>
                <a:gd name="T7" fmla="*/ 7 h 8"/>
                <a:gd name="T8" fmla="*/ 0 w 7"/>
                <a:gd name="T9" fmla="*/ 2 h 8"/>
                <a:gd name="T10" fmla="*/ 0 w 7"/>
                <a:gd name="T11" fmla="*/ 1 h 8"/>
                <a:gd name="T12" fmla="*/ 6 w 7"/>
                <a:gd name="T13" fmla="*/ 0 h 8"/>
                <a:gd name="T14" fmla="*/ 7 w 7"/>
                <a:gd name="T15" fmla="*/ 1 h 8"/>
                <a:gd name="T16" fmla="*/ 7 w 7"/>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6"/>
                  </a:moveTo>
                  <a:cubicBezTo>
                    <a:pt x="7"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5" name="Freeform 161"/>
            <p:cNvSpPr/>
            <p:nvPr/>
          </p:nvSpPr>
          <p:spPr bwMode="auto">
            <a:xfrm>
              <a:off x="1428751" y="2754113"/>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0"/>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6" name="Freeform 162"/>
            <p:cNvSpPr>
              <a:spLocks noEditPoints="1"/>
            </p:cNvSpPr>
            <p:nvPr/>
          </p:nvSpPr>
          <p:spPr bwMode="auto">
            <a:xfrm>
              <a:off x="2303859" y="2020688"/>
              <a:ext cx="235744" cy="213122"/>
            </a:xfrm>
            <a:custGeom>
              <a:avLst/>
              <a:gdLst>
                <a:gd name="T0" fmla="*/ 70 w 92"/>
                <a:gd name="T1" fmla="*/ 12 h 83"/>
                <a:gd name="T2" fmla="*/ 68 w 92"/>
                <a:gd name="T3" fmla="*/ 13 h 83"/>
                <a:gd name="T4" fmla="*/ 67 w 92"/>
                <a:gd name="T5" fmla="*/ 4 h 83"/>
                <a:gd name="T6" fmla="*/ 63 w 92"/>
                <a:gd name="T7" fmla="*/ 1 h 83"/>
                <a:gd name="T8" fmla="*/ 61 w 92"/>
                <a:gd name="T9" fmla="*/ 1 h 83"/>
                <a:gd name="T10" fmla="*/ 58 w 92"/>
                <a:gd name="T11" fmla="*/ 6 h 83"/>
                <a:gd name="T12" fmla="*/ 59 w 92"/>
                <a:gd name="T13" fmla="*/ 14 h 83"/>
                <a:gd name="T14" fmla="*/ 26 w 92"/>
                <a:gd name="T15" fmla="*/ 18 h 83"/>
                <a:gd name="T16" fmla="*/ 25 w 92"/>
                <a:gd name="T17" fmla="*/ 10 h 83"/>
                <a:gd name="T18" fmla="*/ 20 w 92"/>
                <a:gd name="T19" fmla="*/ 6 h 83"/>
                <a:gd name="T20" fmla="*/ 19 w 92"/>
                <a:gd name="T21" fmla="*/ 6 h 83"/>
                <a:gd name="T22" fmla="*/ 15 w 92"/>
                <a:gd name="T23" fmla="*/ 11 h 83"/>
                <a:gd name="T24" fmla="*/ 16 w 92"/>
                <a:gd name="T25" fmla="*/ 19 h 83"/>
                <a:gd name="T26" fmla="*/ 15 w 92"/>
                <a:gd name="T27" fmla="*/ 19 h 83"/>
                <a:gd name="T28" fmla="*/ 1 w 92"/>
                <a:gd name="T29" fmla="*/ 36 h 83"/>
                <a:gd name="T30" fmla="*/ 5 w 92"/>
                <a:gd name="T31" fmla="*/ 68 h 83"/>
                <a:gd name="T32" fmla="*/ 23 w 92"/>
                <a:gd name="T33" fmla="*/ 82 h 83"/>
                <a:gd name="T34" fmla="*/ 78 w 92"/>
                <a:gd name="T35" fmla="*/ 75 h 83"/>
                <a:gd name="T36" fmla="*/ 91 w 92"/>
                <a:gd name="T37" fmla="*/ 58 h 83"/>
                <a:gd name="T38" fmla="*/ 87 w 92"/>
                <a:gd name="T39" fmla="*/ 26 h 83"/>
                <a:gd name="T40" fmla="*/ 70 w 92"/>
                <a:gd name="T41" fmla="*/ 12 h 83"/>
                <a:gd name="T42" fmla="*/ 84 w 92"/>
                <a:gd name="T43" fmla="*/ 58 h 83"/>
                <a:gd name="T44" fmla="*/ 77 w 92"/>
                <a:gd name="T45" fmla="*/ 68 h 83"/>
                <a:gd name="T46" fmla="*/ 22 w 92"/>
                <a:gd name="T47" fmla="*/ 75 h 83"/>
                <a:gd name="T48" fmla="*/ 12 w 92"/>
                <a:gd name="T49" fmla="*/ 67 h 83"/>
                <a:gd name="T50" fmla="*/ 8 w 92"/>
                <a:gd name="T51" fmla="*/ 36 h 83"/>
                <a:gd name="T52" fmla="*/ 16 w 92"/>
                <a:gd name="T53" fmla="*/ 26 h 83"/>
                <a:gd name="T54" fmla="*/ 17 w 92"/>
                <a:gd name="T55" fmla="*/ 26 h 83"/>
                <a:gd name="T56" fmla="*/ 18 w 92"/>
                <a:gd name="T57" fmla="*/ 30 h 83"/>
                <a:gd name="T58" fmla="*/ 22 w 92"/>
                <a:gd name="T59" fmla="*/ 33 h 83"/>
                <a:gd name="T60" fmla="*/ 24 w 92"/>
                <a:gd name="T61" fmla="*/ 33 h 83"/>
                <a:gd name="T62" fmla="*/ 28 w 92"/>
                <a:gd name="T63" fmla="*/ 28 h 83"/>
                <a:gd name="T64" fmla="*/ 27 w 92"/>
                <a:gd name="T65" fmla="*/ 24 h 83"/>
                <a:gd name="T66" fmla="*/ 59 w 92"/>
                <a:gd name="T67" fmla="*/ 20 h 83"/>
                <a:gd name="T68" fmla="*/ 60 w 92"/>
                <a:gd name="T69" fmla="*/ 25 h 83"/>
                <a:gd name="T70" fmla="*/ 65 w 92"/>
                <a:gd name="T71" fmla="*/ 28 h 83"/>
                <a:gd name="T72" fmla="*/ 66 w 92"/>
                <a:gd name="T73" fmla="*/ 28 h 83"/>
                <a:gd name="T74" fmla="*/ 70 w 92"/>
                <a:gd name="T75" fmla="*/ 23 h 83"/>
                <a:gd name="T76" fmla="*/ 69 w 92"/>
                <a:gd name="T77" fmla="*/ 19 h 83"/>
                <a:gd name="T78" fmla="*/ 71 w 92"/>
                <a:gd name="T79" fmla="*/ 19 h 83"/>
                <a:gd name="T80" fmla="*/ 80 w 92"/>
                <a:gd name="T81" fmla="*/ 27 h 83"/>
                <a:gd name="T82" fmla="*/ 84 w 92"/>
                <a:gd name="T83"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3">
                  <a:moveTo>
                    <a:pt x="70" y="12"/>
                  </a:moveTo>
                  <a:cubicBezTo>
                    <a:pt x="68" y="13"/>
                    <a:pt x="68" y="13"/>
                    <a:pt x="68" y="13"/>
                  </a:cubicBezTo>
                  <a:cubicBezTo>
                    <a:pt x="67" y="4"/>
                    <a:pt x="67" y="4"/>
                    <a:pt x="67" y="4"/>
                  </a:cubicBezTo>
                  <a:cubicBezTo>
                    <a:pt x="67" y="2"/>
                    <a:pt x="65" y="0"/>
                    <a:pt x="63" y="1"/>
                  </a:cubicBezTo>
                  <a:cubicBezTo>
                    <a:pt x="61" y="1"/>
                    <a:pt x="61" y="1"/>
                    <a:pt x="61" y="1"/>
                  </a:cubicBezTo>
                  <a:cubicBezTo>
                    <a:pt x="59" y="1"/>
                    <a:pt x="57" y="3"/>
                    <a:pt x="58" y="6"/>
                  </a:cubicBezTo>
                  <a:cubicBezTo>
                    <a:pt x="59" y="14"/>
                    <a:pt x="59" y="14"/>
                    <a:pt x="59" y="14"/>
                  </a:cubicBezTo>
                  <a:cubicBezTo>
                    <a:pt x="26" y="18"/>
                    <a:pt x="26" y="18"/>
                    <a:pt x="26" y="18"/>
                  </a:cubicBezTo>
                  <a:cubicBezTo>
                    <a:pt x="25" y="10"/>
                    <a:pt x="25" y="10"/>
                    <a:pt x="25" y="10"/>
                  </a:cubicBezTo>
                  <a:cubicBezTo>
                    <a:pt x="25" y="7"/>
                    <a:pt x="23" y="6"/>
                    <a:pt x="20" y="6"/>
                  </a:cubicBezTo>
                  <a:cubicBezTo>
                    <a:pt x="19" y="6"/>
                    <a:pt x="19" y="6"/>
                    <a:pt x="19" y="6"/>
                  </a:cubicBezTo>
                  <a:cubicBezTo>
                    <a:pt x="17" y="6"/>
                    <a:pt x="15" y="8"/>
                    <a:pt x="15" y="11"/>
                  </a:cubicBezTo>
                  <a:cubicBezTo>
                    <a:pt x="16" y="19"/>
                    <a:pt x="16" y="19"/>
                    <a:pt x="16" y="19"/>
                  </a:cubicBezTo>
                  <a:cubicBezTo>
                    <a:pt x="15" y="19"/>
                    <a:pt x="15" y="19"/>
                    <a:pt x="15" y="19"/>
                  </a:cubicBezTo>
                  <a:cubicBezTo>
                    <a:pt x="6" y="20"/>
                    <a:pt x="0" y="28"/>
                    <a:pt x="1" y="36"/>
                  </a:cubicBezTo>
                  <a:cubicBezTo>
                    <a:pt x="5" y="68"/>
                    <a:pt x="5" y="68"/>
                    <a:pt x="5" y="68"/>
                  </a:cubicBezTo>
                  <a:cubicBezTo>
                    <a:pt x="6" y="77"/>
                    <a:pt x="14" y="83"/>
                    <a:pt x="23" y="82"/>
                  </a:cubicBezTo>
                  <a:cubicBezTo>
                    <a:pt x="78" y="75"/>
                    <a:pt x="78" y="75"/>
                    <a:pt x="78" y="75"/>
                  </a:cubicBezTo>
                  <a:cubicBezTo>
                    <a:pt x="86" y="74"/>
                    <a:pt x="92" y="66"/>
                    <a:pt x="91" y="58"/>
                  </a:cubicBezTo>
                  <a:cubicBezTo>
                    <a:pt x="87" y="26"/>
                    <a:pt x="87" y="26"/>
                    <a:pt x="87" y="26"/>
                  </a:cubicBezTo>
                  <a:cubicBezTo>
                    <a:pt x="86" y="17"/>
                    <a:pt x="78" y="11"/>
                    <a:pt x="70" y="12"/>
                  </a:cubicBezTo>
                  <a:close/>
                  <a:moveTo>
                    <a:pt x="84" y="58"/>
                  </a:moveTo>
                  <a:cubicBezTo>
                    <a:pt x="85" y="63"/>
                    <a:pt x="82" y="68"/>
                    <a:pt x="77" y="68"/>
                  </a:cubicBezTo>
                  <a:cubicBezTo>
                    <a:pt x="22" y="75"/>
                    <a:pt x="22" y="75"/>
                    <a:pt x="22" y="75"/>
                  </a:cubicBezTo>
                  <a:cubicBezTo>
                    <a:pt x="17" y="76"/>
                    <a:pt x="13" y="72"/>
                    <a:pt x="12" y="67"/>
                  </a:cubicBezTo>
                  <a:cubicBezTo>
                    <a:pt x="8" y="36"/>
                    <a:pt x="8" y="36"/>
                    <a:pt x="8" y="36"/>
                  </a:cubicBezTo>
                  <a:cubicBezTo>
                    <a:pt x="7" y="31"/>
                    <a:pt x="11" y="26"/>
                    <a:pt x="16" y="26"/>
                  </a:cubicBezTo>
                  <a:cubicBezTo>
                    <a:pt x="17" y="26"/>
                    <a:pt x="17" y="26"/>
                    <a:pt x="17" y="26"/>
                  </a:cubicBezTo>
                  <a:cubicBezTo>
                    <a:pt x="18" y="30"/>
                    <a:pt x="18" y="30"/>
                    <a:pt x="18" y="30"/>
                  </a:cubicBezTo>
                  <a:cubicBezTo>
                    <a:pt x="18" y="32"/>
                    <a:pt x="20" y="34"/>
                    <a:pt x="22" y="33"/>
                  </a:cubicBezTo>
                  <a:cubicBezTo>
                    <a:pt x="24" y="33"/>
                    <a:pt x="24" y="33"/>
                    <a:pt x="24" y="33"/>
                  </a:cubicBezTo>
                  <a:cubicBezTo>
                    <a:pt x="26" y="33"/>
                    <a:pt x="28" y="31"/>
                    <a:pt x="28" y="28"/>
                  </a:cubicBezTo>
                  <a:cubicBezTo>
                    <a:pt x="27" y="24"/>
                    <a:pt x="27" y="24"/>
                    <a:pt x="27" y="24"/>
                  </a:cubicBezTo>
                  <a:cubicBezTo>
                    <a:pt x="59" y="20"/>
                    <a:pt x="59" y="20"/>
                    <a:pt x="59" y="20"/>
                  </a:cubicBezTo>
                  <a:cubicBezTo>
                    <a:pt x="60" y="25"/>
                    <a:pt x="60" y="25"/>
                    <a:pt x="60" y="25"/>
                  </a:cubicBezTo>
                  <a:cubicBezTo>
                    <a:pt x="60" y="27"/>
                    <a:pt x="62" y="28"/>
                    <a:pt x="65" y="28"/>
                  </a:cubicBezTo>
                  <a:cubicBezTo>
                    <a:pt x="66" y="28"/>
                    <a:pt x="66" y="28"/>
                    <a:pt x="66" y="28"/>
                  </a:cubicBezTo>
                  <a:cubicBezTo>
                    <a:pt x="68" y="28"/>
                    <a:pt x="70" y="26"/>
                    <a:pt x="70" y="23"/>
                  </a:cubicBezTo>
                  <a:cubicBezTo>
                    <a:pt x="69" y="19"/>
                    <a:pt x="69" y="19"/>
                    <a:pt x="69" y="19"/>
                  </a:cubicBezTo>
                  <a:cubicBezTo>
                    <a:pt x="71" y="19"/>
                    <a:pt x="71" y="19"/>
                    <a:pt x="71" y="19"/>
                  </a:cubicBezTo>
                  <a:cubicBezTo>
                    <a:pt x="76" y="18"/>
                    <a:pt x="80" y="22"/>
                    <a:pt x="80" y="27"/>
                  </a:cubicBezTo>
                  <a:lnTo>
                    <a:pt x="84" y="58"/>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7" name="Freeform 163"/>
            <p:cNvSpPr>
              <a:spLocks noEditPoints="1"/>
            </p:cNvSpPr>
            <p:nvPr/>
          </p:nvSpPr>
          <p:spPr bwMode="auto">
            <a:xfrm>
              <a:off x="2344340" y="2123081"/>
              <a:ext cx="51197" cy="66675"/>
            </a:xfrm>
            <a:custGeom>
              <a:avLst/>
              <a:gdLst>
                <a:gd name="T0" fmla="*/ 12 w 20"/>
                <a:gd name="T1" fmla="*/ 26 h 26"/>
                <a:gd name="T2" fmla="*/ 9 w 20"/>
                <a:gd name="T3" fmla="*/ 26 h 26"/>
                <a:gd name="T4" fmla="*/ 5 w 20"/>
                <a:gd name="T5" fmla="*/ 26 h 26"/>
                <a:gd name="T6" fmla="*/ 3 w 20"/>
                <a:gd name="T7" fmla="*/ 23 h 26"/>
                <a:gd name="T8" fmla="*/ 2 w 20"/>
                <a:gd name="T9" fmla="*/ 20 h 26"/>
                <a:gd name="T10" fmla="*/ 1 w 20"/>
                <a:gd name="T11" fmla="*/ 10 h 26"/>
                <a:gd name="T12" fmla="*/ 1 w 20"/>
                <a:gd name="T13" fmla="*/ 5 h 26"/>
                <a:gd name="T14" fmla="*/ 2 w 20"/>
                <a:gd name="T15" fmla="*/ 2 h 26"/>
                <a:gd name="T16" fmla="*/ 5 w 20"/>
                <a:gd name="T17" fmla="*/ 1 h 26"/>
                <a:gd name="T18" fmla="*/ 9 w 20"/>
                <a:gd name="T19" fmla="*/ 0 h 26"/>
                <a:gd name="T20" fmla="*/ 12 w 20"/>
                <a:gd name="T21" fmla="*/ 0 h 26"/>
                <a:gd name="T22" fmla="*/ 15 w 20"/>
                <a:gd name="T23" fmla="*/ 1 h 26"/>
                <a:gd name="T24" fmla="*/ 17 w 20"/>
                <a:gd name="T25" fmla="*/ 3 h 26"/>
                <a:gd name="T26" fmla="*/ 18 w 20"/>
                <a:gd name="T27" fmla="*/ 7 h 26"/>
                <a:gd name="T28" fmla="*/ 19 w 20"/>
                <a:gd name="T29" fmla="*/ 17 h 26"/>
                <a:gd name="T30" fmla="*/ 19 w 20"/>
                <a:gd name="T31" fmla="*/ 21 h 26"/>
                <a:gd name="T32" fmla="*/ 18 w 20"/>
                <a:gd name="T33" fmla="*/ 24 h 26"/>
                <a:gd name="T34" fmla="*/ 15 w 20"/>
                <a:gd name="T35" fmla="*/ 26 h 26"/>
                <a:gd name="T36" fmla="*/ 12 w 20"/>
                <a:gd name="T37" fmla="*/ 26 h 26"/>
                <a:gd name="T38" fmla="*/ 14 w 20"/>
                <a:gd name="T39" fmla="*/ 8 h 26"/>
                <a:gd name="T40" fmla="*/ 13 w 20"/>
                <a:gd name="T41" fmla="*/ 4 h 26"/>
                <a:gd name="T42" fmla="*/ 9 w 20"/>
                <a:gd name="T43" fmla="*/ 3 h 26"/>
                <a:gd name="T44" fmla="*/ 6 w 20"/>
                <a:gd name="T45" fmla="*/ 4 h 26"/>
                <a:gd name="T46" fmla="*/ 5 w 20"/>
                <a:gd name="T47" fmla="*/ 5 h 26"/>
                <a:gd name="T48" fmla="*/ 5 w 20"/>
                <a:gd name="T49" fmla="*/ 7 h 26"/>
                <a:gd name="T50" fmla="*/ 5 w 20"/>
                <a:gd name="T51" fmla="*/ 10 h 26"/>
                <a:gd name="T52" fmla="*/ 6 w 20"/>
                <a:gd name="T53" fmla="*/ 19 h 26"/>
                <a:gd name="T54" fmla="*/ 8 w 20"/>
                <a:gd name="T55" fmla="*/ 22 h 26"/>
                <a:gd name="T56" fmla="*/ 11 w 20"/>
                <a:gd name="T57" fmla="*/ 23 h 26"/>
                <a:gd name="T58" fmla="*/ 13 w 20"/>
                <a:gd name="T59" fmla="*/ 22 h 26"/>
                <a:gd name="T60" fmla="*/ 15 w 20"/>
                <a:gd name="T61" fmla="*/ 21 h 26"/>
                <a:gd name="T62" fmla="*/ 15 w 20"/>
                <a:gd name="T63" fmla="*/ 20 h 26"/>
                <a:gd name="T64" fmla="*/ 15 w 20"/>
                <a:gd name="T65" fmla="*/ 17 h 26"/>
                <a:gd name="T66" fmla="*/ 14 w 20"/>
                <a:gd name="T6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6">
                  <a:moveTo>
                    <a:pt x="12" y="26"/>
                  </a:moveTo>
                  <a:cubicBezTo>
                    <a:pt x="11" y="26"/>
                    <a:pt x="10" y="26"/>
                    <a:pt x="9" y="26"/>
                  </a:cubicBezTo>
                  <a:cubicBezTo>
                    <a:pt x="7" y="26"/>
                    <a:pt x="6" y="26"/>
                    <a:pt x="5" y="26"/>
                  </a:cubicBezTo>
                  <a:cubicBezTo>
                    <a:pt x="5" y="25"/>
                    <a:pt x="4" y="24"/>
                    <a:pt x="3" y="23"/>
                  </a:cubicBezTo>
                  <a:cubicBezTo>
                    <a:pt x="2" y="22"/>
                    <a:pt x="2" y="21"/>
                    <a:pt x="2" y="20"/>
                  </a:cubicBezTo>
                  <a:cubicBezTo>
                    <a:pt x="1" y="10"/>
                    <a:pt x="1" y="10"/>
                    <a:pt x="1" y="10"/>
                  </a:cubicBezTo>
                  <a:cubicBezTo>
                    <a:pt x="0" y="8"/>
                    <a:pt x="0" y="6"/>
                    <a:pt x="1" y="5"/>
                  </a:cubicBezTo>
                  <a:cubicBezTo>
                    <a:pt x="1" y="4"/>
                    <a:pt x="1" y="3"/>
                    <a:pt x="2" y="2"/>
                  </a:cubicBezTo>
                  <a:cubicBezTo>
                    <a:pt x="3" y="2"/>
                    <a:pt x="4" y="1"/>
                    <a:pt x="5" y="1"/>
                  </a:cubicBezTo>
                  <a:cubicBezTo>
                    <a:pt x="6" y="0"/>
                    <a:pt x="7" y="0"/>
                    <a:pt x="9" y="0"/>
                  </a:cubicBezTo>
                  <a:cubicBezTo>
                    <a:pt x="10" y="0"/>
                    <a:pt x="11" y="0"/>
                    <a:pt x="12" y="0"/>
                  </a:cubicBezTo>
                  <a:cubicBezTo>
                    <a:pt x="13" y="0"/>
                    <a:pt x="14" y="0"/>
                    <a:pt x="15" y="1"/>
                  </a:cubicBezTo>
                  <a:cubicBezTo>
                    <a:pt x="16" y="1"/>
                    <a:pt x="16" y="2"/>
                    <a:pt x="17" y="3"/>
                  </a:cubicBezTo>
                  <a:cubicBezTo>
                    <a:pt x="18" y="4"/>
                    <a:pt x="18" y="5"/>
                    <a:pt x="18" y="7"/>
                  </a:cubicBezTo>
                  <a:cubicBezTo>
                    <a:pt x="19" y="17"/>
                    <a:pt x="19" y="17"/>
                    <a:pt x="19" y="17"/>
                  </a:cubicBezTo>
                  <a:cubicBezTo>
                    <a:pt x="20" y="18"/>
                    <a:pt x="20" y="20"/>
                    <a:pt x="19" y="21"/>
                  </a:cubicBezTo>
                  <a:cubicBezTo>
                    <a:pt x="19" y="22"/>
                    <a:pt x="18" y="23"/>
                    <a:pt x="18" y="24"/>
                  </a:cubicBezTo>
                  <a:cubicBezTo>
                    <a:pt x="17" y="25"/>
                    <a:pt x="16" y="25"/>
                    <a:pt x="15" y="26"/>
                  </a:cubicBezTo>
                  <a:cubicBezTo>
                    <a:pt x="14" y="26"/>
                    <a:pt x="13" y="26"/>
                    <a:pt x="12" y="26"/>
                  </a:cubicBezTo>
                  <a:close/>
                  <a:moveTo>
                    <a:pt x="14" y="8"/>
                  </a:moveTo>
                  <a:cubicBezTo>
                    <a:pt x="14" y="6"/>
                    <a:pt x="14" y="5"/>
                    <a:pt x="13" y="4"/>
                  </a:cubicBezTo>
                  <a:cubicBezTo>
                    <a:pt x="12" y="3"/>
                    <a:pt x="11" y="3"/>
                    <a:pt x="9" y="3"/>
                  </a:cubicBezTo>
                  <a:cubicBezTo>
                    <a:pt x="8" y="3"/>
                    <a:pt x="7" y="4"/>
                    <a:pt x="6" y="4"/>
                  </a:cubicBezTo>
                  <a:cubicBezTo>
                    <a:pt x="6" y="4"/>
                    <a:pt x="5" y="5"/>
                    <a:pt x="5" y="5"/>
                  </a:cubicBezTo>
                  <a:cubicBezTo>
                    <a:pt x="5" y="6"/>
                    <a:pt x="5" y="6"/>
                    <a:pt x="5" y="7"/>
                  </a:cubicBezTo>
                  <a:cubicBezTo>
                    <a:pt x="5" y="8"/>
                    <a:pt x="5" y="9"/>
                    <a:pt x="5" y="10"/>
                  </a:cubicBezTo>
                  <a:cubicBezTo>
                    <a:pt x="6" y="19"/>
                    <a:pt x="6" y="19"/>
                    <a:pt x="6" y="19"/>
                  </a:cubicBezTo>
                  <a:cubicBezTo>
                    <a:pt x="6" y="21"/>
                    <a:pt x="7" y="22"/>
                    <a:pt x="8" y="22"/>
                  </a:cubicBezTo>
                  <a:cubicBezTo>
                    <a:pt x="9" y="23"/>
                    <a:pt x="10" y="23"/>
                    <a:pt x="11" y="23"/>
                  </a:cubicBezTo>
                  <a:cubicBezTo>
                    <a:pt x="12" y="23"/>
                    <a:pt x="13" y="23"/>
                    <a:pt x="13" y="22"/>
                  </a:cubicBezTo>
                  <a:cubicBezTo>
                    <a:pt x="14" y="22"/>
                    <a:pt x="14" y="22"/>
                    <a:pt x="15" y="21"/>
                  </a:cubicBezTo>
                  <a:cubicBezTo>
                    <a:pt x="15" y="21"/>
                    <a:pt x="15" y="20"/>
                    <a:pt x="15" y="20"/>
                  </a:cubicBezTo>
                  <a:cubicBezTo>
                    <a:pt x="16" y="19"/>
                    <a:pt x="16" y="18"/>
                    <a:pt x="15" y="17"/>
                  </a:cubicBezTo>
                  <a:lnTo>
                    <a:pt x="14" y="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8" name="Freeform 164"/>
            <p:cNvSpPr/>
            <p:nvPr/>
          </p:nvSpPr>
          <p:spPr bwMode="auto">
            <a:xfrm>
              <a:off x="2395537" y="2118319"/>
              <a:ext cx="28575" cy="66675"/>
            </a:xfrm>
            <a:custGeom>
              <a:avLst/>
              <a:gdLst>
                <a:gd name="T0" fmla="*/ 10 w 11"/>
                <a:gd name="T1" fmla="*/ 26 h 26"/>
                <a:gd name="T2" fmla="*/ 8 w 11"/>
                <a:gd name="T3" fmla="*/ 26 h 26"/>
                <a:gd name="T4" fmla="*/ 7 w 11"/>
                <a:gd name="T5" fmla="*/ 26 h 26"/>
                <a:gd name="T6" fmla="*/ 7 w 11"/>
                <a:gd name="T7" fmla="*/ 25 h 26"/>
                <a:gd name="T8" fmla="*/ 5 w 11"/>
                <a:gd name="T9" fmla="*/ 6 h 26"/>
                <a:gd name="T10" fmla="*/ 4 w 11"/>
                <a:gd name="T11" fmla="*/ 5 h 26"/>
                <a:gd name="T12" fmla="*/ 4 w 11"/>
                <a:gd name="T13" fmla="*/ 5 h 26"/>
                <a:gd name="T14" fmla="*/ 1 w 11"/>
                <a:gd name="T15" fmla="*/ 5 h 26"/>
                <a:gd name="T16" fmla="*/ 0 w 11"/>
                <a:gd name="T17" fmla="*/ 5 h 26"/>
                <a:gd name="T18" fmla="*/ 0 w 11"/>
                <a:gd name="T19" fmla="*/ 5 h 26"/>
                <a:gd name="T20" fmla="*/ 0 w 11"/>
                <a:gd name="T21" fmla="*/ 3 h 26"/>
                <a:gd name="T22" fmla="*/ 0 w 11"/>
                <a:gd name="T23" fmla="*/ 3 h 26"/>
                <a:gd name="T24" fmla="*/ 1 w 11"/>
                <a:gd name="T25" fmla="*/ 2 h 26"/>
                <a:gd name="T26" fmla="*/ 4 w 11"/>
                <a:gd name="T27" fmla="*/ 1 h 26"/>
                <a:gd name="T28" fmla="*/ 4 w 11"/>
                <a:gd name="T29" fmla="*/ 1 h 26"/>
                <a:gd name="T30" fmla="*/ 5 w 11"/>
                <a:gd name="T31" fmla="*/ 0 h 26"/>
                <a:gd name="T32" fmla="*/ 7 w 11"/>
                <a:gd name="T33" fmla="*/ 0 h 26"/>
                <a:gd name="T34" fmla="*/ 8 w 11"/>
                <a:gd name="T35" fmla="*/ 0 h 26"/>
                <a:gd name="T36" fmla="*/ 8 w 11"/>
                <a:gd name="T37" fmla="*/ 1 h 26"/>
                <a:gd name="T38" fmla="*/ 11 w 11"/>
                <a:gd name="T39" fmla="*/ 24 h 26"/>
                <a:gd name="T40" fmla="*/ 11 w 11"/>
                <a:gd name="T41" fmla="*/ 25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8" y="26"/>
                    <a:pt x="7" y="26"/>
                    <a:pt x="7" y="26"/>
                  </a:cubicBezTo>
                  <a:cubicBezTo>
                    <a:pt x="7" y="26"/>
                    <a:pt x="7" y="25"/>
                    <a:pt x="7" y="25"/>
                  </a:cubicBezTo>
                  <a:cubicBezTo>
                    <a:pt x="5" y="6"/>
                    <a:pt x="5" y="6"/>
                    <a:pt x="5" y="6"/>
                  </a:cubicBezTo>
                  <a:cubicBezTo>
                    <a:pt x="5" y="5"/>
                    <a:pt x="5" y="5"/>
                    <a:pt x="4" y="5"/>
                  </a:cubicBezTo>
                  <a:cubicBezTo>
                    <a:pt x="4" y="5"/>
                    <a:pt x="4" y="5"/>
                    <a:pt x="4" y="5"/>
                  </a:cubicBezTo>
                  <a:cubicBezTo>
                    <a:pt x="1" y="5"/>
                    <a:pt x="1" y="5"/>
                    <a:pt x="1" y="5"/>
                  </a:cubicBezTo>
                  <a:cubicBezTo>
                    <a:pt x="1" y="5"/>
                    <a:pt x="1" y="5"/>
                    <a:pt x="0" y="5"/>
                  </a:cubicBezTo>
                  <a:cubicBezTo>
                    <a:pt x="0" y="5"/>
                    <a:pt x="0" y="5"/>
                    <a:pt x="0" y="5"/>
                  </a:cubicBezTo>
                  <a:cubicBezTo>
                    <a:pt x="0" y="3"/>
                    <a:pt x="0" y="3"/>
                    <a:pt x="0" y="3"/>
                  </a:cubicBezTo>
                  <a:cubicBezTo>
                    <a:pt x="0" y="3"/>
                    <a:pt x="0" y="3"/>
                    <a:pt x="0" y="3"/>
                  </a:cubicBezTo>
                  <a:cubicBezTo>
                    <a:pt x="0" y="3"/>
                    <a:pt x="1" y="2"/>
                    <a:pt x="1" y="2"/>
                  </a:cubicBezTo>
                  <a:cubicBezTo>
                    <a:pt x="4" y="1"/>
                    <a:pt x="4" y="1"/>
                    <a:pt x="4" y="1"/>
                  </a:cubicBezTo>
                  <a:cubicBezTo>
                    <a:pt x="4" y="1"/>
                    <a:pt x="4" y="1"/>
                    <a:pt x="4" y="1"/>
                  </a:cubicBezTo>
                  <a:cubicBezTo>
                    <a:pt x="5" y="0"/>
                    <a:pt x="5" y="0"/>
                    <a:pt x="5" y="0"/>
                  </a:cubicBezTo>
                  <a:cubicBezTo>
                    <a:pt x="7" y="0"/>
                    <a:pt x="7" y="0"/>
                    <a:pt x="7" y="0"/>
                  </a:cubicBezTo>
                  <a:cubicBezTo>
                    <a:pt x="8" y="0"/>
                    <a:pt x="8" y="0"/>
                    <a:pt x="8" y="0"/>
                  </a:cubicBezTo>
                  <a:cubicBezTo>
                    <a:pt x="8" y="0"/>
                    <a:pt x="8" y="1"/>
                    <a:pt x="8" y="1"/>
                  </a:cubicBezTo>
                  <a:cubicBezTo>
                    <a:pt x="11" y="24"/>
                    <a:pt x="11" y="24"/>
                    <a:pt x="11" y="24"/>
                  </a:cubicBezTo>
                  <a:cubicBezTo>
                    <a:pt x="11" y="25"/>
                    <a:pt x="11" y="25"/>
                    <a:pt x="11" y="25"/>
                  </a:cubicBezTo>
                  <a:cubicBezTo>
                    <a:pt x="11" y="26"/>
                    <a:pt x="11" y="26"/>
                    <a:pt x="10" y="2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9" name="Freeform 165"/>
            <p:cNvSpPr/>
            <p:nvPr/>
          </p:nvSpPr>
          <p:spPr bwMode="auto">
            <a:xfrm>
              <a:off x="2432447" y="2115938"/>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0" name="Freeform 166"/>
            <p:cNvSpPr/>
            <p:nvPr/>
          </p:nvSpPr>
          <p:spPr bwMode="auto">
            <a:xfrm>
              <a:off x="2457450" y="2113557"/>
              <a:ext cx="21431"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1"/>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1" name="Freeform 167"/>
            <p:cNvSpPr/>
            <p:nvPr/>
          </p:nvSpPr>
          <p:spPr bwMode="auto">
            <a:xfrm>
              <a:off x="2481262" y="2107603"/>
              <a:ext cx="20240" cy="2143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8"/>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2" name="Freeform 168"/>
            <p:cNvSpPr/>
            <p:nvPr/>
          </p:nvSpPr>
          <p:spPr bwMode="auto">
            <a:xfrm>
              <a:off x="2434828" y="2138560"/>
              <a:ext cx="20240" cy="2143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3" name="Freeform 169"/>
            <p:cNvSpPr/>
            <p:nvPr/>
          </p:nvSpPr>
          <p:spPr bwMode="auto">
            <a:xfrm>
              <a:off x="2459831" y="2136178"/>
              <a:ext cx="21431" cy="17860"/>
            </a:xfrm>
            <a:custGeom>
              <a:avLst/>
              <a:gdLst>
                <a:gd name="T0" fmla="*/ 8 w 8"/>
                <a:gd name="T1" fmla="*/ 6 h 7"/>
                <a:gd name="T2" fmla="*/ 7 w 8"/>
                <a:gd name="T3" fmla="*/ 7 h 7"/>
                <a:gd name="T4" fmla="*/ 2 w 8"/>
                <a:gd name="T5" fmla="*/ 7 h 7"/>
                <a:gd name="T6" fmla="*/ 0 w 8"/>
                <a:gd name="T7" fmla="*/ 6 h 7"/>
                <a:gd name="T8" fmla="*/ 0 w 8"/>
                <a:gd name="T9" fmla="*/ 2 h 7"/>
                <a:gd name="T10" fmla="*/ 1 w 8"/>
                <a:gd name="T11" fmla="*/ 0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7" y="7"/>
                    <a:pt x="7" y="7"/>
                  </a:cubicBezTo>
                  <a:cubicBezTo>
                    <a:pt x="2" y="7"/>
                    <a:pt x="2" y="7"/>
                    <a:pt x="2" y="7"/>
                  </a:cubicBezTo>
                  <a:cubicBezTo>
                    <a:pt x="1" y="7"/>
                    <a:pt x="1" y="7"/>
                    <a:pt x="0" y="6"/>
                  </a:cubicBezTo>
                  <a:cubicBezTo>
                    <a:pt x="0" y="2"/>
                    <a:pt x="0" y="2"/>
                    <a:pt x="0" y="2"/>
                  </a:cubicBezTo>
                  <a:cubicBezTo>
                    <a:pt x="0" y="1"/>
                    <a:pt x="0" y="1"/>
                    <a:pt x="1" y="0"/>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4" name="Freeform 170"/>
            <p:cNvSpPr/>
            <p:nvPr/>
          </p:nvSpPr>
          <p:spPr bwMode="auto">
            <a:xfrm>
              <a:off x="2486025" y="2133797"/>
              <a:ext cx="20240" cy="17860"/>
            </a:xfrm>
            <a:custGeom>
              <a:avLst/>
              <a:gdLst>
                <a:gd name="T0" fmla="*/ 8 w 8"/>
                <a:gd name="T1" fmla="*/ 5 h 7"/>
                <a:gd name="T2" fmla="*/ 7 w 8"/>
                <a:gd name="T3" fmla="*/ 6 h 7"/>
                <a:gd name="T4" fmla="*/ 1 w 8"/>
                <a:gd name="T5" fmla="*/ 7 h 7"/>
                <a:gd name="T6" fmla="*/ 0 w 8"/>
                <a:gd name="T7" fmla="*/ 6 h 7"/>
                <a:gd name="T8" fmla="*/ 0 w 8"/>
                <a:gd name="T9" fmla="*/ 1 h 7"/>
                <a:gd name="T10" fmla="*/ 1 w 8"/>
                <a:gd name="T11" fmla="*/ 0 h 7"/>
                <a:gd name="T12" fmla="*/ 6 w 8"/>
                <a:gd name="T13" fmla="*/ 0 h 7"/>
                <a:gd name="T14" fmla="*/ 7 w 8"/>
                <a:gd name="T15" fmla="*/ 0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6"/>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0"/>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5" name="Freeform 171"/>
            <p:cNvSpPr/>
            <p:nvPr/>
          </p:nvSpPr>
          <p:spPr bwMode="auto">
            <a:xfrm>
              <a:off x="2437210" y="21623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6" name="Freeform 172"/>
            <p:cNvSpPr/>
            <p:nvPr/>
          </p:nvSpPr>
          <p:spPr bwMode="auto">
            <a:xfrm>
              <a:off x="2463403" y="2159991"/>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7" name="Freeform 173"/>
            <p:cNvSpPr/>
            <p:nvPr/>
          </p:nvSpPr>
          <p:spPr bwMode="auto">
            <a:xfrm>
              <a:off x="2488406" y="2156419"/>
              <a:ext cx="20240"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7" y="0"/>
                    <a:pt x="7" y="0"/>
                    <a:pt x="7" y="1"/>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8" name="Freeform 174"/>
            <p:cNvSpPr>
              <a:spLocks noEditPoints="1"/>
            </p:cNvSpPr>
            <p:nvPr/>
          </p:nvSpPr>
          <p:spPr bwMode="auto">
            <a:xfrm>
              <a:off x="1528763" y="2614810"/>
              <a:ext cx="135731" cy="194072"/>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1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69 h 75"/>
                <a:gd name="T24" fmla="*/ 12 w 53"/>
                <a:gd name="T25" fmla="*/ 64 h 75"/>
                <a:gd name="T26" fmla="*/ 6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8" y="71"/>
                    <a:pt x="13" y="75"/>
                    <a:pt x="19" y="74"/>
                  </a:cubicBezTo>
                  <a:cubicBezTo>
                    <a:pt x="42" y="71"/>
                    <a:pt x="42" y="71"/>
                    <a:pt x="42" y="71"/>
                  </a:cubicBezTo>
                  <a:cubicBezTo>
                    <a:pt x="49" y="71"/>
                    <a:pt x="53" y="65"/>
                    <a:pt x="52" y="59"/>
                  </a:cubicBezTo>
                  <a:cubicBezTo>
                    <a:pt x="46" y="11"/>
                    <a:pt x="46" y="11"/>
                    <a:pt x="46" y="11"/>
                  </a:cubicBezTo>
                  <a:cubicBezTo>
                    <a:pt x="45" y="4"/>
                    <a:pt x="40" y="0"/>
                    <a:pt x="34" y="1"/>
                  </a:cubicBezTo>
                  <a:close/>
                  <a:moveTo>
                    <a:pt x="47" y="60"/>
                  </a:moveTo>
                  <a:cubicBezTo>
                    <a:pt x="48" y="63"/>
                    <a:pt x="45" y="66"/>
                    <a:pt x="42" y="67"/>
                  </a:cubicBezTo>
                  <a:cubicBezTo>
                    <a:pt x="18" y="69"/>
                    <a:pt x="18" y="69"/>
                    <a:pt x="18" y="69"/>
                  </a:cubicBezTo>
                  <a:cubicBezTo>
                    <a:pt x="15" y="70"/>
                    <a:pt x="12" y="67"/>
                    <a:pt x="12" y="64"/>
                  </a:cubicBezTo>
                  <a:cubicBezTo>
                    <a:pt x="6" y="16"/>
                    <a:pt x="6" y="16"/>
                    <a:pt x="6" y="16"/>
                  </a:cubicBezTo>
                  <a:cubicBezTo>
                    <a:pt x="5" y="12"/>
                    <a:pt x="8" y="9"/>
                    <a:pt x="11" y="9"/>
                  </a:cubicBezTo>
                  <a:cubicBezTo>
                    <a:pt x="34" y="6"/>
                    <a:pt x="34" y="6"/>
                    <a:pt x="34" y="6"/>
                  </a:cubicBezTo>
                  <a:cubicBezTo>
                    <a:pt x="38" y="5"/>
                    <a:pt x="41" y="8"/>
                    <a:pt x="41" y="11"/>
                  </a:cubicBezTo>
                  <a:lnTo>
                    <a:pt x="47" y="6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9" name="Freeform 175"/>
            <p:cNvSpPr/>
            <p:nvPr/>
          </p:nvSpPr>
          <p:spPr bwMode="auto">
            <a:xfrm>
              <a:off x="1557337" y="2705297"/>
              <a:ext cx="22622" cy="22622"/>
            </a:xfrm>
            <a:custGeom>
              <a:avLst/>
              <a:gdLst>
                <a:gd name="T0" fmla="*/ 6 w 9"/>
                <a:gd name="T1" fmla="*/ 0 h 9"/>
                <a:gd name="T2" fmla="*/ 2 w 9"/>
                <a:gd name="T3" fmla="*/ 1 h 9"/>
                <a:gd name="T4" fmla="*/ 0 w 9"/>
                <a:gd name="T5" fmla="*/ 3 h 9"/>
                <a:gd name="T6" fmla="*/ 1 w 9"/>
                <a:gd name="T7" fmla="*/ 7 h 9"/>
                <a:gd name="T8" fmla="*/ 3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7"/>
                    <a:pt x="1" y="7"/>
                    <a:pt x="1" y="7"/>
                  </a:cubicBezTo>
                  <a:cubicBezTo>
                    <a:pt x="1" y="8"/>
                    <a:pt x="2" y="9"/>
                    <a:pt x="3"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0" name="Freeform 176"/>
            <p:cNvSpPr/>
            <p:nvPr/>
          </p:nvSpPr>
          <p:spPr bwMode="auto">
            <a:xfrm>
              <a:off x="1584721" y="2702916"/>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0"/>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1" name="Freeform 177"/>
            <p:cNvSpPr/>
            <p:nvPr/>
          </p:nvSpPr>
          <p:spPr bwMode="auto">
            <a:xfrm>
              <a:off x="1613296" y="2698153"/>
              <a:ext cx="23813" cy="22622"/>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2" name="Freeform 178"/>
            <p:cNvSpPr/>
            <p:nvPr/>
          </p:nvSpPr>
          <p:spPr bwMode="auto">
            <a:xfrm>
              <a:off x="1559719" y="2731490"/>
              <a:ext cx="22622" cy="25004"/>
            </a:xfrm>
            <a:custGeom>
              <a:avLst/>
              <a:gdLst>
                <a:gd name="T0" fmla="*/ 7 w 9"/>
                <a:gd name="T1" fmla="*/ 1 h 10"/>
                <a:gd name="T2" fmla="*/ 2 w 9"/>
                <a:gd name="T3" fmla="*/ 1 h 10"/>
                <a:gd name="T4" fmla="*/ 0 w 9"/>
                <a:gd name="T5" fmla="*/ 3 h 10"/>
                <a:gd name="T6" fmla="*/ 1 w 9"/>
                <a:gd name="T7" fmla="*/ 8 h 10"/>
                <a:gd name="T8" fmla="*/ 3 w 9"/>
                <a:gd name="T9" fmla="*/ 9 h 10"/>
                <a:gd name="T10" fmla="*/ 8 w 9"/>
                <a:gd name="T11" fmla="*/ 9 h 10"/>
                <a:gd name="T12" fmla="*/ 9 w 9"/>
                <a:gd name="T13" fmla="*/ 7 h 10"/>
                <a:gd name="T14" fmla="*/ 9 w 9"/>
                <a:gd name="T15" fmla="*/ 2 h 10"/>
                <a:gd name="T16" fmla="*/ 7 w 9"/>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7" y="1"/>
                  </a:moveTo>
                  <a:cubicBezTo>
                    <a:pt x="2" y="1"/>
                    <a:pt x="2" y="1"/>
                    <a:pt x="2" y="1"/>
                  </a:cubicBezTo>
                  <a:cubicBezTo>
                    <a:pt x="1" y="1"/>
                    <a:pt x="0" y="2"/>
                    <a:pt x="0" y="3"/>
                  </a:cubicBezTo>
                  <a:cubicBezTo>
                    <a:pt x="1" y="8"/>
                    <a:pt x="1" y="8"/>
                    <a:pt x="1" y="8"/>
                  </a:cubicBezTo>
                  <a:cubicBezTo>
                    <a:pt x="1" y="9"/>
                    <a:pt x="2" y="10"/>
                    <a:pt x="3" y="9"/>
                  </a:cubicBezTo>
                  <a:cubicBezTo>
                    <a:pt x="8" y="9"/>
                    <a:pt x="8" y="9"/>
                    <a:pt x="8" y="9"/>
                  </a:cubicBezTo>
                  <a:cubicBezTo>
                    <a:pt x="9" y="9"/>
                    <a:pt x="9" y="8"/>
                    <a:pt x="9" y="7"/>
                  </a:cubicBezTo>
                  <a:cubicBezTo>
                    <a:pt x="9" y="2"/>
                    <a:pt x="9" y="2"/>
                    <a:pt x="9" y="2"/>
                  </a:cubicBezTo>
                  <a:cubicBezTo>
                    <a:pt x="9" y="1"/>
                    <a:pt x="8" y="0"/>
                    <a:pt x="7"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3" name="Freeform 179"/>
            <p:cNvSpPr/>
            <p:nvPr/>
          </p:nvSpPr>
          <p:spPr bwMode="auto">
            <a:xfrm>
              <a:off x="1588294" y="2727919"/>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4" name="Freeform 180"/>
            <p:cNvSpPr/>
            <p:nvPr/>
          </p:nvSpPr>
          <p:spPr bwMode="auto">
            <a:xfrm>
              <a:off x="1615678" y="2725537"/>
              <a:ext cx="23813" cy="23813"/>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1"/>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5" name="Freeform 181"/>
            <p:cNvSpPr/>
            <p:nvPr/>
          </p:nvSpPr>
          <p:spPr bwMode="auto">
            <a:xfrm>
              <a:off x="1562100" y="2758875"/>
              <a:ext cx="26194" cy="23813"/>
            </a:xfrm>
            <a:custGeom>
              <a:avLst/>
              <a:gdLst>
                <a:gd name="T0" fmla="*/ 7 w 10"/>
                <a:gd name="T1" fmla="*/ 0 h 9"/>
                <a:gd name="T2" fmla="*/ 2 w 10"/>
                <a:gd name="T3" fmla="*/ 1 h 9"/>
                <a:gd name="T4" fmla="*/ 1 w 10"/>
                <a:gd name="T5" fmla="*/ 3 h 9"/>
                <a:gd name="T6" fmla="*/ 1 w 10"/>
                <a:gd name="T7" fmla="*/ 7 h 9"/>
                <a:gd name="T8" fmla="*/ 3 w 10"/>
                <a:gd name="T9" fmla="*/ 9 h 9"/>
                <a:gd name="T10" fmla="*/ 8 w 10"/>
                <a:gd name="T11" fmla="*/ 8 h 9"/>
                <a:gd name="T12" fmla="*/ 10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7"/>
                    <a:pt x="1" y="7"/>
                    <a:pt x="1" y="7"/>
                  </a:cubicBezTo>
                  <a:cubicBezTo>
                    <a:pt x="1" y="8"/>
                    <a:pt x="2" y="9"/>
                    <a:pt x="3" y="9"/>
                  </a:cubicBezTo>
                  <a:cubicBezTo>
                    <a:pt x="8" y="8"/>
                    <a:pt x="8" y="8"/>
                    <a:pt x="8" y="8"/>
                  </a:cubicBezTo>
                  <a:cubicBezTo>
                    <a:pt x="9" y="8"/>
                    <a:pt x="10" y="7"/>
                    <a:pt x="10" y="6"/>
                  </a:cubicBezTo>
                  <a:cubicBezTo>
                    <a:pt x="9" y="1"/>
                    <a:pt x="9" y="1"/>
                    <a:pt x="9" y="1"/>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6" name="Freeform 182"/>
            <p:cNvSpPr/>
            <p:nvPr/>
          </p:nvSpPr>
          <p:spPr bwMode="auto">
            <a:xfrm>
              <a:off x="1590675" y="2754113"/>
              <a:ext cx="25003" cy="26194"/>
            </a:xfrm>
            <a:custGeom>
              <a:avLst/>
              <a:gdLst>
                <a:gd name="T0" fmla="*/ 7 w 10"/>
                <a:gd name="T1" fmla="*/ 1 h 10"/>
                <a:gd name="T2" fmla="*/ 2 w 10"/>
                <a:gd name="T3" fmla="*/ 1 h 10"/>
                <a:gd name="T4" fmla="*/ 1 w 10"/>
                <a:gd name="T5" fmla="*/ 3 h 10"/>
                <a:gd name="T6" fmla="*/ 1 w 10"/>
                <a:gd name="T7" fmla="*/ 8 h 10"/>
                <a:gd name="T8" fmla="*/ 3 w 10"/>
                <a:gd name="T9" fmla="*/ 9 h 10"/>
                <a:gd name="T10" fmla="*/ 8 w 10"/>
                <a:gd name="T11" fmla="*/ 9 h 10"/>
                <a:gd name="T12" fmla="*/ 10 w 10"/>
                <a:gd name="T13" fmla="*/ 7 h 10"/>
                <a:gd name="T14" fmla="*/ 9 w 10"/>
                <a:gd name="T15" fmla="*/ 2 h 10"/>
                <a:gd name="T16" fmla="*/ 7 w 10"/>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7" y="1"/>
                  </a:moveTo>
                  <a:cubicBezTo>
                    <a:pt x="2" y="1"/>
                    <a:pt x="2" y="1"/>
                    <a:pt x="2" y="1"/>
                  </a:cubicBezTo>
                  <a:cubicBezTo>
                    <a:pt x="1" y="1"/>
                    <a:pt x="0" y="2"/>
                    <a:pt x="1" y="3"/>
                  </a:cubicBezTo>
                  <a:cubicBezTo>
                    <a:pt x="1" y="8"/>
                    <a:pt x="1" y="8"/>
                    <a:pt x="1" y="8"/>
                  </a:cubicBezTo>
                  <a:cubicBezTo>
                    <a:pt x="1" y="9"/>
                    <a:pt x="2" y="10"/>
                    <a:pt x="3" y="9"/>
                  </a:cubicBezTo>
                  <a:cubicBezTo>
                    <a:pt x="8" y="9"/>
                    <a:pt x="8" y="9"/>
                    <a:pt x="8" y="9"/>
                  </a:cubicBezTo>
                  <a:cubicBezTo>
                    <a:pt x="9" y="9"/>
                    <a:pt x="10" y="8"/>
                    <a:pt x="10" y="7"/>
                  </a:cubicBezTo>
                  <a:cubicBezTo>
                    <a:pt x="9" y="2"/>
                    <a:pt x="9" y="2"/>
                    <a:pt x="9" y="2"/>
                  </a:cubicBezTo>
                  <a:cubicBezTo>
                    <a:pt x="9" y="1"/>
                    <a:pt x="8" y="0"/>
                    <a:pt x="7"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7" name="Freeform 183"/>
            <p:cNvSpPr/>
            <p:nvPr/>
          </p:nvSpPr>
          <p:spPr bwMode="auto">
            <a:xfrm>
              <a:off x="1619250" y="2751732"/>
              <a:ext cx="25003" cy="22622"/>
            </a:xfrm>
            <a:custGeom>
              <a:avLst/>
              <a:gdLst>
                <a:gd name="T0" fmla="*/ 7 w 10"/>
                <a:gd name="T1" fmla="*/ 0 h 9"/>
                <a:gd name="T2" fmla="*/ 2 w 10"/>
                <a:gd name="T3" fmla="*/ 1 h 9"/>
                <a:gd name="T4" fmla="*/ 1 w 10"/>
                <a:gd name="T5" fmla="*/ 3 h 9"/>
                <a:gd name="T6" fmla="*/ 1 w 10"/>
                <a:gd name="T7" fmla="*/ 8 h 9"/>
                <a:gd name="T8" fmla="*/ 3 w 10"/>
                <a:gd name="T9" fmla="*/ 9 h 9"/>
                <a:gd name="T10" fmla="*/ 8 w 10"/>
                <a:gd name="T11" fmla="*/ 9 h 9"/>
                <a:gd name="T12" fmla="*/ 10 w 10"/>
                <a:gd name="T13" fmla="*/ 7 h 9"/>
                <a:gd name="T14" fmla="*/ 9 w 10"/>
                <a:gd name="T15" fmla="*/ 2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8"/>
                    <a:pt x="1" y="8"/>
                    <a:pt x="1" y="8"/>
                  </a:cubicBezTo>
                  <a:cubicBezTo>
                    <a:pt x="1" y="9"/>
                    <a:pt x="2" y="9"/>
                    <a:pt x="3" y="9"/>
                  </a:cubicBezTo>
                  <a:cubicBezTo>
                    <a:pt x="8" y="9"/>
                    <a:pt x="8" y="9"/>
                    <a:pt x="8" y="9"/>
                  </a:cubicBezTo>
                  <a:cubicBezTo>
                    <a:pt x="9" y="8"/>
                    <a:pt x="10" y="7"/>
                    <a:pt x="10" y="7"/>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8" name="Freeform 184"/>
            <p:cNvSpPr/>
            <p:nvPr/>
          </p:nvSpPr>
          <p:spPr bwMode="auto">
            <a:xfrm>
              <a:off x="1549003" y="2641003"/>
              <a:ext cx="85725" cy="59531"/>
            </a:xfrm>
            <a:custGeom>
              <a:avLst/>
              <a:gdLst>
                <a:gd name="T0" fmla="*/ 4 w 33"/>
                <a:gd name="T1" fmla="*/ 23 h 23"/>
                <a:gd name="T2" fmla="*/ 31 w 33"/>
                <a:gd name="T3" fmla="*/ 19 h 23"/>
                <a:gd name="T4" fmla="*/ 32 w 33"/>
                <a:gd name="T5" fmla="*/ 17 h 23"/>
                <a:gd name="T6" fmla="*/ 30 w 33"/>
                <a:gd name="T7" fmla="*/ 2 h 23"/>
                <a:gd name="T8" fmla="*/ 28 w 33"/>
                <a:gd name="T9" fmla="*/ 0 h 23"/>
                <a:gd name="T10" fmla="*/ 2 w 33"/>
                <a:gd name="T11" fmla="*/ 3 h 23"/>
                <a:gd name="T12" fmla="*/ 0 w 33"/>
                <a:gd name="T13" fmla="*/ 5 h 23"/>
                <a:gd name="T14" fmla="*/ 2 w 33"/>
                <a:gd name="T15" fmla="*/ 21 h 23"/>
                <a:gd name="T16" fmla="*/ 4 w 3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
                  <a:moveTo>
                    <a:pt x="4" y="23"/>
                  </a:moveTo>
                  <a:cubicBezTo>
                    <a:pt x="31" y="19"/>
                    <a:pt x="31" y="19"/>
                    <a:pt x="31" y="19"/>
                  </a:cubicBezTo>
                  <a:cubicBezTo>
                    <a:pt x="32" y="19"/>
                    <a:pt x="33" y="18"/>
                    <a:pt x="32" y="17"/>
                  </a:cubicBezTo>
                  <a:cubicBezTo>
                    <a:pt x="30" y="2"/>
                    <a:pt x="30" y="2"/>
                    <a:pt x="30" y="2"/>
                  </a:cubicBezTo>
                  <a:cubicBezTo>
                    <a:pt x="30" y="1"/>
                    <a:pt x="29" y="0"/>
                    <a:pt x="28" y="0"/>
                  </a:cubicBezTo>
                  <a:cubicBezTo>
                    <a:pt x="2" y="3"/>
                    <a:pt x="2" y="3"/>
                    <a:pt x="2" y="3"/>
                  </a:cubicBezTo>
                  <a:cubicBezTo>
                    <a:pt x="1" y="3"/>
                    <a:pt x="0" y="4"/>
                    <a:pt x="0" y="5"/>
                  </a:cubicBezTo>
                  <a:cubicBezTo>
                    <a:pt x="2" y="21"/>
                    <a:pt x="2" y="21"/>
                    <a:pt x="2" y="21"/>
                  </a:cubicBezTo>
                  <a:cubicBezTo>
                    <a:pt x="3" y="22"/>
                    <a:pt x="3" y="23"/>
                    <a:pt x="4" y="2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9" name="Freeform 185"/>
            <p:cNvSpPr>
              <a:spLocks noEditPoints="1"/>
            </p:cNvSpPr>
            <p:nvPr/>
          </p:nvSpPr>
          <p:spPr bwMode="auto">
            <a:xfrm>
              <a:off x="1662112" y="2599332"/>
              <a:ext cx="136922" cy="194072"/>
            </a:xfrm>
            <a:custGeom>
              <a:avLst/>
              <a:gdLst>
                <a:gd name="T0" fmla="*/ 34 w 53"/>
                <a:gd name="T1" fmla="*/ 1 h 75"/>
                <a:gd name="T2" fmla="*/ 10 w 53"/>
                <a:gd name="T3" fmla="*/ 3 h 75"/>
                <a:gd name="T4" fmla="*/ 1 w 53"/>
                <a:gd name="T5" fmla="*/ 16 h 75"/>
                <a:gd name="T6" fmla="*/ 7 w 53"/>
                <a:gd name="T7" fmla="*/ 64 h 75"/>
                <a:gd name="T8" fmla="*/ 19 w 53"/>
                <a:gd name="T9" fmla="*/ 74 h 75"/>
                <a:gd name="T10" fmla="*/ 43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9 w 53"/>
                <a:gd name="T23" fmla="*/ 69 h 75"/>
                <a:gd name="T24" fmla="*/ 12 w 53"/>
                <a:gd name="T25" fmla="*/ 64 h 75"/>
                <a:gd name="T26" fmla="*/ 6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3"/>
                    <a:pt x="10" y="3"/>
                    <a:pt x="10" y="3"/>
                  </a:cubicBezTo>
                  <a:cubicBezTo>
                    <a:pt x="4" y="4"/>
                    <a:pt x="0" y="10"/>
                    <a:pt x="1" y="16"/>
                  </a:cubicBezTo>
                  <a:cubicBezTo>
                    <a:pt x="7" y="64"/>
                    <a:pt x="7" y="64"/>
                    <a:pt x="7" y="64"/>
                  </a:cubicBezTo>
                  <a:cubicBezTo>
                    <a:pt x="8" y="70"/>
                    <a:pt x="13" y="75"/>
                    <a:pt x="19" y="74"/>
                  </a:cubicBezTo>
                  <a:cubicBezTo>
                    <a:pt x="43" y="71"/>
                    <a:pt x="43" y="71"/>
                    <a:pt x="43" y="71"/>
                  </a:cubicBezTo>
                  <a:cubicBezTo>
                    <a:pt x="49" y="70"/>
                    <a:pt x="53" y="65"/>
                    <a:pt x="52" y="59"/>
                  </a:cubicBezTo>
                  <a:cubicBezTo>
                    <a:pt x="46" y="10"/>
                    <a:pt x="46" y="10"/>
                    <a:pt x="46" y="10"/>
                  </a:cubicBezTo>
                  <a:cubicBezTo>
                    <a:pt x="45" y="4"/>
                    <a:pt x="40" y="0"/>
                    <a:pt x="34" y="1"/>
                  </a:cubicBezTo>
                  <a:close/>
                  <a:moveTo>
                    <a:pt x="47" y="59"/>
                  </a:moveTo>
                  <a:cubicBezTo>
                    <a:pt x="48" y="63"/>
                    <a:pt x="45" y="66"/>
                    <a:pt x="42" y="66"/>
                  </a:cubicBezTo>
                  <a:cubicBezTo>
                    <a:pt x="19" y="69"/>
                    <a:pt x="19" y="69"/>
                    <a:pt x="19" y="69"/>
                  </a:cubicBezTo>
                  <a:cubicBezTo>
                    <a:pt x="15" y="69"/>
                    <a:pt x="12" y="67"/>
                    <a:pt x="12" y="64"/>
                  </a:cubicBezTo>
                  <a:cubicBezTo>
                    <a:pt x="6" y="15"/>
                    <a:pt x="6" y="15"/>
                    <a:pt x="6" y="15"/>
                  </a:cubicBezTo>
                  <a:cubicBezTo>
                    <a:pt x="5" y="12"/>
                    <a:pt x="8"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0" name="Freeform 186"/>
            <p:cNvSpPr/>
            <p:nvPr/>
          </p:nvSpPr>
          <p:spPr bwMode="auto">
            <a:xfrm>
              <a:off x="1726406" y="2741015"/>
              <a:ext cx="23813"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1" name="Freeform 187"/>
            <p:cNvSpPr/>
            <p:nvPr/>
          </p:nvSpPr>
          <p:spPr bwMode="auto">
            <a:xfrm>
              <a:off x="1683544" y="2625525"/>
              <a:ext cx="89297" cy="113110"/>
            </a:xfrm>
            <a:custGeom>
              <a:avLst/>
              <a:gdLst>
                <a:gd name="T0" fmla="*/ 28 w 35"/>
                <a:gd name="T1" fmla="*/ 0 h 44"/>
                <a:gd name="T2" fmla="*/ 2 w 35"/>
                <a:gd name="T3" fmla="*/ 3 h 44"/>
                <a:gd name="T4" fmla="*/ 0 w 35"/>
                <a:gd name="T5" fmla="*/ 5 h 44"/>
                <a:gd name="T6" fmla="*/ 5 w 35"/>
                <a:gd name="T7" fmla="*/ 42 h 44"/>
                <a:gd name="T8" fmla="*/ 7 w 35"/>
                <a:gd name="T9" fmla="*/ 44 h 44"/>
                <a:gd name="T10" fmla="*/ 34 w 35"/>
                <a:gd name="T11" fmla="*/ 41 h 44"/>
                <a:gd name="T12" fmla="*/ 35 w 35"/>
                <a:gd name="T13" fmla="*/ 39 h 44"/>
                <a:gd name="T14" fmla="*/ 31 w 35"/>
                <a:gd name="T15" fmla="*/ 1 h 44"/>
                <a:gd name="T16" fmla="*/ 28 w 3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28" y="0"/>
                  </a:moveTo>
                  <a:cubicBezTo>
                    <a:pt x="2" y="3"/>
                    <a:pt x="2" y="3"/>
                    <a:pt x="2" y="3"/>
                  </a:cubicBezTo>
                  <a:cubicBezTo>
                    <a:pt x="1" y="3"/>
                    <a:pt x="0" y="4"/>
                    <a:pt x="0" y="5"/>
                  </a:cubicBezTo>
                  <a:cubicBezTo>
                    <a:pt x="5" y="42"/>
                    <a:pt x="5" y="42"/>
                    <a:pt x="5" y="42"/>
                  </a:cubicBezTo>
                  <a:cubicBezTo>
                    <a:pt x="5" y="43"/>
                    <a:pt x="6" y="44"/>
                    <a:pt x="7" y="44"/>
                  </a:cubicBezTo>
                  <a:cubicBezTo>
                    <a:pt x="34" y="41"/>
                    <a:pt x="34" y="41"/>
                    <a:pt x="34" y="41"/>
                  </a:cubicBezTo>
                  <a:cubicBezTo>
                    <a:pt x="35" y="40"/>
                    <a:pt x="35" y="40"/>
                    <a:pt x="35" y="39"/>
                  </a:cubicBezTo>
                  <a:cubicBezTo>
                    <a:pt x="31" y="1"/>
                    <a:pt x="31" y="1"/>
                    <a:pt x="31" y="1"/>
                  </a:cubicBezTo>
                  <a:cubicBezTo>
                    <a:pt x="30" y="0"/>
                    <a:pt x="29" y="0"/>
                    <a:pt x="28"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2" name="Freeform 188"/>
            <p:cNvSpPr>
              <a:spLocks noEditPoints="1"/>
            </p:cNvSpPr>
            <p:nvPr/>
          </p:nvSpPr>
          <p:spPr bwMode="auto">
            <a:xfrm>
              <a:off x="2570559" y="2370732"/>
              <a:ext cx="136922" cy="192881"/>
            </a:xfrm>
            <a:custGeom>
              <a:avLst/>
              <a:gdLst>
                <a:gd name="T0" fmla="*/ 34 w 53"/>
                <a:gd name="T1" fmla="*/ 1 h 75"/>
                <a:gd name="T2" fmla="*/ 10 w 53"/>
                <a:gd name="T3" fmla="*/ 4 h 75"/>
                <a:gd name="T4" fmla="*/ 1 w 53"/>
                <a:gd name="T5" fmla="*/ 16 h 75"/>
                <a:gd name="T6" fmla="*/ 7 w 53"/>
                <a:gd name="T7" fmla="*/ 64 h 75"/>
                <a:gd name="T8" fmla="*/ 19 w 53"/>
                <a:gd name="T9" fmla="*/ 74 h 75"/>
                <a:gd name="T10" fmla="*/ 42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8 w 53"/>
                <a:gd name="T23" fmla="*/ 69 h 75"/>
                <a:gd name="T24" fmla="*/ 11 w 53"/>
                <a:gd name="T25" fmla="*/ 64 h 75"/>
                <a:gd name="T26" fmla="*/ 5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4"/>
                    <a:pt x="0" y="10"/>
                    <a:pt x="1" y="16"/>
                  </a:cubicBezTo>
                  <a:cubicBezTo>
                    <a:pt x="7" y="64"/>
                    <a:pt x="7" y="64"/>
                    <a:pt x="7" y="64"/>
                  </a:cubicBezTo>
                  <a:cubicBezTo>
                    <a:pt x="7" y="70"/>
                    <a:pt x="13" y="75"/>
                    <a:pt x="19" y="74"/>
                  </a:cubicBezTo>
                  <a:cubicBezTo>
                    <a:pt x="42" y="71"/>
                    <a:pt x="42" y="71"/>
                    <a:pt x="42" y="71"/>
                  </a:cubicBezTo>
                  <a:cubicBezTo>
                    <a:pt x="48" y="70"/>
                    <a:pt x="53" y="65"/>
                    <a:pt x="52" y="59"/>
                  </a:cubicBezTo>
                  <a:cubicBezTo>
                    <a:pt x="46" y="10"/>
                    <a:pt x="46" y="10"/>
                    <a:pt x="46" y="10"/>
                  </a:cubicBezTo>
                  <a:cubicBezTo>
                    <a:pt x="45" y="4"/>
                    <a:pt x="40" y="0"/>
                    <a:pt x="34" y="1"/>
                  </a:cubicBezTo>
                  <a:close/>
                  <a:moveTo>
                    <a:pt x="47" y="59"/>
                  </a:moveTo>
                  <a:cubicBezTo>
                    <a:pt x="47" y="63"/>
                    <a:pt x="45" y="66"/>
                    <a:pt x="42" y="66"/>
                  </a:cubicBezTo>
                  <a:cubicBezTo>
                    <a:pt x="18" y="69"/>
                    <a:pt x="18" y="69"/>
                    <a:pt x="18" y="69"/>
                  </a:cubicBezTo>
                  <a:cubicBezTo>
                    <a:pt x="15" y="70"/>
                    <a:pt x="12" y="67"/>
                    <a:pt x="11" y="64"/>
                  </a:cubicBezTo>
                  <a:cubicBezTo>
                    <a:pt x="5" y="15"/>
                    <a:pt x="5" y="15"/>
                    <a:pt x="5" y="15"/>
                  </a:cubicBezTo>
                  <a:cubicBezTo>
                    <a:pt x="5" y="12"/>
                    <a:pt x="7"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3" name="Freeform 189"/>
            <p:cNvSpPr/>
            <p:nvPr/>
          </p:nvSpPr>
          <p:spPr bwMode="auto">
            <a:xfrm>
              <a:off x="2599134" y="2461219"/>
              <a:ext cx="23813" cy="22622"/>
            </a:xfrm>
            <a:custGeom>
              <a:avLst/>
              <a:gdLst>
                <a:gd name="T0" fmla="*/ 6 w 9"/>
                <a:gd name="T1" fmla="*/ 0 h 9"/>
                <a:gd name="T2" fmla="*/ 1 w 9"/>
                <a:gd name="T3" fmla="*/ 0 h 9"/>
                <a:gd name="T4" fmla="*/ 0 w 9"/>
                <a:gd name="T5" fmla="*/ 2 h 9"/>
                <a:gd name="T6" fmla="*/ 0 w 9"/>
                <a:gd name="T7" fmla="*/ 7 h 9"/>
                <a:gd name="T8" fmla="*/ 2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0"/>
                    <a:pt x="1" y="0"/>
                    <a:pt x="1" y="0"/>
                  </a:cubicBezTo>
                  <a:cubicBezTo>
                    <a:pt x="0" y="1"/>
                    <a:pt x="0" y="1"/>
                    <a:pt x="0" y="2"/>
                  </a:cubicBezTo>
                  <a:cubicBezTo>
                    <a:pt x="0" y="7"/>
                    <a:pt x="0" y="7"/>
                    <a:pt x="0" y="7"/>
                  </a:cubicBezTo>
                  <a:cubicBezTo>
                    <a:pt x="0" y="8"/>
                    <a:pt x="1" y="9"/>
                    <a:pt x="2"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4" name="Freeform 190"/>
            <p:cNvSpPr/>
            <p:nvPr/>
          </p:nvSpPr>
          <p:spPr bwMode="auto">
            <a:xfrm>
              <a:off x="2627709" y="2455265"/>
              <a:ext cx="22622"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5" name="Freeform 191"/>
            <p:cNvSpPr/>
            <p:nvPr/>
          </p:nvSpPr>
          <p:spPr bwMode="auto">
            <a:xfrm>
              <a:off x="2656284" y="2452884"/>
              <a:ext cx="22622" cy="23813"/>
            </a:xfrm>
            <a:custGeom>
              <a:avLst/>
              <a:gdLst>
                <a:gd name="T0" fmla="*/ 6 w 9"/>
                <a:gd name="T1" fmla="*/ 0 h 9"/>
                <a:gd name="T2" fmla="*/ 1 w 9"/>
                <a:gd name="T3" fmla="*/ 1 h 9"/>
                <a:gd name="T4" fmla="*/ 0 w 9"/>
                <a:gd name="T5" fmla="*/ 3 h 9"/>
                <a:gd name="T6" fmla="*/ 0 w 9"/>
                <a:gd name="T7" fmla="*/ 7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7"/>
                    <a:pt x="0" y="7"/>
                    <a:pt x="0" y="7"/>
                  </a:cubicBezTo>
                  <a:cubicBezTo>
                    <a:pt x="0" y="8"/>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6" name="Freeform 192"/>
            <p:cNvSpPr/>
            <p:nvPr/>
          </p:nvSpPr>
          <p:spPr bwMode="auto">
            <a:xfrm>
              <a:off x="2601515" y="2486221"/>
              <a:ext cx="23813" cy="23813"/>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7" name="Freeform 193"/>
            <p:cNvSpPr/>
            <p:nvPr/>
          </p:nvSpPr>
          <p:spPr bwMode="auto">
            <a:xfrm>
              <a:off x="2630090" y="2483841"/>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1"/>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8" name="Freeform 194"/>
            <p:cNvSpPr/>
            <p:nvPr/>
          </p:nvSpPr>
          <p:spPr bwMode="auto">
            <a:xfrm>
              <a:off x="2658665" y="2479078"/>
              <a:ext cx="22622" cy="25004"/>
            </a:xfrm>
            <a:custGeom>
              <a:avLst/>
              <a:gdLst>
                <a:gd name="T0" fmla="*/ 6 w 9"/>
                <a:gd name="T1" fmla="*/ 0 h 10"/>
                <a:gd name="T2" fmla="*/ 2 w 9"/>
                <a:gd name="T3" fmla="*/ 1 h 10"/>
                <a:gd name="T4" fmla="*/ 0 w 9"/>
                <a:gd name="T5" fmla="*/ 3 h 10"/>
                <a:gd name="T6" fmla="*/ 1 w 9"/>
                <a:gd name="T7" fmla="*/ 8 h 10"/>
                <a:gd name="T8" fmla="*/ 3 w 9"/>
                <a:gd name="T9" fmla="*/ 9 h 10"/>
                <a:gd name="T10" fmla="*/ 7 w 9"/>
                <a:gd name="T11" fmla="*/ 9 h 10"/>
                <a:gd name="T12" fmla="*/ 9 w 9"/>
                <a:gd name="T13" fmla="*/ 7 h 10"/>
                <a:gd name="T14" fmla="*/ 8 w 9"/>
                <a:gd name="T15" fmla="*/ 2 h 10"/>
                <a:gd name="T16" fmla="*/ 6 w 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6" y="0"/>
                  </a:moveTo>
                  <a:cubicBezTo>
                    <a:pt x="2" y="1"/>
                    <a:pt x="2" y="1"/>
                    <a:pt x="2" y="1"/>
                  </a:cubicBezTo>
                  <a:cubicBezTo>
                    <a:pt x="1" y="1"/>
                    <a:pt x="0" y="2"/>
                    <a:pt x="0" y="3"/>
                  </a:cubicBezTo>
                  <a:cubicBezTo>
                    <a:pt x="1" y="8"/>
                    <a:pt x="1" y="8"/>
                    <a:pt x="1" y="8"/>
                  </a:cubicBezTo>
                  <a:cubicBezTo>
                    <a:pt x="1" y="9"/>
                    <a:pt x="2" y="10"/>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9" name="Freeform 195"/>
            <p:cNvSpPr/>
            <p:nvPr/>
          </p:nvSpPr>
          <p:spPr bwMode="auto">
            <a:xfrm>
              <a:off x="2603896" y="2514797"/>
              <a:ext cx="23813" cy="22622"/>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0"/>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0" name="Freeform 196"/>
            <p:cNvSpPr/>
            <p:nvPr/>
          </p:nvSpPr>
          <p:spPr bwMode="auto">
            <a:xfrm>
              <a:off x="2632471" y="2510035"/>
              <a:ext cx="23813" cy="22622"/>
            </a:xfrm>
            <a:custGeom>
              <a:avLst/>
              <a:gdLst>
                <a:gd name="T0" fmla="*/ 7 w 9"/>
                <a:gd name="T1" fmla="*/ 0 h 9"/>
                <a:gd name="T2" fmla="*/ 2 w 9"/>
                <a:gd name="T3" fmla="*/ 1 h 9"/>
                <a:gd name="T4" fmla="*/ 0 w 9"/>
                <a:gd name="T5" fmla="*/ 3 h 9"/>
                <a:gd name="T6" fmla="*/ 1 w 9"/>
                <a:gd name="T7" fmla="*/ 8 h 9"/>
                <a:gd name="T8" fmla="*/ 3 w 9"/>
                <a:gd name="T9" fmla="*/ 9 h 9"/>
                <a:gd name="T10" fmla="*/ 8 w 9"/>
                <a:gd name="T11" fmla="*/ 9 h 9"/>
                <a:gd name="T12" fmla="*/ 9 w 9"/>
                <a:gd name="T13" fmla="*/ 7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8"/>
                    <a:pt x="1" y="8"/>
                    <a:pt x="1" y="8"/>
                  </a:cubicBezTo>
                  <a:cubicBezTo>
                    <a:pt x="1" y="9"/>
                    <a:pt x="2" y="9"/>
                    <a:pt x="3" y="9"/>
                  </a:cubicBezTo>
                  <a:cubicBezTo>
                    <a:pt x="8" y="9"/>
                    <a:pt x="8" y="9"/>
                    <a:pt x="8" y="9"/>
                  </a:cubicBezTo>
                  <a:cubicBezTo>
                    <a:pt x="9" y="8"/>
                    <a:pt x="9" y="8"/>
                    <a:pt x="9" y="7"/>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1" name="Freeform 197"/>
            <p:cNvSpPr/>
            <p:nvPr/>
          </p:nvSpPr>
          <p:spPr bwMode="auto">
            <a:xfrm>
              <a:off x="2661046" y="2506462"/>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2" name="Freeform 198"/>
            <p:cNvSpPr/>
            <p:nvPr/>
          </p:nvSpPr>
          <p:spPr bwMode="auto">
            <a:xfrm>
              <a:off x="2591991" y="2395734"/>
              <a:ext cx="82153" cy="57150"/>
            </a:xfrm>
            <a:custGeom>
              <a:avLst/>
              <a:gdLst>
                <a:gd name="T0" fmla="*/ 4 w 32"/>
                <a:gd name="T1" fmla="*/ 22 h 22"/>
                <a:gd name="T2" fmla="*/ 31 w 32"/>
                <a:gd name="T3" fmla="*/ 19 h 22"/>
                <a:gd name="T4" fmla="*/ 32 w 32"/>
                <a:gd name="T5" fmla="*/ 17 h 22"/>
                <a:gd name="T6" fmla="*/ 30 w 32"/>
                <a:gd name="T7" fmla="*/ 1 h 22"/>
                <a:gd name="T8" fmla="*/ 28 w 32"/>
                <a:gd name="T9" fmla="*/ 0 h 22"/>
                <a:gd name="T10" fmla="*/ 2 w 32"/>
                <a:gd name="T11" fmla="*/ 3 h 22"/>
                <a:gd name="T12" fmla="*/ 0 w 32"/>
                <a:gd name="T13" fmla="*/ 5 h 22"/>
                <a:gd name="T14" fmla="*/ 2 w 32"/>
                <a:gd name="T15" fmla="*/ 21 h 22"/>
                <a:gd name="T16" fmla="*/ 4 w 3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4" y="22"/>
                  </a:moveTo>
                  <a:cubicBezTo>
                    <a:pt x="31" y="19"/>
                    <a:pt x="31" y="19"/>
                    <a:pt x="31" y="19"/>
                  </a:cubicBezTo>
                  <a:cubicBezTo>
                    <a:pt x="32" y="19"/>
                    <a:pt x="32" y="18"/>
                    <a:pt x="32" y="17"/>
                  </a:cubicBezTo>
                  <a:cubicBezTo>
                    <a:pt x="30" y="1"/>
                    <a:pt x="30" y="1"/>
                    <a:pt x="30" y="1"/>
                  </a:cubicBezTo>
                  <a:cubicBezTo>
                    <a:pt x="30" y="0"/>
                    <a:pt x="29" y="0"/>
                    <a:pt x="28" y="0"/>
                  </a:cubicBezTo>
                  <a:cubicBezTo>
                    <a:pt x="2" y="3"/>
                    <a:pt x="2" y="3"/>
                    <a:pt x="2" y="3"/>
                  </a:cubicBezTo>
                  <a:cubicBezTo>
                    <a:pt x="1" y="3"/>
                    <a:pt x="0" y="4"/>
                    <a:pt x="0" y="5"/>
                  </a:cubicBezTo>
                  <a:cubicBezTo>
                    <a:pt x="2" y="21"/>
                    <a:pt x="2" y="21"/>
                    <a:pt x="2" y="21"/>
                  </a:cubicBezTo>
                  <a:cubicBezTo>
                    <a:pt x="2" y="22"/>
                    <a:pt x="3" y="22"/>
                    <a:pt x="4" y="2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3" name="Freeform 199"/>
            <p:cNvSpPr>
              <a:spLocks noEditPoints="1"/>
            </p:cNvSpPr>
            <p:nvPr/>
          </p:nvSpPr>
          <p:spPr bwMode="auto">
            <a:xfrm>
              <a:off x="2705100" y="2352872"/>
              <a:ext cx="135731" cy="192881"/>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2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70 h 75"/>
                <a:gd name="T24" fmla="*/ 11 w 53"/>
                <a:gd name="T25" fmla="*/ 64 h 75"/>
                <a:gd name="T26" fmla="*/ 5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7" y="71"/>
                    <a:pt x="13" y="75"/>
                    <a:pt x="19" y="74"/>
                  </a:cubicBezTo>
                  <a:cubicBezTo>
                    <a:pt x="42" y="72"/>
                    <a:pt x="42" y="72"/>
                    <a:pt x="42" y="72"/>
                  </a:cubicBezTo>
                  <a:cubicBezTo>
                    <a:pt x="48" y="71"/>
                    <a:pt x="53" y="65"/>
                    <a:pt x="52" y="59"/>
                  </a:cubicBezTo>
                  <a:cubicBezTo>
                    <a:pt x="46" y="11"/>
                    <a:pt x="46" y="11"/>
                    <a:pt x="46" y="11"/>
                  </a:cubicBezTo>
                  <a:cubicBezTo>
                    <a:pt x="45" y="5"/>
                    <a:pt x="40" y="0"/>
                    <a:pt x="34" y="1"/>
                  </a:cubicBezTo>
                  <a:close/>
                  <a:moveTo>
                    <a:pt x="47" y="60"/>
                  </a:moveTo>
                  <a:cubicBezTo>
                    <a:pt x="47" y="63"/>
                    <a:pt x="45" y="66"/>
                    <a:pt x="42" y="67"/>
                  </a:cubicBezTo>
                  <a:cubicBezTo>
                    <a:pt x="18" y="70"/>
                    <a:pt x="18" y="70"/>
                    <a:pt x="18" y="70"/>
                  </a:cubicBezTo>
                  <a:cubicBezTo>
                    <a:pt x="15" y="70"/>
                    <a:pt x="12" y="68"/>
                    <a:pt x="11" y="64"/>
                  </a:cubicBezTo>
                  <a:cubicBezTo>
                    <a:pt x="5" y="16"/>
                    <a:pt x="5" y="16"/>
                    <a:pt x="5" y="16"/>
                  </a:cubicBezTo>
                  <a:cubicBezTo>
                    <a:pt x="5" y="12"/>
                    <a:pt x="7" y="9"/>
                    <a:pt x="11" y="9"/>
                  </a:cubicBezTo>
                  <a:cubicBezTo>
                    <a:pt x="34" y="6"/>
                    <a:pt x="34" y="6"/>
                    <a:pt x="34" y="6"/>
                  </a:cubicBezTo>
                  <a:cubicBezTo>
                    <a:pt x="38" y="6"/>
                    <a:pt x="41" y="8"/>
                    <a:pt x="41" y="11"/>
                  </a:cubicBezTo>
                  <a:lnTo>
                    <a:pt x="47" y="6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4" name="Freeform 200"/>
            <p:cNvSpPr/>
            <p:nvPr/>
          </p:nvSpPr>
          <p:spPr bwMode="auto">
            <a:xfrm>
              <a:off x="2767012" y="2496938"/>
              <a:ext cx="25003" cy="22622"/>
            </a:xfrm>
            <a:custGeom>
              <a:avLst/>
              <a:gdLst>
                <a:gd name="T0" fmla="*/ 7 w 10"/>
                <a:gd name="T1" fmla="*/ 0 h 9"/>
                <a:gd name="T2" fmla="*/ 2 w 10"/>
                <a:gd name="T3" fmla="*/ 0 h 9"/>
                <a:gd name="T4" fmla="*/ 0 w 10"/>
                <a:gd name="T5" fmla="*/ 3 h 9"/>
                <a:gd name="T6" fmla="*/ 1 w 10"/>
                <a:gd name="T7" fmla="*/ 7 h 9"/>
                <a:gd name="T8" fmla="*/ 3 w 10"/>
                <a:gd name="T9" fmla="*/ 9 h 9"/>
                <a:gd name="T10" fmla="*/ 8 w 10"/>
                <a:gd name="T11" fmla="*/ 8 h 9"/>
                <a:gd name="T12" fmla="*/ 9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0"/>
                    <a:pt x="2" y="0"/>
                    <a:pt x="2" y="0"/>
                  </a:cubicBezTo>
                  <a:cubicBezTo>
                    <a:pt x="1" y="1"/>
                    <a:pt x="0" y="2"/>
                    <a:pt x="0" y="3"/>
                  </a:cubicBezTo>
                  <a:cubicBezTo>
                    <a:pt x="1" y="7"/>
                    <a:pt x="1" y="7"/>
                    <a:pt x="1" y="7"/>
                  </a:cubicBezTo>
                  <a:cubicBezTo>
                    <a:pt x="1" y="8"/>
                    <a:pt x="2" y="9"/>
                    <a:pt x="3" y="9"/>
                  </a:cubicBezTo>
                  <a:cubicBezTo>
                    <a:pt x="8" y="8"/>
                    <a:pt x="8" y="8"/>
                    <a:pt x="8" y="8"/>
                  </a:cubicBezTo>
                  <a:cubicBezTo>
                    <a:pt x="9" y="8"/>
                    <a:pt x="10" y="7"/>
                    <a:pt x="9" y="6"/>
                  </a:cubicBezTo>
                  <a:cubicBezTo>
                    <a:pt x="9" y="1"/>
                    <a:pt x="9" y="1"/>
                    <a:pt x="9" y="1"/>
                  </a:cubicBezTo>
                  <a:cubicBezTo>
                    <a:pt x="9" y="0"/>
                    <a:pt x="8" y="0"/>
                    <a:pt x="7"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5" name="Freeform 201"/>
            <p:cNvSpPr/>
            <p:nvPr/>
          </p:nvSpPr>
          <p:spPr bwMode="auto">
            <a:xfrm>
              <a:off x="2725340" y="2377876"/>
              <a:ext cx="90488" cy="116681"/>
            </a:xfrm>
            <a:custGeom>
              <a:avLst/>
              <a:gdLst>
                <a:gd name="T0" fmla="*/ 28 w 35"/>
                <a:gd name="T1" fmla="*/ 0 h 45"/>
                <a:gd name="T2" fmla="*/ 2 w 35"/>
                <a:gd name="T3" fmla="*/ 4 h 45"/>
                <a:gd name="T4" fmla="*/ 0 w 35"/>
                <a:gd name="T5" fmla="*/ 6 h 45"/>
                <a:gd name="T6" fmla="*/ 5 w 35"/>
                <a:gd name="T7" fmla="*/ 43 h 45"/>
                <a:gd name="T8" fmla="*/ 7 w 35"/>
                <a:gd name="T9" fmla="*/ 45 h 45"/>
                <a:gd name="T10" fmla="*/ 33 w 35"/>
                <a:gd name="T11" fmla="*/ 41 h 45"/>
                <a:gd name="T12" fmla="*/ 35 w 35"/>
                <a:gd name="T13" fmla="*/ 39 h 45"/>
                <a:gd name="T14" fmla="*/ 30 w 35"/>
                <a:gd name="T15" fmla="*/ 2 h 45"/>
                <a:gd name="T16" fmla="*/ 28 w 3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8" y="0"/>
                  </a:moveTo>
                  <a:cubicBezTo>
                    <a:pt x="2" y="4"/>
                    <a:pt x="2" y="4"/>
                    <a:pt x="2" y="4"/>
                  </a:cubicBezTo>
                  <a:cubicBezTo>
                    <a:pt x="1" y="4"/>
                    <a:pt x="0" y="5"/>
                    <a:pt x="0" y="6"/>
                  </a:cubicBezTo>
                  <a:cubicBezTo>
                    <a:pt x="5" y="43"/>
                    <a:pt x="5" y="43"/>
                    <a:pt x="5" y="43"/>
                  </a:cubicBezTo>
                  <a:cubicBezTo>
                    <a:pt x="5" y="44"/>
                    <a:pt x="6" y="45"/>
                    <a:pt x="7" y="45"/>
                  </a:cubicBezTo>
                  <a:cubicBezTo>
                    <a:pt x="33" y="41"/>
                    <a:pt x="33" y="41"/>
                    <a:pt x="33" y="41"/>
                  </a:cubicBezTo>
                  <a:cubicBezTo>
                    <a:pt x="34" y="41"/>
                    <a:pt x="35" y="40"/>
                    <a:pt x="35" y="39"/>
                  </a:cubicBezTo>
                  <a:cubicBezTo>
                    <a:pt x="30" y="2"/>
                    <a:pt x="30" y="2"/>
                    <a:pt x="30" y="2"/>
                  </a:cubicBezTo>
                  <a:cubicBezTo>
                    <a:pt x="30" y="1"/>
                    <a:pt x="29" y="0"/>
                    <a:pt x="28"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6" name="Freeform 202"/>
            <p:cNvSpPr/>
            <p:nvPr/>
          </p:nvSpPr>
          <p:spPr bwMode="auto">
            <a:xfrm>
              <a:off x="363141" y="2277863"/>
              <a:ext cx="64294" cy="48816"/>
            </a:xfrm>
            <a:custGeom>
              <a:avLst/>
              <a:gdLst>
                <a:gd name="T0" fmla="*/ 12 w 25"/>
                <a:gd name="T1" fmla="*/ 18 h 19"/>
                <a:gd name="T2" fmla="*/ 16 w 25"/>
                <a:gd name="T3" fmla="*/ 17 h 19"/>
                <a:gd name="T4" fmla="*/ 24 w 25"/>
                <a:gd name="T5" fmla="*/ 16 h 19"/>
                <a:gd name="T6" fmla="*/ 25 w 25"/>
                <a:gd name="T7" fmla="*/ 2 h 19"/>
                <a:gd name="T8" fmla="*/ 22 w 25"/>
                <a:gd name="T9" fmla="*/ 0 h 19"/>
                <a:gd name="T10" fmla="*/ 14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2" y="0"/>
                  </a:cubicBezTo>
                  <a:cubicBezTo>
                    <a:pt x="21" y="0"/>
                    <a:pt x="18" y="1"/>
                    <a:pt x="14" y="1"/>
                  </a:cubicBezTo>
                  <a:cubicBezTo>
                    <a:pt x="12" y="2"/>
                    <a:pt x="10" y="2"/>
                    <a:pt x="10" y="2"/>
                  </a:cubicBezTo>
                  <a:cubicBezTo>
                    <a:pt x="7" y="2"/>
                    <a:pt x="3" y="3"/>
                    <a:pt x="2" y="3"/>
                  </a:cubicBezTo>
                  <a:cubicBezTo>
                    <a:pt x="0" y="3"/>
                    <a:pt x="0" y="5"/>
                    <a:pt x="0" y="5"/>
                  </a:cubicBezTo>
                  <a:cubicBezTo>
                    <a:pt x="5" y="19"/>
                    <a:pt x="5" y="19"/>
                    <a:pt x="5" y="19"/>
                  </a:cubicBezTo>
                  <a:lnTo>
                    <a:pt x="12" y="1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7" name="Freeform 203"/>
            <p:cNvSpPr/>
            <p:nvPr/>
          </p:nvSpPr>
          <p:spPr bwMode="auto">
            <a:xfrm>
              <a:off x="425053" y="2306437"/>
              <a:ext cx="60722" cy="44054"/>
            </a:xfrm>
            <a:custGeom>
              <a:avLst/>
              <a:gdLst>
                <a:gd name="T0" fmla="*/ 24 w 24"/>
                <a:gd name="T1" fmla="*/ 8 h 17"/>
                <a:gd name="T2" fmla="*/ 1 w 24"/>
                <a:gd name="T3" fmla="*/ 5 h 17"/>
                <a:gd name="T4" fmla="*/ 1 w 24"/>
                <a:gd name="T5" fmla="*/ 5 h 17"/>
                <a:gd name="T6" fmla="*/ 1 w 24"/>
                <a:gd name="T7" fmla="*/ 5 h 17"/>
                <a:gd name="T8" fmla="*/ 1 w 24"/>
                <a:gd name="T9" fmla="*/ 5 h 17"/>
                <a:gd name="T10" fmla="*/ 1 w 24"/>
                <a:gd name="T11" fmla="*/ 7 h 17"/>
                <a:gd name="T12" fmla="*/ 1 w 24"/>
                <a:gd name="T13" fmla="*/ 7 h 17"/>
                <a:gd name="T14" fmla="*/ 20 w 24"/>
                <a:gd name="T15" fmla="*/ 17 h 17"/>
                <a:gd name="T16" fmla="*/ 22 w 24"/>
                <a:gd name="T17" fmla="*/ 15 h 17"/>
                <a:gd name="T18" fmla="*/ 8 w 24"/>
                <a:gd name="T19" fmla="*/ 6 h 17"/>
                <a:gd name="T20" fmla="*/ 23 w 24"/>
                <a:gd name="T21" fmla="*/ 10 h 17"/>
                <a:gd name="T22" fmla="*/ 24 w 24"/>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24" y="8"/>
                  </a:moveTo>
                  <a:cubicBezTo>
                    <a:pt x="16" y="0"/>
                    <a:pt x="3" y="4"/>
                    <a:pt x="1" y="5"/>
                  </a:cubicBezTo>
                  <a:cubicBezTo>
                    <a:pt x="1" y="5"/>
                    <a:pt x="1" y="5"/>
                    <a:pt x="1" y="5"/>
                  </a:cubicBezTo>
                  <a:cubicBezTo>
                    <a:pt x="1" y="5"/>
                    <a:pt x="1" y="5"/>
                    <a:pt x="1" y="5"/>
                  </a:cubicBezTo>
                  <a:cubicBezTo>
                    <a:pt x="1" y="5"/>
                    <a:pt x="1" y="5"/>
                    <a:pt x="1" y="5"/>
                  </a:cubicBezTo>
                  <a:cubicBezTo>
                    <a:pt x="0" y="6"/>
                    <a:pt x="1" y="7"/>
                    <a:pt x="1" y="7"/>
                  </a:cubicBezTo>
                  <a:cubicBezTo>
                    <a:pt x="1" y="7"/>
                    <a:pt x="1" y="7"/>
                    <a:pt x="1" y="7"/>
                  </a:cubicBezTo>
                  <a:cubicBezTo>
                    <a:pt x="14" y="8"/>
                    <a:pt x="19" y="16"/>
                    <a:pt x="20" y="17"/>
                  </a:cubicBezTo>
                  <a:cubicBezTo>
                    <a:pt x="22" y="17"/>
                    <a:pt x="22" y="15"/>
                    <a:pt x="22" y="15"/>
                  </a:cubicBezTo>
                  <a:cubicBezTo>
                    <a:pt x="19" y="9"/>
                    <a:pt x="13" y="7"/>
                    <a:pt x="8" y="6"/>
                  </a:cubicBezTo>
                  <a:cubicBezTo>
                    <a:pt x="16" y="6"/>
                    <a:pt x="21" y="10"/>
                    <a:pt x="23" y="10"/>
                  </a:cubicBezTo>
                  <a:cubicBezTo>
                    <a:pt x="24" y="9"/>
                    <a:pt x="24" y="8"/>
                    <a:pt x="24" y="8"/>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8" name="Freeform 204"/>
            <p:cNvSpPr/>
            <p:nvPr/>
          </p:nvSpPr>
          <p:spPr bwMode="auto">
            <a:xfrm>
              <a:off x="403622" y="2390972"/>
              <a:ext cx="10715" cy="20241"/>
            </a:xfrm>
            <a:custGeom>
              <a:avLst/>
              <a:gdLst>
                <a:gd name="T0" fmla="*/ 1 w 4"/>
                <a:gd name="T1" fmla="*/ 7 h 8"/>
                <a:gd name="T2" fmla="*/ 4 w 4"/>
                <a:gd name="T3" fmla="*/ 8 h 8"/>
                <a:gd name="T4" fmla="*/ 3 w 4"/>
                <a:gd name="T5" fmla="*/ 0 h 8"/>
                <a:gd name="T6" fmla="*/ 0 w 4"/>
                <a:gd name="T7" fmla="*/ 1 h 8"/>
                <a:gd name="T8" fmla="*/ 1 w 4"/>
                <a:gd name="T9" fmla="*/ 7 h 8"/>
              </a:gdLst>
              <a:ahLst/>
              <a:cxnLst>
                <a:cxn ang="0">
                  <a:pos x="T0" y="T1"/>
                </a:cxn>
                <a:cxn ang="0">
                  <a:pos x="T2" y="T3"/>
                </a:cxn>
                <a:cxn ang="0">
                  <a:pos x="T4" y="T5"/>
                </a:cxn>
                <a:cxn ang="0">
                  <a:pos x="T6" y="T7"/>
                </a:cxn>
                <a:cxn ang="0">
                  <a:pos x="T8" y="T9"/>
                </a:cxn>
              </a:cxnLst>
              <a:rect l="0" t="0" r="r" b="b"/>
              <a:pathLst>
                <a:path w="4" h="8">
                  <a:moveTo>
                    <a:pt x="1" y="7"/>
                  </a:moveTo>
                  <a:cubicBezTo>
                    <a:pt x="2" y="7"/>
                    <a:pt x="3" y="7"/>
                    <a:pt x="4" y="8"/>
                  </a:cubicBezTo>
                  <a:cubicBezTo>
                    <a:pt x="3" y="0"/>
                    <a:pt x="3" y="0"/>
                    <a:pt x="3" y="0"/>
                  </a:cubicBezTo>
                  <a:cubicBezTo>
                    <a:pt x="2" y="1"/>
                    <a:pt x="1" y="1"/>
                    <a:pt x="0" y="1"/>
                  </a:cubicBezTo>
                  <a:lnTo>
                    <a:pt x="1" y="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9" name="Freeform 206"/>
            <p:cNvSpPr/>
            <p:nvPr/>
          </p:nvSpPr>
          <p:spPr bwMode="auto">
            <a:xfrm>
              <a:off x="409575" y="2421928"/>
              <a:ext cx="7144" cy="20241"/>
            </a:xfrm>
            <a:custGeom>
              <a:avLst/>
              <a:gdLst>
                <a:gd name="T0" fmla="*/ 1 w 3"/>
                <a:gd name="T1" fmla="*/ 8 h 8"/>
                <a:gd name="T2" fmla="*/ 3 w 3"/>
                <a:gd name="T3" fmla="*/ 7 h 8"/>
                <a:gd name="T4" fmla="*/ 3 w 3"/>
                <a:gd name="T5" fmla="*/ 1 h 8"/>
                <a:gd name="T6" fmla="*/ 0 w 3"/>
                <a:gd name="T7" fmla="*/ 0 h 8"/>
                <a:gd name="T8" fmla="*/ 1 w 3"/>
                <a:gd name="T9" fmla="*/ 8 h 8"/>
              </a:gdLst>
              <a:ahLst/>
              <a:cxnLst>
                <a:cxn ang="0">
                  <a:pos x="T0" y="T1"/>
                </a:cxn>
                <a:cxn ang="0">
                  <a:pos x="T2" y="T3"/>
                </a:cxn>
                <a:cxn ang="0">
                  <a:pos x="T4" y="T5"/>
                </a:cxn>
                <a:cxn ang="0">
                  <a:pos x="T6" y="T7"/>
                </a:cxn>
                <a:cxn ang="0">
                  <a:pos x="T8" y="T9"/>
                </a:cxn>
              </a:cxnLst>
              <a:rect l="0" t="0" r="r" b="b"/>
              <a:pathLst>
                <a:path w="3" h="8">
                  <a:moveTo>
                    <a:pt x="1" y="8"/>
                  </a:moveTo>
                  <a:cubicBezTo>
                    <a:pt x="2" y="8"/>
                    <a:pt x="3" y="8"/>
                    <a:pt x="3" y="7"/>
                  </a:cubicBezTo>
                  <a:cubicBezTo>
                    <a:pt x="3" y="1"/>
                    <a:pt x="3" y="1"/>
                    <a:pt x="3" y="1"/>
                  </a:cubicBezTo>
                  <a:cubicBezTo>
                    <a:pt x="2" y="1"/>
                    <a:pt x="1" y="1"/>
                    <a:pt x="0" y="0"/>
                  </a:cubicBezTo>
                  <a:lnTo>
                    <a:pt x="1" y="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0" name="Freeform 207"/>
            <p:cNvSpPr>
              <a:spLocks noEditPoints="1"/>
            </p:cNvSpPr>
            <p:nvPr/>
          </p:nvSpPr>
          <p:spPr bwMode="auto">
            <a:xfrm>
              <a:off x="334565" y="2326678"/>
              <a:ext cx="157163" cy="179785"/>
            </a:xfrm>
            <a:custGeom>
              <a:avLst/>
              <a:gdLst>
                <a:gd name="T0" fmla="*/ 35 w 61"/>
                <a:gd name="T1" fmla="*/ 1 h 70"/>
                <a:gd name="T2" fmla="*/ 16 w 61"/>
                <a:gd name="T3" fmla="*/ 3 h 70"/>
                <a:gd name="T4" fmla="*/ 1 w 61"/>
                <a:gd name="T5" fmla="*/ 35 h 70"/>
                <a:gd name="T6" fmla="*/ 4 w 61"/>
                <a:gd name="T7" fmla="*/ 54 h 70"/>
                <a:gd name="T8" fmla="*/ 23 w 61"/>
                <a:gd name="T9" fmla="*/ 69 h 70"/>
                <a:gd name="T10" fmla="*/ 45 w 61"/>
                <a:gd name="T11" fmla="*/ 67 h 70"/>
                <a:gd name="T12" fmla="*/ 59 w 61"/>
                <a:gd name="T13" fmla="*/ 47 h 70"/>
                <a:gd name="T14" fmla="*/ 57 w 61"/>
                <a:gd name="T15" fmla="*/ 28 h 70"/>
                <a:gd name="T16" fmla="*/ 35 w 61"/>
                <a:gd name="T17" fmla="*/ 1 h 70"/>
                <a:gd name="T18" fmla="*/ 39 w 61"/>
                <a:gd name="T19" fmla="*/ 45 h 70"/>
                <a:gd name="T20" fmla="*/ 37 w 61"/>
                <a:gd name="T21" fmla="*/ 47 h 70"/>
                <a:gd name="T22" fmla="*/ 35 w 61"/>
                <a:gd name="T23" fmla="*/ 49 h 70"/>
                <a:gd name="T24" fmla="*/ 36 w 61"/>
                <a:gd name="T25" fmla="*/ 54 h 70"/>
                <a:gd name="T26" fmla="*/ 35 w 61"/>
                <a:gd name="T27" fmla="*/ 55 h 70"/>
                <a:gd name="T28" fmla="*/ 33 w 61"/>
                <a:gd name="T29" fmla="*/ 54 h 70"/>
                <a:gd name="T30" fmla="*/ 33 w 61"/>
                <a:gd name="T31" fmla="*/ 49 h 70"/>
                <a:gd name="T32" fmla="*/ 30 w 61"/>
                <a:gd name="T33" fmla="*/ 50 h 70"/>
                <a:gd name="T34" fmla="*/ 31 w 61"/>
                <a:gd name="T35" fmla="*/ 54 h 70"/>
                <a:gd name="T36" fmla="*/ 30 w 61"/>
                <a:gd name="T37" fmla="*/ 56 h 70"/>
                <a:gd name="T38" fmla="*/ 28 w 61"/>
                <a:gd name="T39" fmla="*/ 54 h 70"/>
                <a:gd name="T40" fmla="*/ 28 w 61"/>
                <a:gd name="T41" fmla="*/ 50 h 70"/>
                <a:gd name="T42" fmla="*/ 25 w 61"/>
                <a:gd name="T43" fmla="*/ 50 h 70"/>
                <a:gd name="T44" fmla="*/ 22 w 61"/>
                <a:gd name="T45" fmla="*/ 49 h 70"/>
                <a:gd name="T46" fmla="*/ 21 w 61"/>
                <a:gd name="T47" fmla="*/ 48 h 70"/>
                <a:gd name="T48" fmla="*/ 21 w 61"/>
                <a:gd name="T49" fmla="*/ 47 h 70"/>
                <a:gd name="T50" fmla="*/ 22 w 61"/>
                <a:gd name="T51" fmla="*/ 45 h 70"/>
                <a:gd name="T52" fmla="*/ 22 w 61"/>
                <a:gd name="T53" fmla="*/ 45 h 70"/>
                <a:gd name="T54" fmla="*/ 25 w 61"/>
                <a:gd name="T55" fmla="*/ 45 h 70"/>
                <a:gd name="T56" fmla="*/ 27 w 61"/>
                <a:gd name="T57" fmla="*/ 45 h 70"/>
                <a:gd name="T58" fmla="*/ 26 w 61"/>
                <a:gd name="T59" fmla="*/ 37 h 70"/>
                <a:gd name="T60" fmla="*/ 26 w 61"/>
                <a:gd name="T61" fmla="*/ 36 h 70"/>
                <a:gd name="T62" fmla="*/ 23 w 61"/>
                <a:gd name="T63" fmla="*/ 35 h 70"/>
                <a:gd name="T64" fmla="*/ 21 w 61"/>
                <a:gd name="T65" fmla="*/ 33 h 70"/>
                <a:gd name="T66" fmla="*/ 20 w 61"/>
                <a:gd name="T67" fmla="*/ 30 h 70"/>
                <a:gd name="T68" fmla="*/ 20 w 61"/>
                <a:gd name="T69" fmla="*/ 27 h 70"/>
                <a:gd name="T70" fmla="*/ 22 w 61"/>
                <a:gd name="T71" fmla="*/ 24 h 70"/>
                <a:gd name="T72" fmla="*/ 24 w 61"/>
                <a:gd name="T73" fmla="*/ 22 h 70"/>
                <a:gd name="T74" fmla="*/ 24 w 61"/>
                <a:gd name="T75" fmla="*/ 18 h 70"/>
                <a:gd name="T76" fmla="*/ 25 w 61"/>
                <a:gd name="T77" fmla="*/ 17 h 70"/>
                <a:gd name="T78" fmla="*/ 26 w 61"/>
                <a:gd name="T79" fmla="*/ 18 h 70"/>
                <a:gd name="T80" fmla="*/ 27 w 61"/>
                <a:gd name="T81" fmla="*/ 21 h 70"/>
                <a:gd name="T82" fmla="*/ 29 w 61"/>
                <a:gd name="T83" fmla="*/ 21 h 70"/>
                <a:gd name="T84" fmla="*/ 29 w 61"/>
                <a:gd name="T85" fmla="*/ 21 h 70"/>
                <a:gd name="T86" fmla="*/ 29 w 61"/>
                <a:gd name="T87" fmla="*/ 17 h 70"/>
                <a:gd name="T88" fmla="*/ 30 w 61"/>
                <a:gd name="T89" fmla="*/ 16 h 70"/>
                <a:gd name="T90" fmla="*/ 31 w 61"/>
                <a:gd name="T91" fmla="*/ 17 h 70"/>
                <a:gd name="T92" fmla="*/ 32 w 61"/>
                <a:gd name="T93" fmla="*/ 21 h 70"/>
                <a:gd name="T94" fmla="*/ 34 w 61"/>
                <a:gd name="T95" fmla="*/ 21 h 70"/>
                <a:gd name="T96" fmla="*/ 35 w 61"/>
                <a:gd name="T97" fmla="*/ 21 h 70"/>
                <a:gd name="T98" fmla="*/ 36 w 61"/>
                <a:gd name="T99" fmla="*/ 21 h 70"/>
                <a:gd name="T100" fmla="*/ 36 w 61"/>
                <a:gd name="T101" fmla="*/ 22 h 70"/>
                <a:gd name="T102" fmla="*/ 36 w 61"/>
                <a:gd name="T103" fmla="*/ 23 h 70"/>
                <a:gd name="T104" fmla="*/ 36 w 61"/>
                <a:gd name="T105" fmla="*/ 25 h 70"/>
                <a:gd name="T106" fmla="*/ 35 w 61"/>
                <a:gd name="T107" fmla="*/ 26 h 70"/>
                <a:gd name="T108" fmla="*/ 33 w 61"/>
                <a:gd name="T109" fmla="*/ 25 h 70"/>
                <a:gd name="T110" fmla="*/ 32 w 61"/>
                <a:gd name="T111" fmla="*/ 25 h 70"/>
                <a:gd name="T112" fmla="*/ 33 w 61"/>
                <a:gd name="T113" fmla="*/ 33 h 70"/>
                <a:gd name="T114" fmla="*/ 37 w 61"/>
                <a:gd name="T115" fmla="*/ 35 h 70"/>
                <a:gd name="T116" fmla="*/ 40 w 61"/>
                <a:gd name="T117" fmla="*/ 40 h 70"/>
                <a:gd name="T118" fmla="*/ 39 w 61"/>
                <a:gd name="T11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0">
                  <a:moveTo>
                    <a:pt x="35" y="1"/>
                  </a:moveTo>
                  <a:cubicBezTo>
                    <a:pt x="16" y="3"/>
                    <a:pt x="16" y="3"/>
                    <a:pt x="16" y="3"/>
                  </a:cubicBezTo>
                  <a:cubicBezTo>
                    <a:pt x="7" y="4"/>
                    <a:pt x="0" y="26"/>
                    <a:pt x="1" y="35"/>
                  </a:cubicBezTo>
                  <a:cubicBezTo>
                    <a:pt x="4" y="54"/>
                    <a:pt x="4" y="54"/>
                    <a:pt x="4" y="54"/>
                  </a:cubicBezTo>
                  <a:cubicBezTo>
                    <a:pt x="5" y="64"/>
                    <a:pt x="13" y="70"/>
                    <a:pt x="23" y="69"/>
                  </a:cubicBezTo>
                  <a:cubicBezTo>
                    <a:pt x="45" y="67"/>
                    <a:pt x="45" y="67"/>
                    <a:pt x="45" y="67"/>
                  </a:cubicBezTo>
                  <a:cubicBezTo>
                    <a:pt x="54" y="65"/>
                    <a:pt x="61" y="57"/>
                    <a:pt x="59" y="47"/>
                  </a:cubicBezTo>
                  <a:cubicBezTo>
                    <a:pt x="57" y="28"/>
                    <a:pt x="57" y="28"/>
                    <a:pt x="57" y="28"/>
                  </a:cubicBezTo>
                  <a:cubicBezTo>
                    <a:pt x="56" y="19"/>
                    <a:pt x="44" y="0"/>
                    <a:pt x="35" y="1"/>
                  </a:cubicBezTo>
                  <a:close/>
                  <a:moveTo>
                    <a:pt x="39" y="45"/>
                  </a:moveTo>
                  <a:cubicBezTo>
                    <a:pt x="39" y="46"/>
                    <a:pt x="38" y="47"/>
                    <a:pt x="37" y="47"/>
                  </a:cubicBezTo>
                  <a:cubicBezTo>
                    <a:pt x="37" y="48"/>
                    <a:pt x="36" y="48"/>
                    <a:pt x="35" y="49"/>
                  </a:cubicBezTo>
                  <a:cubicBezTo>
                    <a:pt x="36" y="54"/>
                    <a:pt x="36" y="54"/>
                    <a:pt x="36" y="54"/>
                  </a:cubicBezTo>
                  <a:cubicBezTo>
                    <a:pt x="36" y="54"/>
                    <a:pt x="36" y="55"/>
                    <a:pt x="35" y="55"/>
                  </a:cubicBezTo>
                  <a:cubicBezTo>
                    <a:pt x="34" y="55"/>
                    <a:pt x="34" y="55"/>
                    <a:pt x="33" y="54"/>
                  </a:cubicBezTo>
                  <a:cubicBezTo>
                    <a:pt x="33" y="49"/>
                    <a:pt x="33" y="49"/>
                    <a:pt x="33" y="49"/>
                  </a:cubicBezTo>
                  <a:cubicBezTo>
                    <a:pt x="32" y="50"/>
                    <a:pt x="31" y="50"/>
                    <a:pt x="30" y="50"/>
                  </a:cubicBezTo>
                  <a:cubicBezTo>
                    <a:pt x="31" y="54"/>
                    <a:pt x="31" y="54"/>
                    <a:pt x="31" y="54"/>
                  </a:cubicBezTo>
                  <a:cubicBezTo>
                    <a:pt x="31" y="55"/>
                    <a:pt x="30" y="56"/>
                    <a:pt x="30" y="56"/>
                  </a:cubicBezTo>
                  <a:cubicBezTo>
                    <a:pt x="29" y="56"/>
                    <a:pt x="28" y="55"/>
                    <a:pt x="28" y="54"/>
                  </a:cubicBezTo>
                  <a:cubicBezTo>
                    <a:pt x="28" y="50"/>
                    <a:pt x="28" y="50"/>
                    <a:pt x="28" y="50"/>
                  </a:cubicBezTo>
                  <a:cubicBezTo>
                    <a:pt x="27" y="50"/>
                    <a:pt x="26" y="50"/>
                    <a:pt x="25" y="50"/>
                  </a:cubicBezTo>
                  <a:cubicBezTo>
                    <a:pt x="23" y="50"/>
                    <a:pt x="22" y="50"/>
                    <a:pt x="22" y="49"/>
                  </a:cubicBezTo>
                  <a:cubicBezTo>
                    <a:pt x="21" y="49"/>
                    <a:pt x="21" y="49"/>
                    <a:pt x="21" y="48"/>
                  </a:cubicBezTo>
                  <a:cubicBezTo>
                    <a:pt x="21" y="48"/>
                    <a:pt x="21" y="47"/>
                    <a:pt x="21" y="47"/>
                  </a:cubicBezTo>
                  <a:cubicBezTo>
                    <a:pt x="21" y="46"/>
                    <a:pt x="21" y="46"/>
                    <a:pt x="22" y="45"/>
                  </a:cubicBezTo>
                  <a:cubicBezTo>
                    <a:pt x="22" y="45"/>
                    <a:pt x="22" y="45"/>
                    <a:pt x="22" y="45"/>
                  </a:cubicBezTo>
                  <a:cubicBezTo>
                    <a:pt x="23" y="45"/>
                    <a:pt x="24" y="45"/>
                    <a:pt x="25" y="45"/>
                  </a:cubicBezTo>
                  <a:cubicBezTo>
                    <a:pt x="26" y="45"/>
                    <a:pt x="26" y="45"/>
                    <a:pt x="27" y="45"/>
                  </a:cubicBezTo>
                  <a:cubicBezTo>
                    <a:pt x="26" y="37"/>
                    <a:pt x="26" y="37"/>
                    <a:pt x="26" y="37"/>
                  </a:cubicBezTo>
                  <a:cubicBezTo>
                    <a:pt x="26" y="36"/>
                    <a:pt x="26" y="36"/>
                    <a:pt x="26" y="36"/>
                  </a:cubicBezTo>
                  <a:cubicBezTo>
                    <a:pt x="25" y="36"/>
                    <a:pt x="24" y="36"/>
                    <a:pt x="23" y="35"/>
                  </a:cubicBezTo>
                  <a:cubicBezTo>
                    <a:pt x="22" y="34"/>
                    <a:pt x="22" y="34"/>
                    <a:pt x="21" y="33"/>
                  </a:cubicBezTo>
                  <a:cubicBezTo>
                    <a:pt x="20" y="32"/>
                    <a:pt x="20" y="31"/>
                    <a:pt x="20" y="30"/>
                  </a:cubicBezTo>
                  <a:cubicBezTo>
                    <a:pt x="20" y="29"/>
                    <a:pt x="20" y="28"/>
                    <a:pt x="20" y="27"/>
                  </a:cubicBezTo>
                  <a:cubicBezTo>
                    <a:pt x="20" y="26"/>
                    <a:pt x="21" y="25"/>
                    <a:pt x="22" y="24"/>
                  </a:cubicBezTo>
                  <a:cubicBezTo>
                    <a:pt x="22" y="23"/>
                    <a:pt x="23" y="23"/>
                    <a:pt x="24" y="22"/>
                  </a:cubicBezTo>
                  <a:cubicBezTo>
                    <a:pt x="24" y="18"/>
                    <a:pt x="24" y="18"/>
                    <a:pt x="24" y="18"/>
                  </a:cubicBezTo>
                  <a:cubicBezTo>
                    <a:pt x="24" y="17"/>
                    <a:pt x="24" y="17"/>
                    <a:pt x="25" y="17"/>
                  </a:cubicBezTo>
                  <a:cubicBezTo>
                    <a:pt x="26" y="17"/>
                    <a:pt x="26" y="17"/>
                    <a:pt x="26" y="18"/>
                  </a:cubicBezTo>
                  <a:cubicBezTo>
                    <a:pt x="27" y="21"/>
                    <a:pt x="27" y="21"/>
                    <a:pt x="27" y="21"/>
                  </a:cubicBezTo>
                  <a:cubicBezTo>
                    <a:pt x="28" y="21"/>
                    <a:pt x="28" y="21"/>
                    <a:pt x="29" y="21"/>
                  </a:cubicBezTo>
                  <a:cubicBezTo>
                    <a:pt x="29" y="21"/>
                    <a:pt x="29" y="21"/>
                    <a:pt x="29" y="21"/>
                  </a:cubicBezTo>
                  <a:cubicBezTo>
                    <a:pt x="29" y="17"/>
                    <a:pt x="29" y="17"/>
                    <a:pt x="29" y="17"/>
                  </a:cubicBezTo>
                  <a:cubicBezTo>
                    <a:pt x="29" y="17"/>
                    <a:pt x="29" y="16"/>
                    <a:pt x="30" y="16"/>
                  </a:cubicBezTo>
                  <a:cubicBezTo>
                    <a:pt x="31" y="16"/>
                    <a:pt x="31" y="16"/>
                    <a:pt x="31" y="17"/>
                  </a:cubicBezTo>
                  <a:cubicBezTo>
                    <a:pt x="32" y="21"/>
                    <a:pt x="32" y="21"/>
                    <a:pt x="32" y="21"/>
                  </a:cubicBezTo>
                  <a:cubicBezTo>
                    <a:pt x="33" y="21"/>
                    <a:pt x="33" y="21"/>
                    <a:pt x="34" y="21"/>
                  </a:cubicBezTo>
                  <a:cubicBezTo>
                    <a:pt x="34" y="21"/>
                    <a:pt x="35" y="21"/>
                    <a:pt x="35" y="21"/>
                  </a:cubicBezTo>
                  <a:cubicBezTo>
                    <a:pt x="35" y="21"/>
                    <a:pt x="36" y="21"/>
                    <a:pt x="36" y="21"/>
                  </a:cubicBezTo>
                  <a:cubicBezTo>
                    <a:pt x="36" y="21"/>
                    <a:pt x="36" y="21"/>
                    <a:pt x="36" y="22"/>
                  </a:cubicBezTo>
                  <a:cubicBezTo>
                    <a:pt x="36" y="22"/>
                    <a:pt x="36" y="23"/>
                    <a:pt x="36" y="23"/>
                  </a:cubicBezTo>
                  <a:cubicBezTo>
                    <a:pt x="36" y="24"/>
                    <a:pt x="36" y="25"/>
                    <a:pt x="36" y="25"/>
                  </a:cubicBezTo>
                  <a:cubicBezTo>
                    <a:pt x="36" y="25"/>
                    <a:pt x="36" y="26"/>
                    <a:pt x="35" y="26"/>
                  </a:cubicBezTo>
                  <a:cubicBezTo>
                    <a:pt x="35" y="26"/>
                    <a:pt x="34" y="25"/>
                    <a:pt x="33" y="25"/>
                  </a:cubicBezTo>
                  <a:cubicBezTo>
                    <a:pt x="33" y="25"/>
                    <a:pt x="33" y="25"/>
                    <a:pt x="32" y="25"/>
                  </a:cubicBezTo>
                  <a:cubicBezTo>
                    <a:pt x="33" y="33"/>
                    <a:pt x="33" y="33"/>
                    <a:pt x="33" y="33"/>
                  </a:cubicBezTo>
                  <a:cubicBezTo>
                    <a:pt x="35" y="34"/>
                    <a:pt x="36" y="35"/>
                    <a:pt x="37" y="35"/>
                  </a:cubicBezTo>
                  <a:cubicBezTo>
                    <a:pt x="39" y="37"/>
                    <a:pt x="40" y="38"/>
                    <a:pt x="40" y="40"/>
                  </a:cubicBezTo>
                  <a:cubicBezTo>
                    <a:pt x="40" y="42"/>
                    <a:pt x="40" y="43"/>
                    <a:pt x="39" y="45"/>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1" name="Freeform 208"/>
            <p:cNvSpPr/>
            <p:nvPr/>
          </p:nvSpPr>
          <p:spPr bwMode="auto">
            <a:xfrm>
              <a:off x="3458766" y="1848047"/>
              <a:ext cx="64294" cy="48816"/>
            </a:xfrm>
            <a:custGeom>
              <a:avLst/>
              <a:gdLst>
                <a:gd name="T0" fmla="*/ 12 w 25"/>
                <a:gd name="T1" fmla="*/ 18 h 19"/>
                <a:gd name="T2" fmla="*/ 16 w 25"/>
                <a:gd name="T3" fmla="*/ 17 h 19"/>
                <a:gd name="T4" fmla="*/ 24 w 25"/>
                <a:gd name="T5" fmla="*/ 16 h 19"/>
                <a:gd name="T6" fmla="*/ 25 w 25"/>
                <a:gd name="T7" fmla="*/ 2 h 19"/>
                <a:gd name="T8" fmla="*/ 23 w 25"/>
                <a:gd name="T9" fmla="*/ 0 h 19"/>
                <a:gd name="T10" fmla="*/ 15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3" y="0"/>
                  </a:cubicBezTo>
                  <a:cubicBezTo>
                    <a:pt x="22" y="0"/>
                    <a:pt x="18" y="1"/>
                    <a:pt x="15" y="1"/>
                  </a:cubicBezTo>
                  <a:cubicBezTo>
                    <a:pt x="12" y="1"/>
                    <a:pt x="10" y="2"/>
                    <a:pt x="10" y="2"/>
                  </a:cubicBezTo>
                  <a:cubicBezTo>
                    <a:pt x="7" y="2"/>
                    <a:pt x="3" y="2"/>
                    <a:pt x="2" y="3"/>
                  </a:cubicBezTo>
                  <a:cubicBezTo>
                    <a:pt x="0" y="3"/>
                    <a:pt x="0" y="5"/>
                    <a:pt x="0" y="5"/>
                  </a:cubicBezTo>
                  <a:cubicBezTo>
                    <a:pt x="5" y="19"/>
                    <a:pt x="5" y="19"/>
                    <a:pt x="5" y="19"/>
                  </a:cubicBezTo>
                  <a:lnTo>
                    <a:pt x="12" y="18"/>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2" name="Freeform 209"/>
            <p:cNvSpPr/>
            <p:nvPr/>
          </p:nvSpPr>
          <p:spPr bwMode="auto">
            <a:xfrm>
              <a:off x="3520678" y="1876621"/>
              <a:ext cx="64294" cy="42863"/>
            </a:xfrm>
            <a:custGeom>
              <a:avLst/>
              <a:gdLst>
                <a:gd name="T0" fmla="*/ 24 w 25"/>
                <a:gd name="T1" fmla="*/ 8 h 17"/>
                <a:gd name="T2" fmla="*/ 1 w 25"/>
                <a:gd name="T3" fmla="*/ 5 h 17"/>
                <a:gd name="T4" fmla="*/ 1 w 25"/>
                <a:gd name="T5" fmla="*/ 5 h 17"/>
                <a:gd name="T6" fmla="*/ 1 w 25"/>
                <a:gd name="T7" fmla="*/ 5 h 17"/>
                <a:gd name="T8" fmla="*/ 1 w 25"/>
                <a:gd name="T9" fmla="*/ 5 h 17"/>
                <a:gd name="T10" fmla="*/ 1 w 25"/>
                <a:gd name="T11" fmla="*/ 7 h 17"/>
                <a:gd name="T12" fmla="*/ 2 w 25"/>
                <a:gd name="T13" fmla="*/ 7 h 17"/>
                <a:gd name="T14" fmla="*/ 21 w 25"/>
                <a:gd name="T15" fmla="*/ 16 h 17"/>
                <a:gd name="T16" fmla="*/ 22 w 25"/>
                <a:gd name="T17" fmla="*/ 15 h 17"/>
                <a:gd name="T18" fmla="*/ 8 w 25"/>
                <a:gd name="T19" fmla="*/ 6 h 17"/>
                <a:gd name="T20" fmla="*/ 23 w 25"/>
                <a:gd name="T21" fmla="*/ 9 h 17"/>
                <a:gd name="T22" fmla="*/ 24 w 25"/>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24" y="8"/>
                  </a:moveTo>
                  <a:cubicBezTo>
                    <a:pt x="17" y="0"/>
                    <a:pt x="4" y="4"/>
                    <a:pt x="1" y="5"/>
                  </a:cubicBezTo>
                  <a:cubicBezTo>
                    <a:pt x="1" y="5"/>
                    <a:pt x="1" y="5"/>
                    <a:pt x="1" y="5"/>
                  </a:cubicBezTo>
                  <a:cubicBezTo>
                    <a:pt x="1" y="5"/>
                    <a:pt x="1" y="5"/>
                    <a:pt x="1" y="5"/>
                  </a:cubicBezTo>
                  <a:cubicBezTo>
                    <a:pt x="1" y="5"/>
                    <a:pt x="1" y="5"/>
                    <a:pt x="1" y="5"/>
                  </a:cubicBezTo>
                  <a:cubicBezTo>
                    <a:pt x="0" y="6"/>
                    <a:pt x="1" y="7"/>
                    <a:pt x="1" y="7"/>
                  </a:cubicBezTo>
                  <a:cubicBezTo>
                    <a:pt x="1" y="7"/>
                    <a:pt x="2" y="7"/>
                    <a:pt x="2" y="7"/>
                  </a:cubicBezTo>
                  <a:cubicBezTo>
                    <a:pt x="15" y="8"/>
                    <a:pt x="19" y="16"/>
                    <a:pt x="21" y="16"/>
                  </a:cubicBezTo>
                  <a:cubicBezTo>
                    <a:pt x="22" y="17"/>
                    <a:pt x="22" y="15"/>
                    <a:pt x="22" y="15"/>
                  </a:cubicBezTo>
                  <a:cubicBezTo>
                    <a:pt x="20" y="9"/>
                    <a:pt x="13" y="7"/>
                    <a:pt x="8" y="6"/>
                  </a:cubicBezTo>
                  <a:cubicBezTo>
                    <a:pt x="17" y="5"/>
                    <a:pt x="21" y="9"/>
                    <a:pt x="23" y="9"/>
                  </a:cubicBezTo>
                  <a:cubicBezTo>
                    <a:pt x="25" y="9"/>
                    <a:pt x="24" y="8"/>
                    <a:pt x="24" y="8"/>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3" name="Freeform 210"/>
            <p:cNvSpPr/>
            <p:nvPr/>
          </p:nvSpPr>
          <p:spPr bwMode="auto">
            <a:xfrm>
              <a:off x="3502819" y="1961156"/>
              <a:ext cx="7144" cy="17860"/>
            </a:xfrm>
            <a:custGeom>
              <a:avLst/>
              <a:gdLst>
                <a:gd name="T0" fmla="*/ 0 w 3"/>
                <a:gd name="T1" fmla="*/ 7 h 7"/>
                <a:gd name="T2" fmla="*/ 3 w 3"/>
                <a:gd name="T3" fmla="*/ 7 h 7"/>
                <a:gd name="T4" fmla="*/ 2 w 3"/>
                <a:gd name="T5" fmla="*/ 0 h 7"/>
                <a:gd name="T6" fmla="*/ 0 w 3"/>
                <a:gd name="T7" fmla="*/ 1 h 7"/>
                <a:gd name="T8" fmla="*/ 0 w 3"/>
                <a:gd name="T9" fmla="*/ 7 h 7"/>
              </a:gdLst>
              <a:ahLst/>
              <a:cxnLst>
                <a:cxn ang="0">
                  <a:pos x="T0" y="T1"/>
                </a:cxn>
                <a:cxn ang="0">
                  <a:pos x="T2" y="T3"/>
                </a:cxn>
                <a:cxn ang="0">
                  <a:pos x="T4" y="T5"/>
                </a:cxn>
                <a:cxn ang="0">
                  <a:pos x="T6" y="T7"/>
                </a:cxn>
                <a:cxn ang="0">
                  <a:pos x="T8" y="T9"/>
                </a:cxn>
              </a:cxnLst>
              <a:rect l="0" t="0" r="r" b="b"/>
              <a:pathLst>
                <a:path w="3" h="7">
                  <a:moveTo>
                    <a:pt x="0" y="7"/>
                  </a:moveTo>
                  <a:cubicBezTo>
                    <a:pt x="1" y="7"/>
                    <a:pt x="2" y="7"/>
                    <a:pt x="3" y="7"/>
                  </a:cubicBezTo>
                  <a:cubicBezTo>
                    <a:pt x="2" y="0"/>
                    <a:pt x="2" y="0"/>
                    <a:pt x="2" y="0"/>
                  </a:cubicBezTo>
                  <a:cubicBezTo>
                    <a:pt x="1" y="0"/>
                    <a:pt x="0" y="1"/>
                    <a:pt x="0" y="1"/>
                  </a:cubicBezTo>
                  <a:lnTo>
                    <a:pt x="0" y="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4" name="Freeform 211"/>
            <p:cNvSpPr/>
            <p:nvPr/>
          </p:nvSpPr>
          <p:spPr bwMode="auto">
            <a:xfrm>
              <a:off x="3505201" y="1992112"/>
              <a:ext cx="10715" cy="20241"/>
            </a:xfrm>
            <a:custGeom>
              <a:avLst/>
              <a:gdLst>
                <a:gd name="T0" fmla="*/ 1 w 4"/>
                <a:gd name="T1" fmla="*/ 8 h 8"/>
                <a:gd name="T2" fmla="*/ 4 w 4"/>
                <a:gd name="T3" fmla="*/ 7 h 8"/>
                <a:gd name="T4" fmla="*/ 3 w 4"/>
                <a:gd name="T5" fmla="*/ 1 h 8"/>
                <a:gd name="T6" fmla="*/ 0 w 4"/>
                <a:gd name="T7" fmla="*/ 0 h 8"/>
                <a:gd name="T8" fmla="*/ 1 w 4"/>
                <a:gd name="T9" fmla="*/ 8 h 8"/>
              </a:gdLst>
              <a:ahLst/>
              <a:cxnLst>
                <a:cxn ang="0">
                  <a:pos x="T0" y="T1"/>
                </a:cxn>
                <a:cxn ang="0">
                  <a:pos x="T2" y="T3"/>
                </a:cxn>
                <a:cxn ang="0">
                  <a:pos x="T4" y="T5"/>
                </a:cxn>
                <a:cxn ang="0">
                  <a:pos x="T6" y="T7"/>
                </a:cxn>
                <a:cxn ang="0">
                  <a:pos x="T8" y="T9"/>
                </a:cxn>
              </a:cxnLst>
              <a:rect l="0" t="0" r="r" b="b"/>
              <a:pathLst>
                <a:path w="4" h="8">
                  <a:moveTo>
                    <a:pt x="1" y="8"/>
                  </a:moveTo>
                  <a:cubicBezTo>
                    <a:pt x="2" y="8"/>
                    <a:pt x="3" y="8"/>
                    <a:pt x="4" y="7"/>
                  </a:cubicBezTo>
                  <a:cubicBezTo>
                    <a:pt x="3" y="1"/>
                    <a:pt x="3" y="1"/>
                    <a:pt x="3" y="1"/>
                  </a:cubicBezTo>
                  <a:cubicBezTo>
                    <a:pt x="2" y="1"/>
                    <a:pt x="1" y="0"/>
                    <a:pt x="0" y="0"/>
                  </a:cubicBezTo>
                  <a:lnTo>
                    <a:pt x="1" y="8"/>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5" name="Freeform 212"/>
            <p:cNvSpPr>
              <a:spLocks noEditPoints="1"/>
            </p:cNvSpPr>
            <p:nvPr/>
          </p:nvSpPr>
          <p:spPr bwMode="auto">
            <a:xfrm>
              <a:off x="3430190" y="1894481"/>
              <a:ext cx="157163" cy="182166"/>
            </a:xfrm>
            <a:custGeom>
              <a:avLst/>
              <a:gdLst>
                <a:gd name="T0" fmla="*/ 35 w 61"/>
                <a:gd name="T1" fmla="*/ 2 h 71"/>
                <a:gd name="T2" fmla="*/ 17 w 61"/>
                <a:gd name="T3" fmla="*/ 4 h 71"/>
                <a:gd name="T4" fmla="*/ 2 w 61"/>
                <a:gd name="T5" fmla="*/ 36 h 71"/>
                <a:gd name="T6" fmla="*/ 4 w 61"/>
                <a:gd name="T7" fmla="*/ 55 h 71"/>
                <a:gd name="T8" fmla="*/ 23 w 61"/>
                <a:gd name="T9" fmla="*/ 70 h 71"/>
                <a:gd name="T10" fmla="*/ 45 w 61"/>
                <a:gd name="T11" fmla="*/ 67 h 71"/>
                <a:gd name="T12" fmla="*/ 60 w 61"/>
                <a:gd name="T13" fmla="*/ 48 h 71"/>
                <a:gd name="T14" fmla="*/ 57 w 61"/>
                <a:gd name="T15" fmla="*/ 29 h 71"/>
                <a:gd name="T16" fmla="*/ 35 w 61"/>
                <a:gd name="T17" fmla="*/ 2 h 71"/>
                <a:gd name="T18" fmla="*/ 40 w 61"/>
                <a:gd name="T19" fmla="*/ 45 h 71"/>
                <a:gd name="T20" fmla="*/ 38 w 61"/>
                <a:gd name="T21" fmla="*/ 48 h 71"/>
                <a:gd name="T22" fmla="*/ 36 w 61"/>
                <a:gd name="T23" fmla="*/ 49 h 71"/>
                <a:gd name="T24" fmla="*/ 36 w 61"/>
                <a:gd name="T25" fmla="*/ 54 h 71"/>
                <a:gd name="T26" fmla="*/ 35 w 61"/>
                <a:gd name="T27" fmla="*/ 56 h 71"/>
                <a:gd name="T28" fmla="*/ 34 w 61"/>
                <a:gd name="T29" fmla="*/ 55 h 71"/>
                <a:gd name="T30" fmla="*/ 33 w 61"/>
                <a:gd name="T31" fmla="*/ 50 h 71"/>
                <a:gd name="T32" fmla="*/ 31 w 61"/>
                <a:gd name="T33" fmla="*/ 51 h 71"/>
                <a:gd name="T34" fmla="*/ 31 w 61"/>
                <a:gd name="T35" fmla="*/ 55 h 71"/>
                <a:gd name="T36" fmla="*/ 30 w 61"/>
                <a:gd name="T37" fmla="*/ 56 h 71"/>
                <a:gd name="T38" fmla="*/ 29 w 61"/>
                <a:gd name="T39" fmla="*/ 55 h 71"/>
                <a:gd name="T40" fmla="*/ 28 w 61"/>
                <a:gd name="T41" fmla="*/ 51 h 71"/>
                <a:gd name="T42" fmla="*/ 25 w 61"/>
                <a:gd name="T43" fmla="*/ 51 h 71"/>
                <a:gd name="T44" fmla="*/ 22 w 61"/>
                <a:gd name="T45" fmla="*/ 50 h 71"/>
                <a:gd name="T46" fmla="*/ 22 w 61"/>
                <a:gd name="T47" fmla="*/ 49 h 71"/>
                <a:gd name="T48" fmla="*/ 22 w 61"/>
                <a:gd name="T49" fmla="*/ 48 h 71"/>
                <a:gd name="T50" fmla="*/ 22 w 61"/>
                <a:gd name="T51" fmla="*/ 46 h 71"/>
                <a:gd name="T52" fmla="*/ 22 w 61"/>
                <a:gd name="T53" fmla="*/ 46 h 71"/>
                <a:gd name="T54" fmla="*/ 25 w 61"/>
                <a:gd name="T55" fmla="*/ 46 h 71"/>
                <a:gd name="T56" fmla="*/ 28 w 61"/>
                <a:gd name="T57" fmla="*/ 46 h 71"/>
                <a:gd name="T58" fmla="*/ 26 w 61"/>
                <a:gd name="T59" fmla="*/ 37 h 71"/>
                <a:gd name="T60" fmla="*/ 26 w 61"/>
                <a:gd name="T61" fmla="*/ 37 h 71"/>
                <a:gd name="T62" fmla="*/ 23 w 61"/>
                <a:gd name="T63" fmla="*/ 36 h 71"/>
                <a:gd name="T64" fmla="*/ 21 w 61"/>
                <a:gd name="T65" fmla="*/ 34 h 71"/>
                <a:gd name="T66" fmla="*/ 20 w 61"/>
                <a:gd name="T67" fmla="*/ 30 h 71"/>
                <a:gd name="T68" fmla="*/ 20 w 61"/>
                <a:gd name="T69" fmla="*/ 28 h 71"/>
                <a:gd name="T70" fmla="*/ 22 w 61"/>
                <a:gd name="T71" fmla="*/ 25 h 71"/>
                <a:gd name="T72" fmla="*/ 25 w 61"/>
                <a:gd name="T73" fmla="*/ 23 h 71"/>
                <a:gd name="T74" fmla="*/ 24 w 61"/>
                <a:gd name="T75" fmla="*/ 19 h 71"/>
                <a:gd name="T76" fmla="*/ 25 w 61"/>
                <a:gd name="T77" fmla="*/ 18 h 71"/>
                <a:gd name="T78" fmla="*/ 27 w 61"/>
                <a:gd name="T79" fmla="*/ 19 h 71"/>
                <a:gd name="T80" fmla="*/ 27 w 61"/>
                <a:gd name="T81" fmla="*/ 22 h 71"/>
                <a:gd name="T82" fmla="*/ 29 w 61"/>
                <a:gd name="T83" fmla="*/ 22 h 71"/>
                <a:gd name="T84" fmla="*/ 30 w 61"/>
                <a:gd name="T85" fmla="*/ 22 h 71"/>
                <a:gd name="T86" fmla="*/ 29 w 61"/>
                <a:gd name="T87" fmla="*/ 18 h 71"/>
                <a:gd name="T88" fmla="*/ 30 w 61"/>
                <a:gd name="T89" fmla="*/ 17 h 71"/>
                <a:gd name="T90" fmla="*/ 32 w 61"/>
                <a:gd name="T91" fmla="*/ 18 h 71"/>
                <a:gd name="T92" fmla="*/ 32 w 61"/>
                <a:gd name="T93" fmla="*/ 22 h 71"/>
                <a:gd name="T94" fmla="*/ 34 w 61"/>
                <a:gd name="T95" fmla="*/ 22 h 71"/>
                <a:gd name="T96" fmla="*/ 35 w 61"/>
                <a:gd name="T97" fmla="*/ 22 h 71"/>
                <a:gd name="T98" fmla="*/ 36 w 61"/>
                <a:gd name="T99" fmla="*/ 22 h 71"/>
                <a:gd name="T100" fmla="*/ 37 w 61"/>
                <a:gd name="T101" fmla="*/ 23 h 71"/>
                <a:gd name="T102" fmla="*/ 37 w 61"/>
                <a:gd name="T103" fmla="*/ 24 h 71"/>
                <a:gd name="T104" fmla="*/ 36 w 61"/>
                <a:gd name="T105" fmla="*/ 26 h 71"/>
                <a:gd name="T106" fmla="*/ 36 w 61"/>
                <a:gd name="T107" fmla="*/ 26 h 71"/>
                <a:gd name="T108" fmla="*/ 33 w 61"/>
                <a:gd name="T109" fmla="*/ 26 h 71"/>
                <a:gd name="T110" fmla="*/ 33 w 61"/>
                <a:gd name="T111" fmla="*/ 26 h 71"/>
                <a:gd name="T112" fmla="*/ 34 w 61"/>
                <a:gd name="T113" fmla="*/ 34 h 71"/>
                <a:gd name="T114" fmla="*/ 38 w 61"/>
                <a:gd name="T115" fmla="*/ 36 h 71"/>
                <a:gd name="T116" fmla="*/ 40 w 61"/>
                <a:gd name="T117" fmla="*/ 41 h 71"/>
                <a:gd name="T118" fmla="*/ 40 w 61"/>
                <a:gd name="T11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1">
                  <a:moveTo>
                    <a:pt x="35" y="2"/>
                  </a:moveTo>
                  <a:cubicBezTo>
                    <a:pt x="17" y="4"/>
                    <a:pt x="17" y="4"/>
                    <a:pt x="17" y="4"/>
                  </a:cubicBezTo>
                  <a:cubicBezTo>
                    <a:pt x="7" y="5"/>
                    <a:pt x="0" y="26"/>
                    <a:pt x="2" y="36"/>
                  </a:cubicBezTo>
                  <a:cubicBezTo>
                    <a:pt x="4" y="55"/>
                    <a:pt x="4" y="55"/>
                    <a:pt x="4" y="55"/>
                  </a:cubicBezTo>
                  <a:cubicBezTo>
                    <a:pt x="5" y="65"/>
                    <a:pt x="14" y="71"/>
                    <a:pt x="23" y="70"/>
                  </a:cubicBezTo>
                  <a:cubicBezTo>
                    <a:pt x="45" y="67"/>
                    <a:pt x="45" y="67"/>
                    <a:pt x="45" y="67"/>
                  </a:cubicBezTo>
                  <a:cubicBezTo>
                    <a:pt x="54" y="66"/>
                    <a:pt x="61" y="58"/>
                    <a:pt x="60" y="48"/>
                  </a:cubicBezTo>
                  <a:cubicBezTo>
                    <a:pt x="57" y="29"/>
                    <a:pt x="57" y="29"/>
                    <a:pt x="57" y="29"/>
                  </a:cubicBezTo>
                  <a:cubicBezTo>
                    <a:pt x="56" y="19"/>
                    <a:pt x="44" y="0"/>
                    <a:pt x="35" y="2"/>
                  </a:cubicBezTo>
                  <a:close/>
                  <a:moveTo>
                    <a:pt x="40" y="45"/>
                  </a:moveTo>
                  <a:cubicBezTo>
                    <a:pt x="39" y="46"/>
                    <a:pt x="39" y="47"/>
                    <a:pt x="38" y="48"/>
                  </a:cubicBezTo>
                  <a:cubicBezTo>
                    <a:pt x="37" y="49"/>
                    <a:pt x="36" y="49"/>
                    <a:pt x="36" y="49"/>
                  </a:cubicBezTo>
                  <a:cubicBezTo>
                    <a:pt x="36" y="54"/>
                    <a:pt x="36" y="54"/>
                    <a:pt x="36" y="54"/>
                  </a:cubicBezTo>
                  <a:cubicBezTo>
                    <a:pt x="36" y="55"/>
                    <a:pt x="36" y="56"/>
                    <a:pt x="35" y="56"/>
                  </a:cubicBezTo>
                  <a:cubicBezTo>
                    <a:pt x="34" y="56"/>
                    <a:pt x="34" y="55"/>
                    <a:pt x="34" y="55"/>
                  </a:cubicBezTo>
                  <a:cubicBezTo>
                    <a:pt x="33" y="50"/>
                    <a:pt x="33" y="50"/>
                    <a:pt x="33" y="50"/>
                  </a:cubicBezTo>
                  <a:cubicBezTo>
                    <a:pt x="32" y="50"/>
                    <a:pt x="32" y="51"/>
                    <a:pt x="31" y="51"/>
                  </a:cubicBezTo>
                  <a:cubicBezTo>
                    <a:pt x="31" y="55"/>
                    <a:pt x="31" y="55"/>
                    <a:pt x="31" y="55"/>
                  </a:cubicBezTo>
                  <a:cubicBezTo>
                    <a:pt x="31" y="56"/>
                    <a:pt x="31" y="56"/>
                    <a:pt x="30" y="56"/>
                  </a:cubicBezTo>
                  <a:cubicBezTo>
                    <a:pt x="29" y="56"/>
                    <a:pt x="29" y="56"/>
                    <a:pt x="29" y="55"/>
                  </a:cubicBezTo>
                  <a:cubicBezTo>
                    <a:pt x="28" y="51"/>
                    <a:pt x="28" y="51"/>
                    <a:pt x="28" y="51"/>
                  </a:cubicBezTo>
                  <a:cubicBezTo>
                    <a:pt x="27" y="51"/>
                    <a:pt x="26" y="51"/>
                    <a:pt x="25" y="51"/>
                  </a:cubicBezTo>
                  <a:cubicBezTo>
                    <a:pt x="23" y="51"/>
                    <a:pt x="22" y="50"/>
                    <a:pt x="22" y="50"/>
                  </a:cubicBezTo>
                  <a:cubicBezTo>
                    <a:pt x="22" y="50"/>
                    <a:pt x="22" y="50"/>
                    <a:pt x="22" y="49"/>
                  </a:cubicBezTo>
                  <a:cubicBezTo>
                    <a:pt x="22" y="49"/>
                    <a:pt x="22" y="48"/>
                    <a:pt x="22" y="48"/>
                  </a:cubicBezTo>
                  <a:cubicBezTo>
                    <a:pt x="22" y="47"/>
                    <a:pt x="22" y="47"/>
                    <a:pt x="22" y="46"/>
                  </a:cubicBezTo>
                  <a:cubicBezTo>
                    <a:pt x="22" y="46"/>
                    <a:pt x="22" y="46"/>
                    <a:pt x="22" y="46"/>
                  </a:cubicBezTo>
                  <a:cubicBezTo>
                    <a:pt x="23" y="46"/>
                    <a:pt x="24" y="46"/>
                    <a:pt x="25" y="46"/>
                  </a:cubicBezTo>
                  <a:cubicBezTo>
                    <a:pt x="26" y="46"/>
                    <a:pt x="27" y="46"/>
                    <a:pt x="28" y="46"/>
                  </a:cubicBezTo>
                  <a:cubicBezTo>
                    <a:pt x="26" y="37"/>
                    <a:pt x="26" y="37"/>
                    <a:pt x="26" y="37"/>
                  </a:cubicBezTo>
                  <a:cubicBezTo>
                    <a:pt x="26" y="37"/>
                    <a:pt x="26" y="37"/>
                    <a:pt x="26" y="37"/>
                  </a:cubicBezTo>
                  <a:cubicBezTo>
                    <a:pt x="25" y="37"/>
                    <a:pt x="24" y="36"/>
                    <a:pt x="23" y="36"/>
                  </a:cubicBezTo>
                  <a:cubicBezTo>
                    <a:pt x="22" y="35"/>
                    <a:pt x="22" y="34"/>
                    <a:pt x="21" y="34"/>
                  </a:cubicBezTo>
                  <a:cubicBezTo>
                    <a:pt x="21" y="33"/>
                    <a:pt x="20" y="32"/>
                    <a:pt x="20" y="30"/>
                  </a:cubicBezTo>
                  <a:cubicBezTo>
                    <a:pt x="20" y="29"/>
                    <a:pt x="20" y="28"/>
                    <a:pt x="20" y="28"/>
                  </a:cubicBezTo>
                  <a:cubicBezTo>
                    <a:pt x="21" y="27"/>
                    <a:pt x="21" y="26"/>
                    <a:pt x="22" y="25"/>
                  </a:cubicBezTo>
                  <a:cubicBezTo>
                    <a:pt x="23" y="24"/>
                    <a:pt x="24" y="24"/>
                    <a:pt x="25" y="23"/>
                  </a:cubicBezTo>
                  <a:cubicBezTo>
                    <a:pt x="24" y="19"/>
                    <a:pt x="24" y="19"/>
                    <a:pt x="24" y="19"/>
                  </a:cubicBezTo>
                  <a:cubicBezTo>
                    <a:pt x="24" y="18"/>
                    <a:pt x="25" y="18"/>
                    <a:pt x="25" y="18"/>
                  </a:cubicBezTo>
                  <a:cubicBezTo>
                    <a:pt x="26" y="17"/>
                    <a:pt x="27" y="18"/>
                    <a:pt x="27" y="19"/>
                  </a:cubicBezTo>
                  <a:cubicBezTo>
                    <a:pt x="27" y="22"/>
                    <a:pt x="27" y="22"/>
                    <a:pt x="27" y="22"/>
                  </a:cubicBezTo>
                  <a:cubicBezTo>
                    <a:pt x="28" y="22"/>
                    <a:pt x="29" y="22"/>
                    <a:pt x="29" y="22"/>
                  </a:cubicBezTo>
                  <a:cubicBezTo>
                    <a:pt x="29" y="22"/>
                    <a:pt x="30" y="22"/>
                    <a:pt x="30" y="22"/>
                  </a:cubicBezTo>
                  <a:cubicBezTo>
                    <a:pt x="29" y="18"/>
                    <a:pt x="29" y="18"/>
                    <a:pt x="29" y="18"/>
                  </a:cubicBezTo>
                  <a:cubicBezTo>
                    <a:pt x="29" y="18"/>
                    <a:pt x="30" y="17"/>
                    <a:pt x="30" y="17"/>
                  </a:cubicBezTo>
                  <a:cubicBezTo>
                    <a:pt x="31" y="17"/>
                    <a:pt x="32" y="17"/>
                    <a:pt x="32" y="18"/>
                  </a:cubicBezTo>
                  <a:cubicBezTo>
                    <a:pt x="32" y="22"/>
                    <a:pt x="32" y="22"/>
                    <a:pt x="32" y="22"/>
                  </a:cubicBezTo>
                  <a:cubicBezTo>
                    <a:pt x="33" y="22"/>
                    <a:pt x="34" y="22"/>
                    <a:pt x="34" y="22"/>
                  </a:cubicBezTo>
                  <a:cubicBezTo>
                    <a:pt x="35" y="22"/>
                    <a:pt x="35" y="22"/>
                    <a:pt x="35" y="22"/>
                  </a:cubicBezTo>
                  <a:cubicBezTo>
                    <a:pt x="36" y="22"/>
                    <a:pt x="36" y="22"/>
                    <a:pt x="36" y="22"/>
                  </a:cubicBezTo>
                  <a:cubicBezTo>
                    <a:pt x="36" y="22"/>
                    <a:pt x="37" y="22"/>
                    <a:pt x="37" y="23"/>
                  </a:cubicBezTo>
                  <a:cubicBezTo>
                    <a:pt x="37" y="23"/>
                    <a:pt x="37" y="24"/>
                    <a:pt x="37" y="24"/>
                  </a:cubicBezTo>
                  <a:cubicBezTo>
                    <a:pt x="37" y="25"/>
                    <a:pt x="36" y="25"/>
                    <a:pt x="36" y="26"/>
                  </a:cubicBezTo>
                  <a:cubicBezTo>
                    <a:pt x="36" y="26"/>
                    <a:pt x="36" y="26"/>
                    <a:pt x="36" y="26"/>
                  </a:cubicBezTo>
                  <a:cubicBezTo>
                    <a:pt x="35" y="26"/>
                    <a:pt x="34" y="26"/>
                    <a:pt x="33" y="26"/>
                  </a:cubicBezTo>
                  <a:cubicBezTo>
                    <a:pt x="33" y="26"/>
                    <a:pt x="33" y="26"/>
                    <a:pt x="33" y="26"/>
                  </a:cubicBezTo>
                  <a:cubicBezTo>
                    <a:pt x="34" y="34"/>
                    <a:pt x="34" y="34"/>
                    <a:pt x="34" y="34"/>
                  </a:cubicBezTo>
                  <a:cubicBezTo>
                    <a:pt x="35" y="35"/>
                    <a:pt x="37" y="35"/>
                    <a:pt x="38" y="36"/>
                  </a:cubicBezTo>
                  <a:cubicBezTo>
                    <a:pt x="39" y="38"/>
                    <a:pt x="40" y="39"/>
                    <a:pt x="40" y="41"/>
                  </a:cubicBezTo>
                  <a:cubicBezTo>
                    <a:pt x="40" y="43"/>
                    <a:pt x="40" y="44"/>
                    <a:pt x="40" y="45"/>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6" name="Freeform 213"/>
            <p:cNvSpPr>
              <a:spLocks noEditPoints="1"/>
            </p:cNvSpPr>
            <p:nvPr/>
          </p:nvSpPr>
          <p:spPr bwMode="auto">
            <a:xfrm>
              <a:off x="483394" y="2725537"/>
              <a:ext cx="92869" cy="95250"/>
            </a:xfrm>
            <a:custGeom>
              <a:avLst/>
              <a:gdLst>
                <a:gd name="T0" fmla="*/ 15 w 36"/>
                <a:gd name="T1" fmla="*/ 2 h 37"/>
                <a:gd name="T2" fmla="*/ 1 w 36"/>
                <a:gd name="T3" fmla="*/ 21 h 37"/>
                <a:gd name="T4" fmla="*/ 20 w 36"/>
                <a:gd name="T5" fmla="*/ 36 h 37"/>
                <a:gd name="T6" fmla="*/ 35 w 36"/>
                <a:gd name="T7" fmla="*/ 16 h 37"/>
                <a:gd name="T8" fmla="*/ 15 w 36"/>
                <a:gd name="T9" fmla="*/ 2 h 37"/>
                <a:gd name="T10" fmla="*/ 20 w 36"/>
                <a:gd name="T11" fmla="*/ 32 h 37"/>
                <a:gd name="T12" fmla="*/ 4 w 36"/>
                <a:gd name="T13" fmla="*/ 21 h 37"/>
                <a:gd name="T14" fmla="*/ 16 w 36"/>
                <a:gd name="T15" fmla="*/ 5 h 37"/>
                <a:gd name="T16" fmla="*/ 32 w 36"/>
                <a:gd name="T17" fmla="*/ 17 h 37"/>
                <a:gd name="T18" fmla="*/ 20 w 36"/>
                <a:gd name="T1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15" y="2"/>
                  </a:moveTo>
                  <a:cubicBezTo>
                    <a:pt x="6" y="3"/>
                    <a:pt x="0" y="12"/>
                    <a:pt x="1" y="21"/>
                  </a:cubicBezTo>
                  <a:cubicBezTo>
                    <a:pt x="2" y="31"/>
                    <a:pt x="11" y="37"/>
                    <a:pt x="20" y="36"/>
                  </a:cubicBezTo>
                  <a:cubicBezTo>
                    <a:pt x="30" y="34"/>
                    <a:pt x="36" y="26"/>
                    <a:pt x="35" y="16"/>
                  </a:cubicBezTo>
                  <a:cubicBezTo>
                    <a:pt x="34" y="7"/>
                    <a:pt x="25" y="0"/>
                    <a:pt x="15" y="2"/>
                  </a:cubicBezTo>
                  <a:close/>
                  <a:moveTo>
                    <a:pt x="20" y="32"/>
                  </a:moveTo>
                  <a:cubicBezTo>
                    <a:pt x="12" y="34"/>
                    <a:pt x="5" y="28"/>
                    <a:pt x="4" y="21"/>
                  </a:cubicBezTo>
                  <a:cubicBezTo>
                    <a:pt x="3" y="13"/>
                    <a:pt x="8" y="6"/>
                    <a:pt x="16" y="5"/>
                  </a:cubicBezTo>
                  <a:cubicBezTo>
                    <a:pt x="23" y="4"/>
                    <a:pt x="30" y="9"/>
                    <a:pt x="32" y="17"/>
                  </a:cubicBezTo>
                  <a:cubicBezTo>
                    <a:pt x="33" y="24"/>
                    <a:pt x="27" y="31"/>
                    <a:pt x="20" y="3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7" name="Freeform 214"/>
            <p:cNvSpPr>
              <a:spLocks noEditPoints="1"/>
            </p:cNvSpPr>
            <p:nvPr/>
          </p:nvSpPr>
          <p:spPr bwMode="auto">
            <a:xfrm>
              <a:off x="514351" y="2743397"/>
              <a:ext cx="30956" cy="59531"/>
            </a:xfrm>
            <a:custGeom>
              <a:avLst/>
              <a:gdLst>
                <a:gd name="T0" fmla="*/ 8 w 12"/>
                <a:gd name="T1" fmla="*/ 10 h 23"/>
                <a:gd name="T2" fmla="*/ 8 w 12"/>
                <a:gd name="T3" fmla="*/ 6 h 23"/>
                <a:gd name="T4" fmla="*/ 8 w 12"/>
                <a:gd name="T5" fmla="*/ 6 h 23"/>
                <a:gd name="T6" fmla="*/ 9 w 12"/>
                <a:gd name="T7" fmla="*/ 6 h 23"/>
                <a:gd name="T8" fmla="*/ 10 w 12"/>
                <a:gd name="T9" fmla="*/ 5 h 23"/>
                <a:gd name="T10" fmla="*/ 10 w 12"/>
                <a:gd name="T11" fmla="*/ 5 h 23"/>
                <a:gd name="T12" fmla="*/ 10 w 12"/>
                <a:gd name="T13" fmla="*/ 4 h 23"/>
                <a:gd name="T14" fmla="*/ 10 w 12"/>
                <a:gd name="T15" fmla="*/ 3 h 23"/>
                <a:gd name="T16" fmla="*/ 9 w 12"/>
                <a:gd name="T17" fmla="*/ 3 h 23"/>
                <a:gd name="T18" fmla="*/ 8 w 12"/>
                <a:gd name="T19" fmla="*/ 3 h 23"/>
                <a:gd name="T20" fmla="*/ 7 w 12"/>
                <a:gd name="T21" fmla="*/ 3 h 23"/>
                <a:gd name="T22" fmla="*/ 7 w 12"/>
                <a:gd name="T23" fmla="*/ 1 h 23"/>
                <a:gd name="T24" fmla="*/ 6 w 12"/>
                <a:gd name="T25" fmla="*/ 0 h 23"/>
                <a:gd name="T26" fmla="*/ 6 w 12"/>
                <a:gd name="T27" fmla="*/ 1 h 23"/>
                <a:gd name="T28" fmla="*/ 6 w 12"/>
                <a:gd name="T29" fmla="*/ 3 h 23"/>
                <a:gd name="T30" fmla="*/ 6 w 12"/>
                <a:gd name="T31" fmla="*/ 3 h 23"/>
                <a:gd name="T32" fmla="*/ 4 w 12"/>
                <a:gd name="T33" fmla="*/ 4 h 23"/>
                <a:gd name="T34" fmla="*/ 4 w 12"/>
                <a:gd name="T35" fmla="*/ 1 h 23"/>
                <a:gd name="T36" fmla="*/ 3 w 12"/>
                <a:gd name="T37" fmla="*/ 1 h 23"/>
                <a:gd name="T38" fmla="*/ 3 w 12"/>
                <a:gd name="T39" fmla="*/ 2 h 23"/>
                <a:gd name="T40" fmla="*/ 3 w 12"/>
                <a:gd name="T41" fmla="*/ 4 h 23"/>
                <a:gd name="T42" fmla="*/ 1 w 12"/>
                <a:gd name="T43" fmla="*/ 5 h 23"/>
                <a:gd name="T44" fmla="*/ 1 w 12"/>
                <a:gd name="T45" fmla="*/ 7 h 23"/>
                <a:gd name="T46" fmla="*/ 0 w 12"/>
                <a:gd name="T47" fmla="*/ 8 h 23"/>
                <a:gd name="T48" fmla="*/ 1 w 12"/>
                <a:gd name="T49" fmla="*/ 10 h 23"/>
                <a:gd name="T50" fmla="*/ 2 w 12"/>
                <a:gd name="T51" fmla="*/ 11 h 23"/>
                <a:gd name="T52" fmla="*/ 4 w 12"/>
                <a:gd name="T53" fmla="*/ 12 h 23"/>
                <a:gd name="T54" fmla="*/ 4 w 12"/>
                <a:gd name="T55" fmla="*/ 12 h 23"/>
                <a:gd name="T56" fmla="*/ 5 w 12"/>
                <a:gd name="T57" fmla="*/ 17 h 23"/>
                <a:gd name="T58" fmla="*/ 4 w 12"/>
                <a:gd name="T59" fmla="*/ 17 h 23"/>
                <a:gd name="T60" fmla="*/ 2 w 12"/>
                <a:gd name="T61" fmla="*/ 17 h 23"/>
                <a:gd name="T62" fmla="*/ 2 w 12"/>
                <a:gd name="T63" fmla="*/ 18 h 23"/>
                <a:gd name="T64" fmla="*/ 2 w 12"/>
                <a:gd name="T65" fmla="*/ 18 h 23"/>
                <a:gd name="T66" fmla="*/ 2 w 12"/>
                <a:gd name="T67" fmla="*/ 19 h 23"/>
                <a:gd name="T68" fmla="*/ 2 w 12"/>
                <a:gd name="T69" fmla="*/ 20 h 23"/>
                <a:gd name="T70" fmla="*/ 3 w 12"/>
                <a:gd name="T71" fmla="*/ 20 h 23"/>
                <a:gd name="T72" fmla="*/ 5 w 12"/>
                <a:gd name="T73" fmla="*/ 20 h 23"/>
                <a:gd name="T74" fmla="*/ 6 w 12"/>
                <a:gd name="T75" fmla="*/ 23 h 23"/>
                <a:gd name="T76" fmla="*/ 7 w 12"/>
                <a:gd name="T77" fmla="*/ 23 h 23"/>
                <a:gd name="T78" fmla="*/ 7 w 12"/>
                <a:gd name="T79" fmla="*/ 23 h 23"/>
                <a:gd name="T80" fmla="*/ 7 w 12"/>
                <a:gd name="T81" fmla="*/ 20 h 23"/>
                <a:gd name="T82" fmla="*/ 8 w 12"/>
                <a:gd name="T83" fmla="*/ 20 h 23"/>
                <a:gd name="T84" fmla="*/ 9 w 12"/>
                <a:gd name="T85" fmla="*/ 22 h 23"/>
                <a:gd name="T86" fmla="*/ 10 w 12"/>
                <a:gd name="T87" fmla="*/ 23 h 23"/>
                <a:gd name="T88" fmla="*/ 10 w 12"/>
                <a:gd name="T89" fmla="*/ 22 h 23"/>
                <a:gd name="T90" fmla="*/ 10 w 12"/>
                <a:gd name="T91" fmla="*/ 19 h 23"/>
                <a:gd name="T92" fmla="*/ 11 w 12"/>
                <a:gd name="T93" fmla="*/ 18 h 23"/>
                <a:gd name="T94" fmla="*/ 12 w 12"/>
                <a:gd name="T95" fmla="*/ 17 h 23"/>
                <a:gd name="T96" fmla="*/ 12 w 12"/>
                <a:gd name="T97" fmla="*/ 14 h 23"/>
                <a:gd name="T98" fmla="*/ 11 w 12"/>
                <a:gd name="T99" fmla="*/ 12 h 23"/>
                <a:gd name="T100" fmla="*/ 8 w 12"/>
                <a:gd name="T101" fmla="*/ 10 h 23"/>
                <a:gd name="T102" fmla="*/ 5 w 12"/>
                <a:gd name="T103" fmla="*/ 6 h 23"/>
                <a:gd name="T104" fmla="*/ 6 w 12"/>
                <a:gd name="T105" fmla="*/ 6 h 23"/>
                <a:gd name="T106" fmla="*/ 7 w 12"/>
                <a:gd name="T107" fmla="*/ 10 h 23"/>
                <a:gd name="T108" fmla="*/ 5 w 12"/>
                <a:gd name="T109" fmla="*/ 9 h 23"/>
                <a:gd name="T110" fmla="*/ 5 w 12"/>
                <a:gd name="T111" fmla="*/ 6 h 23"/>
                <a:gd name="T112" fmla="*/ 6 w 12"/>
                <a:gd name="T113" fmla="*/ 17 h 23"/>
                <a:gd name="T114" fmla="*/ 6 w 12"/>
                <a:gd name="T115" fmla="*/ 13 h 23"/>
                <a:gd name="T116" fmla="*/ 7 w 12"/>
                <a:gd name="T117" fmla="*/ 13 h 23"/>
                <a:gd name="T118" fmla="*/ 8 w 12"/>
                <a:gd name="T119" fmla="*/ 17 h 23"/>
                <a:gd name="T120" fmla="*/ 6 w 12"/>
                <a:gd name="T12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6"/>
                    <a:pt x="8" y="6"/>
                    <a:pt x="8" y="6"/>
                  </a:cubicBezTo>
                  <a:cubicBezTo>
                    <a:pt x="8" y="6"/>
                    <a:pt x="8" y="6"/>
                    <a:pt x="8" y="6"/>
                  </a:cubicBezTo>
                  <a:cubicBezTo>
                    <a:pt x="9" y="6"/>
                    <a:pt x="9" y="6"/>
                    <a:pt x="9" y="6"/>
                  </a:cubicBezTo>
                  <a:cubicBezTo>
                    <a:pt x="10" y="6"/>
                    <a:pt x="10" y="6"/>
                    <a:pt x="10" y="5"/>
                  </a:cubicBezTo>
                  <a:cubicBezTo>
                    <a:pt x="10" y="5"/>
                    <a:pt x="10" y="5"/>
                    <a:pt x="10" y="5"/>
                  </a:cubicBezTo>
                  <a:cubicBezTo>
                    <a:pt x="10" y="4"/>
                    <a:pt x="10" y="4"/>
                    <a:pt x="10" y="4"/>
                  </a:cubicBezTo>
                  <a:cubicBezTo>
                    <a:pt x="10" y="3"/>
                    <a:pt x="10" y="3"/>
                    <a:pt x="10" y="3"/>
                  </a:cubicBezTo>
                  <a:cubicBezTo>
                    <a:pt x="9" y="3"/>
                    <a:pt x="9" y="3"/>
                    <a:pt x="9" y="3"/>
                  </a:cubicBezTo>
                  <a:cubicBezTo>
                    <a:pt x="9" y="3"/>
                    <a:pt x="9" y="3"/>
                    <a:pt x="8" y="3"/>
                  </a:cubicBezTo>
                  <a:cubicBezTo>
                    <a:pt x="8" y="3"/>
                    <a:pt x="8" y="3"/>
                    <a:pt x="7" y="3"/>
                  </a:cubicBezTo>
                  <a:cubicBezTo>
                    <a:pt x="7" y="1"/>
                    <a:pt x="7" y="1"/>
                    <a:pt x="7" y="1"/>
                  </a:cubicBezTo>
                  <a:cubicBezTo>
                    <a:pt x="7" y="1"/>
                    <a:pt x="7" y="0"/>
                    <a:pt x="6" y="0"/>
                  </a:cubicBezTo>
                  <a:cubicBezTo>
                    <a:pt x="6" y="0"/>
                    <a:pt x="5" y="1"/>
                    <a:pt x="6" y="1"/>
                  </a:cubicBezTo>
                  <a:cubicBezTo>
                    <a:pt x="6" y="3"/>
                    <a:pt x="6" y="3"/>
                    <a:pt x="6" y="3"/>
                  </a:cubicBezTo>
                  <a:cubicBezTo>
                    <a:pt x="6" y="3"/>
                    <a:pt x="6" y="3"/>
                    <a:pt x="6" y="3"/>
                  </a:cubicBezTo>
                  <a:cubicBezTo>
                    <a:pt x="5" y="3"/>
                    <a:pt x="5" y="3"/>
                    <a:pt x="4"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1" y="7"/>
                  </a:cubicBezTo>
                  <a:cubicBezTo>
                    <a:pt x="0" y="7"/>
                    <a:pt x="0" y="8"/>
                    <a:pt x="0" y="8"/>
                  </a:cubicBezTo>
                  <a:cubicBezTo>
                    <a:pt x="1" y="9"/>
                    <a:pt x="1" y="10"/>
                    <a:pt x="1" y="10"/>
                  </a:cubicBezTo>
                  <a:cubicBezTo>
                    <a:pt x="1" y="11"/>
                    <a:pt x="2" y="11"/>
                    <a:pt x="2" y="11"/>
                  </a:cubicBezTo>
                  <a:cubicBezTo>
                    <a:pt x="3" y="12"/>
                    <a:pt x="3" y="12"/>
                    <a:pt x="4" y="12"/>
                  </a:cubicBezTo>
                  <a:cubicBezTo>
                    <a:pt x="4" y="12"/>
                    <a:pt x="4" y="12"/>
                    <a:pt x="4" y="12"/>
                  </a:cubicBezTo>
                  <a:cubicBezTo>
                    <a:pt x="5" y="17"/>
                    <a:pt x="5" y="17"/>
                    <a:pt x="5" y="17"/>
                  </a:cubicBezTo>
                  <a:cubicBezTo>
                    <a:pt x="4" y="18"/>
                    <a:pt x="4" y="18"/>
                    <a:pt x="4" y="17"/>
                  </a:cubicBezTo>
                  <a:cubicBezTo>
                    <a:pt x="3" y="17"/>
                    <a:pt x="2" y="17"/>
                    <a:pt x="2" y="17"/>
                  </a:cubicBezTo>
                  <a:cubicBezTo>
                    <a:pt x="2" y="17"/>
                    <a:pt x="2" y="17"/>
                    <a:pt x="2" y="18"/>
                  </a:cubicBezTo>
                  <a:cubicBezTo>
                    <a:pt x="2" y="18"/>
                    <a:pt x="2" y="18"/>
                    <a:pt x="2" y="18"/>
                  </a:cubicBezTo>
                  <a:cubicBezTo>
                    <a:pt x="2" y="19"/>
                    <a:pt x="2" y="19"/>
                    <a:pt x="2" y="19"/>
                  </a:cubicBezTo>
                  <a:cubicBezTo>
                    <a:pt x="2" y="20"/>
                    <a:pt x="2" y="20"/>
                    <a:pt x="2" y="20"/>
                  </a:cubicBezTo>
                  <a:cubicBezTo>
                    <a:pt x="2" y="20"/>
                    <a:pt x="3" y="20"/>
                    <a:pt x="3" y="20"/>
                  </a:cubicBezTo>
                  <a:cubicBezTo>
                    <a:pt x="4" y="20"/>
                    <a:pt x="5" y="20"/>
                    <a:pt x="5" y="20"/>
                  </a:cubicBezTo>
                  <a:cubicBezTo>
                    <a:pt x="6" y="23"/>
                    <a:pt x="6" y="23"/>
                    <a:pt x="6" y="23"/>
                  </a:cubicBezTo>
                  <a:cubicBezTo>
                    <a:pt x="6" y="23"/>
                    <a:pt x="6" y="23"/>
                    <a:pt x="7" y="23"/>
                  </a:cubicBezTo>
                  <a:cubicBezTo>
                    <a:pt x="7" y="23"/>
                    <a:pt x="7" y="23"/>
                    <a:pt x="7" y="23"/>
                  </a:cubicBezTo>
                  <a:cubicBezTo>
                    <a:pt x="7" y="20"/>
                    <a:pt x="7" y="20"/>
                    <a:pt x="7" y="20"/>
                  </a:cubicBezTo>
                  <a:cubicBezTo>
                    <a:pt x="7" y="20"/>
                    <a:pt x="8" y="20"/>
                    <a:pt x="8" y="20"/>
                  </a:cubicBezTo>
                  <a:cubicBezTo>
                    <a:pt x="9" y="22"/>
                    <a:pt x="9" y="22"/>
                    <a:pt x="9" y="22"/>
                  </a:cubicBezTo>
                  <a:cubicBezTo>
                    <a:pt x="9" y="23"/>
                    <a:pt x="9" y="23"/>
                    <a:pt x="10" y="23"/>
                  </a:cubicBezTo>
                  <a:cubicBezTo>
                    <a:pt x="10" y="23"/>
                    <a:pt x="10" y="23"/>
                    <a:pt x="10" y="22"/>
                  </a:cubicBezTo>
                  <a:cubicBezTo>
                    <a:pt x="10" y="19"/>
                    <a:pt x="10" y="19"/>
                    <a:pt x="10" y="19"/>
                  </a:cubicBezTo>
                  <a:cubicBezTo>
                    <a:pt x="10" y="19"/>
                    <a:pt x="11" y="19"/>
                    <a:pt x="11" y="18"/>
                  </a:cubicBezTo>
                  <a:cubicBezTo>
                    <a:pt x="11" y="18"/>
                    <a:pt x="12" y="17"/>
                    <a:pt x="12" y="17"/>
                  </a:cubicBezTo>
                  <a:cubicBezTo>
                    <a:pt x="12" y="16"/>
                    <a:pt x="12" y="15"/>
                    <a:pt x="12" y="14"/>
                  </a:cubicBezTo>
                  <a:cubicBezTo>
                    <a:pt x="12" y="13"/>
                    <a:pt x="12" y="12"/>
                    <a:pt x="11" y="12"/>
                  </a:cubicBezTo>
                  <a:cubicBezTo>
                    <a:pt x="10" y="11"/>
                    <a:pt x="9" y="11"/>
                    <a:pt x="8" y="10"/>
                  </a:cubicBezTo>
                  <a:close/>
                  <a:moveTo>
                    <a:pt x="5" y="6"/>
                  </a:moveTo>
                  <a:cubicBezTo>
                    <a:pt x="5" y="6"/>
                    <a:pt x="6" y="6"/>
                    <a:pt x="6" y="6"/>
                  </a:cubicBezTo>
                  <a:cubicBezTo>
                    <a:pt x="7" y="10"/>
                    <a:pt x="7" y="10"/>
                    <a:pt x="7" y="10"/>
                  </a:cubicBezTo>
                  <a:cubicBezTo>
                    <a:pt x="6" y="10"/>
                    <a:pt x="6" y="10"/>
                    <a:pt x="5" y="9"/>
                  </a:cubicBezTo>
                  <a:lnTo>
                    <a:pt x="5" y="6"/>
                  </a:lnTo>
                  <a:close/>
                  <a:moveTo>
                    <a:pt x="6" y="17"/>
                  </a:moveTo>
                  <a:cubicBezTo>
                    <a:pt x="6" y="13"/>
                    <a:pt x="6" y="13"/>
                    <a:pt x="6" y="13"/>
                  </a:cubicBezTo>
                  <a:cubicBezTo>
                    <a:pt x="6" y="13"/>
                    <a:pt x="7" y="13"/>
                    <a:pt x="7" y="13"/>
                  </a:cubicBezTo>
                  <a:cubicBezTo>
                    <a:pt x="8" y="17"/>
                    <a:pt x="8" y="17"/>
                    <a:pt x="8" y="17"/>
                  </a:cubicBezTo>
                  <a:cubicBezTo>
                    <a:pt x="7" y="17"/>
                    <a:pt x="7" y="17"/>
                    <a:pt x="6" y="1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8" name="Freeform 215"/>
            <p:cNvSpPr>
              <a:spLocks noEditPoints="1"/>
            </p:cNvSpPr>
            <p:nvPr/>
          </p:nvSpPr>
          <p:spPr bwMode="auto">
            <a:xfrm>
              <a:off x="3232547" y="1196774"/>
              <a:ext cx="164306" cy="166688"/>
            </a:xfrm>
            <a:custGeom>
              <a:avLst/>
              <a:gdLst>
                <a:gd name="T0" fmla="*/ 28 w 64"/>
                <a:gd name="T1" fmla="*/ 3 h 65"/>
                <a:gd name="T2" fmla="*/ 2 w 64"/>
                <a:gd name="T3" fmla="*/ 37 h 65"/>
                <a:gd name="T4" fmla="*/ 37 w 64"/>
                <a:gd name="T5" fmla="*/ 62 h 65"/>
                <a:gd name="T6" fmla="*/ 62 w 64"/>
                <a:gd name="T7" fmla="*/ 28 h 65"/>
                <a:gd name="T8" fmla="*/ 28 w 64"/>
                <a:gd name="T9" fmla="*/ 3 h 65"/>
                <a:gd name="T10" fmla="*/ 36 w 64"/>
                <a:gd name="T11" fmla="*/ 56 h 65"/>
                <a:gd name="T12" fmla="*/ 8 w 64"/>
                <a:gd name="T13" fmla="*/ 36 h 65"/>
                <a:gd name="T14" fmla="*/ 28 w 64"/>
                <a:gd name="T15" fmla="*/ 8 h 65"/>
                <a:gd name="T16" fmla="*/ 56 w 64"/>
                <a:gd name="T17" fmla="*/ 29 h 65"/>
                <a:gd name="T18" fmla="*/ 36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28" y="3"/>
                  </a:moveTo>
                  <a:cubicBezTo>
                    <a:pt x="11" y="5"/>
                    <a:pt x="0" y="20"/>
                    <a:pt x="2" y="37"/>
                  </a:cubicBezTo>
                  <a:cubicBezTo>
                    <a:pt x="5" y="53"/>
                    <a:pt x="20" y="65"/>
                    <a:pt x="37" y="62"/>
                  </a:cubicBezTo>
                  <a:cubicBezTo>
                    <a:pt x="53" y="60"/>
                    <a:pt x="64" y="44"/>
                    <a:pt x="62" y="28"/>
                  </a:cubicBezTo>
                  <a:cubicBezTo>
                    <a:pt x="59" y="11"/>
                    <a:pt x="44" y="0"/>
                    <a:pt x="28" y="3"/>
                  </a:cubicBezTo>
                  <a:close/>
                  <a:moveTo>
                    <a:pt x="36" y="56"/>
                  </a:moveTo>
                  <a:cubicBezTo>
                    <a:pt x="22" y="58"/>
                    <a:pt x="10" y="49"/>
                    <a:pt x="8" y="36"/>
                  </a:cubicBezTo>
                  <a:cubicBezTo>
                    <a:pt x="6" y="23"/>
                    <a:pt x="15" y="10"/>
                    <a:pt x="28" y="8"/>
                  </a:cubicBezTo>
                  <a:cubicBezTo>
                    <a:pt x="42" y="6"/>
                    <a:pt x="54" y="16"/>
                    <a:pt x="56" y="29"/>
                  </a:cubicBezTo>
                  <a:cubicBezTo>
                    <a:pt x="58" y="42"/>
                    <a:pt x="49" y="54"/>
                    <a:pt x="36" y="5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9" name="Freeform 216"/>
            <p:cNvSpPr>
              <a:spLocks noEditPoints="1"/>
            </p:cNvSpPr>
            <p:nvPr/>
          </p:nvSpPr>
          <p:spPr bwMode="auto">
            <a:xfrm>
              <a:off x="3288507" y="1227731"/>
              <a:ext cx="54769" cy="104775"/>
            </a:xfrm>
            <a:custGeom>
              <a:avLst/>
              <a:gdLst>
                <a:gd name="T0" fmla="*/ 14 w 21"/>
                <a:gd name="T1" fmla="*/ 18 h 41"/>
                <a:gd name="T2" fmla="*/ 13 w 21"/>
                <a:gd name="T3" fmla="*/ 10 h 41"/>
                <a:gd name="T4" fmla="*/ 14 w 21"/>
                <a:gd name="T5" fmla="*/ 10 h 41"/>
                <a:gd name="T6" fmla="*/ 16 w 21"/>
                <a:gd name="T7" fmla="*/ 10 h 41"/>
                <a:gd name="T8" fmla="*/ 17 w 21"/>
                <a:gd name="T9" fmla="*/ 9 h 41"/>
                <a:gd name="T10" fmla="*/ 17 w 21"/>
                <a:gd name="T11" fmla="*/ 8 h 41"/>
                <a:gd name="T12" fmla="*/ 17 w 21"/>
                <a:gd name="T13" fmla="*/ 6 h 41"/>
                <a:gd name="T14" fmla="*/ 17 w 21"/>
                <a:gd name="T15" fmla="*/ 5 h 41"/>
                <a:gd name="T16" fmla="*/ 16 w 21"/>
                <a:gd name="T17" fmla="*/ 5 h 41"/>
                <a:gd name="T18" fmla="*/ 14 w 21"/>
                <a:gd name="T19" fmla="*/ 5 h 41"/>
                <a:gd name="T20" fmla="*/ 12 w 21"/>
                <a:gd name="T21" fmla="*/ 5 h 41"/>
                <a:gd name="T22" fmla="*/ 12 w 21"/>
                <a:gd name="T23" fmla="*/ 1 h 41"/>
                <a:gd name="T24" fmla="*/ 10 w 21"/>
                <a:gd name="T25" fmla="*/ 0 h 41"/>
                <a:gd name="T26" fmla="*/ 9 w 21"/>
                <a:gd name="T27" fmla="*/ 2 h 41"/>
                <a:gd name="T28" fmla="*/ 10 w 21"/>
                <a:gd name="T29" fmla="*/ 5 h 41"/>
                <a:gd name="T30" fmla="*/ 10 w 21"/>
                <a:gd name="T31" fmla="*/ 5 h 41"/>
                <a:gd name="T32" fmla="*/ 7 w 21"/>
                <a:gd name="T33" fmla="*/ 6 h 41"/>
                <a:gd name="T34" fmla="*/ 7 w 21"/>
                <a:gd name="T35" fmla="*/ 2 h 41"/>
                <a:gd name="T36" fmla="*/ 5 w 21"/>
                <a:gd name="T37" fmla="*/ 1 h 41"/>
                <a:gd name="T38" fmla="*/ 4 w 21"/>
                <a:gd name="T39" fmla="*/ 2 h 41"/>
                <a:gd name="T40" fmla="*/ 5 w 21"/>
                <a:gd name="T41" fmla="*/ 7 h 41"/>
                <a:gd name="T42" fmla="*/ 2 w 21"/>
                <a:gd name="T43" fmla="*/ 9 h 41"/>
                <a:gd name="T44" fmla="*/ 1 w 21"/>
                <a:gd name="T45" fmla="*/ 11 h 41"/>
                <a:gd name="T46" fmla="*/ 0 w 21"/>
                <a:gd name="T47" fmla="*/ 14 h 41"/>
                <a:gd name="T48" fmla="*/ 2 w 21"/>
                <a:gd name="T49" fmla="*/ 18 h 41"/>
                <a:gd name="T50" fmla="*/ 4 w 21"/>
                <a:gd name="T51" fmla="*/ 20 h 41"/>
                <a:gd name="T52" fmla="*/ 6 w 21"/>
                <a:gd name="T53" fmla="*/ 21 h 41"/>
                <a:gd name="T54" fmla="*/ 7 w 21"/>
                <a:gd name="T55" fmla="*/ 21 h 41"/>
                <a:gd name="T56" fmla="*/ 8 w 21"/>
                <a:gd name="T57" fmla="*/ 30 h 41"/>
                <a:gd name="T58" fmla="*/ 6 w 21"/>
                <a:gd name="T59" fmla="*/ 30 h 41"/>
                <a:gd name="T60" fmla="*/ 3 w 21"/>
                <a:gd name="T61" fmla="*/ 30 h 41"/>
                <a:gd name="T62" fmla="*/ 3 w 21"/>
                <a:gd name="T63" fmla="*/ 31 h 41"/>
                <a:gd name="T64" fmla="*/ 2 w 21"/>
                <a:gd name="T65" fmla="*/ 32 h 41"/>
                <a:gd name="T66" fmla="*/ 2 w 21"/>
                <a:gd name="T67" fmla="*/ 34 h 41"/>
                <a:gd name="T68" fmla="*/ 3 w 21"/>
                <a:gd name="T69" fmla="*/ 35 h 41"/>
                <a:gd name="T70" fmla="*/ 6 w 21"/>
                <a:gd name="T71" fmla="*/ 35 h 41"/>
                <a:gd name="T72" fmla="*/ 9 w 21"/>
                <a:gd name="T73" fmla="*/ 35 h 41"/>
                <a:gd name="T74" fmla="*/ 10 w 21"/>
                <a:gd name="T75" fmla="*/ 40 h 41"/>
                <a:gd name="T76" fmla="*/ 11 w 21"/>
                <a:gd name="T77" fmla="*/ 41 h 41"/>
                <a:gd name="T78" fmla="*/ 12 w 21"/>
                <a:gd name="T79" fmla="*/ 39 h 41"/>
                <a:gd name="T80" fmla="*/ 12 w 21"/>
                <a:gd name="T81" fmla="*/ 35 h 41"/>
                <a:gd name="T82" fmla="*/ 14 w 21"/>
                <a:gd name="T83" fmla="*/ 34 h 41"/>
                <a:gd name="T84" fmla="*/ 15 w 21"/>
                <a:gd name="T85" fmla="*/ 39 h 41"/>
                <a:gd name="T86" fmla="*/ 16 w 21"/>
                <a:gd name="T87" fmla="*/ 40 h 41"/>
                <a:gd name="T88" fmla="*/ 18 w 21"/>
                <a:gd name="T89" fmla="*/ 38 h 41"/>
                <a:gd name="T90" fmla="*/ 17 w 21"/>
                <a:gd name="T91" fmla="*/ 33 h 41"/>
                <a:gd name="T92" fmla="*/ 19 w 21"/>
                <a:gd name="T93" fmla="*/ 32 h 41"/>
                <a:gd name="T94" fmla="*/ 21 w 21"/>
                <a:gd name="T95" fmla="*/ 29 h 41"/>
                <a:gd name="T96" fmla="*/ 21 w 21"/>
                <a:gd name="T97" fmla="*/ 25 h 41"/>
                <a:gd name="T98" fmla="*/ 18 w 21"/>
                <a:gd name="T99" fmla="*/ 20 h 41"/>
                <a:gd name="T100" fmla="*/ 14 w 21"/>
                <a:gd name="T101" fmla="*/ 18 h 41"/>
                <a:gd name="T102" fmla="*/ 8 w 21"/>
                <a:gd name="T103" fmla="*/ 10 h 41"/>
                <a:gd name="T104" fmla="*/ 11 w 21"/>
                <a:gd name="T105" fmla="*/ 10 h 41"/>
                <a:gd name="T106" fmla="*/ 12 w 21"/>
                <a:gd name="T107" fmla="*/ 17 h 41"/>
                <a:gd name="T108" fmla="*/ 9 w 21"/>
                <a:gd name="T109" fmla="*/ 16 h 41"/>
                <a:gd name="T110" fmla="*/ 8 w 21"/>
                <a:gd name="T111" fmla="*/ 10 h 41"/>
                <a:gd name="T112" fmla="*/ 11 w 21"/>
                <a:gd name="T113" fmla="*/ 30 h 41"/>
                <a:gd name="T114" fmla="*/ 10 w 21"/>
                <a:gd name="T115" fmla="*/ 22 h 41"/>
                <a:gd name="T116" fmla="*/ 13 w 21"/>
                <a:gd name="T117" fmla="*/ 23 h 41"/>
                <a:gd name="T118" fmla="*/ 13 w 21"/>
                <a:gd name="T119" fmla="*/ 29 h 41"/>
                <a:gd name="T120" fmla="*/ 11 w 21"/>
                <a:gd name="T121"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1">
                  <a:moveTo>
                    <a:pt x="14" y="18"/>
                  </a:moveTo>
                  <a:cubicBezTo>
                    <a:pt x="13" y="10"/>
                    <a:pt x="13" y="10"/>
                    <a:pt x="13" y="10"/>
                  </a:cubicBezTo>
                  <a:cubicBezTo>
                    <a:pt x="13" y="10"/>
                    <a:pt x="13" y="10"/>
                    <a:pt x="14" y="10"/>
                  </a:cubicBezTo>
                  <a:cubicBezTo>
                    <a:pt x="15" y="10"/>
                    <a:pt x="16" y="10"/>
                    <a:pt x="16" y="10"/>
                  </a:cubicBezTo>
                  <a:cubicBezTo>
                    <a:pt x="16" y="10"/>
                    <a:pt x="17" y="10"/>
                    <a:pt x="17" y="9"/>
                  </a:cubicBezTo>
                  <a:cubicBezTo>
                    <a:pt x="17" y="9"/>
                    <a:pt x="17" y="8"/>
                    <a:pt x="17" y="8"/>
                  </a:cubicBezTo>
                  <a:cubicBezTo>
                    <a:pt x="17" y="7"/>
                    <a:pt x="17" y="6"/>
                    <a:pt x="17" y="6"/>
                  </a:cubicBezTo>
                  <a:cubicBezTo>
                    <a:pt x="17" y="5"/>
                    <a:pt x="17" y="5"/>
                    <a:pt x="17" y="5"/>
                  </a:cubicBezTo>
                  <a:cubicBezTo>
                    <a:pt x="16" y="5"/>
                    <a:pt x="16" y="5"/>
                    <a:pt x="16" y="5"/>
                  </a:cubicBezTo>
                  <a:cubicBezTo>
                    <a:pt x="15" y="5"/>
                    <a:pt x="15" y="5"/>
                    <a:pt x="14" y="5"/>
                  </a:cubicBezTo>
                  <a:cubicBezTo>
                    <a:pt x="14" y="5"/>
                    <a:pt x="13" y="5"/>
                    <a:pt x="12" y="5"/>
                  </a:cubicBezTo>
                  <a:cubicBezTo>
                    <a:pt x="12" y="1"/>
                    <a:pt x="12" y="1"/>
                    <a:pt x="12" y="1"/>
                  </a:cubicBezTo>
                  <a:cubicBezTo>
                    <a:pt x="12" y="1"/>
                    <a:pt x="11" y="0"/>
                    <a:pt x="10" y="0"/>
                  </a:cubicBezTo>
                  <a:cubicBezTo>
                    <a:pt x="10" y="0"/>
                    <a:pt x="9" y="1"/>
                    <a:pt x="9" y="2"/>
                  </a:cubicBezTo>
                  <a:cubicBezTo>
                    <a:pt x="10" y="5"/>
                    <a:pt x="10" y="5"/>
                    <a:pt x="10" y="5"/>
                  </a:cubicBezTo>
                  <a:cubicBezTo>
                    <a:pt x="10" y="5"/>
                    <a:pt x="10" y="5"/>
                    <a:pt x="10" y="5"/>
                  </a:cubicBezTo>
                  <a:cubicBezTo>
                    <a:pt x="9" y="5"/>
                    <a:pt x="8" y="6"/>
                    <a:pt x="7" y="6"/>
                  </a:cubicBezTo>
                  <a:cubicBezTo>
                    <a:pt x="7" y="2"/>
                    <a:pt x="7" y="2"/>
                    <a:pt x="7" y="2"/>
                  </a:cubicBezTo>
                  <a:cubicBezTo>
                    <a:pt x="7" y="1"/>
                    <a:pt x="6" y="1"/>
                    <a:pt x="5" y="1"/>
                  </a:cubicBezTo>
                  <a:cubicBezTo>
                    <a:pt x="5" y="1"/>
                    <a:pt x="4" y="2"/>
                    <a:pt x="4" y="2"/>
                  </a:cubicBezTo>
                  <a:cubicBezTo>
                    <a:pt x="5" y="7"/>
                    <a:pt x="5" y="7"/>
                    <a:pt x="5" y="7"/>
                  </a:cubicBezTo>
                  <a:cubicBezTo>
                    <a:pt x="4" y="7"/>
                    <a:pt x="3" y="8"/>
                    <a:pt x="2" y="9"/>
                  </a:cubicBezTo>
                  <a:cubicBezTo>
                    <a:pt x="1" y="9"/>
                    <a:pt x="1" y="10"/>
                    <a:pt x="1" y="11"/>
                  </a:cubicBezTo>
                  <a:cubicBezTo>
                    <a:pt x="0" y="12"/>
                    <a:pt x="0" y="13"/>
                    <a:pt x="0" y="14"/>
                  </a:cubicBezTo>
                  <a:cubicBezTo>
                    <a:pt x="1" y="16"/>
                    <a:pt x="1" y="17"/>
                    <a:pt x="2" y="18"/>
                  </a:cubicBezTo>
                  <a:cubicBezTo>
                    <a:pt x="2" y="18"/>
                    <a:pt x="3" y="19"/>
                    <a:pt x="4" y="20"/>
                  </a:cubicBezTo>
                  <a:cubicBezTo>
                    <a:pt x="4" y="20"/>
                    <a:pt x="5" y="21"/>
                    <a:pt x="6" y="21"/>
                  </a:cubicBezTo>
                  <a:cubicBezTo>
                    <a:pt x="7" y="21"/>
                    <a:pt x="7" y="21"/>
                    <a:pt x="7" y="21"/>
                  </a:cubicBezTo>
                  <a:cubicBezTo>
                    <a:pt x="8" y="30"/>
                    <a:pt x="8" y="30"/>
                    <a:pt x="8" y="30"/>
                  </a:cubicBezTo>
                  <a:cubicBezTo>
                    <a:pt x="8" y="30"/>
                    <a:pt x="7" y="30"/>
                    <a:pt x="6" y="30"/>
                  </a:cubicBezTo>
                  <a:cubicBezTo>
                    <a:pt x="5" y="30"/>
                    <a:pt x="4" y="30"/>
                    <a:pt x="3" y="30"/>
                  </a:cubicBezTo>
                  <a:cubicBezTo>
                    <a:pt x="3" y="30"/>
                    <a:pt x="3" y="30"/>
                    <a:pt x="3" y="31"/>
                  </a:cubicBezTo>
                  <a:cubicBezTo>
                    <a:pt x="2" y="31"/>
                    <a:pt x="2" y="31"/>
                    <a:pt x="2" y="32"/>
                  </a:cubicBezTo>
                  <a:cubicBezTo>
                    <a:pt x="2" y="33"/>
                    <a:pt x="2" y="33"/>
                    <a:pt x="2" y="34"/>
                  </a:cubicBezTo>
                  <a:cubicBezTo>
                    <a:pt x="2" y="34"/>
                    <a:pt x="2" y="34"/>
                    <a:pt x="3" y="35"/>
                  </a:cubicBezTo>
                  <a:cubicBezTo>
                    <a:pt x="3" y="35"/>
                    <a:pt x="4" y="35"/>
                    <a:pt x="6" y="35"/>
                  </a:cubicBezTo>
                  <a:cubicBezTo>
                    <a:pt x="7" y="35"/>
                    <a:pt x="8" y="35"/>
                    <a:pt x="9" y="35"/>
                  </a:cubicBezTo>
                  <a:cubicBezTo>
                    <a:pt x="10" y="40"/>
                    <a:pt x="10" y="40"/>
                    <a:pt x="10" y="40"/>
                  </a:cubicBezTo>
                  <a:cubicBezTo>
                    <a:pt x="10" y="40"/>
                    <a:pt x="11" y="41"/>
                    <a:pt x="11" y="41"/>
                  </a:cubicBezTo>
                  <a:cubicBezTo>
                    <a:pt x="12" y="41"/>
                    <a:pt x="12" y="40"/>
                    <a:pt x="12" y="39"/>
                  </a:cubicBezTo>
                  <a:cubicBezTo>
                    <a:pt x="12" y="35"/>
                    <a:pt x="12" y="35"/>
                    <a:pt x="12" y="35"/>
                  </a:cubicBezTo>
                  <a:cubicBezTo>
                    <a:pt x="13" y="35"/>
                    <a:pt x="13" y="34"/>
                    <a:pt x="14" y="34"/>
                  </a:cubicBezTo>
                  <a:cubicBezTo>
                    <a:pt x="15" y="39"/>
                    <a:pt x="15" y="39"/>
                    <a:pt x="15" y="39"/>
                  </a:cubicBezTo>
                  <a:cubicBezTo>
                    <a:pt x="15" y="40"/>
                    <a:pt x="16" y="40"/>
                    <a:pt x="16" y="40"/>
                  </a:cubicBezTo>
                  <a:cubicBezTo>
                    <a:pt x="17" y="40"/>
                    <a:pt x="18" y="39"/>
                    <a:pt x="18" y="38"/>
                  </a:cubicBezTo>
                  <a:cubicBezTo>
                    <a:pt x="17" y="33"/>
                    <a:pt x="17" y="33"/>
                    <a:pt x="17" y="33"/>
                  </a:cubicBezTo>
                  <a:cubicBezTo>
                    <a:pt x="17" y="33"/>
                    <a:pt x="18" y="33"/>
                    <a:pt x="19" y="32"/>
                  </a:cubicBezTo>
                  <a:cubicBezTo>
                    <a:pt x="20" y="31"/>
                    <a:pt x="20" y="30"/>
                    <a:pt x="21" y="29"/>
                  </a:cubicBezTo>
                  <a:cubicBezTo>
                    <a:pt x="21" y="28"/>
                    <a:pt x="21" y="27"/>
                    <a:pt x="21" y="25"/>
                  </a:cubicBezTo>
                  <a:cubicBezTo>
                    <a:pt x="21" y="23"/>
                    <a:pt x="20" y="21"/>
                    <a:pt x="18" y="20"/>
                  </a:cubicBezTo>
                  <a:cubicBezTo>
                    <a:pt x="17" y="19"/>
                    <a:pt x="16" y="18"/>
                    <a:pt x="14" y="18"/>
                  </a:cubicBezTo>
                  <a:close/>
                  <a:moveTo>
                    <a:pt x="8" y="10"/>
                  </a:moveTo>
                  <a:cubicBezTo>
                    <a:pt x="9" y="10"/>
                    <a:pt x="10" y="10"/>
                    <a:pt x="11" y="10"/>
                  </a:cubicBezTo>
                  <a:cubicBezTo>
                    <a:pt x="12" y="17"/>
                    <a:pt x="12" y="17"/>
                    <a:pt x="12" y="17"/>
                  </a:cubicBezTo>
                  <a:cubicBezTo>
                    <a:pt x="11" y="17"/>
                    <a:pt x="10" y="17"/>
                    <a:pt x="9" y="16"/>
                  </a:cubicBezTo>
                  <a:lnTo>
                    <a:pt x="8" y="10"/>
                  </a:lnTo>
                  <a:close/>
                  <a:moveTo>
                    <a:pt x="11" y="30"/>
                  </a:moveTo>
                  <a:cubicBezTo>
                    <a:pt x="10" y="22"/>
                    <a:pt x="10" y="22"/>
                    <a:pt x="10" y="22"/>
                  </a:cubicBezTo>
                  <a:cubicBezTo>
                    <a:pt x="11" y="22"/>
                    <a:pt x="12" y="23"/>
                    <a:pt x="13" y="23"/>
                  </a:cubicBezTo>
                  <a:cubicBezTo>
                    <a:pt x="13" y="29"/>
                    <a:pt x="13" y="29"/>
                    <a:pt x="13" y="29"/>
                  </a:cubicBezTo>
                  <a:cubicBezTo>
                    <a:pt x="13" y="30"/>
                    <a:pt x="12" y="30"/>
                    <a:pt x="11" y="3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0" name="Freeform 217"/>
            <p:cNvSpPr>
              <a:spLocks noEditPoints="1"/>
            </p:cNvSpPr>
            <p:nvPr/>
          </p:nvSpPr>
          <p:spPr bwMode="auto">
            <a:xfrm>
              <a:off x="642937" y="2406450"/>
              <a:ext cx="260747" cy="260747"/>
            </a:xfrm>
            <a:custGeom>
              <a:avLst/>
              <a:gdLst>
                <a:gd name="T0" fmla="*/ 95 w 101"/>
                <a:gd name="T1" fmla="*/ 46 h 101"/>
                <a:gd name="T2" fmla="*/ 88 w 101"/>
                <a:gd name="T3" fmla="*/ 45 h 101"/>
                <a:gd name="T4" fmla="*/ 86 w 101"/>
                <a:gd name="T5" fmla="*/ 38 h 101"/>
                <a:gd name="T6" fmla="*/ 92 w 101"/>
                <a:gd name="T7" fmla="*/ 34 h 101"/>
                <a:gd name="T8" fmla="*/ 94 w 101"/>
                <a:gd name="T9" fmla="*/ 24 h 101"/>
                <a:gd name="T10" fmla="*/ 89 w 101"/>
                <a:gd name="T11" fmla="*/ 18 h 101"/>
                <a:gd name="T12" fmla="*/ 79 w 101"/>
                <a:gd name="T13" fmla="*/ 16 h 101"/>
                <a:gd name="T14" fmla="*/ 73 w 101"/>
                <a:gd name="T15" fmla="*/ 20 h 101"/>
                <a:gd name="T16" fmla="*/ 67 w 101"/>
                <a:gd name="T17" fmla="*/ 17 h 101"/>
                <a:gd name="T18" fmla="*/ 68 w 101"/>
                <a:gd name="T19" fmla="*/ 9 h 101"/>
                <a:gd name="T20" fmla="*/ 62 w 101"/>
                <a:gd name="T21" fmla="*/ 1 h 101"/>
                <a:gd name="T22" fmla="*/ 55 w 101"/>
                <a:gd name="T23" fmla="*/ 0 h 101"/>
                <a:gd name="T24" fmla="*/ 47 w 101"/>
                <a:gd name="T25" fmla="*/ 6 h 101"/>
                <a:gd name="T26" fmla="*/ 46 w 101"/>
                <a:gd name="T27" fmla="*/ 13 h 101"/>
                <a:gd name="T28" fmla="*/ 38 w 101"/>
                <a:gd name="T29" fmla="*/ 15 h 101"/>
                <a:gd name="T30" fmla="*/ 34 w 101"/>
                <a:gd name="T31" fmla="*/ 9 h 101"/>
                <a:gd name="T32" fmla="*/ 25 w 101"/>
                <a:gd name="T33" fmla="*/ 8 h 101"/>
                <a:gd name="T34" fmla="*/ 18 w 101"/>
                <a:gd name="T35" fmla="*/ 12 h 101"/>
                <a:gd name="T36" fmla="*/ 17 w 101"/>
                <a:gd name="T37" fmla="*/ 22 h 101"/>
                <a:gd name="T38" fmla="*/ 20 w 101"/>
                <a:gd name="T39" fmla="*/ 27 h 101"/>
                <a:gd name="T40" fmla="*/ 16 w 101"/>
                <a:gd name="T41" fmla="*/ 34 h 101"/>
                <a:gd name="T42" fmla="*/ 10 w 101"/>
                <a:gd name="T43" fmla="*/ 33 h 101"/>
                <a:gd name="T44" fmla="*/ 2 w 101"/>
                <a:gd name="T45" fmla="*/ 39 h 101"/>
                <a:gd name="T46" fmla="*/ 1 w 101"/>
                <a:gd name="T47" fmla="*/ 47 h 101"/>
                <a:gd name="T48" fmla="*/ 7 w 101"/>
                <a:gd name="T49" fmla="*/ 55 h 101"/>
                <a:gd name="T50" fmla="*/ 13 w 101"/>
                <a:gd name="T51" fmla="*/ 55 h 101"/>
                <a:gd name="T52" fmla="*/ 14 w 101"/>
                <a:gd name="T53" fmla="*/ 63 h 101"/>
                <a:gd name="T54" fmla="*/ 10 w 101"/>
                <a:gd name="T55" fmla="*/ 67 h 101"/>
                <a:gd name="T56" fmla="*/ 8 w 101"/>
                <a:gd name="T57" fmla="*/ 77 h 101"/>
                <a:gd name="T58" fmla="*/ 13 w 101"/>
                <a:gd name="T59" fmla="*/ 83 h 101"/>
                <a:gd name="T60" fmla="*/ 23 w 101"/>
                <a:gd name="T61" fmla="*/ 84 h 101"/>
                <a:gd name="T62" fmla="*/ 27 w 101"/>
                <a:gd name="T63" fmla="*/ 81 h 101"/>
                <a:gd name="T64" fmla="*/ 34 w 101"/>
                <a:gd name="T65" fmla="*/ 85 h 101"/>
                <a:gd name="T66" fmla="*/ 34 w 101"/>
                <a:gd name="T67" fmla="*/ 91 h 101"/>
                <a:gd name="T68" fmla="*/ 39 w 101"/>
                <a:gd name="T69" fmla="*/ 99 h 101"/>
                <a:gd name="T70" fmla="*/ 47 w 101"/>
                <a:gd name="T71" fmla="*/ 100 h 101"/>
                <a:gd name="T72" fmla="*/ 55 w 101"/>
                <a:gd name="T73" fmla="*/ 94 h 101"/>
                <a:gd name="T74" fmla="*/ 56 w 101"/>
                <a:gd name="T75" fmla="*/ 88 h 101"/>
                <a:gd name="T76" fmla="*/ 64 w 101"/>
                <a:gd name="T77" fmla="*/ 86 h 101"/>
                <a:gd name="T78" fmla="*/ 67 w 101"/>
                <a:gd name="T79" fmla="*/ 91 h 101"/>
                <a:gd name="T80" fmla="*/ 77 w 101"/>
                <a:gd name="T81" fmla="*/ 93 h 101"/>
                <a:gd name="T82" fmla="*/ 84 w 101"/>
                <a:gd name="T83" fmla="*/ 88 h 101"/>
                <a:gd name="T84" fmla="*/ 85 w 101"/>
                <a:gd name="T85" fmla="*/ 78 h 101"/>
                <a:gd name="T86" fmla="*/ 81 w 101"/>
                <a:gd name="T87" fmla="*/ 73 h 101"/>
                <a:gd name="T88" fmla="*/ 85 w 101"/>
                <a:gd name="T89" fmla="*/ 67 h 101"/>
                <a:gd name="T90" fmla="*/ 92 w 101"/>
                <a:gd name="T91" fmla="*/ 68 h 101"/>
                <a:gd name="T92" fmla="*/ 100 w 101"/>
                <a:gd name="T93" fmla="*/ 62 h 101"/>
                <a:gd name="T94" fmla="*/ 101 w 101"/>
                <a:gd name="T95" fmla="*/ 54 h 101"/>
                <a:gd name="T96" fmla="*/ 95 w 101"/>
                <a:gd name="T97" fmla="*/ 46 h 101"/>
                <a:gd name="T98" fmla="*/ 61 w 101"/>
                <a:gd name="T99" fmla="*/ 66 h 101"/>
                <a:gd name="T100" fmla="*/ 35 w 101"/>
                <a:gd name="T101" fmla="*/ 62 h 101"/>
                <a:gd name="T102" fmla="*/ 39 w 101"/>
                <a:gd name="T103" fmla="*/ 35 h 101"/>
                <a:gd name="T104" fmla="*/ 65 w 101"/>
                <a:gd name="T105" fmla="*/ 40 h 101"/>
                <a:gd name="T106" fmla="*/ 61 w 101"/>
                <a:gd name="T10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1">
                  <a:moveTo>
                    <a:pt x="95" y="46"/>
                  </a:moveTo>
                  <a:cubicBezTo>
                    <a:pt x="88" y="45"/>
                    <a:pt x="88" y="45"/>
                    <a:pt x="88" y="45"/>
                  </a:cubicBezTo>
                  <a:cubicBezTo>
                    <a:pt x="87" y="43"/>
                    <a:pt x="87" y="40"/>
                    <a:pt x="86" y="38"/>
                  </a:cubicBezTo>
                  <a:cubicBezTo>
                    <a:pt x="92" y="34"/>
                    <a:pt x="92" y="34"/>
                    <a:pt x="92" y="34"/>
                  </a:cubicBezTo>
                  <a:cubicBezTo>
                    <a:pt x="95" y="31"/>
                    <a:pt x="96" y="27"/>
                    <a:pt x="94" y="24"/>
                  </a:cubicBezTo>
                  <a:cubicBezTo>
                    <a:pt x="89" y="18"/>
                    <a:pt x="89" y="18"/>
                    <a:pt x="89" y="18"/>
                  </a:cubicBezTo>
                  <a:cubicBezTo>
                    <a:pt x="87" y="14"/>
                    <a:pt x="82" y="14"/>
                    <a:pt x="79" y="16"/>
                  </a:cubicBezTo>
                  <a:cubicBezTo>
                    <a:pt x="73" y="20"/>
                    <a:pt x="73" y="20"/>
                    <a:pt x="73" y="20"/>
                  </a:cubicBezTo>
                  <a:cubicBezTo>
                    <a:pt x="71" y="19"/>
                    <a:pt x="69" y="18"/>
                    <a:pt x="67" y="17"/>
                  </a:cubicBezTo>
                  <a:cubicBezTo>
                    <a:pt x="68" y="9"/>
                    <a:pt x="68" y="9"/>
                    <a:pt x="68" y="9"/>
                  </a:cubicBezTo>
                  <a:cubicBezTo>
                    <a:pt x="69" y="6"/>
                    <a:pt x="66" y="2"/>
                    <a:pt x="62" y="1"/>
                  </a:cubicBezTo>
                  <a:cubicBezTo>
                    <a:pt x="55" y="0"/>
                    <a:pt x="55" y="0"/>
                    <a:pt x="55" y="0"/>
                  </a:cubicBezTo>
                  <a:cubicBezTo>
                    <a:pt x="51" y="0"/>
                    <a:pt x="47" y="2"/>
                    <a:pt x="47" y="6"/>
                  </a:cubicBezTo>
                  <a:cubicBezTo>
                    <a:pt x="46" y="13"/>
                    <a:pt x="46" y="13"/>
                    <a:pt x="46" y="13"/>
                  </a:cubicBezTo>
                  <a:cubicBezTo>
                    <a:pt x="43" y="13"/>
                    <a:pt x="41" y="14"/>
                    <a:pt x="38" y="15"/>
                  </a:cubicBezTo>
                  <a:cubicBezTo>
                    <a:pt x="34" y="9"/>
                    <a:pt x="34" y="9"/>
                    <a:pt x="34" y="9"/>
                  </a:cubicBezTo>
                  <a:cubicBezTo>
                    <a:pt x="32" y="6"/>
                    <a:pt x="28" y="5"/>
                    <a:pt x="25" y="8"/>
                  </a:cubicBezTo>
                  <a:cubicBezTo>
                    <a:pt x="18" y="12"/>
                    <a:pt x="18" y="12"/>
                    <a:pt x="18" y="12"/>
                  </a:cubicBezTo>
                  <a:cubicBezTo>
                    <a:pt x="15" y="15"/>
                    <a:pt x="14" y="19"/>
                    <a:pt x="17" y="22"/>
                  </a:cubicBezTo>
                  <a:cubicBezTo>
                    <a:pt x="20" y="27"/>
                    <a:pt x="20" y="27"/>
                    <a:pt x="20" y="27"/>
                  </a:cubicBezTo>
                  <a:cubicBezTo>
                    <a:pt x="19" y="29"/>
                    <a:pt x="17" y="32"/>
                    <a:pt x="16" y="34"/>
                  </a:cubicBezTo>
                  <a:cubicBezTo>
                    <a:pt x="10" y="33"/>
                    <a:pt x="10" y="33"/>
                    <a:pt x="10" y="33"/>
                  </a:cubicBezTo>
                  <a:cubicBezTo>
                    <a:pt x="6" y="32"/>
                    <a:pt x="3" y="35"/>
                    <a:pt x="2" y="39"/>
                  </a:cubicBezTo>
                  <a:cubicBezTo>
                    <a:pt x="1" y="47"/>
                    <a:pt x="1" y="47"/>
                    <a:pt x="1" y="47"/>
                  </a:cubicBezTo>
                  <a:cubicBezTo>
                    <a:pt x="0" y="50"/>
                    <a:pt x="3" y="54"/>
                    <a:pt x="7" y="55"/>
                  </a:cubicBezTo>
                  <a:cubicBezTo>
                    <a:pt x="13" y="55"/>
                    <a:pt x="13" y="55"/>
                    <a:pt x="13" y="55"/>
                  </a:cubicBezTo>
                  <a:cubicBezTo>
                    <a:pt x="13" y="58"/>
                    <a:pt x="14" y="61"/>
                    <a:pt x="14" y="63"/>
                  </a:cubicBezTo>
                  <a:cubicBezTo>
                    <a:pt x="10" y="67"/>
                    <a:pt x="10" y="67"/>
                    <a:pt x="10" y="67"/>
                  </a:cubicBezTo>
                  <a:cubicBezTo>
                    <a:pt x="7" y="69"/>
                    <a:pt x="6" y="73"/>
                    <a:pt x="8" y="77"/>
                  </a:cubicBezTo>
                  <a:cubicBezTo>
                    <a:pt x="13" y="83"/>
                    <a:pt x="13" y="83"/>
                    <a:pt x="13" y="83"/>
                  </a:cubicBezTo>
                  <a:cubicBezTo>
                    <a:pt x="15" y="86"/>
                    <a:pt x="20" y="87"/>
                    <a:pt x="23" y="84"/>
                  </a:cubicBezTo>
                  <a:cubicBezTo>
                    <a:pt x="27" y="81"/>
                    <a:pt x="27" y="81"/>
                    <a:pt x="27" y="81"/>
                  </a:cubicBezTo>
                  <a:cubicBezTo>
                    <a:pt x="30" y="83"/>
                    <a:pt x="32" y="84"/>
                    <a:pt x="34" y="85"/>
                  </a:cubicBezTo>
                  <a:cubicBezTo>
                    <a:pt x="34" y="91"/>
                    <a:pt x="34" y="91"/>
                    <a:pt x="34" y="91"/>
                  </a:cubicBezTo>
                  <a:cubicBezTo>
                    <a:pt x="33" y="95"/>
                    <a:pt x="36" y="98"/>
                    <a:pt x="39" y="99"/>
                  </a:cubicBezTo>
                  <a:cubicBezTo>
                    <a:pt x="47" y="100"/>
                    <a:pt x="47" y="100"/>
                    <a:pt x="47" y="100"/>
                  </a:cubicBezTo>
                  <a:cubicBezTo>
                    <a:pt x="51" y="101"/>
                    <a:pt x="55" y="98"/>
                    <a:pt x="55" y="94"/>
                  </a:cubicBezTo>
                  <a:cubicBezTo>
                    <a:pt x="56" y="88"/>
                    <a:pt x="56" y="88"/>
                    <a:pt x="56" y="88"/>
                  </a:cubicBezTo>
                  <a:cubicBezTo>
                    <a:pt x="59" y="88"/>
                    <a:pt x="61" y="87"/>
                    <a:pt x="64" y="86"/>
                  </a:cubicBezTo>
                  <a:cubicBezTo>
                    <a:pt x="67" y="91"/>
                    <a:pt x="67" y="91"/>
                    <a:pt x="67" y="91"/>
                  </a:cubicBezTo>
                  <a:cubicBezTo>
                    <a:pt x="70" y="94"/>
                    <a:pt x="74" y="95"/>
                    <a:pt x="77" y="93"/>
                  </a:cubicBezTo>
                  <a:cubicBezTo>
                    <a:pt x="84" y="88"/>
                    <a:pt x="84" y="88"/>
                    <a:pt x="84" y="88"/>
                  </a:cubicBezTo>
                  <a:cubicBezTo>
                    <a:pt x="87" y="86"/>
                    <a:pt x="87" y="82"/>
                    <a:pt x="85" y="78"/>
                  </a:cubicBezTo>
                  <a:cubicBezTo>
                    <a:pt x="81" y="73"/>
                    <a:pt x="81" y="73"/>
                    <a:pt x="81" y="73"/>
                  </a:cubicBezTo>
                  <a:cubicBezTo>
                    <a:pt x="82" y="71"/>
                    <a:pt x="84" y="69"/>
                    <a:pt x="85" y="67"/>
                  </a:cubicBezTo>
                  <a:cubicBezTo>
                    <a:pt x="92" y="68"/>
                    <a:pt x="92" y="68"/>
                    <a:pt x="92" y="68"/>
                  </a:cubicBezTo>
                  <a:cubicBezTo>
                    <a:pt x="95" y="68"/>
                    <a:pt x="99" y="66"/>
                    <a:pt x="100" y="62"/>
                  </a:cubicBezTo>
                  <a:cubicBezTo>
                    <a:pt x="101" y="54"/>
                    <a:pt x="101" y="54"/>
                    <a:pt x="101" y="54"/>
                  </a:cubicBezTo>
                  <a:cubicBezTo>
                    <a:pt x="101" y="50"/>
                    <a:pt x="99" y="47"/>
                    <a:pt x="95" y="46"/>
                  </a:cubicBezTo>
                  <a:close/>
                  <a:moveTo>
                    <a:pt x="61" y="66"/>
                  </a:moveTo>
                  <a:cubicBezTo>
                    <a:pt x="53" y="72"/>
                    <a:pt x="41" y="70"/>
                    <a:pt x="35" y="62"/>
                  </a:cubicBezTo>
                  <a:cubicBezTo>
                    <a:pt x="29" y="53"/>
                    <a:pt x="31" y="42"/>
                    <a:pt x="39" y="35"/>
                  </a:cubicBezTo>
                  <a:cubicBezTo>
                    <a:pt x="47" y="29"/>
                    <a:pt x="59" y="31"/>
                    <a:pt x="65" y="40"/>
                  </a:cubicBezTo>
                  <a:cubicBezTo>
                    <a:pt x="72" y="48"/>
                    <a:pt x="70" y="60"/>
                    <a:pt x="61" y="66"/>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1" name="Freeform 218"/>
            <p:cNvSpPr>
              <a:spLocks noEditPoints="1"/>
            </p:cNvSpPr>
            <p:nvPr/>
          </p:nvSpPr>
          <p:spPr bwMode="auto">
            <a:xfrm>
              <a:off x="589359" y="2718393"/>
              <a:ext cx="92869" cy="90488"/>
            </a:xfrm>
            <a:custGeom>
              <a:avLst/>
              <a:gdLst>
                <a:gd name="T0" fmla="*/ 35 w 36"/>
                <a:gd name="T1" fmla="*/ 12 h 35"/>
                <a:gd name="T2" fmla="*/ 32 w 36"/>
                <a:gd name="T3" fmla="*/ 10 h 35"/>
                <a:gd name="T4" fmla="*/ 29 w 36"/>
                <a:gd name="T5" fmla="*/ 11 h 35"/>
                <a:gd name="T6" fmla="*/ 28 w 36"/>
                <a:gd name="T7" fmla="*/ 9 h 35"/>
                <a:gd name="T8" fmla="*/ 29 w 36"/>
                <a:gd name="T9" fmla="*/ 7 h 35"/>
                <a:gd name="T10" fmla="*/ 28 w 36"/>
                <a:gd name="T11" fmla="*/ 3 h 35"/>
                <a:gd name="T12" fmla="*/ 26 w 36"/>
                <a:gd name="T13" fmla="*/ 2 h 35"/>
                <a:gd name="T14" fmla="*/ 22 w 36"/>
                <a:gd name="T15" fmla="*/ 3 h 35"/>
                <a:gd name="T16" fmla="*/ 21 w 36"/>
                <a:gd name="T17" fmla="*/ 5 h 35"/>
                <a:gd name="T18" fmla="*/ 19 w 36"/>
                <a:gd name="T19" fmla="*/ 4 h 35"/>
                <a:gd name="T20" fmla="*/ 18 w 36"/>
                <a:gd name="T21" fmla="*/ 2 h 35"/>
                <a:gd name="T22" fmla="*/ 15 w 36"/>
                <a:gd name="T23" fmla="*/ 0 h 35"/>
                <a:gd name="T24" fmla="*/ 12 w 36"/>
                <a:gd name="T25" fmla="*/ 1 h 35"/>
                <a:gd name="T26" fmla="*/ 11 w 36"/>
                <a:gd name="T27" fmla="*/ 4 h 35"/>
                <a:gd name="T28" fmla="*/ 11 w 36"/>
                <a:gd name="T29" fmla="*/ 6 h 35"/>
                <a:gd name="T30" fmla="*/ 9 w 36"/>
                <a:gd name="T31" fmla="*/ 8 h 35"/>
                <a:gd name="T32" fmla="*/ 7 w 36"/>
                <a:gd name="T33" fmla="*/ 6 h 35"/>
                <a:gd name="T34" fmla="*/ 4 w 36"/>
                <a:gd name="T35" fmla="*/ 7 h 35"/>
                <a:gd name="T36" fmla="*/ 2 w 36"/>
                <a:gd name="T37" fmla="*/ 10 h 35"/>
                <a:gd name="T38" fmla="*/ 3 w 36"/>
                <a:gd name="T39" fmla="*/ 13 h 35"/>
                <a:gd name="T40" fmla="*/ 5 w 36"/>
                <a:gd name="T41" fmla="*/ 14 h 35"/>
                <a:gd name="T42" fmla="*/ 4 w 36"/>
                <a:gd name="T43" fmla="*/ 17 h 35"/>
                <a:gd name="T44" fmla="*/ 2 w 36"/>
                <a:gd name="T45" fmla="*/ 17 h 35"/>
                <a:gd name="T46" fmla="*/ 1 w 36"/>
                <a:gd name="T47" fmla="*/ 20 h 35"/>
                <a:gd name="T48" fmla="*/ 1 w 36"/>
                <a:gd name="T49" fmla="*/ 23 h 35"/>
                <a:gd name="T50" fmla="*/ 4 w 36"/>
                <a:gd name="T51" fmla="*/ 25 h 35"/>
                <a:gd name="T52" fmla="*/ 6 w 36"/>
                <a:gd name="T53" fmla="*/ 24 h 35"/>
                <a:gd name="T54" fmla="*/ 8 w 36"/>
                <a:gd name="T55" fmla="*/ 27 h 35"/>
                <a:gd name="T56" fmla="*/ 7 w 36"/>
                <a:gd name="T57" fmla="*/ 28 h 35"/>
                <a:gd name="T58" fmla="*/ 8 w 36"/>
                <a:gd name="T59" fmla="*/ 32 h 35"/>
                <a:gd name="T60" fmla="*/ 10 w 36"/>
                <a:gd name="T61" fmla="*/ 33 h 35"/>
                <a:gd name="T62" fmla="*/ 14 w 36"/>
                <a:gd name="T63" fmla="*/ 32 h 35"/>
                <a:gd name="T64" fmla="*/ 15 w 36"/>
                <a:gd name="T65" fmla="*/ 30 h 35"/>
                <a:gd name="T66" fmla="*/ 17 w 36"/>
                <a:gd name="T67" fmla="*/ 31 h 35"/>
                <a:gd name="T68" fmla="*/ 18 w 36"/>
                <a:gd name="T69" fmla="*/ 33 h 35"/>
                <a:gd name="T70" fmla="*/ 21 w 36"/>
                <a:gd name="T71" fmla="*/ 35 h 35"/>
                <a:gd name="T72" fmla="*/ 24 w 36"/>
                <a:gd name="T73" fmla="*/ 34 h 35"/>
                <a:gd name="T74" fmla="*/ 25 w 36"/>
                <a:gd name="T75" fmla="*/ 31 h 35"/>
                <a:gd name="T76" fmla="*/ 25 w 36"/>
                <a:gd name="T77" fmla="*/ 29 h 35"/>
                <a:gd name="T78" fmla="*/ 27 w 36"/>
                <a:gd name="T79" fmla="*/ 27 h 35"/>
                <a:gd name="T80" fmla="*/ 29 w 36"/>
                <a:gd name="T81" fmla="*/ 29 h 35"/>
                <a:gd name="T82" fmla="*/ 32 w 36"/>
                <a:gd name="T83" fmla="*/ 28 h 35"/>
                <a:gd name="T84" fmla="*/ 34 w 36"/>
                <a:gd name="T85" fmla="*/ 25 h 35"/>
                <a:gd name="T86" fmla="*/ 33 w 36"/>
                <a:gd name="T87" fmla="*/ 22 h 35"/>
                <a:gd name="T88" fmla="*/ 31 w 36"/>
                <a:gd name="T89" fmla="*/ 21 h 35"/>
                <a:gd name="T90" fmla="*/ 31 w 36"/>
                <a:gd name="T91" fmla="*/ 18 h 35"/>
                <a:gd name="T92" fmla="*/ 34 w 36"/>
                <a:gd name="T93" fmla="*/ 18 h 35"/>
                <a:gd name="T94" fmla="*/ 35 w 36"/>
                <a:gd name="T95" fmla="*/ 15 h 35"/>
                <a:gd name="T96" fmla="*/ 35 w 36"/>
                <a:gd name="T97" fmla="*/ 12 h 35"/>
                <a:gd name="T98" fmla="*/ 19 w 36"/>
                <a:gd name="T99" fmla="*/ 24 h 35"/>
                <a:gd name="T100" fmla="*/ 11 w 36"/>
                <a:gd name="T101" fmla="*/ 19 h 35"/>
                <a:gd name="T102" fmla="*/ 16 w 36"/>
                <a:gd name="T103" fmla="*/ 11 h 35"/>
                <a:gd name="T104" fmla="*/ 24 w 36"/>
                <a:gd name="T105" fmla="*/ 16 h 35"/>
                <a:gd name="T106" fmla="*/ 19 w 36"/>
                <a:gd name="T107"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5">
                  <a:moveTo>
                    <a:pt x="35" y="12"/>
                  </a:moveTo>
                  <a:cubicBezTo>
                    <a:pt x="34" y="11"/>
                    <a:pt x="33" y="10"/>
                    <a:pt x="32" y="10"/>
                  </a:cubicBezTo>
                  <a:cubicBezTo>
                    <a:pt x="29" y="11"/>
                    <a:pt x="29" y="11"/>
                    <a:pt x="29" y="11"/>
                  </a:cubicBezTo>
                  <a:cubicBezTo>
                    <a:pt x="29" y="10"/>
                    <a:pt x="28" y="9"/>
                    <a:pt x="28" y="9"/>
                  </a:cubicBezTo>
                  <a:cubicBezTo>
                    <a:pt x="29" y="7"/>
                    <a:pt x="29" y="7"/>
                    <a:pt x="29" y="7"/>
                  </a:cubicBezTo>
                  <a:cubicBezTo>
                    <a:pt x="30" y="5"/>
                    <a:pt x="29" y="4"/>
                    <a:pt x="28" y="3"/>
                  </a:cubicBezTo>
                  <a:cubicBezTo>
                    <a:pt x="26" y="2"/>
                    <a:pt x="26" y="2"/>
                    <a:pt x="26" y="2"/>
                  </a:cubicBezTo>
                  <a:cubicBezTo>
                    <a:pt x="25" y="1"/>
                    <a:pt x="23" y="1"/>
                    <a:pt x="22" y="3"/>
                  </a:cubicBezTo>
                  <a:cubicBezTo>
                    <a:pt x="21" y="5"/>
                    <a:pt x="21" y="5"/>
                    <a:pt x="21" y="5"/>
                  </a:cubicBezTo>
                  <a:cubicBezTo>
                    <a:pt x="20" y="4"/>
                    <a:pt x="20" y="4"/>
                    <a:pt x="19" y="4"/>
                  </a:cubicBezTo>
                  <a:cubicBezTo>
                    <a:pt x="18" y="2"/>
                    <a:pt x="18" y="2"/>
                    <a:pt x="18" y="2"/>
                  </a:cubicBezTo>
                  <a:cubicBezTo>
                    <a:pt x="18" y="1"/>
                    <a:pt x="16" y="0"/>
                    <a:pt x="15" y="0"/>
                  </a:cubicBezTo>
                  <a:cubicBezTo>
                    <a:pt x="12" y="1"/>
                    <a:pt x="12" y="1"/>
                    <a:pt x="12" y="1"/>
                  </a:cubicBezTo>
                  <a:cubicBezTo>
                    <a:pt x="11" y="1"/>
                    <a:pt x="10" y="2"/>
                    <a:pt x="11" y="4"/>
                  </a:cubicBezTo>
                  <a:cubicBezTo>
                    <a:pt x="11" y="6"/>
                    <a:pt x="11" y="6"/>
                    <a:pt x="11" y="6"/>
                  </a:cubicBezTo>
                  <a:cubicBezTo>
                    <a:pt x="10" y="6"/>
                    <a:pt x="10" y="7"/>
                    <a:pt x="9" y="8"/>
                  </a:cubicBezTo>
                  <a:cubicBezTo>
                    <a:pt x="7" y="6"/>
                    <a:pt x="7" y="6"/>
                    <a:pt x="7" y="6"/>
                  </a:cubicBezTo>
                  <a:cubicBezTo>
                    <a:pt x="6" y="6"/>
                    <a:pt x="4" y="6"/>
                    <a:pt x="4" y="7"/>
                  </a:cubicBezTo>
                  <a:cubicBezTo>
                    <a:pt x="2" y="10"/>
                    <a:pt x="2" y="10"/>
                    <a:pt x="2" y="10"/>
                  </a:cubicBezTo>
                  <a:cubicBezTo>
                    <a:pt x="2" y="11"/>
                    <a:pt x="2" y="12"/>
                    <a:pt x="3" y="13"/>
                  </a:cubicBezTo>
                  <a:cubicBezTo>
                    <a:pt x="5" y="14"/>
                    <a:pt x="5" y="14"/>
                    <a:pt x="5" y="14"/>
                  </a:cubicBezTo>
                  <a:cubicBezTo>
                    <a:pt x="5" y="15"/>
                    <a:pt x="4" y="16"/>
                    <a:pt x="4" y="17"/>
                  </a:cubicBezTo>
                  <a:cubicBezTo>
                    <a:pt x="2" y="17"/>
                    <a:pt x="2" y="17"/>
                    <a:pt x="2" y="17"/>
                  </a:cubicBezTo>
                  <a:cubicBezTo>
                    <a:pt x="1" y="18"/>
                    <a:pt x="0" y="19"/>
                    <a:pt x="1" y="20"/>
                  </a:cubicBezTo>
                  <a:cubicBezTo>
                    <a:pt x="1" y="23"/>
                    <a:pt x="1" y="23"/>
                    <a:pt x="1" y="23"/>
                  </a:cubicBezTo>
                  <a:cubicBezTo>
                    <a:pt x="2" y="24"/>
                    <a:pt x="3" y="25"/>
                    <a:pt x="4" y="25"/>
                  </a:cubicBezTo>
                  <a:cubicBezTo>
                    <a:pt x="6" y="24"/>
                    <a:pt x="6" y="24"/>
                    <a:pt x="6" y="24"/>
                  </a:cubicBezTo>
                  <a:cubicBezTo>
                    <a:pt x="7" y="25"/>
                    <a:pt x="7" y="26"/>
                    <a:pt x="8" y="27"/>
                  </a:cubicBezTo>
                  <a:cubicBezTo>
                    <a:pt x="7" y="28"/>
                    <a:pt x="7" y="28"/>
                    <a:pt x="7" y="28"/>
                  </a:cubicBezTo>
                  <a:cubicBezTo>
                    <a:pt x="6" y="30"/>
                    <a:pt x="7" y="31"/>
                    <a:pt x="8" y="32"/>
                  </a:cubicBezTo>
                  <a:cubicBezTo>
                    <a:pt x="10" y="33"/>
                    <a:pt x="10" y="33"/>
                    <a:pt x="10" y="33"/>
                  </a:cubicBezTo>
                  <a:cubicBezTo>
                    <a:pt x="11" y="34"/>
                    <a:pt x="13" y="34"/>
                    <a:pt x="14" y="32"/>
                  </a:cubicBezTo>
                  <a:cubicBezTo>
                    <a:pt x="15" y="30"/>
                    <a:pt x="15" y="30"/>
                    <a:pt x="15" y="30"/>
                  </a:cubicBezTo>
                  <a:cubicBezTo>
                    <a:pt x="16" y="31"/>
                    <a:pt x="16" y="31"/>
                    <a:pt x="17" y="31"/>
                  </a:cubicBezTo>
                  <a:cubicBezTo>
                    <a:pt x="18" y="33"/>
                    <a:pt x="18" y="33"/>
                    <a:pt x="18" y="33"/>
                  </a:cubicBezTo>
                  <a:cubicBezTo>
                    <a:pt x="18" y="34"/>
                    <a:pt x="20" y="35"/>
                    <a:pt x="21" y="35"/>
                  </a:cubicBezTo>
                  <a:cubicBezTo>
                    <a:pt x="24" y="34"/>
                    <a:pt x="24" y="34"/>
                    <a:pt x="24" y="34"/>
                  </a:cubicBezTo>
                  <a:cubicBezTo>
                    <a:pt x="25" y="34"/>
                    <a:pt x="26" y="32"/>
                    <a:pt x="25" y="31"/>
                  </a:cubicBezTo>
                  <a:cubicBezTo>
                    <a:pt x="25" y="29"/>
                    <a:pt x="25" y="29"/>
                    <a:pt x="25" y="29"/>
                  </a:cubicBezTo>
                  <a:cubicBezTo>
                    <a:pt x="26" y="28"/>
                    <a:pt x="26" y="28"/>
                    <a:pt x="27" y="27"/>
                  </a:cubicBezTo>
                  <a:cubicBezTo>
                    <a:pt x="29" y="29"/>
                    <a:pt x="29" y="29"/>
                    <a:pt x="29" y="29"/>
                  </a:cubicBezTo>
                  <a:cubicBezTo>
                    <a:pt x="30" y="29"/>
                    <a:pt x="32" y="29"/>
                    <a:pt x="32" y="28"/>
                  </a:cubicBezTo>
                  <a:cubicBezTo>
                    <a:pt x="34" y="25"/>
                    <a:pt x="34" y="25"/>
                    <a:pt x="34" y="25"/>
                  </a:cubicBezTo>
                  <a:cubicBezTo>
                    <a:pt x="34" y="24"/>
                    <a:pt x="34" y="23"/>
                    <a:pt x="33" y="22"/>
                  </a:cubicBezTo>
                  <a:cubicBezTo>
                    <a:pt x="31" y="21"/>
                    <a:pt x="31" y="21"/>
                    <a:pt x="31" y="21"/>
                  </a:cubicBezTo>
                  <a:cubicBezTo>
                    <a:pt x="31" y="20"/>
                    <a:pt x="31" y="19"/>
                    <a:pt x="31" y="18"/>
                  </a:cubicBezTo>
                  <a:cubicBezTo>
                    <a:pt x="34" y="18"/>
                    <a:pt x="34" y="18"/>
                    <a:pt x="34" y="18"/>
                  </a:cubicBezTo>
                  <a:cubicBezTo>
                    <a:pt x="35" y="17"/>
                    <a:pt x="36" y="16"/>
                    <a:pt x="35" y="15"/>
                  </a:cubicBezTo>
                  <a:lnTo>
                    <a:pt x="35" y="12"/>
                  </a:lnTo>
                  <a:close/>
                  <a:moveTo>
                    <a:pt x="19" y="24"/>
                  </a:moveTo>
                  <a:cubicBezTo>
                    <a:pt x="16" y="25"/>
                    <a:pt x="12" y="23"/>
                    <a:pt x="11" y="19"/>
                  </a:cubicBezTo>
                  <a:cubicBezTo>
                    <a:pt x="10" y="16"/>
                    <a:pt x="13" y="12"/>
                    <a:pt x="16" y="11"/>
                  </a:cubicBezTo>
                  <a:cubicBezTo>
                    <a:pt x="20" y="10"/>
                    <a:pt x="23" y="12"/>
                    <a:pt x="24" y="16"/>
                  </a:cubicBezTo>
                  <a:cubicBezTo>
                    <a:pt x="25" y="19"/>
                    <a:pt x="23" y="23"/>
                    <a:pt x="19" y="24"/>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2" name="Freeform 219"/>
            <p:cNvSpPr>
              <a:spLocks noEditPoints="1"/>
            </p:cNvSpPr>
            <p:nvPr/>
          </p:nvSpPr>
          <p:spPr bwMode="auto">
            <a:xfrm>
              <a:off x="638175" y="2308818"/>
              <a:ext cx="100013" cy="100013"/>
            </a:xfrm>
            <a:custGeom>
              <a:avLst/>
              <a:gdLst>
                <a:gd name="T0" fmla="*/ 38 w 39"/>
                <a:gd name="T1" fmla="*/ 13 h 39"/>
                <a:gd name="T2" fmla="*/ 34 w 39"/>
                <a:gd name="T3" fmla="*/ 11 h 39"/>
                <a:gd name="T4" fmla="*/ 32 w 39"/>
                <a:gd name="T5" fmla="*/ 12 h 39"/>
                <a:gd name="T6" fmla="*/ 30 w 39"/>
                <a:gd name="T7" fmla="*/ 10 h 39"/>
                <a:gd name="T8" fmla="*/ 32 w 39"/>
                <a:gd name="T9" fmla="*/ 7 h 39"/>
                <a:gd name="T10" fmla="*/ 31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4 w 39"/>
                <a:gd name="T35" fmla="*/ 8 h 39"/>
                <a:gd name="T36" fmla="*/ 2 w 39"/>
                <a:gd name="T37" fmla="*/ 11 h 39"/>
                <a:gd name="T38" fmla="*/ 3 w 39"/>
                <a:gd name="T39" fmla="*/ 14 h 39"/>
                <a:gd name="T40" fmla="*/ 5 w 39"/>
                <a:gd name="T41" fmla="*/ 15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1 w 39"/>
                <a:gd name="T61" fmla="*/ 37 h 39"/>
                <a:gd name="T62" fmla="*/ 14 w 39"/>
                <a:gd name="T63" fmla="*/ 36 h 39"/>
                <a:gd name="T64" fmla="*/ 16 w 39"/>
                <a:gd name="T65" fmla="*/ 34 h 39"/>
                <a:gd name="T66" fmla="*/ 19 w 39"/>
                <a:gd name="T67" fmla="*/ 34 h 39"/>
                <a:gd name="T68" fmla="*/ 19 w 39"/>
                <a:gd name="T69" fmla="*/ 36 h 39"/>
                <a:gd name="T70" fmla="*/ 23 w 39"/>
                <a:gd name="T71" fmla="*/ 38 h 39"/>
                <a:gd name="T72" fmla="*/ 26 w 39"/>
                <a:gd name="T73" fmla="*/ 38 h 39"/>
                <a:gd name="T74" fmla="*/ 27 w 39"/>
                <a:gd name="T75" fmla="*/ 34 h 39"/>
                <a:gd name="T76" fmla="*/ 27 w 39"/>
                <a:gd name="T77" fmla="*/ 32 h 39"/>
                <a:gd name="T78" fmla="*/ 29 w 39"/>
                <a:gd name="T79" fmla="*/ 30 h 39"/>
                <a:gd name="T80" fmla="*/ 31 w 39"/>
                <a:gd name="T81" fmla="*/ 31 h 39"/>
                <a:gd name="T82" fmla="*/ 35 w 39"/>
                <a:gd name="T83" fmla="*/ 30 h 39"/>
                <a:gd name="T84" fmla="*/ 37 w 39"/>
                <a:gd name="T85" fmla="*/ 28 h 39"/>
                <a:gd name="T86" fmla="*/ 36 w 39"/>
                <a:gd name="T87" fmla="*/ 24 h 39"/>
                <a:gd name="T88" fmla="*/ 33 w 39"/>
                <a:gd name="T89" fmla="*/ 23 h 39"/>
                <a:gd name="T90" fmla="*/ 34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2" y="12"/>
                    <a:pt x="32" y="12"/>
                    <a:pt x="32" y="12"/>
                  </a:cubicBezTo>
                  <a:cubicBezTo>
                    <a:pt x="31" y="11"/>
                    <a:pt x="31" y="10"/>
                    <a:pt x="30" y="10"/>
                  </a:cubicBezTo>
                  <a:cubicBezTo>
                    <a:pt x="32" y="7"/>
                    <a:pt x="32" y="7"/>
                    <a:pt x="32" y="7"/>
                  </a:cubicBezTo>
                  <a:cubicBezTo>
                    <a:pt x="32" y="6"/>
                    <a:pt x="32" y="4"/>
                    <a:pt x="31" y="3"/>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8"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4" y="8"/>
                  </a:cubicBezTo>
                  <a:cubicBezTo>
                    <a:pt x="2" y="11"/>
                    <a:pt x="2" y="11"/>
                    <a:pt x="2" y="11"/>
                  </a:cubicBezTo>
                  <a:cubicBezTo>
                    <a:pt x="1" y="12"/>
                    <a:pt x="2" y="14"/>
                    <a:pt x="3" y="14"/>
                  </a:cubicBezTo>
                  <a:cubicBezTo>
                    <a:pt x="5" y="15"/>
                    <a:pt x="5" y="15"/>
                    <a:pt x="5" y="15"/>
                  </a:cubicBezTo>
                  <a:cubicBezTo>
                    <a:pt x="5" y="16"/>
                    <a:pt x="4" y="18"/>
                    <a:pt x="4" y="19"/>
                  </a:cubicBezTo>
                  <a:cubicBezTo>
                    <a:pt x="2" y="19"/>
                    <a:pt x="2" y="19"/>
                    <a:pt x="2" y="19"/>
                  </a:cubicBezTo>
                  <a:cubicBezTo>
                    <a:pt x="1" y="19"/>
                    <a:pt x="0" y="21"/>
                    <a:pt x="0" y="22"/>
                  </a:cubicBezTo>
                  <a:cubicBezTo>
                    <a:pt x="1" y="25"/>
                    <a:pt x="1" y="25"/>
                    <a:pt x="1" y="25"/>
                  </a:cubicBezTo>
                  <a:cubicBezTo>
                    <a:pt x="1" y="27"/>
                    <a:pt x="3" y="28"/>
                    <a:pt x="4" y="27"/>
                  </a:cubicBezTo>
                  <a:cubicBezTo>
                    <a:pt x="6" y="27"/>
                    <a:pt x="6" y="27"/>
                    <a:pt x="6" y="27"/>
                  </a:cubicBezTo>
                  <a:cubicBezTo>
                    <a:pt x="7" y="28"/>
                    <a:pt x="8" y="29"/>
                    <a:pt x="8" y="29"/>
                  </a:cubicBezTo>
                  <a:cubicBezTo>
                    <a:pt x="7" y="31"/>
                    <a:pt x="7" y="31"/>
                    <a:pt x="7" y="31"/>
                  </a:cubicBezTo>
                  <a:cubicBezTo>
                    <a:pt x="6" y="33"/>
                    <a:pt x="7" y="34"/>
                    <a:pt x="8" y="35"/>
                  </a:cubicBezTo>
                  <a:cubicBezTo>
                    <a:pt x="11" y="37"/>
                    <a:pt x="11" y="37"/>
                    <a:pt x="11" y="37"/>
                  </a:cubicBezTo>
                  <a:cubicBezTo>
                    <a:pt x="12" y="37"/>
                    <a:pt x="14" y="37"/>
                    <a:pt x="14" y="36"/>
                  </a:cubicBezTo>
                  <a:cubicBezTo>
                    <a:pt x="16" y="34"/>
                    <a:pt x="16" y="34"/>
                    <a:pt x="16" y="34"/>
                  </a:cubicBezTo>
                  <a:cubicBezTo>
                    <a:pt x="17" y="34"/>
                    <a:pt x="18" y="34"/>
                    <a:pt x="19" y="34"/>
                  </a:cubicBezTo>
                  <a:cubicBezTo>
                    <a:pt x="19" y="36"/>
                    <a:pt x="19" y="36"/>
                    <a:pt x="19" y="36"/>
                  </a:cubicBezTo>
                  <a:cubicBezTo>
                    <a:pt x="20" y="38"/>
                    <a:pt x="21" y="39"/>
                    <a:pt x="23" y="38"/>
                  </a:cubicBezTo>
                  <a:cubicBezTo>
                    <a:pt x="26" y="38"/>
                    <a:pt x="26" y="38"/>
                    <a:pt x="26" y="38"/>
                  </a:cubicBezTo>
                  <a:cubicBezTo>
                    <a:pt x="27" y="37"/>
                    <a:pt x="28" y="36"/>
                    <a:pt x="27" y="34"/>
                  </a:cubicBezTo>
                  <a:cubicBezTo>
                    <a:pt x="27" y="32"/>
                    <a:pt x="27" y="32"/>
                    <a:pt x="27" y="32"/>
                  </a:cubicBezTo>
                  <a:cubicBezTo>
                    <a:pt x="28" y="31"/>
                    <a:pt x="28" y="31"/>
                    <a:pt x="29" y="30"/>
                  </a:cubicBezTo>
                  <a:cubicBezTo>
                    <a:pt x="31" y="31"/>
                    <a:pt x="31" y="31"/>
                    <a:pt x="31" y="31"/>
                  </a:cubicBezTo>
                  <a:cubicBezTo>
                    <a:pt x="33" y="32"/>
                    <a:pt x="34" y="32"/>
                    <a:pt x="35" y="30"/>
                  </a:cubicBezTo>
                  <a:cubicBezTo>
                    <a:pt x="37" y="28"/>
                    <a:pt x="37" y="28"/>
                    <a:pt x="37" y="28"/>
                  </a:cubicBezTo>
                  <a:cubicBezTo>
                    <a:pt x="37" y="27"/>
                    <a:pt x="37" y="25"/>
                    <a:pt x="36" y="24"/>
                  </a:cubicBezTo>
                  <a:cubicBezTo>
                    <a:pt x="33" y="23"/>
                    <a:pt x="33" y="23"/>
                    <a:pt x="33" y="23"/>
                  </a:cubicBezTo>
                  <a:cubicBezTo>
                    <a:pt x="34" y="22"/>
                    <a:pt x="34" y="21"/>
                    <a:pt x="34" y="20"/>
                  </a:cubicBezTo>
                  <a:cubicBezTo>
                    <a:pt x="36" y="19"/>
                    <a:pt x="36" y="19"/>
                    <a:pt x="36" y="19"/>
                  </a:cubicBezTo>
                  <a:cubicBezTo>
                    <a:pt x="38" y="19"/>
                    <a:pt x="39" y="17"/>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3" name="Freeform 220"/>
            <p:cNvSpPr>
              <a:spLocks noEditPoints="1"/>
            </p:cNvSpPr>
            <p:nvPr/>
          </p:nvSpPr>
          <p:spPr bwMode="auto">
            <a:xfrm>
              <a:off x="1909762" y="2164753"/>
              <a:ext cx="100013" cy="100013"/>
            </a:xfrm>
            <a:custGeom>
              <a:avLst/>
              <a:gdLst>
                <a:gd name="T0" fmla="*/ 38 w 39"/>
                <a:gd name="T1" fmla="*/ 14 h 39"/>
                <a:gd name="T2" fmla="*/ 35 w 39"/>
                <a:gd name="T3" fmla="*/ 12 h 39"/>
                <a:gd name="T4" fmla="*/ 32 w 39"/>
                <a:gd name="T5" fmla="*/ 12 h 39"/>
                <a:gd name="T6" fmla="*/ 30 w 39"/>
                <a:gd name="T7" fmla="*/ 10 h 39"/>
                <a:gd name="T8" fmla="*/ 32 w 39"/>
                <a:gd name="T9" fmla="*/ 8 h 39"/>
                <a:gd name="T10" fmla="*/ 31 w 39"/>
                <a:gd name="T11" fmla="*/ 4 h 39"/>
                <a:gd name="T12" fmla="*/ 28 w 39"/>
                <a:gd name="T13" fmla="*/ 2 h 39"/>
                <a:gd name="T14" fmla="*/ 24 w 39"/>
                <a:gd name="T15" fmla="*/ 3 h 39"/>
                <a:gd name="T16" fmla="*/ 23 w 39"/>
                <a:gd name="T17" fmla="*/ 6 h 39"/>
                <a:gd name="T18" fmla="*/ 20 w 39"/>
                <a:gd name="T19" fmla="*/ 5 h 39"/>
                <a:gd name="T20" fmla="*/ 20 w 39"/>
                <a:gd name="T21" fmla="*/ 3 h 39"/>
                <a:gd name="T22" fmla="*/ 16 w 39"/>
                <a:gd name="T23" fmla="*/ 1 h 39"/>
                <a:gd name="T24" fmla="*/ 13 w 39"/>
                <a:gd name="T25" fmla="*/ 1 h 39"/>
                <a:gd name="T26" fmla="*/ 11 w 39"/>
                <a:gd name="T27" fmla="*/ 5 h 39"/>
                <a:gd name="T28" fmla="*/ 12 w 39"/>
                <a:gd name="T29" fmla="*/ 7 h 39"/>
                <a:gd name="T30" fmla="*/ 10 w 39"/>
                <a:gd name="T31" fmla="*/ 9 h 39"/>
                <a:gd name="T32" fmla="*/ 7 w 39"/>
                <a:gd name="T33" fmla="*/ 8 h 39"/>
                <a:gd name="T34" fmla="*/ 4 w 39"/>
                <a:gd name="T35" fmla="*/ 9 h 39"/>
                <a:gd name="T36" fmla="*/ 2 w 39"/>
                <a:gd name="T37" fmla="*/ 11 h 39"/>
                <a:gd name="T38" fmla="*/ 3 w 39"/>
                <a:gd name="T39" fmla="*/ 15 h 39"/>
                <a:gd name="T40" fmla="*/ 5 w 39"/>
                <a:gd name="T41" fmla="*/ 16 h 39"/>
                <a:gd name="T42" fmla="*/ 5 w 39"/>
                <a:gd name="T43" fmla="*/ 19 h 39"/>
                <a:gd name="T44" fmla="*/ 2 w 39"/>
                <a:gd name="T45" fmla="*/ 20 h 39"/>
                <a:gd name="T46" fmla="*/ 0 w 39"/>
                <a:gd name="T47" fmla="*/ 23 h 39"/>
                <a:gd name="T48" fmla="*/ 1 w 39"/>
                <a:gd name="T49" fmla="*/ 26 h 39"/>
                <a:gd name="T50" fmla="*/ 4 w 39"/>
                <a:gd name="T51" fmla="*/ 28 h 39"/>
                <a:gd name="T52" fmla="*/ 7 w 39"/>
                <a:gd name="T53" fmla="*/ 27 h 39"/>
                <a:gd name="T54" fmla="*/ 9 w 39"/>
                <a:gd name="T55" fmla="*/ 30 h 39"/>
                <a:gd name="T56" fmla="*/ 7 w 39"/>
                <a:gd name="T57" fmla="*/ 32 h 39"/>
                <a:gd name="T58" fmla="*/ 8 w 39"/>
                <a:gd name="T59" fmla="*/ 36 h 39"/>
                <a:gd name="T60" fmla="*/ 11 w 39"/>
                <a:gd name="T61" fmla="*/ 37 h 39"/>
                <a:gd name="T62" fmla="*/ 15 w 39"/>
                <a:gd name="T63" fmla="*/ 36 h 39"/>
                <a:gd name="T64" fmla="*/ 16 w 39"/>
                <a:gd name="T65" fmla="*/ 34 h 39"/>
                <a:gd name="T66" fmla="*/ 19 w 39"/>
                <a:gd name="T67" fmla="*/ 35 h 39"/>
                <a:gd name="T68" fmla="*/ 19 w 39"/>
                <a:gd name="T69" fmla="*/ 37 h 39"/>
                <a:gd name="T70" fmla="*/ 23 w 39"/>
                <a:gd name="T71" fmla="*/ 39 h 39"/>
                <a:gd name="T72" fmla="*/ 26 w 39"/>
                <a:gd name="T73" fmla="*/ 38 h 39"/>
                <a:gd name="T74" fmla="*/ 28 w 39"/>
                <a:gd name="T75" fmla="*/ 35 h 39"/>
                <a:gd name="T76" fmla="*/ 27 w 39"/>
                <a:gd name="T77" fmla="*/ 32 h 39"/>
                <a:gd name="T78" fmla="*/ 29 w 39"/>
                <a:gd name="T79" fmla="*/ 31 h 39"/>
                <a:gd name="T80" fmla="*/ 32 w 39"/>
                <a:gd name="T81" fmla="*/ 32 h 39"/>
                <a:gd name="T82" fmla="*/ 35 w 39"/>
                <a:gd name="T83" fmla="*/ 31 h 39"/>
                <a:gd name="T84" fmla="*/ 37 w 39"/>
                <a:gd name="T85" fmla="*/ 28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2 w 39"/>
                <a:gd name="T101" fmla="*/ 22 h 39"/>
                <a:gd name="T102" fmla="*/ 17 w 39"/>
                <a:gd name="T103" fmla="*/ 13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2"/>
                    <a:pt x="32" y="12"/>
                    <a:pt x="32" y="12"/>
                  </a:cubicBezTo>
                  <a:cubicBezTo>
                    <a:pt x="31" y="12"/>
                    <a:pt x="31" y="11"/>
                    <a:pt x="30" y="10"/>
                  </a:cubicBezTo>
                  <a:cubicBezTo>
                    <a:pt x="32" y="8"/>
                    <a:pt x="32" y="8"/>
                    <a:pt x="32" y="8"/>
                  </a:cubicBezTo>
                  <a:cubicBezTo>
                    <a:pt x="33" y="6"/>
                    <a:pt x="32" y="5"/>
                    <a:pt x="31" y="4"/>
                  </a:cubicBezTo>
                  <a:cubicBezTo>
                    <a:pt x="28" y="2"/>
                    <a:pt x="28" y="2"/>
                    <a:pt x="28" y="2"/>
                  </a:cubicBezTo>
                  <a:cubicBezTo>
                    <a:pt x="27" y="2"/>
                    <a:pt x="25" y="2"/>
                    <a:pt x="24" y="3"/>
                  </a:cubicBezTo>
                  <a:cubicBezTo>
                    <a:pt x="23" y="6"/>
                    <a:pt x="23" y="6"/>
                    <a:pt x="23" y="6"/>
                  </a:cubicBezTo>
                  <a:cubicBezTo>
                    <a:pt x="22" y="5"/>
                    <a:pt x="21" y="5"/>
                    <a:pt x="20" y="5"/>
                  </a:cubicBezTo>
                  <a:cubicBezTo>
                    <a:pt x="20" y="3"/>
                    <a:pt x="20" y="3"/>
                    <a:pt x="20" y="3"/>
                  </a:cubicBezTo>
                  <a:cubicBezTo>
                    <a:pt x="19" y="1"/>
                    <a:pt x="18" y="0"/>
                    <a:pt x="16" y="1"/>
                  </a:cubicBezTo>
                  <a:cubicBezTo>
                    <a:pt x="13" y="1"/>
                    <a:pt x="13" y="1"/>
                    <a:pt x="13" y="1"/>
                  </a:cubicBezTo>
                  <a:cubicBezTo>
                    <a:pt x="12" y="2"/>
                    <a:pt x="11" y="3"/>
                    <a:pt x="11" y="5"/>
                  </a:cubicBezTo>
                  <a:cubicBezTo>
                    <a:pt x="12" y="7"/>
                    <a:pt x="12" y="7"/>
                    <a:pt x="12" y="7"/>
                  </a:cubicBezTo>
                  <a:cubicBezTo>
                    <a:pt x="11" y="8"/>
                    <a:pt x="10" y="8"/>
                    <a:pt x="10" y="9"/>
                  </a:cubicBezTo>
                  <a:cubicBezTo>
                    <a:pt x="7" y="8"/>
                    <a:pt x="7" y="8"/>
                    <a:pt x="7" y="8"/>
                  </a:cubicBezTo>
                  <a:cubicBezTo>
                    <a:pt x="6" y="7"/>
                    <a:pt x="5" y="7"/>
                    <a:pt x="4" y="9"/>
                  </a:cubicBezTo>
                  <a:cubicBezTo>
                    <a:pt x="2" y="11"/>
                    <a:pt x="2" y="11"/>
                    <a:pt x="2" y="11"/>
                  </a:cubicBezTo>
                  <a:cubicBezTo>
                    <a:pt x="1" y="12"/>
                    <a:pt x="2" y="14"/>
                    <a:pt x="3" y="15"/>
                  </a:cubicBezTo>
                  <a:cubicBezTo>
                    <a:pt x="5" y="16"/>
                    <a:pt x="5" y="16"/>
                    <a:pt x="5" y="16"/>
                  </a:cubicBezTo>
                  <a:cubicBezTo>
                    <a:pt x="5" y="17"/>
                    <a:pt x="5" y="18"/>
                    <a:pt x="5" y="19"/>
                  </a:cubicBezTo>
                  <a:cubicBezTo>
                    <a:pt x="2" y="20"/>
                    <a:pt x="2" y="20"/>
                    <a:pt x="2" y="20"/>
                  </a:cubicBezTo>
                  <a:cubicBezTo>
                    <a:pt x="1" y="20"/>
                    <a:pt x="0" y="22"/>
                    <a:pt x="0" y="23"/>
                  </a:cubicBezTo>
                  <a:cubicBezTo>
                    <a:pt x="1" y="26"/>
                    <a:pt x="1" y="26"/>
                    <a:pt x="1" y="26"/>
                  </a:cubicBezTo>
                  <a:cubicBezTo>
                    <a:pt x="2" y="27"/>
                    <a:pt x="3" y="28"/>
                    <a:pt x="4" y="28"/>
                  </a:cubicBezTo>
                  <a:cubicBezTo>
                    <a:pt x="7" y="27"/>
                    <a:pt x="7" y="27"/>
                    <a:pt x="7" y="27"/>
                  </a:cubicBezTo>
                  <a:cubicBezTo>
                    <a:pt x="7" y="28"/>
                    <a:pt x="8" y="29"/>
                    <a:pt x="9" y="30"/>
                  </a:cubicBezTo>
                  <a:cubicBezTo>
                    <a:pt x="7" y="32"/>
                    <a:pt x="7" y="32"/>
                    <a:pt x="7" y="32"/>
                  </a:cubicBezTo>
                  <a:cubicBezTo>
                    <a:pt x="7" y="33"/>
                    <a:pt x="7" y="35"/>
                    <a:pt x="8" y="36"/>
                  </a:cubicBezTo>
                  <a:cubicBezTo>
                    <a:pt x="11" y="37"/>
                    <a:pt x="11" y="37"/>
                    <a:pt x="11" y="37"/>
                  </a:cubicBezTo>
                  <a:cubicBezTo>
                    <a:pt x="12" y="38"/>
                    <a:pt x="14" y="38"/>
                    <a:pt x="15" y="36"/>
                  </a:cubicBezTo>
                  <a:cubicBezTo>
                    <a:pt x="16" y="34"/>
                    <a:pt x="16" y="34"/>
                    <a:pt x="16" y="34"/>
                  </a:cubicBezTo>
                  <a:cubicBezTo>
                    <a:pt x="17" y="34"/>
                    <a:pt x="18" y="35"/>
                    <a:pt x="19" y="35"/>
                  </a:cubicBezTo>
                  <a:cubicBezTo>
                    <a:pt x="19" y="37"/>
                    <a:pt x="19" y="37"/>
                    <a:pt x="19" y="37"/>
                  </a:cubicBezTo>
                  <a:cubicBezTo>
                    <a:pt x="20" y="38"/>
                    <a:pt x="21" y="39"/>
                    <a:pt x="23" y="39"/>
                  </a:cubicBezTo>
                  <a:cubicBezTo>
                    <a:pt x="26" y="38"/>
                    <a:pt x="26" y="38"/>
                    <a:pt x="26" y="38"/>
                  </a:cubicBezTo>
                  <a:cubicBezTo>
                    <a:pt x="27" y="38"/>
                    <a:pt x="28" y="36"/>
                    <a:pt x="28" y="35"/>
                  </a:cubicBezTo>
                  <a:cubicBezTo>
                    <a:pt x="27" y="32"/>
                    <a:pt x="27" y="32"/>
                    <a:pt x="27" y="32"/>
                  </a:cubicBezTo>
                  <a:cubicBezTo>
                    <a:pt x="28" y="32"/>
                    <a:pt x="29" y="31"/>
                    <a:pt x="29" y="31"/>
                  </a:cubicBezTo>
                  <a:cubicBezTo>
                    <a:pt x="32" y="32"/>
                    <a:pt x="32" y="32"/>
                    <a:pt x="32" y="32"/>
                  </a:cubicBezTo>
                  <a:cubicBezTo>
                    <a:pt x="33" y="33"/>
                    <a:pt x="35" y="32"/>
                    <a:pt x="35" y="31"/>
                  </a:cubicBezTo>
                  <a:cubicBezTo>
                    <a:pt x="37" y="28"/>
                    <a:pt x="37" y="28"/>
                    <a:pt x="37" y="28"/>
                  </a:cubicBezTo>
                  <a:cubicBezTo>
                    <a:pt x="38" y="27"/>
                    <a:pt x="37" y="26"/>
                    <a:pt x="36" y="25"/>
                  </a:cubicBezTo>
                  <a:cubicBezTo>
                    <a:pt x="34" y="23"/>
                    <a:pt x="34" y="23"/>
                    <a:pt x="34" y="23"/>
                  </a:cubicBezTo>
                  <a:cubicBezTo>
                    <a:pt x="34" y="22"/>
                    <a:pt x="34" y="22"/>
                    <a:pt x="34" y="21"/>
                  </a:cubicBezTo>
                  <a:cubicBezTo>
                    <a:pt x="37" y="20"/>
                    <a:pt x="37" y="20"/>
                    <a:pt x="37" y="20"/>
                  </a:cubicBezTo>
                  <a:cubicBezTo>
                    <a:pt x="38" y="20"/>
                    <a:pt x="39" y="18"/>
                    <a:pt x="39" y="17"/>
                  </a:cubicBezTo>
                  <a:lnTo>
                    <a:pt x="38" y="14"/>
                  </a:lnTo>
                  <a:close/>
                  <a:moveTo>
                    <a:pt x="21" y="27"/>
                  </a:moveTo>
                  <a:cubicBezTo>
                    <a:pt x="17" y="28"/>
                    <a:pt x="13" y="26"/>
                    <a:pt x="12" y="22"/>
                  </a:cubicBezTo>
                  <a:cubicBezTo>
                    <a:pt x="11" y="18"/>
                    <a:pt x="14" y="14"/>
                    <a:pt x="17" y="13"/>
                  </a:cubicBezTo>
                  <a:cubicBezTo>
                    <a:pt x="21" y="12"/>
                    <a:pt x="25" y="14"/>
                    <a:pt x="26" y="18"/>
                  </a:cubicBezTo>
                  <a:cubicBezTo>
                    <a:pt x="27" y="22"/>
                    <a:pt x="25" y="26"/>
                    <a:pt x="21" y="2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4" name="Freeform 221"/>
            <p:cNvSpPr>
              <a:spLocks noEditPoints="1"/>
            </p:cNvSpPr>
            <p:nvPr/>
          </p:nvSpPr>
          <p:spPr bwMode="auto">
            <a:xfrm>
              <a:off x="2357437" y="1907578"/>
              <a:ext cx="100013" cy="100013"/>
            </a:xfrm>
            <a:custGeom>
              <a:avLst/>
              <a:gdLst>
                <a:gd name="T0" fmla="*/ 38 w 39"/>
                <a:gd name="T1" fmla="*/ 13 h 39"/>
                <a:gd name="T2" fmla="*/ 35 w 39"/>
                <a:gd name="T3" fmla="*/ 11 h 39"/>
                <a:gd name="T4" fmla="*/ 32 w 39"/>
                <a:gd name="T5" fmla="*/ 12 h 39"/>
                <a:gd name="T6" fmla="*/ 31 w 39"/>
                <a:gd name="T7" fmla="*/ 10 h 39"/>
                <a:gd name="T8" fmla="*/ 32 w 39"/>
                <a:gd name="T9" fmla="*/ 7 h 39"/>
                <a:gd name="T10" fmla="*/ 31 w 39"/>
                <a:gd name="T11" fmla="*/ 4 h 39"/>
                <a:gd name="T12" fmla="*/ 28 w 39"/>
                <a:gd name="T13" fmla="*/ 2 h 39"/>
                <a:gd name="T14" fmla="*/ 25 w 39"/>
                <a:gd name="T15" fmla="*/ 3 h 39"/>
                <a:gd name="T16" fmla="*/ 23 w 39"/>
                <a:gd name="T17" fmla="*/ 5 h 39"/>
                <a:gd name="T18" fmla="*/ 21 w 39"/>
                <a:gd name="T19" fmla="*/ 5 h 39"/>
                <a:gd name="T20" fmla="*/ 20 w 39"/>
                <a:gd name="T21" fmla="*/ 2 h 39"/>
                <a:gd name="T22" fmla="*/ 17 w 39"/>
                <a:gd name="T23" fmla="*/ 0 h 39"/>
                <a:gd name="T24" fmla="*/ 14 w 39"/>
                <a:gd name="T25" fmla="*/ 1 h 39"/>
                <a:gd name="T26" fmla="*/ 12 w 39"/>
                <a:gd name="T27" fmla="*/ 4 h 39"/>
                <a:gd name="T28" fmla="*/ 12 w 39"/>
                <a:gd name="T29" fmla="*/ 7 h 39"/>
                <a:gd name="T30" fmla="*/ 10 w 39"/>
                <a:gd name="T31" fmla="*/ 9 h 39"/>
                <a:gd name="T32" fmla="*/ 8 w 39"/>
                <a:gd name="T33" fmla="*/ 7 h 39"/>
                <a:gd name="T34" fmla="*/ 4 w 39"/>
                <a:gd name="T35" fmla="*/ 8 h 39"/>
                <a:gd name="T36" fmla="*/ 2 w 39"/>
                <a:gd name="T37" fmla="*/ 11 h 39"/>
                <a:gd name="T38" fmla="*/ 3 w 39"/>
                <a:gd name="T39" fmla="*/ 15 h 39"/>
                <a:gd name="T40" fmla="*/ 5 w 39"/>
                <a:gd name="T41" fmla="*/ 16 h 39"/>
                <a:gd name="T42" fmla="*/ 5 w 39"/>
                <a:gd name="T43" fmla="*/ 19 h 39"/>
                <a:gd name="T44" fmla="*/ 3 w 39"/>
                <a:gd name="T45" fmla="*/ 19 h 39"/>
                <a:gd name="T46" fmla="*/ 1 w 39"/>
                <a:gd name="T47" fmla="*/ 23 h 39"/>
                <a:gd name="T48" fmla="*/ 1 w 39"/>
                <a:gd name="T49" fmla="*/ 26 h 39"/>
                <a:gd name="T50" fmla="*/ 5 w 39"/>
                <a:gd name="T51" fmla="*/ 28 h 39"/>
                <a:gd name="T52" fmla="*/ 7 w 39"/>
                <a:gd name="T53" fmla="*/ 27 h 39"/>
                <a:gd name="T54" fmla="*/ 9 w 39"/>
                <a:gd name="T55" fmla="*/ 30 h 39"/>
                <a:gd name="T56" fmla="*/ 8 w 39"/>
                <a:gd name="T57" fmla="*/ 32 h 39"/>
                <a:gd name="T58" fmla="*/ 9 w 39"/>
                <a:gd name="T59" fmla="*/ 35 h 39"/>
                <a:gd name="T60" fmla="*/ 11 w 39"/>
                <a:gd name="T61" fmla="*/ 37 h 39"/>
                <a:gd name="T62" fmla="*/ 15 w 39"/>
                <a:gd name="T63" fmla="*/ 36 h 39"/>
                <a:gd name="T64" fmla="*/ 16 w 39"/>
                <a:gd name="T65" fmla="*/ 34 h 39"/>
                <a:gd name="T66" fmla="*/ 19 w 39"/>
                <a:gd name="T67" fmla="*/ 34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0 h 39"/>
                <a:gd name="T80" fmla="*/ 32 w 39"/>
                <a:gd name="T81" fmla="*/ 32 h 39"/>
                <a:gd name="T82" fmla="*/ 36 w 39"/>
                <a:gd name="T83" fmla="*/ 31 h 39"/>
                <a:gd name="T84" fmla="*/ 37 w 39"/>
                <a:gd name="T85" fmla="*/ 28 h 39"/>
                <a:gd name="T86" fmla="*/ 36 w 39"/>
                <a:gd name="T87" fmla="*/ 24 h 39"/>
                <a:gd name="T88" fmla="*/ 34 w 39"/>
                <a:gd name="T89" fmla="*/ 23 h 39"/>
                <a:gd name="T90" fmla="*/ 34 w 39"/>
                <a:gd name="T91" fmla="*/ 20 h 39"/>
                <a:gd name="T92" fmla="*/ 37 w 39"/>
                <a:gd name="T93" fmla="*/ 20 h 39"/>
                <a:gd name="T94" fmla="*/ 39 w 39"/>
                <a:gd name="T95" fmla="*/ 16 h 39"/>
                <a:gd name="T96" fmla="*/ 38 w 39"/>
                <a:gd name="T97" fmla="*/ 13 h 39"/>
                <a:gd name="T98" fmla="*/ 21 w 39"/>
                <a:gd name="T99" fmla="*/ 27 h 39"/>
                <a:gd name="T100" fmla="*/ 12 w 39"/>
                <a:gd name="T101" fmla="*/ 21 h 39"/>
                <a:gd name="T102" fmla="*/ 18 w 39"/>
                <a:gd name="T103" fmla="*/ 12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8" y="12"/>
                    <a:pt x="36" y="11"/>
                    <a:pt x="35" y="11"/>
                  </a:cubicBezTo>
                  <a:cubicBezTo>
                    <a:pt x="32" y="12"/>
                    <a:pt x="32" y="12"/>
                    <a:pt x="32" y="12"/>
                  </a:cubicBezTo>
                  <a:cubicBezTo>
                    <a:pt x="32" y="11"/>
                    <a:pt x="31" y="11"/>
                    <a:pt x="31" y="10"/>
                  </a:cubicBezTo>
                  <a:cubicBezTo>
                    <a:pt x="32" y="7"/>
                    <a:pt x="32" y="7"/>
                    <a:pt x="32" y="7"/>
                  </a:cubicBezTo>
                  <a:cubicBezTo>
                    <a:pt x="33" y="6"/>
                    <a:pt x="32" y="5"/>
                    <a:pt x="31" y="4"/>
                  </a:cubicBezTo>
                  <a:cubicBezTo>
                    <a:pt x="28" y="2"/>
                    <a:pt x="28" y="2"/>
                    <a:pt x="28" y="2"/>
                  </a:cubicBezTo>
                  <a:cubicBezTo>
                    <a:pt x="27" y="1"/>
                    <a:pt x="25" y="2"/>
                    <a:pt x="25" y="3"/>
                  </a:cubicBezTo>
                  <a:cubicBezTo>
                    <a:pt x="23" y="5"/>
                    <a:pt x="23" y="5"/>
                    <a:pt x="23" y="5"/>
                  </a:cubicBezTo>
                  <a:cubicBezTo>
                    <a:pt x="22" y="5"/>
                    <a:pt x="21" y="5"/>
                    <a:pt x="21" y="5"/>
                  </a:cubicBezTo>
                  <a:cubicBezTo>
                    <a:pt x="20" y="2"/>
                    <a:pt x="20" y="2"/>
                    <a:pt x="20" y="2"/>
                  </a:cubicBezTo>
                  <a:cubicBezTo>
                    <a:pt x="20" y="1"/>
                    <a:pt x="18" y="0"/>
                    <a:pt x="17" y="0"/>
                  </a:cubicBezTo>
                  <a:cubicBezTo>
                    <a:pt x="14" y="1"/>
                    <a:pt x="14" y="1"/>
                    <a:pt x="14" y="1"/>
                  </a:cubicBezTo>
                  <a:cubicBezTo>
                    <a:pt x="12" y="1"/>
                    <a:pt x="11" y="3"/>
                    <a:pt x="12" y="4"/>
                  </a:cubicBezTo>
                  <a:cubicBezTo>
                    <a:pt x="12" y="7"/>
                    <a:pt x="12" y="7"/>
                    <a:pt x="12" y="7"/>
                  </a:cubicBezTo>
                  <a:cubicBezTo>
                    <a:pt x="11" y="7"/>
                    <a:pt x="11" y="8"/>
                    <a:pt x="10" y="9"/>
                  </a:cubicBezTo>
                  <a:cubicBezTo>
                    <a:pt x="8" y="7"/>
                    <a:pt x="8" y="7"/>
                    <a:pt x="8" y="7"/>
                  </a:cubicBezTo>
                  <a:cubicBezTo>
                    <a:pt x="6" y="7"/>
                    <a:pt x="5" y="7"/>
                    <a:pt x="4" y="8"/>
                  </a:cubicBezTo>
                  <a:cubicBezTo>
                    <a:pt x="2" y="11"/>
                    <a:pt x="2" y="11"/>
                    <a:pt x="2" y="11"/>
                  </a:cubicBezTo>
                  <a:cubicBezTo>
                    <a:pt x="2" y="12"/>
                    <a:pt x="2" y="14"/>
                    <a:pt x="3" y="15"/>
                  </a:cubicBezTo>
                  <a:cubicBezTo>
                    <a:pt x="5" y="16"/>
                    <a:pt x="5" y="16"/>
                    <a:pt x="5" y="16"/>
                  </a:cubicBezTo>
                  <a:cubicBezTo>
                    <a:pt x="5" y="17"/>
                    <a:pt x="5" y="18"/>
                    <a:pt x="5" y="19"/>
                  </a:cubicBezTo>
                  <a:cubicBezTo>
                    <a:pt x="3" y="19"/>
                    <a:pt x="3" y="19"/>
                    <a:pt x="3" y="19"/>
                  </a:cubicBezTo>
                  <a:cubicBezTo>
                    <a:pt x="1" y="20"/>
                    <a:pt x="0" y="21"/>
                    <a:pt x="1" y="23"/>
                  </a:cubicBezTo>
                  <a:cubicBezTo>
                    <a:pt x="1" y="26"/>
                    <a:pt x="1" y="26"/>
                    <a:pt x="1" y="26"/>
                  </a:cubicBezTo>
                  <a:cubicBezTo>
                    <a:pt x="2" y="27"/>
                    <a:pt x="3" y="28"/>
                    <a:pt x="5" y="28"/>
                  </a:cubicBezTo>
                  <a:cubicBezTo>
                    <a:pt x="7" y="27"/>
                    <a:pt x="7" y="27"/>
                    <a:pt x="7" y="27"/>
                  </a:cubicBezTo>
                  <a:cubicBezTo>
                    <a:pt x="7" y="28"/>
                    <a:pt x="8" y="29"/>
                    <a:pt x="9" y="30"/>
                  </a:cubicBezTo>
                  <a:cubicBezTo>
                    <a:pt x="8" y="32"/>
                    <a:pt x="8" y="32"/>
                    <a:pt x="8" y="32"/>
                  </a:cubicBezTo>
                  <a:cubicBezTo>
                    <a:pt x="7" y="33"/>
                    <a:pt x="7" y="35"/>
                    <a:pt x="9" y="35"/>
                  </a:cubicBezTo>
                  <a:cubicBezTo>
                    <a:pt x="11" y="37"/>
                    <a:pt x="11" y="37"/>
                    <a:pt x="11" y="37"/>
                  </a:cubicBezTo>
                  <a:cubicBezTo>
                    <a:pt x="12" y="38"/>
                    <a:pt x="14" y="37"/>
                    <a:pt x="15" y="36"/>
                  </a:cubicBezTo>
                  <a:cubicBezTo>
                    <a:pt x="16" y="34"/>
                    <a:pt x="16" y="34"/>
                    <a:pt x="16" y="34"/>
                  </a:cubicBezTo>
                  <a:cubicBezTo>
                    <a:pt x="17" y="34"/>
                    <a:pt x="18" y="34"/>
                    <a:pt x="19" y="34"/>
                  </a:cubicBezTo>
                  <a:cubicBezTo>
                    <a:pt x="20" y="37"/>
                    <a:pt x="20" y="37"/>
                    <a:pt x="20" y="37"/>
                  </a:cubicBezTo>
                  <a:cubicBezTo>
                    <a:pt x="20" y="38"/>
                    <a:pt x="22" y="39"/>
                    <a:pt x="23" y="39"/>
                  </a:cubicBezTo>
                  <a:cubicBezTo>
                    <a:pt x="26" y="38"/>
                    <a:pt x="26" y="38"/>
                    <a:pt x="26" y="38"/>
                  </a:cubicBezTo>
                  <a:cubicBezTo>
                    <a:pt x="27" y="38"/>
                    <a:pt x="28" y="36"/>
                    <a:pt x="28" y="35"/>
                  </a:cubicBezTo>
                  <a:cubicBezTo>
                    <a:pt x="27" y="32"/>
                    <a:pt x="27" y="32"/>
                    <a:pt x="27" y="32"/>
                  </a:cubicBezTo>
                  <a:cubicBezTo>
                    <a:pt x="28" y="32"/>
                    <a:pt x="29" y="31"/>
                    <a:pt x="30" y="30"/>
                  </a:cubicBezTo>
                  <a:cubicBezTo>
                    <a:pt x="32" y="32"/>
                    <a:pt x="32" y="32"/>
                    <a:pt x="32" y="32"/>
                  </a:cubicBezTo>
                  <a:cubicBezTo>
                    <a:pt x="33" y="32"/>
                    <a:pt x="35" y="32"/>
                    <a:pt x="36" y="31"/>
                  </a:cubicBezTo>
                  <a:cubicBezTo>
                    <a:pt x="37" y="28"/>
                    <a:pt x="37" y="28"/>
                    <a:pt x="37" y="28"/>
                  </a:cubicBezTo>
                  <a:cubicBezTo>
                    <a:pt x="38" y="27"/>
                    <a:pt x="38" y="25"/>
                    <a:pt x="36" y="24"/>
                  </a:cubicBezTo>
                  <a:cubicBezTo>
                    <a:pt x="34" y="23"/>
                    <a:pt x="34" y="23"/>
                    <a:pt x="34" y="23"/>
                  </a:cubicBezTo>
                  <a:cubicBezTo>
                    <a:pt x="34" y="22"/>
                    <a:pt x="34" y="21"/>
                    <a:pt x="34" y="20"/>
                  </a:cubicBezTo>
                  <a:cubicBezTo>
                    <a:pt x="37" y="20"/>
                    <a:pt x="37" y="20"/>
                    <a:pt x="37" y="20"/>
                  </a:cubicBezTo>
                  <a:cubicBezTo>
                    <a:pt x="38" y="19"/>
                    <a:pt x="39" y="18"/>
                    <a:pt x="39" y="16"/>
                  </a:cubicBezTo>
                  <a:lnTo>
                    <a:pt x="38" y="13"/>
                  </a:lnTo>
                  <a:close/>
                  <a:moveTo>
                    <a:pt x="21" y="27"/>
                  </a:moveTo>
                  <a:cubicBezTo>
                    <a:pt x="17" y="28"/>
                    <a:pt x="13" y="25"/>
                    <a:pt x="12" y="21"/>
                  </a:cubicBezTo>
                  <a:cubicBezTo>
                    <a:pt x="11" y="17"/>
                    <a:pt x="14" y="13"/>
                    <a:pt x="18" y="12"/>
                  </a:cubicBezTo>
                  <a:cubicBezTo>
                    <a:pt x="22" y="12"/>
                    <a:pt x="26" y="14"/>
                    <a:pt x="27" y="18"/>
                  </a:cubicBezTo>
                  <a:cubicBezTo>
                    <a:pt x="28" y="22"/>
                    <a:pt x="25" y="26"/>
                    <a:pt x="21" y="2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5" name="Freeform 222"/>
            <p:cNvSpPr>
              <a:spLocks noEditPoints="1"/>
            </p:cNvSpPr>
            <p:nvPr/>
          </p:nvSpPr>
          <p:spPr bwMode="auto">
            <a:xfrm>
              <a:off x="3549253" y="2605285"/>
              <a:ext cx="100013" cy="97631"/>
            </a:xfrm>
            <a:custGeom>
              <a:avLst/>
              <a:gdLst>
                <a:gd name="T0" fmla="*/ 37 w 39"/>
                <a:gd name="T1" fmla="*/ 13 h 38"/>
                <a:gd name="T2" fmla="*/ 34 w 39"/>
                <a:gd name="T3" fmla="*/ 11 h 38"/>
                <a:gd name="T4" fmla="*/ 31 w 39"/>
                <a:gd name="T5" fmla="*/ 12 h 38"/>
                <a:gd name="T6" fmla="*/ 30 w 39"/>
                <a:gd name="T7" fmla="*/ 9 h 38"/>
                <a:gd name="T8" fmla="*/ 31 w 39"/>
                <a:gd name="T9" fmla="*/ 7 h 38"/>
                <a:gd name="T10" fmla="*/ 30 w 39"/>
                <a:gd name="T11" fmla="*/ 3 h 38"/>
                <a:gd name="T12" fmla="*/ 28 w 39"/>
                <a:gd name="T13" fmla="*/ 2 h 38"/>
                <a:gd name="T14" fmla="*/ 24 w 39"/>
                <a:gd name="T15" fmla="*/ 3 h 38"/>
                <a:gd name="T16" fmla="*/ 23 w 39"/>
                <a:gd name="T17" fmla="*/ 5 h 38"/>
                <a:gd name="T18" fmla="*/ 20 w 39"/>
                <a:gd name="T19" fmla="*/ 4 h 38"/>
                <a:gd name="T20" fmla="*/ 19 w 39"/>
                <a:gd name="T21" fmla="*/ 2 h 38"/>
                <a:gd name="T22" fmla="*/ 16 w 39"/>
                <a:gd name="T23" fmla="*/ 0 h 38"/>
                <a:gd name="T24" fmla="*/ 13 w 39"/>
                <a:gd name="T25" fmla="*/ 1 h 38"/>
                <a:gd name="T26" fmla="*/ 11 w 39"/>
                <a:gd name="T27" fmla="*/ 4 h 38"/>
                <a:gd name="T28" fmla="*/ 11 w 39"/>
                <a:gd name="T29" fmla="*/ 6 h 38"/>
                <a:gd name="T30" fmla="*/ 9 w 39"/>
                <a:gd name="T31" fmla="*/ 8 h 38"/>
                <a:gd name="T32" fmla="*/ 7 w 39"/>
                <a:gd name="T33" fmla="*/ 7 h 38"/>
                <a:gd name="T34" fmla="*/ 3 w 39"/>
                <a:gd name="T35" fmla="*/ 8 h 38"/>
                <a:gd name="T36" fmla="*/ 2 w 39"/>
                <a:gd name="T37" fmla="*/ 10 h 38"/>
                <a:gd name="T38" fmla="*/ 3 w 39"/>
                <a:gd name="T39" fmla="*/ 14 h 38"/>
                <a:gd name="T40" fmla="*/ 5 w 39"/>
                <a:gd name="T41" fmla="*/ 15 h 38"/>
                <a:gd name="T42" fmla="*/ 4 w 39"/>
                <a:gd name="T43" fmla="*/ 18 h 38"/>
                <a:gd name="T44" fmla="*/ 2 w 39"/>
                <a:gd name="T45" fmla="*/ 19 h 38"/>
                <a:gd name="T46" fmla="*/ 0 w 39"/>
                <a:gd name="T47" fmla="*/ 22 h 38"/>
                <a:gd name="T48" fmla="*/ 1 w 39"/>
                <a:gd name="T49" fmla="*/ 25 h 38"/>
                <a:gd name="T50" fmla="*/ 4 w 39"/>
                <a:gd name="T51" fmla="*/ 27 h 38"/>
                <a:gd name="T52" fmla="*/ 6 w 39"/>
                <a:gd name="T53" fmla="*/ 27 h 38"/>
                <a:gd name="T54" fmla="*/ 8 w 39"/>
                <a:gd name="T55" fmla="*/ 29 h 38"/>
                <a:gd name="T56" fmla="*/ 7 w 39"/>
                <a:gd name="T57" fmla="*/ 31 h 38"/>
                <a:gd name="T58" fmla="*/ 8 w 39"/>
                <a:gd name="T59" fmla="*/ 35 h 38"/>
                <a:gd name="T60" fmla="*/ 10 w 39"/>
                <a:gd name="T61" fmla="*/ 36 h 38"/>
                <a:gd name="T62" fmla="*/ 14 w 39"/>
                <a:gd name="T63" fmla="*/ 35 h 38"/>
                <a:gd name="T64" fmla="*/ 15 w 39"/>
                <a:gd name="T65" fmla="*/ 33 h 38"/>
                <a:gd name="T66" fmla="*/ 18 w 39"/>
                <a:gd name="T67" fmla="*/ 34 h 38"/>
                <a:gd name="T68" fmla="*/ 19 w 39"/>
                <a:gd name="T69" fmla="*/ 36 h 38"/>
                <a:gd name="T70" fmla="*/ 22 w 39"/>
                <a:gd name="T71" fmla="*/ 38 h 38"/>
                <a:gd name="T72" fmla="*/ 25 w 39"/>
                <a:gd name="T73" fmla="*/ 37 h 38"/>
                <a:gd name="T74" fmla="*/ 27 w 39"/>
                <a:gd name="T75" fmla="*/ 34 h 38"/>
                <a:gd name="T76" fmla="*/ 27 w 39"/>
                <a:gd name="T77" fmla="*/ 32 h 38"/>
                <a:gd name="T78" fmla="*/ 29 w 39"/>
                <a:gd name="T79" fmla="*/ 30 h 38"/>
                <a:gd name="T80" fmla="*/ 31 w 39"/>
                <a:gd name="T81" fmla="*/ 31 h 38"/>
                <a:gd name="T82" fmla="*/ 35 w 39"/>
                <a:gd name="T83" fmla="*/ 30 h 38"/>
                <a:gd name="T84" fmla="*/ 36 w 39"/>
                <a:gd name="T85" fmla="*/ 28 h 38"/>
                <a:gd name="T86" fmla="*/ 35 w 39"/>
                <a:gd name="T87" fmla="*/ 24 h 38"/>
                <a:gd name="T88" fmla="*/ 33 w 39"/>
                <a:gd name="T89" fmla="*/ 22 h 38"/>
                <a:gd name="T90" fmla="*/ 33 w 39"/>
                <a:gd name="T91" fmla="*/ 20 h 38"/>
                <a:gd name="T92" fmla="*/ 36 w 39"/>
                <a:gd name="T93" fmla="*/ 19 h 38"/>
                <a:gd name="T94" fmla="*/ 38 w 39"/>
                <a:gd name="T95" fmla="*/ 16 h 38"/>
                <a:gd name="T96" fmla="*/ 37 w 39"/>
                <a:gd name="T97" fmla="*/ 13 h 38"/>
                <a:gd name="T98" fmla="*/ 20 w 39"/>
                <a:gd name="T99" fmla="*/ 26 h 38"/>
                <a:gd name="T100" fmla="*/ 12 w 39"/>
                <a:gd name="T101" fmla="*/ 21 h 38"/>
                <a:gd name="T102" fmla="*/ 17 w 39"/>
                <a:gd name="T103" fmla="*/ 12 h 38"/>
                <a:gd name="T104" fmla="*/ 26 w 39"/>
                <a:gd name="T105" fmla="*/ 17 h 38"/>
                <a:gd name="T106" fmla="*/ 20 w 39"/>
                <a:gd name="T10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8">
                  <a:moveTo>
                    <a:pt x="37" y="13"/>
                  </a:moveTo>
                  <a:cubicBezTo>
                    <a:pt x="37" y="11"/>
                    <a:pt x="36" y="11"/>
                    <a:pt x="34" y="11"/>
                  </a:cubicBezTo>
                  <a:cubicBezTo>
                    <a:pt x="31" y="12"/>
                    <a:pt x="31" y="12"/>
                    <a:pt x="31" y="12"/>
                  </a:cubicBezTo>
                  <a:cubicBezTo>
                    <a:pt x="31" y="11"/>
                    <a:pt x="30" y="10"/>
                    <a:pt x="30" y="9"/>
                  </a:cubicBezTo>
                  <a:cubicBezTo>
                    <a:pt x="31" y="7"/>
                    <a:pt x="31" y="7"/>
                    <a:pt x="31" y="7"/>
                  </a:cubicBezTo>
                  <a:cubicBezTo>
                    <a:pt x="32" y="6"/>
                    <a:pt x="32" y="4"/>
                    <a:pt x="30" y="3"/>
                  </a:cubicBezTo>
                  <a:cubicBezTo>
                    <a:pt x="28" y="2"/>
                    <a:pt x="28" y="2"/>
                    <a:pt x="28" y="2"/>
                  </a:cubicBezTo>
                  <a:cubicBezTo>
                    <a:pt x="26" y="1"/>
                    <a:pt x="25" y="1"/>
                    <a:pt x="24" y="3"/>
                  </a:cubicBezTo>
                  <a:cubicBezTo>
                    <a:pt x="23" y="5"/>
                    <a:pt x="23" y="5"/>
                    <a:pt x="23" y="5"/>
                  </a:cubicBezTo>
                  <a:cubicBezTo>
                    <a:pt x="22" y="5"/>
                    <a:pt x="21" y="4"/>
                    <a:pt x="20" y="4"/>
                  </a:cubicBezTo>
                  <a:cubicBezTo>
                    <a:pt x="19" y="2"/>
                    <a:pt x="19" y="2"/>
                    <a:pt x="19" y="2"/>
                  </a:cubicBezTo>
                  <a:cubicBezTo>
                    <a:pt x="19" y="0"/>
                    <a:pt x="17" y="0"/>
                    <a:pt x="16" y="0"/>
                  </a:cubicBezTo>
                  <a:cubicBezTo>
                    <a:pt x="13" y="1"/>
                    <a:pt x="13" y="1"/>
                    <a:pt x="13" y="1"/>
                  </a:cubicBezTo>
                  <a:cubicBezTo>
                    <a:pt x="11" y="1"/>
                    <a:pt x="11" y="2"/>
                    <a:pt x="11" y="4"/>
                  </a:cubicBezTo>
                  <a:cubicBezTo>
                    <a:pt x="11" y="6"/>
                    <a:pt x="11" y="6"/>
                    <a:pt x="11" y="6"/>
                  </a:cubicBezTo>
                  <a:cubicBezTo>
                    <a:pt x="11" y="7"/>
                    <a:pt x="10" y="7"/>
                    <a:pt x="9" y="8"/>
                  </a:cubicBezTo>
                  <a:cubicBezTo>
                    <a:pt x="7" y="7"/>
                    <a:pt x="7" y="7"/>
                    <a:pt x="7" y="7"/>
                  </a:cubicBezTo>
                  <a:cubicBezTo>
                    <a:pt x="6" y="6"/>
                    <a:pt x="4" y="6"/>
                    <a:pt x="3" y="8"/>
                  </a:cubicBezTo>
                  <a:cubicBezTo>
                    <a:pt x="2" y="10"/>
                    <a:pt x="2" y="10"/>
                    <a:pt x="2" y="10"/>
                  </a:cubicBezTo>
                  <a:cubicBezTo>
                    <a:pt x="1" y="12"/>
                    <a:pt x="1" y="13"/>
                    <a:pt x="3" y="14"/>
                  </a:cubicBezTo>
                  <a:cubicBezTo>
                    <a:pt x="5" y="15"/>
                    <a:pt x="5" y="15"/>
                    <a:pt x="5" y="15"/>
                  </a:cubicBezTo>
                  <a:cubicBezTo>
                    <a:pt x="4" y="16"/>
                    <a:pt x="4" y="17"/>
                    <a:pt x="4" y="18"/>
                  </a:cubicBezTo>
                  <a:cubicBezTo>
                    <a:pt x="2" y="19"/>
                    <a:pt x="2" y="19"/>
                    <a:pt x="2" y="19"/>
                  </a:cubicBezTo>
                  <a:cubicBezTo>
                    <a:pt x="0" y="19"/>
                    <a:pt x="0" y="21"/>
                    <a:pt x="0" y="22"/>
                  </a:cubicBezTo>
                  <a:cubicBezTo>
                    <a:pt x="1" y="25"/>
                    <a:pt x="1" y="25"/>
                    <a:pt x="1" y="25"/>
                  </a:cubicBezTo>
                  <a:cubicBezTo>
                    <a:pt x="1" y="27"/>
                    <a:pt x="2" y="28"/>
                    <a:pt x="4" y="27"/>
                  </a:cubicBezTo>
                  <a:cubicBezTo>
                    <a:pt x="6" y="27"/>
                    <a:pt x="6" y="27"/>
                    <a:pt x="6" y="27"/>
                  </a:cubicBezTo>
                  <a:cubicBezTo>
                    <a:pt x="7" y="28"/>
                    <a:pt x="7" y="28"/>
                    <a:pt x="8" y="29"/>
                  </a:cubicBezTo>
                  <a:cubicBezTo>
                    <a:pt x="7" y="31"/>
                    <a:pt x="7" y="31"/>
                    <a:pt x="7" y="31"/>
                  </a:cubicBezTo>
                  <a:cubicBezTo>
                    <a:pt x="6" y="32"/>
                    <a:pt x="6" y="34"/>
                    <a:pt x="8" y="35"/>
                  </a:cubicBezTo>
                  <a:cubicBezTo>
                    <a:pt x="10" y="36"/>
                    <a:pt x="10" y="36"/>
                    <a:pt x="10" y="36"/>
                  </a:cubicBezTo>
                  <a:cubicBezTo>
                    <a:pt x="12" y="37"/>
                    <a:pt x="13" y="37"/>
                    <a:pt x="14" y="35"/>
                  </a:cubicBezTo>
                  <a:cubicBezTo>
                    <a:pt x="15" y="33"/>
                    <a:pt x="15" y="33"/>
                    <a:pt x="15" y="33"/>
                  </a:cubicBezTo>
                  <a:cubicBezTo>
                    <a:pt x="16" y="34"/>
                    <a:pt x="17" y="34"/>
                    <a:pt x="18" y="34"/>
                  </a:cubicBezTo>
                  <a:cubicBezTo>
                    <a:pt x="19" y="36"/>
                    <a:pt x="19" y="36"/>
                    <a:pt x="19" y="36"/>
                  </a:cubicBezTo>
                  <a:cubicBezTo>
                    <a:pt x="19" y="38"/>
                    <a:pt x="21" y="38"/>
                    <a:pt x="22" y="38"/>
                  </a:cubicBezTo>
                  <a:cubicBezTo>
                    <a:pt x="25" y="37"/>
                    <a:pt x="25" y="37"/>
                    <a:pt x="25" y="37"/>
                  </a:cubicBezTo>
                  <a:cubicBezTo>
                    <a:pt x="27" y="37"/>
                    <a:pt x="28" y="36"/>
                    <a:pt x="27" y="34"/>
                  </a:cubicBezTo>
                  <a:cubicBezTo>
                    <a:pt x="27" y="32"/>
                    <a:pt x="27" y="32"/>
                    <a:pt x="27" y="32"/>
                  </a:cubicBezTo>
                  <a:cubicBezTo>
                    <a:pt x="27" y="31"/>
                    <a:pt x="28" y="30"/>
                    <a:pt x="29" y="30"/>
                  </a:cubicBezTo>
                  <a:cubicBezTo>
                    <a:pt x="31" y="31"/>
                    <a:pt x="31" y="31"/>
                    <a:pt x="31" y="31"/>
                  </a:cubicBezTo>
                  <a:cubicBezTo>
                    <a:pt x="32" y="32"/>
                    <a:pt x="34" y="32"/>
                    <a:pt x="35" y="30"/>
                  </a:cubicBezTo>
                  <a:cubicBezTo>
                    <a:pt x="36" y="28"/>
                    <a:pt x="36" y="28"/>
                    <a:pt x="36" y="28"/>
                  </a:cubicBezTo>
                  <a:cubicBezTo>
                    <a:pt x="37" y="26"/>
                    <a:pt x="37" y="25"/>
                    <a:pt x="35" y="24"/>
                  </a:cubicBezTo>
                  <a:cubicBezTo>
                    <a:pt x="33" y="22"/>
                    <a:pt x="33" y="22"/>
                    <a:pt x="33" y="22"/>
                  </a:cubicBezTo>
                  <a:cubicBezTo>
                    <a:pt x="33" y="22"/>
                    <a:pt x="33" y="21"/>
                    <a:pt x="33" y="20"/>
                  </a:cubicBezTo>
                  <a:cubicBezTo>
                    <a:pt x="36" y="19"/>
                    <a:pt x="36" y="19"/>
                    <a:pt x="36" y="19"/>
                  </a:cubicBezTo>
                  <a:cubicBezTo>
                    <a:pt x="38" y="19"/>
                    <a:pt x="39" y="17"/>
                    <a:pt x="38" y="16"/>
                  </a:cubicBezTo>
                  <a:lnTo>
                    <a:pt x="37" y="13"/>
                  </a:lnTo>
                  <a:close/>
                  <a:moveTo>
                    <a:pt x="20" y="26"/>
                  </a:moveTo>
                  <a:cubicBezTo>
                    <a:pt x="17" y="27"/>
                    <a:pt x="13" y="25"/>
                    <a:pt x="12" y="21"/>
                  </a:cubicBezTo>
                  <a:cubicBezTo>
                    <a:pt x="11" y="17"/>
                    <a:pt x="13" y="13"/>
                    <a:pt x="17" y="12"/>
                  </a:cubicBezTo>
                  <a:cubicBezTo>
                    <a:pt x="21" y="11"/>
                    <a:pt x="25" y="13"/>
                    <a:pt x="26" y="17"/>
                  </a:cubicBezTo>
                  <a:cubicBezTo>
                    <a:pt x="27" y="21"/>
                    <a:pt x="24" y="25"/>
                    <a:pt x="20" y="26"/>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6" name="Freeform 223"/>
            <p:cNvSpPr>
              <a:spLocks noEditPoints="1"/>
            </p:cNvSpPr>
            <p:nvPr/>
          </p:nvSpPr>
          <p:spPr bwMode="auto">
            <a:xfrm>
              <a:off x="3159919" y="2324296"/>
              <a:ext cx="10120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4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5 h 39"/>
                <a:gd name="T40" fmla="*/ 5 w 39"/>
                <a:gd name="T41" fmla="*/ 16 h 39"/>
                <a:gd name="T42" fmla="*/ 4 w 39"/>
                <a:gd name="T43" fmla="*/ 19 h 39"/>
                <a:gd name="T44" fmla="*/ 2 w 39"/>
                <a:gd name="T45" fmla="*/ 19 h 39"/>
                <a:gd name="T46" fmla="*/ 0 w 39"/>
                <a:gd name="T47" fmla="*/ 23 h 39"/>
                <a:gd name="T48" fmla="*/ 1 w 39"/>
                <a:gd name="T49" fmla="*/ 26 h 39"/>
                <a:gd name="T50" fmla="*/ 4 w 39"/>
                <a:gd name="T51" fmla="*/ 28 h 39"/>
                <a:gd name="T52" fmla="*/ 6 w 39"/>
                <a:gd name="T53" fmla="*/ 27 h 39"/>
                <a:gd name="T54" fmla="*/ 8 w 39"/>
                <a:gd name="T55" fmla="*/ 30 h 39"/>
                <a:gd name="T56" fmla="*/ 7 w 39"/>
                <a:gd name="T57" fmla="*/ 32 h 39"/>
                <a:gd name="T58" fmla="*/ 8 w 39"/>
                <a:gd name="T59" fmla="*/ 35 h 39"/>
                <a:gd name="T60" fmla="*/ 11 w 39"/>
                <a:gd name="T61" fmla="*/ 37 h 39"/>
                <a:gd name="T62" fmla="*/ 14 w 39"/>
                <a:gd name="T63" fmla="*/ 36 h 39"/>
                <a:gd name="T64" fmla="*/ 15 w 39"/>
                <a:gd name="T65" fmla="*/ 34 h 39"/>
                <a:gd name="T66" fmla="*/ 18 w 39"/>
                <a:gd name="T67" fmla="*/ 34 h 39"/>
                <a:gd name="T68" fmla="*/ 19 w 39"/>
                <a:gd name="T69" fmla="*/ 37 h 39"/>
                <a:gd name="T70" fmla="*/ 22 w 39"/>
                <a:gd name="T71" fmla="*/ 39 h 39"/>
                <a:gd name="T72" fmla="*/ 25 w 39"/>
                <a:gd name="T73" fmla="*/ 38 h 39"/>
                <a:gd name="T74" fmla="*/ 27 w 39"/>
                <a:gd name="T75" fmla="*/ 35 h 39"/>
                <a:gd name="T76" fmla="*/ 27 w 39"/>
                <a:gd name="T77" fmla="*/ 32 h 39"/>
                <a:gd name="T78" fmla="*/ 29 w 39"/>
                <a:gd name="T79" fmla="*/ 30 h 39"/>
                <a:gd name="T80" fmla="*/ 31 w 39"/>
                <a:gd name="T81" fmla="*/ 32 h 39"/>
                <a:gd name="T82" fmla="*/ 35 w 39"/>
                <a:gd name="T83" fmla="*/ 31 h 39"/>
                <a:gd name="T84" fmla="*/ 37 w 39"/>
                <a:gd name="T85" fmla="*/ 28 h 39"/>
                <a:gd name="T86" fmla="*/ 36 w 39"/>
                <a:gd name="T87" fmla="*/ 24 h 39"/>
                <a:gd name="T88" fmla="*/ 33 w 39"/>
                <a:gd name="T89" fmla="*/ 23 h 39"/>
                <a:gd name="T90" fmla="*/ 34 w 39"/>
                <a:gd name="T91" fmla="*/ 20 h 39"/>
                <a:gd name="T92" fmla="*/ 36 w 39"/>
                <a:gd name="T93" fmla="*/ 20 h 39"/>
                <a:gd name="T94" fmla="*/ 38 w 39"/>
                <a:gd name="T95" fmla="*/ 16 h 39"/>
                <a:gd name="T96" fmla="*/ 38 w 39"/>
                <a:gd name="T97" fmla="*/ 13 h 39"/>
                <a:gd name="T98" fmla="*/ 21 w 39"/>
                <a:gd name="T99" fmla="*/ 27 h 39"/>
                <a:gd name="T100" fmla="*/ 12 w 39"/>
                <a:gd name="T101" fmla="*/ 21 h 39"/>
                <a:gd name="T102" fmla="*/ 17 w 39"/>
                <a:gd name="T103" fmla="*/ 12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1"/>
                    <a:pt x="30" y="10"/>
                  </a:cubicBezTo>
                  <a:cubicBezTo>
                    <a:pt x="31" y="7"/>
                    <a:pt x="31" y="7"/>
                    <a:pt x="31" y="7"/>
                  </a:cubicBezTo>
                  <a:cubicBezTo>
                    <a:pt x="32" y="6"/>
                    <a:pt x="32" y="4"/>
                    <a:pt x="30" y="4"/>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5"/>
                  </a:cubicBezTo>
                  <a:cubicBezTo>
                    <a:pt x="5" y="16"/>
                    <a:pt x="5" y="16"/>
                    <a:pt x="5" y="16"/>
                  </a:cubicBezTo>
                  <a:cubicBezTo>
                    <a:pt x="4" y="17"/>
                    <a:pt x="4" y="18"/>
                    <a:pt x="4" y="19"/>
                  </a:cubicBezTo>
                  <a:cubicBezTo>
                    <a:pt x="2" y="19"/>
                    <a:pt x="2" y="19"/>
                    <a:pt x="2" y="19"/>
                  </a:cubicBezTo>
                  <a:cubicBezTo>
                    <a:pt x="1" y="20"/>
                    <a:pt x="0" y="21"/>
                    <a:pt x="0" y="23"/>
                  </a:cubicBezTo>
                  <a:cubicBezTo>
                    <a:pt x="1" y="26"/>
                    <a:pt x="1" y="26"/>
                    <a:pt x="1" y="26"/>
                  </a:cubicBezTo>
                  <a:cubicBezTo>
                    <a:pt x="1" y="27"/>
                    <a:pt x="3" y="28"/>
                    <a:pt x="4" y="28"/>
                  </a:cubicBezTo>
                  <a:cubicBezTo>
                    <a:pt x="6" y="27"/>
                    <a:pt x="6" y="27"/>
                    <a:pt x="6" y="27"/>
                  </a:cubicBezTo>
                  <a:cubicBezTo>
                    <a:pt x="7" y="28"/>
                    <a:pt x="7" y="29"/>
                    <a:pt x="8" y="30"/>
                  </a:cubicBezTo>
                  <a:cubicBezTo>
                    <a:pt x="7" y="32"/>
                    <a:pt x="7" y="32"/>
                    <a:pt x="7" y="32"/>
                  </a:cubicBezTo>
                  <a:cubicBezTo>
                    <a:pt x="6" y="33"/>
                    <a:pt x="7" y="34"/>
                    <a:pt x="8" y="35"/>
                  </a:cubicBezTo>
                  <a:cubicBezTo>
                    <a:pt x="11" y="37"/>
                    <a:pt x="11" y="37"/>
                    <a:pt x="11" y="37"/>
                  </a:cubicBezTo>
                  <a:cubicBezTo>
                    <a:pt x="12" y="38"/>
                    <a:pt x="13" y="37"/>
                    <a:pt x="14" y="36"/>
                  </a:cubicBezTo>
                  <a:cubicBezTo>
                    <a:pt x="15" y="34"/>
                    <a:pt x="15" y="34"/>
                    <a:pt x="15" y="34"/>
                  </a:cubicBezTo>
                  <a:cubicBezTo>
                    <a:pt x="16" y="34"/>
                    <a:pt x="17" y="34"/>
                    <a:pt x="18" y="34"/>
                  </a:cubicBezTo>
                  <a:cubicBezTo>
                    <a:pt x="19" y="37"/>
                    <a:pt x="19" y="37"/>
                    <a:pt x="19" y="37"/>
                  </a:cubicBezTo>
                  <a:cubicBezTo>
                    <a:pt x="19" y="38"/>
                    <a:pt x="21" y="39"/>
                    <a:pt x="22" y="39"/>
                  </a:cubicBezTo>
                  <a:cubicBezTo>
                    <a:pt x="25" y="38"/>
                    <a:pt x="25" y="38"/>
                    <a:pt x="25" y="38"/>
                  </a:cubicBezTo>
                  <a:cubicBezTo>
                    <a:pt x="27" y="37"/>
                    <a:pt x="28" y="36"/>
                    <a:pt x="27" y="35"/>
                  </a:cubicBezTo>
                  <a:cubicBezTo>
                    <a:pt x="27" y="32"/>
                    <a:pt x="27" y="32"/>
                    <a:pt x="27" y="32"/>
                  </a:cubicBezTo>
                  <a:cubicBezTo>
                    <a:pt x="27" y="31"/>
                    <a:pt x="28" y="31"/>
                    <a:pt x="29" y="30"/>
                  </a:cubicBezTo>
                  <a:cubicBezTo>
                    <a:pt x="31" y="32"/>
                    <a:pt x="31" y="32"/>
                    <a:pt x="31" y="32"/>
                  </a:cubicBezTo>
                  <a:cubicBezTo>
                    <a:pt x="33" y="32"/>
                    <a:pt x="34" y="32"/>
                    <a:pt x="35" y="31"/>
                  </a:cubicBezTo>
                  <a:cubicBezTo>
                    <a:pt x="37" y="28"/>
                    <a:pt x="37" y="28"/>
                    <a:pt x="37" y="28"/>
                  </a:cubicBezTo>
                  <a:cubicBezTo>
                    <a:pt x="37" y="27"/>
                    <a:pt x="37" y="25"/>
                    <a:pt x="36" y="24"/>
                  </a:cubicBezTo>
                  <a:cubicBezTo>
                    <a:pt x="33" y="23"/>
                    <a:pt x="33" y="23"/>
                    <a:pt x="33" y="23"/>
                  </a:cubicBezTo>
                  <a:cubicBezTo>
                    <a:pt x="33" y="22"/>
                    <a:pt x="33" y="21"/>
                    <a:pt x="34" y="20"/>
                  </a:cubicBezTo>
                  <a:cubicBezTo>
                    <a:pt x="36" y="20"/>
                    <a:pt x="36" y="20"/>
                    <a:pt x="36" y="20"/>
                  </a:cubicBezTo>
                  <a:cubicBezTo>
                    <a:pt x="38" y="19"/>
                    <a:pt x="39" y="18"/>
                    <a:pt x="38" y="16"/>
                  </a:cubicBezTo>
                  <a:lnTo>
                    <a:pt x="38" y="13"/>
                  </a:lnTo>
                  <a:close/>
                  <a:moveTo>
                    <a:pt x="21" y="27"/>
                  </a:moveTo>
                  <a:cubicBezTo>
                    <a:pt x="17" y="28"/>
                    <a:pt x="13" y="25"/>
                    <a:pt x="12" y="21"/>
                  </a:cubicBezTo>
                  <a:cubicBezTo>
                    <a:pt x="11" y="17"/>
                    <a:pt x="13" y="13"/>
                    <a:pt x="17" y="12"/>
                  </a:cubicBezTo>
                  <a:cubicBezTo>
                    <a:pt x="21" y="11"/>
                    <a:pt x="25" y="14"/>
                    <a:pt x="26" y="18"/>
                  </a:cubicBezTo>
                  <a:cubicBezTo>
                    <a:pt x="27" y="22"/>
                    <a:pt x="25" y="26"/>
                    <a:pt x="21"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7" name="Freeform 224"/>
            <p:cNvSpPr>
              <a:spLocks noEditPoints="1"/>
            </p:cNvSpPr>
            <p:nvPr/>
          </p:nvSpPr>
          <p:spPr bwMode="auto">
            <a:xfrm>
              <a:off x="3221832" y="1845666"/>
              <a:ext cx="72628" cy="69056"/>
            </a:xfrm>
            <a:custGeom>
              <a:avLst/>
              <a:gdLst>
                <a:gd name="T0" fmla="*/ 27 w 28"/>
                <a:gd name="T1" fmla="*/ 9 h 27"/>
                <a:gd name="T2" fmla="*/ 25 w 28"/>
                <a:gd name="T3" fmla="*/ 8 h 27"/>
                <a:gd name="T4" fmla="*/ 23 w 28"/>
                <a:gd name="T5" fmla="*/ 9 h 27"/>
                <a:gd name="T6" fmla="*/ 21 w 28"/>
                <a:gd name="T7" fmla="*/ 7 h 27"/>
                <a:gd name="T8" fmla="*/ 23 w 28"/>
                <a:gd name="T9" fmla="*/ 5 h 27"/>
                <a:gd name="T10" fmla="*/ 22 w 28"/>
                <a:gd name="T11" fmla="*/ 3 h 27"/>
                <a:gd name="T12" fmla="*/ 20 w 28"/>
                <a:gd name="T13" fmla="*/ 2 h 27"/>
                <a:gd name="T14" fmla="*/ 17 w 28"/>
                <a:gd name="T15" fmla="*/ 2 h 27"/>
                <a:gd name="T16" fmla="*/ 16 w 28"/>
                <a:gd name="T17" fmla="*/ 4 h 27"/>
                <a:gd name="T18" fmla="*/ 14 w 28"/>
                <a:gd name="T19" fmla="*/ 4 h 27"/>
                <a:gd name="T20" fmla="*/ 14 w 28"/>
                <a:gd name="T21" fmla="*/ 2 h 27"/>
                <a:gd name="T22" fmla="*/ 12 w 28"/>
                <a:gd name="T23" fmla="*/ 0 h 27"/>
                <a:gd name="T24" fmla="*/ 10 w 28"/>
                <a:gd name="T25" fmla="*/ 1 h 27"/>
                <a:gd name="T26" fmla="*/ 8 w 28"/>
                <a:gd name="T27" fmla="*/ 3 h 27"/>
                <a:gd name="T28" fmla="*/ 9 w 28"/>
                <a:gd name="T29" fmla="*/ 5 h 27"/>
                <a:gd name="T30" fmla="*/ 7 w 28"/>
                <a:gd name="T31" fmla="*/ 6 h 27"/>
                <a:gd name="T32" fmla="*/ 6 w 28"/>
                <a:gd name="T33" fmla="*/ 5 h 27"/>
                <a:gd name="T34" fmla="*/ 3 w 28"/>
                <a:gd name="T35" fmla="*/ 6 h 27"/>
                <a:gd name="T36" fmla="*/ 2 w 28"/>
                <a:gd name="T37" fmla="*/ 8 h 27"/>
                <a:gd name="T38" fmla="*/ 2 w 28"/>
                <a:gd name="T39" fmla="*/ 10 h 27"/>
                <a:gd name="T40" fmla="*/ 4 w 28"/>
                <a:gd name="T41" fmla="*/ 11 h 27"/>
                <a:gd name="T42" fmla="*/ 4 w 28"/>
                <a:gd name="T43" fmla="*/ 13 h 27"/>
                <a:gd name="T44" fmla="*/ 2 w 28"/>
                <a:gd name="T45" fmla="*/ 14 h 27"/>
                <a:gd name="T46" fmla="*/ 1 w 28"/>
                <a:gd name="T47" fmla="*/ 16 h 27"/>
                <a:gd name="T48" fmla="*/ 1 w 28"/>
                <a:gd name="T49" fmla="*/ 18 h 27"/>
                <a:gd name="T50" fmla="*/ 3 w 28"/>
                <a:gd name="T51" fmla="*/ 19 h 27"/>
                <a:gd name="T52" fmla="*/ 5 w 28"/>
                <a:gd name="T53" fmla="*/ 19 h 27"/>
                <a:gd name="T54" fmla="*/ 6 w 28"/>
                <a:gd name="T55" fmla="*/ 21 h 27"/>
                <a:gd name="T56" fmla="*/ 5 w 28"/>
                <a:gd name="T57" fmla="*/ 22 h 27"/>
                <a:gd name="T58" fmla="*/ 6 w 28"/>
                <a:gd name="T59" fmla="*/ 25 h 27"/>
                <a:gd name="T60" fmla="*/ 8 w 28"/>
                <a:gd name="T61" fmla="*/ 26 h 27"/>
                <a:gd name="T62" fmla="*/ 11 w 28"/>
                <a:gd name="T63" fmla="*/ 25 h 27"/>
                <a:gd name="T64" fmla="*/ 11 w 28"/>
                <a:gd name="T65" fmla="*/ 24 h 27"/>
                <a:gd name="T66" fmla="*/ 13 w 28"/>
                <a:gd name="T67" fmla="*/ 24 h 27"/>
                <a:gd name="T68" fmla="*/ 14 w 28"/>
                <a:gd name="T69" fmla="*/ 26 h 27"/>
                <a:gd name="T70" fmla="*/ 16 w 28"/>
                <a:gd name="T71" fmla="*/ 27 h 27"/>
                <a:gd name="T72" fmla="*/ 18 w 28"/>
                <a:gd name="T73" fmla="*/ 27 h 27"/>
                <a:gd name="T74" fmla="*/ 20 w 28"/>
                <a:gd name="T75" fmla="*/ 24 h 27"/>
                <a:gd name="T76" fmla="*/ 19 w 28"/>
                <a:gd name="T77" fmla="*/ 22 h 27"/>
                <a:gd name="T78" fmla="*/ 21 w 28"/>
                <a:gd name="T79" fmla="*/ 21 h 27"/>
                <a:gd name="T80" fmla="*/ 22 w 28"/>
                <a:gd name="T81" fmla="*/ 22 h 27"/>
                <a:gd name="T82" fmla="*/ 25 w 28"/>
                <a:gd name="T83" fmla="*/ 22 h 27"/>
                <a:gd name="T84" fmla="*/ 26 w 28"/>
                <a:gd name="T85" fmla="*/ 20 h 27"/>
                <a:gd name="T86" fmla="*/ 25 w 28"/>
                <a:gd name="T87" fmla="*/ 17 h 27"/>
                <a:gd name="T88" fmla="*/ 24 w 28"/>
                <a:gd name="T89" fmla="*/ 16 h 27"/>
                <a:gd name="T90" fmla="*/ 24 w 28"/>
                <a:gd name="T91" fmla="*/ 14 h 27"/>
                <a:gd name="T92" fmla="*/ 26 w 28"/>
                <a:gd name="T93" fmla="*/ 14 h 27"/>
                <a:gd name="T94" fmla="*/ 27 w 28"/>
                <a:gd name="T95" fmla="*/ 11 h 27"/>
                <a:gd name="T96" fmla="*/ 27 w 28"/>
                <a:gd name="T97" fmla="*/ 9 h 27"/>
                <a:gd name="T98" fmla="*/ 15 w 28"/>
                <a:gd name="T99" fmla="*/ 19 h 27"/>
                <a:gd name="T100" fmla="*/ 9 w 28"/>
                <a:gd name="T101" fmla="*/ 15 h 27"/>
                <a:gd name="T102" fmla="*/ 13 w 28"/>
                <a:gd name="T103" fmla="*/ 9 h 27"/>
                <a:gd name="T104" fmla="*/ 19 w 28"/>
                <a:gd name="T105" fmla="*/ 13 h 27"/>
                <a:gd name="T106" fmla="*/ 15 w 28"/>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7">
                  <a:moveTo>
                    <a:pt x="27" y="9"/>
                  </a:moveTo>
                  <a:cubicBezTo>
                    <a:pt x="27" y="8"/>
                    <a:pt x="26" y="8"/>
                    <a:pt x="25" y="8"/>
                  </a:cubicBezTo>
                  <a:cubicBezTo>
                    <a:pt x="23" y="9"/>
                    <a:pt x="23" y="9"/>
                    <a:pt x="23" y="9"/>
                  </a:cubicBezTo>
                  <a:cubicBezTo>
                    <a:pt x="22" y="8"/>
                    <a:pt x="22" y="7"/>
                    <a:pt x="21" y="7"/>
                  </a:cubicBezTo>
                  <a:cubicBezTo>
                    <a:pt x="23" y="5"/>
                    <a:pt x="23" y="5"/>
                    <a:pt x="23" y="5"/>
                  </a:cubicBezTo>
                  <a:cubicBezTo>
                    <a:pt x="23" y="4"/>
                    <a:pt x="23" y="3"/>
                    <a:pt x="22" y="3"/>
                  </a:cubicBezTo>
                  <a:cubicBezTo>
                    <a:pt x="20" y="2"/>
                    <a:pt x="20" y="2"/>
                    <a:pt x="20" y="2"/>
                  </a:cubicBezTo>
                  <a:cubicBezTo>
                    <a:pt x="19" y="1"/>
                    <a:pt x="18" y="1"/>
                    <a:pt x="17" y="2"/>
                  </a:cubicBezTo>
                  <a:cubicBezTo>
                    <a:pt x="16" y="4"/>
                    <a:pt x="16" y="4"/>
                    <a:pt x="16" y="4"/>
                  </a:cubicBezTo>
                  <a:cubicBezTo>
                    <a:pt x="16" y="4"/>
                    <a:pt x="15" y="4"/>
                    <a:pt x="14" y="4"/>
                  </a:cubicBezTo>
                  <a:cubicBezTo>
                    <a:pt x="14" y="2"/>
                    <a:pt x="14" y="2"/>
                    <a:pt x="14" y="2"/>
                  </a:cubicBezTo>
                  <a:cubicBezTo>
                    <a:pt x="14" y="1"/>
                    <a:pt x="13" y="0"/>
                    <a:pt x="12" y="0"/>
                  </a:cubicBezTo>
                  <a:cubicBezTo>
                    <a:pt x="10" y="1"/>
                    <a:pt x="10" y="1"/>
                    <a:pt x="10" y="1"/>
                  </a:cubicBezTo>
                  <a:cubicBezTo>
                    <a:pt x="9" y="1"/>
                    <a:pt x="8" y="2"/>
                    <a:pt x="8" y="3"/>
                  </a:cubicBezTo>
                  <a:cubicBezTo>
                    <a:pt x="9" y="5"/>
                    <a:pt x="9" y="5"/>
                    <a:pt x="9" y="5"/>
                  </a:cubicBezTo>
                  <a:cubicBezTo>
                    <a:pt x="8" y="5"/>
                    <a:pt x="8" y="6"/>
                    <a:pt x="7" y="6"/>
                  </a:cubicBezTo>
                  <a:cubicBezTo>
                    <a:pt x="6" y="5"/>
                    <a:pt x="6" y="5"/>
                    <a:pt x="6" y="5"/>
                  </a:cubicBezTo>
                  <a:cubicBezTo>
                    <a:pt x="5" y="5"/>
                    <a:pt x="3" y="5"/>
                    <a:pt x="3" y="6"/>
                  </a:cubicBezTo>
                  <a:cubicBezTo>
                    <a:pt x="2" y="8"/>
                    <a:pt x="2" y="8"/>
                    <a:pt x="2" y="8"/>
                  </a:cubicBezTo>
                  <a:cubicBezTo>
                    <a:pt x="1" y="9"/>
                    <a:pt x="2" y="10"/>
                    <a:pt x="2" y="10"/>
                  </a:cubicBezTo>
                  <a:cubicBezTo>
                    <a:pt x="4" y="11"/>
                    <a:pt x="4" y="11"/>
                    <a:pt x="4" y="11"/>
                  </a:cubicBezTo>
                  <a:cubicBezTo>
                    <a:pt x="4" y="12"/>
                    <a:pt x="4" y="13"/>
                    <a:pt x="4" y="13"/>
                  </a:cubicBezTo>
                  <a:cubicBezTo>
                    <a:pt x="2" y="14"/>
                    <a:pt x="2" y="14"/>
                    <a:pt x="2" y="14"/>
                  </a:cubicBezTo>
                  <a:cubicBezTo>
                    <a:pt x="1" y="14"/>
                    <a:pt x="0" y="15"/>
                    <a:pt x="1" y="16"/>
                  </a:cubicBezTo>
                  <a:cubicBezTo>
                    <a:pt x="1" y="18"/>
                    <a:pt x="1" y="18"/>
                    <a:pt x="1" y="18"/>
                  </a:cubicBezTo>
                  <a:cubicBezTo>
                    <a:pt x="1" y="19"/>
                    <a:pt x="2" y="20"/>
                    <a:pt x="3" y="19"/>
                  </a:cubicBezTo>
                  <a:cubicBezTo>
                    <a:pt x="5" y="19"/>
                    <a:pt x="5" y="19"/>
                    <a:pt x="5" y="19"/>
                  </a:cubicBezTo>
                  <a:cubicBezTo>
                    <a:pt x="5" y="20"/>
                    <a:pt x="6" y="20"/>
                    <a:pt x="6" y="21"/>
                  </a:cubicBezTo>
                  <a:cubicBezTo>
                    <a:pt x="5" y="22"/>
                    <a:pt x="5" y="22"/>
                    <a:pt x="5" y="22"/>
                  </a:cubicBezTo>
                  <a:cubicBezTo>
                    <a:pt x="5" y="23"/>
                    <a:pt x="5" y="24"/>
                    <a:pt x="6" y="25"/>
                  </a:cubicBezTo>
                  <a:cubicBezTo>
                    <a:pt x="8" y="26"/>
                    <a:pt x="8" y="26"/>
                    <a:pt x="8" y="26"/>
                  </a:cubicBezTo>
                  <a:cubicBezTo>
                    <a:pt x="9" y="26"/>
                    <a:pt x="10" y="26"/>
                    <a:pt x="11" y="25"/>
                  </a:cubicBezTo>
                  <a:cubicBezTo>
                    <a:pt x="11" y="24"/>
                    <a:pt x="11" y="24"/>
                    <a:pt x="11" y="24"/>
                  </a:cubicBezTo>
                  <a:cubicBezTo>
                    <a:pt x="12" y="24"/>
                    <a:pt x="13" y="24"/>
                    <a:pt x="13" y="24"/>
                  </a:cubicBezTo>
                  <a:cubicBezTo>
                    <a:pt x="14" y="26"/>
                    <a:pt x="14" y="26"/>
                    <a:pt x="14" y="26"/>
                  </a:cubicBezTo>
                  <a:cubicBezTo>
                    <a:pt x="14" y="27"/>
                    <a:pt x="15" y="27"/>
                    <a:pt x="16" y="27"/>
                  </a:cubicBezTo>
                  <a:cubicBezTo>
                    <a:pt x="18" y="27"/>
                    <a:pt x="18" y="27"/>
                    <a:pt x="18" y="27"/>
                  </a:cubicBezTo>
                  <a:cubicBezTo>
                    <a:pt x="19" y="26"/>
                    <a:pt x="20" y="25"/>
                    <a:pt x="20" y="24"/>
                  </a:cubicBezTo>
                  <a:cubicBezTo>
                    <a:pt x="19" y="22"/>
                    <a:pt x="19" y="22"/>
                    <a:pt x="19" y="22"/>
                  </a:cubicBezTo>
                  <a:cubicBezTo>
                    <a:pt x="20" y="22"/>
                    <a:pt x="20" y="22"/>
                    <a:pt x="21" y="21"/>
                  </a:cubicBezTo>
                  <a:cubicBezTo>
                    <a:pt x="22" y="22"/>
                    <a:pt x="22" y="22"/>
                    <a:pt x="22" y="22"/>
                  </a:cubicBezTo>
                  <a:cubicBezTo>
                    <a:pt x="23" y="23"/>
                    <a:pt x="24" y="22"/>
                    <a:pt x="25" y="22"/>
                  </a:cubicBezTo>
                  <a:cubicBezTo>
                    <a:pt x="26" y="20"/>
                    <a:pt x="26" y="20"/>
                    <a:pt x="26" y="20"/>
                  </a:cubicBezTo>
                  <a:cubicBezTo>
                    <a:pt x="27" y="19"/>
                    <a:pt x="26" y="18"/>
                    <a:pt x="25" y="17"/>
                  </a:cubicBezTo>
                  <a:cubicBezTo>
                    <a:pt x="24" y="16"/>
                    <a:pt x="24" y="16"/>
                    <a:pt x="24" y="16"/>
                  </a:cubicBezTo>
                  <a:cubicBezTo>
                    <a:pt x="24" y="16"/>
                    <a:pt x="24" y="15"/>
                    <a:pt x="24" y="14"/>
                  </a:cubicBezTo>
                  <a:cubicBezTo>
                    <a:pt x="26" y="14"/>
                    <a:pt x="26" y="14"/>
                    <a:pt x="26" y="14"/>
                  </a:cubicBezTo>
                  <a:cubicBezTo>
                    <a:pt x="27" y="14"/>
                    <a:pt x="28" y="13"/>
                    <a:pt x="27" y="11"/>
                  </a:cubicBezTo>
                  <a:lnTo>
                    <a:pt x="27" y="9"/>
                  </a:lnTo>
                  <a:close/>
                  <a:moveTo>
                    <a:pt x="15" y="19"/>
                  </a:moveTo>
                  <a:cubicBezTo>
                    <a:pt x="12" y="19"/>
                    <a:pt x="9" y="18"/>
                    <a:pt x="9" y="15"/>
                  </a:cubicBezTo>
                  <a:cubicBezTo>
                    <a:pt x="8" y="12"/>
                    <a:pt x="10" y="9"/>
                    <a:pt x="13" y="9"/>
                  </a:cubicBezTo>
                  <a:cubicBezTo>
                    <a:pt x="15" y="8"/>
                    <a:pt x="18" y="10"/>
                    <a:pt x="19" y="13"/>
                  </a:cubicBezTo>
                  <a:cubicBezTo>
                    <a:pt x="19" y="15"/>
                    <a:pt x="18" y="18"/>
                    <a:pt x="15" y="19"/>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8" name="Freeform 225"/>
            <p:cNvSpPr>
              <a:spLocks noEditPoints="1"/>
            </p:cNvSpPr>
            <p:nvPr/>
          </p:nvSpPr>
          <p:spPr bwMode="auto">
            <a:xfrm>
              <a:off x="3567113" y="2885081"/>
              <a:ext cx="69056" cy="70247"/>
            </a:xfrm>
            <a:custGeom>
              <a:avLst/>
              <a:gdLst>
                <a:gd name="T0" fmla="*/ 26 w 27"/>
                <a:gd name="T1" fmla="*/ 9 h 27"/>
                <a:gd name="T2" fmla="*/ 24 w 27"/>
                <a:gd name="T3" fmla="*/ 8 h 27"/>
                <a:gd name="T4" fmla="*/ 22 w 27"/>
                <a:gd name="T5" fmla="*/ 8 h 27"/>
                <a:gd name="T6" fmla="*/ 21 w 27"/>
                <a:gd name="T7" fmla="*/ 7 h 27"/>
                <a:gd name="T8" fmla="*/ 22 w 27"/>
                <a:gd name="T9" fmla="*/ 5 h 27"/>
                <a:gd name="T10" fmla="*/ 21 w 27"/>
                <a:gd name="T11" fmla="*/ 2 h 27"/>
                <a:gd name="T12" fmla="*/ 20 w 27"/>
                <a:gd name="T13" fmla="*/ 1 h 27"/>
                <a:gd name="T14" fmla="*/ 17 w 27"/>
                <a:gd name="T15" fmla="*/ 2 h 27"/>
                <a:gd name="T16" fmla="*/ 16 w 27"/>
                <a:gd name="T17" fmla="*/ 4 h 27"/>
                <a:gd name="T18" fmla="*/ 14 w 27"/>
                <a:gd name="T19" fmla="*/ 3 h 27"/>
                <a:gd name="T20" fmla="*/ 14 w 27"/>
                <a:gd name="T21" fmla="*/ 2 h 27"/>
                <a:gd name="T22" fmla="*/ 11 w 27"/>
                <a:gd name="T23" fmla="*/ 0 h 27"/>
                <a:gd name="T24" fmla="*/ 9 w 27"/>
                <a:gd name="T25" fmla="*/ 1 h 27"/>
                <a:gd name="T26" fmla="*/ 8 w 27"/>
                <a:gd name="T27" fmla="*/ 3 h 27"/>
                <a:gd name="T28" fmla="*/ 8 w 27"/>
                <a:gd name="T29" fmla="*/ 5 h 27"/>
                <a:gd name="T30" fmla="*/ 7 w 27"/>
                <a:gd name="T31" fmla="*/ 6 h 27"/>
                <a:gd name="T32" fmla="*/ 5 w 27"/>
                <a:gd name="T33" fmla="*/ 5 h 27"/>
                <a:gd name="T34" fmla="*/ 2 w 27"/>
                <a:gd name="T35" fmla="*/ 6 h 27"/>
                <a:gd name="T36" fmla="*/ 1 w 27"/>
                <a:gd name="T37" fmla="*/ 7 h 27"/>
                <a:gd name="T38" fmla="*/ 2 w 27"/>
                <a:gd name="T39" fmla="*/ 10 h 27"/>
                <a:gd name="T40" fmla="*/ 3 w 27"/>
                <a:gd name="T41" fmla="*/ 11 h 27"/>
                <a:gd name="T42" fmla="*/ 3 w 27"/>
                <a:gd name="T43" fmla="*/ 13 h 27"/>
                <a:gd name="T44" fmla="*/ 2 w 27"/>
                <a:gd name="T45" fmla="*/ 13 h 27"/>
                <a:gd name="T46" fmla="*/ 0 w 27"/>
                <a:gd name="T47" fmla="*/ 16 h 27"/>
                <a:gd name="T48" fmla="*/ 1 w 27"/>
                <a:gd name="T49" fmla="*/ 18 h 27"/>
                <a:gd name="T50" fmla="*/ 3 w 27"/>
                <a:gd name="T51" fmla="*/ 19 h 27"/>
                <a:gd name="T52" fmla="*/ 4 w 27"/>
                <a:gd name="T53" fmla="*/ 19 h 27"/>
                <a:gd name="T54" fmla="*/ 6 w 27"/>
                <a:gd name="T55" fmla="*/ 21 h 27"/>
                <a:gd name="T56" fmla="*/ 5 w 27"/>
                <a:gd name="T57" fmla="*/ 22 h 27"/>
                <a:gd name="T58" fmla="*/ 6 w 27"/>
                <a:gd name="T59" fmla="*/ 25 h 27"/>
                <a:gd name="T60" fmla="*/ 7 w 27"/>
                <a:gd name="T61" fmla="*/ 26 h 27"/>
                <a:gd name="T62" fmla="*/ 10 w 27"/>
                <a:gd name="T63" fmla="*/ 25 h 27"/>
                <a:gd name="T64" fmla="*/ 11 w 27"/>
                <a:gd name="T65" fmla="*/ 24 h 27"/>
                <a:gd name="T66" fmla="*/ 13 w 27"/>
                <a:gd name="T67" fmla="*/ 24 h 27"/>
                <a:gd name="T68" fmla="*/ 13 w 27"/>
                <a:gd name="T69" fmla="*/ 26 h 27"/>
                <a:gd name="T70" fmla="*/ 16 w 27"/>
                <a:gd name="T71" fmla="*/ 27 h 27"/>
                <a:gd name="T72" fmla="*/ 18 w 27"/>
                <a:gd name="T73" fmla="*/ 26 h 27"/>
                <a:gd name="T74" fmla="*/ 19 w 27"/>
                <a:gd name="T75" fmla="*/ 24 h 27"/>
                <a:gd name="T76" fmla="*/ 19 w 27"/>
                <a:gd name="T77" fmla="*/ 22 h 27"/>
                <a:gd name="T78" fmla="*/ 20 w 27"/>
                <a:gd name="T79" fmla="*/ 21 h 27"/>
                <a:gd name="T80" fmla="*/ 22 w 27"/>
                <a:gd name="T81" fmla="*/ 22 h 27"/>
                <a:gd name="T82" fmla="*/ 25 w 27"/>
                <a:gd name="T83" fmla="*/ 21 h 27"/>
                <a:gd name="T84" fmla="*/ 26 w 27"/>
                <a:gd name="T85" fmla="*/ 20 h 27"/>
                <a:gd name="T86" fmla="*/ 25 w 27"/>
                <a:gd name="T87" fmla="*/ 17 h 27"/>
                <a:gd name="T88" fmla="*/ 23 w 27"/>
                <a:gd name="T89" fmla="*/ 16 h 27"/>
                <a:gd name="T90" fmla="*/ 24 w 27"/>
                <a:gd name="T91" fmla="*/ 14 h 27"/>
                <a:gd name="T92" fmla="*/ 26 w 27"/>
                <a:gd name="T93" fmla="*/ 14 h 27"/>
                <a:gd name="T94" fmla="*/ 27 w 27"/>
                <a:gd name="T95" fmla="*/ 11 h 27"/>
                <a:gd name="T96" fmla="*/ 26 w 27"/>
                <a:gd name="T97" fmla="*/ 9 h 27"/>
                <a:gd name="T98" fmla="*/ 15 w 27"/>
                <a:gd name="T99" fmla="*/ 19 h 27"/>
                <a:gd name="T100" fmla="*/ 8 w 27"/>
                <a:gd name="T101" fmla="*/ 15 h 27"/>
                <a:gd name="T102" fmla="*/ 12 w 27"/>
                <a:gd name="T103" fmla="*/ 9 h 27"/>
                <a:gd name="T104" fmla="*/ 18 w 27"/>
                <a:gd name="T105" fmla="*/ 12 h 27"/>
                <a:gd name="T106" fmla="*/ 15 w 27"/>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7">
                  <a:moveTo>
                    <a:pt x="26" y="9"/>
                  </a:moveTo>
                  <a:cubicBezTo>
                    <a:pt x="26" y="8"/>
                    <a:pt x="25" y="8"/>
                    <a:pt x="24" y="8"/>
                  </a:cubicBezTo>
                  <a:cubicBezTo>
                    <a:pt x="22" y="8"/>
                    <a:pt x="22" y="8"/>
                    <a:pt x="22" y="8"/>
                  </a:cubicBezTo>
                  <a:cubicBezTo>
                    <a:pt x="22" y="8"/>
                    <a:pt x="21" y="7"/>
                    <a:pt x="21" y="7"/>
                  </a:cubicBezTo>
                  <a:cubicBezTo>
                    <a:pt x="22" y="5"/>
                    <a:pt x="22" y="5"/>
                    <a:pt x="22" y="5"/>
                  </a:cubicBezTo>
                  <a:cubicBezTo>
                    <a:pt x="23" y="4"/>
                    <a:pt x="22" y="3"/>
                    <a:pt x="21" y="2"/>
                  </a:cubicBezTo>
                  <a:cubicBezTo>
                    <a:pt x="20" y="1"/>
                    <a:pt x="20" y="1"/>
                    <a:pt x="20" y="1"/>
                  </a:cubicBezTo>
                  <a:cubicBezTo>
                    <a:pt x="19" y="1"/>
                    <a:pt x="17" y="1"/>
                    <a:pt x="17" y="2"/>
                  </a:cubicBezTo>
                  <a:cubicBezTo>
                    <a:pt x="16" y="4"/>
                    <a:pt x="16" y="4"/>
                    <a:pt x="16" y="4"/>
                  </a:cubicBezTo>
                  <a:cubicBezTo>
                    <a:pt x="15" y="4"/>
                    <a:pt x="15" y="3"/>
                    <a:pt x="14" y="3"/>
                  </a:cubicBezTo>
                  <a:cubicBezTo>
                    <a:pt x="14" y="2"/>
                    <a:pt x="14" y="2"/>
                    <a:pt x="14" y="2"/>
                  </a:cubicBezTo>
                  <a:cubicBezTo>
                    <a:pt x="13" y="1"/>
                    <a:pt x="12" y="0"/>
                    <a:pt x="11" y="0"/>
                  </a:cubicBezTo>
                  <a:cubicBezTo>
                    <a:pt x="9" y="1"/>
                    <a:pt x="9" y="1"/>
                    <a:pt x="9" y="1"/>
                  </a:cubicBezTo>
                  <a:cubicBezTo>
                    <a:pt x="8" y="1"/>
                    <a:pt x="8" y="2"/>
                    <a:pt x="8" y="3"/>
                  </a:cubicBezTo>
                  <a:cubicBezTo>
                    <a:pt x="8" y="5"/>
                    <a:pt x="8" y="5"/>
                    <a:pt x="8" y="5"/>
                  </a:cubicBezTo>
                  <a:cubicBezTo>
                    <a:pt x="8" y="5"/>
                    <a:pt x="7" y="5"/>
                    <a:pt x="7" y="6"/>
                  </a:cubicBezTo>
                  <a:cubicBezTo>
                    <a:pt x="5" y="5"/>
                    <a:pt x="5" y="5"/>
                    <a:pt x="5" y="5"/>
                  </a:cubicBezTo>
                  <a:cubicBezTo>
                    <a:pt x="4" y="4"/>
                    <a:pt x="3" y="5"/>
                    <a:pt x="2" y="6"/>
                  </a:cubicBezTo>
                  <a:cubicBezTo>
                    <a:pt x="1" y="7"/>
                    <a:pt x="1" y="7"/>
                    <a:pt x="1" y="7"/>
                  </a:cubicBezTo>
                  <a:cubicBezTo>
                    <a:pt x="1" y="8"/>
                    <a:pt x="1" y="10"/>
                    <a:pt x="2" y="10"/>
                  </a:cubicBezTo>
                  <a:cubicBezTo>
                    <a:pt x="3" y="11"/>
                    <a:pt x="3" y="11"/>
                    <a:pt x="3" y="11"/>
                  </a:cubicBezTo>
                  <a:cubicBezTo>
                    <a:pt x="3" y="12"/>
                    <a:pt x="3" y="12"/>
                    <a:pt x="3" y="13"/>
                  </a:cubicBezTo>
                  <a:cubicBezTo>
                    <a:pt x="2" y="13"/>
                    <a:pt x="2" y="13"/>
                    <a:pt x="2" y="13"/>
                  </a:cubicBezTo>
                  <a:cubicBezTo>
                    <a:pt x="1" y="14"/>
                    <a:pt x="0" y="15"/>
                    <a:pt x="0" y="16"/>
                  </a:cubicBezTo>
                  <a:cubicBezTo>
                    <a:pt x="1" y="18"/>
                    <a:pt x="1" y="18"/>
                    <a:pt x="1" y="18"/>
                  </a:cubicBezTo>
                  <a:cubicBezTo>
                    <a:pt x="1" y="19"/>
                    <a:pt x="2" y="19"/>
                    <a:pt x="3" y="19"/>
                  </a:cubicBezTo>
                  <a:cubicBezTo>
                    <a:pt x="4" y="19"/>
                    <a:pt x="4" y="19"/>
                    <a:pt x="4" y="19"/>
                  </a:cubicBezTo>
                  <a:cubicBezTo>
                    <a:pt x="5" y="19"/>
                    <a:pt x="5" y="20"/>
                    <a:pt x="6" y="21"/>
                  </a:cubicBezTo>
                  <a:cubicBezTo>
                    <a:pt x="5" y="22"/>
                    <a:pt x="5" y="22"/>
                    <a:pt x="5" y="22"/>
                  </a:cubicBezTo>
                  <a:cubicBezTo>
                    <a:pt x="4" y="23"/>
                    <a:pt x="5" y="24"/>
                    <a:pt x="6" y="25"/>
                  </a:cubicBezTo>
                  <a:cubicBezTo>
                    <a:pt x="7" y="26"/>
                    <a:pt x="7" y="26"/>
                    <a:pt x="7" y="26"/>
                  </a:cubicBezTo>
                  <a:cubicBezTo>
                    <a:pt x="8" y="26"/>
                    <a:pt x="10" y="26"/>
                    <a:pt x="10" y="25"/>
                  </a:cubicBezTo>
                  <a:cubicBezTo>
                    <a:pt x="11" y="24"/>
                    <a:pt x="11" y="24"/>
                    <a:pt x="11" y="24"/>
                  </a:cubicBezTo>
                  <a:cubicBezTo>
                    <a:pt x="12" y="24"/>
                    <a:pt x="12" y="24"/>
                    <a:pt x="13" y="24"/>
                  </a:cubicBezTo>
                  <a:cubicBezTo>
                    <a:pt x="13" y="26"/>
                    <a:pt x="13" y="26"/>
                    <a:pt x="13" y="26"/>
                  </a:cubicBezTo>
                  <a:cubicBezTo>
                    <a:pt x="14" y="27"/>
                    <a:pt x="15" y="27"/>
                    <a:pt x="16" y="27"/>
                  </a:cubicBezTo>
                  <a:cubicBezTo>
                    <a:pt x="18" y="26"/>
                    <a:pt x="18" y="26"/>
                    <a:pt x="18" y="26"/>
                  </a:cubicBezTo>
                  <a:cubicBezTo>
                    <a:pt x="19" y="26"/>
                    <a:pt x="19" y="25"/>
                    <a:pt x="19" y="24"/>
                  </a:cubicBezTo>
                  <a:cubicBezTo>
                    <a:pt x="19" y="22"/>
                    <a:pt x="19" y="22"/>
                    <a:pt x="19" y="22"/>
                  </a:cubicBezTo>
                  <a:cubicBezTo>
                    <a:pt x="19" y="22"/>
                    <a:pt x="20" y="22"/>
                    <a:pt x="20" y="21"/>
                  </a:cubicBezTo>
                  <a:cubicBezTo>
                    <a:pt x="22" y="22"/>
                    <a:pt x="22" y="22"/>
                    <a:pt x="22" y="22"/>
                  </a:cubicBezTo>
                  <a:cubicBezTo>
                    <a:pt x="23" y="23"/>
                    <a:pt x="24" y="22"/>
                    <a:pt x="25" y="21"/>
                  </a:cubicBezTo>
                  <a:cubicBezTo>
                    <a:pt x="26" y="20"/>
                    <a:pt x="26" y="20"/>
                    <a:pt x="26" y="20"/>
                  </a:cubicBezTo>
                  <a:cubicBezTo>
                    <a:pt x="26" y="19"/>
                    <a:pt x="26" y="18"/>
                    <a:pt x="25" y="17"/>
                  </a:cubicBezTo>
                  <a:cubicBezTo>
                    <a:pt x="23" y="16"/>
                    <a:pt x="23" y="16"/>
                    <a:pt x="23" y="16"/>
                  </a:cubicBezTo>
                  <a:cubicBezTo>
                    <a:pt x="23" y="15"/>
                    <a:pt x="24" y="15"/>
                    <a:pt x="24" y="14"/>
                  </a:cubicBezTo>
                  <a:cubicBezTo>
                    <a:pt x="26" y="14"/>
                    <a:pt x="26" y="14"/>
                    <a:pt x="26" y="14"/>
                  </a:cubicBezTo>
                  <a:cubicBezTo>
                    <a:pt x="27" y="13"/>
                    <a:pt x="27" y="12"/>
                    <a:pt x="27" y="11"/>
                  </a:cubicBezTo>
                  <a:lnTo>
                    <a:pt x="26" y="9"/>
                  </a:lnTo>
                  <a:close/>
                  <a:moveTo>
                    <a:pt x="15" y="19"/>
                  </a:moveTo>
                  <a:cubicBezTo>
                    <a:pt x="12" y="19"/>
                    <a:pt x="9" y="18"/>
                    <a:pt x="8" y="15"/>
                  </a:cubicBezTo>
                  <a:cubicBezTo>
                    <a:pt x="8" y="12"/>
                    <a:pt x="9" y="9"/>
                    <a:pt x="12" y="9"/>
                  </a:cubicBezTo>
                  <a:cubicBezTo>
                    <a:pt x="15" y="8"/>
                    <a:pt x="18" y="10"/>
                    <a:pt x="18" y="12"/>
                  </a:cubicBezTo>
                  <a:cubicBezTo>
                    <a:pt x="19" y="15"/>
                    <a:pt x="17" y="18"/>
                    <a:pt x="15" y="19"/>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9" name="Freeform 226"/>
            <p:cNvSpPr>
              <a:spLocks noEditPoints="1"/>
            </p:cNvSpPr>
            <p:nvPr/>
          </p:nvSpPr>
          <p:spPr bwMode="auto">
            <a:xfrm>
              <a:off x="3243263" y="1613493"/>
              <a:ext cx="69056" cy="72629"/>
            </a:xfrm>
            <a:custGeom>
              <a:avLst/>
              <a:gdLst>
                <a:gd name="T0" fmla="*/ 26 w 27"/>
                <a:gd name="T1" fmla="*/ 10 h 28"/>
                <a:gd name="T2" fmla="*/ 24 w 27"/>
                <a:gd name="T3" fmla="*/ 8 h 28"/>
                <a:gd name="T4" fmla="*/ 22 w 27"/>
                <a:gd name="T5" fmla="*/ 9 h 28"/>
                <a:gd name="T6" fmla="*/ 21 w 27"/>
                <a:gd name="T7" fmla="*/ 7 h 28"/>
                <a:gd name="T8" fmla="*/ 22 w 27"/>
                <a:gd name="T9" fmla="*/ 6 h 28"/>
                <a:gd name="T10" fmla="*/ 21 w 27"/>
                <a:gd name="T11" fmla="*/ 3 h 28"/>
                <a:gd name="T12" fmla="*/ 19 w 27"/>
                <a:gd name="T13" fmla="*/ 2 h 28"/>
                <a:gd name="T14" fmla="*/ 17 w 27"/>
                <a:gd name="T15" fmla="*/ 3 h 28"/>
                <a:gd name="T16" fmla="*/ 16 w 27"/>
                <a:gd name="T17" fmla="*/ 4 h 28"/>
                <a:gd name="T18" fmla="*/ 14 w 27"/>
                <a:gd name="T19" fmla="*/ 4 h 28"/>
                <a:gd name="T20" fmla="*/ 13 w 27"/>
                <a:gd name="T21" fmla="*/ 2 h 28"/>
                <a:gd name="T22" fmla="*/ 11 w 27"/>
                <a:gd name="T23" fmla="*/ 1 h 28"/>
                <a:gd name="T24" fmla="*/ 9 w 27"/>
                <a:gd name="T25" fmla="*/ 1 h 28"/>
                <a:gd name="T26" fmla="*/ 8 w 27"/>
                <a:gd name="T27" fmla="*/ 3 h 28"/>
                <a:gd name="T28" fmla="*/ 8 w 27"/>
                <a:gd name="T29" fmla="*/ 5 h 28"/>
                <a:gd name="T30" fmla="*/ 6 w 27"/>
                <a:gd name="T31" fmla="*/ 6 h 28"/>
                <a:gd name="T32" fmla="*/ 5 w 27"/>
                <a:gd name="T33" fmla="*/ 5 h 28"/>
                <a:gd name="T34" fmla="*/ 2 w 27"/>
                <a:gd name="T35" fmla="*/ 6 h 28"/>
                <a:gd name="T36" fmla="*/ 1 w 27"/>
                <a:gd name="T37" fmla="*/ 8 h 28"/>
                <a:gd name="T38" fmla="*/ 2 w 27"/>
                <a:gd name="T39" fmla="*/ 11 h 28"/>
                <a:gd name="T40" fmla="*/ 3 w 27"/>
                <a:gd name="T41" fmla="*/ 11 h 28"/>
                <a:gd name="T42" fmla="*/ 3 w 27"/>
                <a:gd name="T43" fmla="*/ 14 h 28"/>
                <a:gd name="T44" fmla="*/ 1 w 27"/>
                <a:gd name="T45" fmla="*/ 14 h 28"/>
                <a:gd name="T46" fmla="*/ 0 w 27"/>
                <a:gd name="T47" fmla="*/ 16 h 28"/>
                <a:gd name="T48" fmla="*/ 0 w 27"/>
                <a:gd name="T49" fmla="*/ 18 h 28"/>
                <a:gd name="T50" fmla="*/ 3 w 27"/>
                <a:gd name="T51" fmla="*/ 20 h 28"/>
                <a:gd name="T52" fmla="*/ 4 w 27"/>
                <a:gd name="T53" fmla="*/ 19 h 28"/>
                <a:gd name="T54" fmla="*/ 6 w 27"/>
                <a:gd name="T55" fmla="*/ 21 h 28"/>
                <a:gd name="T56" fmla="*/ 5 w 27"/>
                <a:gd name="T57" fmla="*/ 22 h 28"/>
                <a:gd name="T58" fmla="*/ 5 w 27"/>
                <a:gd name="T59" fmla="*/ 25 h 28"/>
                <a:gd name="T60" fmla="*/ 7 w 27"/>
                <a:gd name="T61" fmla="*/ 26 h 28"/>
                <a:gd name="T62" fmla="*/ 10 w 27"/>
                <a:gd name="T63" fmla="*/ 25 h 28"/>
                <a:gd name="T64" fmla="*/ 11 w 27"/>
                <a:gd name="T65" fmla="*/ 24 h 28"/>
                <a:gd name="T66" fmla="*/ 13 w 27"/>
                <a:gd name="T67" fmla="*/ 24 h 28"/>
                <a:gd name="T68" fmla="*/ 13 w 27"/>
                <a:gd name="T69" fmla="*/ 26 h 28"/>
                <a:gd name="T70" fmla="*/ 15 w 27"/>
                <a:gd name="T71" fmla="*/ 27 h 28"/>
                <a:gd name="T72" fmla="*/ 18 w 27"/>
                <a:gd name="T73" fmla="*/ 27 h 28"/>
                <a:gd name="T74" fmla="*/ 19 w 27"/>
                <a:gd name="T75" fmla="*/ 25 h 28"/>
                <a:gd name="T76" fmla="*/ 18 w 27"/>
                <a:gd name="T77" fmla="*/ 23 h 28"/>
                <a:gd name="T78" fmla="*/ 20 w 27"/>
                <a:gd name="T79" fmla="*/ 22 h 28"/>
                <a:gd name="T80" fmla="*/ 22 w 27"/>
                <a:gd name="T81" fmla="*/ 23 h 28"/>
                <a:gd name="T82" fmla="*/ 24 w 27"/>
                <a:gd name="T83" fmla="*/ 22 h 28"/>
                <a:gd name="T84" fmla="*/ 25 w 27"/>
                <a:gd name="T85" fmla="*/ 20 h 28"/>
                <a:gd name="T86" fmla="*/ 25 w 27"/>
                <a:gd name="T87" fmla="*/ 17 h 28"/>
                <a:gd name="T88" fmla="*/ 23 w 27"/>
                <a:gd name="T89" fmla="*/ 16 h 28"/>
                <a:gd name="T90" fmla="*/ 23 w 27"/>
                <a:gd name="T91" fmla="*/ 15 h 28"/>
                <a:gd name="T92" fmla="*/ 25 w 27"/>
                <a:gd name="T93" fmla="*/ 14 h 28"/>
                <a:gd name="T94" fmla="*/ 27 w 27"/>
                <a:gd name="T95" fmla="*/ 12 h 28"/>
                <a:gd name="T96" fmla="*/ 26 w 27"/>
                <a:gd name="T97" fmla="*/ 10 h 28"/>
                <a:gd name="T98" fmla="*/ 14 w 27"/>
                <a:gd name="T99" fmla="*/ 19 h 28"/>
                <a:gd name="T100" fmla="*/ 8 w 27"/>
                <a:gd name="T101" fmla="*/ 15 h 28"/>
                <a:gd name="T102" fmla="*/ 12 w 27"/>
                <a:gd name="T103" fmla="*/ 9 h 28"/>
                <a:gd name="T104" fmla="*/ 18 w 27"/>
                <a:gd name="T105" fmla="*/ 13 h 28"/>
                <a:gd name="T106" fmla="*/ 14 w 27"/>
                <a:gd name="T10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8">
                  <a:moveTo>
                    <a:pt x="26" y="10"/>
                  </a:moveTo>
                  <a:cubicBezTo>
                    <a:pt x="26" y="9"/>
                    <a:pt x="25" y="8"/>
                    <a:pt x="24" y="8"/>
                  </a:cubicBezTo>
                  <a:cubicBezTo>
                    <a:pt x="22" y="9"/>
                    <a:pt x="22" y="9"/>
                    <a:pt x="22" y="9"/>
                  </a:cubicBezTo>
                  <a:cubicBezTo>
                    <a:pt x="21" y="8"/>
                    <a:pt x="21" y="8"/>
                    <a:pt x="21" y="7"/>
                  </a:cubicBezTo>
                  <a:cubicBezTo>
                    <a:pt x="22" y="6"/>
                    <a:pt x="22" y="6"/>
                    <a:pt x="22" y="6"/>
                  </a:cubicBezTo>
                  <a:cubicBezTo>
                    <a:pt x="22" y="5"/>
                    <a:pt x="22" y="4"/>
                    <a:pt x="21" y="3"/>
                  </a:cubicBezTo>
                  <a:cubicBezTo>
                    <a:pt x="19" y="2"/>
                    <a:pt x="19" y="2"/>
                    <a:pt x="19" y="2"/>
                  </a:cubicBezTo>
                  <a:cubicBezTo>
                    <a:pt x="18" y="1"/>
                    <a:pt x="17" y="2"/>
                    <a:pt x="17" y="3"/>
                  </a:cubicBezTo>
                  <a:cubicBezTo>
                    <a:pt x="16" y="4"/>
                    <a:pt x="16" y="4"/>
                    <a:pt x="16" y="4"/>
                  </a:cubicBezTo>
                  <a:cubicBezTo>
                    <a:pt x="15" y="4"/>
                    <a:pt x="14" y="4"/>
                    <a:pt x="14" y="4"/>
                  </a:cubicBezTo>
                  <a:cubicBezTo>
                    <a:pt x="13" y="2"/>
                    <a:pt x="13" y="2"/>
                    <a:pt x="13" y="2"/>
                  </a:cubicBezTo>
                  <a:cubicBezTo>
                    <a:pt x="13" y="1"/>
                    <a:pt x="12" y="0"/>
                    <a:pt x="11" y="1"/>
                  </a:cubicBezTo>
                  <a:cubicBezTo>
                    <a:pt x="9" y="1"/>
                    <a:pt x="9" y="1"/>
                    <a:pt x="9" y="1"/>
                  </a:cubicBezTo>
                  <a:cubicBezTo>
                    <a:pt x="8" y="1"/>
                    <a:pt x="7" y="2"/>
                    <a:pt x="8" y="3"/>
                  </a:cubicBezTo>
                  <a:cubicBezTo>
                    <a:pt x="8" y="5"/>
                    <a:pt x="8" y="5"/>
                    <a:pt x="8" y="5"/>
                  </a:cubicBezTo>
                  <a:cubicBezTo>
                    <a:pt x="7" y="5"/>
                    <a:pt x="7" y="6"/>
                    <a:pt x="6" y="6"/>
                  </a:cubicBezTo>
                  <a:cubicBezTo>
                    <a:pt x="5" y="5"/>
                    <a:pt x="5" y="5"/>
                    <a:pt x="5" y="5"/>
                  </a:cubicBezTo>
                  <a:cubicBezTo>
                    <a:pt x="4" y="5"/>
                    <a:pt x="3" y="5"/>
                    <a:pt x="2" y="6"/>
                  </a:cubicBezTo>
                  <a:cubicBezTo>
                    <a:pt x="1" y="8"/>
                    <a:pt x="1" y="8"/>
                    <a:pt x="1" y="8"/>
                  </a:cubicBezTo>
                  <a:cubicBezTo>
                    <a:pt x="1" y="9"/>
                    <a:pt x="1" y="10"/>
                    <a:pt x="2" y="11"/>
                  </a:cubicBezTo>
                  <a:cubicBezTo>
                    <a:pt x="3" y="11"/>
                    <a:pt x="3" y="11"/>
                    <a:pt x="3" y="11"/>
                  </a:cubicBezTo>
                  <a:cubicBezTo>
                    <a:pt x="3" y="12"/>
                    <a:pt x="3" y="13"/>
                    <a:pt x="3" y="14"/>
                  </a:cubicBezTo>
                  <a:cubicBezTo>
                    <a:pt x="1" y="14"/>
                    <a:pt x="1" y="14"/>
                    <a:pt x="1" y="14"/>
                  </a:cubicBezTo>
                  <a:cubicBezTo>
                    <a:pt x="0" y="14"/>
                    <a:pt x="0" y="15"/>
                    <a:pt x="0" y="16"/>
                  </a:cubicBezTo>
                  <a:cubicBezTo>
                    <a:pt x="0" y="18"/>
                    <a:pt x="0" y="18"/>
                    <a:pt x="0" y="18"/>
                  </a:cubicBezTo>
                  <a:cubicBezTo>
                    <a:pt x="1" y="19"/>
                    <a:pt x="2" y="20"/>
                    <a:pt x="3" y="20"/>
                  </a:cubicBezTo>
                  <a:cubicBezTo>
                    <a:pt x="4" y="19"/>
                    <a:pt x="4" y="19"/>
                    <a:pt x="4" y="19"/>
                  </a:cubicBezTo>
                  <a:cubicBezTo>
                    <a:pt x="5" y="20"/>
                    <a:pt x="5" y="21"/>
                    <a:pt x="6" y="21"/>
                  </a:cubicBezTo>
                  <a:cubicBezTo>
                    <a:pt x="5" y="22"/>
                    <a:pt x="5" y="22"/>
                    <a:pt x="5" y="22"/>
                  </a:cubicBezTo>
                  <a:cubicBezTo>
                    <a:pt x="4" y="23"/>
                    <a:pt x="4" y="25"/>
                    <a:pt x="5" y="25"/>
                  </a:cubicBezTo>
                  <a:cubicBezTo>
                    <a:pt x="7" y="26"/>
                    <a:pt x="7" y="26"/>
                    <a:pt x="7" y="26"/>
                  </a:cubicBezTo>
                  <a:cubicBezTo>
                    <a:pt x="8" y="27"/>
                    <a:pt x="9" y="26"/>
                    <a:pt x="10" y="25"/>
                  </a:cubicBezTo>
                  <a:cubicBezTo>
                    <a:pt x="11" y="24"/>
                    <a:pt x="11" y="24"/>
                    <a:pt x="11" y="24"/>
                  </a:cubicBezTo>
                  <a:cubicBezTo>
                    <a:pt x="11" y="24"/>
                    <a:pt x="12" y="24"/>
                    <a:pt x="13" y="24"/>
                  </a:cubicBezTo>
                  <a:cubicBezTo>
                    <a:pt x="13" y="26"/>
                    <a:pt x="13" y="26"/>
                    <a:pt x="13" y="26"/>
                  </a:cubicBezTo>
                  <a:cubicBezTo>
                    <a:pt x="13" y="27"/>
                    <a:pt x="14" y="28"/>
                    <a:pt x="15" y="27"/>
                  </a:cubicBezTo>
                  <a:cubicBezTo>
                    <a:pt x="18" y="27"/>
                    <a:pt x="18" y="27"/>
                    <a:pt x="18" y="27"/>
                  </a:cubicBezTo>
                  <a:cubicBezTo>
                    <a:pt x="19" y="27"/>
                    <a:pt x="19" y="26"/>
                    <a:pt x="19" y="25"/>
                  </a:cubicBezTo>
                  <a:cubicBezTo>
                    <a:pt x="18" y="23"/>
                    <a:pt x="18" y="23"/>
                    <a:pt x="18" y="23"/>
                  </a:cubicBezTo>
                  <a:cubicBezTo>
                    <a:pt x="19" y="22"/>
                    <a:pt x="20" y="22"/>
                    <a:pt x="20" y="22"/>
                  </a:cubicBezTo>
                  <a:cubicBezTo>
                    <a:pt x="22" y="23"/>
                    <a:pt x="22" y="23"/>
                    <a:pt x="22" y="23"/>
                  </a:cubicBezTo>
                  <a:cubicBezTo>
                    <a:pt x="23" y="23"/>
                    <a:pt x="24" y="23"/>
                    <a:pt x="24" y="22"/>
                  </a:cubicBezTo>
                  <a:cubicBezTo>
                    <a:pt x="25" y="20"/>
                    <a:pt x="25" y="20"/>
                    <a:pt x="25" y="20"/>
                  </a:cubicBezTo>
                  <a:cubicBezTo>
                    <a:pt x="26" y="19"/>
                    <a:pt x="26" y="18"/>
                    <a:pt x="25" y="17"/>
                  </a:cubicBezTo>
                  <a:cubicBezTo>
                    <a:pt x="23" y="16"/>
                    <a:pt x="23" y="16"/>
                    <a:pt x="23" y="16"/>
                  </a:cubicBezTo>
                  <a:cubicBezTo>
                    <a:pt x="23" y="16"/>
                    <a:pt x="23" y="15"/>
                    <a:pt x="23" y="15"/>
                  </a:cubicBezTo>
                  <a:cubicBezTo>
                    <a:pt x="25" y="14"/>
                    <a:pt x="25" y="14"/>
                    <a:pt x="25" y="14"/>
                  </a:cubicBezTo>
                  <a:cubicBezTo>
                    <a:pt x="26" y="14"/>
                    <a:pt x="27" y="13"/>
                    <a:pt x="27" y="12"/>
                  </a:cubicBezTo>
                  <a:lnTo>
                    <a:pt x="26" y="10"/>
                  </a:lnTo>
                  <a:close/>
                  <a:moveTo>
                    <a:pt x="14" y="19"/>
                  </a:moveTo>
                  <a:cubicBezTo>
                    <a:pt x="12" y="20"/>
                    <a:pt x="9" y="18"/>
                    <a:pt x="8" y="15"/>
                  </a:cubicBezTo>
                  <a:cubicBezTo>
                    <a:pt x="7" y="13"/>
                    <a:pt x="9" y="10"/>
                    <a:pt x="12" y="9"/>
                  </a:cubicBezTo>
                  <a:cubicBezTo>
                    <a:pt x="15" y="8"/>
                    <a:pt x="17" y="10"/>
                    <a:pt x="18" y="13"/>
                  </a:cubicBezTo>
                  <a:cubicBezTo>
                    <a:pt x="19" y="16"/>
                    <a:pt x="17" y="18"/>
                    <a:pt x="14" y="1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0" name="Freeform 227"/>
            <p:cNvSpPr>
              <a:spLocks noEditPoints="1"/>
            </p:cNvSpPr>
            <p:nvPr/>
          </p:nvSpPr>
          <p:spPr bwMode="auto">
            <a:xfrm>
              <a:off x="3011090" y="2357634"/>
              <a:ext cx="100013" cy="100013"/>
            </a:xfrm>
            <a:custGeom>
              <a:avLst/>
              <a:gdLst>
                <a:gd name="T0" fmla="*/ 38 w 39"/>
                <a:gd name="T1" fmla="*/ 14 h 39"/>
                <a:gd name="T2" fmla="*/ 35 w 39"/>
                <a:gd name="T3" fmla="*/ 12 h 39"/>
                <a:gd name="T4" fmla="*/ 32 w 39"/>
                <a:gd name="T5" fmla="*/ 13 h 39"/>
                <a:gd name="T6" fmla="*/ 31 w 39"/>
                <a:gd name="T7" fmla="*/ 10 h 39"/>
                <a:gd name="T8" fmla="*/ 32 w 39"/>
                <a:gd name="T9" fmla="*/ 8 h 39"/>
                <a:gd name="T10" fmla="*/ 31 w 39"/>
                <a:gd name="T11" fmla="*/ 4 h 39"/>
                <a:gd name="T12" fmla="*/ 29 w 39"/>
                <a:gd name="T13" fmla="*/ 3 h 39"/>
                <a:gd name="T14" fmla="*/ 25 w 39"/>
                <a:gd name="T15" fmla="*/ 4 h 39"/>
                <a:gd name="T16" fmla="*/ 23 w 39"/>
                <a:gd name="T17" fmla="*/ 6 h 39"/>
                <a:gd name="T18" fmla="*/ 21 w 39"/>
                <a:gd name="T19" fmla="*/ 5 h 39"/>
                <a:gd name="T20" fmla="*/ 20 w 39"/>
                <a:gd name="T21" fmla="*/ 3 h 39"/>
                <a:gd name="T22" fmla="*/ 17 w 39"/>
                <a:gd name="T23" fmla="*/ 1 h 39"/>
                <a:gd name="T24" fmla="*/ 14 w 39"/>
                <a:gd name="T25" fmla="*/ 2 h 39"/>
                <a:gd name="T26" fmla="*/ 12 w 39"/>
                <a:gd name="T27" fmla="*/ 5 h 39"/>
                <a:gd name="T28" fmla="*/ 12 w 39"/>
                <a:gd name="T29" fmla="*/ 7 h 39"/>
                <a:gd name="T30" fmla="*/ 10 w 39"/>
                <a:gd name="T31" fmla="*/ 9 h 39"/>
                <a:gd name="T32" fmla="*/ 8 w 39"/>
                <a:gd name="T33" fmla="*/ 8 h 39"/>
                <a:gd name="T34" fmla="*/ 4 w 39"/>
                <a:gd name="T35" fmla="*/ 9 h 39"/>
                <a:gd name="T36" fmla="*/ 3 w 39"/>
                <a:gd name="T37" fmla="*/ 11 h 39"/>
                <a:gd name="T38" fmla="*/ 4 w 39"/>
                <a:gd name="T39" fmla="*/ 15 h 39"/>
                <a:gd name="T40" fmla="*/ 5 w 39"/>
                <a:gd name="T41" fmla="*/ 16 h 39"/>
                <a:gd name="T42" fmla="*/ 5 w 39"/>
                <a:gd name="T43" fmla="*/ 19 h 39"/>
                <a:gd name="T44" fmla="*/ 3 w 39"/>
                <a:gd name="T45" fmla="*/ 20 h 39"/>
                <a:gd name="T46" fmla="*/ 1 w 39"/>
                <a:gd name="T47" fmla="*/ 23 h 39"/>
                <a:gd name="T48" fmla="*/ 2 w 39"/>
                <a:gd name="T49" fmla="*/ 26 h 39"/>
                <a:gd name="T50" fmla="*/ 5 w 39"/>
                <a:gd name="T51" fmla="*/ 28 h 39"/>
                <a:gd name="T52" fmla="*/ 7 w 39"/>
                <a:gd name="T53" fmla="*/ 28 h 39"/>
                <a:gd name="T54" fmla="*/ 9 w 39"/>
                <a:gd name="T55" fmla="*/ 30 h 39"/>
                <a:gd name="T56" fmla="*/ 8 w 39"/>
                <a:gd name="T57" fmla="*/ 32 h 39"/>
                <a:gd name="T58" fmla="*/ 9 w 39"/>
                <a:gd name="T59" fmla="*/ 36 h 39"/>
                <a:gd name="T60" fmla="*/ 11 w 39"/>
                <a:gd name="T61" fmla="*/ 37 h 39"/>
                <a:gd name="T62" fmla="*/ 15 w 39"/>
                <a:gd name="T63" fmla="*/ 36 h 39"/>
                <a:gd name="T64" fmla="*/ 16 w 39"/>
                <a:gd name="T65" fmla="*/ 34 h 39"/>
                <a:gd name="T66" fmla="*/ 19 w 39"/>
                <a:gd name="T67" fmla="*/ 35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1 h 39"/>
                <a:gd name="T80" fmla="*/ 32 w 39"/>
                <a:gd name="T81" fmla="*/ 32 h 39"/>
                <a:gd name="T82" fmla="*/ 36 w 39"/>
                <a:gd name="T83" fmla="*/ 31 h 39"/>
                <a:gd name="T84" fmla="*/ 37 w 39"/>
                <a:gd name="T85" fmla="*/ 29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3 w 39"/>
                <a:gd name="T101" fmla="*/ 22 h 39"/>
                <a:gd name="T102" fmla="*/ 18 w 39"/>
                <a:gd name="T103" fmla="*/ 13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3"/>
                    <a:pt x="32" y="13"/>
                    <a:pt x="32" y="13"/>
                  </a:cubicBezTo>
                  <a:cubicBezTo>
                    <a:pt x="32" y="12"/>
                    <a:pt x="31" y="11"/>
                    <a:pt x="31" y="10"/>
                  </a:cubicBezTo>
                  <a:cubicBezTo>
                    <a:pt x="32" y="8"/>
                    <a:pt x="32" y="8"/>
                    <a:pt x="32" y="8"/>
                  </a:cubicBezTo>
                  <a:cubicBezTo>
                    <a:pt x="33" y="7"/>
                    <a:pt x="32" y="5"/>
                    <a:pt x="31" y="4"/>
                  </a:cubicBezTo>
                  <a:cubicBezTo>
                    <a:pt x="29" y="3"/>
                    <a:pt x="29" y="3"/>
                    <a:pt x="29" y="3"/>
                  </a:cubicBezTo>
                  <a:cubicBezTo>
                    <a:pt x="27" y="2"/>
                    <a:pt x="26" y="2"/>
                    <a:pt x="25" y="4"/>
                  </a:cubicBezTo>
                  <a:cubicBezTo>
                    <a:pt x="23" y="6"/>
                    <a:pt x="23" y="6"/>
                    <a:pt x="23" y="6"/>
                  </a:cubicBezTo>
                  <a:cubicBezTo>
                    <a:pt x="23" y="6"/>
                    <a:pt x="22" y="5"/>
                    <a:pt x="21" y="5"/>
                  </a:cubicBezTo>
                  <a:cubicBezTo>
                    <a:pt x="20" y="3"/>
                    <a:pt x="20" y="3"/>
                    <a:pt x="20" y="3"/>
                  </a:cubicBezTo>
                  <a:cubicBezTo>
                    <a:pt x="20" y="1"/>
                    <a:pt x="18" y="0"/>
                    <a:pt x="17" y="1"/>
                  </a:cubicBezTo>
                  <a:cubicBezTo>
                    <a:pt x="14" y="2"/>
                    <a:pt x="14" y="2"/>
                    <a:pt x="14" y="2"/>
                  </a:cubicBezTo>
                  <a:cubicBezTo>
                    <a:pt x="12" y="2"/>
                    <a:pt x="11" y="3"/>
                    <a:pt x="12" y="5"/>
                  </a:cubicBezTo>
                  <a:cubicBezTo>
                    <a:pt x="12" y="7"/>
                    <a:pt x="12" y="7"/>
                    <a:pt x="12" y="7"/>
                  </a:cubicBezTo>
                  <a:cubicBezTo>
                    <a:pt x="12" y="8"/>
                    <a:pt x="11" y="8"/>
                    <a:pt x="10" y="9"/>
                  </a:cubicBezTo>
                  <a:cubicBezTo>
                    <a:pt x="8" y="8"/>
                    <a:pt x="8" y="8"/>
                    <a:pt x="8" y="8"/>
                  </a:cubicBezTo>
                  <a:cubicBezTo>
                    <a:pt x="7" y="7"/>
                    <a:pt x="5" y="7"/>
                    <a:pt x="4" y="9"/>
                  </a:cubicBezTo>
                  <a:cubicBezTo>
                    <a:pt x="3" y="11"/>
                    <a:pt x="3" y="11"/>
                    <a:pt x="3" y="11"/>
                  </a:cubicBezTo>
                  <a:cubicBezTo>
                    <a:pt x="2" y="13"/>
                    <a:pt x="2" y="14"/>
                    <a:pt x="4" y="15"/>
                  </a:cubicBezTo>
                  <a:cubicBezTo>
                    <a:pt x="5" y="16"/>
                    <a:pt x="5" y="16"/>
                    <a:pt x="5" y="16"/>
                  </a:cubicBezTo>
                  <a:cubicBezTo>
                    <a:pt x="5" y="17"/>
                    <a:pt x="5" y="18"/>
                    <a:pt x="5" y="19"/>
                  </a:cubicBezTo>
                  <a:cubicBezTo>
                    <a:pt x="3" y="20"/>
                    <a:pt x="3" y="20"/>
                    <a:pt x="3" y="20"/>
                  </a:cubicBezTo>
                  <a:cubicBezTo>
                    <a:pt x="1" y="20"/>
                    <a:pt x="0" y="22"/>
                    <a:pt x="1" y="23"/>
                  </a:cubicBezTo>
                  <a:cubicBezTo>
                    <a:pt x="2" y="26"/>
                    <a:pt x="2" y="26"/>
                    <a:pt x="2" y="26"/>
                  </a:cubicBezTo>
                  <a:cubicBezTo>
                    <a:pt x="2" y="28"/>
                    <a:pt x="3" y="28"/>
                    <a:pt x="5" y="28"/>
                  </a:cubicBezTo>
                  <a:cubicBezTo>
                    <a:pt x="7" y="28"/>
                    <a:pt x="7" y="28"/>
                    <a:pt x="7" y="28"/>
                  </a:cubicBezTo>
                  <a:cubicBezTo>
                    <a:pt x="8" y="28"/>
                    <a:pt x="8" y="29"/>
                    <a:pt x="9" y="30"/>
                  </a:cubicBezTo>
                  <a:cubicBezTo>
                    <a:pt x="8" y="32"/>
                    <a:pt x="8" y="32"/>
                    <a:pt x="8" y="32"/>
                  </a:cubicBezTo>
                  <a:cubicBezTo>
                    <a:pt x="7" y="33"/>
                    <a:pt x="7" y="35"/>
                    <a:pt x="9" y="36"/>
                  </a:cubicBezTo>
                  <a:cubicBezTo>
                    <a:pt x="11" y="37"/>
                    <a:pt x="11" y="37"/>
                    <a:pt x="11" y="37"/>
                  </a:cubicBezTo>
                  <a:cubicBezTo>
                    <a:pt x="13" y="38"/>
                    <a:pt x="14" y="38"/>
                    <a:pt x="15" y="36"/>
                  </a:cubicBezTo>
                  <a:cubicBezTo>
                    <a:pt x="16" y="34"/>
                    <a:pt x="16" y="34"/>
                    <a:pt x="16" y="34"/>
                  </a:cubicBezTo>
                  <a:cubicBezTo>
                    <a:pt x="17" y="35"/>
                    <a:pt x="18" y="35"/>
                    <a:pt x="19" y="35"/>
                  </a:cubicBezTo>
                  <a:cubicBezTo>
                    <a:pt x="20" y="37"/>
                    <a:pt x="20" y="37"/>
                    <a:pt x="20" y="37"/>
                  </a:cubicBezTo>
                  <a:cubicBezTo>
                    <a:pt x="20" y="39"/>
                    <a:pt x="22" y="39"/>
                    <a:pt x="23" y="39"/>
                  </a:cubicBezTo>
                  <a:cubicBezTo>
                    <a:pt x="26" y="38"/>
                    <a:pt x="26" y="38"/>
                    <a:pt x="26" y="38"/>
                  </a:cubicBezTo>
                  <a:cubicBezTo>
                    <a:pt x="28" y="38"/>
                    <a:pt x="28" y="37"/>
                    <a:pt x="28" y="35"/>
                  </a:cubicBezTo>
                  <a:cubicBezTo>
                    <a:pt x="27" y="32"/>
                    <a:pt x="27" y="32"/>
                    <a:pt x="27" y="32"/>
                  </a:cubicBezTo>
                  <a:cubicBezTo>
                    <a:pt x="28" y="32"/>
                    <a:pt x="29" y="31"/>
                    <a:pt x="30" y="31"/>
                  </a:cubicBezTo>
                  <a:cubicBezTo>
                    <a:pt x="32" y="32"/>
                    <a:pt x="32" y="32"/>
                    <a:pt x="32" y="32"/>
                  </a:cubicBezTo>
                  <a:cubicBezTo>
                    <a:pt x="33" y="33"/>
                    <a:pt x="35" y="32"/>
                    <a:pt x="36" y="31"/>
                  </a:cubicBezTo>
                  <a:cubicBezTo>
                    <a:pt x="37" y="29"/>
                    <a:pt x="37" y="29"/>
                    <a:pt x="37" y="29"/>
                  </a:cubicBezTo>
                  <a:cubicBezTo>
                    <a:pt x="38" y="27"/>
                    <a:pt x="38" y="26"/>
                    <a:pt x="36" y="25"/>
                  </a:cubicBezTo>
                  <a:cubicBezTo>
                    <a:pt x="34" y="23"/>
                    <a:pt x="34" y="23"/>
                    <a:pt x="34" y="23"/>
                  </a:cubicBezTo>
                  <a:cubicBezTo>
                    <a:pt x="34" y="23"/>
                    <a:pt x="34" y="22"/>
                    <a:pt x="34" y="21"/>
                  </a:cubicBezTo>
                  <a:cubicBezTo>
                    <a:pt x="37" y="20"/>
                    <a:pt x="37" y="20"/>
                    <a:pt x="37" y="20"/>
                  </a:cubicBezTo>
                  <a:cubicBezTo>
                    <a:pt x="39" y="20"/>
                    <a:pt x="39" y="18"/>
                    <a:pt x="39" y="17"/>
                  </a:cubicBezTo>
                  <a:lnTo>
                    <a:pt x="38" y="14"/>
                  </a:lnTo>
                  <a:close/>
                  <a:moveTo>
                    <a:pt x="21" y="27"/>
                  </a:moveTo>
                  <a:cubicBezTo>
                    <a:pt x="17" y="28"/>
                    <a:pt x="14" y="26"/>
                    <a:pt x="13" y="22"/>
                  </a:cubicBezTo>
                  <a:cubicBezTo>
                    <a:pt x="12" y="18"/>
                    <a:pt x="14" y="14"/>
                    <a:pt x="18" y="13"/>
                  </a:cubicBezTo>
                  <a:cubicBezTo>
                    <a:pt x="22" y="12"/>
                    <a:pt x="26" y="14"/>
                    <a:pt x="27" y="18"/>
                  </a:cubicBezTo>
                  <a:cubicBezTo>
                    <a:pt x="28" y="22"/>
                    <a:pt x="25" y="26"/>
                    <a:pt x="21"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1" name="Freeform 228"/>
            <p:cNvSpPr>
              <a:spLocks noEditPoints="1"/>
            </p:cNvSpPr>
            <p:nvPr/>
          </p:nvSpPr>
          <p:spPr bwMode="auto">
            <a:xfrm>
              <a:off x="2650331" y="1746843"/>
              <a:ext cx="141684" cy="141685"/>
            </a:xfrm>
            <a:custGeom>
              <a:avLst/>
              <a:gdLst>
                <a:gd name="T0" fmla="*/ 54 w 55"/>
                <a:gd name="T1" fmla="*/ 18 h 55"/>
                <a:gd name="T2" fmla="*/ 49 w 55"/>
                <a:gd name="T3" fmla="*/ 16 h 55"/>
                <a:gd name="T4" fmla="*/ 45 w 55"/>
                <a:gd name="T5" fmla="*/ 17 h 55"/>
                <a:gd name="T6" fmla="*/ 43 w 55"/>
                <a:gd name="T7" fmla="*/ 14 h 55"/>
                <a:gd name="T8" fmla="*/ 45 w 55"/>
                <a:gd name="T9" fmla="*/ 10 h 55"/>
                <a:gd name="T10" fmla="*/ 44 w 55"/>
                <a:gd name="T11" fmla="*/ 5 h 55"/>
                <a:gd name="T12" fmla="*/ 40 w 55"/>
                <a:gd name="T13" fmla="*/ 3 h 55"/>
                <a:gd name="T14" fmla="*/ 35 w 55"/>
                <a:gd name="T15" fmla="*/ 4 h 55"/>
                <a:gd name="T16" fmla="*/ 33 w 55"/>
                <a:gd name="T17" fmla="*/ 7 h 55"/>
                <a:gd name="T18" fmla="*/ 29 w 55"/>
                <a:gd name="T19" fmla="*/ 7 h 55"/>
                <a:gd name="T20" fmla="*/ 28 w 55"/>
                <a:gd name="T21" fmla="*/ 3 h 55"/>
                <a:gd name="T22" fmla="*/ 23 w 55"/>
                <a:gd name="T23" fmla="*/ 0 h 55"/>
                <a:gd name="T24" fmla="*/ 19 w 55"/>
                <a:gd name="T25" fmla="*/ 1 h 55"/>
                <a:gd name="T26" fmla="*/ 16 w 55"/>
                <a:gd name="T27" fmla="*/ 6 h 55"/>
                <a:gd name="T28" fmla="*/ 17 w 55"/>
                <a:gd name="T29" fmla="*/ 9 h 55"/>
                <a:gd name="T30" fmla="*/ 14 w 55"/>
                <a:gd name="T31" fmla="*/ 12 h 55"/>
                <a:gd name="T32" fmla="*/ 11 w 55"/>
                <a:gd name="T33" fmla="*/ 10 h 55"/>
                <a:gd name="T34" fmla="*/ 5 w 55"/>
                <a:gd name="T35" fmla="*/ 11 h 55"/>
                <a:gd name="T36" fmla="*/ 3 w 55"/>
                <a:gd name="T37" fmla="*/ 15 h 55"/>
                <a:gd name="T38" fmla="*/ 5 w 55"/>
                <a:gd name="T39" fmla="*/ 20 h 55"/>
                <a:gd name="T40" fmla="*/ 7 w 55"/>
                <a:gd name="T41" fmla="*/ 22 h 55"/>
                <a:gd name="T42" fmla="*/ 7 w 55"/>
                <a:gd name="T43" fmla="*/ 26 h 55"/>
                <a:gd name="T44" fmla="*/ 4 w 55"/>
                <a:gd name="T45" fmla="*/ 27 h 55"/>
                <a:gd name="T46" fmla="*/ 1 w 55"/>
                <a:gd name="T47" fmla="*/ 32 h 55"/>
                <a:gd name="T48" fmla="*/ 2 w 55"/>
                <a:gd name="T49" fmla="*/ 36 h 55"/>
                <a:gd name="T50" fmla="*/ 6 w 55"/>
                <a:gd name="T51" fmla="*/ 39 h 55"/>
                <a:gd name="T52" fmla="*/ 9 w 55"/>
                <a:gd name="T53" fmla="*/ 38 h 55"/>
                <a:gd name="T54" fmla="*/ 12 w 55"/>
                <a:gd name="T55" fmla="*/ 41 h 55"/>
                <a:gd name="T56" fmla="*/ 10 w 55"/>
                <a:gd name="T57" fmla="*/ 44 h 55"/>
                <a:gd name="T58" fmla="*/ 12 w 55"/>
                <a:gd name="T59" fmla="*/ 49 h 55"/>
                <a:gd name="T60" fmla="*/ 16 w 55"/>
                <a:gd name="T61" fmla="*/ 52 h 55"/>
                <a:gd name="T62" fmla="*/ 21 w 55"/>
                <a:gd name="T63" fmla="*/ 50 h 55"/>
                <a:gd name="T64" fmla="*/ 23 w 55"/>
                <a:gd name="T65" fmla="*/ 47 h 55"/>
                <a:gd name="T66" fmla="*/ 27 w 55"/>
                <a:gd name="T67" fmla="*/ 48 h 55"/>
                <a:gd name="T68" fmla="*/ 28 w 55"/>
                <a:gd name="T69" fmla="*/ 51 h 55"/>
                <a:gd name="T70" fmla="*/ 32 w 55"/>
                <a:gd name="T71" fmla="*/ 54 h 55"/>
                <a:gd name="T72" fmla="*/ 36 w 55"/>
                <a:gd name="T73" fmla="*/ 53 h 55"/>
                <a:gd name="T74" fmla="*/ 39 w 55"/>
                <a:gd name="T75" fmla="*/ 49 h 55"/>
                <a:gd name="T76" fmla="*/ 38 w 55"/>
                <a:gd name="T77" fmla="*/ 45 h 55"/>
                <a:gd name="T78" fmla="*/ 41 w 55"/>
                <a:gd name="T79" fmla="*/ 42 h 55"/>
                <a:gd name="T80" fmla="*/ 45 w 55"/>
                <a:gd name="T81" fmla="*/ 44 h 55"/>
                <a:gd name="T82" fmla="*/ 50 w 55"/>
                <a:gd name="T83" fmla="*/ 43 h 55"/>
                <a:gd name="T84" fmla="*/ 52 w 55"/>
                <a:gd name="T85" fmla="*/ 39 h 55"/>
                <a:gd name="T86" fmla="*/ 51 w 55"/>
                <a:gd name="T87" fmla="*/ 34 h 55"/>
                <a:gd name="T88" fmla="*/ 47 w 55"/>
                <a:gd name="T89" fmla="*/ 32 h 55"/>
                <a:gd name="T90" fmla="*/ 48 w 55"/>
                <a:gd name="T91" fmla="*/ 28 h 55"/>
                <a:gd name="T92" fmla="*/ 52 w 55"/>
                <a:gd name="T93" fmla="*/ 27 h 55"/>
                <a:gd name="T94" fmla="*/ 55 w 55"/>
                <a:gd name="T95" fmla="*/ 23 h 55"/>
                <a:gd name="T96" fmla="*/ 54 w 55"/>
                <a:gd name="T97" fmla="*/ 18 h 55"/>
                <a:gd name="T98" fmla="*/ 30 w 55"/>
                <a:gd name="T99" fmla="*/ 37 h 55"/>
                <a:gd name="T100" fmla="*/ 17 w 55"/>
                <a:gd name="T101" fmla="*/ 30 h 55"/>
                <a:gd name="T102" fmla="*/ 25 w 55"/>
                <a:gd name="T103" fmla="*/ 17 h 55"/>
                <a:gd name="T104" fmla="*/ 37 w 55"/>
                <a:gd name="T105" fmla="*/ 25 h 55"/>
                <a:gd name="T106" fmla="*/ 30 w 55"/>
                <a:gd name="T10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55">
                  <a:moveTo>
                    <a:pt x="54" y="18"/>
                  </a:moveTo>
                  <a:cubicBezTo>
                    <a:pt x="53" y="16"/>
                    <a:pt x="51" y="15"/>
                    <a:pt x="49" y="16"/>
                  </a:cubicBezTo>
                  <a:cubicBezTo>
                    <a:pt x="45" y="17"/>
                    <a:pt x="45" y="17"/>
                    <a:pt x="45" y="17"/>
                  </a:cubicBezTo>
                  <a:cubicBezTo>
                    <a:pt x="44" y="16"/>
                    <a:pt x="44" y="15"/>
                    <a:pt x="43" y="14"/>
                  </a:cubicBezTo>
                  <a:cubicBezTo>
                    <a:pt x="45" y="10"/>
                    <a:pt x="45" y="10"/>
                    <a:pt x="45" y="10"/>
                  </a:cubicBezTo>
                  <a:cubicBezTo>
                    <a:pt x="46" y="8"/>
                    <a:pt x="45" y="6"/>
                    <a:pt x="44" y="5"/>
                  </a:cubicBezTo>
                  <a:cubicBezTo>
                    <a:pt x="40" y="3"/>
                    <a:pt x="40" y="3"/>
                    <a:pt x="40" y="3"/>
                  </a:cubicBezTo>
                  <a:cubicBezTo>
                    <a:pt x="38" y="2"/>
                    <a:pt x="36" y="2"/>
                    <a:pt x="35" y="4"/>
                  </a:cubicBezTo>
                  <a:cubicBezTo>
                    <a:pt x="33" y="7"/>
                    <a:pt x="33" y="7"/>
                    <a:pt x="33" y="7"/>
                  </a:cubicBezTo>
                  <a:cubicBezTo>
                    <a:pt x="31" y="7"/>
                    <a:pt x="30" y="7"/>
                    <a:pt x="29" y="7"/>
                  </a:cubicBezTo>
                  <a:cubicBezTo>
                    <a:pt x="28" y="3"/>
                    <a:pt x="28" y="3"/>
                    <a:pt x="28" y="3"/>
                  </a:cubicBezTo>
                  <a:cubicBezTo>
                    <a:pt x="27" y="1"/>
                    <a:pt x="25" y="0"/>
                    <a:pt x="23" y="0"/>
                  </a:cubicBezTo>
                  <a:cubicBezTo>
                    <a:pt x="19" y="1"/>
                    <a:pt x="19" y="1"/>
                    <a:pt x="19" y="1"/>
                  </a:cubicBezTo>
                  <a:cubicBezTo>
                    <a:pt x="17" y="2"/>
                    <a:pt x="16" y="4"/>
                    <a:pt x="16" y="6"/>
                  </a:cubicBezTo>
                  <a:cubicBezTo>
                    <a:pt x="17" y="9"/>
                    <a:pt x="17" y="9"/>
                    <a:pt x="17" y="9"/>
                  </a:cubicBezTo>
                  <a:cubicBezTo>
                    <a:pt x="16" y="10"/>
                    <a:pt x="15" y="11"/>
                    <a:pt x="14" y="12"/>
                  </a:cubicBezTo>
                  <a:cubicBezTo>
                    <a:pt x="11" y="10"/>
                    <a:pt x="11" y="10"/>
                    <a:pt x="11" y="10"/>
                  </a:cubicBezTo>
                  <a:cubicBezTo>
                    <a:pt x="9" y="9"/>
                    <a:pt x="7" y="9"/>
                    <a:pt x="5" y="11"/>
                  </a:cubicBezTo>
                  <a:cubicBezTo>
                    <a:pt x="3" y="15"/>
                    <a:pt x="3" y="15"/>
                    <a:pt x="3" y="15"/>
                  </a:cubicBezTo>
                  <a:cubicBezTo>
                    <a:pt x="2" y="17"/>
                    <a:pt x="3" y="19"/>
                    <a:pt x="5" y="20"/>
                  </a:cubicBezTo>
                  <a:cubicBezTo>
                    <a:pt x="7" y="22"/>
                    <a:pt x="7" y="22"/>
                    <a:pt x="7" y="22"/>
                  </a:cubicBezTo>
                  <a:cubicBezTo>
                    <a:pt x="7" y="23"/>
                    <a:pt x="7" y="25"/>
                    <a:pt x="7" y="26"/>
                  </a:cubicBezTo>
                  <a:cubicBezTo>
                    <a:pt x="4" y="27"/>
                    <a:pt x="4" y="27"/>
                    <a:pt x="4" y="27"/>
                  </a:cubicBezTo>
                  <a:cubicBezTo>
                    <a:pt x="1" y="28"/>
                    <a:pt x="0" y="30"/>
                    <a:pt x="1" y="32"/>
                  </a:cubicBezTo>
                  <a:cubicBezTo>
                    <a:pt x="2" y="36"/>
                    <a:pt x="2" y="36"/>
                    <a:pt x="2" y="36"/>
                  </a:cubicBezTo>
                  <a:cubicBezTo>
                    <a:pt x="2" y="38"/>
                    <a:pt x="4" y="39"/>
                    <a:pt x="6" y="39"/>
                  </a:cubicBezTo>
                  <a:cubicBezTo>
                    <a:pt x="9" y="38"/>
                    <a:pt x="9" y="38"/>
                    <a:pt x="9" y="38"/>
                  </a:cubicBezTo>
                  <a:cubicBezTo>
                    <a:pt x="10" y="39"/>
                    <a:pt x="11" y="40"/>
                    <a:pt x="12" y="41"/>
                  </a:cubicBezTo>
                  <a:cubicBezTo>
                    <a:pt x="10" y="44"/>
                    <a:pt x="10" y="44"/>
                    <a:pt x="10" y="44"/>
                  </a:cubicBezTo>
                  <a:cubicBezTo>
                    <a:pt x="9" y="46"/>
                    <a:pt x="10" y="48"/>
                    <a:pt x="12" y="49"/>
                  </a:cubicBezTo>
                  <a:cubicBezTo>
                    <a:pt x="16" y="52"/>
                    <a:pt x="16" y="52"/>
                    <a:pt x="16" y="52"/>
                  </a:cubicBezTo>
                  <a:cubicBezTo>
                    <a:pt x="17" y="53"/>
                    <a:pt x="20" y="52"/>
                    <a:pt x="21" y="50"/>
                  </a:cubicBezTo>
                  <a:cubicBezTo>
                    <a:pt x="23" y="47"/>
                    <a:pt x="23" y="47"/>
                    <a:pt x="23" y="47"/>
                  </a:cubicBezTo>
                  <a:cubicBezTo>
                    <a:pt x="24" y="48"/>
                    <a:pt x="25" y="48"/>
                    <a:pt x="27" y="48"/>
                  </a:cubicBezTo>
                  <a:cubicBezTo>
                    <a:pt x="28" y="51"/>
                    <a:pt x="28" y="51"/>
                    <a:pt x="28" y="51"/>
                  </a:cubicBezTo>
                  <a:cubicBezTo>
                    <a:pt x="28" y="53"/>
                    <a:pt x="30" y="55"/>
                    <a:pt x="32" y="54"/>
                  </a:cubicBezTo>
                  <a:cubicBezTo>
                    <a:pt x="36" y="53"/>
                    <a:pt x="36" y="53"/>
                    <a:pt x="36" y="53"/>
                  </a:cubicBezTo>
                  <a:cubicBezTo>
                    <a:pt x="38" y="53"/>
                    <a:pt x="40" y="51"/>
                    <a:pt x="39" y="49"/>
                  </a:cubicBezTo>
                  <a:cubicBezTo>
                    <a:pt x="38" y="45"/>
                    <a:pt x="38" y="45"/>
                    <a:pt x="38" y="45"/>
                  </a:cubicBezTo>
                  <a:cubicBezTo>
                    <a:pt x="39" y="44"/>
                    <a:pt x="41" y="43"/>
                    <a:pt x="41" y="42"/>
                  </a:cubicBezTo>
                  <a:cubicBezTo>
                    <a:pt x="45" y="44"/>
                    <a:pt x="45" y="44"/>
                    <a:pt x="45" y="44"/>
                  </a:cubicBezTo>
                  <a:cubicBezTo>
                    <a:pt x="47" y="45"/>
                    <a:pt x="49" y="45"/>
                    <a:pt x="50" y="43"/>
                  </a:cubicBezTo>
                  <a:cubicBezTo>
                    <a:pt x="52" y="39"/>
                    <a:pt x="52" y="39"/>
                    <a:pt x="52" y="39"/>
                  </a:cubicBezTo>
                  <a:cubicBezTo>
                    <a:pt x="53" y="38"/>
                    <a:pt x="53" y="35"/>
                    <a:pt x="51" y="34"/>
                  </a:cubicBezTo>
                  <a:cubicBezTo>
                    <a:pt x="47" y="32"/>
                    <a:pt x="47" y="32"/>
                    <a:pt x="47" y="32"/>
                  </a:cubicBezTo>
                  <a:cubicBezTo>
                    <a:pt x="48" y="31"/>
                    <a:pt x="48" y="30"/>
                    <a:pt x="48" y="28"/>
                  </a:cubicBezTo>
                  <a:cubicBezTo>
                    <a:pt x="52" y="27"/>
                    <a:pt x="52" y="27"/>
                    <a:pt x="52" y="27"/>
                  </a:cubicBezTo>
                  <a:cubicBezTo>
                    <a:pt x="54" y="27"/>
                    <a:pt x="55" y="25"/>
                    <a:pt x="55" y="23"/>
                  </a:cubicBezTo>
                  <a:lnTo>
                    <a:pt x="54" y="18"/>
                  </a:lnTo>
                  <a:close/>
                  <a:moveTo>
                    <a:pt x="30" y="37"/>
                  </a:moveTo>
                  <a:cubicBezTo>
                    <a:pt x="24" y="39"/>
                    <a:pt x="19" y="35"/>
                    <a:pt x="17" y="30"/>
                  </a:cubicBezTo>
                  <a:cubicBezTo>
                    <a:pt x="16" y="24"/>
                    <a:pt x="19" y="19"/>
                    <a:pt x="25" y="17"/>
                  </a:cubicBezTo>
                  <a:cubicBezTo>
                    <a:pt x="30" y="16"/>
                    <a:pt x="36" y="19"/>
                    <a:pt x="37" y="25"/>
                  </a:cubicBezTo>
                  <a:cubicBezTo>
                    <a:pt x="39" y="30"/>
                    <a:pt x="35" y="36"/>
                    <a:pt x="30" y="37"/>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2" name="Freeform 229"/>
            <p:cNvSpPr>
              <a:spLocks noEditPoints="1"/>
            </p:cNvSpPr>
            <p:nvPr/>
          </p:nvSpPr>
          <p:spPr bwMode="auto">
            <a:xfrm>
              <a:off x="2995612" y="1338459"/>
              <a:ext cx="10001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4 h 39"/>
                <a:gd name="T40" fmla="*/ 5 w 39"/>
                <a:gd name="T41" fmla="*/ 16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0 w 39"/>
                <a:gd name="T61" fmla="*/ 37 h 39"/>
                <a:gd name="T62" fmla="*/ 14 w 39"/>
                <a:gd name="T63" fmla="*/ 36 h 39"/>
                <a:gd name="T64" fmla="*/ 15 w 39"/>
                <a:gd name="T65" fmla="*/ 34 h 39"/>
                <a:gd name="T66" fmla="*/ 18 w 39"/>
                <a:gd name="T67" fmla="*/ 34 h 39"/>
                <a:gd name="T68" fmla="*/ 19 w 39"/>
                <a:gd name="T69" fmla="*/ 36 h 39"/>
                <a:gd name="T70" fmla="*/ 22 w 39"/>
                <a:gd name="T71" fmla="*/ 38 h 39"/>
                <a:gd name="T72" fmla="*/ 25 w 39"/>
                <a:gd name="T73" fmla="*/ 38 h 39"/>
                <a:gd name="T74" fmla="*/ 27 w 39"/>
                <a:gd name="T75" fmla="*/ 34 h 39"/>
                <a:gd name="T76" fmla="*/ 27 w 39"/>
                <a:gd name="T77" fmla="*/ 32 h 39"/>
                <a:gd name="T78" fmla="*/ 29 w 39"/>
                <a:gd name="T79" fmla="*/ 30 h 39"/>
                <a:gd name="T80" fmla="*/ 31 w 39"/>
                <a:gd name="T81" fmla="*/ 31 h 39"/>
                <a:gd name="T82" fmla="*/ 35 w 39"/>
                <a:gd name="T83" fmla="*/ 31 h 39"/>
                <a:gd name="T84" fmla="*/ 36 w 39"/>
                <a:gd name="T85" fmla="*/ 28 h 39"/>
                <a:gd name="T86" fmla="*/ 36 w 39"/>
                <a:gd name="T87" fmla="*/ 24 h 39"/>
                <a:gd name="T88" fmla="*/ 33 w 39"/>
                <a:gd name="T89" fmla="*/ 23 h 39"/>
                <a:gd name="T90" fmla="*/ 33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0"/>
                    <a:pt x="30" y="10"/>
                  </a:cubicBezTo>
                  <a:cubicBezTo>
                    <a:pt x="31" y="7"/>
                    <a:pt x="31" y="7"/>
                    <a:pt x="31" y="7"/>
                  </a:cubicBezTo>
                  <a:cubicBezTo>
                    <a:pt x="32" y="6"/>
                    <a:pt x="32" y="4"/>
                    <a:pt x="30" y="3"/>
                  </a:cubicBezTo>
                  <a:cubicBezTo>
                    <a:pt x="28" y="2"/>
                    <a:pt x="28" y="2"/>
                    <a:pt x="28" y="2"/>
                  </a:cubicBezTo>
                  <a:cubicBezTo>
                    <a:pt x="26"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1"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4"/>
                  </a:cubicBezTo>
                  <a:cubicBezTo>
                    <a:pt x="5" y="16"/>
                    <a:pt x="5" y="16"/>
                    <a:pt x="5" y="16"/>
                  </a:cubicBezTo>
                  <a:cubicBezTo>
                    <a:pt x="4" y="17"/>
                    <a:pt x="4" y="18"/>
                    <a:pt x="4" y="19"/>
                  </a:cubicBezTo>
                  <a:cubicBezTo>
                    <a:pt x="2" y="19"/>
                    <a:pt x="2" y="19"/>
                    <a:pt x="2" y="19"/>
                  </a:cubicBezTo>
                  <a:cubicBezTo>
                    <a:pt x="1" y="20"/>
                    <a:pt x="0" y="21"/>
                    <a:pt x="0" y="22"/>
                  </a:cubicBezTo>
                  <a:cubicBezTo>
                    <a:pt x="1" y="25"/>
                    <a:pt x="1" y="25"/>
                    <a:pt x="1" y="25"/>
                  </a:cubicBezTo>
                  <a:cubicBezTo>
                    <a:pt x="1" y="27"/>
                    <a:pt x="3" y="28"/>
                    <a:pt x="4" y="27"/>
                  </a:cubicBezTo>
                  <a:cubicBezTo>
                    <a:pt x="6" y="27"/>
                    <a:pt x="6" y="27"/>
                    <a:pt x="6" y="27"/>
                  </a:cubicBezTo>
                  <a:cubicBezTo>
                    <a:pt x="7" y="28"/>
                    <a:pt x="7" y="29"/>
                    <a:pt x="8" y="29"/>
                  </a:cubicBezTo>
                  <a:cubicBezTo>
                    <a:pt x="7" y="31"/>
                    <a:pt x="7" y="31"/>
                    <a:pt x="7" y="31"/>
                  </a:cubicBezTo>
                  <a:cubicBezTo>
                    <a:pt x="6" y="33"/>
                    <a:pt x="7" y="34"/>
                    <a:pt x="8" y="35"/>
                  </a:cubicBezTo>
                  <a:cubicBezTo>
                    <a:pt x="10" y="37"/>
                    <a:pt x="10" y="37"/>
                    <a:pt x="10" y="37"/>
                  </a:cubicBezTo>
                  <a:cubicBezTo>
                    <a:pt x="12" y="37"/>
                    <a:pt x="13" y="37"/>
                    <a:pt x="14" y="36"/>
                  </a:cubicBezTo>
                  <a:cubicBezTo>
                    <a:pt x="15" y="34"/>
                    <a:pt x="15" y="34"/>
                    <a:pt x="15" y="34"/>
                  </a:cubicBezTo>
                  <a:cubicBezTo>
                    <a:pt x="16" y="34"/>
                    <a:pt x="17" y="34"/>
                    <a:pt x="18" y="34"/>
                  </a:cubicBezTo>
                  <a:cubicBezTo>
                    <a:pt x="19" y="36"/>
                    <a:pt x="19" y="36"/>
                    <a:pt x="19" y="36"/>
                  </a:cubicBezTo>
                  <a:cubicBezTo>
                    <a:pt x="19" y="38"/>
                    <a:pt x="21" y="39"/>
                    <a:pt x="22" y="38"/>
                  </a:cubicBezTo>
                  <a:cubicBezTo>
                    <a:pt x="25" y="38"/>
                    <a:pt x="25" y="38"/>
                    <a:pt x="25" y="38"/>
                  </a:cubicBezTo>
                  <a:cubicBezTo>
                    <a:pt x="27" y="37"/>
                    <a:pt x="28" y="36"/>
                    <a:pt x="27" y="34"/>
                  </a:cubicBezTo>
                  <a:cubicBezTo>
                    <a:pt x="27" y="32"/>
                    <a:pt x="27" y="32"/>
                    <a:pt x="27" y="32"/>
                  </a:cubicBezTo>
                  <a:cubicBezTo>
                    <a:pt x="27" y="31"/>
                    <a:pt x="28" y="31"/>
                    <a:pt x="29" y="30"/>
                  </a:cubicBezTo>
                  <a:cubicBezTo>
                    <a:pt x="31" y="31"/>
                    <a:pt x="31" y="31"/>
                    <a:pt x="31" y="31"/>
                  </a:cubicBezTo>
                  <a:cubicBezTo>
                    <a:pt x="32" y="32"/>
                    <a:pt x="34" y="32"/>
                    <a:pt x="35" y="31"/>
                  </a:cubicBezTo>
                  <a:cubicBezTo>
                    <a:pt x="36" y="28"/>
                    <a:pt x="36" y="28"/>
                    <a:pt x="36" y="28"/>
                  </a:cubicBezTo>
                  <a:cubicBezTo>
                    <a:pt x="37" y="27"/>
                    <a:pt x="37" y="25"/>
                    <a:pt x="36" y="24"/>
                  </a:cubicBezTo>
                  <a:cubicBezTo>
                    <a:pt x="33" y="23"/>
                    <a:pt x="33" y="23"/>
                    <a:pt x="33" y="23"/>
                  </a:cubicBezTo>
                  <a:cubicBezTo>
                    <a:pt x="33" y="22"/>
                    <a:pt x="33" y="21"/>
                    <a:pt x="33" y="20"/>
                  </a:cubicBezTo>
                  <a:cubicBezTo>
                    <a:pt x="36" y="19"/>
                    <a:pt x="36" y="19"/>
                    <a:pt x="36" y="19"/>
                  </a:cubicBezTo>
                  <a:cubicBezTo>
                    <a:pt x="38" y="19"/>
                    <a:pt x="39" y="18"/>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3" name="Freeform 230"/>
            <p:cNvSpPr>
              <a:spLocks noEditPoints="1"/>
            </p:cNvSpPr>
            <p:nvPr/>
          </p:nvSpPr>
          <p:spPr bwMode="auto">
            <a:xfrm>
              <a:off x="586978" y="2002828"/>
              <a:ext cx="53578" cy="51197"/>
            </a:xfrm>
            <a:custGeom>
              <a:avLst/>
              <a:gdLst>
                <a:gd name="T0" fmla="*/ 20 w 21"/>
                <a:gd name="T1" fmla="*/ 7 h 20"/>
                <a:gd name="T2" fmla="*/ 18 w 21"/>
                <a:gd name="T3" fmla="*/ 6 h 20"/>
                <a:gd name="T4" fmla="*/ 17 w 21"/>
                <a:gd name="T5" fmla="*/ 6 h 20"/>
                <a:gd name="T6" fmla="*/ 16 w 21"/>
                <a:gd name="T7" fmla="*/ 5 h 20"/>
                <a:gd name="T8" fmla="*/ 17 w 21"/>
                <a:gd name="T9" fmla="*/ 4 h 20"/>
                <a:gd name="T10" fmla="*/ 16 w 21"/>
                <a:gd name="T11" fmla="*/ 2 h 20"/>
                <a:gd name="T12" fmla="*/ 15 w 21"/>
                <a:gd name="T13" fmla="*/ 1 h 20"/>
                <a:gd name="T14" fmla="*/ 13 w 21"/>
                <a:gd name="T15" fmla="*/ 1 h 20"/>
                <a:gd name="T16" fmla="*/ 12 w 21"/>
                <a:gd name="T17" fmla="*/ 3 h 20"/>
                <a:gd name="T18" fmla="*/ 10 w 21"/>
                <a:gd name="T19" fmla="*/ 2 h 20"/>
                <a:gd name="T20" fmla="*/ 10 w 21"/>
                <a:gd name="T21" fmla="*/ 1 h 20"/>
                <a:gd name="T22" fmla="*/ 8 w 21"/>
                <a:gd name="T23" fmla="*/ 0 h 20"/>
                <a:gd name="T24" fmla="*/ 7 w 21"/>
                <a:gd name="T25" fmla="*/ 0 h 20"/>
                <a:gd name="T26" fmla="*/ 6 w 21"/>
                <a:gd name="T27" fmla="*/ 2 h 20"/>
                <a:gd name="T28" fmla="*/ 6 w 21"/>
                <a:gd name="T29" fmla="*/ 3 h 20"/>
                <a:gd name="T30" fmla="*/ 5 w 21"/>
                <a:gd name="T31" fmla="*/ 4 h 20"/>
                <a:gd name="T32" fmla="*/ 4 w 21"/>
                <a:gd name="T33" fmla="*/ 4 h 20"/>
                <a:gd name="T34" fmla="*/ 2 w 21"/>
                <a:gd name="T35" fmla="*/ 4 h 20"/>
                <a:gd name="T36" fmla="*/ 1 w 21"/>
                <a:gd name="T37" fmla="*/ 5 h 20"/>
                <a:gd name="T38" fmla="*/ 1 w 21"/>
                <a:gd name="T39" fmla="*/ 7 h 20"/>
                <a:gd name="T40" fmla="*/ 2 w 21"/>
                <a:gd name="T41" fmla="*/ 8 h 20"/>
                <a:gd name="T42" fmla="*/ 2 w 21"/>
                <a:gd name="T43" fmla="*/ 10 h 20"/>
                <a:gd name="T44" fmla="*/ 1 w 21"/>
                <a:gd name="T45" fmla="*/ 10 h 20"/>
                <a:gd name="T46" fmla="*/ 0 w 21"/>
                <a:gd name="T47" fmla="*/ 12 h 20"/>
                <a:gd name="T48" fmla="*/ 0 w 21"/>
                <a:gd name="T49" fmla="*/ 13 h 20"/>
                <a:gd name="T50" fmla="*/ 2 w 21"/>
                <a:gd name="T51" fmla="*/ 14 h 20"/>
                <a:gd name="T52" fmla="*/ 3 w 21"/>
                <a:gd name="T53" fmla="*/ 14 h 20"/>
                <a:gd name="T54" fmla="*/ 4 w 21"/>
                <a:gd name="T55" fmla="*/ 15 h 20"/>
                <a:gd name="T56" fmla="*/ 4 w 21"/>
                <a:gd name="T57" fmla="*/ 17 h 20"/>
                <a:gd name="T58" fmla="*/ 4 w 21"/>
                <a:gd name="T59" fmla="*/ 19 h 20"/>
                <a:gd name="T60" fmla="*/ 5 w 21"/>
                <a:gd name="T61" fmla="*/ 19 h 20"/>
                <a:gd name="T62" fmla="*/ 7 w 21"/>
                <a:gd name="T63" fmla="*/ 19 h 20"/>
                <a:gd name="T64" fmla="*/ 8 w 21"/>
                <a:gd name="T65" fmla="*/ 18 h 20"/>
                <a:gd name="T66" fmla="*/ 10 w 21"/>
                <a:gd name="T67" fmla="*/ 18 h 20"/>
                <a:gd name="T68" fmla="*/ 10 w 21"/>
                <a:gd name="T69" fmla="*/ 19 h 20"/>
                <a:gd name="T70" fmla="*/ 12 w 21"/>
                <a:gd name="T71" fmla="*/ 20 h 20"/>
                <a:gd name="T72" fmla="*/ 13 w 21"/>
                <a:gd name="T73" fmla="*/ 20 h 20"/>
                <a:gd name="T74" fmla="*/ 14 w 21"/>
                <a:gd name="T75" fmla="*/ 18 h 20"/>
                <a:gd name="T76" fmla="*/ 14 w 21"/>
                <a:gd name="T77" fmla="*/ 17 h 20"/>
                <a:gd name="T78" fmla="*/ 15 w 21"/>
                <a:gd name="T79" fmla="*/ 16 h 20"/>
                <a:gd name="T80" fmla="*/ 17 w 21"/>
                <a:gd name="T81" fmla="*/ 17 h 20"/>
                <a:gd name="T82" fmla="*/ 19 w 21"/>
                <a:gd name="T83" fmla="*/ 16 h 20"/>
                <a:gd name="T84" fmla="*/ 19 w 21"/>
                <a:gd name="T85" fmla="*/ 15 h 20"/>
                <a:gd name="T86" fmla="*/ 19 w 21"/>
                <a:gd name="T87" fmla="*/ 13 h 20"/>
                <a:gd name="T88" fmla="*/ 18 w 21"/>
                <a:gd name="T89" fmla="*/ 12 h 20"/>
                <a:gd name="T90" fmla="*/ 18 w 21"/>
                <a:gd name="T91" fmla="*/ 10 h 20"/>
                <a:gd name="T92" fmla="*/ 19 w 21"/>
                <a:gd name="T93" fmla="*/ 10 h 20"/>
                <a:gd name="T94" fmla="*/ 20 w 21"/>
                <a:gd name="T95" fmla="*/ 8 h 20"/>
                <a:gd name="T96" fmla="*/ 20 w 21"/>
                <a:gd name="T97" fmla="*/ 7 h 20"/>
                <a:gd name="T98" fmla="*/ 11 w 21"/>
                <a:gd name="T99" fmla="*/ 14 h 20"/>
                <a:gd name="T100" fmla="*/ 6 w 21"/>
                <a:gd name="T101" fmla="*/ 11 h 20"/>
                <a:gd name="T102" fmla="*/ 9 w 21"/>
                <a:gd name="T103" fmla="*/ 6 h 20"/>
                <a:gd name="T104" fmla="*/ 14 w 21"/>
                <a:gd name="T105" fmla="*/ 9 h 20"/>
                <a:gd name="T106" fmla="*/ 11 w 21"/>
                <a:gd name="T10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0">
                  <a:moveTo>
                    <a:pt x="20" y="7"/>
                  </a:moveTo>
                  <a:cubicBezTo>
                    <a:pt x="20" y="6"/>
                    <a:pt x="19" y="6"/>
                    <a:pt x="18" y="6"/>
                  </a:cubicBezTo>
                  <a:cubicBezTo>
                    <a:pt x="17" y="6"/>
                    <a:pt x="17" y="6"/>
                    <a:pt x="17" y="6"/>
                  </a:cubicBezTo>
                  <a:cubicBezTo>
                    <a:pt x="16" y="6"/>
                    <a:pt x="16" y="5"/>
                    <a:pt x="16" y="5"/>
                  </a:cubicBezTo>
                  <a:cubicBezTo>
                    <a:pt x="17" y="4"/>
                    <a:pt x="17" y="4"/>
                    <a:pt x="17" y="4"/>
                  </a:cubicBezTo>
                  <a:cubicBezTo>
                    <a:pt x="17" y="3"/>
                    <a:pt x="17" y="2"/>
                    <a:pt x="16" y="2"/>
                  </a:cubicBezTo>
                  <a:cubicBezTo>
                    <a:pt x="15" y="1"/>
                    <a:pt x="15" y="1"/>
                    <a:pt x="15" y="1"/>
                  </a:cubicBezTo>
                  <a:cubicBezTo>
                    <a:pt x="14" y="0"/>
                    <a:pt x="13" y="1"/>
                    <a:pt x="13" y="1"/>
                  </a:cubicBezTo>
                  <a:cubicBezTo>
                    <a:pt x="12" y="3"/>
                    <a:pt x="12" y="3"/>
                    <a:pt x="12" y="3"/>
                  </a:cubicBezTo>
                  <a:cubicBezTo>
                    <a:pt x="11" y="2"/>
                    <a:pt x="11" y="2"/>
                    <a:pt x="10" y="2"/>
                  </a:cubicBezTo>
                  <a:cubicBezTo>
                    <a:pt x="10" y="1"/>
                    <a:pt x="10" y="1"/>
                    <a:pt x="10" y="1"/>
                  </a:cubicBezTo>
                  <a:cubicBezTo>
                    <a:pt x="10" y="0"/>
                    <a:pt x="9" y="0"/>
                    <a:pt x="8" y="0"/>
                  </a:cubicBezTo>
                  <a:cubicBezTo>
                    <a:pt x="7" y="0"/>
                    <a:pt x="7" y="0"/>
                    <a:pt x="7" y="0"/>
                  </a:cubicBezTo>
                  <a:cubicBezTo>
                    <a:pt x="6" y="0"/>
                    <a:pt x="6" y="1"/>
                    <a:pt x="6" y="2"/>
                  </a:cubicBezTo>
                  <a:cubicBezTo>
                    <a:pt x="6" y="3"/>
                    <a:pt x="6" y="3"/>
                    <a:pt x="6" y="3"/>
                  </a:cubicBezTo>
                  <a:cubicBezTo>
                    <a:pt x="6" y="4"/>
                    <a:pt x="5" y="4"/>
                    <a:pt x="5" y="4"/>
                  </a:cubicBezTo>
                  <a:cubicBezTo>
                    <a:pt x="4" y="4"/>
                    <a:pt x="4" y="4"/>
                    <a:pt x="4" y="4"/>
                  </a:cubicBezTo>
                  <a:cubicBezTo>
                    <a:pt x="3" y="3"/>
                    <a:pt x="2" y="3"/>
                    <a:pt x="2" y="4"/>
                  </a:cubicBezTo>
                  <a:cubicBezTo>
                    <a:pt x="1" y="5"/>
                    <a:pt x="1" y="5"/>
                    <a:pt x="1" y="5"/>
                  </a:cubicBezTo>
                  <a:cubicBezTo>
                    <a:pt x="0" y="6"/>
                    <a:pt x="1" y="7"/>
                    <a:pt x="1" y="7"/>
                  </a:cubicBezTo>
                  <a:cubicBezTo>
                    <a:pt x="2" y="8"/>
                    <a:pt x="2" y="8"/>
                    <a:pt x="2" y="8"/>
                  </a:cubicBezTo>
                  <a:cubicBezTo>
                    <a:pt x="2" y="9"/>
                    <a:pt x="2" y="9"/>
                    <a:pt x="2" y="10"/>
                  </a:cubicBezTo>
                  <a:cubicBezTo>
                    <a:pt x="1" y="10"/>
                    <a:pt x="1" y="10"/>
                    <a:pt x="1" y="10"/>
                  </a:cubicBezTo>
                  <a:cubicBezTo>
                    <a:pt x="0" y="10"/>
                    <a:pt x="0" y="11"/>
                    <a:pt x="0" y="12"/>
                  </a:cubicBezTo>
                  <a:cubicBezTo>
                    <a:pt x="0" y="13"/>
                    <a:pt x="0" y="13"/>
                    <a:pt x="0" y="13"/>
                  </a:cubicBezTo>
                  <a:cubicBezTo>
                    <a:pt x="0" y="14"/>
                    <a:pt x="1" y="15"/>
                    <a:pt x="2" y="14"/>
                  </a:cubicBezTo>
                  <a:cubicBezTo>
                    <a:pt x="3" y="14"/>
                    <a:pt x="3" y="14"/>
                    <a:pt x="3" y="14"/>
                  </a:cubicBezTo>
                  <a:cubicBezTo>
                    <a:pt x="3" y="15"/>
                    <a:pt x="4" y="15"/>
                    <a:pt x="4" y="15"/>
                  </a:cubicBezTo>
                  <a:cubicBezTo>
                    <a:pt x="4" y="17"/>
                    <a:pt x="4" y="17"/>
                    <a:pt x="4" y="17"/>
                  </a:cubicBezTo>
                  <a:cubicBezTo>
                    <a:pt x="3" y="17"/>
                    <a:pt x="3" y="18"/>
                    <a:pt x="4" y="19"/>
                  </a:cubicBezTo>
                  <a:cubicBezTo>
                    <a:pt x="5" y="19"/>
                    <a:pt x="5" y="19"/>
                    <a:pt x="5" y="19"/>
                  </a:cubicBezTo>
                  <a:cubicBezTo>
                    <a:pt x="6" y="20"/>
                    <a:pt x="7" y="20"/>
                    <a:pt x="7" y="19"/>
                  </a:cubicBezTo>
                  <a:cubicBezTo>
                    <a:pt x="8" y="18"/>
                    <a:pt x="8" y="18"/>
                    <a:pt x="8" y="18"/>
                  </a:cubicBezTo>
                  <a:cubicBezTo>
                    <a:pt x="9" y="18"/>
                    <a:pt x="9" y="18"/>
                    <a:pt x="10" y="18"/>
                  </a:cubicBezTo>
                  <a:cubicBezTo>
                    <a:pt x="10" y="19"/>
                    <a:pt x="10" y="19"/>
                    <a:pt x="10" y="19"/>
                  </a:cubicBezTo>
                  <a:cubicBezTo>
                    <a:pt x="10" y="20"/>
                    <a:pt x="11" y="20"/>
                    <a:pt x="12" y="20"/>
                  </a:cubicBezTo>
                  <a:cubicBezTo>
                    <a:pt x="13" y="20"/>
                    <a:pt x="13" y="20"/>
                    <a:pt x="13" y="20"/>
                  </a:cubicBezTo>
                  <a:cubicBezTo>
                    <a:pt x="14" y="20"/>
                    <a:pt x="15" y="19"/>
                    <a:pt x="14" y="18"/>
                  </a:cubicBezTo>
                  <a:cubicBezTo>
                    <a:pt x="14" y="17"/>
                    <a:pt x="14" y="17"/>
                    <a:pt x="14" y="17"/>
                  </a:cubicBezTo>
                  <a:cubicBezTo>
                    <a:pt x="15" y="16"/>
                    <a:pt x="15" y="16"/>
                    <a:pt x="15" y="16"/>
                  </a:cubicBezTo>
                  <a:cubicBezTo>
                    <a:pt x="17" y="17"/>
                    <a:pt x="17" y="17"/>
                    <a:pt x="17" y="17"/>
                  </a:cubicBezTo>
                  <a:cubicBezTo>
                    <a:pt x="17" y="17"/>
                    <a:pt x="18" y="17"/>
                    <a:pt x="19" y="16"/>
                  </a:cubicBezTo>
                  <a:cubicBezTo>
                    <a:pt x="19" y="15"/>
                    <a:pt x="19" y="15"/>
                    <a:pt x="19" y="15"/>
                  </a:cubicBezTo>
                  <a:cubicBezTo>
                    <a:pt x="20" y="14"/>
                    <a:pt x="20" y="13"/>
                    <a:pt x="19" y="13"/>
                  </a:cubicBezTo>
                  <a:cubicBezTo>
                    <a:pt x="18" y="12"/>
                    <a:pt x="18" y="12"/>
                    <a:pt x="18" y="12"/>
                  </a:cubicBezTo>
                  <a:cubicBezTo>
                    <a:pt x="18" y="11"/>
                    <a:pt x="18" y="11"/>
                    <a:pt x="18" y="10"/>
                  </a:cubicBezTo>
                  <a:cubicBezTo>
                    <a:pt x="19" y="10"/>
                    <a:pt x="19" y="10"/>
                    <a:pt x="19" y="10"/>
                  </a:cubicBezTo>
                  <a:cubicBezTo>
                    <a:pt x="20" y="10"/>
                    <a:pt x="21" y="9"/>
                    <a:pt x="20" y="8"/>
                  </a:cubicBezTo>
                  <a:lnTo>
                    <a:pt x="20" y="7"/>
                  </a:lnTo>
                  <a:close/>
                  <a:moveTo>
                    <a:pt x="11" y="14"/>
                  </a:moveTo>
                  <a:cubicBezTo>
                    <a:pt x="9" y="14"/>
                    <a:pt x="7" y="13"/>
                    <a:pt x="6" y="11"/>
                  </a:cubicBezTo>
                  <a:cubicBezTo>
                    <a:pt x="6" y="9"/>
                    <a:pt x="7" y="7"/>
                    <a:pt x="9" y="6"/>
                  </a:cubicBezTo>
                  <a:cubicBezTo>
                    <a:pt x="11" y="6"/>
                    <a:pt x="13" y="7"/>
                    <a:pt x="14" y="9"/>
                  </a:cubicBezTo>
                  <a:cubicBezTo>
                    <a:pt x="14" y="11"/>
                    <a:pt x="13" y="13"/>
                    <a:pt x="11" y="14"/>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4" name="Freeform 231"/>
            <p:cNvSpPr/>
            <p:nvPr/>
          </p:nvSpPr>
          <p:spPr bwMode="auto">
            <a:xfrm>
              <a:off x="1160860" y="2329060"/>
              <a:ext cx="86915" cy="88106"/>
            </a:xfrm>
            <a:custGeom>
              <a:avLst/>
              <a:gdLst>
                <a:gd name="T0" fmla="*/ 0 w 73"/>
                <a:gd name="T1" fmla="*/ 28 h 74"/>
                <a:gd name="T2" fmla="*/ 2 w 73"/>
                <a:gd name="T3" fmla="*/ 56 h 74"/>
                <a:gd name="T4" fmla="*/ 26 w 73"/>
                <a:gd name="T5" fmla="*/ 74 h 74"/>
                <a:gd name="T6" fmla="*/ 54 w 73"/>
                <a:gd name="T7" fmla="*/ 72 h 74"/>
                <a:gd name="T8" fmla="*/ 73 w 73"/>
                <a:gd name="T9" fmla="*/ 48 h 74"/>
                <a:gd name="T10" fmla="*/ 69 w 73"/>
                <a:gd name="T11" fmla="*/ 20 h 74"/>
                <a:gd name="T12" fmla="*/ 45 w 73"/>
                <a:gd name="T13" fmla="*/ 0 h 74"/>
                <a:gd name="T14" fmla="*/ 17 w 73"/>
                <a:gd name="T15" fmla="*/ 5 h 74"/>
                <a:gd name="T16" fmla="*/ 0 w 73"/>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28"/>
                  </a:moveTo>
                  <a:lnTo>
                    <a:pt x="2" y="56"/>
                  </a:lnTo>
                  <a:lnTo>
                    <a:pt x="26" y="74"/>
                  </a:lnTo>
                  <a:lnTo>
                    <a:pt x="54" y="72"/>
                  </a:lnTo>
                  <a:lnTo>
                    <a:pt x="73" y="48"/>
                  </a:lnTo>
                  <a:lnTo>
                    <a:pt x="69" y="20"/>
                  </a:lnTo>
                  <a:lnTo>
                    <a:pt x="45" y="0"/>
                  </a:lnTo>
                  <a:lnTo>
                    <a:pt x="17" y="5"/>
                  </a:lnTo>
                  <a:lnTo>
                    <a:pt x="0" y="2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5" name="Freeform 232"/>
            <p:cNvSpPr/>
            <p:nvPr/>
          </p:nvSpPr>
          <p:spPr bwMode="auto">
            <a:xfrm>
              <a:off x="1008459" y="2213568"/>
              <a:ext cx="254794" cy="228600"/>
            </a:xfrm>
            <a:custGeom>
              <a:avLst/>
              <a:gdLst>
                <a:gd name="T0" fmla="*/ 46 w 99"/>
                <a:gd name="T1" fmla="*/ 84 h 89"/>
                <a:gd name="T2" fmla="*/ 69 w 99"/>
                <a:gd name="T3" fmla="*/ 89 h 89"/>
                <a:gd name="T4" fmla="*/ 70 w 99"/>
                <a:gd name="T5" fmla="*/ 87 h 89"/>
                <a:gd name="T6" fmla="*/ 54 w 99"/>
                <a:gd name="T7" fmla="*/ 75 h 89"/>
                <a:gd name="T8" fmla="*/ 52 w 99"/>
                <a:gd name="T9" fmla="*/ 56 h 89"/>
                <a:gd name="T10" fmla="*/ 56 w 99"/>
                <a:gd name="T11" fmla="*/ 50 h 89"/>
                <a:gd name="T12" fmla="*/ 59 w 99"/>
                <a:gd name="T13" fmla="*/ 46 h 89"/>
                <a:gd name="T14" fmla="*/ 63 w 99"/>
                <a:gd name="T15" fmla="*/ 41 h 89"/>
                <a:gd name="T16" fmla="*/ 82 w 99"/>
                <a:gd name="T17" fmla="*/ 39 h 89"/>
                <a:gd name="T18" fmla="*/ 98 w 99"/>
                <a:gd name="T19" fmla="*/ 51 h 89"/>
                <a:gd name="T20" fmla="*/ 99 w 99"/>
                <a:gd name="T21" fmla="*/ 49 h 89"/>
                <a:gd name="T22" fmla="*/ 89 w 99"/>
                <a:gd name="T23" fmla="*/ 29 h 89"/>
                <a:gd name="T24" fmla="*/ 44 w 99"/>
                <a:gd name="T25" fmla="*/ 20 h 89"/>
                <a:gd name="T26" fmla="*/ 20 w 99"/>
                <a:gd name="T27" fmla="*/ 2 h 89"/>
                <a:gd name="T28" fmla="*/ 12 w 99"/>
                <a:gd name="T29" fmla="*/ 4 h 89"/>
                <a:gd name="T30" fmla="*/ 2 w 99"/>
                <a:gd name="T31" fmla="*/ 16 h 89"/>
                <a:gd name="T32" fmla="*/ 3 w 99"/>
                <a:gd name="T33" fmla="*/ 24 h 89"/>
                <a:gd name="T34" fmla="*/ 27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9" y="89"/>
                    <a:pt x="69" y="89"/>
                    <a:pt x="69" y="89"/>
                  </a:cubicBezTo>
                  <a:cubicBezTo>
                    <a:pt x="70" y="87"/>
                    <a:pt x="70" y="87"/>
                    <a:pt x="70" y="87"/>
                  </a:cubicBezTo>
                  <a:cubicBezTo>
                    <a:pt x="54" y="75"/>
                    <a:pt x="54" y="75"/>
                    <a:pt x="54" y="75"/>
                  </a:cubicBezTo>
                  <a:cubicBezTo>
                    <a:pt x="52" y="56"/>
                    <a:pt x="52" y="56"/>
                    <a:pt x="52" y="56"/>
                  </a:cubicBezTo>
                  <a:cubicBezTo>
                    <a:pt x="56" y="50"/>
                    <a:pt x="56" y="50"/>
                    <a:pt x="56" y="50"/>
                  </a:cubicBezTo>
                  <a:cubicBezTo>
                    <a:pt x="59" y="46"/>
                    <a:pt x="59" y="46"/>
                    <a:pt x="59" y="46"/>
                  </a:cubicBezTo>
                  <a:cubicBezTo>
                    <a:pt x="63" y="41"/>
                    <a:pt x="63" y="41"/>
                    <a:pt x="63" y="41"/>
                  </a:cubicBezTo>
                  <a:cubicBezTo>
                    <a:pt x="82" y="39"/>
                    <a:pt x="82" y="39"/>
                    <a:pt x="82" y="39"/>
                  </a:cubicBezTo>
                  <a:cubicBezTo>
                    <a:pt x="98" y="51"/>
                    <a:pt x="98" y="51"/>
                    <a:pt x="98" y="51"/>
                  </a:cubicBezTo>
                  <a:cubicBezTo>
                    <a:pt x="99" y="49"/>
                    <a:pt x="99" y="49"/>
                    <a:pt x="99" y="49"/>
                  </a:cubicBezTo>
                  <a:cubicBezTo>
                    <a:pt x="89" y="29"/>
                    <a:pt x="89" y="29"/>
                    <a:pt x="89" y="29"/>
                  </a:cubicBezTo>
                  <a:cubicBezTo>
                    <a:pt x="89" y="29"/>
                    <a:pt x="73" y="3"/>
                    <a:pt x="44" y="20"/>
                  </a:cubicBezTo>
                  <a:cubicBezTo>
                    <a:pt x="20" y="2"/>
                    <a:pt x="20" y="2"/>
                    <a:pt x="20" y="2"/>
                  </a:cubicBezTo>
                  <a:cubicBezTo>
                    <a:pt x="18" y="0"/>
                    <a:pt x="14" y="1"/>
                    <a:pt x="12" y="4"/>
                  </a:cubicBezTo>
                  <a:cubicBezTo>
                    <a:pt x="2" y="16"/>
                    <a:pt x="2" y="16"/>
                    <a:pt x="2" y="16"/>
                  </a:cubicBezTo>
                  <a:cubicBezTo>
                    <a:pt x="0" y="18"/>
                    <a:pt x="1" y="22"/>
                    <a:pt x="3" y="24"/>
                  </a:cubicBezTo>
                  <a:cubicBezTo>
                    <a:pt x="27" y="42"/>
                    <a:pt x="27" y="42"/>
                    <a:pt x="27" y="42"/>
                  </a:cubicBezTo>
                  <a:cubicBezTo>
                    <a:pt x="18" y="75"/>
                    <a:pt x="46" y="84"/>
                    <a:pt x="46" y="84"/>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6" name="Freeform 233"/>
            <p:cNvSpPr/>
            <p:nvPr/>
          </p:nvSpPr>
          <p:spPr bwMode="auto">
            <a:xfrm>
              <a:off x="3013472" y="1536103"/>
              <a:ext cx="88106" cy="88106"/>
            </a:xfrm>
            <a:custGeom>
              <a:avLst/>
              <a:gdLst>
                <a:gd name="T0" fmla="*/ 0 w 74"/>
                <a:gd name="T1" fmla="*/ 28 h 74"/>
                <a:gd name="T2" fmla="*/ 5 w 74"/>
                <a:gd name="T3" fmla="*/ 56 h 74"/>
                <a:gd name="T4" fmla="*/ 26 w 74"/>
                <a:gd name="T5" fmla="*/ 74 h 74"/>
                <a:gd name="T6" fmla="*/ 56 w 74"/>
                <a:gd name="T7" fmla="*/ 71 h 74"/>
                <a:gd name="T8" fmla="*/ 74 w 74"/>
                <a:gd name="T9" fmla="*/ 48 h 74"/>
                <a:gd name="T10" fmla="*/ 69 w 74"/>
                <a:gd name="T11" fmla="*/ 20 h 74"/>
                <a:gd name="T12" fmla="*/ 46 w 74"/>
                <a:gd name="T13" fmla="*/ 0 h 74"/>
                <a:gd name="T14" fmla="*/ 17 w 74"/>
                <a:gd name="T15" fmla="*/ 4 h 74"/>
                <a:gd name="T16" fmla="*/ 0 w 74"/>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4">
                  <a:moveTo>
                    <a:pt x="0" y="28"/>
                  </a:moveTo>
                  <a:lnTo>
                    <a:pt x="5" y="56"/>
                  </a:lnTo>
                  <a:lnTo>
                    <a:pt x="26" y="74"/>
                  </a:lnTo>
                  <a:lnTo>
                    <a:pt x="56" y="71"/>
                  </a:lnTo>
                  <a:lnTo>
                    <a:pt x="74" y="48"/>
                  </a:lnTo>
                  <a:lnTo>
                    <a:pt x="69" y="20"/>
                  </a:lnTo>
                  <a:lnTo>
                    <a:pt x="46" y="0"/>
                  </a:lnTo>
                  <a:lnTo>
                    <a:pt x="17" y="4"/>
                  </a:lnTo>
                  <a:lnTo>
                    <a:pt x="0" y="2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7" name="Freeform 234"/>
            <p:cNvSpPr/>
            <p:nvPr/>
          </p:nvSpPr>
          <p:spPr bwMode="auto">
            <a:xfrm>
              <a:off x="2864644" y="1420612"/>
              <a:ext cx="254794" cy="228600"/>
            </a:xfrm>
            <a:custGeom>
              <a:avLst/>
              <a:gdLst>
                <a:gd name="T0" fmla="*/ 46 w 99"/>
                <a:gd name="T1" fmla="*/ 84 h 89"/>
                <a:gd name="T2" fmla="*/ 68 w 99"/>
                <a:gd name="T3" fmla="*/ 89 h 89"/>
                <a:gd name="T4" fmla="*/ 69 w 99"/>
                <a:gd name="T5" fmla="*/ 87 h 89"/>
                <a:gd name="T6" fmla="*/ 53 w 99"/>
                <a:gd name="T7" fmla="*/ 75 h 89"/>
                <a:gd name="T8" fmla="*/ 51 w 99"/>
                <a:gd name="T9" fmla="*/ 56 h 89"/>
                <a:gd name="T10" fmla="*/ 55 w 99"/>
                <a:gd name="T11" fmla="*/ 50 h 89"/>
                <a:gd name="T12" fmla="*/ 58 w 99"/>
                <a:gd name="T13" fmla="*/ 46 h 89"/>
                <a:gd name="T14" fmla="*/ 62 w 99"/>
                <a:gd name="T15" fmla="*/ 41 h 89"/>
                <a:gd name="T16" fmla="*/ 81 w 99"/>
                <a:gd name="T17" fmla="*/ 39 h 89"/>
                <a:gd name="T18" fmla="*/ 97 w 99"/>
                <a:gd name="T19" fmla="*/ 51 h 89"/>
                <a:gd name="T20" fmla="*/ 99 w 99"/>
                <a:gd name="T21" fmla="*/ 49 h 89"/>
                <a:gd name="T22" fmla="*/ 88 w 99"/>
                <a:gd name="T23" fmla="*/ 29 h 89"/>
                <a:gd name="T24" fmla="*/ 43 w 99"/>
                <a:gd name="T25" fmla="*/ 20 h 89"/>
                <a:gd name="T26" fmla="*/ 19 w 99"/>
                <a:gd name="T27" fmla="*/ 2 h 89"/>
                <a:gd name="T28" fmla="*/ 11 w 99"/>
                <a:gd name="T29" fmla="*/ 3 h 89"/>
                <a:gd name="T30" fmla="*/ 2 w 99"/>
                <a:gd name="T31" fmla="*/ 16 h 89"/>
                <a:gd name="T32" fmla="*/ 3 w 99"/>
                <a:gd name="T33" fmla="*/ 24 h 89"/>
                <a:gd name="T34" fmla="*/ 26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8" y="89"/>
                    <a:pt x="68" y="89"/>
                    <a:pt x="68" y="89"/>
                  </a:cubicBezTo>
                  <a:cubicBezTo>
                    <a:pt x="69" y="87"/>
                    <a:pt x="69" y="87"/>
                    <a:pt x="69" y="87"/>
                  </a:cubicBezTo>
                  <a:cubicBezTo>
                    <a:pt x="53" y="75"/>
                    <a:pt x="53" y="75"/>
                    <a:pt x="53" y="75"/>
                  </a:cubicBezTo>
                  <a:cubicBezTo>
                    <a:pt x="51" y="56"/>
                    <a:pt x="51" y="56"/>
                    <a:pt x="51" y="56"/>
                  </a:cubicBezTo>
                  <a:cubicBezTo>
                    <a:pt x="55" y="50"/>
                    <a:pt x="55" y="50"/>
                    <a:pt x="55" y="50"/>
                  </a:cubicBezTo>
                  <a:cubicBezTo>
                    <a:pt x="58" y="46"/>
                    <a:pt x="58" y="46"/>
                    <a:pt x="58" y="46"/>
                  </a:cubicBezTo>
                  <a:cubicBezTo>
                    <a:pt x="62" y="41"/>
                    <a:pt x="62" y="41"/>
                    <a:pt x="62" y="41"/>
                  </a:cubicBezTo>
                  <a:cubicBezTo>
                    <a:pt x="81" y="39"/>
                    <a:pt x="81" y="39"/>
                    <a:pt x="81" y="39"/>
                  </a:cubicBezTo>
                  <a:cubicBezTo>
                    <a:pt x="97" y="51"/>
                    <a:pt x="97" y="51"/>
                    <a:pt x="97" y="51"/>
                  </a:cubicBezTo>
                  <a:cubicBezTo>
                    <a:pt x="99" y="49"/>
                    <a:pt x="99" y="49"/>
                    <a:pt x="99" y="49"/>
                  </a:cubicBezTo>
                  <a:cubicBezTo>
                    <a:pt x="88" y="29"/>
                    <a:pt x="88" y="29"/>
                    <a:pt x="88" y="29"/>
                  </a:cubicBezTo>
                  <a:cubicBezTo>
                    <a:pt x="88" y="29"/>
                    <a:pt x="73" y="3"/>
                    <a:pt x="43" y="20"/>
                  </a:cubicBezTo>
                  <a:cubicBezTo>
                    <a:pt x="19" y="2"/>
                    <a:pt x="19" y="2"/>
                    <a:pt x="19" y="2"/>
                  </a:cubicBezTo>
                  <a:cubicBezTo>
                    <a:pt x="17" y="0"/>
                    <a:pt x="13" y="1"/>
                    <a:pt x="11" y="3"/>
                  </a:cubicBezTo>
                  <a:cubicBezTo>
                    <a:pt x="2" y="16"/>
                    <a:pt x="2" y="16"/>
                    <a:pt x="2" y="16"/>
                  </a:cubicBezTo>
                  <a:cubicBezTo>
                    <a:pt x="0" y="18"/>
                    <a:pt x="0" y="22"/>
                    <a:pt x="3" y="24"/>
                  </a:cubicBezTo>
                  <a:cubicBezTo>
                    <a:pt x="26" y="42"/>
                    <a:pt x="26" y="42"/>
                    <a:pt x="26" y="42"/>
                  </a:cubicBezTo>
                  <a:cubicBezTo>
                    <a:pt x="17" y="75"/>
                    <a:pt x="46" y="84"/>
                    <a:pt x="46" y="84"/>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8" name="Freeform 235"/>
            <p:cNvSpPr>
              <a:spLocks noEditPoints="1"/>
            </p:cNvSpPr>
            <p:nvPr/>
          </p:nvSpPr>
          <p:spPr bwMode="auto">
            <a:xfrm>
              <a:off x="2647950" y="2632668"/>
              <a:ext cx="177403" cy="178594"/>
            </a:xfrm>
            <a:custGeom>
              <a:avLst/>
              <a:gdLst>
                <a:gd name="T0" fmla="*/ 2 w 69"/>
                <a:gd name="T1" fmla="*/ 30 h 69"/>
                <a:gd name="T2" fmla="*/ 67 w 69"/>
                <a:gd name="T3" fmla="*/ 39 h 69"/>
                <a:gd name="T4" fmla="*/ 53 w 69"/>
                <a:gd name="T5" fmla="*/ 55 h 69"/>
                <a:gd name="T6" fmla="*/ 47 w 69"/>
                <a:gd name="T7" fmla="*/ 52 h 69"/>
                <a:gd name="T8" fmla="*/ 49 w 69"/>
                <a:gd name="T9" fmla="*/ 58 h 69"/>
                <a:gd name="T10" fmla="*/ 42 w 69"/>
                <a:gd name="T11" fmla="*/ 58 h 69"/>
                <a:gd name="T12" fmla="*/ 39 w 69"/>
                <a:gd name="T13" fmla="*/ 58 h 69"/>
                <a:gd name="T14" fmla="*/ 33 w 69"/>
                <a:gd name="T15" fmla="*/ 62 h 69"/>
                <a:gd name="T16" fmla="*/ 31 w 69"/>
                <a:gd name="T17" fmla="*/ 56 h 69"/>
                <a:gd name="T18" fmla="*/ 28 w 69"/>
                <a:gd name="T19" fmla="*/ 61 h 69"/>
                <a:gd name="T20" fmla="*/ 23 w 69"/>
                <a:gd name="T21" fmla="*/ 56 h 69"/>
                <a:gd name="T22" fmla="*/ 21 w 69"/>
                <a:gd name="T23" fmla="*/ 55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8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8 h 69"/>
                <a:gd name="T78" fmla="*/ 61 w 69"/>
                <a:gd name="T79" fmla="*/ 41 h 69"/>
                <a:gd name="T80" fmla="*/ 56 w 69"/>
                <a:gd name="T81" fmla="*/ 46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8"/>
                    <a:pt x="12" y="64"/>
                    <a:pt x="30" y="67"/>
                  </a:cubicBezTo>
                  <a:cubicBezTo>
                    <a:pt x="47" y="69"/>
                    <a:pt x="64" y="57"/>
                    <a:pt x="67" y="39"/>
                  </a:cubicBezTo>
                  <a:cubicBezTo>
                    <a:pt x="69" y="22"/>
                    <a:pt x="57" y="5"/>
                    <a:pt x="39" y="2"/>
                  </a:cubicBezTo>
                  <a:close/>
                  <a:moveTo>
                    <a:pt x="53" y="55"/>
                  </a:moveTo>
                  <a:cubicBezTo>
                    <a:pt x="50" y="52"/>
                    <a:pt x="50" y="52"/>
                    <a:pt x="50" y="52"/>
                  </a:cubicBezTo>
                  <a:cubicBezTo>
                    <a:pt x="50" y="51"/>
                    <a:pt x="48" y="51"/>
                    <a:pt x="47" y="52"/>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7"/>
                  </a:cubicBezTo>
                  <a:cubicBezTo>
                    <a:pt x="39" y="57"/>
                    <a:pt x="39" y="58"/>
                    <a:pt x="39" y="58"/>
                  </a:cubicBezTo>
                  <a:cubicBezTo>
                    <a:pt x="40" y="62"/>
                    <a:pt x="40" y="62"/>
                    <a:pt x="40" y="62"/>
                  </a:cubicBezTo>
                  <a:cubicBezTo>
                    <a:pt x="37" y="62"/>
                    <a:pt x="35" y="62"/>
                    <a:pt x="33" y="62"/>
                  </a:cubicBezTo>
                  <a:cubicBezTo>
                    <a:pt x="33" y="58"/>
                    <a:pt x="33" y="58"/>
                    <a:pt x="33" y="58"/>
                  </a:cubicBezTo>
                  <a:cubicBezTo>
                    <a:pt x="33" y="57"/>
                    <a:pt x="33" y="56"/>
                    <a:pt x="31" y="56"/>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5"/>
                    <a:pt x="23" y="54"/>
                  </a:cubicBezTo>
                  <a:cubicBezTo>
                    <a:pt x="22" y="54"/>
                    <a:pt x="21" y="54"/>
                    <a:pt x="21" y="55"/>
                  </a:cubicBezTo>
                  <a:cubicBezTo>
                    <a:pt x="19" y="58"/>
                    <a:pt x="19" y="58"/>
                    <a:pt x="19" y="58"/>
                  </a:cubicBezTo>
                  <a:cubicBezTo>
                    <a:pt x="17" y="56"/>
                    <a:pt x="15" y="55"/>
                    <a:pt x="14" y="53"/>
                  </a:cubicBezTo>
                  <a:cubicBezTo>
                    <a:pt x="17" y="50"/>
                    <a:pt x="17" y="50"/>
                    <a:pt x="17" y="50"/>
                  </a:cubicBezTo>
                  <a:cubicBezTo>
                    <a:pt x="18" y="50"/>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8"/>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3"/>
                    <a:pt x="15" y="22"/>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3"/>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2"/>
                  </a:cubicBezTo>
                  <a:cubicBezTo>
                    <a:pt x="41" y="8"/>
                    <a:pt x="41" y="8"/>
                    <a:pt x="41" y="8"/>
                  </a:cubicBezTo>
                  <a:cubicBezTo>
                    <a:pt x="43" y="8"/>
                    <a:pt x="45" y="9"/>
                    <a:pt x="47" y="10"/>
                  </a:cubicBezTo>
                  <a:cubicBezTo>
                    <a:pt x="46" y="13"/>
                    <a:pt x="46" y="13"/>
                    <a:pt x="46" y="13"/>
                  </a:cubicBezTo>
                  <a:cubicBezTo>
                    <a:pt x="45" y="14"/>
                    <a:pt x="45" y="15"/>
                    <a:pt x="46" y="15"/>
                  </a:cubicBezTo>
                  <a:cubicBezTo>
                    <a:pt x="47" y="16"/>
                    <a:pt x="48" y="15"/>
                    <a:pt x="48" y="15"/>
                  </a:cubicBezTo>
                  <a:cubicBezTo>
                    <a:pt x="50" y="12"/>
                    <a:pt x="50" y="12"/>
                    <a:pt x="50" y="12"/>
                  </a:cubicBezTo>
                  <a:cubicBezTo>
                    <a:pt x="52" y="13"/>
                    <a:pt x="54" y="15"/>
                    <a:pt x="55" y="16"/>
                  </a:cubicBezTo>
                  <a:cubicBezTo>
                    <a:pt x="52" y="19"/>
                    <a:pt x="52" y="19"/>
                    <a:pt x="52" y="19"/>
                  </a:cubicBezTo>
                  <a:cubicBezTo>
                    <a:pt x="51" y="20"/>
                    <a:pt x="51" y="21"/>
                    <a:pt x="52" y="22"/>
                  </a:cubicBezTo>
                  <a:cubicBezTo>
                    <a:pt x="52" y="23"/>
                    <a:pt x="54" y="23"/>
                    <a:pt x="55" y="22"/>
                  </a:cubicBezTo>
                  <a:cubicBezTo>
                    <a:pt x="58" y="20"/>
                    <a:pt x="58" y="20"/>
                    <a:pt x="58" y="20"/>
                  </a:cubicBezTo>
                  <a:cubicBezTo>
                    <a:pt x="59" y="22"/>
                    <a:pt x="60" y="24"/>
                    <a:pt x="61" y="27"/>
                  </a:cubicBezTo>
                  <a:cubicBezTo>
                    <a:pt x="58" y="27"/>
                    <a:pt x="58" y="27"/>
                    <a:pt x="58" y="27"/>
                  </a:cubicBezTo>
                  <a:cubicBezTo>
                    <a:pt x="57" y="28"/>
                    <a:pt x="56" y="29"/>
                    <a:pt x="56" y="29"/>
                  </a:cubicBezTo>
                  <a:cubicBezTo>
                    <a:pt x="57" y="30"/>
                    <a:pt x="57" y="31"/>
                    <a:pt x="58" y="30"/>
                  </a:cubicBezTo>
                  <a:cubicBezTo>
                    <a:pt x="62" y="30"/>
                    <a:pt x="62" y="30"/>
                    <a:pt x="62" y="30"/>
                  </a:cubicBezTo>
                  <a:cubicBezTo>
                    <a:pt x="62" y="32"/>
                    <a:pt x="62" y="34"/>
                    <a:pt x="62" y="36"/>
                  </a:cubicBezTo>
                  <a:cubicBezTo>
                    <a:pt x="58" y="36"/>
                    <a:pt x="58" y="36"/>
                    <a:pt x="58" y="36"/>
                  </a:cubicBezTo>
                  <a:cubicBezTo>
                    <a:pt x="57" y="36"/>
                    <a:pt x="56" y="36"/>
                    <a:pt x="56" y="38"/>
                  </a:cubicBezTo>
                  <a:cubicBezTo>
                    <a:pt x="55" y="39"/>
                    <a:pt x="56" y="40"/>
                    <a:pt x="57" y="40"/>
                  </a:cubicBezTo>
                  <a:cubicBezTo>
                    <a:pt x="61" y="41"/>
                    <a:pt x="61" y="41"/>
                    <a:pt x="61" y="41"/>
                  </a:cubicBezTo>
                  <a:cubicBezTo>
                    <a:pt x="61" y="43"/>
                    <a:pt x="60" y="45"/>
                    <a:pt x="59" y="47"/>
                  </a:cubicBezTo>
                  <a:cubicBezTo>
                    <a:pt x="56" y="46"/>
                    <a:pt x="56" y="46"/>
                    <a:pt x="56" y="46"/>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9" name="Freeform 236"/>
            <p:cNvSpPr/>
            <p:nvPr/>
          </p:nvSpPr>
          <p:spPr bwMode="auto">
            <a:xfrm>
              <a:off x="2722959" y="2671959"/>
              <a:ext cx="26194" cy="61913"/>
            </a:xfrm>
            <a:custGeom>
              <a:avLst/>
              <a:gdLst>
                <a:gd name="T0" fmla="*/ 8 w 10"/>
                <a:gd name="T1" fmla="*/ 15 h 24"/>
                <a:gd name="T2" fmla="*/ 10 w 10"/>
                <a:gd name="T3" fmla="*/ 2 h 24"/>
                <a:gd name="T4" fmla="*/ 8 w 10"/>
                <a:gd name="T5" fmla="*/ 0 h 24"/>
                <a:gd name="T6" fmla="*/ 6 w 10"/>
                <a:gd name="T7" fmla="*/ 2 h 24"/>
                <a:gd name="T8" fmla="*/ 5 w 10"/>
                <a:gd name="T9" fmla="*/ 15 h 24"/>
                <a:gd name="T10" fmla="*/ 1 w 10"/>
                <a:gd name="T11" fmla="*/ 19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1"/>
                    <a:pt x="8" y="0"/>
                  </a:cubicBezTo>
                  <a:cubicBezTo>
                    <a:pt x="7" y="0"/>
                    <a:pt x="7" y="1"/>
                    <a:pt x="6" y="2"/>
                  </a:cubicBezTo>
                  <a:cubicBezTo>
                    <a:pt x="5" y="15"/>
                    <a:pt x="5" y="15"/>
                    <a:pt x="5" y="15"/>
                  </a:cubicBezTo>
                  <a:cubicBezTo>
                    <a:pt x="3" y="15"/>
                    <a:pt x="1" y="17"/>
                    <a:pt x="1" y="19"/>
                  </a:cubicBezTo>
                  <a:cubicBezTo>
                    <a:pt x="0" y="21"/>
                    <a:pt x="2" y="24"/>
                    <a:pt x="5" y="24"/>
                  </a:cubicBezTo>
                  <a:cubicBezTo>
                    <a:pt x="7" y="24"/>
                    <a:pt x="10" y="23"/>
                    <a:pt x="10" y="20"/>
                  </a:cubicBezTo>
                  <a:cubicBezTo>
                    <a:pt x="10" y="18"/>
                    <a:pt x="9" y="16"/>
                    <a:pt x="8" y="1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0" name="Freeform 237"/>
            <p:cNvSpPr/>
            <p:nvPr/>
          </p:nvSpPr>
          <p:spPr bwMode="auto">
            <a:xfrm>
              <a:off x="2722959" y="2736253"/>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2"/>
                    <a:pt x="6" y="10"/>
                  </a:cubicBezTo>
                  <a:cubicBezTo>
                    <a:pt x="7" y="1"/>
                    <a:pt x="7" y="1"/>
                    <a:pt x="7" y="1"/>
                  </a:cubicBezTo>
                  <a:cubicBezTo>
                    <a:pt x="6" y="1"/>
                    <a:pt x="5" y="1"/>
                    <a:pt x="5" y="1"/>
                  </a:cubicBezTo>
                  <a:cubicBezTo>
                    <a:pt x="4" y="1"/>
                    <a:pt x="3" y="0"/>
                    <a:pt x="2"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1" name="Freeform 238"/>
            <p:cNvSpPr/>
            <p:nvPr/>
          </p:nvSpPr>
          <p:spPr bwMode="auto">
            <a:xfrm>
              <a:off x="2740819" y="2612428"/>
              <a:ext cx="17859" cy="33338"/>
            </a:xfrm>
            <a:custGeom>
              <a:avLst/>
              <a:gdLst>
                <a:gd name="T0" fmla="*/ 5 w 7"/>
                <a:gd name="T1" fmla="*/ 13 h 13"/>
                <a:gd name="T2" fmla="*/ 7 w 7"/>
                <a:gd name="T3" fmla="*/ 3 h 13"/>
                <a:gd name="T4" fmla="*/ 5 w 7"/>
                <a:gd name="T5" fmla="*/ 1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1"/>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2" name="Freeform 239"/>
            <p:cNvSpPr>
              <a:spLocks noEditPoints="1"/>
            </p:cNvSpPr>
            <p:nvPr/>
          </p:nvSpPr>
          <p:spPr bwMode="auto">
            <a:xfrm>
              <a:off x="2722959" y="2583853"/>
              <a:ext cx="61913" cy="5476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10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8"/>
                    <a:pt x="23" y="12"/>
                  </a:cubicBezTo>
                  <a:cubicBezTo>
                    <a:pt x="24" y="7"/>
                    <a:pt x="20" y="2"/>
                    <a:pt x="13" y="1"/>
                  </a:cubicBezTo>
                  <a:close/>
                  <a:moveTo>
                    <a:pt x="11" y="17"/>
                  </a:moveTo>
                  <a:cubicBezTo>
                    <a:pt x="7" y="16"/>
                    <a:pt x="4" y="13"/>
                    <a:pt x="4" y="10"/>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3" name="Freeform 240"/>
            <p:cNvSpPr>
              <a:spLocks noEditPoints="1"/>
            </p:cNvSpPr>
            <p:nvPr/>
          </p:nvSpPr>
          <p:spPr bwMode="auto">
            <a:xfrm>
              <a:off x="3323034" y="2592187"/>
              <a:ext cx="177403" cy="177404"/>
            </a:xfrm>
            <a:custGeom>
              <a:avLst/>
              <a:gdLst>
                <a:gd name="T0" fmla="*/ 2 w 69"/>
                <a:gd name="T1" fmla="*/ 30 h 69"/>
                <a:gd name="T2" fmla="*/ 67 w 69"/>
                <a:gd name="T3" fmla="*/ 39 h 69"/>
                <a:gd name="T4" fmla="*/ 53 w 69"/>
                <a:gd name="T5" fmla="*/ 55 h 69"/>
                <a:gd name="T6" fmla="*/ 47 w 69"/>
                <a:gd name="T7" fmla="*/ 51 h 69"/>
                <a:gd name="T8" fmla="*/ 49 w 69"/>
                <a:gd name="T9" fmla="*/ 58 h 69"/>
                <a:gd name="T10" fmla="*/ 42 w 69"/>
                <a:gd name="T11" fmla="*/ 58 h 69"/>
                <a:gd name="T12" fmla="*/ 39 w 69"/>
                <a:gd name="T13" fmla="*/ 58 h 69"/>
                <a:gd name="T14" fmla="*/ 33 w 69"/>
                <a:gd name="T15" fmla="*/ 62 h 69"/>
                <a:gd name="T16" fmla="*/ 31 w 69"/>
                <a:gd name="T17" fmla="*/ 55 h 69"/>
                <a:gd name="T18" fmla="*/ 28 w 69"/>
                <a:gd name="T19" fmla="*/ 61 h 69"/>
                <a:gd name="T20" fmla="*/ 23 w 69"/>
                <a:gd name="T21" fmla="*/ 56 h 69"/>
                <a:gd name="T22" fmla="*/ 21 w 69"/>
                <a:gd name="T23" fmla="*/ 54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7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7 h 69"/>
                <a:gd name="T78" fmla="*/ 61 w 69"/>
                <a:gd name="T79" fmla="*/ 41 h 69"/>
                <a:gd name="T80" fmla="*/ 56 w 69"/>
                <a:gd name="T81" fmla="*/ 45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7"/>
                    <a:pt x="12" y="64"/>
                    <a:pt x="30" y="67"/>
                  </a:cubicBezTo>
                  <a:cubicBezTo>
                    <a:pt x="47" y="69"/>
                    <a:pt x="64" y="57"/>
                    <a:pt x="67" y="39"/>
                  </a:cubicBezTo>
                  <a:cubicBezTo>
                    <a:pt x="69" y="21"/>
                    <a:pt x="57" y="5"/>
                    <a:pt x="39" y="2"/>
                  </a:cubicBezTo>
                  <a:close/>
                  <a:moveTo>
                    <a:pt x="53" y="55"/>
                  </a:moveTo>
                  <a:cubicBezTo>
                    <a:pt x="50" y="52"/>
                    <a:pt x="50" y="52"/>
                    <a:pt x="50" y="52"/>
                  </a:cubicBezTo>
                  <a:cubicBezTo>
                    <a:pt x="50" y="51"/>
                    <a:pt x="48" y="51"/>
                    <a:pt x="47" y="51"/>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6"/>
                  </a:cubicBezTo>
                  <a:cubicBezTo>
                    <a:pt x="39" y="57"/>
                    <a:pt x="39" y="57"/>
                    <a:pt x="39" y="58"/>
                  </a:cubicBezTo>
                  <a:cubicBezTo>
                    <a:pt x="40" y="62"/>
                    <a:pt x="40" y="62"/>
                    <a:pt x="40" y="62"/>
                  </a:cubicBezTo>
                  <a:cubicBezTo>
                    <a:pt x="37" y="62"/>
                    <a:pt x="35" y="62"/>
                    <a:pt x="33" y="62"/>
                  </a:cubicBezTo>
                  <a:cubicBezTo>
                    <a:pt x="33" y="58"/>
                    <a:pt x="33" y="58"/>
                    <a:pt x="33" y="58"/>
                  </a:cubicBezTo>
                  <a:cubicBezTo>
                    <a:pt x="33" y="57"/>
                    <a:pt x="33" y="56"/>
                    <a:pt x="31" y="55"/>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4"/>
                    <a:pt x="23" y="54"/>
                  </a:cubicBezTo>
                  <a:cubicBezTo>
                    <a:pt x="22" y="54"/>
                    <a:pt x="21" y="54"/>
                    <a:pt x="21" y="54"/>
                  </a:cubicBezTo>
                  <a:cubicBezTo>
                    <a:pt x="19" y="57"/>
                    <a:pt x="19" y="57"/>
                    <a:pt x="19" y="57"/>
                  </a:cubicBezTo>
                  <a:cubicBezTo>
                    <a:pt x="17" y="56"/>
                    <a:pt x="15" y="54"/>
                    <a:pt x="14" y="53"/>
                  </a:cubicBezTo>
                  <a:cubicBezTo>
                    <a:pt x="17" y="50"/>
                    <a:pt x="17" y="50"/>
                    <a:pt x="17" y="50"/>
                  </a:cubicBezTo>
                  <a:cubicBezTo>
                    <a:pt x="18" y="49"/>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7"/>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2"/>
                    <a:pt x="15" y="21"/>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2"/>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1"/>
                  </a:cubicBezTo>
                  <a:cubicBezTo>
                    <a:pt x="41" y="7"/>
                    <a:pt x="41" y="7"/>
                    <a:pt x="41" y="7"/>
                  </a:cubicBezTo>
                  <a:cubicBezTo>
                    <a:pt x="43" y="8"/>
                    <a:pt x="45" y="9"/>
                    <a:pt x="47" y="10"/>
                  </a:cubicBezTo>
                  <a:cubicBezTo>
                    <a:pt x="46" y="13"/>
                    <a:pt x="46" y="13"/>
                    <a:pt x="46" y="13"/>
                  </a:cubicBezTo>
                  <a:cubicBezTo>
                    <a:pt x="45" y="14"/>
                    <a:pt x="45" y="15"/>
                    <a:pt x="46" y="15"/>
                  </a:cubicBezTo>
                  <a:cubicBezTo>
                    <a:pt x="47" y="16"/>
                    <a:pt x="48" y="15"/>
                    <a:pt x="48" y="15"/>
                  </a:cubicBezTo>
                  <a:cubicBezTo>
                    <a:pt x="50" y="11"/>
                    <a:pt x="50" y="11"/>
                    <a:pt x="50" y="11"/>
                  </a:cubicBezTo>
                  <a:cubicBezTo>
                    <a:pt x="52" y="13"/>
                    <a:pt x="54" y="14"/>
                    <a:pt x="55" y="16"/>
                  </a:cubicBezTo>
                  <a:cubicBezTo>
                    <a:pt x="52" y="19"/>
                    <a:pt x="52" y="19"/>
                    <a:pt x="52" y="19"/>
                  </a:cubicBezTo>
                  <a:cubicBezTo>
                    <a:pt x="51" y="19"/>
                    <a:pt x="51" y="21"/>
                    <a:pt x="52" y="22"/>
                  </a:cubicBezTo>
                  <a:cubicBezTo>
                    <a:pt x="52" y="23"/>
                    <a:pt x="54" y="23"/>
                    <a:pt x="55" y="22"/>
                  </a:cubicBezTo>
                  <a:cubicBezTo>
                    <a:pt x="58" y="20"/>
                    <a:pt x="58" y="20"/>
                    <a:pt x="58" y="20"/>
                  </a:cubicBezTo>
                  <a:cubicBezTo>
                    <a:pt x="59" y="22"/>
                    <a:pt x="60" y="24"/>
                    <a:pt x="61" y="26"/>
                  </a:cubicBezTo>
                  <a:cubicBezTo>
                    <a:pt x="58" y="27"/>
                    <a:pt x="58" y="27"/>
                    <a:pt x="58" y="27"/>
                  </a:cubicBezTo>
                  <a:cubicBezTo>
                    <a:pt x="57" y="28"/>
                    <a:pt x="56" y="28"/>
                    <a:pt x="56" y="29"/>
                  </a:cubicBezTo>
                  <a:cubicBezTo>
                    <a:pt x="57" y="30"/>
                    <a:pt x="57" y="30"/>
                    <a:pt x="58" y="30"/>
                  </a:cubicBezTo>
                  <a:cubicBezTo>
                    <a:pt x="62" y="29"/>
                    <a:pt x="62" y="29"/>
                    <a:pt x="62" y="29"/>
                  </a:cubicBezTo>
                  <a:cubicBezTo>
                    <a:pt x="62" y="32"/>
                    <a:pt x="62" y="34"/>
                    <a:pt x="62" y="36"/>
                  </a:cubicBezTo>
                  <a:cubicBezTo>
                    <a:pt x="58" y="36"/>
                    <a:pt x="58" y="36"/>
                    <a:pt x="58" y="36"/>
                  </a:cubicBezTo>
                  <a:cubicBezTo>
                    <a:pt x="57" y="35"/>
                    <a:pt x="56" y="36"/>
                    <a:pt x="56" y="37"/>
                  </a:cubicBezTo>
                  <a:cubicBezTo>
                    <a:pt x="55" y="39"/>
                    <a:pt x="56" y="40"/>
                    <a:pt x="57" y="40"/>
                  </a:cubicBezTo>
                  <a:cubicBezTo>
                    <a:pt x="61" y="41"/>
                    <a:pt x="61" y="41"/>
                    <a:pt x="61" y="41"/>
                  </a:cubicBezTo>
                  <a:cubicBezTo>
                    <a:pt x="61" y="43"/>
                    <a:pt x="60" y="45"/>
                    <a:pt x="59" y="47"/>
                  </a:cubicBezTo>
                  <a:cubicBezTo>
                    <a:pt x="56" y="45"/>
                    <a:pt x="56" y="45"/>
                    <a:pt x="56" y="45"/>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4" name="Freeform 241"/>
            <p:cNvSpPr/>
            <p:nvPr/>
          </p:nvSpPr>
          <p:spPr bwMode="auto">
            <a:xfrm>
              <a:off x="3396853" y="2630287"/>
              <a:ext cx="26194" cy="61913"/>
            </a:xfrm>
            <a:custGeom>
              <a:avLst/>
              <a:gdLst>
                <a:gd name="T0" fmla="*/ 8 w 10"/>
                <a:gd name="T1" fmla="*/ 15 h 24"/>
                <a:gd name="T2" fmla="*/ 10 w 10"/>
                <a:gd name="T3" fmla="*/ 2 h 24"/>
                <a:gd name="T4" fmla="*/ 8 w 10"/>
                <a:gd name="T5" fmla="*/ 0 h 24"/>
                <a:gd name="T6" fmla="*/ 6 w 10"/>
                <a:gd name="T7" fmla="*/ 2 h 24"/>
                <a:gd name="T8" fmla="*/ 5 w 10"/>
                <a:gd name="T9" fmla="*/ 14 h 24"/>
                <a:gd name="T10" fmla="*/ 1 w 10"/>
                <a:gd name="T11" fmla="*/ 18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0"/>
                    <a:pt x="8" y="0"/>
                  </a:cubicBezTo>
                  <a:cubicBezTo>
                    <a:pt x="7" y="0"/>
                    <a:pt x="7" y="1"/>
                    <a:pt x="6" y="2"/>
                  </a:cubicBezTo>
                  <a:cubicBezTo>
                    <a:pt x="5" y="14"/>
                    <a:pt x="5" y="14"/>
                    <a:pt x="5" y="14"/>
                  </a:cubicBezTo>
                  <a:cubicBezTo>
                    <a:pt x="3" y="15"/>
                    <a:pt x="1" y="16"/>
                    <a:pt x="1" y="18"/>
                  </a:cubicBezTo>
                  <a:cubicBezTo>
                    <a:pt x="0" y="21"/>
                    <a:pt x="2" y="23"/>
                    <a:pt x="5" y="24"/>
                  </a:cubicBezTo>
                  <a:cubicBezTo>
                    <a:pt x="7" y="24"/>
                    <a:pt x="10" y="22"/>
                    <a:pt x="10" y="20"/>
                  </a:cubicBezTo>
                  <a:cubicBezTo>
                    <a:pt x="10" y="18"/>
                    <a:pt x="9" y="16"/>
                    <a:pt x="8" y="1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5" name="Freeform 242"/>
            <p:cNvSpPr/>
            <p:nvPr/>
          </p:nvSpPr>
          <p:spPr bwMode="auto">
            <a:xfrm>
              <a:off x="3396853" y="2694581"/>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1"/>
                    <a:pt x="6" y="10"/>
                  </a:cubicBezTo>
                  <a:cubicBezTo>
                    <a:pt x="7" y="1"/>
                    <a:pt x="7" y="1"/>
                    <a:pt x="7" y="1"/>
                  </a:cubicBezTo>
                  <a:cubicBezTo>
                    <a:pt x="6" y="1"/>
                    <a:pt x="5" y="1"/>
                    <a:pt x="5" y="1"/>
                  </a:cubicBezTo>
                  <a:cubicBezTo>
                    <a:pt x="4" y="1"/>
                    <a:pt x="3" y="0"/>
                    <a:pt x="2"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6" name="Freeform 243"/>
            <p:cNvSpPr/>
            <p:nvPr/>
          </p:nvSpPr>
          <p:spPr bwMode="auto">
            <a:xfrm>
              <a:off x="3414712" y="2571946"/>
              <a:ext cx="19050" cy="33338"/>
            </a:xfrm>
            <a:custGeom>
              <a:avLst/>
              <a:gdLst>
                <a:gd name="T0" fmla="*/ 5 w 7"/>
                <a:gd name="T1" fmla="*/ 13 h 13"/>
                <a:gd name="T2" fmla="*/ 7 w 7"/>
                <a:gd name="T3" fmla="*/ 3 h 13"/>
                <a:gd name="T4" fmla="*/ 5 w 7"/>
                <a:gd name="T5" fmla="*/ 0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0"/>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7" name="Freeform 244"/>
            <p:cNvSpPr>
              <a:spLocks noEditPoints="1"/>
            </p:cNvSpPr>
            <p:nvPr/>
          </p:nvSpPr>
          <p:spPr bwMode="auto">
            <a:xfrm>
              <a:off x="3396853" y="2543371"/>
              <a:ext cx="61913" cy="5357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9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7"/>
                    <a:pt x="23" y="12"/>
                  </a:cubicBezTo>
                  <a:cubicBezTo>
                    <a:pt x="24" y="7"/>
                    <a:pt x="20" y="2"/>
                    <a:pt x="13" y="1"/>
                  </a:cubicBezTo>
                  <a:close/>
                  <a:moveTo>
                    <a:pt x="11" y="17"/>
                  </a:moveTo>
                  <a:cubicBezTo>
                    <a:pt x="7" y="16"/>
                    <a:pt x="4" y="13"/>
                    <a:pt x="4" y="9"/>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8" name="Freeform 245"/>
            <p:cNvSpPr>
              <a:spLocks noEditPoints="1"/>
            </p:cNvSpPr>
            <p:nvPr/>
          </p:nvSpPr>
          <p:spPr bwMode="auto">
            <a:xfrm>
              <a:off x="2259807" y="1686122"/>
              <a:ext cx="197644" cy="202406"/>
            </a:xfrm>
            <a:custGeom>
              <a:avLst/>
              <a:gdLst>
                <a:gd name="T0" fmla="*/ 74 w 77"/>
                <a:gd name="T1" fmla="*/ 36 h 79"/>
                <a:gd name="T2" fmla="*/ 72 w 77"/>
                <a:gd name="T3" fmla="*/ 33 h 79"/>
                <a:gd name="T4" fmla="*/ 76 w 77"/>
                <a:gd name="T5" fmla="*/ 10 h 79"/>
                <a:gd name="T6" fmla="*/ 72 w 77"/>
                <a:gd name="T7" fmla="*/ 5 h 79"/>
                <a:gd name="T8" fmla="*/ 60 w 77"/>
                <a:gd name="T9" fmla="*/ 3 h 79"/>
                <a:gd name="T10" fmla="*/ 56 w 77"/>
                <a:gd name="T11" fmla="*/ 7 h 79"/>
                <a:gd name="T12" fmla="*/ 55 w 77"/>
                <a:gd name="T13" fmla="*/ 12 h 79"/>
                <a:gd name="T14" fmla="*/ 50 w 77"/>
                <a:gd name="T15" fmla="*/ 5 h 79"/>
                <a:gd name="T16" fmla="*/ 36 w 77"/>
                <a:gd name="T17" fmla="*/ 3 h 79"/>
                <a:gd name="T18" fmla="*/ 4 w 77"/>
                <a:gd name="T19" fmla="*/ 25 h 79"/>
                <a:gd name="T20" fmla="*/ 5 w 77"/>
                <a:gd name="T21" fmla="*/ 32 h 79"/>
                <a:gd name="T22" fmla="*/ 0 w 77"/>
                <a:gd name="T23" fmla="*/ 66 h 79"/>
                <a:gd name="T24" fmla="*/ 3 w 77"/>
                <a:gd name="T25" fmla="*/ 70 h 79"/>
                <a:gd name="T26" fmla="*/ 62 w 77"/>
                <a:gd name="T27" fmla="*/ 78 h 79"/>
                <a:gd name="T28" fmla="*/ 66 w 77"/>
                <a:gd name="T29" fmla="*/ 76 h 79"/>
                <a:gd name="T30" fmla="*/ 71 w 77"/>
                <a:gd name="T31" fmla="*/ 42 h 79"/>
                <a:gd name="T32" fmla="*/ 74 w 77"/>
                <a:gd name="T33" fmla="*/ 36 h 79"/>
                <a:gd name="T34" fmla="*/ 28 w 77"/>
                <a:gd name="T35" fmla="*/ 68 h 79"/>
                <a:gd name="T36" fmla="*/ 9 w 77"/>
                <a:gd name="T37" fmla="*/ 65 h 79"/>
                <a:gd name="T38" fmla="*/ 12 w 77"/>
                <a:gd name="T39" fmla="*/ 43 h 79"/>
                <a:gd name="T40" fmla="*/ 16 w 77"/>
                <a:gd name="T41" fmla="*/ 40 h 79"/>
                <a:gd name="T42" fmla="*/ 28 w 77"/>
                <a:gd name="T43" fmla="*/ 41 h 79"/>
                <a:gd name="T44" fmla="*/ 31 w 77"/>
                <a:gd name="T45" fmla="*/ 46 h 79"/>
                <a:gd name="T46" fmla="*/ 28 w 77"/>
                <a:gd name="T47" fmla="*/ 68 h 79"/>
                <a:gd name="T48" fmla="*/ 47 w 77"/>
                <a:gd name="T49" fmla="*/ 63 h 79"/>
                <a:gd name="T50" fmla="*/ 43 w 77"/>
                <a:gd name="T51" fmla="*/ 62 h 79"/>
                <a:gd name="T52" fmla="*/ 40 w 77"/>
                <a:gd name="T53" fmla="*/ 58 h 79"/>
                <a:gd name="T54" fmla="*/ 41 w 77"/>
                <a:gd name="T55" fmla="*/ 54 h 79"/>
                <a:gd name="T56" fmla="*/ 49 w 77"/>
                <a:gd name="T57" fmla="*/ 56 h 79"/>
                <a:gd name="T58" fmla="*/ 47 w 77"/>
                <a:gd name="T59" fmla="*/ 63 h 79"/>
                <a:gd name="T60" fmla="*/ 49 w 77"/>
                <a:gd name="T61" fmla="*/ 52 h 79"/>
                <a:gd name="T62" fmla="*/ 41 w 77"/>
                <a:gd name="T63" fmla="*/ 51 h 79"/>
                <a:gd name="T64" fmla="*/ 42 w 77"/>
                <a:gd name="T65" fmla="*/ 47 h 79"/>
                <a:gd name="T66" fmla="*/ 46 w 77"/>
                <a:gd name="T67" fmla="*/ 44 h 79"/>
                <a:gd name="T68" fmla="*/ 50 w 77"/>
                <a:gd name="T69" fmla="*/ 44 h 79"/>
                <a:gd name="T70" fmla="*/ 49 w 77"/>
                <a:gd name="T71" fmla="*/ 52 h 79"/>
                <a:gd name="T72" fmla="*/ 60 w 77"/>
                <a:gd name="T73" fmla="*/ 61 h 79"/>
                <a:gd name="T74" fmla="*/ 55 w 77"/>
                <a:gd name="T75" fmla="*/ 64 h 79"/>
                <a:gd name="T76" fmla="*/ 51 w 77"/>
                <a:gd name="T77" fmla="*/ 63 h 79"/>
                <a:gd name="T78" fmla="*/ 52 w 77"/>
                <a:gd name="T79" fmla="*/ 56 h 79"/>
                <a:gd name="T80" fmla="*/ 60 w 77"/>
                <a:gd name="T81" fmla="*/ 57 h 79"/>
                <a:gd name="T82" fmla="*/ 60 w 77"/>
                <a:gd name="T83" fmla="*/ 61 h 79"/>
                <a:gd name="T84" fmla="*/ 61 w 77"/>
                <a:gd name="T85" fmla="*/ 54 h 79"/>
                <a:gd name="T86" fmla="*/ 53 w 77"/>
                <a:gd name="T87" fmla="*/ 52 h 79"/>
                <a:gd name="T88" fmla="*/ 54 w 77"/>
                <a:gd name="T89" fmla="*/ 45 h 79"/>
                <a:gd name="T90" fmla="*/ 58 w 77"/>
                <a:gd name="T91" fmla="*/ 46 h 79"/>
                <a:gd name="T92" fmla="*/ 61 w 77"/>
                <a:gd name="T93" fmla="*/ 50 h 79"/>
                <a:gd name="T94" fmla="*/ 61 w 77"/>
                <a:gd name="T95"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9">
                  <a:moveTo>
                    <a:pt x="74" y="36"/>
                  </a:moveTo>
                  <a:cubicBezTo>
                    <a:pt x="72" y="33"/>
                    <a:pt x="72" y="33"/>
                    <a:pt x="72" y="33"/>
                  </a:cubicBezTo>
                  <a:cubicBezTo>
                    <a:pt x="76" y="10"/>
                    <a:pt x="76" y="10"/>
                    <a:pt x="76" y="10"/>
                  </a:cubicBezTo>
                  <a:cubicBezTo>
                    <a:pt x="76" y="7"/>
                    <a:pt x="75" y="5"/>
                    <a:pt x="72" y="5"/>
                  </a:cubicBezTo>
                  <a:cubicBezTo>
                    <a:pt x="60" y="3"/>
                    <a:pt x="60" y="3"/>
                    <a:pt x="60" y="3"/>
                  </a:cubicBezTo>
                  <a:cubicBezTo>
                    <a:pt x="58" y="3"/>
                    <a:pt x="56" y="5"/>
                    <a:pt x="56" y="7"/>
                  </a:cubicBezTo>
                  <a:cubicBezTo>
                    <a:pt x="55" y="12"/>
                    <a:pt x="55" y="12"/>
                    <a:pt x="55" y="12"/>
                  </a:cubicBezTo>
                  <a:cubicBezTo>
                    <a:pt x="50" y="5"/>
                    <a:pt x="50" y="5"/>
                    <a:pt x="50" y="5"/>
                  </a:cubicBezTo>
                  <a:cubicBezTo>
                    <a:pt x="47" y="1"/>
                    <a:pt x="40" y="0"/>
                    <a:pt x="36" y="3"/>
                  </a:cubicBezTo>
                  <a:cubicBezTo>
                    <a:pt x="4" y="25"/>
                    <a:pt x="4" y="25"/>
                    <a:pt x="4" y="25"/>
                  </a:cubicBezTo>
                  <a:cubicBezTo>
                    <a:pt x="0" y="28"/>
                    <a:pt x="1" y="31"/>
                    <a:pt x="5" y="32"/>
                  </a:cubicBezTo>
                  <a:cubicBezTo>
                    <a:pt x="0" y="66"/>
                    <a:pt x="0" y="66"/>
                    <a:pt x="0" y="66"/>
                  </a:cubicBezTo>
                  <a:cubicBezTo>
                    <a:pt x="0" y="68"/>
                    <a:pt x="1" y="70"/>
                    <a:pt x="3" y="70"/>
                  </a:cubicBezTo>
                  <a:cubicBezTo>
                    <a:pt x="62" y="78"/>
                    <a:pt x="62" y="78"/>
                    <a:pt x="62" y="78"/>
                  </a:cubicBezTo>
                  <a:cubicBezTo>
                    <a:pt x="64" y="79"/>
                    <a:pt x="66" y="78"/>
                    <a:pt x="66" y="76"/>
                  </a:cubicBezTo>
                  <a:cubicBezTo>
                    <a:pt x="71" y="42"/>
                    <a:pt x="71" y="42"/>
                    <a:pt x="71" y="42"/>
                  </a:cubicBezTo>
                  <a:cubicBezTo>
                    <a:pt x="76" y="42"/>
                    <a:pt x="77" y="40"/>
                    <a:pt x="74" y="36"/>
                  </a:cubicBezTo>
                  <a:close/>
                  <a:moveTo>
                    <a:pt x="28" y="68"/>
                  </a:moveTo>
                  <a:cubicBezTo>
                    <a:pt x="9" y="65"/>
                    <a:pt x="9" y="65"/>
                    <a:pt x="9" y="65"/>
                  </a:cubicBezTo>
                  <a:cubicBezTo>
                    <a:pt x="12" y="43"/>
                    <a:pt x="12" y="43"/>
                    <a:pt x="12" y="43"/>
                  </a:cubicBezTo>
                  <a:cubicBezTo>
                    <a:pt x="12" y="41"/>
                    <a:pt x="14" y="39"/>
                    <a:pt x="16" y="40"/>
                  </a:cubicBezTo>
                  <a:cubicBezTo>
                    <a:pt x="28" y="41"/>
                    <a:pt x="28" y="41"/>
                    <a:pt x="28" y="41"/>
                  </a:cubicBezTo>
                  <a:cubicBezTo>
                    <a:pt x="30" y="42"/>
                    <a:pt x="32" y="44"/>
                    <a:pt x="31" y="46"/>
                  </a:cubicBezTo>
                  <a:lnTo>
                    <a:pt x="28" y="68"/>
                  </a:lnTo>
                  <a:close/>
                  <a:moveTo>
                    <a:pt x="47" y="63"/>
                  </a:moveTo>
                  <a:cubicBezTo>
                    <a:pt x="43" y="62"/>
                    <a:pt x="43" y="62"/>
                    <a:pt x="43" y="62"/>
                  </a:cubicBezTo>
                  <a:cubicBezTo>
                    <a:pt x="41" y="62"/>
                    <a:pt x="40" y="60"/>
                    <a:pt x="40" y="58"/>
                  </a:cubicBezTo>
                  <a:cubicBezTo>
                    <a:pt x="41" y="54"/>
                    <a:pt x="41" y="54"/>
                    <a:pt x="41" y="54"/>
                  </a:cubicBezTo>
                  <a:cubicBezTo>
                    <a:pt x="49" y="56"/>
                    <a:pt x="49" y="56"/>
                    <a:pt x="49" y="56"/>
                  </a:cubicBezTo>
                  <a:lnTo>
                    <a:pt x="47" y="63"/>
                  </a:lnTo>
                  <a:close/>
                  <a:moveTo>
                    <a:pt x="49" y="52"/>
                  </a:moveTo>
                  <a:cubicBezTo>
                    <a:pt x="41" y="51"/>
                    <a:pt x="41" y="51"/>
                    <a:pt x="41" y="51"/>
                  </a:cubicBezTo>
                  <a:cubicBezTo>
                    <a:pt x="42" y="47"/>
                    <a:pt x="42" y="47"/>
                    <a:pt x="42" y="47"/>
                  </a:cubicBezTo>
                  <a:cubicBezTo>
                    <a:pt x="42" y="45"/>
                    <a:pt x="44" y="44"/>
                    <a:pt x="46" y="44"/>
                  </a:cubicBezTo>
                  <a:cubicBezTo>
                    <a:pt x="50" y="44"/>
                    <a:pt x="50" y="44"/>
                    <a:pt x="50" y="44"/>
                  </a:cubicBezTo>
                  <a:lnTo>
                    <a:pt x="49" y="52"/>
                  </a:lnTo>
                  <a:close/>
                  <a:moveTo>
                    <a:pt x="60" y="61"/>
                  </a:moveTo>
                  <a:cubicBezTo>
                    <a:pt x="59" y="63"/>
                    <a:pt x="57" y="64"/>
                    <a:pt x="55" y="64"/>
                  </a:cubicBezTo>
                  <a:cubicBezTo>
                    <a:pt x="51" y="63"/>
                    <a:pt x="51" y="63"/>
                    <a:pt x="51" y="63"/>
                  </a:cubicBezTo>
                  <a:cubicBezTo>
                    <a:pt x="52" y="56"/>
                    <a:pt x="52" y="56"/>
                    <a:pt x="52" y="56"/>
                  </a:cubicBezTo>
                  <a:cubicBezTo>
                    <a:pt x="60" y="57"/>
                    <a:pt x="60" y="57"/>
                    <a:pt x="60" y="57"/>
                  </a:cubicBezTo>
                  <a:lnTo>
                    <a:pt x="60" y="61"/>
                  </a:lnTo>
                  <a:close/>
                  <a:moveTo>
                    <a:pt x="61" y="54"/>
                  </a:moveTo>
                  <a:cubicBezTo>
                    <a:pt x="53" y="52"/>
                    <a:pt x="53" y="52"/>
                    <a:pt x="53" y="52"/>
                  </a:cubicBezTo>
                  <a:cubicBezTo>
                    <a:pt x="54" y="45"/>
                    <a:pt x="54" y="45"/>
                    <a:pt x="54" y="45"/>
                  </a:cubicBezTo>
                  <a:cubicBezTo>
                    <a:pt x="58" y="46"/>
                    <a:pt x="58" y="46"/>
                    <a:pt x="58" y="46"/>
                  </a:cubicBezTo>
                  <a:cubicBezTo>
                    <a:pt x="60" y="46"/>
                    <a:pt x="62" y="48"/>
                    <a:pt x="61" y="50"/>
                  </a:cubicBezTo>
                  <a:lnTo>
                    <a:pt x="61" y="54"/>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9" name="Freeform 246"/>
            <p:cNvSpPr>
              <a:spLocks noEditPoints="1"/>
            </p:cNvSpPr>
            <p:nvPr/>
          </p:nvSpPr>
          <p:spPr bwMode="auto">
            <a:xfrm>
              <a:off x="1418034" y="2146893"/>
              <a:ext cx="102394" cy="197644"/>
            </a:xfrm>
            <a:custGeom>
              <a:avLst/>
              <a:gdLst>
                <a:gd name="T0" fmla="*/ 34 w 40"/>
                <a:gd name="T1" fmla="*/ 38 h 77"/>
                <a:gd name="T2" fmla="*/ 27 w 40"/>
                <a:gd name="T3" fmla="*/ 33 h 77"/>
                <a:gd name="T4" fmla="*/ 25 w 40"/>
                <a:gd name="T5" fmla="*/ 18 h 77"/>
                <a:gd name="T6" fmla="*/ 26 w 40"/>
                <a:gd name="T7" fmla="*/ 18 h 77"/>
                <a:gd name="T8" fmla="*/ 30 w 40"/>
                <a:gd name="T9" fmla="*/ 18 h 77"/>
                <a:gd name="T10" fmla="*/ 31 w 40"/>
                <a:gd name="T11" fmla="*/ 17 h 77"/>
                <a:gd name="T12" fmla="*/ 32 w 40"/>
                <a:gd name="T13" fmla="*/ 14 h 77"/>
                <a:gd name="T14" fmla="*/ 32 w 40"/>
                <a:gd name="T15" fmla="*/ 11 h 77"/>
                <a:gd name="T16" fmla="*/ 31 w 40"/>
                <a:gd name="T17" fmla="*/ 10 h 77"/>
                <a:gd name="T18" fmla="*/ 30 w 40"/>
                <a:gd name="T19" fmla="*/ 9 h 77"/>
                <a:gd name="T20" fmla="*/ 27 w 40"/>
                <a:gd name="T21" fmla="*/ 9 h 77"/>
                <a:gd name="T22" fmla="*/ 23 w 40"/>
                <a:gd name="T23" fmla="*/ 9 h 77"/>
                <a:gd name="T24" fmla="*/ 23 w 40"/>
                <a:gd name="T25" fmla="*/ 2 h 77"/>
                <a:gd name="T26" fmla="*/ 20 w 40"/>
                <a:gd name="T27" fmla="*/ 0 h 77"/>
                <a:gd name="T28" fmla="*/ 18 w 40"/>
                <a:gd name="T29" fmla="*/ 3 h 77"/>
                <a:gd name="T30" fmla="*/ 19 w 40"/>
                <a:gd name="T31" fmla="*/ 10 h 77"/>
                <a:gd name="T32" fmla="*/ 18 w 40"/>
                <a:gd name="T33" fmla="*/ 10 h 77"/>
                <a:gd name="T34" fmla="*/ 14 w 40"/>
                <a:gd name="T35" fmla="*/ 10 h 77"/>
                <a:gd name="T36" fmla="*/ 13 w 40"/>
                <a:gd name="T37" fmla="*/ 3 h 77"/>
                <a:gd name="T38" fmla="*/ 10 w 40"/>
                <a:gd name="T39" fmla="*/ 1 h 77"/>
                <a:gd name="T40" fmla="*/ 8 w 40"/>
                <a:gd name="T41" fmla="*/ 4 h 77"/>
                <a:gd name="T42" fmla="*/ 9 w 40"/>
                <a:gd name="T43" fmla="*/ 12 h 77"/>
                <a:gd name="T44" fmla="*/ 4 w 40"/>
                <a:gd name="T45" fmla="*/ 16 h 77"/>
                <a:gd name="T46" fmla="*/ 1 w 40"/>
                <a:gd name="T47" fmla="*/ 21 h 77"/>
                <a:gd name="T48" fmla="*/ 0 w 40"/>
                <a:gd name="T49" fmla="*/ 26 h 77"/>
                <a:gd name="T50" fmla="*/ 2 w 40"/>
                <a:gd name="T51" fmla="*/ 33 h 77"/>
                <a:gd name="T52" fmla="*/ 6 w 40"/>
                <a:gd name="T53" fmla="*/ 37 h 77"/>
                <a:gd name="T54" fmla="*/ 11 w 40"/>
                <a:gd name="T55" fmla="*/ 39 h 77"/>
                <a:gd name="T56" fmla="*/ 12 w 40"/>
                <a:gd name="T57" fmla="*/ 40 h 77"/>
                <a:gd name="T58" fmla="*/ 15 w 40"/>
                <a:gd name="T59" fmla="*/ 57 h 77"/>
                <a:gd name="T60" fmla="*/ 10 w 40"/>
                <a:gd name="T61" fmla="*/ 57 h 77"/>
                <a:gd name="T62" fmla="*/ 5 w 40"/>
                <a:gd name="T63" fmla="*/ 56 h 77"/>
                <a:gd name="T64" fmla="*/ 4 w 40"/>
                <a:gd name="T65" fmla="*/ 57 h 77"/>
                <a:gd name="T66" fmla="*/ 3 w 40"/>
                <a:gd name="T67" fmla="*/ 60 h 77"/>
                <a:gd name="T68" fmla="*/ 3 w 40"/>
                <a:gd name="T69" fmla="*/ 63 h 77"/>
                <a:gd name="T70" fmla="*/ 4 w 40"/>
                <a:gd name="T71" fmla="*/ 65 h 77"/>
                <a:gd name="T72" fmla="*/ 9 w 40"/>
                <a:gd name="T73" fmla="*/ 66 h 77"/>
                <a:gd name="T74" fmla="*/ 16 w 40"/>
                <a:gd name="T75" fmla="*/ 66 h 77"/>
                <a:gd name="T76" fmla="*/ 17 w 40"/>
                <a:gd name="T77" fmla="*/ 75 h 77"/>
                <a:gd name="T78" fmla="*/ 20 w 40"/>
                <a:gd name="T79" fmla="*/ 77 h 77"/>
                <a:gd name="T80" fmla="*/ 22 w 40"/>
                <a:gd name="T81" fmla="*/ 74 h 77"/>
                <a:gd name="T82" fmla="*/ 21 w 40"/>
                <a:gd name="T83" fmla="*/ 66 h 77"/>
                <a:gd name="T84" fmla="*/ 26 w 40"/>
                <a:gd name="T85" fmla="*/ 65 h 77"/>
                <a:gd name="T86" fmla="*/ 27 w 40"/>
                <a:gd name="T87" fmla="*/ 73 h 77"/>
                <a:gd name="T88" fmla="*/ 29 w 40"/>
                <a:gd name="T89" fmla="*/ 76 h 77"/>
                <a:gd name="T90" fmla="*/ 32 w 40"/>
                <a:gd name="T91" fmla="*/ 73 h 77"/>
                <a:gd name="T92" fmla="*/ 30 w 40"/>
                <a:gd name="T93" fmla="*/ 63 h 77"/>
                <a:gd name="T94" fmla="*/ 34 w 40"/>
                <a:gd name="T95" fmla="*/ 61 h 77"/>
                <a:gd name="T96" fmla="*/ 38 w 40"/>
                <a:gd name="T97" fmla="*/ 55 h 77"/>
                <a:gd name="T98" fmla="*/ 39 w 40"/>
                <a:gd name="T99" fmla="*/ 47 h 77"/>
                <a:gd name="T100" fmla="*/ 34 w 40"/>
                <a:gd name="T101" fmla="*/ 38 h 77"/>
                <a:gd name="T102" fmla="*/ 15 w 40"/>
                <a:gd name="T103" fmla="*/ 19 h 77"/>
                <a:gd name="T104" fmla="*/ 20 w 40"/>
                <a:gd name="T105" fmla="*/ 18 h 77"/>
                <a:gd name="T106" fmla="*/ 21 w 40"/>
                <a:gd name="T107" fmla="*/ 32 h 77"/>
                <a:gd name="T108" fmla="*/ 16 w 40"/>
                <a:gd name="T109" fmla="*/ 30 h 77"/>
                <a:gd name="T110" fmla="*/ 15 w 40"/>
                <a:gd name="T111" fmla="*/ 19 h 77"/>
                <a:gd name="T112" fmla="*/ 20 w 40"/>
                <a:gd name="T113" fmla="*/ 56 h 77"/>
                <a:gd name="T114" fmla="*/ 18 w 40"/>
                <a:gd name="T115" fmla="*/ 41 h 77"/>
                <a:gd name="T116" fmla="*/ 23 w 40"/>
                <a:gd name="T117" fmla="*/ 43 h 77"/>
                <a:gd name="T118" fmla="*/ 24 w 40"/>
                <a:gd name="T119" fmla="*/ 55 h 77"/>
                <a:gd name="T120" fmla="*/ 20 w 40"/>
                <a:gd name="T121"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77">
                  <a:moveTo>
                    <a:pt x="34" y="38"/>
                  </a:moveTo>
                  <a:cubicBezTo>
                    <a:pt x="32" y="36"/>
                    <a:pt x="30" y="35"/>
                    <a:pt x="27" y="33"/>
                  </a:cubicBezTo>
                  <a:cubicBezTo>
                    <a:pt x="25" y="18"/>
                    <a:pt x="25" y="18"/>
                    <a:pt x="25" y="18"/>
                  </a:cubicBezTo>
                  <a:cubicBezTo>
                    <a:pt x="25" y="18"/>
                    <a:pt x="25" y="18"/>
                    <a:pt x="26" y="18"/>
                  </a:cubicBezTo>
                  <a:cubicBezTo>
                    <a:pt x="27" y="18"/>
                    <a:pt x="29" y="18"/>
                    <a:pt x="30" y="18"/>
                  </a:cubicBezTo>
                  <a:cubicBezTo>
                    <a:pt x="31" y="19"/>
                    <a:pt x="31" y="18"/>
                    <a:pt x="31" y="17"/>
                  </a:cubicBezTo>
                  <a:cubicBezTo>
                    <a:pt x="32" y="16"/>
                    <a:pt x="32" y="15"/>
                    <a:pt x="32" y="14"/>
                  </a:cubicBezTo>
                  <a:cubicBezTo>
                    <a:pt x="32" y="13"/>
                    <a:pt x="32" y="12"/>
                    <a:pt x="32" y="11"/>
                  </a:cubicBezTo>
                  <a:cubicBezTo>
                    <a:pt x="32" y="10"/>
                    <a:pt x="32" y="10"/>
                    <a:pt x="31" y="10"/>
                  </a:cubicBezTo>
                  <a:cubicBezTo>
                    <a:pt x="31" y="9"/>
                    <a:pt x="30" y="9"/>
                    <a:pt x="30" y="9"/>
                  </a:cubicBezTo>
                  <a:cubicBezTo>
                    <a:pt x="29" y="9"/>
                    <a:pt x="28" y="9"/>
                    <a:pt x="27" y="9"/>
                  </a:cubicBezTo>
                  <a:cubicBezTo>
                    <a:pt x="26" y="9"/>
                    <a:pt x="25" y="9"/>
                    <a:pt x="23" y="9"/>
                  </a:cubicBezTo>
                  <a:cubicBezTo>
                    <a:pt x="23" y="2"/>
                    <a:pt x="23" y="2"/>
                    <a:pt x="23" y="2"/>
                  </a:cubicBezTo>
                  <a:cubicBezTo>
                    <a:pt x="22" y="1"/>
                    <a:pt x="21" y="0"/>
                    <a:pt x="20" y="0"/>
                  </a:cubicBezTo>
                  <a:cubicBezTo>
                    <a:pt x="18" y="0"/>
                    <a:pt x="18" y="1"/>
                    <a:pt x="18" y="3"/>
                  </a:cubicBezTo>
                  <a:cubicBezTo>
                    <a:pt x="19" y="10"/>
                    <a:pt x="19" y="10"/>
                    <a:pt x="19" y="10"/>
                  </a:cubicBezTo>
                  <a:cubicBezTo>
                    <a:pt x="18" y="10"/>
                    <a:pt x="18" y="10"/>
                    <a:pt x="18" y="10"/>
                  </a:cubicBezTo>
                  <a:cubicBezTo>
                    <a:pt x="16" y="10"/>
                    <a:pt x="15" y="10"/>
                    <a:pt x="14" y="10"/>
                  </a:cubicBezTo>
                  <a:cubicBezTo>
                    <a:pt x="13" y="3"/>
                    <a:pt x="13" y="3"/>
                    <a:pt x="13" y="3"/>
                  </a:cubicBezTo>
                  <a:cubicBezTo>
                    <a:pt x="13" y="2"/>
                    <a:pt x="11" y="1"/>
                    <a:pt x="10" y="1"/>
                  </a:cubicBezTo>
                  <a:cubicBezTo>
                    <a:pt x="9" y="1"/>
                    <a:pt x="8" y="3"/>
                    <a:pt x="8" y="4"/>
                  </a:cubicBezTo>
                  <a:cubicBezTo>
                    <a:pt x="9" y="12"/>
                    <a:pt x="9" y="12"/>
                    <a:pt x="9" y="12"/>
                  </a:cubicBezTo>
                  <a:cubicBezTo>
                    <a:pt x="7" y="13"/>
                    <a:pt x="5" y="14"/>
                    <a:pt x="4" y="16"/>
                  </a:cubicBezTo>
                  <a:cubicBezTo>
                    <a:pt x="2" y="17"/>
                    <a:pt x="1" y="19"/>
                    <a:pt x="1" y="21"/>
                  </a:cubicBezTo>
                  <a:cubicBezTo>
                    <a:pt x="0" y="23"/>
                    <a:pt x="0" y="24"/>
                    <a:pt x="0" y="26"/>
                  </a:cubicBezTo>
                  <a:cubicBezTo>
                    <a:pt x="1" y="29"/>
                    <a:pt x="1" y="31"/>
                    <a:pt x="2" y="33"/>
                  </a:cubicBezTo>
                  <a:cubicBezTo>
                    <a:pt x="3" y="34"/>
                    <a:pt x="5" y="36"/>
                    <a:pt x="6" y="37"/>
                  </a:cubicBezTo>
                  <a:cubicBezTo>
                    <a:pt x="8" y="38"/>
                    <a:pt x="9" y="39"/>
                    <a:pt x="11" y="39"/>
                  </a:cubicBezTo>
                  <a:cubicBezTo>
                    <a:pt x="12" y="40"/>
                    <a:pt x="12" y="40"/>
                    <a:pt x="12" y="40"/>
                  </a:cubicBezTo>
                  <a:cubicBezTo>
                    <a:pt x="15" y="57"/>
                    <a:pt x="15" y="57"/>
                    <a:pt x="15" y="57"/>
                  </a:cubicBezTo>
                  <a:cubicBezTo>
                    <a:pt x="13" y="57"/>
                    <a:pt x="12" y="57"/>
                    <a:pt x="10" y="57"/>
                  </a:cubicBezTo>
                  <a:cubicBezTo>
                    <a:pt x="8" y="57"/>
                    <a:pt x="6" y="56"/>
                    <a:pt x="5" y="56"/>
                  </a:cubicBezTo>
                  <a:cubicBezTo>
                    <a:pt x="4" y="56"/>
                    <a:pt x="4" y="56"/>
                    <a:pt x="4" y="57"/>
                  </a:cubicBezTo>
                  <a:cubicBezTo>
                    <a:pt x="3" y="58"/>
                    <a:pt x="3" y="59"/>
                    <a:pt x="3" y="60"/>
                  </a:cubicBezTo>
                  <a:cubicBezTo>
                    <a:pt x="3" y="61"/>
                    <a:pt x="3" y="62"/>
                    <a:pt x="3" y="63"/>
                  </a:cubicBezTo>
                  <a:cubicBezTo>
                    <a:pt x="3" y="64"/>
                    <a:pt x="3" y="64"/>
                    <a:pt x="4" y="65"/>
                  </a:cubicBezTo>
                  <a:cubicBezTo>
                    <a:pt x="5" y="65"/>
                    <a:pt x="7" y="66"/>
                    <a:pt x="9" y="66"/>
                  </a:cubicBezTo>
                  <a:cubicBezTo>
                    <a:pt x="11" y="66"/>
                    <a:pt x="13" y="66"/>
                    <a:pt x="16" y="66"/>
                  </a:cubicBezTo>
                  <a:cubicBezTo>
                    <a:pt x="17" y="75"/>
                    <a:pt x="17" y="75"/>
                    <a:pt x="17" y="75"/>
                  </a:cubicBezTo>
                  <a:cubicBezTo>
                    <a:pt x="17" y="76"/>
                    <a:pt x="18" y="77"/>
                    <a:pt x="20" y="77"/>
                  </a:cubicBezTo>
                  <a:cubicBezTo>
                    <a:pt x="21" y="77"/>
                    <a:pt x="22" y="75"/>
                    <a:pt x="22" y="74"/>
                  </a:cubicBezTo>
                  <a:cubicBezTo>
                    <a:pt x="21" y="66"/>
                    <a:pt x="21" y="66"/>
                    <a:pt x="21" y="66"/>
                  </a:cubicBezTo>
                  <a:cubicBezTo>
                    <a:pt x="22" y="65"/>
                    <a:pt x="24" y="65"/>
                    <a:pt x="26" y="65"/>
                  </a:cubicBezTo>
                  <a:cubicBezTo>
                    <a:pt x="27" y="73"/>
                    <a:pt x="27" y="73"/>
                    <a:pt x="27" y="73"/>
                  </a:cubicBezTo>
                  <a:cubicBezTo>
                    <a:pt x="27" y="75"/>
                    <a:pt x="28" y="76"/>
                    <a:pt x="29" y="76"/>
                  </a:cubicBezTo>
                  <a:cubicBezTo>
                    <a:pt x="31" y="75"/>
                    <a:pt x="32" y="74"/>
                    <a:pt x="32" y="73"/>
                  </a:cubicBezTo>
                  <a:cubicBezTo>
                    <a:pt x="30" y="63"/>
                    <a:pt x="30" y="63"/>
                    <a:pt x="30" y="63"/>
                  </a:cubicBezTo>
                  <a:cubicBezTo>
                    <a:pt x="32" y="62"/>
                    <a:pt x="33" y="62"/>
                    <a:pt x="34" y="61"/>
                  </a:cubicBezTo>
                  <a:cubicBezTo>
                    <a:pt x="36" y="59"/>
                    <a:pt x="37" y="57"/>
                    <a:pt x="38" y="55"/>
                  </a:cubicBezTo>
                  <a:cubicBezTo>
                    <a:pt x="39" y="53"/>
                    <a:pt x="40" y="50"/>
                    <a:pt x="39" y="47"/>
                  </a:cubicBezTo>
                  <a:cubicBezTo>
                    <a:pt x="39" y="43"/>
                    <a:pt x="37" y="40"/>
                    <a:pt x="34" y="38"/>
                  </a:cubicBezTo>
                  <a:close/>
                  <a:moveTo>
                    <a:pt x="15" y="19"/>
                  </a:moveTo>
                  <a:cubicBezTo>
                    <a:pt x="16" y="19"/>
                    <a:pt x="18" y="18"/>
                    <a:pt x="20" y="18"/>
                  </a:cubicBezTo>
                  <a:cubicBezTo>
                    <a:pt x="21" y="32"/>
                    <a:pt x="21" y="32"/>
                    <a:pt x="21" y="32"/>
                  </a:cubicBezTo>
                  <a:cubicBezTo>
                    <a:pt x="19" y="31"/>
                    <a:pt x="18" y="31"/>
                    <a:pt x="16" y="30"/>
                  </a:cubicBezTo>
                  <a:lnTo>
                    <a:pt x="15" y="19"/>
                  </a:lnTo>
                  <a:close/>
                  <a:moveTo>
                    <a:pt x="20" y="56"/>
                  </a:moveTo>
                  <a:cubicBezTo>
                    <a:pt x="18" y="41"/>
                    <a:pt x="18" y="41"/>
                    <a:pt x="18" y="41"/>
                  </a:cubicBezTo>
                  <a:cubicBezTo>
                    <a:pt x="20" y="42"/>
                    <a:pt x="21" y="42"/>
                    <a:pt x="23" y="43"/>
                  </a:cubicBezTo>
                  <a:cubicBezTo>
                    <a:pt x="24" y="55"/>
                    <a:pt x="24" y="55"/>
                    <a:pt x="24" y="55"/>
                  </a:cubicBezTo>
                  <a:cubicBezTo>
                    <a:pt x="23" y="56"/>
                    <a:pt x="21" y="56"/>
                    <a:pt x="20" y="5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0" name="Freeform 247"/>
            <p:cNvSpPr>
              <a:spLocks noEditPoints="1"/>
            </p:cNvSpPr>
            <p:nvPr/>
          </p:nvSpPr>
          <p:spPr bwMode="auto">
            <a:xfrm>
              <a:off x="3500437" y="2105222"/>
              <a:ext cx="117872" cy="232172"/>
            </a:xfrm>
            <a:custGeom>
              <a:avLst/>
              <a:gdLst>
                <a:gd name="T0" fmla="*/ 39 w 46"/>
                <a:gd name="T1" fmla="*/ 44 h 90"/>
                <a:gd name="T2" fmla="*/ 31 w 46"/>
                <a:gd name="T3" fmla="*/ 39 h 90"/>
                <a:gd name="T4" fmla="*/ 28 w 46"/>
                <a:gd name="T5" fmla="*/ 21 h 90"/>
                <a:gd name="T6" fmla="*/ 30 w 46"/>
                <a:gd name="T7" fmla="*/ 21 h 90"/>
                <a:gd name="T8" fmla="*/ 35 w 46"/>
                <a:gd name="T9" fmla="*/ 22 h 90"/>
                <a:gd name="T10" fmla="*/ 36 w 46"/>
                <a:gd name="T11" fmla="*/ 20 h 90"/>
                <a:gd name="T12" fmla="*/ 37 w 46"/>
                <a:gd name="T13" fmla="*/ 17 h 90"/>
                <a:gd name="T14" fmla="*/ 37 w 46"/>
                <a:gd name="T15" fmla="*/ 13 h 90"/>
                <a:gd name="T16" fmla="*/ 36 w 46"/>
                <a:gd name="T17" fmla="*/ 12 h 90"/>
                <a:gd name="T18" fmla="*/ 34 w 46"/>
                <a:gd name="T19" fmla="*/ 11 h 90"/>
                <a:gd name="T20" fmla="*/ 31 w 46"/>
                <a:gd name="T21" fmla="*/ 11 h 90"/>
                <a:gd name="T22" fmla="*/ 27 w 46"/>
                <a:gd name="T23" fmla="*/ 11 h 90"/>
                <a:gd name="T24" fmla="*/ 26 w 46"/>
                <a:gd name="T25" fmla="*/ 3 h 90"/>
                <a:gd name="T26" fmla="*/ 23 w 46"/>
                <a:gd name="T27" fmla="*/ 0 h 90"/>
                <a:gd name="T28" fmla="*/ 20 w 46"/>
                <a:gd name="T29" fmla="*/ 4 h 90"/>
                <a:gd name="T30" fmla="*/ 21 w 46"/>
                <a:gd name="T31" fmla="*/ 12 h 90"/>
                <a:gd name="T32" fmla="*/ 21 w 46"/>
                <a:gd name="T33" fmla="*/ 12 h 90"/>
                <a:gd name="T34" fmla="*/ 16 w 46"/>
                <a:gd name="T35" fmla="*/ 13 h 90"/>
                <a:gd name="T36" fmla="*/ 15 w 46"/>
                <a:gd name="T37" fmla="*/ 4 h 90"/>
                <a:gd name="T38" fmla="*/ 12 w 46"/>
                <a:gd name="T39" fmla="*/ 2 h 90"/>
                <a:gd name="T40" fmla="*/ 9 w 46"/>
                <a:gd name="T41" fmla="*/ 5 h 90"/>
                <a:gd name="T42" fmla="*/ 10 w 46"/>
                <a:gd name="T43" fmla="*/ 15 h 90"/>
                <a:gd name="T44" fmla="*/ 4 w 46"/>
                <a:gd name="T45" fmla="*/ 19 h 90"/>
                <a:gd name="T46" fmla="*/ 1 w 46"/>
                <a:gd name="T47" fmla="*/ 25 h 90"/>
                <a:gd name="T48" fmla="*/ 0 w 46"/>
                <a:gd name="T49" fmla="*/ 31 h 90"/>
                <a:gd name="T50" fmla="*/ 3 w 46"/>
                <a:gd name="T51" fmla="*/ 38 h 90"/>
                <a:gd name="T52" fmla="*/ 7 w 46"/>
                <a:gd name="T53" fmla="*/ 43 h 90"/>
                <a:gd name="T54" fmla="*/ 13 w 46"/>
                <a:gd name="T55" fmla="*/ 46 h 90"/>
                <a:gd name="T56" fmla="*/ 14 w 46"/>
                <a:gd name="T57" fmla="*/ 47 h 90"/>
                <a:gd name="T58" fmla="*/ 17 w 46"/>
                <a:gd name="T59" fmla="*/ 67 h 90"/>
                <a:gd name="T60" fmla="*/ 12 w 46"/>
                <a:gd name="T61" fmla="*/ 66 h 90"/>
                <a:gd name="T62" fmla="*/ 5 w 46"/>
                <a:gd name="T63" fmla="*/ 65 h 90"/>
                <a:gd name="T64" fmla="*/ 4 w 46"/>
                <a:gd name="T65" fmla="*/ 67 h 90"/>
                <a:gd name="T66" fmla="*/ 4 w 46"/>
                <a:gd name="T67" fmla="*/ 70 h 90"/>
                <a:gd name="T68" fmla="*/ 3 w 46"/>
                <a:gd name="T69" fmla="*/ 73 h 90"/>
                <a:gd name="T70" fmla="*/ 4 w 46"/>
                <a:gd name="T71" fmla="*/ 75 h 90"/>
                <a:gd name="T72" fmla="*/ 11 w 46"/>
                <a:gd name="T73" fmla="*/ 77 h 90"/>
                <a:gd name="T74" fmla="*/ 18 w 46"/>
                <a:gd name="T75" fmla="*/ 77 h 90"/>
                <a:gd name="T76" fmla="*/ 20 w 46"/>
                <a:gd name="T77" fmla="*/ 87 h 90"/>
                <a:gd name="T78" fmla="*/ 23 w 46"/>
                <a:gd name="T79" fmla="*/ 89 h 90"/>
                <a:gd name="T80" fmla="*/ 25 w 46"/>
                <a:gd name="T81" fmla="*/ 86 h 90"/>
                <a:gd name="T82" fmla="*/ 24 w 46"/>
                <a:gd name="T83" fmla="*/ 77 h 90"/>
                <a:gd name="T84" fmla="*/ 30 w 46"/>
                <a:gd name="T85" fmla="*/ 75 h 90"/>
                <a:gd name="T86" fmla="*/ 31 w 46"/>
                <a:gd name="T87" fmla="*/ 86 h 90"/>
                <a:gd name="T88" fmla="*/ 34 w 46"/>
                <a:gd name="T89" fmla="*/ 88 h 90"/>
                <a:gd name="T90" fmla="*/ 37 w 46"/>
                <a:gd name="T91" fmla="*/ 85 h 90"/>
                <a:gd name="T92" fmla="*/ 35 w 46"/>
                <a:gd name="T93" fmla="*/ 73 h 90"/>
                <a:gd name="T94" fmla="*/ 40 w 46"/>
                <a:gd name="T95" fmla="*/ 71 h 90"/>
                <a:gd name="T96" fmla="*/ 44 w 46"/>
                <a:gd name="T97" fmla="*/ 64 h 90"/>
                <a:gd name="T98" fmla="*/ 45 w 46"/>
                <a:gd name="T99" fmla="*/ 55 h 90"/>
                <a:gd name="T100" fmla="*/ 39 w 46"/>
                <a:gd name="T101" fmla="*/ 44 h 90"/>
                <a:gd name="T102" fmla="*/ 17 w 46"/>
                <a:gd name="T103" fmla="*/ 23 h 90"/>
                <a:gd name="T104" fmla="*/ 23 w 46"/>
                <a:gd name="T105" fmla="*/ 21 h 90"/>
                <a:gd name="T106" fmla="*/ 25 w 46"/>
                <a:gd name="T107" fmla="*/ 37 h 90"/>
                <a:gd name="T108" fmla="*/ 19 w 46"/>
                <a:gd name="T109" fmla="*/ 36 h 90"/>
                <a:gd name="T110" fmla="*/ 17 w 46"/>
                <a:gd name="T111" fmla="*/ 23 h 90"/>
                <a:gd name="T112" fmla="*/ 23 w 46"/>
                <a:gd name="T113" fmla="*/ 66 h 90"/>
                <a:gd name="T114" fmla="*/ 20 w 46"/>
                <a:gd name="T115" fmla="*/ 48 h 90"/>
                <a:gd name="T116" fmla="*/ 26 w 46"/>
                <a:gd name="T117" fmla="*/ 50 h 90"/>
                <a:gd name="T118" fmla="*/ 28 w 46"/>
                <a:gd name="T119" fmla="*/ 64 h 90"/>
                <a:gd name="T120" fmla="*/ 23 w 46"/>
                <a:gd name="T12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90">
                  <a:moveTo>
                    <a:pt x="39" y="44"/>
                  </a:moveTo>
                  <a:cubicBezTo>
                    <a:pt x="37" y="42"/>
                    <a:pt x="34" y="41"/>
                    <a:pt x="31" y="39"/>
                  </a:cubicBezTo>
                  <a:cubicBezTo>
                    <a:pt x="28" y="21"/>
                    <a:pt x="28" y="21"/>
                    <a:pt x="28" y="21"/>
                  </a:cubicBezTo>
                  <a:cubicBezTo>
                    <a:pt x="29" y="21"/>
                    <a:pt x="29" y="21"/>
                    <a:pt x="30" y="21"/>
                  </a:cubicBezTo>
                  <a:cubicBezTo>
                    <a:pt x="32" y="21"/>
                    <a:pt x="34" y="22"/>
                    <a:pt x="35" y="22"/>
                  </a:cubicBezTo>
                  <a:cubicBezTo>
                    <a:pt x="35" y="22"/>
                    <a:pt x="36" y="22"/>
                    <a:pt x="36" y="20"/>
                  </a:cubicBezTo>
                  <a:cubicBezTo>
                    <a:pt x="37" y="19"/>
                    <a:pt x="37" y="18"/>
                    <a:pt x="37" y="17"/>
                  </a:cubicBezTo>
                  <a:cubicBezTo>
                    <a:pt x="37" y="16"/>
                    <a:pt x="37" y="15"/>
                    <a:pt x="37" y="13"/>
                  </a:cubicBezTo>
                  <a:cubicBezTo>
                    <a:pt x="37" y="12"/>
                    <a:pt x="37" y="12"/>
                    <a:pt x="36" y="12"/>
                  </a:cubicBezTo>
                  <a:cubicBezTo>
                    <a:pt x="36" y="12"/>
                    <a:pt x="35" y="11"/>
                    <a:pt x="34" y="11"/>
                  </a:cubicBezTo>
                  <a:cubicBezTo>
                    <a:pt x="33" y="11"/>
                    <a:pt x="33" y="11"/>
                    <a:pt x="31" y="11"/>
                  </a:cubicBezTo>
                  <a:cubicBezTo>
                    <a:pt x="30" y="11"/>
                    <a:pt x="29" y="11"/>
                    <a:pt x="27" y="11"/>
                  </a:cubicBezTo>
                  <a:cubicBezTo>
                    <a:pt x="26" y="3"/>
                    <a:pt x="26" y="3"/>
                    <a:pt x="26" y="3"/>
                  </a:cubicBezTo>
                  <a:cubicBezTo>
                    <a:pt x="26" y="1"/>
                    <a:pt x="24" y="0"/>
                    <a:pt x="23" y="0"/>
                  </a:cubicBezTo>
                  <a:cubicBezTo>
                    <a:pt x="21" y="1"/>
                    <a:pt x="20" y="2"/>
                    <a:pt x="20" y="4"/>
                  </a:cubicBezTo>
                  <a:cubicBezTo>
                    <a:pt x="21" y="12"/>
                    <a:pt x="21" y="12"/>
                    <a:pt x="21" y="12"/>
                  </a:cubicBezTo>
                  <a:cubicBezTo>
                    <a:pt x="21" y="12"/>
                    <a:pt x="21" y="12"/>
                    <a:pt x="21" y="12"/>
                  </a:cubicBezTo>
                  <a:cubicBezTo>
                    <a:pt x="19" y="12"/>
                    <a:pt x="17" y="12"/>
                    <a:pt x="16" y="13"/>
                  </a:cubicBezTo>
                  <a:cubicBezTo>
                    <a:pt x="15" y="4"/>
                    <a:pt x="15" y="4"/>
                    <a:pt x="15" y="4"/>
                  </a:cubicBezTo>
                  <a:cubicBezTo>
                    <a:pt x="15" y="3"/>
                    <a:pt x="13" y="2"/>
                    <a:pt x="12" y="2"/>
                  </a:cubicBezTo>
                  <a:cubicBezTo>
                    <a:pt x="10" y="2"/>
                    <a:pt x="9" y="4"/>
                    <a:pt x="9" y="5"/>
                  </a:cubicBezTo>
                  <a:cubicBezTo>
                    <a:pt x="10" y="15"/>
                    <a:pt x="10" y="15"/>
                    <a:pt x="10" y="15"/>
                  </a:cubicBezTo>
                  <a:cubicBezTo>
                    <a:pt x="8" y="16"/>
                    <a:pt x="6" y="17"/>
                    <a:pt x="4" y="19"/>
                  </a:cubicBezTo>
                  <a:cubicBezTo>
                    <a:pt x="3" y="20"/>
                    <a:pt x="1" y="22"/>
                    <a:pt x="1" y="25"/>
                  </a:cubicBezTo>
                  <a:cubicBezTo>
                    <a:pt x="0" y="27"/>
                    <a:pt x="0" y="29"/>
                    <a:pt x="0" y="31"/>
                  </a:cubicBezTo>
                  <a:cubicBezTo>
                    <a:pt x="1" y="34"/>
                    <a:pt x="2" y="36"/>
                    <a:pt x="3" y="38"/>
                  </a:cubicBezTo>
                  <a:cubicBezTo>
                    <a:pt x="4" y="40"/>
                    <a:pt x="5" y="42"/>
                    <a:pt x="7" y="43"/>
                  </a:cubicBezTo>
                  <a:cubicBezTo>
                    <a:pt x="9" y="44"/>
                    <a:pt x="11" y="45"/>
                    <a:pt x="13" y="46"/>
                  </a:cubicBezTo>
                  <a:cubicBezTo>
                    <a:pt x="14" y="46"/>
                    <a:pt x="14" y="46"/>
                    <a:pt x="14" y="47"/>
                  </a:cubicBezTo>
                  <a:cubicBezTo>
                    <a:pt x="17" y="67"/>
                    <a:pt x="17" y="67"/>
                    <a:pt x="17" y="67"/>
                  </a:cubicBezTo>
                  <a:cubicBezTo>
                    <a:pt x="15" y="67"/>
                    <a:pt x="13" y="67"/>
                    <a:pt x="12" y="66"/>
                  </a:cubicBezTo>
                  <a:cubicBezTo>
                    <a:pt x="9" y="66"/>
                    <a:pt x="7" y="66"/>
                    <a:pt x="5" y="65"/>
                  </a:cubicBezTo>
                  <a:cubicBezTo>
                    <a:pt x="5" y="65"/>
                    <a:pt x="4" y="66"/>
                    <a:pt x="4" y="67"/>
                  </a:cubicBezTo>
                  <a:cubicBezTo>
                    <a:pt x="4" y="68"/>
                    <a:pt x="4" y="69"/>
                    <a:pt x="4" y="70"/>
                  </a:cubicBezTo>
                  <a:cubicBezTo>
                    <a:pt x="3" y="71"/>
                    <a:pt x="3" y="72"/>
                    <a:pt x="3" y="73"/>
                  </a:cubicBezTo>
                  <a:cubicBezTo>
                    <a:pt x="4" y="74"/>
                    <a:pt x="4" y="75"/>
                    <a:pt x="4" y="75"/>
                  </a:cubicBezTo>
                  <a:cubicBezTo>
                    <a:pt x="5" y="76"/>
                    <a:pt x="8" y="77"/>
                    <a:pt x="11" y="77"/>
                  </a:cubicBezTo>
                  <a:cubicBezTo>
                    <a:pt x="13" y="77"/>
                    <a:pt x="15" y="77"/>
                    <a:pt x="18" y="77"/>
                  </a:cubicBezTo>
                  <a:cubicBezTo>
                    <a:pt x="20" y="87"/>
                    <a:pt x="20" y="87"/>
                    <a:pt x="20" y="87"/>
                  </a:cubicBezTo>
                  <a:cubicBezTo>
                    <a:pt x="20" y="89"/>
                    <a:pt x="21" y="90"/>
                    <a:pt x="23" y="89"/>
                  </a:cubicBezTo>
                  <a:cubicBezTo>
                    <a:pt x="24" y="89"/>
                    <a:pt x="25" y="88"/>
                    <a:pt x="25" y="86"/>
                  </a:cubicBezTo>
                  <a:cubicBezTo>
                    <a:pt x="24" y="77"/>
                    <a:pt x="24" y="77"/>
                    <a:pt x="24" y="77"/>
                  </a:cubicBezTo>
                  <a:cubicBezTo>
                    <a:pt x="26" y="76"/>
                    <a:pt x="28" y="76"/>
                    <a:pt x="30" y="75"/>
                  </a:cubicBezTo>
                  <a:cubicBezTo>
                    <a:pt x="31" y="86"/>
                    <a:pt x="31" y="86"/>
                    <a:pt x="31" y="86"/>
                  </a:cubicBezTo>
                  <a:cubicBezTo>
                    <a:pt x="31" y="87"/>
                    <a:pt x="33" y="88"/>
                    <a:pt x="34" y="88"/>
                  </a:cubicBezTo>
                  <a:cubicBezTo>
                    <a:pt x="36" y="88"/>
                    <a:pt x="37" y="86"/>
                    <a:pt x="37" y="85"/>
                  </a:cubicBezTo>
                  <a:cubicBezTo>
                    <a:pt x="35" y="73"/>
                    <a:pt x="35" y="73"/>
                    <a:pt x="35" y="73"/>
                  </a:cubicBezTo>
                  <a:cubicBezTo>
                    <a:pt x="37" y="73"/>
                    <a:pt x="38" y="72"/>
                    <a:pt x="40" y="71"/>
                  </a:cubicBezTo>
                  <a:cubicBezTo>
                    <a:pt x="42" y="69"/>
                    <a:pt x="43" y="67"/>
                    <a:pt x="44" y="64"/>
                  </a:cubicBezTo>
                  <a:cubicBezTo>
                    <a:pt x="45" y="62"/>
                    <a:pt x="46" y="59"/>
                    <a:pt x="45" y="55"/>
                  </a:cubicBezTo>
                  <a:cubicBezTo>
                    <a:pt x="45" y="51"/>
                    <a:pt x="43" y="47"/>
                    <a:pt x="39" y="44"/>
                  </a:cubicBezTo>
                  <a:close/>
                  <a:moveTo>
                    <a:pt x="17" y="23"/>
                  </a:moveTo>
                  <a:cubicBezTo>
                    <a:pt x="19" y="22"/>
                    <a:pt x="20" y="22"/>
                    <a:pt x="23" y="21"/>
                  </a:cubicBezTo>
                  <a:cubicBezTo>
                    <a:pt x="25" y="37"/>
                    <a:pt x="25" y="37"/>
                    <a:pt x="25" y="37"/>
                  </a:cubicBezTo>
                  <a:cubicBezTo>
                    <a:pt x="22" y="37"/>
                    <a:pt x="20" y="36"/>
                    <a:pt x="19" y="36"/>
                  </a:cubicBezTo>
                  <a:lnTo>
                    <a:pt x="17" y="23"/>
                  </a:lnTo>
                  <a:close/>
                  <a:moveTo>
                    <a:pt x="23" y="66"/>
                  </a:moveTo>
                  <a:cubicBezTo>
                    <a:pt x="20" y="48"/>
                    <a:pt x="20" y="48"/>
                    <a:pt x="20" y="48"/>
                  </a:cubicBezTo>
                  <a:cubicBezTo>
                    <a:pt x="23" y="49"/>
                    <a:pt x="25" y="50"/>
                    <a:pt x="26" y="50"/>
                  </a:cubicBezTo>
                  <a:cubicBezTo>
                    <a:pt x="28" y="64"/>
                    <a:pt x="28" y="64"/>
                    <a:pt x="28" y="64"/>
                  </a:cubicBezTo>
                  <a:cubicBezTo>
                    <a:pt x="27" y="65"/>
                    <a:pt x="25" y="66"/>
                    <a:pt x="23" y="66"/>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1" name="Freeform 248"/>
            <p:cNvSpPr/>
            <p:nvPr/>
          </p:nvSpPr>
          <p:spPr bwMode="auto">
            <a:xfrm>
              <a:off x="2846784" y="2725537"/>
              <a:ext cx="61913" cy="105966"/>
            </a:xfrm>
            <a:custGeom>
              <a:avLst/>
              <a:gdLst>
                <a:gd name="T0" fmla="*/ 17 w 24"/>
                <a:gd name="T1" fmla="*/ 36 h 41"/>
                <a:gd name="T2" fmla="*/ 11 w 24"/>
                <a:gd name="T3" fmla="*/ 40 h 41"/>
                <a:gd name="T4" fmla="*/ 5 w 24"/>
                <a:gd name="T5" fmla="*/ 39 h 41"/>
                <a:gd name="T6" fmla="*/ 1 w 24"/>
                <a:gd name="T7" fmla="*/ 32 h 41"/>
                <a:gd name="T8" fmla="*/ 6 w 24"/>
                <a:gd name="T9" fmla="*/ 5 h 41"/>
                <a:gd name="T10" fmla="*/ 13 w 24"/>
                <a:gd name="T11" fmla="*/ 0 h 41"/>
                <a:gd name="T12" fmla="*/ 19 w 24"/>
                <a:gd name="T13" fmla="*/ 2 h 41"/>
                <a:gd name="T14" fmla="*/ 23 w 24"/>
                <a:gd name="T15" fmla="*/ 8 h 41"/>
                <a:gd name="T16" fmla="*/ 17 w 24"/>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1">
                  <a:moveTo>
                    <a:pt x="17" y="36"/>
                  </a:moveTo>
                  <a:cubicBezTo>
                    <a:pt x="17" y="39"/>
                    <a:pt x="14" y="41"/>
                    <a:pt x="11" y="40"/>
                  </a:cubicBezTo>
                  <a:cubicBezTo>
                    <a:pt x="5" y="39"/>
                    <a:pt x="5" y="39"/>
                    <a:pt x="5" y="39"/>
                  </a:cubicBezTo>
                  <a:cubicBezTo>
                    <a:pt x="2" y="38"/>
                    <a:pt x="0" y="35"/>
                    <a:pt x="1" y="32"/>
                  </a:cubicBezTo>
                  <a:cubicBezTo>
                    <a:pt x="6" y="5"/>
                    <a:pt x="6" y="5"/>
                    <a:pt x="6" y="5"/>
                  </a:cubicBezTo>
                  <a:cubicBezTo>
                    <a:pt x="7" y="2"/>
                    <a:pt x="10" y="0"/>
                    <a:pt x="13" y="0"/>
                  </a:cubicBezTo>
                  <a:cubicBezTo>
                    <a:pt x="19" y="2"/>
                    <a:pt x="19" y="2"/>
                    <a:pt x="19" y="2"/>
                  </a:cubicBezTo>
                  <a:cubicBezTo>
                    <a:pt x="22" y="2"/>
                    <a:pt x="24" y="5"/>
                    <a:pt x="23" y="8"/>
                  </a:cubicBezTo>
                  <a:lnTo>
                    <a:pt x="17" y="36"/>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2" name="Freeform 249"/>
            <p:cNvSpPr/>
            <p:nvPr/>
          </p:nvSpPr>
          <p:spPr bwMode="auto">
            <a:xfrm>
              <a:off x="2905126" y="2710059"/>
              <a:ext cx="67865" cy="132160"/>
            </a:xfrm>
            <a:custGeom>
              <a:avLst/>
              <a:gdLst>
                <a:gd name="T0" fmla="*/ 18 w 26"/>
                <a:gd name="T1" fmla="*/ 47 h 51"/>
                <a:gd name="T2" fmla="*/ 11 w 26"/>
                <a:gd name="T3" fmla="*/ 51 h 51"/>
                <a:gd name="T4" fmla="*/ 5 w 26"/>
                <a:gd name="T5" fmla="*/ 50 h 51"/>
                <a:gd name="T6" fmla="*/ 1 w 26"/>
                <a:gd name="T7" fmla="*/ 43 h 51"/>
                <a:gd name="T8" fmla="*/ 9 w 26"/>
                <a:gd name="T9" fmla="*/ 5 h 51"/>
                <a:gd name="T10" fmla="*/ 16 w 26"/>
                <a:gd name="T11" fmla="*/ 0 h 51"/>
                <a:gd name="T12" fmla="*/ 21 w 26"/>
                <a:gd name="T13" fmla="*/ 2 h 51"/>
                <a:gd name="T14" fmla="*/ 26 w 26"/>
                <a:gd name="T15" fmla="*/ 8 h 51"/>
                <a:gd name="T16" fmla="*/ 18 w 26"/>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1">
                  <a:moveTo>
                    <a:pt x="18" y="47"/>
                  </a:moveTo>
                  <a:cubicBezTo>
                    <a:pt x="17" y="50"/>
                    <a:pt x="14" y="51"/>
                    <a:pt x="11" y="51"/>
                  </a:cubicBezTo>
                  <a:cubicBezTo>
                    <a:pt x="5" y="50"/>
                    <a:pt x="5" y="50"/>
                    <a:pt x="5" y="50"/>
                  </a:cubicBezTo>
                  <a:cubicBezTo>
                    <a:pt x="2" y="49"/>
                    <a:pt x="0" y="46"/>
                    <a:pt x="1" y="43"/>
                  </a:cubicBezTo>
                  <a:cubicBezTo>
                    <a:pt x="9" y="5"/>
                    <a:pt x="9" y="5"/>
                    <a:pt x="9" y="5"/>
                  </a:cubicBezTo>
                  <a:cubicBezTo>
                    <a:pt x="10" y="2"/>
                    <a:pt x="13" y="0"/>
                    <a:pt x="16" y="0"/>
                  </a:cubicBezTo>
                  <a:cubicBezTo>
                    <a:pt x="21" y="2"/>
                    <a:pt x="21" y="2"/>
                    <a:pt x="21" y="2"/>
                  </a:cubicBezTo>
                  <a:cubicBezTo>
                    <a:pt x="24" y="2"/>
                    <a:pt x="26" y="5"/>
                    <a:pt x="26" y="8"/>
                  </a:cubicBezTo>
                  <a:lnTo>
                    <a:pt x="18" y="4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3" name="Freeform 250"/>
            <p:cNvSpPr/>
            <p:nvPr/>
          </p:nvSpPr>
          <p:spPr bwMode="auto">
            <a:xfrm>
              <a:off x="2967038" y="2687436"/>
              <a:ext cx="75009" cy="166688"/>
            </a:xfrm>
            <a:custGeom>
              <a:avLst/>
              <a:gdLst>
                <a:gd name="T0" fmla="*/ 17 w 29"/>
                <a:gd name="T1" fmla="*/ 61 h 65"/>
                <a:gd name="T2" fmla="*/ 11 w 29"/>
                <a:gd name="T3" fmla="*/ 65 h 65"/>
                <a:gd name="T4" fmla="*/ 5 w 29"/>
                <a:gd name="T5" fmla="*/ 64 h 65"/>
                <a:gd name="T6" fmla="*/ 1 w 29"/>
                <a:gd name="T7" fmla="*/ 57 h 65"/>
                <a:gd name="T8" fmla="*/ 12 w 29"/>
                <a:gd name="T9" fmla="*/ 5 h 65"/>
                <a:gd name="T10" fmla="*/ 18 w 29"/>
                <a:gd name="T11" fmla="*/ 0 h 65"/>
                <a:gd name="T12" fmla="*/ 24 w 29"/>
                <a:gd name="T13" fmla="*/ 2 h 65"/>
                <a:gd name="T14" fmla="*/ 28 w 29"/>
                <a:gd name="T15" fmla="*/ 8 h 65"/>
                <a:gd name="T16" fmla="*/ 17 w 29"/>
                <a:gd name="T1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5">
                  <a:moveTo>
                    <a:pt x="17" y="61"/>
                  </a:moveTo>
                  <a:cubicBezTo>
                    <a:pt x="17" y="64"/>
                    <a:pt x="14" y="65"/>
                    <a:pt x="11" y="65"/>
                  </a:cubicBezTo>
                  <a:cubicBezTo>
                    <a:pt x="5" y="64"/>
                    <a:pt x="5" y="64"/>
                    <a:pt x="5" y="64"/>
                  </a:cubicBezTo>
                  <a:cubicBezTo>
                    <a:pt x="2" y="63"/>
                    <a:pt x="0" y="60"/>
                    <a:pt x="1" y="57"/>
                  </a:cubicBezTo>
                  <a:cubicBezTo>
                    <a:pt x="12" y="5"/>
                    <a:pt x="12" y="5"/>
                    <a:pt x="12" y="5"/>
                  </a:cubicBezTo>
                  <a:cubicBezTo>
                    <a:pt x="12" y="2"/>
                    <a:pt x="15" y="0"/>
                    <a:pt x="18" y="0"/>
                  </a:cubicBezTo>
                  <a:cubicBezTo>
                    <a:pt x="24" y="2"/>
                    <a:pt x="24" y="2"/>
                    <a:pt x="24" y="2"/>
                  </a:cubicBezTo>
                  <a:cubicBezTo>
                    <a:pt x="27" y="2"/>
                    <a:pt x="29" y="5"/>
                    <a:pt x="28" y="8"/>
                  </a:cubicBezTo>
                  <a:lnTo>
                    <a:pt x="17" y="61"/>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4" name="Freeform 251"/>
            <p:cNvSpPr/>
            <p:nvPr/>
          </p:nvSpPr>
          <p:spPr bwMode="auto">
            <a:xfrm>
              <a:off x="3024188" y="2733872"/>
              <a:ext cx="66675" cy="133350"/>
            </a:xfrm>
            <a:custGeom>
              <a:avLst/>
              <a:gdLst>
                <a:gd name="T0" fmla="*/ 17 w 26"/>
                <a:gd name="T1" fmla="*/ 47 h 52"/>
                <a:gd name="T2" fmla="*/ 11 w 26"/>
                <a:gd name="T3" fmla="*/ 51 h 52"/>
                <a:gd name="T4" fmla="*/ 5 w 26"/>
                <a:gd name="T5" fmla="*/ 50 h 52"/>
                <a:gd name="T6" fmla="*/ 1 w 26"/>
                <a:gd name="T7" fmla="*/ 44 h 52"/>
                <a:gd name="T8" fmla="*/ 9 w 26"/>
                <a:gd name="T9" fmla="*/ 5 h 52"/>
                <a:gd name="T10" fmla="*/ 15 w 26"/>
                <a:gd name="T11" fmla="*/ 1 h 52"/>
                <a:gd name="T12" fmla="*/ 21 w 26"/>
                <a:gd name="T13" fmla="*/ 2 h 52"/>
                <a:gd name="T14" fmla="*/ 25 w 26"/>
                <a:gd name="T15" fmla="*/ 9 h 52"/>
                <a:gd name="T16" fmla="*/ 17 w 26"/>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2">
                  <a:moveTo>
                    <a:pt x="17" y="47"/>
                  </a:moveTo>
                  <a:cubicBezTo>
                    <a:pt x="17" y="50"/>
                    <a:pt x="14" y="52"/>
                    <a:pt x="11" y="51"/>
                  </a:cubicBezTo>
                  <a:cubicBezTo>
                    <a:pt x="5" y="50"/>
                    <a:pt x="5" y="50"/>
                    <a:pt x="5" y="50"/>
                  </a:cubicBezTo>
                  <a:cubicBezTo>
                    <a:pt x="2" y="50"/>
                    <a:pt x="0" y="47"/>
                    <a:pt x="1" y="44"/>
                  </a:cubicBezTo>
                  <a:cubicBezTo>
                    <a:pt x="9" y="5"/>
                    <a:pt x="9" y="5"/>
                    <a:pt x="9" y="5"/>
                  </a:cubicBezTo>
                  <a:cubicBezTo>
                    <a:pt x="10" y="2"/>
                    <a:pt x="12" y="0"/>
                    <a:pt x="15" y="1"/>
                  </a:cubicBezTo>
                  <a:cubicBezTo>
                    <a:pt x="21" y="2"/>
                    <a:pt x="21" y="2"/>
                    <a:pt x="21" y="2"/>
                  </a:cubicBezTo>
                  <a:cubicBezTo>
                    <a:pt x="24" y="3"/>
                    <a:pt x="26" y="6"/>
                    <a:pt x="25" y="9"/>
                  </a:cubicBezTo>
                  <a:lnTo>
                    <a:pt x="17" y="4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5" name="Freeform 252"/>
            <p:cNvSpPr>
              <a:spLocks noEditPoints="1"/>
            </p:cNvSpPr>
            <p:nvPr/>
          </p:nvSpPr>
          <p:spPr bwMode="auto">
            <a:xfrm>
              <a:off x="1269207" y="2171897"/>
              <a:ext cx="120253" cy="121444"/>
            </a:xfrm>
            <a:custGeom>
              <a:avLst/>
              <a:gdLst>
                <a:gd name="T0" fmla="*/ 26 w 47"/>
                <a:gd name="T1" fmla="*/ 2 h 47"/>
                <a:gd name="T2" fmla="*/ 2 w 47"/>
                <a:gd name="T3" fmla="*/ 20 h 47"/>
                <a:gd name="T4" fmla="*/ 20 w 47"/>
                <a:gd name="T5" fmla="*/ 45 h 47"/>
                <a:gd name="T6" fmla="*/ 45 w 47"/>
                <a:gd name="T7" fmla="*/ 27 h 47"/>
                <a:gd name="T8" fmla="*/ 26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6" y="2"/>
                  </a:moveTo>
                  <a:cubicBezTo>
                    <a:pt x="15" y="0"/>
                    <a:pt x="3" y="9"/>
                    <a:pt x="2" y="20"/>
                  </a:cubicBezTo>
                  <a:cubicBezTo>
                    <a:pt x="0" y="32"/>
                    <a:pt x="8" y="43"/>
                    <a:pt x="20" y="45"/>
                  </a:cubicBezTo>
                  <a:cubicBezTo>
                    <a:pt x="32" y="47"/>
                    <a:pt x="43" y="39"/>
                    <a:pt x="45" y="27"/>
                  </a:cubicBezTo>
                  <a:cubicBezTo>
                    <a:pt x="47" y="15"/>
                    <a:pt x="38" y="4"/>
                    <a:pt x="26" y="2"/>
                  </a:cubicBezTo>
                  <a:close/>
                  <a:moveTo>
                    <a:pt x="21" y="41"/>
                  </a:moveTo>
                  <a:cubicBezTo>
                    <a:pt x="11" y="39"/>
                    <a:pt x="5" y="31"/>
                    <a:pt x="6" y="21"/>
                  </a:cubicBezTo>
                  <a:cubicBezTo>
                    <a:pt x="7" y="11"/>
                    <a:pt x="16" y="5"/>
                    <a:pt x="26" y="6"/>
                  </a:cubicBezTo>
                  <a:cubicBezTo>
                    <a:pt x="35" y="8"/>
                    <a:pt x="42" y="17"/>
                    <a:pt x="41" y="26"/>
                  </a:cubicBezTo>
                  <a:cubicBezTo>
                    <a:pt x="39" y="36"/>
                    <a:pt x="30" y="42"/>
                    <a:pt x="21" y="4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6" name="Freeform 253"/>
            <p:cNvSpPr/>
            <p:nvPr/>
          </p:nvSpPr>
          <p:spPr bwMode="auto">
            <a:xfrm>
              <a:off x="1296591" y="2205234"/>
              <a:ext cx="64294" cy="57150"/>
            </a:xfrm>
            <a:custGeom>
              <a:avLst/>
              <a:gdLst>
                <a:gd name="T0" fmla="*/ 14 w 25"/>
                <a:gd name="T1" fmla="*/ 18 h 22"/>
                <a:gd name="T2" fmla="*/ 9 w 25"/>
                <a:gd name="T3" fmla="*/ 14 h 22"/>
                <a:gd name="T4" fmla="*/ 14 w 25"/>
                <a:gd name="T5" fmla="*/ 15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9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1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0 w 25"/>
                <a:gd name="T49" fmla="*/ 11 h 22"/>
                <a:gd name="T50" fmla="*/ 2 w 25"/>
                <a:gd name="T51" fmla="*/ 13 h 22"/>
                <a:gd name="T52" fmla="*/ 5 w 25"/>
                <a:gd name="T53" fmla="*/ 13 h 22"/>
                <a:gd name="T54" fmla="*/ 14 w 25"/>
                <a:gd name="T55" fmla="*/ 21 h 22"/>
                <a:gd name="T56" fmla="*/ 23 w 25"/>
                <a:gd name="T57" fmla="*/ 18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8"/>
                    <a:pt x="10" y="16"/>
                    <a:pt x="9" y="14"/>
                  </a:cubicBezTo>
                  <a:cubicBezTo>
                    <a:pt x="14" y="15"/>
                    <a:pt x="14" y="15"/>
                    <a:pt x="14" y="15"/>
                  </a:cubicBezTo>
                  <a:cubicBezTo>
                    <a:pt x="14" y="15"/>
                    <a:pt x="15" y="14"/>
                    <a:pt x="15" y="13"/>
                  </a:cubicBezTo>
                  <a:cubicBezTo>
                    <a:pt x="15" y="13"/>
                    <a:pt x="15" y="12"/>
                    <a:pt x="14" y="12"/>
                  </a:cubicBezTo>
                  <a:cubicBezTo>
                    <a:pt x="8" y="11"/>
                    <a:pt x="8" y="11"/>
                    <a:pt x="8" y="11"/>
                  </a:cubicBezTo>
                  <a:cubicBezTo>
                    <a:pt x="8" y="11"/>
                    <a:pt x="8" y="10"/>
                    <a:pt x="8" y="10"/>
                  </a:cubicBezTo>
                  <a:cubicBezTo>
                    <a:pt x="8" y="10"/>
                    <a:pt x="8" y="9"/>
                    <a:pt x="9" y="9"/>
                  </a:cubicBezTo>
                  <a:cubicBezTo>
                    <a:pt x="14" y="10"/>
                    <a:pt x="14" y="10"/>
                    <a:pt x="14" y="10"/>
                  </a:cubicBezTo>
                  <a:cubicBezTo>
                    <a:pt x="15" y="10"/>
                    <a:pt x="16" y="9"/>
                    <a:pt x="16" y="9"/>
                  </a:cubicBezTo>
                  <a:cubicBezTo>
                    <a:pt x="16" y="8"/>
                    <a:pt x="16" y="7"/>
                    <a:pt x="15" y="7"/>
                  </a:cubicBezTo>
                  <a:cubicBezTo>
                    <a:pt x="10" y="6"/>
                    <a:pt x="10" y="6"/>
                    <a:pt x="10" y="6"/>
                  </a:cubicBezTo>
                  <a:cubicBezTo>
                    <a:pt x="11" y="5"/>
                    <a:pt x="14" y="4"/>
                    <a:pt x="16" y="4"/>
                  </a:cubicBezTo>
                  <a:cubicBezTo>
                    <a:pt x="18" y="4"/>
                    <a:pt x="19" y="5"/>
                    <a:pt x="20" y="6"/>
                  </a:cubicBezTo>
                  <a:cubicBezTo>
                    <a:pt x="25" y="7"/>
                    <a:pt x="25" y="7"/>
                    <a:pt x="25" y="7"/>
                  </a:cubicBezTo>
                  <a:cubicBezTo>
                    <a:pt x="23" y="4"/>
                    <a:pt x="20" y="1"/>
                    <a:pt x="17" y="1"/>
                  </a:cubicBezTo>
                  <a:cubicBezTo>
                    <a:pt x="12" y="0"/>
                    <a:pt x="8" y="2"/>
                    <a:pt x="6" y="6"/>
                  </a:cubicBezTo>
                  <a:cubicBezTo>
                    <a:pt x="3" y="5"/>
                    <a:pt x="3" y="5"/>
                    <a:pt x="3" y="5"/>
                  </a:cubicBezTo>
                  <a:cubicBezTo>
                    <a:pt x="2" y="5"/>
                    <a:pt x="1" y="6"/>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0" y="11"/>
                  </a:cubicBezTo>
                  <a:cubicBezTo>
                    <a:pt x="0" y="12"/>
                    <a:pt x="1" y="13"/>
                    <a:pt x="2" y="13"/>
                  </a:cubicBezTo>
                  <a:cubicBezTo>
                    <a:pt x="5" y="13"/>
                    <a:pt x="5" y="13"/>
                    <a:pt x="5" y="13"/>
                  </a:cubicBezTo>
                  <a:cubicBezTo>
                    <a:pt x="6" y="17"/>
                    <a:pt x="9" y="21"/>
                    <a:pt x="14" y="21"/>
                  </a:cubicBezTo>
                  <a:cubicBezTo>
                    <a:pt x="17" y="22"/>
                    <a:pt x="21" y="20"/>
                    <a:pt x="23" y="18"/>
                  </a:cubicBezTo>
                  <a:cubicBezTo>
                    <a:pt x="19" y="17"/>
                    <a:pt x="19" y="17"/>
                    <a:pt x="19" y="17"/>
                  </a:cubicBezTo>
                  <a:cubicBezTo>
                    <a:pt x="17" y="18"/>
                    <a:pt x="16" y="18"/>
                    <a:pt x="14" y="18"/>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7" name="Freeform 254"/>
            <p:cNvSpPr>
              <a:spLocks noEditPoints="1"/>
            </p:cNvSpPr>
            <p:nvPr/>
          </p:nvSpPr>
          <p:spPr bwMode="auto">
            <a:xfrm>
              <a:off x="2472928" y="1762322"/>
              <a:ext cx="121444" cy="121444"/>
            </a:xfrm>
            <a:custGeom>
              <a:avLst/>
              <a:gdLst>
                <a:gd name="T0" fmla="*/ 27 w 47"/>
                <a:gd name="T1" fmla="*/ 2 h 47"/>
                <a:gd name="T2" fmla="*/ 2 w 47"/>
                <a:gd name="T3" fmla="*/ 20 h 47"/>
                <a:gd name="T4" fmla="*/ 20 w 47"/>
                <a:gd name="T5" fmla="*/ 45 h 47"/>
                <a:gd name="T6" fmla="*/ 45 w 47"/>
                <a:gd name="T7" fmla="*/ 27 h 47"/>
                <a:gd name="T8" fmla="*/ 27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7" y="2"/>
                  </a:moveTo>
                  <a:cubicBezTo>
                    <a:pt x="15" y="0"/>
                    <a:pt x="4" y="8"/>
                    <a:pt x="2" y="20"/>
                  </a:cubicBezTo>
                  <a:cubicBezTo>
                    <a:pt x="0" y="32"/>
                    <a:pt x="8" y="43"/>
                    <a:pt x="20" y="45"/>
                  </a:cubicBezTo>
                  <a:cubicBezTo>
                    <a:pt x="32" y="47"/>
                    <a:pt x="43" y="38"/>
                    <a:pt x="45" y="27"/>
                  </a:cubicBezTo>
                  <a:cubicBezTo>
                    <a:pt x="47" y="15"/>
                    <a:pt x="38" y="4"/>
                    <a:pt x="27" y="2"/>
                  </a:cubicBezTo>
                  <a:close/>
                  <a:moveTo>
                    <a:pt x="21" y="41"/>
                  </a:moveTo>
                  <a:cubicBezTo>
                    <a:pt x="11" y="39"/>
                    <a:pt x="5" y="30"/>
                    <a:pt x="6" y="21"/>
                  </a:cubicBezTo>
                  <a:cubicBezTo>
                    <a:pt x="8" y="11"/>
                    <a:pt x="16" y="5"/>
                    <a:pt x="26" y="6"/>
                  </a:cubicBezTo>
                  <a:cubicBezTo>
                    <a:pt x="35" y="7"/>
                    <a:pt x="42" y="16"/>
                    <a:pt x="41" y="26"/>
                  </a:cubicBezTo>
                  <a:cubicBezTo>
                    <a:pt x="39" y="35"/>
                    <a:pt x="30" y="42"/>
                    <a:pt x="21" y="41"/>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8" name="Freeform 255"/>
            <p:cNvSpPr/>
            <p:nvPr/>
          </p:nvSpPr>
          <p:spPr bwMode="auto">
            <a:xfrm>
              <a:off x="2501503" y="1796850"/>
              <a:ext cx="64294" cy="55960"/>
            </a:xfrm>
            <a:custGeom>
              <a:avLst/>
              <a:gdLst>
                <a:gd name="T0" fmla="*/ 14 w 25"/>
                <a:gd name="T1" fmla="*/ 18 h 22"/>
                <a:gd name="T2" fmla="*/ 9 w 25"/>
                <a:gd name="T3" fmla="*/ 14 h 22"/>
                <a:gd name="T4" fmla="*/ 14 w 25"/>
                <a:gd name="T5" fmla="*/ 14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8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0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1 w 25"/>
                <a:gd name="T49" fmla="*/ 11 h 22"/>
                <a:gd name="T50" fmla="*/ 2 w 25"/>
                <a:gd name="T51" fmla="*/ 13 h 22"/>
                <a:gd name="T52" fmla="*/ 5 w 25"/>
                <a:gd name="T53" fmla="*/ 13 h 22"/>
                <a:gd name="T54" fmla="*/ 14 w 25"/>
                <a:gd name="T55" fmla="*/ 21 h 22"/>
                <a:gd name="T56" fmla="*/ 23 w 25"/>
                <a:gd name="T57" fmla="*/ 17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7"/>
                    <a:pt x="10" y="16"/>
                    <a:pt x="9" y="14"/>
                  </a:cubicBezTo>
                  <a:cubicBezTo>
                    <a:pt x="14" y="14"/>
                    <a:pt x="14" y="14"/>
                    <a:pt x="14" y="14"/>
                  </a:cubicBezTo>
                  <a:cubicBezTo>
                    <a:pt x="15" y="15"/>
                    <a:pt x="15" y="14"/>
                    <a:pt x="15" y="13"/>
                  </a:cubicBezTo>
                  <a:cubicBezTo>
                    <a:pt x="15" y="12"/>
                    <a:pt x="15" y="12"/>
                    <a:pt x="14" y="12"/>
                  </a:cubicBezTo>
                  <a:cubicBezTo>
                    <a:pt x="8" y="11"/>
                    <a:pt x="8" y="11"/>
                    <a:pt x="8" y="11"/>
                  </a:cubicBezTo>
                  <a:cubicBezTo>
                    <a:pt x="8" y="10"/>
                    <a:pt x="8" y="10"/>
                    <a:pt x="8" y="10"/>
                  </a:cubicBezTo>
                  <a:cubicBezTo>
                    <a:pt x="8" y="9"/>
                    <a:pt x="9" y="9"/>
                    <a:pt x="9" y="9"/>
                  </a:cubicBezTo>
                  <a:cubicBezTo>
                    <a:pt x="14" y="10"/>
                    <a:pt x="14" y="10"/>
                    <a:pt x="14" y="10"/>
                  </a:cubicBezTo>
                  <a:cubicBezTo>
                    <a:pt x="15" y="10"/>
                    <a:pt x="16" y="9"/>
                    <a:pt x="16" y="8"/>
                  </a:cubicBezTo>
                  <a:cubicBezTo>
                    <a:pt x="16" y="8"/>
                    <a:pt x="16" y="7"/>
                    <a:pt x="15" y="7"/>
                  </a:cubicBezTo>
                  <a:cubicBezTo>
                    <a:pt x="10" y="6"/>
                    <a:pt x="10" y="6"/>
                    <a:pt x="10" y="6"/>
                  </a:cubicBezTo>
                  <a:cubicBezTo>
                    <a:pt x="12" y="4"/>
                    <a:pt x="14" y="3"/>
                    <a:pt x="16" y="4"/>
                  </a:cubicBezTo>
                  <a:cubicBezTo>
                    <a:pt x="18" y="4"/>
                    <a:pt x="19" y="5"/>
                    <a:pt x="20" y="6"/>
                  </a:cubicBezTo>
                  <a:cubicBezTo>
                    <a:pt x="25" y="7"/>
                    <a:pt x="25" y="7"/>
                    <a:pt x="25" y="7"/>
                  </a:cubicBezTo>
                  <a:cubicBezTo>
                    <a:pt x="23" y="3"/>
                    <a:pt x="20" y="1"/>
                    <a:pt x="17" y="0"/>
                  </a:cubicBezTo>
                  <a:cubicBezTo>
                    <a:pt x="12" y="0"/>
                    <a:pt x="8" y="2"/>
                    <a:pt x="6" y="6"/>
                  </a:cubicBezTo>
                  <a:cubicBezTo>
                    <a:pt x="3" y="5"/>
                    <a:pt x="3" y="5"/>
                    <a:pt x="3" y="5"/>
                  </a:cubicBezTo>
                  <a:cubicBezTo>
                    <a:pt x="2" y="5"/>
                    <a:pt x="1" y="5"/>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1" y="11"/>
                  </a:cubicBezTo>
                  <a:cubicBezTo>
                    <a:pt x="0" y="12"/>
                    <a:pt x="1" y="13"/>
                    <a:pt x="2" y="13"/>
                  </a:cubicBezTo>
                  <a:cubicBezTo>
                    <a:pt x="5" y="13"/>
                    <a:pt x="5" y="13"/>
                    <a:pt x="5" y="13"/>
                  </a:cubicBezTo>
                  <a:cubicBezTo>
                    <a:pt x="6" y="17"/>
                    <a:pt x="9" y="21"/>
                    <a:pt x="14" y="21"/>
                  </a:cubicBezTo>
                  <a:cubicBezTo>
                    <a:pt x="17" y="22"/>
                    <a:pt x="21" y="20"/>
                    <a:pt x="23" y="17"/>
                  </a:cubicBezTo>
                  <a:cubicBezTo>
                    <a:pt x="19" y="17"/>
                    <a:pt x="19" y="17"/>
                    <a:pt x="19" y="17"/>
                  </a:cubicBezTo>
                  <a:cubicBezTo>
                    <a:pt x="17" y="18"/>
                    <a:pt x="16" y="18"/>
                    <a:pt x="14" y="18"/>
                  </a:cubicBezTo>
                  <a:close/>
                </a:path>
              </a:pathLst>
            </a:custGeom>
            <a:solidFill>
              <a:schemeClr val="accent6"/>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9" name="Freeform 256"/>
            <p:cNvSpPr>
              <a:spLocks noEditPoints="1"/>
            </p:cNvSpPr>
            <p:nvPr/>
          </p:nvSpPr>
          <p:spPr bwMode="auto">
            <a:xfrm>
              <a:off x="365522" y="2129034"/>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8" y="41"/>
                    <a:pt x="15" y="40"/>
                  </a:cubicBezTo>
                  <a:cubicBezTo>
                    <a:pt x="21" y="39"/>
                    <a:pt x="26" y="33"/>
                    <a:pt x="25" y="27"/>
                  </a:cubicBezTo>
                  <a:cubicBezTo>
                    <a:pt x="23" y="15"/>
                    <a:pt x="9" y="0"/>
                    <a:pt x="9" y="0"/>
                  </a:cubicBezTo>
                  <a:close/>
                  <a:moveTo>
                    <a:pt x="14" y="36"/>
                  </a:moveTo>
                  <a:cubicBezTo>
                    <a:pt x="20" y="25"/>
                    <a:pt x="20" y="25"/>
                    <a:pt x="20" y="25"/>
                  </a:cubicBezTo>
                  <a:cubicBezTo>
                    <a:pt x="20" y="25"/>
                    <a:pt x="22" y="34"/>
                    <a:pt x="14" y="36"/>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0" name="Freeform 257"/>
            <p:cNvSpPr>
              <a:spLocks noEditPoints="1"/>
            </p:cNvSpPr>
            <p:nvPr/>
          </p:nvSpPr>
          <p:spPr bwMode="auto">
            <a:xfrm>
              <a:off x="2259806" y="1909959"/>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9" y="41"/>
                    <a:pt x="15" y="40"/>
                  </a:cubicBezTo>
                  <a:cubicBezTo>
                    <a:pt x="22" y="39"/>
                    <a:pt x="26" y="33"/>
                    <a:pt x="25" y="27"/>
                  </a:cubicBezTo>
                  <a:cubicBezTo>
                    <a:pt x="23" y="15"/>
                    <a:pt x="9" y="0"/>
                    <a:pt x="9" y="0"/>
                  </a:cubicBezTo>
                  <a:close/>
                  <a:moveTo>
                    <a:pt x="14" y="36"/>
                  </a:moveTo>
                  <a:cubicBezTo>
                    <a:pt x="20" y="25"/>
                    <a:pt x="20" y="25"/>
                    <a:pt x="20" y="25"/>
                  </a:cubicBezTo>
                  <a:cubicBezTo>
                    <a:pt x="20" y="25"/>
                    <a:pt x="23" y="34"/>
                    <a:pt x="14" y="3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1" name="Freeform 258"/>
            <p:cNvSpPr>
              <a:spLocks noEditPoints="1"/>
            </p:cNvSpPr>
            <p:nvPr/>
          </p:nvSpPr>
          <p:spPr bwMode="auto">
            <a:xfrm>
              <a:off x="3489721" y="2913656"/>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5 w 46"/>
                <a:gd name="T11" fmla="*/ 65 h 75"/>
                <a:gd name="T12" fmla="*/ 36 w 46"/>
                <a:gd name="T13" fmla="*/ 46 h 75"/>
                <a:gd name="T14" fmla="*/ 25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5" y="75"/>
                    <a:pt x="27" y="73"/>
                  </a:cubicBezTo>
                  <a:cubicBezTo>
                    <a:pt x="38" y="72"/>
                    <a:pt x="46" y="61"/>
                    <a:pt x="45" y="49"/>
                  </a:cubicBezTo>
                  <a:cubicBezTo>
                    <a:pt x="41" y="28"/>
                    <a:pt x="16" y="0"/>
                    <a:pt x="16" y="0"/>
                  </a:cubicBezTo>
                  <a:close/>
                  <a:moveTo>
                    <a:pt x="25" y="65"/>
                  </a:moveTo>
                  <a:cubicBezTo>
                    <a:pt x="36" y="46"/>
                    <a:pt x="36" y="46"/>
                    <a:pt x="36" y="46"/>
                  </a:cubicBezTo>
                  <a:cubicBezTo>
                    <a:pt x="36" y="46"/>
                    <a:pt x="40" y="63"/>
                    <a:pt x="25" y="6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2" name="Freeform 259"/>
            <p:cNvSpPr>
              <a:spLocks noEditPoints="1"/>
            </p:cNvSpPr>
            <p:nvPr/>
          </p:nvSpPr>
          <p:spPr bwMode="auto">
            <a:xfrm>
              <a:off x="3314700" y="2084981"/>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6 w 46"/>
                <a:gd name="T11" fmla="*/ 65 h 75"/>
                <a:gd name="T12" fmla="*/ 36 w 46"/>
                <a:gd name="T13" fmla="*/ 46 h 75"/>
                <a:gd name="T14" fmla="*/ 26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6" y="75"/>
                    <a:pt x="27" y="73"/>
                  </a:cubicBezTo>
                  <a:cubicBezTo>
                    <a:pt x="39" y="71"/>
                    <a:pt x="46" y="61"/>
                    <a:pt x="45" y="49"/>
                  </a:cubicBezTo>
                  <a:cubicBezTo>
                    <a:pt x="41" y="27"/>
                    <a:pt x="16" y="0"/>
                    <a:pt x="16" y="0"/>
                  </a:cubicBezTo>
                  <a:close/>
                  <a:moveTo>
                    <a:pt x="26" y="65"/>
                  </a:moveTo>
                  <a:cubicBezTo>
                    <a:pt x="36" y="46"/>
                    <a:pt x="36" y="46"/>
                    <a:pt x="36" y="46"/>
                  </a:cubicBezTo>
                  <a:cubicBezTo>
                    <a:pt x="36" y="46"/>
                    <a:pt x="40" y="63"/>
                    <a:pt x="26" y="65"/>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3" name="Freeform 260"/>
            <p:cNvSpPr/>
            <p:nvPr/>
          </p:nvSpPr>
          <p:spPr bwMode="auto">
            <a:xfrm>
              <a:off x="2521744" y="2596950"/>
              <a:ext cx="95250" cy="192881"/>
            </a:xfrm>
            <a:custGeom>
              <a:avLst/>
              <a:gdLst>
                <a:gd name="T0" fmla="*/ 37 w 37"/>
                <a:gd name="T1" fmla="*/ 14 h 75"/>
                <a:gd name="T2" fmla="*/ 37 w 37"/>
                <a:gd name="T3" fmla="*/ 14 h 75"/>
                <a:gd name="T4" fmla="*/ 37 w 37"/>
                <a:gd name="T5" fmla="*/ 14 h 75"/>
                <a:gd name="T6" fmla="*/ 26 w 37"/>
                <a:gd name="T7" fmla="*/ 4 h 75"/>
                <a:gd name="T8" fmla="*/ 25 w 37"/>
                <a:gd name="T9" fmla="*/ 4 h 75"/>
                <a:gd name="T10" fmla="*/ 20 w 37"/>
                <a:gd name="T11" fmla="*/ 3 h 75"/>
                <a:gd name="T12" fmla="*/ 4 w 37"/>
                <a:gd name="T13" fmla="*/ 10 h 75"/>
                <a:gd name="T14" fmla="*/ 1 w 37"/>
                <a:gd name="T15" fmla="*/ 31 h 75"/>
                <a:gd name="T16" fmla="*/ 4 w 37"/>
                <a:gd name="T17" fmla="*/ 35 h 75"/>
                <a:gd name="T18" fmla="*/ 8 w 37"/>
                <a:gd name="T19" fmla="*/ 32 h 75"/>
                <a:gd name="T20" fmla="*/ 10 w 37"/>
                <a:gd name="T21" fmla="*/ 15 h 75"/>
                <a:gd name="T22" fmla="*/ 11 w 37"/>
                <a:gd name="T23" fmla="*/ 16 h 75"/>
                <a:gd name="T24" fmla="*/ 10 w 37"/>
                <a:gd name="T25" fmla="*/ 26 h 75"/>
                <a:gd name="T26" fmla="*/ 9 w 37"/>
                <a:gd name="T27" fmla="*/ 35 h 75"/>
                <a:gd name="T28" fmla="*/ 4 w 37"/>
                <a:gd name="T29" fmla="*/ 68 h 75"/>
                <a:gd name="T30" fmla="*/ 7 w 37"/>
                <a:gd name="T31" fmla="*/ 73 h 75"/>
                <a:gd name="T32" fmla="*/ 12 w 37"/>
                <a:gd name="T33" fmla="*/ 70 h 75"/>
                <a:gd name="T34" fmla="*/ 16 w 37"/>
                <a:gd name="T35" fmla="*/ 39 h 75"/>
                <a:gd name="T36" fmla="*/ 17 w 37"/>
                <a:gd name="T37" fmla="*/ 39 h 75"/>
                <a:gd name="T38" fmla="*/ 13 w 37"/>
                <a:gd name="T39" fmla="*/ 70 h 75"/>
                <a:gd name="T40" fmla="*/ 16 w 37"/>
                <a:gd name="T41" fmla="*/ 74 h 75"/>
                <a:gd name="T42" fmla="*/ 21 w 37"/>
                <a:gd name="T43" fmla="*/ 71 h 75"/>
                <a:gd name="T44" fmla="*/ 26 w 37"/>
                <a:gd name="T45" fmla="*/ 37 h 75"/>
                <a:gd name="T46" fmla="*/ 27 w 37"/>
                <a:gd name="T47" fmla="*/ 28 h 75"/>
                <a:gd name="T48" fmla="*/ 29 w 37"/>
                <a:gd name="T49" fmla="*/ 18 h 75"/>
                <a:gd name="T50" fmla="*/ 30 w 37"/>
                <a:gd name="T51" fmla="*/ 18 h 75"/>
                <a:gd name="T52" fmla="*/ 27 w 37"/>
                <a:gd name="T53" fmla="*/ 35 h 75"/>
                <a:gd name="T54" fmla="*/ 30 w 37"/>
                <a:gd name="T55" fmla="*/ 39 h 75"/>
                <a:gd name="T56" fmla="*/ 34 w 37"/>
                <a:gd name="T57" fmla="*/ 36 h 75"/>
                <a:gd name="T58" fmla="*/ 37 w 37"/>
                <a:gd name="T59" fmla="*/ 14 h 75"/>
                <a:gd name="T60" fmla="*/ 37 w 37"/>
                <a:gd name="T61"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75">
                  <a:moveTo>
                    <a:pt x="37" y="14"/>
                  </a:moveTo>
                  <a:cubicBezTo>
                    <a:pt x="37" y="14"/>
                    <a:pt x="37" y="14"/>
                    <a:pt x="37" y="14"/>
                  </a:cubicBezTo>
                  <a:cubicBezTo>
                    <a:pt x="37" y="14"/>
                    <a:pt x="37" y="14"/>
                    <a:pt x="37" y="14"/>
                  </a:cubicBezTo>
                  <a:cubicBezTo>
                    <a:pt x="37" y="8"/>
                    <a:pt x="30" y="5"/>
                    <a:pt x="26" y="4"/>
                  </a:cubicBezTo>
                  <a:cubicBezTo>
                    <a:pt x="26" y="4"/>
                    <a:pt x="25" y="4"/>
                    <a:pt x="25" y="4"/>
                  </a:cubicBezTo>
                  <a:cubicBezTo>
                    <a:pt x="20" y="3"/>
                    <a:pt x="20" y="3"/>
                    <a:pt x="20" y="3"/>
                  </a:cubicBezTo>
                  <a:cubicBezTo>
                    <a:pt x="20" y="3"/>
                    <a:pt x="5" y="0"/>
                    <a:pt x="4" y="10"/>
                  </a:cubicBezTo>
                  <a:cubicBezTo>
                    <a:pt x="1" y="31"/>
                    <a:pt x="1" y="31"/>
                    <a:pt x="1" y="31"/>
                  </a:cubicBezTo>
                  <a:cubicBezTo>
                    <a:pt x="0" y="33"/>
                    <a:pt x="2" y="35"/>
                    <a:pt x="4" y="35"/>
                  </a:cubicBezTo>
                  <a:cubicBezTo>
                    <a:pt x="6" y="35"/>
                    <a:pt x="7" y="34"/>
                    <a:pt x="8" y="32"/>
                  </a:cubicBezTo>
                  <a:cubicBezTo>
                    <a:pt x="10" y="15"/>
                    <a:pt x="10" y="15"/>
                    <a:pt x="10" y="15"/>
                  </a:cubicBezTo>
                  <a:cubicBezTo>
                    <a:pt x="11" y="16"/>
                    <a:pt x="11" y="16"/>
                    <a:pt x="11" y="16"/>
                  </a:cubicBezTo>
                  <a:cubicBezTo>
                    <a:pt x="10" y="26"/>
                    <a:pt x="10" y="26"/>
                    <a:pt x="10" y="26"/>
                  </a:cubicBezTo>
                  <a:cubicBezTo>
                    <a:pt x="9" y="35"/>
                    <a:pt x="9" y="35"/>
                    <a:pt x="9" y="35"/>
                  </a:cubicBezTo>
                  <a:cubicBezTo>
                    <a:pt x="4" y="68"/>
                    <a:pt x="4" y="68"/>
                    <a:pt x="4" y="68"/>
                  </a:cubicBezTo>
                  <a:cubicBezTo>
                    <a:pt x="3" y="71"/>
                    <a:pt x="5" y="73"/>
                    <a:pt x="7" y="73"/>
                  </a:cubicBezTo>
                  <a:cubicBezTo>
                    <a:pt x="9" y="73"/>
                    <a:pt x="11" y="72"/>
                    <a:pt x="12" y="70"/>
                  </a:cubicBezTo>
                  <a:cubicBezTo>
                    <a:pt x="16" y="39"/>
                    <a:pt x="16" y="39"/>
                    <a:pt x="16" y="39"/>
                  </a:cubicBezTo>
                  <a:cubicBezTo>
                    <a:pt x="17" y="39"/>
                    <a:pt x="17" y="39"/>
                    <a:pt x="17" y="39"/>
                  </a:cubicBezTo>
                  <a:cubicBezTo>
                    <a:pt x="13" y="70"/>
                    <a:pt x="13" y="70"/>
                    <a:pt x="13" y="70"/>
                  </a:cubicBezTo>
                  <a:cubicBezTo>
                    <a:pt x="13" y="72"/>
                    <a:pt x="14" y="74"/>
                    <a:pt x="16" y="74"/>
                  </a:cubicBezTo>
                  <a:cubicBezTo>
                    <a:pt x="19" y="75"/>
                    <a:pt x="21" y="73"/>
                    <a:pt x="21" y="71"/>
                  </a:cubicBezTo>
                  <a:cubicBezTo>
                    <a:pt x="26" y="37"/>
                    <a:pt x="26" y="37"/>
                    <a:pt x="26" y="37"/>
                  </a:cubicBezTo>
                  <a:cubicBezTo>
                    <a:pt x="27" y="28"/>
                    <a:pt x="27" y="28"/>
                    <a:pt x="27" y="28"/>
                  </a:cubicBezTo>
                  <a:cubicBezTo>
                    <a:pt x="29" y="18"/>
                    <a:pt x="29" y="18"/>
                    <a:pt x="29" y="18"/>
                  </a:cubicBezTo>
                  <a:cubicBezTo>
                    <a:pt x="30" y="18"/>
                    <a:pt x="30" y="18"/>
                    <a:pt x="30" y="18"/>
                  </a:cubicBezTo>
                  <a:cubicBezTo>
                    <a:pt x="27" y="35"/>
                    <a:pt x="27" y="35"/>
                    <a:pt x="27" y="35"/>
                  </a:cubicBezTo>
                  <a:cubicBezTo>
                    <a:pt x="27" y="37"/>
                    <a:pt x="28" y="39"/>
                    <a:pt x="30" y="39"/>
                  </a:cubicBezTo>
                  <a:cubicBezTo>
                    <a:pt x="32" y="39"/>
                    <a:pt x="34" y="38"/>
                    <a:pt x="34" y="36"/>
                  </a:cubicBezTo>
                  <a:cubicBezTo>
                    <a:pt x="37" y="14"/>
                    <a:pt x="37" y="14"/>
                    <a:pt x="37" y="14"/>
                  </a:cubicBezTo>
                  <a:cubicBezTo>
                    <a:pt x="37" y="14"/>
                    <a:pt x="37" y="14"/>
                    <a:pt x="37" y="14"/>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4" name="Freeform 261"/>
            <p:cNvSpPr/>
            <p:nvPr/>
          </p:nvSpPr>
          <p:spPr bwMode="auto">
            <a:xfrm>
              <a:off x="2561035" y="2563612"/>
              <a:ext cx="40481" cy="41672"/>
            </a:xfrm>
            <a:custGeom>
              <a:avLst/>
              <a:gdLst>
                <a:gd name="T0" fmla="*/ 7 w 16"/>
                <a:gd name="T1" fmla="*/ 15 h 16"/>
                <a:gd name="T2" fmla="*/ 16 w 16"/>
                <a:gd name="T3" fmla="*/ 9 h 16"/>
                <a:gd name="T4" fmla="*/ 9 w 16"/>
                <a:gd name="T5" fmla="*/ 0 h 16"/>
                <a:gd name="T6" fmla="*/ 1 w 16"/>
                <a:gd name="T7" fmla="*/ 7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11" y="16"/>
                    <a:pt x="15" y="13"/>
                    <a:pt x="16" y="9"/>
                  </a:cubicBezTo>
                  <a:cubicBezTo>
                    <a:pt x="16" y="5"/>
                    <a:pt x="14" y="1"/>
                    <a:pt x="9" y="0"/>
                  </a:cubicBezTo>
                  <a:cubicBezTo>
                    <a:pt x="5" y="0"/>
                    <a:pt x="1" y="3"/>
                    <a:pt x="1" y="7"/>
                  </a:cubicBezTo>
                  <a:cubicBezTo>
                    <a:pt x="0" y="11"/>
                    <a:pt x="3" y="15"/>
                    <a:pt x="7" y="15"/>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5" name="Freeform 262"/>
            <p:cNvSpPr/>
            <p:nvPr/>
          </p:nvSpPr>
          <p:spPr bwMode="auto">
            <a:xfrm>
              <a:off x="3363515" y="1387275"/>
              <a:ext cx="121444" cy="188119"/>
            </a:xfrm>
            <a:custGeom>
              <a:avLst/>
              <a:gdLst>
                <a:gd name="T0" fmla="*/ 35 w 47"/>
                <a:gd name="T1" fmla="*/ 5 h 73"/>
                <a:gd name="T2" fmla="*/ 35 w 47"/>
                <a:gd name="T3" fmla="*/ 5 h 73"/>
                <a:gd name="T4" fmla="*/ 35 w 47"/>
                <a:gd name="T5" fmla="*/ 5 h 73"/>
                <a:gd name="T6" fmla="*/ 20 w 47"/>
                <a:gd name="T7" fmla="*/ 2 h 73"/>
                <a:gd name="T8" fmla="*/ 20 w 47"/>
                <a:gd name="T9" fmla="*/ 2 h 73"/>
                <a:gd name="T10" fmla="*/ 15 w 47"/>
                <a:gd name="T11" fmla="*/ 4 h 73"/>
                <a:gd name="T12" fmla="*/ 3 w 47"/>
                <a:gd name="T13" fmla="*/ 17 h 73"/>
                <a:gd name="T14" fmla="*/ 10 w 47"/>
                <a:gd name="T15" fmla="*/ 38 h 73"/>
                <a:gd name="T16" fmla="*/ 15 w 47"/>
                <a:gd name="T17" fmla="*/ 40 h 73"/>
                <a:gd name="T18" fmla="*/ 17 w 47"/>
                <a:gd name="T19" fmla="*/ 35 h 73"/>
                <a:gd name="T20" fmla="*/ 11 w 47"/>
                <a:gd name="T21" fmla="*/ 19 h 73"/>
                <a:gd name="T22" fmla="*/ 13 w 47"/>
                <a:gd name="T23" fmla="*/ 19 h 73"/>
                <a:gd name="T24" fmla="*/ 16 w 47"/>
                <a:gd name="T25" fmla="*/ 29 h 73"/>
                <a:gd name="T26" fmla="*/ 19 w 47"/>
                <a:gd name="T27" fmla="*/ 37 h 73"/>
                <a:gd name="T28" fmla="*/ 30 w 47"/>
                <a:gd name="T29" fmla="*/ 69 h 73"/>
                <a:gd name="T30" fmla="*/ 35 w 47"/>
                <a:gd name="T31" fmla="*/ 72 h 73"/>
                <a:gd name="T32" fmla="*/ 37 w 47"/>
                <a:gd name="T33" fmla="*/ 67 h 73"/>
                <a:gd name="T34" fmla="*/ 27 w 47"/>
                <a:gd name="T35" fmla="*/ 37 h 73"/>
                <a:gd name="T36" fmla="*/ 29 w 47"/>
                <a:gd name="T37" fmla="*/ 37 h 73"/>
                <a:gd name="T38" fmla="*/ 39 w 47"/>
                <a:gd name="T39" fmla="*/ 66 h 73"/>
                <a:gd name="T40" fmla="*/ 44 w 47"/>
                <a:gd name="T41" fmla="*/ 69 h 73"/>
                <a:gd name="T42" fmla="*/ 46 w 47"/>
                <a:gd name="T43" fmla="*/ 64 h 73"/>
                <a:gd name="T44" fmla="*/ 35 w 47"/>
                <a:gd name="T45" fmla="*/ 32 h 73"/>
                <a:gd name="T46" fmla="*/ 33 w 47"/>
                <a:gd name="T47" fmla="*/ 23 h 73"/>
                <a:gd name="T48" fmla="*/ 29 w 47"/>
                <a:gd name="T49" fmla="*/ 13 h 73"/>
                <a:gd name="T50" fmla="*/ 30 w 47"/>
                <a:gd name="T51" fmla="*/ 13 h 73"/>
                <a:gd name="T52" fmla="*/ 36 w 47"/>
                <a:gd name="T53" fmla="*/ 29 h 73"/>
                <a:gd name="T54" fmla="*/ 40 w 47"/>
                <a:gd name="T55" fmla="*/ 31 h 73"/>
                <a:gd name="T56" fmla="*/ 42 w 47"/>
                <a:gd name="T57" fmla="*/ 27 h 73"/>
                <a:gd name="T58" fmla="*/ 35 w 47"/>
                <a:gd name="T59" fmla="*/ 6 h 73"/>
                <a:gd name="T60" fmla="*/ 35 w 47"/>
                <a:gd name="T61"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73">
                  <a:moveTo>
                    <a:pt x="35" y="5"/>
                  </a:moveTo>
                  <a:cubicBezTo>
                    <a:pt x="35" y="5"/>
                    <a:pt x="35" y="5"/>
                    <a:pt x="35" y="5"/>
                  </a:cubicBezTo>
                  <a:cubicBezTo>
                    <a:pt x="35" y="5"/>
                    <a:pt x="35" y="5"/>
                    <a:pt x="35" y="5"/>
                  </a:cubicBezTo>
                  <a:cubicBezTo>
                    <a:pt x="32" y="0"/>
                    <a:pt x="24" y="1"/>
                    <a:pt x="20" y="2"/>
                  </a:cubicBezTo>
                  <a:cubicBezTo>
                    <a:pt x="20" y="2"/>
                    <a:pt x="20" y="2"/>
                    <a:pt x="20" y="2"/>
                  </a:cubicBezTo>
                  <a:cubicBezTo>
                    <a:pt x="15" y="4"/>
                    <a:pt x="15" y="4"/>
                    <a:pt x="15" y="4"/>
                  </a:cubicBezTo>
                  <a:cubicBezTo>
                    <a:pt x="15" y="4"/>
                    <a:pt x="0" y="8"/>
                    <a:pt x="3" y="17"/>
                  </a:cubicBezTo>
                  <a:cubicBezTo>
                    <a:pt x="10" y="38"/>
                    <a:pt x="10" y="38"/>
                    <a:pt x="10" y="38"/>
                  </a:cubicBezTo>
                  <a:cubicBezTo>
                    <a:pt x="11" y="39"/>
                    <a:pt x="13" y="40"/>
                    <a:pt x="15" y="40"/>
                  </a:cubicBezTo>
                  <a:cubicBezTo>
                    <a:pt x="16" y="39"/>
                    <a:pt x="17" y="37"/>
                    <a:pt x="17" y="35"/>
                  </a:cubicBezTo>
                  <a:cubicBezTo>
                    <a:pt x="11" y="19"/>
                    <a:pt x="11" y="19"/>
                    <a:pt x="11" y="19"/>
                  </a:cubicBezTo>
                  <a:cubicBezTo>
                    <a:pt x="13" y="19"/>
                    <a:pt x="13" y="19"/>
                    <a:pt x="13" y="19"/>
                  </a:cubicBezTo>
                  <a:cubicBezTo>
                    <a:pt x="16" y="29"/>
                    <a:pt x="16" y="29"/>
                    <a:pt x="16" y="29"/>
                  </a:cubicBezTo>
                  <a:cubicBezTo>
                    <a:pt x="19" y="37"/>
                    <a:pt x="19" y="37"/>
                    <a:pt x="19" y="37"/>
                  </a:cubicBezTo>
                  <a:cubicBezTo>
                    <a:pt x="30" y="69"/>
                    <a:pt x="30" y="69"/>
                    <a:pt x="30" y="69"/>
                  </a:cubicBezTo>
                  <a:cubicBezTo>
                    <a:pt x="30" y="72"/>
                    <a:pt x="33" y="73"/>
                    <a:pt x="35" y="72"/>
                  </a:cubicBezTo>
                  <a:cubicBezTo>
                    <a:pt x="37" y="71"/>
                    <a:pt x="38" y="69"/>
                    <a:pt x="37" y="67"/>
                  </a:cubicBezTo>
                  <a:cubicBezTo>
                    <a:pt x="27" y="37"/>
                    <a:pt x="27" y="37"/>
                    <a:pt x="27" y="37"/>
                  </a:cubicBezTo>
                  <a:cubicBezTo>
                    <a:pt x="29" y="37"/>
                    <a:pt x="29" y="37"/>
                    <a:pt x="29" y="37"/>
                  </a:cubicBezTo>
                  <a:cubicBezTo>
                    <a:pt x="39" y="66"/>
                    <a:pt x="39" y="66"/>
                    <a:pt x="39" y="66"/>
                  </a:cubicBezTo>
                  <a:cubicBezTo>
                    <a:pt x="39" y="69"/>
                    <a:pt x="42" y="70"/>
                    <a:pt x="44" y="69"/>
                  </a:cubicBezTo>
                  <a:cubicBezTo>
                    <a:pt x="46" y="68"/>
                    <a:pt x="47" y="66"/>
                    <a:pt x="46" y="64"/>
                  </a:cubicBezTo>
                  <a:cubicBezTo>
                    <a:pt x="35" y="32"/>
                    <a:pt x="35" y="32"/>
                    <a:pt x="35" y="32"/>
                  </a:cubicBezTo>
                  <a:cubicBezTo>
                    <a:pt x="33" y="23"/>
                    <a:pt x="33" y="23"/>
                    <a:pt x="33" y="23"/>
                  </a:cubicBezTo>
                  <a:cubicBezTo>
                    <a:pt x="29" y="13"/>
                    <a:pt x="29" y="13"/>
                    <a:pt x="29" y="13"/>
                  </a:cubicBezTo>
                  <a:cubicBezTo>
                    <a:pt x="30" y="13"/>
                    <a:pt x="30" y="13"/>
                    <a:pt x="30" y="13"/>
                  </a:cubicBezTo>
                  <a:cubicBezTo>
                    <a:pt x="36" y="29"/>
                    <a:pt x="36" y="29"/>
                    <a:pt x="36" y="29"/>
                  </a:cubicBezTo>
                  <a:cubicBezTo>
                    <a:pt x="36" y="31"/>
                    <a:pt x="38" y="32"/>
                    <a:pt x="40" y="31"/>
                  </a:cubicBezTo>
                  <a:cubicBezTo>
                    <a:pt x="42" y="30"/>
                    <a:pt x="43" y="28"/>
                    <a:pt x="42" y="27"/>
                  </a:cubicBezTo>
                  <a:cubicBezTo>
                    <a:pt x="35" y="6"/>
                    <a:pt x="35" y="6"/>
                    <a:pt x="35" y="6"/>
                  </a:cubicBezTo>
                  <a:cubicBezTo>
                    <a:pt x="35" y="6"/>
                    <a:pt x="35" y="6"/>
                    <a:pt x="35" y="5"/>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6" name="Freeform 263"/>
            <p:cNvSpPr/>
            <p:nvPr/>
          </p:nvSpPr>
          <p:spPr bwMode="auto">
            <a:xfrm>
              <a:off x="3376613" y="1350365"/>
              <a:ext cx="46434" cy="46435"/>
            </a:xfrm>
            <a:custGeom>
              <a:avLst/>
              <a:gdLst>
                <a:gd name="T0" fmla="*/ 11 w 18"/>
                <a:gd name="T1" fmla="*/ 16 h 18"/>
                <a:gd name="T2" fmla="*/ 16 w 18"/>
                <a:gd name="T3" fmla="*/ 7 h 18"/>
                <a:gd name="T4" fmla="*/ 7 w 18"/>
                <a:gd name="T5" fmla="*/ 2 h 18"/>
                <a:gd name="T6" fmla="*/ 2 w 18"/>
                <a:gd name="T7" fmla="*/ 11 h 18"/>
                <a:gd name="T8" fmla="*/ 11 w 18"/>
                <a:gd name="T9" fmla="*/ 16 h 18"/>
              </a:gdLst>
              <a:ahLst/>
              <a:cxnLst>
                <a:cxn ang="0">
                  <a:pos x="T0" y="T1"/>
                </a:cxn>
                <a:cxn ang="0">
                  <a:pos x="T2" y="T3"/>
                </a:cxn>
                <a:cxn ang="0">
                  <a:pos x="T4" y="T5"/>
                </a:cxn>
                <a:cxn ang="0">
                  <a:pos x="T6" y="T7"/>
                </a:cxn>
                <a:cxn ang="0">
                  <a:pos x="T8" y="T9"/>
                </a:cxn>
              </a:cxnLst>
              <a:rect l="0" t="0" r="r" b="b"/>
              <a:pathLst>
                <a:path w="18" h="18">
                  <a:moveTo>
                    <a:pt x="11" y="16"/>
                  </a:moveTo>
                  <a:cubicBezTo>
                    <a:pt x="15" y="15"/>
                    <a:pt x="18" y="11"/>
                    <a:pt x="16" y="7"/>
                  </a:cubicBezTo>
                  <a:cubicBezTo>
                    <a:pt x="15" y="3"/>
                    <a:pt x="11" y="0"/>
                    <a:pt x="7" y="2"/>
                  </a:cubicBezTo>
                  <a:cubicBezTo>
                    <a:pt x="3" y="3"/>
                    <a:pt x="0" y="7"/>
                    <a:pt x="2" y="11"/>
                  </a:cubicBezTo>
                  <a:cubicBezTo>
                    <a:pt x="3" y="15"/>
                    <a:pt x="7" y="18"/>
                    <a:pt x="11" y="1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7" name="Freeform 264"/>
            <p:cNvSpPr>
              <a:spLocks noEditPoints="1"/>
            </p:cNvSpPr>
            <p:nvPr/>
          </p:nvSpPr>
          <p:spPr bwMode="auto">
            <a:xfrm>
              <a:off x="2357438" y="2550515"/>
              <a:ext cx="121444" cy="223838"/>
            </a:xfrm>
            <a:custGeom>
              <a:avLst/>
              <a:gdLst>
                <a:gd name="T0" fmla="*/ 27 w 47"/>
                <a:gd name="T1" fmla="*/ 14 h 87"/>
                <a:gd name="T2" fmla="*/ 35 w 47"/>
                <a:gd name="T3" fmla="*/ 8 h 87"/>
                <a:gd name="T4" fmla="*/ 29 w 47"/>
                <a:gd name="T5" fmla="*/ 1 h 87"/>
                <a:gd name="T6" fmla="*/ 22 w 47"/>
                <a:gd name="T7" fmla="*/ 6 h 87"/>
                <a:gd name="T8" fmla="*/ 27 w 47"/>
                <a:gd name="T9" fmla="*/ 14 h 87"/>
                <a:gd name="T10" fmla="*/ 41 w 47"/>
                <a:gd name="T11" fmla="*/ 39 h 87"/>
                <a:gd name="T12" fmla="*/ 44 w 47"/>
                <a:gd name="T13" fmla="*/ 42 h 87"/>
                <a:gd name="T14" fmla="*/ 47 w 47"/>
                <a:gd name="T15" fmla="*/ 39 h 87"/>
                <a:gd name="T16" fmla="*/ 46 w 47"/>
                <a:gd name="T17" fmla="*/ 25 h 87"/>
                <a:gd name="T18" fmla="*/ 44 w 47"/>
                <a:gd name="T19" fmla="*/ 22 h 87"/>
                <a:gd name="T20" fmla="*/ 36 w 47"/>
                <a:gd name="T21" fmla="*/ 17 h 87"/>
                <a:gd name="T22" fmla="*/ 29 w 47"/>
                <a:gd name="T23" fmla="*/ 15 h 87"/>
                <a:gd name="T24" fmla="*/ 24 w 47"/>
                <a:gd name="T25" fmla="*/ 17 h 87"/>
                <a:gd name="T26" fmla="*/ 24 w 47"/>
                <a:gd name="T27" fmla="*/ 17 h 87"/>
                <a:gd name="T28" fmla="*/ 24 w 47"/>
                <a:gd name="T29" fmla="*/ 17 h 87"/>
                <a:gd name="T30" fmla="*/ 23 w 47"/>
                <a:gd name="T31" fmla="*/ 18 h 87"/>
                <a:gd name="T32" fmla="*/ 14 w 47"/>
                <a:gd name="T33" fmla="*/ 28 h 87"/>
                <a:gd name="T34" fmla="*/ 14 w 47"/>
                <a:gd name="T35" fmla="*/ 28 h 87"/>
                <a:gd name="T36" fmla="*/ 2 w 47"/>
                <a:gd name="T37" fmla="*/ 36 h 87"/>
                <a:gd name="T38" fmla="*/ 1 w 47"/>
                <a:gd name="T39" fmla="*/ 40 h 87"/>
                <a:gd name="T40" fmla="*/ 6 w 47"/>
                <a:gd name="T41" fmla="*/ 42 h 87"/>
                <a:gd name="T42" fmla="*/ 18 w 47"/>
                <a:gd name="T43" fmla="*/ 34 h 87"/>
                <a:gd name="T44" fmla="*/ 18 w 47"/>
                <a:gd name="T45" fmla="*/ 34 h 87"/>
                <a:gd name="T46" fmla="*/ 19 w 47"/>
                <a:gd name="T47" fmla="*/ 33 h 87"/>
                <a:gd name="T48" fmla="*/ 21 w 47"/>
                <a:gd name="T49" fmla="*/ 31 h 87"/>
                <a:gd name="T50" fmla="*/ 21 w 47"/>
                <a:gd name="T51" fmla="*/ 41 h 87"/>
                <a:gd name="T52" fmla="*/ 22 w 47"/>
                <a:gd name="T53" fmla="*/ 44 h 87"/>
                <a:gd name="T54" fmla="*/ 13 w 47"/>
                <a:gd name="T55" fmla="*/ 58 h 87"/>
                <a:gd name="T56" fmla="*/ 13 w 47"/>
                <a:gd name="T57" fmla="*/ 58 h 87"/>
                <a:gd name="T58" fmla="*/ 13 w 47"/>
                <a:gd name="T59" fmla="*/ 59 h 87"/>
                <a:gd name="T60" fmla="*/ 12 w 47"/>
                <a:gd name="T61" fmla="*/ 61 h 87"/>
                <a:gd name="T62" fmla="*/ 6 w 47"/>
                <a:gd name="T63" fmla="*/ 79 h 87"/>
                <a:gd name="T64" fmla="*/ 10 w 47"/>
                <a:gd name="T65" fmla="*/ 84 h 87"/>
                <a:gd name="T66" fmla="*/ 15 w 47"/>
                <a:gd name="T67" fmla="*/ 80 h 87"/>
                <a:gd name="T68" fmla="*/ 20 w 47"/>
                <a:gd name="T69" fmla="*/ 64 h 87"/>
                <a:gd name="T70" fmla="*/ 28 w 47"/>
                <a:gd name="T71" fmla="*/ 55 h 87"/>
                <a:gd name="T72" fmla="*/ 31 w 47"/>
                <a:gd name="T73" fmla="*/ 83 h 87"/>
                <a:gd name="T74" fmla="*/ 35 w 47"/>
                <a:gd name="T75" fmla="*/ 87 h 87"/>
                <a:gd name="T76" fmla="*/ 39 w 47"/>
                <a:gd name="T77" fmla="*/ 82 h 87"/>
                <a:gd name="T78" fmla="*/ 37 w 47"/>
                <a:gd name="T79" fmla="*/ 45 h 87"/>
                <a:gd name="T80" fmla="*/ 38 w 47"/>
                <a:gd name="T81" fmla="*/ 41 h 87"/>
                <a:gd name="T82" fmla="*/ 38 w 47"/>
                <a:gd name="T83" fmla="*/ 26 h 87"/>
                <a:gd name="T84" fmla="*/ 40 w 47"/>
                <a:gd name="T85" fmla="*/ 27 h 87"/>
                <a:gd name="T86" fmla="*/ 41 w 47"/>
                <a:gd name="T87"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87">
                  <a:moveTo>
                    <a:pt x="27" y="14"/>
                  </a:moveTo>
                  <a:cubicBezTo>
                    <a:pt x="31" y="14"/>
                    <a:pt x="34" y="12"/>
                    <a:pt x="35" y="8"/>
                  </a:cubicBezTo>
                  <a:cubicBezTo>
                    <a:pt x="35" y="5"/>
                    <a:pt x="33" y="1"/>
                    <a:pt x="29" y="1"/>
                  </a:cubicBezTo>
                  <a:cubicBezTo>
                    <a:pt x="25" y="0"/>
                    <a:pt x="22" y="3"/>
                    <a:pt x="22" y="6"/>
                  </a:cubicBezTo>
                  <a:cubicBezTo>
                    <a:pt x="21" y="10"/>
                    <a:pt x="24" y="13"/>
                    <a:pt x="27" y="14"/>
                  </a:cubicBezTo>
                  <a:close/>
                  <a:moveTo>
                    <a:pt x="41" y="39"/>
                  </a:moveTo>
                  <a:cubicBezTo>
                    <a:pt x="41" y="41"/>
                    <a:pt x="42" y="43"/>
                    <a:pt x="44" y="42"/>
                  </a:cubicBezTo>
                  <a:cubicBezTo>
                    <a:pt x="46" y="42"/>
                    <a:pt x="47" y="41"/>
                    <a:pt x="47" y="39"/>
                  </a:cubicBezTo>
                  <a:cubicBezTo>
                    <a:pt x="46" y="25"/>
                    <a:pt x="46" y="25"/>
                    <a:pt x="46" y="25"/>
                  </a:cubicBezTo>
                  <a:cubicBezTo>
                    <a:pt x="46" y="23"/>
                    <a:pt x="45" y="22"/>
                    <a:pt x="44" y="22"/>
                  </a:cubicBezTo>
                  <a:cubicBezTo>
                    <a:pt x="36" y="17"/>
                    <a:pt x="36" y="17"/>
                    <a:pt x="36" y="17"/>
                  </a:cubicBezTo>
                  <a:cubicBezTo>
                    <a:pt x="34" y="16"/>
                    <a:pt x="32" y="15"/>
                    <a:pt x="29" y="15"/>
                  </a:cubicBezTo>
                  <a:cubicBezTo>
                    <a:pt x="27" y="15"/>
                    <a:pt x="25" y="16"/>
                    <a:pt x="24" y="17"/>
                  </a:cubicBezTo>
                  <a:cubicBezTo>
                    <a:pt x="24" y="17"/>
                    <a:pt x="24" y="17"/>
                    <a:pt x="24" y="17"/>
                  </a:cubicBezTo>
                  <a:cubicBezTo>
                    <a:pt x="24" y="17"/>
                    <a:pt x="24" y="17"/>
                    <a:pt x="24" y="17"/>
                  </a:cubicBezTo>
                  <a:cubicBezTo>
                    <a:pt x="23" y="17"/>
                    <a:pt x="23" y="18"/>
                    <a:pt x="23" y="18"/>
                  </a:cubicBezTo>
                  <a:cubicBezTo>
                    <a:pt x="14" y="28"/>
                    <a:pt x="14" y="28"/>
                    <a:pt x="14" y="28"/>
                  </a:cubicBezTo>
                  <a:cubicBezTo>
                    <a:pt x="14" y="28"/>
                    <a:pt x="14" y="28"/>
                    <a:pt x="14" y="28"/>
                  </a:cubicBezTo>
                  <a:cubicBezTo>
                    <a:pt x="2" y="36"/>
                    <a:pt x="2" y="36"/>
                    <a:pt x="2" y="36"/>
                  </a:cubicBezTo>
                  <a:cubicBezTo>
                    <a:pt x="1" y="37"/>
                    <a:pt x="0" y="39"/>
                    <a:pt x="1" y="40"/>
                  </a:cubicBezTo>
                  <a:cubicBezTo>
                    <a:pt x="2" y="42"/>
                    <a:pt x="4" y="43"/>
                    <a:pt x="6" y="42"/>
                  </a:cubicBezTo>
                  <a:cubicBezTo>
                    <a:pt x="18" y="34"/>
                    <a:pt x="18" y="34"/>
                    <a:pt x="18" y="34"/>
                  </a:cubicBezTo>
                  <a:cubicBezTo>
                    <a:pt x="18" y="34"/>
                    <a:pt x="18" y="34"/>
                    <a:pt x="18" y="34"/>
                  </a:cubicBezTo>
                  <a:cubicBezTo>
                    <a:pt x="19" y="33"/>
                    <a:pt x="19" y="33"/>
                    <a:pt x="19" y="33"/>
                  </a:cubicBezTo>
                  <a:cubicBezTo>
                    <a:pt x="21" y="31"/>
                    <a:pt x="21" y="31"/>
                    <a:pt x="21" y="31"/>
                  </a:cubicBezTo>
                  <a:cubicBezTo>
                    <a:pt x="21" y="41"/>
                    <a:pt x="21" y="41"/>
                    <a:pt x="21" y="41"/>
                  </a:cubicBezTo>
                  <a:cubicBezTo>
                    <a:pt x="21" y="42"/>
                    <a:pt x="21" y="43"/>
                    <a:pt x="22" y="44"/>
                  </a:cubicBezTo>
                  <a:cubicBezTo>
                    <a:pt x="13" y="58"/>
                    <a:pt x="13" y="58"/>
                    <a:pt x="13" y="58"/>
                  </a:cubicBezTo>
                  <a:cubicBezTo>
                    <a:pt x="13" y="58"/>
                    <a:pt x="13" y="58"/>
                    <a:pt x="13" y="58"/>
                  </a:cubicBezTo>
                  <a:cubicBezTo>
                    <a:pt x="13" y="59"/>
                    <a:pt x="13" y="59"/>
                    <a:pt x="13" y="59"/>
                  </a:cubicBezTo>
                  <a:cubicBezTo>
                    <a:pt x="12" y="59"/>
                    <a:pt x="12" y="60"/>
                    <a:pt x="12" y="61"/>
                  </a:cubicBezTo>
                  <a:cubicBezTo>
                    <a:pt x="6" y="79"/>
                    <a:pt x="6" y="79"/>
                    <a:pt x="6" y="79"/>
                  </a:cubicBezTo>
                  <a:cubicBezTo>
                    <a:pt x="6" y="81"/>
                    <a:pt x="7" y="83"/>
                    <a:pt x="10" y="84"/>
                  </a:cubicBezTo>
                  <a:cubicBezTo>
                    <a:pt x="12" y="84"/>
                    <a:pt x="14" y="82"/>
                    <a:pt x="15" y="80"/>
                  </a:cubicBezTo>
                  <a:cubicBezTo>
                    <a:pt x="20" y="64"/>
                    <a:pt x="20" y="64"/>
                    <a:pt x="20" y="64"/>
                  </a:cubicBezTo>
                  <a:cubicBezTo>
                    <a:pt x="28" y="55"/>
                    <a:pt x="28" y="55"/>
                    <a:pt x="28" y="55"/>
                  </a:cubicBezTo>
                  <a:cubicBezTo>
                    <a:pt x="31" y="83"/>
                    <a:pt x="31" y="83"/>
                    <a:pt x="31" y="83"/>
                  </a:cubicBezTo>
                  <a:cubicBezTo>
                    <a:pt x="31" y="85"/>
                    <a:pt x="33" y="87"/>
                    <a:pt x="35" y="87"/>
                  </a:cubicBezTo>
                  <a:cubicBezTo>
                    <a:pt x="37" y="87"/>
                    <a:pt x="39" y="85"/>
                    <a:pt x="39" y="82"/>
                  </a:cubicBezTo>
                  <a:cubicBezTo>
                    <a:pt x="37" y="45"/>
                    <a:pt x="37" y="45"/>
                    <a:pt x="37" y="45"/>
                  </a:cubicBezTo>
                  <a:cubicBezTo>
                    <a:pt x="38" y="44"/>
                    <a:pt x="38" y="42"/>
                    <a:pt x="38" y="41"/>
                  </a:cubicBezTo>
                  <a:cubicBezTo>
                    <a:pt x="38" y="26"/>
                    <a:pt x="38" y="26"/>
                    <a:pt x="38" y="26"/>
                  </a:cubicBezTo>
                  <a:cubicBezTo>
                    <a:pt x="40" y="27"/>
                    <a:pt x="40" y="27"/>
                    <a:pt x="40" y="27"/>
                  </a:cubicBezTo>
                  <a:lnTo>
                    <a:pt x="41" y="3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8" name="Freeform 265"/>
            <p:cNvSpPr>
              <a:spLocks noEditPoints="1"/>
            </p:cNvSpPr>
            <p:nvPr/>
          </p:nvSpPr>
          <p:spPr bwMode="auto">
            <a:xfrm>
              <a:off x="3312319" y="2300484"/>
              <a:ext cx="128588" cy="219075"/>
            </a:xfrm>
            <a:custGeom>
              <a:avLst/>
              <a:gdLst>
                <a:gd name="T0" fmla="*/ 19 w 50"/>
                <a:gd name="T1" fmla="*/ 13 h 85"/>
                <a:gd name="T2" fmla="*/ 25 w 50"/>
                <a:gd name="T3" fmla="*/ 6 h 85"/>
                <a:gd name="T4" fmla="*/ 18 w 50"/>
                <a:gd name="T5" fmla="*/ 0 h 85"/>
                <a:gd name="T6" fmla="*/ 12 w 50"/>
                <a:gd name="T7" fmla="*/ 7 h 85"/>
                <a:gd name="T8" fmla="*/ 19 w 50"/>
                <a:gd name="T9" fmla="*/ 13 h 85"/>
                <a:gd name="T10" fmla="*/ 39 w 50"/>
                <a:gd name="T11" fmla="*/ 34 h 85"/>
                <a:gd name="T12" fmla="*/ 43 w 50"/>
                <a:gd name="T13" fmla="*/ 36 h 85"/>
                <a:gd name="T14" fmla="*/ 45 w 50"/>
                <a:gd name="T15" fmla="*/ 32 h 85"/>
                <a:gd name="T16" fmla="*/ 41 w 50"/>
                <a:gd name="T17" fmla="*/ 19 h 85"/>
                <a:gd name="T18" fmla="*/ 38 w 50"/>
                <a:gd name="T19" fmla="*/ 17 h 85"/>
                <a:gd name="T20" fmla="*/ 29 w 50"/>
                <a:gd name="T21" fmla="*/ 14 h 85"/>
                <a:gd name="T22" fmla="*/ 22 w 50"/>
                <a:gd name="T23" fmla="*/ 14 h 85"/>
                <a:gd name="T24" fmla="*/ 17 w 50"/>
                <a:gd name="T25" fmla="*/ 17 h 85"/>
                <a:gd name="T26" fmla="*/ 17 w 50"/>
                <a:gd name="T27" fmla="*/ 18 h 85"/>
                <a:gd name="T28" fmla="*/ 17 w 50"/>
                <a:gd name="T29" fmla="*/ 18 h 85"/>
                <a:gd name="T30" fmla="*/ 16 w 50"/>
                <a:gd name="T31" fmla="*/ 18 h 85"/>
                <a:gd name="T32" fmla="*/ 11 w 50"/>
                <a:gd name="T33" fmla="*/ 31 h 85"/>
                <a:gd name="T34" fmla="*/ 11 w 50"/>
                <a:gd name="T35" fmla="*/ 31 h 85"/>
                <a:gd name="T36" fmla="*/ 1 w 50"/>
                <a:gd name="T37" fmla="*/ 41 h 85"/>
                <a:gd name="T38" fmla="*/ 1 w 50"/>
                <a:gd name="T39" fmla="*/ 46 h 85"/>
                <a:gd name="T40" fmla="*/ 6 w 50"/>
                <a:gd name="T41" fmla="*/ 46 h 85"/>
                <a:gd name="T42" fmla="*/ 15 w 50"/>
                <a:gd name="T43" fmla="*/ 35 h 85"/>
                <a:gd name="T44" fmla="*/ 16 w 50"/>
                <a:gd name="T45" fmla="*/ 35 h 85"/>
                <a:gd name="T46" fmla="*/ 17 w 50"/>
                <a:gd name="T47" fmla="*/ 34 h 85"/>
                <a:gd name="T48" fmla="*/ 18 w 50"/>
                <a:gd name="T49" fmla="*/ 31 h 85"/>
                <a:gd name="T50" fmla="*/ 21 w 50"/>
                <a:gd name="T51" fmla="*/ 41 h 85"/>
                <a:gd name="T52" fmla="*/ 22 w 50"/>
                <a:gd name="T53" fmla="*/ 44 h 85"/>
                <a:gd name="T54" fmla="*/ 17 w 50"/>
                <a:gd name="T55" fmla="*/ 60 h 85"/>
                <a:gd name="T56" fmla="*/ 17 w 50"/>
                <a:gd name="T57" fmla="*/ 60 h 85"/>
                <a:gd name="T58" fmla="*/ 17 w 50"/>
                <a:gd name="T59" fmla="*/ 60 h 85"/>
                <a:gd name="T60" fmla="*/ 17 w 50"/>
                <a:gd name="T61" fmla="*/ 63 h 85"/>
                <a:gd name="T62" fmla="*/ 16 w 50"/>
                <a:gd name="T63" fmla="*/ 81 h 85"/>
                <a:gd name="T64" fmla="*/ 21 w 50"/>
                <a:gd name="T65" fmla="*/ 85 h 85"/>
                <a:gd name="T66" fmla="*/ 25 w 50"/>
                <a:gd name="T67" fmla="*/ 80 h 85"/>
                <a:gd name="T68" fmla="*/ 26 w 50"/>
                <a:gd name="T69" fmla="*/ 63 h 85"/>
                <a:gd name="T70" fmla="*/ 31 w 50"/>
                <a:gd name="T71" fmla="*/ 53 h 85"/>
                <a:gd name="T72" fmla="*/ 41 w 50"/>
                <a:gd name="T73" fmla="*/ 79 h 85"/>
                <a:gd name="T74" fmla="*/ 46 w 50"/>
                <a:gd name="T75" fmla="*/ 82 h 85"/>
                <a:gd name="T76" fmla="*/ 49 w 50"/>
                <a:gd name="T77" fmla="*/ 76 h 85"/>
                <a:gd name="T78" fmla="*/ 37 w 50"/>
                <a:gd name="T79" fmla="*/ 41 h 85"/>
                <a:gd name="T80" fmla="*/ 37 w 50"/>
                <a:gd name="T81" fmla="*/ 36 h 85"/>
                <a:gd name="T82" fmla="*/ 33 w 50"/>
                <a:gd name="T83" fmla="*/ 22 h 85"/>
                <a:gd name="T84" fmla="*/ 35 w 50"/>
                <a:gd name="T85" fmla="*/ 23 h 85"/>
                <a:gd name="T86" fmla="*/ 39 w 50"/>
                <a:gd name="T8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85">
                  <a:moveTo>
                    <a:pt x="19" y="13"/>
                  </a:moveTo>
                  <a:cubicBezTo>
                    <a:pt x="23" y="13"/>
                    <a:pt x="25" y="9"/>
                    <a:pt x="25" y="6"/>
                  </a:cubicBezTo>
                  <a:cubicBezTo>
                    <a:pt x="25" y="2"/>
                    <a:pt x="21" y="0"/>
                    <a:pt x="18" y="0"/>
                  </a:cubicBezTo>
                  <a:cubicBezTo>
                    <a:pt x="14" y="1"/>
                    <a:pt x="11" y="4"/>
                    <a:pt x="12" y="7"/>
                  </a:cubicBezTo>
                  <a:cubicBezTo>
                    <a:pt x="12" y="11"/>
                    <a:pt x="16" y="14"/>
                    <a:pt x="19" y="13"/>
                  </a:cubicBezTo>
                  <a:close/>
                  <a:moveTo>
                    <a:pt x="39" y="34"/>
                  </a:moveTo>
                  <a:cubicBezTo>
                    <a:pt x="40" y="36"/>
                    <a:pt x="42" y="37"/>
                    <a:pt x="43" y="36"/>
                  </a:cubicBezTo>
                  <a:cubicBezTo>
                    <a:pt x="45" y="36"/>
                    <a:pt x="46" y="34"/>
                    <a:pt x="45" y="32"/>
                  </a:cubicBezTo>
                  <a:cubicBezTo>
                    <a:pt x="41" y="19"/>
                    <a:pt x="41" y="19"/>
                    <a:pt x="41" y="19"/>
                  </a:cubicBezTo>
                  <a:cubicBezTo>
                    <a:pt x="40" y="17"/>
                    <a:pt x="39" y="17"/>
                    <a:pt x="38" y="17"/>
                  </a:cubicBezTo>
                  <a:cubicBezTo>
                    <a:pt x="29" y="14"/>
                    <a:pt x="29" y="14"/>
                    <a:pt x="29" y="14"/>
                  </a:cubicBezTo>
                  <a:cubicBezTo>
                    <a:pt x="27" y="13"/>
                    <a:pt x="24" y="13"/>
                    <a:pt x="22" y="14"/>
                  </a:cubicBezTo>
                  <a:cubicBezTo>
                    <a:pt x="20" y="14"/>
                    <a:pt x="18" y="16"/>
                    <a:pt x="17" y="17"/>
                  </a:cubicBezTo>
                  <a:cubicBezTo>
                    <a:pt x="17" y="17"/>
                    <a:pt x="17" y="17"/>
                    <a:pt x="17" y="18"/>
                  </a:cubicBezTo>
                  <a:cubicBezTo>
                    <a:pt x="17" y="18"/>
                    <a:pt x="17" y="18"/>
                    <a:pt x="17" y="18"/>
                  </a:cubicBezTo>
                  <a:cubicBezTo>
                    <a:pt x="17" y="18"/>
                    <a:pt x="17" y="18"/>
                    <a:pt x="16" y="18"/>
                  </a:cubicBezTo>
                  <a:cubicBezTo>
                    <a:pt x="11" y="31"/>
                    <a:pt x="11" y="31"/>
                    <a:pt x="11" y="31"/>
                  </a:cubicBezTo>
                  <a:cubicBezTo>
                    <a:pt x="11" y="31"/>
                    <a:pt x="11" y="31"/>
                    <a:pt x="11" y="31"/>
                  </a:cubicBezTo>
                  <a:cubicBezTo>
                    <a:pt x="1" y="41"/>
                    <a:pt x="1" y="41"/>
                    <a:pt x="1" y="41"/>
                  </a:cubicBezTo>
                  <a:cubicBezTo>
                    <a:pt x="0" y="42"/>
                    <a:pt x="0" y="45"/>
                    <a:pt x="1" y="46"/>
                  </a:cubicBezTo>
                  <a:cubicBezTo>
                    <a:pt x="2" y="47"/>
                    <a:pt x="5" y="47"/>
                    <a:pt x="6" y="46"/>
                  </a:cubicBezTo>
                  <a:cubicBezTo>
                    <a:pt x="15" y="35"/>
                    <a:pt x="15" y="35"/>
                    <a:pt x="15" y="35"/>
                  </a:cubicBezTo>
                  <a:cubicBezTo>
                    <a:pt x="16" y="35"/>
                    <a:pt x="16" y="35"/>
                    <a:pt x="16" y="35"/>
                  </a:cubicBezTo>
                  <a:cubicBezTo>
                    <a:pt x="16" y="34"/>
                    <a:pt x="17" y="34"/>
                    <a:pt x="17" y="34"/>
                  </a:cubicBezTo>
                  <a:cubicBezTo>
                    <a:pt x="18" y="31"/>
                    <a:pt x="18" y="31"/>
                    <a:pt x="18" y="31"/>
                  </a:cubicBezTo>
                  <a:cubicBezTo>
                    <a:pt x="21" y="41"/>
                    <a:pt x="21" y="41"/>
                    <a:pt x="21" y="41"/>
                  </a:cubicBezTo>
                  <a:cubicBezTo>
                    <a:pt x="21" y="42"/>
                    <a:pt x="22" y="43"/>
                    <a:pt x="22" y="44"/>
                  </a:cubicBezTo>
                  <a:cubicBezTo>
                    <a:pt x="17" y="60"/>
                    <a:pt x="17" y="60"/>
                    <a:pt x="17" y="60"/>
                  </a:cubicBezTo>
                  <a:cubicBezTo>
                    <a:pt x="17" y="60"/>
                    <a:pt x="17" y="60"/>
                    <a:pt x="17" y="60"/>
                  </a:cubicBezTo>
                  <a:cubicBezTo>
                    <a:pt x="17" y="60"/>
                    <a:pt x="17" y="60"/>
                    <a:pt x="17" y="60"/>
                  </a:cubicBezTo>
                  <a:cubicBezTo>
                    <a:pt x="17" y="61"/>
                    <a:pt x="17" y="62"/>
                    <a:pt x="17" y="63"/>
                  </a:cubicBezTo>
                  <a:cubicBezTo>
                    <a:pt x="16" y="81"/>
                    <a:pt x="16" y="81"/>
                    <a:pt x="16" y="81"/>
                  </a:cubicBezTo>
                  <a:cubicBezTo>
                    <a:pt x="16" y="84"/>
                    <a:pt x="18" y="85"/>
                    <a:pt x="21" y="85"/>
                  </a:cubicBezTo>
                  <a:cubicBezTo>
                    <a:pt x="23" y="85"/>
                    <a:pt x="25" y="83"/>
                    <a:pt x="25" y="80"/>
                  </a:cubicBezTo>
                  <a:cubicBezTo>
                    <a:pt x="26" y="63"/>
                    <a:pt x="26" y="63"/>
                    <a:pt x="26" y="63"/>
                  </a:cubicBezTo>
                  <a:cubicBezTo>
                    <a:pt x="31" y="53"/>
                    <a:pt x="31" y="53"/>
                    <a:pt x="31" y="53"/>
                  </a:cubicBezTo>
                  <a:cubicBezTo>
                    <a:pt x="41" y="79"/>
                    <a:pt x="41" y="79"/>
                    <a:pt x="41" y="79"/>
                  </a:cubicBezTo>
                  <a:cubicBezTo>
                    <a:pt x="42" y="81"/>
                    <a:pt x="44" y="82"/>
                    <a:pt x="46" y="82"/>
                  </a:cubicBezTo>
                  <a:cubicBezTo>
                    <a:pt x="48" y="81"/>
                    <a:pt x="50" y="78"/>
                    <a:pt x="49" y="76"/>
                  </a:cubicBezTo>
                  <a:cubicBezTo>
                    <a:pt x="37" y="41"/>
                    <a:pt x="37" y="41"/>
                    <a:pt x="37" y="41"/>
                  </a:cubicBezTo>
                  <a:cubicBezTo>
                    <a:pt x="37" y="40"/>
                    <a:pt x="37" y="38"/>
                    <a:pt x="37" y="36"/>
                  </a:cubicBezTo>
                  <a:cubicBezTo>
                    <a:pt x="33" y="22"/>
                    <a:pt x="33" y="22"/>
                    <a:pt x="33" y="22"/>
                  </a:cubicBezTo>
                  <a:cubicBezTo>
                    <a:pt x="35" y="23"/>
                    <a:pt x="35" y="23"/>
                    <a:pt x="35" y="23"/>
                  </a:cubicBezTo>
                  <a:lnTo>
                    <a:pt x="39" y="34"/>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9" name="Freeform 266"/>
            <p:cNvSpPr/>
            <p:nvPr/>
          </p:nvSpPr>
          <p:spPr bwMode="auto">
            <a:xfrm>
              <a:off x="2486025" y="1593253"/>
              <a:ext cx="123825" cy="172641"/>
            </a:xfrm>
            <a:custGeom>
              <a:avLst/>
              <a:gdLst>
                <a:gd name="T0" fmla="*/ 33 w 48"/>
                <a:gd name="T1" fmla="*/ 2 h 67"/>
                <a:gd name="T2" fmla="*/ 4 w 48"/>
                <a:gd name="T3" fmla="*/ 15 h 67"/>
                <a:gd name="T4" fmla="*/ 1 w 48"/>
                <a:gd name="T5" fmla="*/ 23 h 67"/>
                <a:gd name="T6" fmla="*/ 5 w 48"/>
                <a:gd name="T7" fmla="*/ 32 h 67"/>
                <a:gd name="T8" fmla="*/ 13 w 48"/>
                <a:gd name="T9" fmla="*/ 35 h 67"/>
                <a:gd name="T10" fmla="*/ 23 w 48"/>
                <a:gd name="T11" fmla="*/ 30 h 67"/>
                <a:gd name="T12" fmla="*/ 39 w 48"/>
                <a:gd name="T13" fmla="*/ 64 h 67"/>
                <a:gd name="T14" fmla="*/ 44 w 48"/>
                <a:gd name="T15" fmla="*/ 66 h 67"/>
                <a:gd name="T16" fmla="*/ 46 w 48"/>
                <a:gd name="T17" fmla="*/ 65 h 67"/>
                <a:gd name="T18" fmla="*/ 48 w 48"/>
                <a:gd name="T19" fmla="*/ 60 h 67"/>
                <a:gd name="T20" fmla="*/ 32 w 48"/>
                <a:gd name="T21" fmla="*/ 26 h 67"/>
                <a:gd name="T22" fmla="*/ 42 w 48"/>
                <a:gd name="T23" fmla="*/ 21 h 67"/>
                <a:gd name="T24" fmla="*/ 45 w 48"/>
                <a:gd name="T25" fmla="*/ 14 h 67"/>
                <a:gd name="T26" fmla="*/ 40 w 48"/>
                <a:gd name="T27" fmla="*/ 4 h 67"/>
                <a:gd name="T28" fmla="*/ 33 w 48"/>
                <a:gd name="T29"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7">
                  <a:moveTo>
                    <a:pt x="33" y="2"/>
                  </a:moveTo>
                  <a:cubicBezTo>
                    <a:pt x="4" y="15"/>
                    <a:pt x="4" y="15"/>
                    <a:pt x="4" y="15"/>
                  </a:cubicBezTo>
                  <a:cubicBezTo>
                    <a:pt x="1" y="17"/>
                    <a:pt x="0" y="20"/>
                    <a:pt x="1" y="23"/>
                  </a:cubicBezTo>
                  <a:cubicBezTo>
                    <a:pt x="5" y="32"/>
                    <a:pt x="5" y="32"/>
                    <a:pt x="5" y="32"/>
                  </a:cubicBezTo>
                  <a:cubicBezTo>
                    <a:pt x="7" y="35"/>
                    <a:pt x="10" y="36"/>
                    <a:pt x="13" y="35"/>
                  </a:cubicBezTo>
                  <a:cubicBezTo>
                    <a:pt x="23" y="30"/>
                    <a:pt x="23" y="30"/>
                    <a:pt x="23" y="30"/>
                  </a:cubicBezTo>
                  <a:cubicBezTo>
                    <a:pt x="39" y="64"/>
                    <a:pt x="39" y="64"/>
                    <a:pt x="39" y="64"/>
                  </a:cubicBezTo>
                  <a:cubicBezTo>
                    <a:pt x="40" y="66"/>
                    <a:pt x="42" y="67"/>
                    <a:pt x="44" y="66"/>
                  </a:cubicBezTo>
                  <a:cubicBezTo>
                    <a:pt x="46" y="65"/>
                    <a:pt x="46" y="65"/>
                    <a:pt x="46" y="65"/>
                  </a:cubicBezTo>
                  <a:cubicBezTo>
                    <a:pt x="48" y="64"/>
                    <a:pt x="48" y="62"/>
                    <a:pt x="48" y="60"/>
                  </a:cubicBezTo>
                  <a:cubicBezTo>
                    <a:pt x="32" y="26"/>
                    <a:pt x="32" y="26"/>
                    <a:pt x="32" y="26"/>
                  </a:cubicBezTo>
                  <a:cubicBezTo>
                    <a:pt x="42" y="21"/>
                    <a:pt x="42" y="21"/>
                    <a:pt x="42" y="21"/>
                  </a:cubicBezTo>
                  <a:cubicBezTo>
                    <a:pt x="45" y="20"/>
                    <a:pt x="46" y="16"/>
                    <a:pt x="45" y="14"/>
                  </a:cubicBezTo>
                  <a:cubicBezTo>
                    <a:pt x="40" y="4"/>
                    <a:pt x="40" y="4"/>
                    <a:pt x="40" y="4"/>
                  </a:cubicBezTo>
                  <a:cubicBezTo>
                    <a:pt x="39" y="2"/>
                    <a:pt x="36" y="0"/>
                    <a:pt x="33" y="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0" name="Freeform 267"/>
            <p:cNvSpPr>
              <a:spLocks noEditPoints="1"/>
            </p:cNvSpPr>
            <p:nvPr/>
          </p:nvSpPr>
          <p:spPr bwMode="auto">
            <a:xfrm>
              <a:off x="519112" y="2319534"/>
              <a:ext cx="108347" cy="157163"/>
            </a:xfrm>
            <a:custGeom>
              <a:avLst/>
              <a:gdLst>
                <a:gd name="T0" fmla="*/ 27 w 42"/>
                <a:gd name="T1" fmla="*/ 1 h 61"/>
                <a:gd name="T2" fmla="*/ 8 w 42"/>
                <a:gd name="T3" fmla="*/ 3 h 61"/>
                <a:gd name="T4" fmla="*/ 0 w 42"/>
                <a:gd name="T5" fmla="*/ 13 h 61"/>
                <a:gd name="T6" fmla="*/ 5 w 42"/>
                <a:gd name="T7" fmla="*/ 52 h 61"/>
                <a:gd name="T8" fmla="*/ 15 w 42"/>
                <a:gd name="T9" fmla="*/ 60 h 61"/>
                <a:gd name="T10" fmla="*/ 34 w 42"/>
                <a:gd name="T11" fmla="*/ 58 h 61"/>
                <a:gd name="T12" fmla="*/ 42 w 42"/>
                <a:gd name="T13" fmla="*/ 48 h 61"/>
                <a:gd name="T14" fmla="*/ 37 w 42"/>
                <a:gd name="T15" fmla="*/ 9 h 61"/>
                <a:gd name="T16" fmla="*/ 27 w 42"/>
                <a:gd name="T17" fmla="*/ 1 h 61"/>
                <a:gd name="T18" fmla="*/ 38 w 42"/>
                <a:gd name="T19" fmla="*/ 48 h 61"/>
                <a:gd name="T20" fmla="*/ 33 w 42"/>
                <a:gd name="T21" fmla="*/ 54 h 61"/>
                <a:gd name="T22" fmla="*/ 14 w 42"/>
                <a:gd name="T23" fmla="*/ 56 h 61"/>
                <a:gd name="T24" fmla="*/ 9 w 42"/>
                <a:gd name="T25" fmla="*/ 52 h 61"/>
                <a:gd name="T26" fmla="*/ 4 w 42"/>
                <a:gd name="T27" fmla="*/ 13 h 61"/>
                <a:gd name="T28" fmla="*/ 8 w 42"/>
                <a:gd name="T29" fmla="*/ 7 h 61"/>
                <a:gd name="T30" fmla="*/ 27 w 42"/>
                <a:gd name="T31" fmla="*/ 5 h 61"/>
                <a:gd name="T32" fmla="*/ 33 w 42"/>
                <a:gd name="T33" fmla="*/ 9 h 61"/>
                <a:gd name="T34" fmla="*/ 38 w 42"/>
                <a:gd name="T35"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1">
                  <a:moveTo>
                    <a:pt x="27" y="1"/>
                  </a:moveTo>
                  <a:cubicBezTo>
                    <a:pt x="8" y="3"/>
                    <a:pt x="8" y="3"/>
                    <a:pt x="8" y="3"/>
                  </a:cubicBezTo>
                  <a:cubicBezTo>
                    <a:pt x="3" y="4"/>
                    <a:pt x="0" y="8"/>
                    <a:pt x="0" y="13"/>
                  </a:cubicBezTo>
                  <a:cubicBezTo>
                    <a:pt x="5" y="52"/>
                    <a:pt x="5" y="52"/>
                    <a:pt x="5" y="52"/>
                  </a:cubicBezTo>
                  <a:cubicBezTo>
                    <a:pt x="6" y="57"/>
                    <a:pt x="10" y="61"/>
                    <a:pt x="15" y="60"/>
                  </a:cubicBezTo>
                  <a:cubicBezTo>
                    <a:pt x="34" y="58"/>
                    <a:pt x="34" y="58"/>
                    <a:pt x="34" y="58"/>
                  </a:cubicBezTo>
                  <a:cubicBezTo>
                    <a:pt x="39" y="57"/>
                    <a:pt x="42" y="53"/>
                    <a:pt x="42" y="48"/>
                  </a:cubicBezTo>
                  <a:cubicBezTo>
                    <a:pt x="37" y="9"/>
                    <a:pt x="37" y="9"/>
                    <a:pt x="37" y="9"/>
                  </a:cubicBezTo>
                  <a:cubicBezTo>
                    <a:pt x="36" y="4"/>
                    <a:pt x="32" y="0"/>
                    <a:pt x="27" y="1"/>
                  </a:cubicBezTo>
                  <a:close/>
                  <a:moveTo>
                    <a:pt x="38" y="48"/>
                  </a:moveTo>
                  <a:cubicBezTo>
                    <a:pt x="38" y="51"/>
                    <a:pt x="36" y="54"/>
                    <a:pt x="33" y="54"/>
                  </a:cubicBezTo>
                  <a:cubicBezTo>
                    <a:pt x="14" y="56"/>
                    <a:pt x="14" y="56"/>
                    <a:pt x="14" y="56"/>
                  </a:cubicBezTo>
                  <a:cubicBezTo>
                    <a:pt x="12" y="57"/>
                    <a:pt x="9" y="55"/>
                    <a:pt x="9" y="52"/>
                  </a:cubicBezTo>
                  <a:cubicBezTo>
                    <a:pt x="4" y="13"/>
                    <a:pt x="4" y="13"/>
                    <a:pt x="4" y="13"/>
                  </a:cubicBezTo>
                  <a:cubicBezTo>
                    <a:pt x="4" y="10"/>
                    <a:pt x="6" y="7"/>
                    <a:pt x="8" y="7"/>
                  </a:cubicBezTo>
                  <a:cubicBezTo>
                    <a:pt x="27" y="5"/>
                    <a:pt x="27" y="5"/>
                    <a:pt x="27" y="5"/>
                  </a:cubicBezTo>
                  <a:cubicBezTo>
                    <a:pt x="30" y="4"/>
                    <a:pt x="33" y="6"/>
                    <a:pt x="33" y="9"/>
                  </a:cubicBezTo>
                  <a:lnTo>
                    <a:pt x="38" y="48"/>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1" name="Freeform 268"/>
            <p:cNvSpPr/>
            <p:nvPr/>
          </p:nvSpPr>
          <p:spPr bwMode="auto">
            <a:xfrm>
              <a:off x="569119" y="2435025"/>
              <a:ext cx="20240" cy="17860"/>
            </a:xfrm>
            <a:custGeom>
              <a:avLst/>
              <a:gdLst>
                <a:gd name="T0" fmla="*/ 6 w 8"/>
                <a:gd name="T1" fmla="*/ 0 h 7"/>
                <a:gd name="T2" fmla="*/ 2 w 8"/>
                <a:gd name="T3" fmla="*/ 1 h 7"/>
                <a:gd name="T4" fmla="*/ 0 w 8"/>
                <a:gd name="T5" fmla="*/ 2 h 7"/>
                <a:gd name="T6" fmla="*/ 1 w 8"/>
                <a:gd name="T7" fmla="*/ 6 h 7"/>
                <a:gd name="T8" fmla="*/ 3 w 8"/>
                <a:gd name="T9" fmla="*/ 7 h 7"/>
                <a:gd name="T10" fmla="*/ 7 w 8"/>
                <a:gd name="T11" fmla="*/ 7 h 7"/>
                <a:gd name="T12" fmla="*/ 8 w 8"/>
                <a:gd name="T13" fmla="*/ 5 h 7"/>
                <a:gd name="T14" fmla="*/ 7 w 8"/>
                <a:gd name="T15" fmla="*/ 1 h 7"/>
                <a:gd name="T16" fmla="*/ 6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6" y="0"/>
                  </a:moveTo>
                  <a:cubicBezTo>
                    <a:pt x="2" y="1"/>
                    <a:pt x="2" y="1"/>
                    <a:pt x="2" y="1"/>
                  </a:cubicBezTo>
                  <a:cubicBezTo>
                    <a:pt x="1" y="1"/>
                    <a:pt x="0" y="1"/>
                    <a:pt x="0" y="2"/>
                  </a:cubicBezTo>
                  <a:cubicBezTo>
                    <a:pt x="1" y="6"/>
                    <a:pt x="1" y="6"/>
                    <a:pt x="1" y="6"/>
                  </a:cubicBezTo>
                  <a:cubicBezTo>
                    <a:pt x="1" y="7"/>
                    <a:pt x="2" y="7"/>
                    <a:pt x="3" y="7"/>
                  </a:cubicBezTo>
                  <a:cubicBezTo>
                    <a:pt x="7" y="7"/>
                    <a:pt x="7" y="7"/>
                    <a:pt x="7" y="7"/>
                  </a:cubicBezTo>
                  <a:cubicBezTo>
                    <a:pt x="7" y="7"/>
                    <a:pt x="8" y="6"/>
                    <a:pt x="8" y="5"/>
                  </a:cubicBezTo>
                  <a:cubicBezTo>
                    <a:pt x="7" y="1"/>
                    <a:pt x="7" y="1"/>
                    <a:pt x="7" y="1"/>
                  </a:cubicBezTo>
                  <a:cubicBezTo>
                    <a:pt x="7" y="1"/>
                    <a:pt x="6"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2" name="Freeform 269"/>
            <p:cNvSpPr/>
            <p:nvPr/>
          </p:nvSpPr>
          <p:spPr bwMode="auto">
            <a:xfrm>
              <a:off x="534591" y="2339775"/>
              <a:ext cx="72628" cy="92869"/>
            </a:xfrm>
            <a:custGeom>
              <a:avLst/>
              <a:gdLst>
                <a:gd name="T0" fmla="*/ 23 w 28"/>
                <a:gd name="T1" fmla="*/ 0 h 36"/>
                <a:gd name="T2" fmla="*/ 2 w 28"/>
                <a:gd name="T3" fmla="*/ 3 h 36"/>
                <a:gd name="T4" fmla="*/ 0 w 28"/>
                <a:gd name="T5" fmla="*/ 5 h 36"/>
                <a:gd name="T6" fmla="*/ 4 w 28"/>
                <a:gd name="T7" fmla="*/ 35 h 36"/>
                <a:gd name="T8" fmla="*/ 6 w 28"/>
                <a:gd name="T9" fmla="*/ 36 h 36"/>
                <a:gd name="T10" fmla="*/ 27 w 28"/>
                <a:gd name="T11" fmla="*/ 33 h 36"/>
                <a:gd name="T12" fmla="*/ 28 w 28"/>
                <a:gd name="T13" fmla="*/ 32 h 36"/>
                <a:gd name="T14" fmla="*/ 25 w 28"/>
                <a:gd name="T15" fmla="*/ 2 h 36"/>
                <a:gd name="T16" fmla="*/ 23 w 2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23" y="0"/>
                  </a:moveTo>
                  <a:cubicBezTo>
                    <a:pt x="2" y="3"/>
                    <a:pt x="2" y="3"/>
                    <a:pt x="2" y="3"/>
                  </a:cubicBezTo>
                  <a:cubicBezTo>
                    <a:pt x="1" y="3"/>
                    <a:pt x="0" y="4"/>
                    <a:pt x="0" y="5"/>
                  </a:cubicBezTo>
                  <a:cubicBezTo>
                    <a:pt x="4" y="35"/>
                    <a:pt x="4" y="35"/>
                    <a:pt x="4" y="35"/>
                  </a:cubicBezTo>
                  <a:cubicBezTo>
                    <a:pt x="4" y="36"/>
                    <a:pt x="5" y="36"/>
                    <a:pt x="6" y="36"/>
                  </a:cubicBezTo>
                  <a:cubicBezTo>
                    <a:pt x="27" y="33"/>
                    <a:pt x="27" y="33"/>
                    <a:pt x="27" y="33"/>
                  </a:cubicBezTo>
                  <a:cubicBezTo>
                    <a:pt x="28" y="33"/>
                    <a:pt x="28" y="33"/>
                    <a:pt x="28" y="32"/>
                  </a:cubicBezTo>
                  <a:cubicBezTo>
                    <a:pt x="25" y="2"/>
                    <a:pt x="25" y="2"/>
                    <a:pt x="25" y="2"/>
                  </a:cubicBezTo>
                  <a:cubicBezTo>
                    <a:pt x="25" y="1"/>
                    <a:pt x="24" y="0"/>
                    <a:pt x="23"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3" name="Freeform 270"/>
            <p:cNvSpPr>
              <a:spLocks noEditPoints="1"/>
            </p:cNvSpPr>
            <p:nvPr/>
          </p:nvSpPr>
          <p:spPr bwMode="auto">
            <a:xfrm>
              <a:off x="1572816" y="2151656"/>
              <a:ext cx="120253" cy="172641"/>
            </a:xfrm>
            <a:custGeom>
              <a:avLst/>
              <a:gdLst>
                <a:gd name="T0" fmla="*/ 30 w 47"/>
                <a:gd name="T1" fmla="*/ 1 h 67"/>
                <a:gd name="T2" fmla="*/ 9 w 47"/>
                <a:gd name="T3" fmla="*/ 4 h 67"/>
                <a:gd name="T4" fmla="*/ 0 w 47"/>
                <a:gd name="T5" fmla="*/ 15 h 67"/>
                <a:gd name="T6" fmla="*/ 6 w 47"/>
                <a:gd name="T7" fmla="*/ 58 h 67"/>
                <a:gd name="T8" fmla="*/ 17 w 47"/>
                <a:gd name="T9" fmla="*/ 66 h 67"/>
                <a:gd name="T10" fmla="*/ 38 w 47"/>
                <a:gd name="T11" fmla="*/ 64 h 67"/>
                <a:gd name="T12" fmla="*/ 46 w 47"/>
                <a:gd name="T13" fmla="*/ 53 h 67"/>
                <a:gd name="T14" fmla="*/ 41 w 47"/>
                <a:gd name="T15" fmla="*/ 10 h 67"/>
                <a:gd name="T16" fmla="*/ 30 w 47"/>
                <a:gd name="T17" fmla="*/ 1 h 67"/>
                <a:gd name="T18" fmla="*/ 42 w 47"/>
                <a:gd name="T19" fmla="*/ 53 h 67"/>
                <a:gd name="T20" fmla="*/ 37 w 47"/>
                <a:gd name="T21" fmla="*/ 60 h 67"/>
                <a:gd name="T22" fmla="*/ 16 w 47"/>
                <a:gd name="T23" fmla="*/ 62 h 67"/>
                <a:gd name="T24" fmla="*/ 10 w 47"/>
                <a:gd name="T25" fmla="*/ 57 h 67"/>
                <a:gd name="T26" fmla="*/ 5 w 47"/>
                <a:gd name="T27" fmla="*/ 14 h 67"/>
                <a:gd name="T28" fmla="*/ 10 w 47"/>
                <a:gd name="T29" fmla="*/ 8 h 67"/>
                <a:gd name="T30" fmla="*/ 30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1"/>
                  </a:moveTo>
                  <a:cubicBezTo>
                    <a:pt x="9" y="4"/>
                    <a:pt x="9" y="4"/>
                    <a:pt x="9" y="4"/>
                  </a:cubicBezTo>
                  <a:cubicBezTo>
                    <a:pt x="4" y="4"/>
                    <a:pt x="0" y="9"/>
                    <a:pt x="0" y="15"/>
                  </a:cubicBezTo>
                  <a:cubicBezTo>
                    <a:pt x="6" y="58"/>
                    <a:pt x="6" y="58"/>
                    <a:pt x="6" y="58"/>
                  </a:cubicBezTo>
                  <a:cubicBezTo>
                    <a:pt x="6" y="63"/>
                    <a:pt x="11" y="67"/>
                    <a:pt x="17" y="66"/>
                  </a:cubicBezTo>
                  <a:cubicBezTo>
                    <a:pt x="38" y="64"/>
                    <a:pt x="38" y="64"/>
                    <a:pt x="38" y="64"/>
                  </a:cubicBezTo>
                  <a:cubicBezTo>
                    <a:pt x="43" y="63"/>
                    <a:pt x="47" y="58"/>
                    <a:pt x="46" y="53"/>
                  </a:cubicBezTo>
                  <a:cubicBezTo>
                    <a:pt x="41" y="10"/>
                    <a:pt x="41" y="10"/>
                    <a:pt x="41" y="10"/>
                  </a:cubicBezTo>
                  <a:cubicBezTo>
                    <a:pt x="40" y="4"/>
                    <a:pt x="35" y="0"/>
                    <a:pt x="30" y="1"/>
                  </a:cubicBezTo>
                  <a:close/>
                  <a:moveTo>
                    <a:pt x="42" y="53"/>
                  </a:moveTo>
                  <a:cubicBezTo>
                    <a:pt x="42" y="57"/>
                    <a:pt x="40" y="59"/>
                    <a:pt x="37" y="60"/>
                  </a:cubicBezTo>
                  <a:cubicBezTo>
                    <a:pt x="16" y="62"/>
                    <a:pt x="16" y="62"/>
                    <a:pt x="16" y="62"/>
                  </a:cubicBezTo>
                  <a:cubicBezTo>
                    <a:pt x="13" y="63"/>
                    <a:pt x="10" y="60"/>
                    <a:pt x="10" y="57"/>
                  </a:cubicBezTo>
                  <a:cubicBezTo>
                    <a:pt x="5" y="14"/>
                    <a:pt x="5" y="14"/>
                    <a:pt x="5" y="14"/>
                  </a:cubicBezTo>
                  <a:cubicBezTo>
                    <a:pt x="4" y="11"/>
                    <a:pt x="7" y="8"/>
                    <a:pt x="10" y="8"/>
                  </a:cubicBezTo>
                  <a:cubicBezTo>
                    <a:pt x="30" y="5"/>
                    <a:pt x="30" y="5"/>
                    <a:pt x="30" y="5"/>
                  </a:cubicBezTo>
                  <a:cubicBezTo>
                    <a:pt x="33" y="5"/>
                    <a:pt x="36" y="7"/>
                    <a:pt x="37" y="10"/>
                  </a:cubicBezTo>
                  <a:lnTo>
                    <a:pt x="42" y="53"/>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4" name="Freeform 271"/>
            <p:cNvSpPr/>
            <p:nvPr/>
          </p:nvSpPr>
          <p:spPr bwMode="auto">
            <a:xfrm>
              <a:off x="1628775" y="2280243"/>
              <a:ext cx="20240" cy="20241"/>
            </a:xfrm>
            <a:custGeom>
              <a:avLst/>
              <a:gdLst>
                <a:gd name="T0" fmla="*/ 6 w 8"/>
                <a:gd name="T1" fmla="*/ 0 h 8"/>
                <a:gd name="T2" fmla="*/ 1 w 8"/>
                <a:gd name="T3" fmla="*/ 0 h 8"/>
                <a:gd name="T4" fmla="*/ 0 w 8"/>
                <a:gd name="T5" fmla="*/ 2 h 8"/>
                <a:gd name="T6" fmla="*/ 0 w 8"/>
                <a:gd name="T7" fmla="*/ 6 h 8"/>
                <a:gd name="T8" fmla="*/ 2 w 8"/>
                <a:gd name="T9" fmla="*/ 8 h 8"/>
                <a:gd name="T10" fmla="*/ 6 w 8"/>
                <a:gd name="T11" fmla="*/ 7 h 8"/>
                <a:gd name="T12" fmla="*/ 8 w 8"/>
                <a:gd name="T13" fmla="*/ 6 h 8"/>
                <a:gd name="T14" fmla="*/ 7 w 8"/>
                <a:gd name="T15" fmla="*/ 1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1" y="0"/>
                    <a:pt x="1" y="0"/>
                    <a:pt x="1" y="0"/>
                  </a:cubicBezTo>
                  <a:cubicBezTo>
                    <a:pt x="0" y="1"/>
                    <a:pt x="0" y="1"/>
                    <a:pt x="0" y="2"/>
                  </a:cubicBezTo>
                  <a:cubicBezTo>
                    <a:pt x="0" y="6"/>
                    <a:pt x="0" y="6"/>
                    <a:pt x="0" y="6"/>
                  </a:cubicBezTo>
                  <a:cubicBezTo>
                    <a:pt x="0" y="7"/>
                    <a:pt x="1" y="8"/>
                    <a:pt x="2" y="8"/>
                  </a:cubicBezTo>
                  <a:cubicBezTo>
                    <a:pt x="6" y="7"/>
                    <a:pt x="6" y="7"/>
                    <a:pt x="6" y="7"/>
                  </a:cubicBezTo>
                  <a:cubicBezTo>
                    <a:pt x="7" y="7"/>
                    <a:pt x="8" y="6"/>
                    <a:pt x="8" y="6"/>
                  </a:cubicBezTo>
                  <a:cubicBezTo>
                    <a:pt x="7" y="1"/>
                    <a:pt x="7" y="1"/>
                    <a:pt x="7" y="1"/>
                  </a:cubicBezTo>
                  <a:cubicBezTo>
                    <a:pt x="7" y="0"/>
                    <a:pt x="6"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5" name="Freeform 272"/>
            <p:cNvSpPr/>
            <p:nvPr/>
          </p:nvSpPr>
          <p:spPr bwMode="auto">
            <a:xfrm>
              <a:off x="1590675" y="2174278"/>
              <a:ext cx="79772" cy="103585"/>
            </a:xfrm>
            <a:custGeom>
              <a:avLst/>
              <a:gdLst>
                <a:gd name="T0" fmla="*/ 25 w 31"/>
                <a:gd name="T1" fmla="*/ 0 h 40"/>
                <a:gd name="T2" fmla="*/ 2 w 31"/>
                <a:gd name="T3" fmla="*/ 3 h 40"/>
                <a:gd name="T4" fmla="*/ 0 w 31"/>
                <a:gd name="T5" fmla="*/ 5 h 40"/>
                <a:gd name="T6" fmla="*/ 4 w 31"/>
                <a:gd name="T7" fmla="*/ 38 h 40"/>
                <a:gd name="T8" fmla="*/ 6 w 31"/>
                <a:gd name="T9" fmla="*/ 40 h 40"/>
                <a:gd name="T10" fmla="*/ 30 w 31"/>
                <a:gd name="T11" fmla="*/ 37 h 40"/>
                <a:gd name="T12" fmla="*/ 31 w 31"/>
                <a:gd name="T13" fmla="*/ 35 h 40"/>
                <a:gd name="T14" fmla="*/ 27 w 31"/>
                <a:gd name="T15" fmla="*/ 2 h 40"/>
                <a:gd name="T16" fmla="*/ 25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25" y="0"/>
                  </a:moveTo>
                  <a:cubicBezTo>
                    <a:pt x="2" y="3"/>
                    <a:pt x="2" y="3"/>
                    <a:pt x="2" y="3"/>
                  </a:cubicBezTo>
                  <a:cubicBezTo>
                    <a:pt x="1" y="3"/>
                    <a:pt x="0" y="4"/>
                    <a:pt x="0" y="5"/>
                  </a:cubicBezTo>
                  <a:cubicBezTo>
                    <a:pt x="4" y="38"/>
                    <a:pt x="4" y="38"/>
                    <a:pt x="4" y="38"/>
                  </a:cubicBezTo>
                  <a:cubicBezTo>
                    <a:pt x="5" y="39"/>
                    <a:pt x="5" y="40"/>
                    <a:pt x="6" y="40"/>
                  </a:cubicBezTo>
                  <a:cubicBezTo>
                    <a:pt x="30" y="37"/>
                    <a:pt x="30" y="37"/>
                    <a:pt x="30" y="37"/>
                  </a:cubicBezTo>
                  <a:cubicBezTo>
                    <a:pt x="31" y="37"/>
                    <a:pt x="31" y="36"/>
                    <a:pt x="31" y="35"/>
                  </a:cubicBezTo>
                  <a:cubicBezTo>
                    <a:pt x="27" y="2"/>
                    <a:pt x="27" y="2"/>
                    <a:pt x="27" y="2"/>
                  </a:cubicBezTo>
                  <a:cubicBezTo>
                    <a:pt x="27" y="1"/>
                    <a:pt x="26" y="0"/>
                    <a:pt x="25"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6" name="Freeform 273"/>
            <p:cNvSpPr>
              <a:spLocks noEditPoints="1"/>
            </p:cNvSpPr>
            <p:nvPr/>
          </p:nvSpPr>
          <p:spPr bwMode="auto">
            <a:xfrm>
              <a:off x="3108722" y="1288453"/>
              <a:ext cx="121444" cy="172641"/>
            </a:xfrm>
            <a:custGeom>
              <a:avLst/>
              <a:gdLst>
                <a:gd name="T0" fmla="*/ 30 w 47"/>
                <a:gd name="T1" fmla="*/ 0 h 67"/>
                <a:gd name="T2" fmla="*/ 9 w 47"/>
                <a:gd name="T3" fmla="*/ 3 h 67"/>
                <a:gd name="T4" fmla="*/ 1 w 47"/>
                <a:gd name="T5" fmla="*/ 14 h 67"/>
                <a:gd name="T6" fmla="*/ 6 w 47"/>
                <a:gd name="T7" fmla="*/ 57 h 67"/>
                <a:gd name="T8" fmla="*/ 17 w 47"/>
                <a:gd name="T9" fmla="*/ 66 h 67"/>
                <a:gd name="T10" fmla="*/ 38 w 47"/>
                <a:gd name="T11" fmla="*/ 63 h 67"/>
                <a:gd name="T12" fmla="*/ 47 w 47"/>
                <a:gd name="T13" fmla="*/ 52 h 67"/>
                <a:gd name="T14" fmla="*/ 41 w 47"/>
                <a:gd name="T15" fmla="*/ 9 h 67"/>
                <a:gd name="T16" fmla="*/ 30 w 47"/>
                <a:gd name="T17" fmla="*/ 0 h 67"/>
                <a:gd name="T18" fmla="*/ 42 w 47"/>
                <a:gd name="T19" fmla="*/ 53 h 67"/>
                <a:gd name="T20" fmla="*/ 38 w 47"/>
                <a:gd name="T21" fmla="*/ 59 h 67"/>
                <a:gd name="T22" fmla="*/ 17 w 47"/>
                <a:gd name="T23" fmla="*/ 62 h 67"/>
                <a:gd name="T24" fmla="*/ 10 w 47"/>
                <a:gd name="T25" fmla="*/ 57 h 67"/>
                <a:gd name="T26" fmla="*/ 5 w 47"/>
                <a:gd name="T27" fmla="*/ 13 h 67"/>
                <a:gd name="T28" fmla="*/ 10 w 47"/>
                <a:gd name="T29" fmla="*/ 7 h 67"/>
                <a:gd name="T30" fmla="*/ 31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0"/>
                  </a:moveTo>
                  <a:cubicBezTo>
                    <a:pt x="9" y="3"/>
                    <a:pt x="9" y="3"/>
                    <a:pt x="9" y="3"/>
                  </a:cubicBezTo>
                  <a:cubicBezTo>
                    <a:pt x="4" y="4"/>
                    <a:pt x="0" y="9"/>
                    <a:pt x="1" y="14"/>
                  </a:cubicBezTo>
                  <a:cubicBezTo>
                    <a:pt x="6" y="57"/>
                    <a:pt x="6" y="57"/>
                    <a:pt x="6" y="57"/>
                  </a:cubicBezTo>
                  <a:cubicBezTo>
                    <a:pt x="7" y="63"/>
                    <a:pt x="12" y="67"/>
                    <a:pt x="17" y="66"/>
                  </a:cubicBezTo>
                  <a:cubicBezTo>
                    <a:pt x="38" y="63"/>
                    <a:pt x="38" y="63"/>
                    <a:pt x="38" y="63"/>
                  </a:cubicBezTo>
                  <a:cubicBezTo>
                    <a:pt x="43" y="63"/>
                    <a:pt x="47" y="58"/>
                    <a:pt x="47" y="52"/>
                  </a:cubicBezTo>
                  <a:cubicBezTo>
                    <a:pt x="41" y="9"/>
                    <a:pt x="41" y="9"/>
                    <a:pt x="41" y="9"/>
                  </a:cubicBezTo>
                  <a:cubicBezTo>
                    <a:pt x="41" y="4"/>
                    <a:pt x="36" y="0"/>
                    <a:pt x="30" y="0"/>
                  </a:cubicBezTo>
                  <a:close/>
                  <a:moveTo>
                    <a:pt x="42" y="53"/>
                  </a:moveTo>
                  <a:cubicBezTo>
                    <a:pt x="43" y="56"/>
                    <a:pt x="41" y="59"/>
                    <a:pt x="38" y="59"/>
                  </a:cubicBezTo>
                  <a:cubicBezTo>
                    <a:pt x="17" y="62"/>
                    <a:pt x="17" y="62"/>
                    <a:pt x="17" y="62"/>
                  </a:cubicBezTo>
                  <a:cubicBezTo>
                    <a:pt x="14" y="62"/>
                    <a:pt x="11" y="60"/>
                    <a:pt x="10" y="57"/>
                  </a:cubicBezTo>
                  <a:cubicBezTo>
                    <a:pt x="5" y="13"/>
                    <a:pt x="5" y="13"/>
                    <a:pt x="5" y="13"/>
                  </a:cubicBezTo>
                  <a:cubicBezTo>
                    <a:pt x="5" y="10"/>
                    <a:pt x="7" y="8"/>
                    <a:pt x="10" y="7"/>
                  </a:cubicBezTo>
                  <a:cubicBezTo>
                    <a:pt x="31" y="5"/>
                    <a:pt x="31" y="5"/>
                    <a:pt x="31" y="5"/>
                  </a:cubicBezTo>
                  <a:cubicBezTo>
                    <a:pt x="34" y="4"/>
                    <a:pt x="37" y="7"/>
                    <a:pt x="37" y="10"/>
                  </a:cubicBezTo>
                  <a:lnTo>
                    <a:pt x="42" y="53"/>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7" name="Freeform 274"/>
            <p:cNvSpPr/>
            <p:nvPr/>
          </p:nvSpPr>
          <p:spPr bwMode="auto">
            <a:xfrm>
              <a:off x="3165872" y="1414660"/>
              <a:ext cx="20240" cy="21431"/>
            </a:xfrm>
            <a:custGeom>
              <a:avLst/>
              <a:gdLst>
                <a:gd name="T0" fmla="*/ 6 w 8"/>
                <a:gd name="T1" fmla="*/ 0 h 8"/>
                <a:gd name="T2" fmla="*/ 2 w 8"/>
                <a:gd name="T3" fmla="*/ 1 h 8"/>
                <a:gd name="T4" fmla="*/ 0 w 8"/>
                <a:gd name="T5" fmla="*/ 3 h 8"/>
                <a:gd name="T6" fmla="*/ 1 w 8"/>
                <a:gd name="T7" fmla="*/ 7 h 8"/>
                <a:gd name="T8" fmla="*/ 3 w 8"/>
                <a:gd name="T9" fmla="*/ 8 h 8"/>
                <a:gd name="T10" fmla="*/ 7 w 8"/>
                <a:gd name="T11" fmla="*/ 8 h 8"/>
                <a:gd name="T12" fmla="*/ 8 w 8"/>
                <a:gd name="T13" fmla="*/ 6 h 8"/>
                <a:gd name="T14" fmla="*/ 8 w 8"/>
                <a:gd name="T15" fmla="*/ 2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2" y="1"/>
                    <a:pt x="2" y="1"/>
                    <a:pt x="2" y="1"/>
                  </a:cubicBezTo>
                  <a:cubicBezTo>
                    <a:pt x="1" y="1"/>
                    <a:pt x="0" y="2"/>
                    <a:pt x="0" y="3"/>
                  </a:cubicBezTo>
                  <a:cubicBezTo>
                    <a:pt x="1" y="7"/>
                    <a:pt x="1" y="7"/>
                    <a:pt x="1" y="7"/>
                  </a:cubicBezTo>
                  <a:cubicBezTo>
                    <a:pt x="1" y="8"/>
                    <a:pt x="2" y="8"/>
                    <a:pt x="3" y="8"/>
                  </a:cubicBezTo>
                  <a:cubicBezTo>
                    <a:pt x="7" y="8"/>
                    <a:pt x="7" y="8"/>
                    <a:pt x="7" y="8"/>
                  </a:cubicBezTo>
                  <a:cubicBezTo>
                    <a:pt x="8" y="8"/>
                    <a:pt x="8" y="7"/>
                    <a:pt x="8"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8" name="Freeform 275"/>
            <p:cNvSpPr/>
            <p:nvPr/>
          </p:nvSpPr>
          <p:spPr bwMode="auto">
            <a:xfrm>
              <a:off x="3128962" y="1312265"/>
              <a:ext cx="79772" cy="100013"/>
            </a:xfrm>
            <a:custGeom>
              <a:avLst/>
              <a:gdLst>
                <a:gd name="T0" fmla="*/ 25 w 31"/>
                <a:gd name="T1" fmla="*/ 0 h 39"/>
                <a:gd name="T2" fmla="*/ 1 w 31"/>
                <a:gd name="T3" fmla="*/ 3 h 39"/>
                <a:gd name="T4" fmla="*/ 0 w 31"/>
                <a:gd name="T5" fmla="*/ 4 h 39"/>
                <a:gd name="T6" fmla="*/ 4 w 31"/>
                <a:gd name="T7" fmla="*/ 38 h 39"/>
                <a:gd name="T8" fmla="*/ 6 w 31"/>
                <a:gd name="T9" fmla="*/ 39 h 39"/>
                <a:gd name="T10" fmla="*/ 29 w 31"/>
                <a:gd name="T11" fmla="*/ 36 h 39"/>
                <a:gd name="T12" fmla="*/ 31 w 31"/>
                <a:gd name="T13" fmla="*/ 34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3"/>
                    <a:pt x="0" y="4"/>
                  </a:cubicBezTo>
                  <a:cubicBezTo>
                    <a:pt x="4" y="38"/>
                    <a:pt x="4" y="38"/>
                    <a:pt x="4" y="38"/>
                  </a:cubicBezTo>
                  <a:cubicBezTo>
                    <a:pt x="4" y="39"/>
                    <a:pt x="5" y="39"/>
                    <a:pt x="6" y="39"/>
                  </a:cubicBezTo>
                  <a:cubicBezTo>
                    <a:pt x="29" y="36"/>
                    <a:pt x="29" y="36"/>
                    <a:pt x="29" y="36"/>
                  </a:cubicBezTo>
                  <a:cubicBezTo>
                    <a:pt x="30" y="36"/>
                    <a:pt x="31" y="35"/>
                    <a:pt x="31" y="34"/>
                  </a:cubicBezTo>
                  <a:cubicBezTo>
                    <a:pt x="27" y="1"/>
                    <a:pt x="27" y="1"/>
                    <a:pt x="27" y="1"/>
                  </a:cubicBezTo>
                  <a:cubicBezTo>
                    <a:pt x="26" y="0"/>
                    <a:pt x="26" y="0"/>
                    <a:pt x="25"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9" name="Freeform 276"/>
            <p:cNvSpPr>
              <a:spLocks noEditPoints="1"/>
            </p:cNvSpPr>
            <p:nvPr/>
          </p:nvSpPr>
          <p:spPr bwMode="auto">
            <a:xfrm>
              <a:off x="3345656" y="2836265"/>
              <a:ext cx="123825" cy="172641"/>
            </a:xfrm>
            <a:custGeom>
              <a:avLst/>
              <a:gdLst>
                <a:gd name="T0" fmla="*/ 31 w 48"/>
                <a:gd name="T1" fmla="*/ 1 h 67"/>
                <a:gd name="T2" fmla="*/ 10 w 48"/>
                <a:gd name="T3" fmla="*/ 3 h 67"/>
                <a:gd name="T4" fmla="*/ 1 w 48"/>
                <a:gd name="T5" fmla="*/ 14 h 67"/>
                <a:gd name="T6" fmla="*/ 6 w 48"/>
                <a:gd name="T7" fmla="*/ 58 h 67"/>
                <a:gd name="T8" fmla="*/ 17 w 48"/>
                <a:gd name="T9" fmla="*/ 66 h 67"/>
                <a:gd name="T10" fmla="*/ 38 w 48"/>
                <a:gd name="T11" fmla="*/ 64 h 67"/>
                <a:gd name="T12" fmla="*/ 47 w 48"/>
                <a:gd name="T13" fmla="*/ 53 h 67"/>
                <a:gd name="T14" fmla="*/ 42 w 48"/>
                <a:gd name="T15" fmla="*/ 9 h 67"/>
                <a:gd name="T16" fmla="*/ 31 w 48"/>
                <a:gd name="T17" fmla="*/ 1 h 67"/>
                <a:gd name="T18" fmla="*/ 43 w 48"/>
                <a:gd name="T19" fmla="*/ 53 h 67"/>
                <a:gd name="T20" fmla="*/ 38 w 48"/>
                <a:gd name="T21" fmla="*/ 59 h 67"/>
                <a:gd name="T22" fmla="*/ 17 w 48"/>
                <a:gd name="T23" fmla="*/ 62 h 67"/>
                <a:gd name="T24" fmla="*/ 11 w 48"/>
                <a:gd name="T25" fmla="*/ 57 h 67"/>
                <a:gd name="T26" fmla="*/ 5 w 48"/>
                <a:gd name="T27" fmla="*/ 14 h 67"/>
                <a:gd name="T28" fmla="*/ 10 w 48"/>
                <a:gd name="T29" fmla="*/ 8 h 67"/>
                <a:gd name="T30" fmla="*/ 31 w 48"/>
                <a:gd name="T31" fmla="*/ 5 h 67"/>
                <a:gd name="T32" fmla="*/ 37 w 48"/>
                <a:gd name="T33" fmla="*/ 10 h 67"/>
                <a:gd name="T34" fmla="*/ 43 w 48"/>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67">
                  <a:moveTo>
                    <a:pt x="31" y="1"/>
                  </a:moveTo>
                  <a:cubicBezTo>
                    <a:pt x="10" y="3"/>
                    <a:pt x="10" y="3"/>
                    <a:pt x="10" y="3"/>
                  </a:cubicBezTo>
                  <a:cubicBezTo>
                    <a:pt x="4" y="4"/>
                    <a:pt x="0" y="9"/>
                    <a:pt x="1" y="14"/>
                  </a:cubicBezTo>
                  <a:cubicBezTo>
                    <a:pt x="6" y="58"/>
                    <a:pt x="6" y="58"/>
                    <a:pt x="6" y="58"/>
                  </a:cubicBezTo>
                  <a:cubicBezTo>
                    <a:pt x="7" y="63"/>
                    <a:pt x="12" y="67"/>
                    <a:pt x="17" y="66"/>
                  </a:cubicBezTo>
                  <a:cubicBezTo>
                    <a:pt x="38" y="64"/>
                    <a:pt x="38" y="64"/>
                    <a:pt x="38" y="64"/>
                  </a:cubicBezTo>
                  <a:cubicBezTo>
                    <a:pt x="44" y="63"/>
                    <a:pt x="48" y="58"/>
                    <a:pt x="47" y="53"/>
                  </a:cubicBezTo>
                  <a:cubicBezTo>
                    <a:pt x="42" y="9"/>
                    <a:pt x="42" y="9"/>
                    <a:pt x="42" y="9"/>
                  </a:cubicBezTo>
                  <a:cubicBezTo>
                    <a:pt x="41" y="4"/>
                    <a:pt x="36" y="0"/>
                    <a:pt x="31" y="1"/>
                  </a:cubicBezTo>
                  <a:close/>
                  <a:moveTo>
                    <a:pt x="43" y="53"/>
                  </a:moveTo>
                  <a:cubicBezTo>
                    <a:pt x="43" y="56"/>
                    <a:pt x="41" y="59"/>
                    <a:pt x="38" y="59"/>
                  </a:cubicBezTo>
                  <a:cubicBezTo>
                    <a:pt x="17" y="62"/>
                    <a:pt x="17" y="62"/>
                    <a:pt x="17" y="62"/>
                  </a:cubicBezTo>
                  <a:cubicBezTo>
                    <a:pt x="14" y="62"/>
                    <a:pt x="11" y="60"/>
                    <a:pt x="11" y="57"/>
                  </a:cubicBezTo>
                  <a:cubicBezTo>
                    <a:pt x="5" y="14"/>
                    <a:pt x="5" y="14"/>
                    <a:pt x="5" y="14"/>
                  </a:cubicBezTo>
                  <a:cubicBezTo>
                    <a:pt x="5" y="11"/>
                    <a:pt x="7" y="8"/>
                    <a:pt x="10" y="8"/>
                  </a:cubicBezTo>
                  <a:cubicBezTo>
                    <a:pt x="31" y="5"/>
                    <a:pt x="31" y="5"/>
                    <a:pt x="31" y="5"/>
                  </a:cubicBezTo>
                  <a:cubicBezTo>
                    <a:pt x="34" y="5"/>
                    <a:pt x="37" y="7"/>
                    <a:pt x="37" y="10"/>
                  </a:cubicBezTo>
                  <a:lnTo>
                    <a:pt x="43" y="53"/>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0" name="Freeform 277"/>
            <p:cNvSpPr/>
            <p:nvPr/>
          </p:nvSpPr>
          <p:spPr bwMode="auto">
            <a:xfrm>
              <a:off x="3402806" y="2962471"/>
              <a:ext cx="22622" cy="23813"/>
            </a:xfrm>
            <a:custGeom>
              <a:avLst/>
              <a:gdLst>
                <a:gd name="T0" fmla="*/ 6 w 9"/>
                <a:gd name="T1" fmla="*/ 1 h 9"/>
                <a:gd name="T2" fmla="*/ 2 w 9"/>
                <a:gd name="T3" fmla="*/ 1 h 9"/>
                <a:gd name="T4" fmla="*/ 0 w 9"/>
                <a:gd name="T5" fmla="*/ 3 h 9"/>
                <a:gd name="T6" fmla="*/ 1 w 9"/>
                <a:gd name="T7" fmla="*/ 7 h 9"/>
                <a:gd name="T8" fmla="*/ 3 w 9"/>
                <a:gd name="T9" fmla="*/ 8 h 9"/>
                <a:gd name="T10" fmla="*/ 7 w 9"/>
                <a:gd name="T11" fmla="*/ 8 h 9"/>
                <a:gd name="T12" fmla="*/ 9 w 9"/>
                <a:gd name="T13" fmla="*/ 6 h 9"/>
                <a:gd name="T14" fmla="*/ 8 w 9"/>
                <a:gd name="T15" fmla="*/ 2 h 9"/>
                <a:gd name="T16" fmla="*/ 6 w 9"/>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1"/>
                  </a:moveTo>
                  <a:cubicBezTo>
                    <a:pt x="2" y="1"/>
                    <a:pt x="2" y="1"/>
                    <a:pt x="2" y="1"/>
                  </a:cubicBezTo>
                  <a:cubicBezTo>
                    <a:pt x="1" y="1"/>
                    <a:pt x="0" y="2"/>
                    <a:pt x="0" y="3"/>
                  </a:cubicBezTo>
                  <a:cubicBezTo>
                    <a:pt x="1" y="7"/>
                    <a:pt x="1" y="7"/>
                    <a:pt x="1" y="7"/>
                  </a:cubicBezTo>
                  <a:cubicBezTo>
                    <a:pt x="1" y="8"/>
                    <a:pt x="2" y="9"/>
                    <a:pt x="3" y="8"/>
                  </a:cubicBezTo>
                  <a:cubicBezTo>
                    <a:pt x="7" y="8"/>
                    <a:pt x="7" y="8"/>
                    <a:pt x="7" y="8"/>
                  </a:cubicBezTo>
                  <a:cubicBezTo>
                    <a:pt x="8" y="8"/>
                    <a:pt x="9" y="7"/>
                    <a:pt x="9" y="6"/>
                  </a:cubicBezTo>
                  <a:cubicBezTo>
                    <a:pt x="8" y="2"/>
                    <a:pt x="8" y="2"/>
                    <a:pt x="8" y="2"/>
                  </a:cubicBezTo>
                  <a:cubicBezTo>
                    <a:pt x="8" y="1"/>
                    <a:pt x="7" y="0"/>
                    <a:pt x="6" y="1"/>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1" name="Freeform 278"/>
            <p:cNvSpPr/>
            <p:nvPr/>
          </p:nvSpPr>
          <p:spPr bwMode="auto">
            <a:xfrm>
              <a:off x="3365896" y="2860078"/>
              <a:ext cx="79772" cy="100013"/>
            </a:xfrm>
            <a:custGeom>
              <a:avLst/>
              <a:gdLst>
                <a:gd name="T0" fmla="*/ 25 w 31"/>
                <a:gd name="T1" fmla="*/ 0 h 39"/>
                <a:gd name="T2" fmla="*/ 1 w 31"/>
                <a:gd name="T3" fmla="*/ 3 h 39"/>
                <a:gd name="T4" fmla="*/ 0 w 31"/>
                <a:gd name="T5" fmla="*/ 5 h 39"/>
                <a:gd name="T6" fmla="*/ 4 w 31"/>
                <a:gd name="T7" fmla="*/ 38 h 39"/>
                <a:gd name="T8" fmla="*/ 6 w 31"/>
                <a:gd name="T9" fmla="*/ 39 h 39"/>
                <a:gd name="T10" fmla="*/ 29 w 31"/>
                <a:gd name="T11" fmla="*/ 36 h 39"/>
                <a:gd name="T12" fmla="*/ 31 w 31"/>
                <a:gd name="T13" fmla="*/ 35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4"/>
                    <a:pt x="0" y="5"/>
                  </a:cubicBezTo>
                  <a:cubicBezTo>
                    <a:pt x="4" y="38"/>
                    <a:pt x="4" y="38"/>
                    <a:pt x="4" y="38"/>
                  </a:cubicBezTo>
                  <a:cubicBezTo>
                    <a:pt x="4" y="39"/>
                    <a:pt x="5" y="39"/>
                    <a:pt x="6" y="39"/>
                  </a:cubicBezTo>
                  <a:cubicBezTo>
                    <a:pt x="29" y="36"/>
                    <a:pt x="29" y="36"/>
                    <a:pt x="29" y="36"/>
                  </a:cubicBezTo>
                  <a:cubicBezTo>
                    <a:pt x="30" y="36"/>
                    <a:pt x="31" y="36"/>
                    <a:pt x="31" y="35"/>
                  </a:cubicBezTo>
                  <a:cubicBezTo>
                    <a:pt x="27" y="1"/>
                    <a:pt x="27" y="1"/>
                    <a:pt x="27" y="1"/>
                  </a:cubicBezTo>
                  <a:cubicBezTo>
                    <a:pt x="27" y="0"/>
                    <a:pt x="26" y="0"/>
                    <a:pt x="25"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grpSp>
      <p:grpSp>
        <p:nvGrpSpPr>
          <p:cNvPr id="432" name="Group 3"/>
          <p:cNvGrpSpPr/>
          <p:nvPr/>
        </p:nvGrpSpPr>
        <p:grpSpPr>
          <a:xfrm>
            <a:off x="7289634" y="2541518"/>
            <a:ext cx="685800" cy="685800"/>
            <a:chOff x="10206307" y="3388690"/>
            <a:chExt cx="914400" cy="914400"/>
          </a:xfrm>
        </p:grpSpPr>
        <p:sp>
          <p:nvSpPr>
            <p:cNvPr id="433" name="Oval 464"/>
            <p:cNvSpPr/>
            <p:nvPr/>
          </p:nvSpPr>
          <p:spPr>
            <a:xfrm>
              <a:off x="10206307"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4" name="AutoShape 13"/>
            <p:cNvSpPr/>
            <p:nvPr/>
          </p:nvSpPr>
          <p:spPr bwMode="auto">
            <a:xfrm>
              <a:off x="10529463" y="3675931"/>
              <a:ext cx="268088" cy="346493"/>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grpSp>
        <p:nvGrpSpPr>
          <p:cNvPr id="435" name="Group 4"/>
          <p:cNvGrpSpPr/>
          <p:nvPr/>
        </p:nvGrpSpPr>
        <p:grpSpPr>
          <a:xfrm>
            <a:off x="5994187" y="2469509"/>
            <a:ext cx="829818" cy="829818"/>
            <a:chOff x="8479044" y="3292678"/>
            <a:chExt cx="1106424" cy="1106424"/>
          </a:xfrm>
        </p:grpSpPr>
        <p:sp>
          <p:nvSpPr>
            <p:cNvPr id="436" name="Oval 461"/>
            <p:cNvSpPr/>
            <p:nvPr/>
          </p:nvSpPr>
          <p:spPr>
            <a:xfrm>
              <a:off x="8479044" y="3292678"/>
              <a:ext cx="1106424" cy="11064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7" name="Oval 1009"/>
            <p:cNvSpPr/>
            <p:nvPr/>
          </p:nvSpPr>
          <p:spPr>
            <a:xfrm>
              <a:off x="8654404" y="3468038"/>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8" name="AutoShape 15"/>
            <p:cNvSpPr/>
            <p:nvPr/>
          </p:nvSpPr>
          <p:spPr bwMode="auto">
            <a:xfrm>
              <a:off x="8953093" y="3675931"/>
              <a:ext cx="158323" cy="339915"/>
            </a:xfrm>
            <a:custGeom>
              <a:avLst/>
              <a:gdLst>
                <a:gd name="T0" fmla="*/ 262945285 w 21600"/>
                <a:gd name="T1" fmla="*/ 616631 h 21437"/>
                <a:gd name="T2" fmla="*/ 262945285 w 21600"/>
                <a:gd name="T3" fmla="*/ 451557226 h 21437"/>
                <a:gd name="T4" fmla="*/ 180361170 w 21600"/>
                <a:gd name="T5" fmla="*/ 514655930 h 21437"/>
                <a:gd name="T6" fmla="*/ 173604519 w 21600"/>
                <a:gd name="T7" fmla="*/ 869221096 h 21437"/>
                <a:gd name="T8" fmla="*/ 262945285 w 21600"/>
                <a:gd name="T9" fmla="*/ 869221096 h 21437"/>
                <a:gd name="T10" fmla="*/ 252829379 w 21600"/>
                <a:gd name="T11" fmla="*/ 1326201898 h 21437"/>
                <a:gd name="T12" fmla="*/ 176977025 w 21600"/>
                <a:gd name="T13" fmla="*/ 1326201898 h 21437"/>
                <a:gd name="T14" fmla="*/ 176977025 w 21600"/>
                <a:gd name="T15" fmla="*/ 2147483646 h 21437"/>
                <a:gd name="T16" fmla="*/ 57300181 w 21600"/>
                <a:gd name="T17" fmla="*/ 2147483646 h 21437"/>
                <a:gd name="T18" fmla="*/ 57300181 w 21600"/>
                <a:gd name="T19" fmla="*/ 1326201898 h 21437"/>
                <a:gd name="T20" fmla="*/ 0 w 21600"/>
                <a:gd name="T21" fmla="*/ 1326201898 h 21437"/>
                <a:gd name="T22" fmla="*/ 0 w 21600"/>
                <a:gd name="T23" fmla="*/ 869221096 h 21437"/>
                <a:gd name="T24" fmla="*/ 55620013 w 21600"/>
                <a:gd name="T25" fmla="*/ 869221096 h 21437"/>
                <a:gd name="T26" fmla="*/ 87648428 w 21600"/>
                <a:gd name="T27" fmla="*/ 152203103 h 21437"/>
                <a:gd name="T28" fmla="*/ 262945285 w 21600"/>
                <a:gd name="T29" fmla="*/ 616631 h 21437"/>
                <a:gd name="T30" fmla="*/ 262945285 w 21600"/>
                <a:gd name="T31" fmla="*/ 616631 h 21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437">
                  <a:moveTo>
                    <a:pt x="21600" y="5"/>
                  </a:moveTo>
                  <a:cubicBezTo>
                    <a:pt x="21600" y="1241"/>
                    <a:pt x="21600" y="3664"/>
                    <a:pt x="21600" y="3664"/>
                  </a:cubicBezTo>
                  <a:cubicBezTo>
                    <a:pt x="21600" y="3664"/>
                    <a:pt x="15693" y="3516"/>
                    <a:pt x="14816" y="4176"/>
                  </a:cubicBezTo>
                  <a:cubicBezTo>
                    <a:pt x="14095" y="4718"/>
                    <a:pt x="14328" y="5933"/>
                    <a:pt x="14261" y="7053"/>
                  </a:cubicBezTo>
                  <a:cubicBezTo>
                    <a:pt x="16662" y="7053"/>
                    <a:pt x="19200" y="7053"/>
                    <a:pt x="21600" y="7053"/>
                  </a:cubicBezTo>
                  <a:cubicBezTo>
                    <a:pt x="21438" y="8341"/>
                    <a:pt x="21132" y="9564"/>
                    <a:pt x="20769" y="10761"/>
                  </a:cubicBezTo>
                  <a:cubicBezTo>
                    <a:pt x="18692" y="10761"/>
                    <a:pt x="14538" y="10761"/>
                    <a:pt x="14538" y="10761"/>
                  </a:cubicBezTo>
                  <a:lnTo>
                    <a:pt x="14538" y="21437"/>
                  </a:lnTo>
                  <a:cubicBezTo>
                    <a:pt x="14538" y="21437"/>
                    <a:pt x="7938" y="21437"/>
                    <a:pt x="4707" y="21437"/>
                  </a:cubicBezTo>
                  <a:cubicBezTo>
                    <a:pt x="4709" y="18133"/>
                    <a:pt x="4705" y="14278"/>
                    <a:pt x="4707" y="10761"/>
                  </a:cubicBezTo>
                  <a:cubicBezTo>
                    <a:pt x="3137" y="10761"/>
                    <a:pt x="1568" y="10761"/>
                    <a:pt x="0" y="10761"/>
                  </a:cubicBezTo>
                  <a:cubicBezTo>
                    <a:pt x="0" y="9525"/>
                    <a:pt x="0" y="8288"/>
                    <a:pt x="0" y="7053"/>
                  </a:cubicBezTo>
                  <a:cubicBezTo>
                    <a:pt x="1522" y="7053"/>
                    <a:pt x="3046" y="7053"/>
                    <a:pt x="4569" y="7053"/>
                  </a:cubicBezTo>
                  <a:cubicBezTo>
                    <a:pt x="4787" y="4587"/>
                    <a:pt x="4552" y="2480"/>
                    <a:pt x="7200" y="1235"/>
                  </a:cubicBezTo>
                  <a:cubicBezTo>
                    <a:pt x="10176" y="-163"/>
                    <a:pt x="15466" y="8"/>
                    <a:pt x="21600" y="5"/>
                  </a:cubicBezTo>
                  <a:close/>
                  <a:moveTo>
                    <a:pt x="21600" y="5"/>
                  </a:moveTo>
                </a:path>
              </a:pathLst>
            </a:custGeom>
            <a:solidFill>
              <a:schemeClr val="accent1"/>
            </a:solidFill>
            <a:ln>
              <a:noFill/>
            </a:ln>
          </p:spPr>
          <p:txBody>
            <a:bodyPr lIns="0" tIns="0" rIns="0" bIns="0"/>
            <a:lstStyle/>
            <a:p>
              <a:endParaRPr lang="en-GB">
                <a:solidFill>
                  <a:schemeClr val="tx1">
                    <a:lumMod val="65000"/>
                    <a:lumOff val="35000"/>
                  </a:schemeClr>
                </a:solidFill>
              </a:endParaRPr>
            </a:p>
          </p:txBody>
        </p:sp>
      </p:grpSp>
      <p:grpSp>
        <p:nvGrpSpPr>
          <p:cNvPr id="439" name="Group 5"/>
          <p:cNvGrpSpPr/>
          <p:nvPr/>
        </p:nvGrpSpPr>
        <p:grpSpPr>
          <a:xfrm>
            <a:off x="4842758" y="2541518"/>
            <a:ext cx="685800" cy="685800"/>
            <a:chOff x="6943805" y="3388690"/>
            <a:chExt cx="914400" cy="914400"/>
          </a:xfrm>
        </p:grpSpPr>
        <p:sp>
          <p:nvSpPr>
            <p:cNvPr id="440" name="Oval 463"/>
            <p:cNvSpPr/>
            <p:nvPr/>
          </p:nvSpPr>
          <p:spPr>
            <a:xfrm>
              <a:off x="6943805"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41" name="AutoShape 14"/>
            <p:cNvSpPr/>
            <p:nvPr/>
          </p:nvSpPr>
          <p:spPr bwMode="auto">
            <a:xfrm>
              <a:off x="7231048" y="3690927"/>
              <a:ext cx="339914" cy="309921"/>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sp>
        <p:nvSpPr>
          <p:cNvPr id="442" name="TextBox 441"/>
          <p:cNvSpPr txBox="1"/>
          <p:nvPr/>
        </p:nvSpPr>
        <p:spPr>
          <a:xfrm>
            <a:off x="6014466" y="3365035"/>
            <a:ext cx="856645"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443" name="TextBox 442"/>
          <p:cNvSpPr txBox="1"/>
          <p:nvPr/>
        </p:nvSpPr>
        <p:spPr>
          <a:xfrm>
            <a:off x="4788024" y="3353637"/>
            <a:ext cx="856645"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444" name="TextBox 443"/>
          <p:cNvSpPr txBox="1"/>
          <p:nvPr/>
        </p:nvSpPr>
        <p:spPr>
          <a:xfrm>
            <a:off x="7234901" y="3353638"/>
            <a:ext cx="856645" cy="284693"/>
          </a:xfrm>
          <a:prstGeom prst="rect">
            <a:avLst/>
          </a:prstGeom>
          <a:noFill/>
        </p:spPr>
        <p:txBody>
          <a:bodyPr wrap="none" lIns="68580" tIns="34290" rIns="68580" bIns="34290"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445" name="Rectangle 1292"/>
          <p:cNvSpPr/>
          <p:nvPr/>
        </p:nvSpPr>
        <p:spPr>
          <a:xfrm>
            <a:off x="4504271" y="3826206"/>
            <a:ext cx="4376426" cy="746358"/>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158"/>
                                        </p:tgtEl>
                                        <p:attrNameLst>
                                          <p:attrName>style.visibility</p:attrName>
                                        </p:attrNameLst>
                                      </p:cBhvr>
                                      <p:to>
                                        <p:strVal val="visible"/>
                                      </p:to>
                                    </p:set>
                                    <p:anim calcmode="lin" valueType="num">
                                      <p:cBhvr additive="base">
                                        <p:cTn id="13" dur="500" fill="hold"/>
                                        <p:tgtEl>
                                          <p:spTgt spid="158"/>
                                        </p:tgtEl>
                                        <p:attrNameLst>
                                          <p:attrName>ppt_x</p:attrName>
                                        </p:attrNameLst>
                                      </p:cBhvr>
                                      <p:tavLst>
                                        <p:tav tm="0">
                                          <p:val>
                                            <p:strVal val="1+#ppt_w/2"/>
                                          </p:val>
                                        </p:tav>
                                        <p:tav tm="100000">
                                          <p:val>
                                            <p:strVal val="#ppt_x"/>
                                          </p:val>
                                        </p:tav>
                                      </p:tavLst>
                                    </p:anim>
                                    <p:anim calcmode="lin" valueType="num">
                                      <p:cBhvr additive="base">
                                        <p:cTn id="14" dur="500" fill="hold"/>
                                        <p:tgtEl>
                                          <p:spTgt spid="15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159"/>
                                        </p:tgtEl>
                                        <p:attrNameLst>
                                          <p:attrName>style.visibility</p:attrName>
                                        </p:attrNameLst>
                                      </p:cBhvr>
                                      <p:to>
                                        <p:strVal val="visible"/>
                                      </p:to>
                                    </p:set>
                                    <p:animEffect transition="in" filter="wipe(right)">
                                      <p:cBhvr>
                                        <p:cTn id="18" dur="500"/>
                                        <p:tgtEl>
                                          <p:spTgt spid="159"/>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435"/>
                                        </p:tgtEl>
                                        <p:attrNameLst>
                                          <p:attrName>style.visibility</p:attrName>
                                        </p:attrNameLst>
                                      </p:cBhvr>
                                      <p:to>
                                        <p:strVal val="visible"/>
                                      </p:to>
                                    </p:set>
                                    <p:anim calcmode="lin" valueType="num">
                                      <p:cBhvr>
                                        <p:cTn id="22" dur="500" fill="hold"/>
                                        <p:tgtEl>
                                          <p:spTgt spid="435"/>
                                        </p:tgtEl>
                                        <p:attrNameLst>
                                          <p:attrName>ppt_w</p:attrName>
                                        </p:attrNameLst>
                                      </p:cBhvr>
                                      <p:tavLst>
                                        <p:tav tm="0">
                                          <p:val>
                                            <p:fltVal val="0"/>
                                          </p:val>
                                        </p:tav>
                                        <p:tav tm="100000">
                                          <p:val>
                                            <p:strVal val="#ppt_w"/>
                                          </p:val>
                                        </p:tav>
                                      </p:tavLst>
                                    </p:anim>
                                    <p:anim calcmode="lin" valueType="num">
                                      <p:cBhvr>
                                        <p:cTn id="23" dur="500" fill="hold"/>
                                        <p:tgtEl>
                                          <p:spTgt spid="435"/>
                                        </p:tgtEl>
                                        <p:attrNameLst>
                                          <p:attrName>ppt_h</p:attrName>
                                        </p:attrNameLst>
                                      </p:cBhvr>
                                      <p:tavLst>
                                        <p:tav tm="0">
                                          <p:val>
                                            <p:fltVal val="0"/>
                                          </p:val>
                                        </p:tav>
                                        <p:tav tm="100000">
                                          <p:val>
                                            <p:strVal val="#ppt_h"/>
                                          </p:val>
                                        </p:tav>
                                      </p:tavLst>
                                    </p:anim>
                                    <p:animEffect transition="in" filter="fade">
                                      <p:cBhvr>
                                        <p:cTn id="24" dur="500"/>
                                        <p:tgtEl>
                                          <p:spTgt spid="43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432"/>
                                        </p:tgtEl>
                                        <p:attrNameLst>
                                          <p:attrName>style.visibility</p:attrName>
                                        </p:attrNameLst>
                                      </p:cBhvr>
                                      <p:to>
                                        <p:strVal val="visible"/>
                                      </p:to>
                                    </p:set>
                                    <p:anim calcmode="lin" valueType="num">
                                      <p:cBhvr>
                                        <p:cTn id="28" dur="500" fill="hold"/>
                                        <p:tgtEl>
                                          <p:spTgt spid="432"/>
                                        </p:tgtEl>
                                        <p:attrNameLst>
                                          <p:attrName>ppt_w</p:attrName>
                                        </p:attrNameLst>
                                      </p:cBhvr>
                                      <p:tavLst>
                                        <p:tav tm="0">
                                          <p:val>
                                            <p:fltVal val="0"/>
                                          </p:val>
                                        </p:tav>
                                        <p:tav tm="100000">
                                          <p:val>
                                            <p:strVal val="#ppt_w"/>
                                          </p:val>
                                        </p:tav>
                                      </p:tavLst>
                                    </p:anim>
                                    <p:anim calcmode="lin" valueType="num">
                                      <p:cBhvr>
                                        <p:cTn id="29" dur="500" fill="hold"/>
                                        <p:tgtEl>
                                          <p:spTgt spid="432"/>
                                        </p:tgtEl>
                                        <p:attrNameLst>
                                          <p:attrName>ppt_h</p:attrName>
                                        </p:attrNameLst>
                                      </p:cBhvr>
                                      <p:tavLst>
                                        <p:tav tm="0">
                                          <p:val>
                                            <p:fltVal val="0"/>
                                          </p:val>
                                        </p:tav>
                                        <p:tav tm="100000">
                                          <p:val>
                                            <p:strVal val="#ppt_h"/>
                                          </p:val>
                                        </p:tav>
                                      </p:tavLst>
                                    </p:anim>
                                    <p:animEffect transition="in" filter="fade">
                                      <p:cBhvr>
                                        <p:cTn id="30" dur="500"/>
                                        <p:tgtEl>
                                          <p:spTgt spid="432"/>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439"/>
                                        </p:tgtEl>
                                        <p:attrNameLst>
                                          <p:attrName>style.visibility</p:attrName>
                                        </p:attrNameLst>
                                      </p:cBhvr>
                                      <p:to>
                                        <p:strVal val="visible"/>
                                      </p:to>
                                    </p:set>
                                    <p:anim calcmode="lin" valueType="num">
                                      <p:cBhvr>
                                        <p:cTn id="34" dur="500" fill="hold"/>
                                        <p:tgtEl>
                                          <p:spTgt spid="439"/>
                                        </p:tgtEl>
                                        <p:attrNameLst>
                                          <p:attrName>ppt_w</p:attrName>
                                        </p:attrNameLst>
                                      </p:cBhvr>
                                      <p:tavLst>
                                        <p:tav tm="0">
                                          <p:val>
                                            <p:fltVal val="0"/>
                                          </p:val>
                                        </p:tav>
                                        <p:tav tm="100000">
                                          <p:val>
                                            <p:strVal val="#ppt_w"/>
                                          </p:val>
                                        </p:tav>
                                      </p:tavLst>
                                    </p:anim>
                                    <p:anim calcmode="lin" valueType="num">
                                      <p:cBhvr>
                                        <p:cTn id="35" dur="500" fill="hold"/>
                                        <p:tgtEl>
                                          <p:spTgt spid="439"/>
                                        </p:tgtEl>
                                        <p:attrNameLst>
                                          <p:attrName>ppt_h</p:attrName>
                                        </p:attrNameLst>
                                      </p:cBhvr>
                                      <p:tavLst>
                                        <p:tav tm="0">
                                          <p:val>
                                            <p:fltVal val="0"/>
                                          </p:val>
                                        </p:tav>
                                        <p:tav tm="100000">
                                          <p:val>
                                            <p:strVal val="#ppt_h"/>
                                          </p:val>
                                        </p:tav>
                                      </p:tavLst>
                                    </p:anim>
                                    <p:animEffect transition="in" filter="fade">
                                      <p:cBhvr>
                                        <p:cTn id="36" dur="500"/>
                                        <p:tgtEl>
                                          <p:spTgt spid="439"/>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443"/>
                                        </p:tgtEl>
                                        <p:attrNameLst>
                                          <p:attrName>style.visibility</p:attrName>
                                        </p:attrNameLst>
                                      </p:cBhvr>
                                      <p:to>
                                        <p:strVal val="visible"/>
                                      </p:to>
                                    </p:set>
                                    <p:anim calcmode="lin" valueType="num">
                                      <p:cBhvr additive="base">
                                        <p:cTn id="40" dur="500" fill="hold"/>
                                        <p:tgtEl>
                                          <p:spTgt spid="443"/>
                                        </p:tgtEl>
                                        <p:attrNameLst>
                                          <p:attrName>ppt_x</p:attrName>
                                        </p:attrNameLst>
                                      </p:cBhvr>
                                      <p:tavLst>
                                        <p:tav tm="0">
                                          <p:val>
                                            <p:strVal val="#ppt_x"/>
                                          </p:val>
                                        </p:tav>
                                        <p:tav tm="100000">
                                          <p:val>
                                            <p:strVal val="#ppt_x"/>
                                          </p:val>
                                        </p:tav>
                                      </p:tavLst>
                                    </p:anim>
                                    <p:anim calcmode="lin" valueType="num">
                                      <p:cBhvr additive="base">
                                        <p:cTn id="41" dur="500" fill="hold"/>
                                        <p:tgtEl>
                                          <p:spTgt spid="44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42"/>
                                        </p:tgtEl>
                                        <p:attrNameLst>
                                          <p:attrName>style.visibility</p:attrName>
                                        </p:attrNameLst>
                                      </p:cBhvr>
                                      <p:to>
                                        <p:strVal val="visible"/>
                                      </p:to>
                                    </p:set>
                                    <p:anim calcmode="lin" valueType="num">
                                      <p:cBhvr additive="base">
                                        <p:cTn id="44" dur="500" fill="hold"/>
                                        <p:tgtEl>
                                          <p:spTgt spid="442"/>
                                        </p:tgtEl>
                                        <p:attrNameLst>
                                          <p:attrName>ppt_x</p:attrName>
                                        </p:attrNameLst>
                                      </p:cBhvr>
                                      <p:tavLst>
                                        <p:tav tm="0">
                                          <p:val>
                                            <p:strVal val="#ppt_x"/>
                                          </p:val>
                                        </p:tav>
                                        <p:tav tm="100000">
                                          <p:val>
                                            <p:strVal val="#ppt_x"/>
                                          </p:val>
                                        </p:tav>
                                      </p:tavLst>
                                    </p:anim>
                                    <p:anim calcmode="lin" valueType="num">
                                      <p:cBhvr additive="base">
                                        <p:cTn id="45" dur="500" fill="hold"/>
                                        <p:tgtEl>
                                          <p:spTgt spid="44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44"/>
                                        </p:tgtEl>
                                        <p:attrNameLst>
                                          <p:attrName>style.visibility</p:attrName>
                                        </p:attrNameLst>
                                      </p:cBhvr>
                                      <p:to>
                                        <p:strVal val="visible"/>
                                      </p:to>
                                    </p:set>
                                    <p:anim calcmode="lin" valueType="num">
                                      <p:cBhvr additive="base">
                                        <p:cTn id="48" dur="500" fill="hold"/>
                                        <p:tgtEl>
                                          <p:spTgt spid="444"/>
                                        </p:tgtEl>
                                        <p:attrNameLst>
                                          <p:attrName>ppt_x</p:attrName>
                                        </p:attrNameLst>
                                      </p:cBhvr>
                                      <p:tavLst>
                                        <p:tav tm="0">
                                          <p:val>
                                            <p:strVal val="#ppt_x"/>
                                          </p:val>
                                        </p:tav>
                                        <p:tav tm="100000">
                                          <p:val>
                                            <p:strVal val="#ppt_x"/>
                                          </p:val>
                                        </p:tav>
                                      </p:tavLst>
                                    </p:anim>
                                    <p:anim calcmode="lin" valueType="num">
                                      <p:cBhvr additive="base">
                                        <p:cTn id="49" dur="500" fill="hold"/>
                                        <p:tgtEl>
                                          <p:spTgt spid="444"/>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445"/>
                                        </p:tgtEl>
                                        <p:attrNameLst>
                                          <p:attrName>style.visibility</p:attrName>
                                        </p:attrNameLst>
                                      </p:cBhvr>
                                      <p:to>
                                        <p:strVal val="visible"/>
                                      </p:to>
                                    </p:set>
                                    <p:animEffect transition="in" filter="wipe(up)">
                                      <p:cBhvr>
                                        <p:cTn id="53" dur="10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442" grpId="0"/>
      <p:bldP spid="443" grpId="0"/>
      <p:bldP spid="444" grpId="0"/>
      <p:bldP spid="44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第五部分  产业分布与计划</a:t>
            </a:r>
          </a:p>
        </p:txBody>
      </p:sp>
      <p:grpSp>
        <p:nvGrpSpPr>
          <p:cNvPr id="499" name="组合 498"/>
          <p:cNvGrpSpPr/>
          <p:nvPr/>
        </p:nvGrpSpPr>
        <p:grpSpPr>
          <a:xfrm>
            <a:off x="619538" y="1561822"/>
            <a:ext cx="5563899" cy="2738120"/>
            <a:chOff x="776287" y="706437"/>
            <a:chExt cx="7658101" cy="3768726"/>
          </a:xfrm>
          <a:solidFill>
            <a:srgbClr val="4F81BD">
              <a:alpha val="98000"/>
            </a:srgbClr>
          </a:solidFill>
        </p:grpSpPr>
        <p:sp>
          <p:nvSpPr>
            <p:cNvPr id="500"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01"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02"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03"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04"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05"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06"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07"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08"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09"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10"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11"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12"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13"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14"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15"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16"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17"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18"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19"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20"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21"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22"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23"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24"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25"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26"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27"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28"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29"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30"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31"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32"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33"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34"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35"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36"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37"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38"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39"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40"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41"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42"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43"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44"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45"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46"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47"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48"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49"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50"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51"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52"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53"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54"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55"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56"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57"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58" name="Rectangle 68"/>
            <p:cNvSpPr>
              <a:spLocks noChangeArrowheads="1"/>
            </p:cNvSpPr>
            <p:nvPr/>
          </p:nvSpPr>
          <p:spPr bwMode="auto">
            <a:xfrm>
              <a:off x="6961187" y="2870200"/>
              <a:ext cx="19050" cy="11113"/>
            </a:xfrm>
            <a:prstGeom prst="rect">
              <a:avLst/>
            </a:pr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59"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60"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61"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62"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63"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64"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65"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66"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67"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68"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69"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70"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71"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72"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73"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74"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75"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76"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77"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78"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79"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80"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81"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82"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83"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84"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85"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86"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87"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88"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89"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90"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91"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92"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93"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94"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95"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96"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97"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98"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599"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600"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601"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602"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603"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604"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605"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sp>
          <p:nvSpPr>
            <p:cNvPr id="606"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defTabSz="920750" fontAlgn="auto">
                <a:spcBef>
                  <a:spcPts val="0"/>
                </a:spcBef>
                <a:spcAft>
                  <a:spcPts val="0"/>
                </a:spcAft>
                <a:defRPr/>
              </a:pPr>
              <a:endParaRPr lang="zh-CN" altLang="en-US">
                <a:latin typeface="+mn-lt"/>
                <a:ea typeface="+mn-ea"/>
              </a:endParaRPr>
            </a:p>
          </p:txBody>
        </p:sp>
      </p:grpSp>
      <p:sp>
        <p:nvSpPr>
          <p:cNvPr id="607" name="流程图: 联系 8"/>
          <p:cNvSpPr/>
          <p:nvPr/>
        </p:nvSpPr>
        <p:spPr>
          <a:xfrm>
            <a:off x="4913663" y="307407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C0504D"/>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608" name="流程图: 联系 8"/>
          <p:cNvSpPr/>
          <p:nvPr/>
        </p:nvSpPr>
        <p:spPr>
          <a:xfrm>
            <a:off x="3532784" y="1730290"/>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9BBB59"/>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609" name="流程图: 联系 8"/>
          <p:cNvSpPr/>
          <p:nvPr/>
        </p:nvSpPr>
        <p:spPr>
          <a:xfrm>
            <a:off x="957613" y="139132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8064A2"/>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610" name="矩形 609"/>
          <p:cNvSpPr/>
          <p:nvPr/>
        </p:nvSpPr>
        <p:spPr>
          <a:xfrm>
            <a:off x="6093296" y="1347614"/>
            <a:ext cx="1441420" cy="307777"/>
          </a:xfrm>
          <a:prstGeom prst="rect">
            <a:avLst/>
          </a:prstGeom>
        </p:spPr>
        <p:txBody>
          <a:bodyPr wrap="none">
            <a:spAutoFit/>
          </a:bodyPr>
          <a:lstStyle/>
          <a:p>
            <a:r>
              <a:rPr lang="zh-CN" altLang="en-US" sz="1400" b="1" dirty="0">
                <a:solidFill>
                  <a:srgbClr val="8064A2"/>
                </a:solidFill>
                <a:latin typeface="微软雅黑" panose="020B0503020204020204" pitchFamily="34" charset="-122"/>
                <a:ea typeface="微软雅黑" panose="020B0503020204020204" pitchFamily="34" charset="-122"/>
              </a:rPr>
              <a:t>单击添加标题一</a:t>
            </a:r>
          </a:p>
        </p:txBody>
      </p:sp>
      <p:sp>
        <p:nvSpPr>
          <p:cNvPr id="611" name="矩形 610"/>
          <p:cNvSpPr/>
          <p:nvPr/>
        </p:nvSpPr>
        <p:spPr>
          <a:xfrm>
            <a:off x="6132293" y="2333225"/>
            <a:ext cx="1441420" cy="307777"/>
          </a:xfrm>
          <a:prstGeom prst="rect">
            <a:avLst/>
          </a:prstGeom>
        </p:spPr>
        <p:txBody>
          <a:bodyPr wrap="none">
            <a:spAutoFit/>
          </a:bodyPr>
          <a:lstStyle/>
          <a:p>
            <a:r>
              <a:rPr lang="zh-CN" altLang="en-US" sz="1400" b="1" dirty="0">
                <a:solidFill>
                  <a:srgbClr val="9BBB59"/>
                </a:solidFill>
                <a:latin typeface="微软雅黑" panose="020B0503020204020204" pitchFamily="34" charset="-122"/>
                <a:ea typeface="微软雅黑" panose="020B0503020204020204" pitchFamily="34" charset="-122"/>
              </a:rPr>
              <a:t>单击添加标题二</a:t>
            </a:r>
          </a:p>
        </p:txBody>
      </p:sp>
      <p:sp>
        <p:nvSpPr>
          <p:cNvPr id="612" name="矩形 611"/>
          <p:cNvSpPr/>
          <p:nvPr/>
        </p:nvSpPr>
        <p:spPr>
          <a:xfrm>
            <a:off x="6179208" y="3349534"/>
            <a:ext cx="1441420" cy="307777"/>
          </a:xfrm>
          <a:prstGeom prst="rect">
            <a:avLst/>
          </a:prstGeom>
        </p:spPr>
        <p:txBody>
          <a:bodyPr wrap="none">
            <a:spAutoFit/>
          </a:bodyPr>
          <a:lstStyle/>
          <a:p>
            <a:r>
              <a:rPr lang="zh-CN" altLang="en-US" sz="1400" b="1" dirty="0">
                <a:solidFill>
                  <a:srgbClr val="C0504D"/>
                </a:solidFill>
                <a:latin typeface="微软雅黑" panose="020B0503020204020204" pitchFamily="34" charset="-122"/>
                <a:ea typeface="微软雅黑" panose="020B0503020204020204" pitchFamily="34" charset="-122"/>
              </a:rPr>
              <a:t>单击添加标题三</a:t>
            </a:r>
          </a:p>
        </p:txBody>
      </p:sp>
      <p:cxnSp>
        <p:nvCxnSpPr>
          <p:cNvPr id="613" name="直接连接符 612"/>
          <p:cNvCxnSpPr/>
          <p:nvPr/>
        </p:nvCxnSpPr>
        <p:spPr>
          <a:xfrm>
            <a:off x="6150421" y="1711966"/>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614" name="直接连接符 613"/>
          <p:cNvCxnSpPr/>
          <p:nvPr/>
        </p:nvCxnSpPr>
        <p:spPr>
          <a:xfrm>
            <a:off x="6178926" y="2698423"/>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615" name="直接连接符 614"/>
          <p:cNvCxnSpPr/>
          <p:nvPr/>
        </p:nvCxnSpPr>
        <p:spPr>
          <a:xfrm>
            <a:off x="6230868" y="3714733"/>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616" name="TextBox 615"/>
          <p:cNvSpPr txBox="1"/>
          <p:nvPr/>
        </p:nvSpPr>
        <p:spPr>
          <a:xfrm>
            <a:off x="6084168" y="1723697"/>
            <a:ext cx="2504481" cy="600164"/>
          </a:xfrm>
          <a:prstGeom prst="rect">
            <a:avLst/>
          </a:prstGeom>
          <a:noFill/>
        </p:spPr>
        <p:txBody>
          <a:bodyPr wrap="square" rtlCol="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17" name="TextBox 616"/>
          <p:cNvSpPr txBox="1"/>
          <p:nvPr/>
        </p:nvSpPr>
        <p:spPr>
          <a:xfrm>
            <a:off x="6121891" y="2709309"/>
            <a:ext cx="2482557"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18" name="TextBox 617"/>
          <p:cNvSpPr txBox="1"/>
          <p:nvPr/>
        </p:nvSpPr>
        <p:spPr>
          <a:xfrm>
            <a:off x="6169654" y="3725619"/>
            <a:ext cx="2506802"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09"/>
                                        </p:tgtEl>
                                        <p:attrNameLst>
                                          <p:attrName>style.visibility</p:attrName>
                                        </p:attrNameLst>
                                      </p:cBhvr>
                                      <p:to>
                                        <p:strVal val="visible"/>
                                      </p:to>
                                    </p:set>
                                    <p:anim calcmode="lin" valueType="num">
                                      <p:cBhvr additive="base">
                                        <p:cTn id="11" dur="500" fill="hold"/>
                                        <p:tgtEl>
                                          <p:spTgt spid="609"/>
                                        </p:tgtEl>
                                        <p:attrNameLst>
                                          <p:attrName>ppt_x</p:attrName>
                                        </p:attrNameLst>
                                      </p:cBhvr>
                                      <p:tavLst>
                                        <p:tav tm="0">
                                          <p:val>
                                            <p:strVal val="#ppt_x"/>
                                          </p:val>
                                        </p:tav>
                                        <p:tav tm="100000">
                                          <p:val>
                                            <p:strVal val="#ppt_x"/>
                                          </p:val>
                                        </p:tav>
                                      </p:tavLst>
                                    </p:anim>
                                    <p:anim calcmode="lin" valueType="num">
                                      <p:cBhvr additive="base">
                                        <p:cTn id="12" dur="500" fill="hold"/>
                                        <p:tgtEl>
                                          <p:spTgt spid="60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08"/>
                                        </p:tgtEl>
                                        <p:attrNameLst>
                                          <p:attrName>style.visibility</p:attrName>
                                        </p:attrNameLst>
                                      </p:cBhvr>
                                      <p:to>
                                        <p:strVal val="visible"/>
                                      </p:to>
                                    </p:set>
                                    <p:anim calcmode="lin" valueType="num">
                                      <p:cBhvr additive="base">
                                        <p:cTn id="15" dur="500" fill="hold"/>
                                        <p:tgtEl>
                                          <p:spTgt spid="608"/>
                                        </p:tgtEl>
                                        <p:attrNameLst>
                                          <p:attrName>ppt_x</p:attrName>
                                        </p:attrNameLst>
                                      </p:cBhvr>
                                      <p:tavLst>
                                        <p:tav tm="0">
                                          <p:val>
                                            <p:strVal val="#ppt_x"/>
                                          </p:val>
                                        </p:tav>
                                        <p:tav tm="100000">
                                          <p:val>
                                            <p:strVal val="#ppt_x"/>
                                          </p:val>
                                        </p:tav>
                                      </p:tavLst>
                                    </p:anim>
                                    <p:anim calcmode="lin" valueType="num">
                                      <p:cBhvr additive="base">
                                        <p:cTn id="16" dur="500" fill="hold"/>
                                        <p:tgtEl>
                                          <p:spTgt spid="60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07"/>
                                        </p:tgtEl>
                                        <p:attrNameLst>
                                          <p:attrName>style.visibility</p:attrName>
                                        </p:attrNameLst>
                                      </p:cBhvr>
                                      <p:to>
                                        <p:strVal val="visible"/>
                                      </p:to>
                                    </p:set>
                                    <p:anim calcmode="lin" valueType="num">
                                      <p:cBhvr additive="base">
                                        <p:cTn id="19" dur="500" fill="hold"/>
                                        <p:tgtEl>
                                          <p:spTgt spid="607"/>
                                        </p:tgtEl>
                                        <p:attrNameLst>
                                          <p:attrName>ppt_x</p:attrName>
                                        </p:attrNameLst>
                                      </p:cBhvr>
                                      <p:tavLst>
                                        <p:tav tm="0">
                                          <p:val>
                                            <p:strVal val="#ppt_x"/>
                                          </p:val>
                                        </p:tav>
                                        <p:tav tm="100000">
                                          <p:val>
                                            <p:strVal val="#ppt_x"/>
                                          </p:val>
                                        </p:tav>
                                      </p:tavLst>
                                    </p:anim>
                                    <p:anim calcmode="lin" valueType="num">
                                      <p:cBhvr additive="base">
                                        <p:cTn id="20" dur="500" fill="hold"/>
                                        <p:tgtEl>
                                          <p:spTgt spid="607"/>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616"/>
                                        </p:tgtEl>
                                        <p:attrNameLst>
                                          <p:attrName>style.visibility</p:attrName>
                                        </p:attrNameLst>
                                      </p:cBhvr>
                                      <p:to>
                                        <p:strVal val="visible"/>
                                      </p:to>
                                    </p:set>
                                    <p:animEffect transition="in" filter="fade">
                                      <p:cBhvr>
                                        <p:cTn id="23" dur="500"/>
                                        <p:tgtEl>
                                          <p:spTgt spid="616"/>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617"/>
                                        </p:tgtEl>
                                        <p:attrNameLst>
                                          <p:attrName>style.visibility</p:attrName>
                                        </p:attrNameLst>
                                      </p:cBhvr>
                                      <p:to>
                                        <p:strVal val="visible"/>
                                      </p:to>
                                    </p:set>
                                    <p:animEffect transition="in" filter="fade">
                                      <p:cBhvr>
                                        <p:cTn id="26" dur="500"/>
                                        <p:tgtEl>
                                          <p:spTgt spid="617"/>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618"/>
                                        </p:tgtEl>
                                        <p:attrNameLst>
                                          <p:attrName>style.visibility</p:attrName>
                                        </p:attrNameLst>
                                      </p:cBhvr>
                                      <p:to>
                                        <p:strVal val="visible"/>
                                      </p:to>
                                    </p:set>
                                    <p:animEffect transition="in" filter="fade">
                                      <p:cBhvr>
                                        <p:cTn id="29" dur="500"/>
                                        <p:tgtEl>
                                          <p:spTgt spid="618"/>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610"/>
                                        </p:tgtEl>
                                        <p:attrNameLst>
                                          <p:attrName>style.visibility</p:attrName>
                                        </p:attrNameLst>
                                      </p:cBhvr>
                                      <p:to>
                                        <p:strVal val="visible"/>
                                      </p:to>
                                    </p:set>
                                    <p:animEffect transition="in" filter="wipe(left)">
                                      <p:cBhvr>
                                        <p:cTn id="32" dur="500"/>
                                        <p:tgtEl>
                                          <p:spTgt spid="610"/>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611"/>
                                        </p:tgtEl>
                                        <p:attrNameLst>
                                          <p:attrName>style.visibility</p:attrName>
                                        </p:attrNameLst>
                                      </p:cBhvr>
                                      <p:to>
                                        <p:strVal val="visible"/>
                                      </p:to>
                                    </p:set>
                                    <p:animEffect transition="in" filter="wipe(left)">
                                      <p:cBhvr>
                                        <p:cTn id="35" dur="500"/>
                                        <p:tgtEl>
                                          <p:spTgt spid="611"/>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612"/>
                                        </p:tgtEl>
                                        <p:attrNameLst>
                                          <p:attrName>style.visibility</p:attrName>
                                        </p:attrNameLst>
                                      </p:cBhvr>
                                      <p:to>
                                        <p:strVal val="visible"/>
                                      </p:to>
                                    </p:set>
                                    <p:animEffect transition="in" filter="wipe(left)">
                                      <p:cBhvr>
                                        <p:cTn id="38" dur="500"/>
                                        <p:tgtEl>
                                          <p:spTgt spid="612"/>
                                        </p:tgtEl>
                                      </p:cBhvr>
                                    </p:animEffect>
                                  </p:childTnLst>
                                </p:cTn>
                              </p:par>
                              <p:par>
                                <p:cTn id="39" presetID="22" presetClass="entr" presetSubtype="8" fill="hold" nodeType="withEffect">
                                  <p:stCondLst>
                                    <p:cond delay="500"/>
                                  </p:stCondLst>
                                  <p:childTnLst>
                                    <p:set>
                                      <p:cBhvr>
                                        <p:cTn id="40" dur="1" fill="hold">
                                          <p:stCondLst>
                                            <p:cond delay="0"/>
                                          </p:stCondLst>
                                        </p:cTn>
                                        <p:tgtEl>
                                          <p:spTgt spid="613"/>
                                        </p:tgtEl>
                                        <p:attrNameLst>
                                          <p:attrName>style.visibility</p:attrName>
                                        </p:attrNameLst>
                                      </p:cBhvr>
                                      <p:to>
                                        <p:strVal val="visible"/>
                                      </p:to>
                                    </p:set>
                                    <p:animEffect transition="in" filter="wipe(left)">
                                      <p:cBhvr>
                                        <p:cTn id="41" dur="500"/>
                                        <p:tgtEl>
                                          <p:spTgt spid="613"/>
                                        </p:tgtEl>
                                      </p:cBhvr>
                                    </p:animEffect>
                                  </p:childTnLst>
                                </p:cTn>
                              </p:par>
                              <p:par>
                                <p:cTn id="42" presetID="22" presetClass="entr" presetSubtype="8" fill="hold" nodeType="withEffect">
                                  <p:stCondLst>
                                    <p:cond delay="1000"/>
                                  </p:stCondLst>
                                  <p:childTnLst>
                                    <p:set>
                                      <p:cBhvr>
                                        <p:cTn id="43" dur="1" fill="hold">
                                          <p:stCondLst>
                                            <p:cond delay="0"/>
                                          </p:stCondLst>
                                        </p:cTn>
                                        <p:tgtEl>
                                          <p:spTgt spid="614"/>
                                        </p:tgtEl>
                                        <p:attrNameLst>
                                          <p:attrName>style.visibility</p:attrName>
                                        </p:attrNameLst>
                                      </p:cBhvr>
                                      <p:to>
                                        <p:strVal val="visible"/>
                                      </p:to>
                                    </p:set>
                                    <p:animEffect transition="in" filter="wipe(left)">
                                      <p:cBhvr>
                                        <p:cTn id="44" dur="500"/>
                                        <p:tgtEl>
                                          <p:spTgt spid="614"/>
                                        </p:tgtEl>
                                      </p:cBhvr>
                                    </p:animEffect>
                                  </p:childTnLst>
                                </p:cTn>
                              </p:par>
                              <p:par>
                                <p:cTn id="45" presetID="22" presetClass="entr" presetSubtype="8" fill="hold" nodeType="withEffect">
                                  <p:stCondLst>
                                    <p:cond delay="1000"/>
                                  </p:stCondLst>
                                  <p:childTnLst>
                                    <p:set>
                                      <p:cBhvr>
                                        <p:cTn id="46" dur="1" fill="hold">
                                          <p:stCondLst>
                                            <p:cond delay="0"/>
                                          </p:stCondLst>
                                        </p:cTn>
                                        <p:tgtEl>
                                          <p:spTgt spid="615"/>
                                        </p:tgtEl>
                                        <p:attrNameLst>
                                          <p:attrName>style.visibility</p:attrName>
                                        </p:attrNameLst>
                                      </p:cBhvr>
                                      <p:to>
                                        <p:strVal val="visible"/>
                                      </p:to>
                                    </p:set>
                                    <p:animEffect transition="in" filter="wipe(left)">
                                      <p:cBhvr>
                                        <p:cTn id="47" dur="500"/>
                                        <p:tgtEl>
                                          <p:spTgt spid="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 grpId="0" animBg="1"/>
      <p:bldP spid="608" grpId="0" animBg="1"/>
      <p:bldP spid="609" grpId="0" animBg="1"/>
      <p:bldP spid="610" grpId="0"/>
      <p:bldP spid="611" grpId="0"/>
      <p:bldP spid="612" grpId="0"/>
      <p:bldP spid="616" grpId="0"/>
      <p:bldP spid="617" grpId="0"/>
      <p:bldP spid="6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工作概况</a:t>
            </a:r>
          </a:p>
        </p:txBody>
      </p:sp>
      <p:sp>
        <p:nvSpPr>
          <p:cNvPr id="24" name="TextBox 23"/>
          <p:cNvSpPr txBox="1"/>
          <p:nvPr/>
        </p:nvSpPr>
        <p:spPr>
          <a:xfrm>
            <a:off x="5678723" y="1461747"/>
            <a:ext cx="2779807"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总体目标顺利完成</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680625" y="2494785"/>
            <a:ext cx="2779807"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团队建设更加完善</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680625" y="3478818"/>
            <a:ext cx="2779807"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工作能力直线上升</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4997236" y="2253835"/>
            <a:ext cx="3319180" cy="0"/>
          </a:xfrm>
          <a:prstGeom prst="line">
            <a:avLst/>
          </a:prstGeom>
          <a:noFill/>
          <a:ln w="9525" cap="flat" cmpd="sng" algn="ctr">
            <a:solidFill>
              <a:schemeClr val="tx1">
                <a:lumMod val="50000"/>
                <a:lumOff val="50000"/>
              </a:schemeClr>
            </a:solidFill>
            <a:prstDash val="dash"/>
          </a:ln>
          <a:effectLst/>
        </p:spPr>
      </p:cxnSp>
      <p:cxnSp>
        <p:nvCxnSpPr>
          <p:cNvPr id="28" name="直接连接符 27"/>
          <p:cNvCxnSpPr/>
          <p:nvPr/>
        </p:nvCxnSpPr>
        <p:spPr>
          <a:xfrm>
            <a:off x="4996625" y="3333955"/>
            <a:ext cx="3319791" cy="0"/>
          </a:xfrm>
          <a:prstGeom prst="line">
            <a:avLst/>
          </a:prstGeom>
          <a:noFill/>
          <a:ln w="9525" cap="flat" cmpd="sng" algn="ctr">
            <a:solidFill>
              <a:schemeClr val="tx1">
                <a:lumMod val="50000"/>
                <a:lumOff val="50000"/>
              </a:schemeClr>
            </a:solidFill>
            <a:prstDash val="dash"/>
          </a:ln>
          <a:effectLst/>
        </p:spPr>
      </p:cxnSp>
      <p:grpSp>
        <p:nvGrpSpPr>
          <p:cNvPr id="29" name="组合 28"/>
          <p:cNvGrpSpPr/>
          <p:nvPr/>
        </p:nvGrpSpPr>
        <p:grpSpPr>
          <a:xfrm>
            <a:off x="823856" y="1309572"/>
            <a:ext cx="3771528" cy="3422418"/>
            <a:chOff x="512440" y="949532"/>
            <a:chExt cx="3771528" cy="3422418"/>
          </a:xfrm>
        </p:grpSpPr>
        <p:pic>
          <p:nvPicPr>
            <p:cNvPr id="30"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40" y="949532"/>
              <a:ext cx="3771528" cy="3422418"/>
            </a:xfrm>
            <a:prstGeom prst="rect">
              <a:avLst/>
            </a:prstGeom>
          </p:spPr>
        </p:pic>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2043" y="1156746"/>
              <a:ext cx="3366858" cy="21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透明"/>
            <p:cNvSpPr/>
            <p:nvPr/>
          </p:nvSpPr>
          <p:spPr bwMode="auto">
            <a:xfrm>
              <a:off x="2343885" y="1156746"/>
              <a:ext cx="1738915"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4955424" y="1499689"/>
            <a:ext cx="599448" cy="599448"/>
            <a:chOff x="4955424" y="1457564"/>
            <a:chExt cx="599448" cy="599448"/>
          </a:xfrm>
        </p:grpSpPr>
        <p:sp>
          <p:nvSpPr>
            <p:cNvPr id="33" name="椭圆 32"/>
            <p:cNvSpPr/>
            <p:nvPr/>
          </p:nvSpPr>
          <p:spPr>
            <a:xfrm>
              <a:off x="4955424" y="1457564"/>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39"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4F81BD"/>
            </a:solidFill>
            <a:ln>
              <a:noFill/>
            </a:ln>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4970854" y="2494785"/>
            <a:ext cx="599448" cy="599448"/>
            <a:chOff x="4970854" y="2513407"/>
            <a:chExt cx="599448" cy="599448"/>
          </a:xfrm>
        </p:grpSpPr>
        <p:sp>
          <p:nvSpPr>
            <p:cNvPr id="35" name="椭圆 34"/>
            <p:cNvSpPr/>
            <p:nvPr/>
          </p:nvSpPr>
          <p:spPr>
            <a:xfrm>
              <a:off x="4970854" y="2513407"/>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0"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C0504D"/>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4988609" y="3457874"/>
            <a:ext cx="599448" cy="599448"/>
            <a:chOff x="4988609" y="3551062"/>
            <a:chExt cx="599448" cy="599448"/>
          </a:xfrm>
        </p:grpSpPr>
        <p:sp>
          <p:nvSpPr>
            <p:cNvPr id="37" name="椭圆 36"/>
            <p:cNvSpPr/>
            <p:nvPr/>
          </p:nvSpPr>
          <p:spPr>
            <a:xfrm>
              <a:off x="4988609" y="3551062"/>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1"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8064A2"/>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63" presetClass="path" presetSubtype="0" fill="hold" nodeType="withEffect">
                                  <p:stCondLst>
                                    <p:cond delay="0"/>
                                  </p:stCondLst>
                                  <p:childTnLst>
                                    <p:animMotion origin="layout" path="M -0.26371 0.15031 L -2.77778E-6 -1.35802E-6 " pathEditMode="relative" rAng="0" ptsTypes="AA">
                                      <p:cBhvr>
                                        <p:cTn id="20" dur="1000" fill="hold"/>
                                        <p:tgtEl>
                                          <p:spTgt spid="3"/>
                                        </p:tgtEl>
                                        <p:attrNameLst>
                                          <p:attrName>ppt_x</p:attrName>
                                          <p:attrName>ppt_y</p:attrName>
                                        </p:attrNameLst>
                                      </p:cBhvr>
                                      <p:rCtr x="13177" y="-7531"/>
                                    </p:animMotion>
                                  </p:childTnLst>
                                </p:cTn>
                              </p:par>
                              <p:par>
                                <p:cTn id="21" presetID="63" presetClass="path" presetSubtype="0" fill="hold" nodeType="withEffect">
                                  <p:stCondLst>
                                    <p:cond delay="0"/>
                                  </p:stCondLst>
                                  <p:childTnLst>
                                    <p:animMotion origin="layout" path="M -0.26545 -0.00123 L 1.11111E-6 1.23457E-7 " pathEditMode="relative" rAng="0" ptsTypes="AA">
                                      <p:cBhvr>
                                        <p:cTn id="22" dur="1000" fill="hold"/>
                                        <p:tgtEl>
                                          <p:spTgt spid="4"/>
                                        </p:tgtEl>
                                        <p:attrNameLst>
                                          <p:attrName>ppt_x</p:attrName>
                                          <p:attrName>ppt_y</p:attrName>
                                        </p:attrNameLst>
                                      </p:cBhvr>
                                      <p:rCtr x="13264" y="62"/>
                                    </p:animMotion>
                                  </p:childTnLst>
                                </p:cTn>
                              </p:par>
                              <p:par>
                                <p:cTn id="23" presetID="63" presetClass="path" presetSubtype="0" fill="hold" nodeType="withEffect">
                                  <p:stCondLst>
                                    <p:cond delay="0"/>
                                  </p:stCondLst>
                                  <p:childTnLst>
                                    <p:animMotion origin="layout" path="M -0.26736 -0.1605 L 1.38889E-6 4.44444E-6 " pathEditMode="relative" rAng="0" ptsTypes="AA">
                                      <p:cBhvr>
                                        <p:cTn id="24" dur="1000" fill="hold"/>
                                        <p:tgtEl>
                                          <p:spTgt spid="5"/>
                                        </p:tgtEl>
                                        <p:attrNameLst>
                                          <p:attrName>ppt_x</p:attrName>
                                          <p:attrName>ppt_y</p:attrName>
                                        </p:attrNameLst>
                                      </p:cBhvr>
                                      <p:rCtr x="13368" y="8025"/>
                                    </p:animMotion>
                                  </p:childTnLst>
                                </p:cTn>
                              </p:par>
                              <p:par>
                                <p:cTn id="25" presetID="8" presetClass="emph" presetSubtype="0" fill="hold" nodeType="withEffect">
                                  <p:stCondLst>
                                    <p:cond delay="0"/>
                                  </p:stCondLst>
                                  <p:childTnLst>
                                    <p:animRot by="21600000">
                                      <p:cBhvr>
                                        <p:cTn id="26" dur="1000" fill="hold"/>
                                        <p:tgtEl>
                                          <p:spTgt spid="4"/>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3"/>
                                        </p:tgtEl>
                                        <p:attrNameLst>
                                          <p:attrName>r</p:attrName>
                                        </p:attrNameLst>
                                      </p:cBhvr>
                                    </p:animRot>
                                  </p:childTnLst>
                                </p:cTn>
                              </p:par>
                              <p:par>
                                <p:cTn id="29" presetID="8" presetClass="emph" presetSubtype="0" fill="hold" nodeType="withEffect">
                                  <p:stCondLst>
                                    <p:cond delay="0"/>
                                  </p:stCondLst>
                                  <p:childTnLst>
                                    <p:animRot by="21600000">
                                      <p:cBhvr>
                                        <p:cTn id="30" dur="1000" fill="hold"/>
                                        <p:tgtEl>
                                          <p:spTgt spid="5"/>
                                        </p:tgtEl>
                                        <p:attrNameLst>
                                          <p:attrName>r</p:attrName>
                                        </p:attrNameLst>
                                      </p:cBhvr>
                                    </p:animRo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22" presetClass="entr" presetSubtype="8"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22" presetClass="entr" presetSubtype="8" fill="hold" nodeType="withEffect">
                                  <p:stCondLst>
                                    <p:cond delay="50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备用图标供选择 以便表达不同主题</a:t>
            </a:r>
          </a:p>
        </p:txBody>
      </p:sp>
      <p:sp>
        <p:nvSpPr>
          <p:cNvPr id="166" name="Freeform 5"/>
          <p:cNvSpPr/>
          <p:nvPr/>
        </p:nvSpPr>
        <p:spPr bwMode="auto">
          <a:xfrm>
            <a:off x="3285557" y="3494672"/>
            <a:ext cx="480541" cy="488644"/>
          </a:xfrm>
          <a:custGeom>
            <a:avLst/>
            <a:gdLst>
              <a:gd name="T0" fmla="*/ 222 w 589"/>
              <a:gd name="T1" fmla="*/ 0 h 596"/>
              <a:gd name="T2" fmla="*/ 222 w 589"/>
              <a:gd name="T3" fmla="*/ 22 h 596"/>
              <a:gd name="T4" fmla="*/ 222 w 589"/>
              <a:gd name="T5" fmla="*/ 87 h 596"/>
              <a:gd name="T6" fmla="*/ 222 w 589"/>
              <a:gd name="T7" fmla="*/ 378 h 596"/>
              <a:gd name="T8" fmla="*/ 124 w 589"/>
              <a:gd name="T9" fmla="*/ 347 h 596"/>
              <a:gd name="T10" fmla="*/ 0 w 589"/>
              <a:gd name="T11" fmla="*/ 425 h 596"/>
              <a:gd name="T12" fmla="*/ 124 w 589"/>
              <a:gd name="T13" fmla="*/ 504 h 596"/>
              <a:gd name="T14" fmla="*/ 247 w 589"/>
              <a:gd name="T15" fmla="*/ 434 h 596"/>
              <a:gd name="T16" fmla="*/ 247 w 589"/>
              <a:gd name="T17" fmla="*/ 434 h 596"/>
              <a:gd name="T18" fmla="*/ 247 w 589"/>
              <a:gd name="T19" fmla="*/ 92 h 596"/>
              <a:gd name="T20" fmla="*/ 564 w 589"/>
              <a:gd name="T21" fmla="*/ 150 h 596"/>
              <a:gd name="T22" fmla="*/ 564 w 589"/>
              <a:gd name="T23" fmla="*/ 470 h 596"/>
              <a:gd name="T24" fmla="*/ 466 w 589"/>
              <a:gd name="T25" fmla="*/ 439 h 596"/>
              <a:gd name="T26" fmla="*/ 342 w 589"/>
              <a:gd name="T27" fmla="*/ 518 h 596"/>
              <a:gd name="T28" fmla="*/ 466 w 589"/>
              <a:gd name="T29" fmla="*/ 596 h 596"/>
              <a:gd name="T30" fmla="*/ 589 w 589"/>
              <a:gd name="T31" fmla="*/ 518 h 596"/>
              <a:gd name="T32" fmla="*/ 589 w 589"/>
              <a:gd name="T33" fmla="*/ 518 h 596"/>
              <a:gd name="T34" fmla="*/ 589 w 589"/>
              <a:gd name="T35" fmla="*/ 155 h 596"/>
              <a:gd name="T36" fmla="*/ 589 w 589"/>
              <a:gd name="T37" fmla="*/ 107 h 596"/>
              <a:gd name="T38" fmla="*/ 589 w 589"/>
              <a:gd name="T39" fmla="*/ 68 h 596"/>
              <a:gd name="T40" fmla="*/ 222 w 589"/>
              <a:gd name="T4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9" h="596">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434"/>
                </a:ln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518"/>
                </a:lnTo>
                <a:lnTo>
                  <a:pt x="589" y="155"/>
                </a:lnTo>
                <a:lnTo>
                  <a:pt x="589" y="107"/>
                </a:lnTo>
                <a:lnTo>
                  <a:pt x="589" y="68"/>
                </a:lnTo>
                <a:lnTo>
                  <a:pt x="222" y="0"/>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67" name="Freeform 6"/>
          <p:cNvSpPr>
            <a:spLocks noEditPoints="1"/>
          </p:cNvSpPr>
          <p:nvPr/>
        </p:nvSpPr>
        <p:spPr bwMode="auto">
          <a:xfrm>
            <a:off x="4311344" y="3478846"/>
            <a:ext cx="510206" cy="510405"/>
          </a:xfrm>
          <a:custGeom>
            <a:avLst/>
            <a:gdLst>
              <a:gd name="T0" fmla="*/ 554 w 624"/>
              <a:gd name="T1" fmla="*/ 326 h 625"/>
              <a:gd name="T2" fmla="*/ 554 w 624"/>
              <a:gd name="T3" fmla="*/ 71 h 625"/>
              <a:gd name="T4" fmla="*/ 298 w 624"/>
              <a:gd name="T5" fmla="*/ 71 h 625"/>
              <a:gd name="T6" fmla="*/ 265 w 624"/>
              <a:gd name="T7" fmla="*/ 281 h 625"/>
              <a:gd name="T8" fmla="*/ 260 w 624"/>
              <a:gd name="T9" fmla="*/ 284 h 625"/>
              <a:gd name="T10" fmla="*/ 9 w 624"/>
              <a:gd name="T11" fmla="*/ 535 h 625"/>
              <a:gd name="T12" fmla="*/ 14 w 624"/>
              <a:gd name="T13" fmla="*/ 575 h 625"/>
              <a:gd name="T14" fmla="*/ 49 w 624"/>
              <a:gd name="T15" fmla="*/ 610 h 625"/>
              <a:gd name="T16" fmla="*/ 89 w 624"/>
              <a:gd name="T17" fmla="*/ 615 h 625"/>
              <a:gd name="T18" fmla="*/ 340 w 624"/>
              <a:gd name="T19" fmla="*/ 364 h 625"/>
              <a:gd name="T20" fmla="*/ 343 w 624"/>
              <a:gd name="T21" fmla="*/ 359 h 625"/>
              <a:gd name="T22" fmla="*/ 554 w 624"/>
              <a:gd name="T23" fmla="*/ 326 h 625"/>
              <a:gd name="T24" fmla="*/ 96 w 624"/>
              <a:gd name="T25" fmla="*/ 566 h 625"/>
              <a:gd name="T26" fmla="*/ 96 w 624"/>
              <a:gd name="T27" fmla="*/ 566 h 625"/>
              <a:gd name="T28" fmla="*/ 77 w 624"/>
              <a:gd name="T29" fmla="*/ 564 h 625"/>
              <a:gd name="T30" fmla="*/ 60 w 624"/>
              <a:gd name="T31" fmla="*/ 547 h 625"/>
              <a:gd name="T32" fmla="*/ 58 w 624"/>
              <a:gd name="T33" fmla="*/ 528 h 625"/>
              <a:gd name="T34" fmla="*/ 179 w 624"/>
              <a:gd name="T35" fmla="*/ 407 h 625"/>
              <a:gd name="T36" fmla="*/ 198 w 624"/>
              <a:gd name="T37" fmla="*/ 410 h 625"/>
              <a:gd name="T38" fmla="*/ 214 w 624"/>
              <a:gd name="T39" fmla="*/ 427 h 625"/>
              <a:gd name="T40" fmla="*/ 217 w 624"/>
              <a:gd name="T41" fmla="*/ 446 h 625"/>
              <a:gd name="T42" fmla="*/ 96 w 624"/>
              <a:gd name="T43" fmla="*/ 566 h 625"/>
              <a:gd name="T44" fmla="*/ 321 w 624"/>
              <a:gd name="T45" fmla="*/ 303 h 625"/>
              <a:gd name="T46" fmla="*/ 321 w 624"/>
              <a:gd name="T47" fmla="*/ 303 h 625"/>
              <a:gd name="T48" fmla="*/ 321 w 624"/>
              <a:gd name="T49" fmla="*/ 94 h 625"/>
              <a:gd name="T50" fmla="*/ 530 w 624"/>
              <a:gd name="T51" fmla="*/ 94 h 625"/>
              <a:gd name="T52" fmla="*/ 530 w 624"/>
              <a:gd name="T53" fmla="*/ 303 h 625"/>
              <a:gd name="T54" fmla="*/ 321 w 624"/>
              <a:gd name="T55" fmla="*/ 3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4" h="625">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68" name="Freeform 7"/>
          <p:cNvSpPr>
            <a:spLocks noEditPoints="1"/>
          </p:cNvSpPr>
          <p:nvPr/>
        </p:nvSpPr>
        <p:spPr bwMode="auto">
          <a:xfrm>
            <a:off x="5370749" y="3492694"/>
            <a:ext cx="488452" cy="492600"/>
          </a:xfrm>
          <a:custGeom>
            <a:avLst/>
            <a:gdLst>
              <a:gd name="T0" fmla="*/ 298 w 596"/>
              <a:gd name="T1" fmla="*/ 0 h 601"/>
              <a:gd name="T2" fmla="*/ 0 w 596"/>
              <a:gd name="T3" fmla="*/ 300 h 601"/>
              <a:gd name="T4" fmla="*/ 298 w 596"/>
              <a:gd name="T5" fmla="*/ 601 h 601"/>
              <a:gd name="T6" fmla="*/ 596 w 596"/>
              <a:gd name="T7" fmla="*/ 300 h 601"/>
              <a:gd name="T8" fmla="*/ 298 w 596"/>
              <a:gd name="T9" fmla="*/ 0 h 601"/>
              <a:gd name="T10" fmla="*/ 298 w 596"/>
              <a:gd name="T11" fmla="*/ 579 h 601"/>
              <a:gd name="T12" fmla="*/ 298 w 596"/>
              <a:gd name="T13" fmla="*/ 579 h 601"/>
              <a:gd name="T14" fmla="*/ 21 w 596"/>
              <a:gd name="T15" fmla="*/ 300 h 601"/>
              <a:gd name="T16" fmla="*/ 298 w 596"/>
              <a:gd name="T17" fmla="*/ 21 h 601"/>
              <a:gd name="T18" fmla="*/ 575 w 596"/>
              <a:gd name="T19" fmla="*/ 300 h 601"/>
              <a:gd name="T20" fmla="*/ 298 w 596"/>
              <a:gd name="T21" fmla="*/ 579 h 601"/>
              <a:gd name="T22" fmla="*/ 298 w 596"/>
              <a:gd name="T23" fmla="*/ 40 h 601"/>
              <a:gd name="T24" fmla="*/ 298 w 596"/>
              <a:gd name="T25" fmla="*/ 40 h 601"/>
              <a:gd name="T26" fmla="*/ 40 w 596"/>
              <a:gd name="T27" fmla="*/ 300 h 601"/>
              <a:gd name="T28" fmla="*/ 298 w 596"/>
              <a:gd name="T29" fmla="*/ 561 h 601"/>
              <a:gd name="T30" fmla="*/ 556 w 596"/>
              <a:gd name="T31" fmla="*/ 300 h 601"/>
              <a:gd name="T32" fmla="*/ 298 w 596"/>
              <a:gd name="T33" fmla="*/ 40 h 601"/>
              <a:gd name="T34" fmla="*/ 304 w 596"/>
              <a:gd name="T35" fmla="*/ 458 h 601"/>
              <a:gd name="T36" fmla="*/ 304 w 596"/>
              <a:gd name="T37" fmla="*/ 458 h 601"/>
              <a:gd name="T38" fmla="*/ 331 w 596"/>
              <a:gd name="T39" fmla="*/ 436 h 601"/>
              <a:gd name="T40" fmla="*/ 352 w 596"/>
              <a:gd name="T41" fmla="*/ 412 h 601"/>
              <a:gd name="T42" fmla="*/ 346 w 596"/>
              <a:gd name="T43" fmla="*/ 437 h 601"/>
              <a:gd name="T44" fmla="*/ 286 w 596"/>
              <a:gd name="T45" fmla="*/ 495 h 601"/>
              <a:gd name="T46" fmla="*/ 218 w 596"/>
              <a:gd name="T47" fmla="*/ 466 h 601"/>
              <a:gd name="T48" fmla="*/ 230 w 596"/>
              <a:gd name="T49" fmla="*/ 409 h 601"/>
              <a:gd name="T50" fmla="*/ 264 w 596"/>
              <a:gd name="T51" fmla="*/ 306 h 601"/>
              <a:gd name="T52" fmla="*/ 244 w 596"/>
              <a:gd name="T53" fmla="*/ 238 h 601"/>
              <a:gd name="T54" fmla="*/ 267 w 596"/>
              <a:gd name="T55" fmla="*/ 222 h 601"/>
              <a:gd name="T56" fmla="*/ 369 w 596"/>
              <a:gd name="T57" fmla="*/ 209 h 601"/>
              <a:gd name="T58" fmla="*/ 312 w 596"/>
              <a:gd name="T59" fmla="*/ 388 h 601"/>
              <a:gd name="T60" fmla="*/ 304 w 596"/>
              <a:gd name="T61" fmla="*/ 458 h 601"/>
              <a:gd name="T62" fmla="*/ 326 w 596"/>
              <a:gd name="T63" fmla="*/ 189 h 601"/>
              <a:gd name="T64" fmla="*/ 326 w 596"/>
              <a:gd name="T65" fmla="*/ 189 h 601"/>
              <a:gd name="T66" fmla="*/ 330 w 596"/>
              <a:gd name="T67" fmla="*/ 102 h 601"/>
              <a:gd name="T68" fmla="*/ 326 w 596"/>
              <a:gd name="T69" fmla="*/ 18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601">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solidFill>
            <a:srgbClr val="C0504D"/>
          </a:solidFill>
          <a:ln>
            <a:noFill/>
          </a:ln>
        </p:spPr>
        <p:txBody>
          <a:bodyPr vert="horz" wrap="square" lIns="68562" tIns="34281" rIns="68562" bIns="34281" numCol="1" anchor="t" anchorCtr="0" compatLnSpc="1"/>
          <a:lstStyle/>
          <a:p>
            <a:endParaRPr lang="zh-CN" altLang="en-US"/>
          </a:p>
        </p:txBody>
      </p:sp>
      <p:sp>
        <p:nvSpPr>
          <p:cNvPr id="169" name="Freeform 8"/>
          <p:cNvSpPr>
            <a:spLocks noEditPoints="1"/>
          </p:cNvSpPr>
          <p:nvPr/>
        </p:nvSpPr>
        <p:spPr bwMode="auto">
          <a:xfrm>
            <a:off x="7565606" y="2673788"/>
            <a:ext cx="529981" cy="522275"/>
          </a:xfrm>
          <a:custGeom>
            <a:avLst/>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1 h 639"/>
              <a:gd name="T78" fmla="*/ 399 w 648"/>
              <a:gd name="T79" fmla="*/ 220 h 639"/>
              <a:gd name="T80" fmla="*/ 409 w 648"/>
              <a:gd name="T81" fmla="*/ 38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0" name="Freeform 9"/>
          <p:cNvSpPr>
            <a:spLocks noEditPoints="1"/>
          </p:cNvSpPr>
          <p:nvPr/>
        </p:nvSpPr>
        <p:spPr bwMode="auto">
          <a:xfrm>
            <a:off x="7565606" y="1262430"/>
            <a:ext cx="470655" cy="49853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9BBB59"/>
          </a:solidFill>
          <a:ln>
            <a:noFill/>
          </a:ln>
        </p:spPr>
        <p:txBody>
          <a:bodyPr vert="horz" wrap="square" lIns="68562" tIns="34281" rIns="68562" bIns="34281" numCol="1" anchor="t" anchorCtr="0" compatLnSpc="1"/>
          <a:lstStyle/>
          <a:p>
            <a:endParaRPr lang="zh-CN" altLang="en-US"/>
          </a:p>
        </p:txBody>
      </p:sp>
      <p:sp>
        <p:nvSpPr>
          <p:cNvPr id="171" name="Freeform 10"/>
          <p:cNvSpPr>
            <a:spLocks noEditPoints="1"/>
          </p:cNvSpPr>
          <p:nvPr/>
        </p:nvSpPr>
        <p:spPr bwMode="auto">
          <a:xfrm>
            <a:off x="6470605" y="1230777"/>
            <a:ext cx="563598" cy="561841"/>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5 h 688"/>
              <a:gd name="T18" fmla="*/ 460 w 689"/>
              <a:gd name="T19" fmla="*/ 543 h 688"/>
              <a:gd name="T20" fmla="*/ 345 w 689"/>
              <a:gd name="T21" fmla="*/ 376 h 688"/>
              <a:gd name="T22" fmla="*/ 345 w 689"/>
              <a:gd name="T23" fmla="*/ 311 h 688"/>
              <a:gd name="T24" fmla="*/ 359 w 689"/>
              <a:gd name="T25" fmla="*/ 158 h 688"/>
              <a:gd name="T26" fmla="*/ 344 w 689"/>
              <a:gd name="T27" fmla="*/ 172 h 688"/>
              <a:gd name="T28" fmla="*/ 330 w 689"/>
              <a:gd name="T29" fmla="*/ 135 h 688"/>
              <a:gd name="T30" fmla="*/ 345 w 689"/>
              <a:gd name="T31" fmla="*/ 121 h 688"/>
              <a:gd name="T32" fmla="*/ 359 w 689"/>
              <a:gd name="T33" fmla="*/ 158 h 688"/>
              <a:gd name="T34" fmla="*/ 345 w 689"/>
              <a:gd name="T35" fmla="*/ 567 h 688"/>
              <a:gd name="T36" fmla="*/ 330 w 689"/>
              <a:gd name="T37" fmla="*/ 553 h 688"/>
              <a:gd name="T38" fmla="*/ 344 w 689"/>
              <a:gd name="T39" fmla="*/ 516 h 688"/>
              <a:gd name="T40" fmla="*/ 359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4 h 688"/>
              <a:gd name="T62" fmla="*/ 327 w 689"/>
              <a:gd name="T63" fmla="*/ 344 h 688"/>
              <a:gd name="T64" fmla="*/ 345 w 689"/>
              <a:gd name="T65" fmla="*/ 201 h 688"/>
              <a:gd name="T66" fmla="*/ 363 w 689"/>
              <a:gd name="T67" fmla="*/ 344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2" name="Freeform 11"/>
          <p:cNvSpPr>
            <a:spLocks noEditPoints="1"/>
          </p:cNvSpPr>
          <p:nvPr/>
        </p:nvSpPr>
        <p:spPr bwMode="auto">
          <a:xfrm>
            <a:off x="3344883" y="4280139"/>
            <a:ext cx="363867" cy="496558"/>
          </a:xfrm>
          <a:custGeom>
            <a:avLst/>
            <a:gdLst>
              <a:gd name="T0" fmla="*/ 90 w 446"/>
              <a:gd name="T1" fmla="*/ 226 h 608"/>
              <a:gd name="T2" fmla="*/ 137 w 446"/>
              <a:gd name="T3" fmla="*/ 337 h 608"/>
              <a:gd name="T4" fmla="*/ 175 w 446"/>
              <a:gd name="T5" fmla="*/ 425 h 608"/>
              <a:gd name="T6" fmla="*/ 261 w 446"/>
              <a:gd name="T7" fmla="*/ 428 h 608"/>
              <a:gd name="T8" fmla="*/ 280 w 446"/>
              <a:gd name="T9" fmla="*/ 393 h 608"/>
              <a:gd name="T10" fmla="*/ 328 w 446"/>
              <a:gd name="T11" fmla="*/ 304 h 608"/>
              <a:gd name="T12" fmla="*/ 223 w 446"/>
              <a:gd name="T13" fmla="*/ 93 h 608"/>
              <a:gd name="T14" fmla="*/ 184 w 446"/>
              <a:gd name="T15" fmla="*/ 456 h 608"/>
              <a:gd name="T16" fmla="*/ 141 w 446"/>
              <a:gd name="T17" fmla="*/ 405 h 608"/>
              <a:gd name="T18" fmla="*/ 94 w 446"/>
              <a:gd name="T19" fmla="*/ 319 h 608"/>
              <a:gd name="T20" fmla="*/ 223 w 446"/>
              <a:gd name="T21" fmla="*/ 65 h 608"/>
              <a:gd name="T22" fmla="*/ 351 w 446"/>
              <a:gd name="T23" fmla="*/ 319 h 608"/>
              <a:gd name="T24" fmla="*/ 305 w 446"/>
              <a:gd name="T25" fmla="*/ 405 h 608"/>
              <a:gd name="T26" fmla="*/ 261 w 446"/>
              <a:gd name="T27" fmla="*/ 456 h 608"/>
              <a:gd name="T28" fmla="*/ 159 w 446"/>
              <a:gd name="T29" fmla="*/ 545 h 608"/>
              <a:gd name="T30" fmla="*/ 267 w 446"/>
              <a:gd name="T31" fmla="*/ 566 h 608"/>
              <a:gd name="T32" fmla="*/ 267 w 446"/>
              <a:gd name="T33" fmla="*/ 524 h 608"/>
              <a:gd name="T34" fmla="*/ 172 w 446"/>
              <a:gd name="T35" fmla="*/ 558 h 608"/>
              <a:gd name="T36" fmla="*/ 276 w 446"/>
              <a:gd name="T37" fmla="*/ 558 h 608"/>
              <a:gd name="T38" fmla="*/ 289 w 446"/>
              <a:gd name="T39" fmla="*/ 545 h 608"/>
              <a:gd name="T40" fmla="*/ 159 w 446"/>
              <a:gd name="T41" fmla="*/ 480 h 608"/>
              <a:gd name="T42" fmla="*/ 289 w 446"/>
              <a:gd name="T43" fmla="*/ 545 h 608"/>
              <a:gd name="T44" fmla="*/ 287 w 446"/>
              <a:gd name="T45" fmla="*/ 254 h 608"/>
              <a:gd name="T46" fmla="*/ 244 w 446"/>
              <a:gd name="T47" fmla="*/ 298 h 608"/>
              <a:gd name="T48" fmla="*/ 202 w 446"/>
              <a:gd name="T49" fmla="*/ 298 h 608"/>
              <a:gd name="T50" fmla="*/ 158 w 446"/>
              <a:gd name="T51" fmla="*/ 254 h 608"/>
              <a:gd name="T52" fmla="*/ 158 w 446"/>
              <a:gd name="T53" fmla="*/ 212 h 608"/>
              <a:gd name="T54" fmla="*/ 202 w 446"/>
              <a:gd name="T55" fmla="*/ 168 h 608"/>
              <a:gd name="T56" fmla="*/ 244 w 446"/>
              <a:gd name="T57" fmla="*/ 168 h 608"/>
              <a:gd name="T58" fmla="*/ 287 w 446"/>
              <a:gd name="T59" fmla="*/ 212 h 608"/>
              <a:gd name="T60" fmla="*/ 428 w 446"/>
              <a:gd name="T61" fmla="*/ 206 h 608"/>
              <a:gd name="T62" fmla="*/ 405 w 446"/>
              <a:gd name="T63" fmla="*/ 226 h 608"/>
              <a:gd name="T64" fmla="*/ 428 w 446"/>
              <a:gd name="T65" fmla="*/ 239 h 608"/>
              <a:gd name="T66" fmla="*/ 428 w 446"/>
              <a:gd name="T67" fmla="*/ 206 h 608"/>
              <a:gd name="T68" fmla="*/ 379 w 446"/>
              <a:gd name="T69" fmla="*/ 90 h 608"/>
              <a:gd name="T70" fmla="*/ 356 w 446"/>
              <a:gd name="T71" fmla="*/ 67 h 608"/>
              <a:gd name="T72" fmla="*/ 362 w 446"/>
              <a:gd name="T73" fmla="*/ 107 h 608"/>
              <a:gd name="T74" fmla="*/ 239 w 446"/>
              <a:gd name="T75" fmla="*/ 44 h 608"/>
              <a:gd name="T76" fmla="*/ 222 w 446"/>
              <a:gd name="T77" fmla="*/ 0 h 608"/>
              <a:gd name="T78" fmla="*/ 206 w 446"/>
              <a:gd name="T79" fmla="*/ 44 h 608"/>
              <a:gd name="T80" fmla="*/ 81 w 446"/>
              <a:gd name="T81" fmla="*/ 109 h 608"/>
              <a:gd name="T82" fmla="*/ 89 w 446"/>
              <a:gd name="T83" fmla="*/ 69 h 608"/>
              <a:gd name="T84" fmla="*/ 65 w 446"/>
              <a:gd name="T85" fmla="*/ 93 h 608"/>
              <a:gd name="T86" fmla="*/ 39 w 446"/>
              <a:gd name="T87" fmla="*/ 226 h 608"/>
              <a:gd name="T88" fmla="*/ 17 w 446"/>
              <a:gd name="T89" fmla="*/ 206 h 608"/>
              <a:gd name="T90" fmla="*/ 17 w 446"/>
              <a:gd name="T91" fmla="*/ 239 h 608"/>
              <a:gd name="T92" fmla="*/ 39 w 446"/>
              <a:gd name="T93" fmla="*/ 22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3" name="Freeform 12"/>
          <p:cNvSpPr>
            <a:spLocks noEditPoints="1"/>
          </p:cNvSpPr>
          <p:nvPr/>
        </p:nvSpPr>
        <p:spPr bwMode="auto">
          <a:xfrm>
            <a:off x="1179227" y="4282118"/>
            <a:ext cx="630835" cy="492600"/>
          </a:xfrm>
          <a:custGeom>
            <a:avLst/>
            <a:gdLst>
              <a:gd name="T0" fmla="*/ 451 w 771"/>
              <a:gd name="T1" fmla="*/ 411 h 602"/>
              <a:gd name="T2" fmla="*/ 457 w 771"/>
              <a:gd name="T3" fmla="*/ 396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6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4" name="Freeform 13"/>
          <p:cNvSpPr>
            <a:spLocks noEditPoints="1"/>
          </p:cNvSpPr>
          <p:nvPr/>
        </p:nvSpPr>
        <p:spPr bwMode="auto">
          <a:xfrm>
            <a:off x="5301536" y="2703462"/>
            <a:ext cx="626880" cy="492600"/>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5" name="Freeform 14"/>
          <p:cNvSpPr>
            <a:spLocks noEditPoints="1"/>
          </p:cNvSpPr>
          <p:nvPr/>
        </p:nvSpPr>
        <p:spPr bwMode="auto">
          <a:xfrm>
            <a:off x="3329062" y="2703462"/>
            <a:ext cx="395508" cy="49457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6" name="Freeform 15"/>
          <p:cNvSpPr>
            <a:spLocks noEditPoints="1"/>
          </p:cNvSpPr>
          <p:nvPr/>
        </p:nvSpPr>
        <p:spPr bwMode="auto">
          <a:xfrm>
            <a:off x="6522020" y="4280139"/>
            <a:ext cx="464721" cy="494578"/>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5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7" name="Freeform 16"/>
          <p:cNvSpPr>
            <a:spLocks noEditPoints="1"/>
          </p:cNvSpPr>
          <p:nvPr/>
        </p:nvSpPr>
        <p:spPr bwMode="auto">
          <a:xfrm>
            <a:off x="1230643" y="2701484"/>
            <a:ext cx="526026" cy="494578"/>
          </a:xfrm>
          <a:custGeom>
            <a:avLst/>
            <a:gdLst>
              <a:gd name="T0" fmla="*/ 21 w 643"/>
              <a:gd name="T1" fmla="*/ 478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6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2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2" y="320"/>
                </a:lnTo>
                <a:lnTo>
                  <a:pt x="363" y="319"/>
                </a:lnTo>
                <a:lnTo>
                  <a:pt x="364" y="319"/>
                </a:lnTo>
                <a:lnTo>
                  <a:pt x="364" y="318"/>
                </a:lnTo>
                <a:lnTo>
                  <a:pt x="365" y="318"/>
                </a:lnTo>
                <a:lnTo>
                  <a:pt x="365" y="317"/>
                </a:lnTo>
                <a:lnTo>
                  <a:pt x="366" y="317"/>
                </a:lnTo>
                <a:lnTo>
                  <a:pt x="367" y="316"/>
                </a:lnTo>
                <a:lnTo>
                  <a:pt x="367" y="316"/>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2"/>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1"/>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1"/>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9"/>
                </a:lnTo>
                <a:lnTo>
                  <a:pt x="424" y="548"/>
                </a:lnTo>
                <a:lnTo>
                  <a:pt x="423" y="548"/>
                </a:lnTo>
                <a:lnTo>
                  <a:pt x="422"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90" y="567"/>
                </a:lnTo>
                <a:lnTo>
                  <a:pt x="486" y="549"/>
                </a:lnTo>
                <a:lnTo>
                  <a:pt x="486" y="549"/>
                </a:lnTo>
                <a:lnTo>
                  <a:pt x="485" y="549"/>
                </a:lnTo>
                <a:lnTo>
                  <a:pt x="484"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2"/>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8" y="552"/>
                </a:lnTo>
                <a:lnTo>
                  <a:pt x="529" y="552"/>
                </a:lnTo>
                <a:lnTo>
                  <a:pt x="530" y="552"/>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1"/>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1"/>
                </a:lnTo>
                <a:lnTo>
                  <a:pt x="563" y="501"/>
                </a:lnTo>
                <a:lnTo>
                  <a:pt x="563" y="502"/>
                </a:lnTo>
                <a:lnTo>
                  <a:pt x="562" y="502"/>
                </a:lnTo>
                <a:lnTo>
                  <a:pt x="562" y="503"/>
                </a:lnTo>
                <a:lnTo>
                  <a:pt x="561" y="504"/>
                </a:lnTo>
                <a:lnTo>
                  <a:pt x="561" y="504"/>
                </a:lnTo>
                <a:lnTo>
                  <a:pt x="560" y="505"/>
                </a:lnTo>
                <a:lnTo>
                  <a:pt x="560" y="506"/>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2"/>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60"/>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3"/>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70"/>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8" y="281"/>
                </a:lnTo>
                <a:lnTo>
                  <a:pt x="528" y="281"/>
                </a:lnTo>
                <a:lnTo>
                  <a:pt x="527" y="281"/>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8" name="Freeform 17"/>
          <p:cNvSpPr>
            <a:spLocks noEditPoints="1"/>
          </p:cNvSpPr>
          <p:nvPr/>
        </p:nvSpPr>
        <p:spPr bwMode="auto">
          <a:xfrm>
            <a:off x="5345041" y="1940970"/>
            <a:ext cx="484497" cy="518318"/>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79" name="Freeform 18"/>
          <p:cNvSpPr>
            <a:spLocks noEditPoints="1"/>
          </p:cNvSpPr>
          <p:nvPr/>
        </p:nvSpPr>
        <p:spPr bwMode="auto">
          <a:xfrm>
            <a:off x="3293466" y="1962731"/>
            <a:ext cx="472632" cy="492600"/>
          </a:xfrm>
          <a:custGeom>
            <a:avLst/>
            <a:gdLst>
              <a:gd name="T0" fmla="*/ 283 w 568"/>
              <a:gd name="T1" fmla="*/ 574 h 601"/>
              <a:gd name="T2" fmla="*/ 284 w 568"/>
              <a:gd name="T3" fmla="*/ 333 h 601"/>
              <a:gd name="T4" fmla="*/ 453 w 568"/>
              <a:gd name="T5" fmla="*/ 301 h 601"/>
              <a:gd name="T6" fmla="*/ 347 w 568"/>
              <a:gd name="T7" fmla="*/ 343 h 601"/>
              <a:gd name="T8" fmla="*/ 95 w 568"/>
              <a:gd name="T9" fmla="*/ 214 h 601"/>
              <a:gd name="T10" fmla="*/ 127 w 568"/>
              <a:gd name="T11" fmla="*/ 218 h 601"/>
              <a:gd name="T12" fmla="*/ 168 w 568"/>
              <a:gd name="T13" fmla="*/ 222 h 601"/>
              <a:gd name="T14" fmla="*/ 167 w 568"/>
              <a:gd name="T15" fmla="*/ 195 h 601"/>
              <a:gd name="T16" fmla="*/ 284 w 568"/>
              <a:gd name="T17" fmla="*/ 303 h 601"/>
              <a:gd name="T18" fmla="*/ 413 w 568"/>
              <a:gd name="T19" fmla="*/ 209 h 601"/>
              <a:gd name="T20" fmla="*/ 442 w 568"/>
              <a:gd name="T21" fmla="*/ 204 h 601"/>
              <a:gd name="T22" fmla="*/ 458 w 568"/>
              <a:gd name="T23" fmla="*/ 210 h 601"/>
              <a:gd name="T24" fmla="*/ 416 w 568"/>
              <a:gd name="T25" fmla="*/ 256 h 601"/>
              <a:gd name="T26" fmla="*/ 489 w 568"/>
              <a:gd name="T27" fmla="*/ 341 h 601"/>
              <a:gd name="T28" fmla="*/ 467 w 568"/>
              <a:gd name="T29" fmla="*/ 263 h 601"/>
              <a:gd name="T30" fmla="*/ 467 w 568"/>
              <a:gd name="T31" fmla="*/ 500 h 601"/>
              <a:gd name="T32" fmla="*/ 494 w 568"/>
              <a:gd name="T33" fmla="*/ 494 h 601"/>
              <a:gd name="T34" fmla="*/ 310 w 568"/>
              <a:gd name="T35" fmla="*/ 595 h 601"/>
              <a:gd name="T36" fmla="*/ 285 w 568"/>
              <a:gd name="T37" fmla="*/ 601 h 601"/>
              <a:gd name="T38" fmla="*/ 75 w 568"/>
              <a:gd name="T39" fmla="*/ 494 h 601"/>
              <a:gd name="T40" fmla="*/ 102 w 568"/>
              <a:gd name="T41" fmla="*/ 500 h 601"/>
              <a:gd name="T42" fmla="*/ 102 w 568"/>
              <a:gd name="T43" fmla="*/ 263 h 601"/>
              <a:gd name="T44" fmla="*/ 80 w 568"/>
              <a:gd name="T45" fmla="*/ 341 h 601"/>
              <a:gd name="T46" fmla="*/ 142 w 568"/>
              <a:gd name="T47" fmla="*/ 252 h 601"/>
              <a:gd name="T48" fmla="*/ 62 w 568"/>
              <a:gd name="T49" fmla="*/ 400 h 601"/>
              <a:gd name="T50" fmla="*/ 74 w 568"/>
              <a:gd name="T51" fmla="*/ 424 h 601"/>
              <a:gd name="T52" fmla="*/ 85 w 568"/>
              <a:gd name="T53" fmla="*/ 446 h 601"/>
              <a:gd name="T54" fmla="*/ 45 w 568"/>
              <a:gd name="T55" fmla="*/ 475 h 601"/>
              <a:gd name="T56" fmla="*/ 28 w 568"/>
              <a:gd name="T57" fmla="*/ 377 h 601"/>
              <a:gd name="T58" fmla="*/ 54 w 568"/>
              <a:gd name="T59" fmla="*/ 333 h 601"/>
              <a:gd name="T60" fmla="*/ 473 w 568"/>
              <a:gd name="T61" fmla="*/ 381 h 601"/>
              <a:gd name="T62" fmla="*/ 463 w 568"/>
              <a:gd name="T63" fmla="*/ 406 h 601"/>
              <a:gd name="T64" fmla="*/ 455 w 568"/>
              <a:gd name="T65" fmla="*/ 431 h 601"/>
              <a:gd name="T66" fmla="*/ 450 w 568"/>
              <a:gd name="T67" fmla="*/ 450 h 601"/>
              <a:gd name="T68" fmla="*/ 482 w 568"/>
              <a:gd name="T69" fmla="*/ 363 h 601"/>
              <a:gd name="T70" fmla="*/ 513 w 568"/>
              <a:gd name="T71" fmla="*/ 360 h 601"/>
              <a:gd name="T72" fmla="*/ 282 w 568"/>
              <a:gd name="T73" fmla="*/ 0 h 601"/>
              <a:gd name="T74" fmla="*/ 418 w 568"/>
              <a:gd name="T75" fmla="*/ 107 h 601"/>
              <a:gd name="T76" fmla="*/ 394 w 568"/>
              <a:gd name="T77" fmla="*/ 179 h 601"/>
              <a:gd name="T78" fmla="*/ 365 w 568"/>
              <a:gd name="T79" fmla="*/ 81 h 601"/>
              <a:gd name="T80" fmla="*/ 194 w 568"/>
              <a:gd name="T81" fmla="*/ 183 h 601"/>
              <a:gd name="T82" fmla="*/ 152 w 568"/>
              <a:gd name="T83" fmla="*/ 154 h 601"/>
              <a:gd name="T84" fmla="*/ 198 w 568"/>
              <a:gd name="T85" fmla="*/ 4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80" name="Freeform 19"/>
          <p:cNvSpPr>
            <a:spLocks noEditPoints="1"/>
          </p:cNvSpPr>
          <p:nvPr/>
        </p:nvSpPr>
        <p:spPr bwMode="auto">
          <a:xfrm>
            <a:off x="2272513" y="1960754"/>
            <a:ext cx="522071" cy="494578"/>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4BACC6"/>
          </a:solidFill>
          <a:ln>
            <a:noFill/>
          </a:ln>
        </p:spPr>
        <p:txBody>
          <a:bodyPr vert="horz" wrap="square" lIns="68562" tIns="34281" rIns="68562" bIns="34281" numCol="1" anchor="t" anchorCtr="0" compatLnSpc="1"/>
          <a:lstStyle/>
          <a:p>
            <a:endParaRPr lang="zh-CN" altLang="en-US"/>
          </a:p>
        </p:txBody>
      </p:sp>
      <p:sp>
        <p:nvSpPr>
          <p:cNvPr id="181" name="Freeform 20"/>
          <p:cNvSpPr>
            <a:spLocks noEditPoints="1"/>
          </p:cNvSpPr>
          <p:nvPr/>
        </p:nvSpPr>
        <p:spPr bwMode="auto">
          <a:xfrm>
            <a:off x="1191093" y="1964710"/>
            <a:ext cx="609082" cy="486665"/>
          </a:xfrm>
          <a:custGeom>
            <a:avLst/>
            <a:gdLst>
              <a:gd name="T0" fmla="*/ 575 w 745"/>
              <a:gd name="T1" fmla="*/ 570 h 594"/>
              <a:gd name="T2" fmla="*/ 0 w 745"/>
              <a:gd name="T3" fmla="*/ 570 h 594"/>
              <a:gd name="T4" fmla="*/ 298 w 745"/>
              <a:gd name="T5" fmla="*/ 220 h 594"/>
              <a:gd name="T6" fmla="*/ 288 w 745"/>
              <a:gd name="T7" fmla="*/ 209 h 594"/>
              <a:gd name="T8" fmla="*/ 544 w 745"/>
              <a:gd name="T9" fmla="*/ 245 h 594"/>
              <a:gd name="T10" fmla="*/ 32 w 745"/>
              <a:gd name="T11" fmla="*/ 201 h 594"/>
              <a:gd name="T12" fmla="*/ 205 w 745"/>
              <a:gd name="T13" fmla="*/ 430 h 594"/>
              <a:gd name="T14" fmla="*/ 98 w 745"/>
              <a:gd name="T15" fmla="*/ 362 h 594"/>
              <a:gd name="T16" fmla="*/ 98 w 745"/>
              <a:gd name="T17" fmla="*/ 385 h 594"/>
              <a:gd name="T18" fmla="*/ 312 w 745"/>
              <a:gd name="T19" fmla="*/ 317 h 594"/>
              <a:gd name="T20" fmla="*/ 98 w 745"/>
              <a:gd name="T21" fmla="*/ 317 h 594"/>
              <a:gd name="T22" fmla="*/ 312 w 745"/>
              <a:gd name="T23" fmla="*/ 296 h 594"/>
              <a:gd name="T24" fmla="*/ 552 w 745"/>
              <a:gd name="T25" fmla="*/ 249 h 594"/>
              <a:gd name="T26" fmla="*/ 552 w 745"/>
              <a:gd name="T27" fmla="*/ 249 h 594"/>
              <a:gd name="T28" fmla="*/ 552 w 745"/>
              <a:gd name="T29" fmla="*/ 37 h 594"/>
              <a:gd name="T30" fmla="*/ 338 w 745"/>
              <a:gd name="T31" fmla="*/ 134 h 594"/>
              <a:gd name="T32" fmla="*/ 583 w 745"/>
              <a:gd name="T33" fmla="*/ 148 h 594"/>
              <a:gd name="T34" fmla="*/ 373 w 745"/>
              <a:gd name="T35" fmla="*/ 103 h 594"/>
              <a:gd name="T36" fmla="*/ 591 w 745"/>
              <a:gd name="T37" fmla="*/ 258 h 594"/>
              <a:gd name="T38" fmla="*/ 675 w 745"/>
              <a:gd name="T39" fmla="*/ 154 h 594"/>
              <a:gd name="T40" fmla="*/ 698 w 745"/>
              <a:gd name="T41" fmla="*/ 179 h 594"/>
              <a:gd name="T42" fmla="*/ 685 w 745"/>
              <a:gd name="T43" fmla="*/ 152 h 594"/>
              <a:gd name="T44" fmla="*/ 681 w 745"/>
              <a:gd name="T45" fmla="*/ 290 h 594"/>
              <a:gd name="T46" fmla="*/ 680 w 745"/>
              <a:gd name="T47" fmla="*/ 319 h 594"/>
              <a:gd name="T48" fmla="*/ 703 w 745"/>
              <a:gd name="T49" fmla="*/ 319 h 594"/>
              <a:gd name="T50" fmla="*/ 702 w 745"/>
              <a:gd name="T51" fmla="*/ 290 h 594"/>
              <a:gd name="T52" fmla="*/ 698 w 745"/>
              <a:gd name="T53" fmla="*/ 229 h 594"/>
              <a:gd name="T54" fmla="*/ 344 w 745"/>
              <a:gd name="T55" fmla="*/ 320 h 594"/>
              <a:gd name="T56" fmla="*/ 376 w 745"/>
              <a:gd name="T57" fmla="*/ 447 h 594"/>
              <a:gd name="T58" fmla="*/ 389 w 745"/>
              <a:gd name="T59" fmla="*/ 436 h 594"/>
              <a:gd name="T60" fmla="*/ 394 w 745"/>
              <a:gd name="T61" fmla="*/ 420 h 594"/>
              <a:gd name="T62" fmla="*/ 409 w 745"/>
              <a:gd name="T63" fmla="*/ 430 h 594"/>
              <a:gd name="T64" fmla="*/ 420 w 745"/>
              <a:gd name="T65" fmla="*/ 455 h 594"/>
              <a:gd name="T66" fmla="*/ 434 w 745"/>
              <a:gd name="T67" fmla="*/ 465 h 594"/>
              <a:gd name="T68" fmla="*/ 455 w 745"/>
              <a:gd name="T69" fmla="*/ 462 h 594"/>
              <a:gd name="T70" fmla="*/ 451 w 745"/>
              <a:gd name="T71" fmla="*/ 450 h 594"/>
              <a:gd name="T72" fmla="*/ 440 w 745"/>
              <a:gd name="T73" fmla="*/ 425 h 594"/>
              <a:gd name="T74" fmla="*/ 425 w 745"/>
              <a:gd name="T75" fmla="*/ 415 h 594"/>
              <a:gd name="T76" fmla="*/ 463 w 745"/>
              <a:gd name="T77" fmla="*/ 395 h 594"/>
              <a:gd name="T78" fmla="*/ 448 w 745"/>
              <a:gd name="T79" fmla="*/ 390 h 594"/>
              <a:gd name="T80" fmla="*/ 438 w 745"/>
              <a:gd name="T81" fmla="*/ 377 h 594"/>
              <a:gd name="T82" fmla="*/ 422 w 745"/>
              <a:gd name="T83" fmla="*/ 373 h 594"/>
              <a:gd name="T84" fmla="*/ 411 w 745"/>
              <a:gd name="T85" fmla="*/ 359 h 594"/>
              <a:gd name="T86" fmla="*/ 395 w 745"/>
              <a:gd name="T87" fmla="*/ 355 h 594"/>
              <a:gd name="T88" fmla="*/ 385 w 745"/>
              <a:gd name="T89" fmla="*/ 342 h 594"/>
              <a:gd name="T90" fmla="*/ 369 w 745"/>
              <a:gd name="T91" fmla="*/ 337 h 594"/>
              <a:gd name="T92" fmla="*/ 359 w 745"/>
              <a:gd name="T93" fmla="*/ 324 h 594"/>
              <a:gd name="T94" fmla="*/ 69 w 745"/>
              <a:gd name="T95" fmla="*/ 239 h 594"/>
              <a:gd name="T96" fmla="*/ 69 w 745"/>
              <a:gd name="T97" fmla="*/ 49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5" h="594">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82" name="Freeform 21"/>
          <p:cNvSpPr>
            <a:spLocks noEditPoints="1"/>
          </p:cNvSpPr>
          <p:nvPr/>
        </p:nvSpPr>
        <p:spPr bwMode="auto">
          <a:xfrm>
            <a:off x="4394401" y="1230981"/>
            <a:ext cx="328272" cy="498535"/>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83" name="Freeform 22"/>
          <p:cNvSpPr>
            <a:spLocks noEditPoints="1"/>
          </p:cNvSpPr>
          <p:nvPr/>
        </p:nvSpPr>
        <p:spPr bwMode="auto">
          <a:xfrm>
            <a:off x="6504223" y="1998138"/>
            <a:ext cx="500317" cy="496558"/>
          </a:xfrm>
          <a:custGeom>
            <a:avLst/>
            <a:gdLst>
              <a:gd name="T0" fmla="*/ 553 w 612"/>
              <a:gd name="T1" fmla="*/ 521 h 605"/>
              <a:gd name="T2" fmla="*/ 490 w 612"/>
              <a:gd name="T3" fmla="*/ 521 h 605"/>
              <a:gd name="T4" fmla="*/ 590 w 612"/>
              <a:gd name="T5" fmla="*/ 59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9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84" name="Freeform 23"/>
          <p:cNvSpPr/>
          <p:nvPr/>
        </p:nvSpPr>
        <p:spPr bwMode="auto">
          <a:xfrm>
            <a:off x="7658550" y="2120793"/>
            <a:ext cx="284766" cy="328400"/>
          </a:xfrm>
          <a:custGeom>
            <a:avLst/>
            <a:gdLst>
              <a:gd name="T0" fmla="*/ 346 w 346"/>
              <a:gd name="T1" fmla="*/ 130 h 401"/>
              <a:gd name="T2" fmla="*/ 346 w 346"/>
              <a:gd name="T3" fmla="*/ 29 h 401"/>
              <a:gd name="T4" fmla="*/ 300 w 346"/>
              <a:gd name="T5" fmla="*/ 29 h 401"/>
              <a:gd name="T6" fmla="*/ 300 w 346"/>
              <a:gd name="T7" fmla="*/ 130 h 401"/>
              <a:gd name="T8" fmla="*/ 176 w 346"/>
              <a:gd name="T9" fmla="*/ 254 h 401"/>
              <a:gd name="T10" fmla="*/ 174 w 346"/>
              <a:gd name="T11" fmla="*/ 254 h 401"/>
              <a:gd name="T12" fmla="*/ 173 w 346"/>
              <a:gd name="T13" fmla="*/ 254 h 401"/>
              <a:gd name="T14" fmla="*/ 173 w 346"/>
              <a:gd name="T15" fmla="*/ 254 h 401"/>
              <a:gd name="T16" fmla="*/ 170 w 346"/>
              <a:gd name="T17" fmla="*/ 254 h 401"/>
              <a:gd name="T18" fmla="*/ 46 w 346"/>
              <a:gd name="T19" fmla="*/ 130 h 401"/>
              <a:gd name="T20" fmla="*/ 46 w 346"/>
              <a:gd name="T21" fmla="*/ 29 h 401"/>
              <a:gd name="T22" fmla="*/ 0 w 346"/>
              <a:gd name="T23" fmla="*/ 29 h 401"/>
              <a:gd name="T24" fmla="*/ 0 w 346"/>
              <a:gd name="T25" fmla="*/ 130 h 401"/>
              <a:gd name="T26" fmla="*/ 146 w 346"/>
              <a:gd name="T27" fmla="*/ 299 h 401"/>
              <a:gd name="T28" fmla="*/ 146 w 346"/>
              <a:gd name="T29" fmla="*/ 372 h 401"/>
              <a:gd name="T30" fmla="*/ 42 w 346"/>
              <a:gd name="T31" fmla="*/ 401 h 401"/>
              <a:gd name="T32" fmla="*/ 304 w 346"/>
              <a:gd name="T33" fmla="*/ 401 h 401"/>
              <a:gd name="T34" fmla="*/ 200 w 346"/>
              <a:gd name="T35" fmla="*/ 371 h 401"/>
              <a:gd name="T36" fmla="*/ 200 w 346"/>
              <a:gd name="T37" fmla="*/ 299 h 401"/>
              <a:gd name="T38" fmla="*/ 346 w 346"/>
              <a:gd name="T39" fmla="*/ 13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401">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85" name="Freeform 24"/>
          <p:cNvSpPr/>
          <p:nvPr/>
        </p:nvSpPr>
        <p:spPr bwMode="auto">
          <a:xfrm>
            <a:off x="7731719" y="1994181"/>
            <a:ext cx="138428" cy="298726"/>
          </a:xfrm>
          <a:custGeom>
            <a:avLst/>
            <a:gdLst>
              <a:gd name="T0" fmla="*/ 83 w 168"/>
              <a:gd name="T1" fmla="*/ 365 h 365"/>
              <a:gd name="T2" fmla="*/ 84 w 168"/>
              <a:gd name="T3" fmla="*/ 365 h 365"/>
              <a:gd name="T4" fmla="*/ 86 w 168"/>
              <a:gd name="T5" fmla="*/ 365 h 365"/>
              <a:gd name="T6" fmla="*/ 168 w 168"/>
              <a:gd name="T7" fmla="*/ 282 h 365"/>
              <a:gd name="T8" fmla="*/ 168 w 168"/>
              <a:gd name="T9" fmla="*/ 83 h 365"/>
              <a:gd name="T10" fmla="*/ 86 w 168"/>
              <a:gd name="T11" fmla="*/ 0 h 365"/>
              <a:gd name="T12" fmla="*/ 84 w 168"/>
              <a:gd name="T13" fmla="*/ 0 h 365"/>
              <a:gd name="T14" fmla="*/ 83 w 168"/>
              <a:gd name="T15" fmla="*/ 0 h 365"/>
              <a:gd name="T16" fmla="*/ 0 w 168"/>
              <a:gd name="T17" fmla="*/ 83 h 365"/>
              <a:gd name="T18" fmla="*/ 0 w 168"/>
              <a:gd name="T19" fmla="*/ 282 h 365"/>
              <a:gd name="T20" fmla="*/ 83 w 168"/>
              <a:gd name="T21"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65">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86" name="Freeform 25"/>
          <p:cNvSpPr>
            <a:spLocks noEditPoints="1"/>
          </p:cNvSpPr>
          <p:nvPr/>
        </p:nvSpPr>
        <p:spPr bwMode="auto">
          <a:xfrm>
            <a:off x="3344883" y="1234938"/>
            <a:ext cx="361889" cy="494578"/>
          </a:xfrm>
          <a:custGeom>
            <a:avLst/>
            <a:gdLst>
              <a:gd name="T0" fmla="*/ 58 w 443"/>
              <a:gd name="T1" fmla="*/ 98 h 605"/>
              <a:gd name="T2" fmla="*/ 49 w 443"/>
              <a:gd name="T3" fmla="*/ 605 h 605"/>
              <a:gd name="T4" fmla="*/ 443 w 443"/>
              <a:gd name="T5" fmla="*/ 149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9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87" name="Freeform 26"/>
          <p:cNvSpPr>
            <a:spLocks noEditPoints="1"/>
          </p:cNvSpPr>
          <p:nvPr/>
        </p:nvSpPr>
        <p:spPr bwMode="auto">
          <a:xfrm>
            <a:off x="2256692" y="1225046"/>
            <a:ext cx="553711" cy="514361"/>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88" name="Freeform 27"/>
          <p:cNvSpPr>
            <a:spLocks noEditPoints="1"/>
          </p:cNvSpPr>
          <p:nvPr/>
        </p:nvSpPr>
        <p:spPr bwMode="auto">
          <a:xfrm>
            <a:off x="5335153" y="1236914"/>
            <a:ext cx="557666" cy="492600"/>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rgbClr val="4BACC6"/>
          </a:solidFill>
          <a:ln>
            <a:noFill/>
          </a:ln>
        </p:spPr>
        <p:txBody>
          <a:bodyPr vert="horz" wrap="square" lIns="68562" tIns="34281" rIns="68562" bIns="34281" numCol="1" anchor="t" anchorCtr="0" compatLnSpc="1"/>
          <a:lstStyle/>
          <a:p>
            <a:endParaRPr lang="zh-CN" altLang="en-US"/>
          </a:p>
        </p:txBody>
      </p:sp>
      <p:sp>
        <p:nvSpPr>
          <p:cNvPr id="189" name="Freeform 28"/>
          <p:cNvSpPr>
            <a:spLocks noEditPoints="1"/>
          </p:cNvSpPr>
          <p:nvPr/>
        </p:nvSpPr>
        <p:spPr bwMode="auto">
          <a:xfrm>
            <a:off x="6539819" y="2703462"/>
            <a:ext cx="482520" cy="484688"/>
          </a:xfrm>
          <a:custGeom>
            <a:avLst/>
            <a:gdLst>
              <a:gd name="T0" fmla="*/ 584 w 591"/>
              <a:gd name="T1" fmla="*/ 217 h 591"/>
              <a:gd name="T2" fmla="*/ 509 w 591"/>
              <a:gd name="T3" fmla="*/ 82 h 591"/>
              <a:gd name="T4" fmla="*/ 370 w 591"/>
              <a:gd name="T5" fmla="*/ 6 h 591"/>
              <a:gd name="T6" fmla="*/ 370 w 591"/>
              <a:gd name="T7" fmla="*/ 217 h 591"/>
              <a:gd name="T8" fmla="*/ 584 w 591"/>
              <a:gd name="T9" fmla="*/ 217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rgbClr val="8064A2"/>
          </a:solidFill>
          <a:ln>
            <a:noFill/>
          </a:ln>
        </p:spPr>
        <p:txBody>
          <a:bodyPr vert="horz" wrap="square" lIns="68562" tIns="34281" rIns="68562" bIns="34281" numCol="1" anchor="t" anchorCtr="0" compatLnSpc="1"/>
          <a:lstStyle/>
          <a:p>
            <a:endParaRPr lang="zh-CN" altLang="en-US"/>
          </a:p>
        </p:txBody>
      </p:sp>
      <p:sp>
        <p:nvSpPr>
          <p:cNvPr id="190" name="Freeform 29"/>
          <p:cNvSpPr/>
          <p:nvPr/>
        </p:nvSpPr>
        <p:spPr bwMode="auto">
          <a:xfrm>
            <a:off x="1505523" y="3492695"/>
            <a:ext cx="235326" cy="235420"/>
          </a:xfrm>
          <a:custGeom>
            <a:avLst/>
            <a:gdLst>
              <a:gd name="T0" fmla="*/ 97 w 290"/>
              <a:gd name="T1" fmla="*/ 287 h 288"/>
              <a:gd name="T2" fmla="*/ 101 w 290"/>
              <a:gd name="T3" fmla="*/ 288 h 288"/>
              <a:gd name="T4" fmla="*/ 104 w 290"/>
              <a:gd name="T5" fmla="*/ 287 h 288"/>
              <a:gd name="T6" fmla="*/ 170 w 290"/>
              <a:gd name="T7" fmla="*/ 221 h 288"/>
              <a:gd name="T8" fmla="*/ 213 w 290"/>
              <a:gd name="T9" fmla="*/ 265 h 288"/>
              <a:gd name="T10" fmla="*/ 217 w 290"/>
              <a:gd name="T11" fmla="*/ 266 h 288"/>
              <a:gd name="T12" fmla="*/ 218 w 290"/>
              <a:gd name="T13" fmla="*/ 266 h 288"/>
              <a:gd name="T14" fmla="*/ 221 w 290"/>
              <a:gd name="T15" fmla="*/ 263 h 288"/>
              <a:gd name="T16" fmla="*/ 290 w 290"/>
              <a:gd name="T17" fmla="*/ 6 h 288"/>
              <a:gd name="T18" fmla="*/ 290 w 290"/>
              <a:gd name="T19" fmla="*/ 4 h 288"/>
              <a:gd name="T20" fmla="*/ 286 w 290"/>
              <a:gd name="T21" fmla="*/ 0 h 288"/>
              <a:gd name="T22" fmla="*/ 285 w 290"/>
              <a:gd name="T23" fmla="*/ 0 h 288"/>
              <a:gd name="T24" fmla="*/ 284 w 290"/>
              <a:gd name="T25" fmla="*/ 0 h 288"/>
              <a:gd name="T26" fmla="*/ 27 w 290"/>
              <a:gd name="T27" fmla="*/ 69 h 288"/>
              <a:gd name="T28" fmla="*/ 23 w 290"/>
              <a:gd name="T29" fmla="*/ 72 h 288"/>
              <a:gd name="T30" fmla="*/ 25 w 290"/>
              <a:gd name="T31" fmla="*/ 77 h 288"/>
              <a:gd name="T32" fmla="*/ 67 w 290"/>
              <a:gd name="T33" fmla="*/ 119 h 288"/>
              <a:gd name="T34" fmla="*/ 2 w 290"/>
              <a:gd name="T35" fmla="*/ 185 h 288"/>
              <a:gd name="T36" fmla="*/ 2 w 290"/>
              <a:gd name="T37" fmla="*/ 191 h 288"/>
              <a:gd name="T38" fmla="*/ 97 w 290"/>
              <a:gd name="T39"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0" h="288">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solidFill>
            <a:srgbClr val="9BBB59"/>
          </a:solidFill>
          <a:ln>
            <a:noFill/>
          </a:ln>
        </p:spPr>
        <p:txBody>
          <a:bodyPr vert="horz" wrap="square" lIns="68562" tIns="34281" rIns="68562" bIns="34281" numCol="1" anchor="t" anchorCtr="0" compatLnSpc="1"/>
          <a:lstStyle/>
          <a:p>
            <a:endParaRPr lang="zh-CN" altLang="en-US"/>
          </a:p>
        </p:txBody>
      </p:sp>
      <p:sp>
        <p:nvSpPr>
          <p:cNvPr id="191" name="Freeform 30"/>
          <p:cNvSpPr/>
          <p:nvPr/>
        </p:nvSpPr>
        <p:spPr bwMode="auto">
          <a:xfrm>
            <a:off x="1246464" y="3492695"/>
            <a:ext cx="237306" cy="235420"/>
          </a:xfrm>
          <a:custGeom>
            <a:avLst/>
            <a:gdLst>
              <a:gd name="T0" fmla="*/ 69 w 290"/>
              <a:gd name="T1" fmla="*/ 263 h 288"/>
              <a:gd name="T2" fmla="*/ 72 w 290"/>
              <a:gd name="T3" fmla="*/ 266 h 288"/>
              <a:gd name="T4" fmla="*/ 74 w 290"/>
              <a:gd name="T5" fmla="*/ 266 h 288"/>
              <a:gd name="T6" fmla="*/ 77 w 290"/>
              <a:gd name="T7" fmla="*/ 265 h 288"/>
              <a:gd name="T8" fmla="*/ 121 w 290"/>
              <a:gd name="T9" fmla="*/ 221 h 288"/>
              <a:gd name="T10" fmla="*/ 186 w 290"/>
              <a:gd name="T11" fmla="*/ 287 h 288"/>
              <a:gd name="T12" fmla="*/ 189 w 290"/>
              <a:gd name="T13" fmla="*/ 288 h 288"/>
              <a:gd name="T14" fmla="*/ 193 w 290"/>
              <a:gd name="T15" fmla="*/ 287 h 288"/>
              <a:gd name="T16" fmla="*/ 288 w 290"/>
              <a:gd name="T17" fmla="*/ 191 h 288"/>
              <a:gd name="T18" fmla="*/ 288 w 290"/>
              <a:gd name="T19" fmla="*/ 185 h 288"/>
              <a:gd name="T20" fmla="*/ 223 w 290"/>
              <a:gd name="T21" fmla="*/ 119 h 288"/>
              <a:gd name="T22" fmla="*/ 265 w 290"/>
              <a:gd name="T23" fmla="*/ 77 h 288"/>
              <a:gd name="T24" fmla="*/ 267 w 290"/>
              <a:gd name="T25" fmla="*/ 72 h 288"/>
              <a:gd name="T26" fmla="*/ 263 w 290"/>
              <a:gd name="T27" fmla="*/ 69 h 288"/>
              <a:gd name="T28" fmla="*/ 6 w 290"/>
              <a:gd name="T29" fmla="*/ 0 h 288"/>
              <a:gd name="T30" fmla="*/ 4 w 290"/>
              <a:gd name="T31" fmla="*/ 0 h 288"/>
              <a:gd name="T32" fmla="*/ 1 w 290"/>
              <a:gd name="T33" fmla="*/ 1 h 288"/>
              <a:gd name="T34" fmla="*/ 0 w 290"/>
              <a:gd name="T35" fmla="*/ 5 h 288"/>
              <a:gd name="T36" fmla="*/ 69 w 290"/>
              <a:gd name="T37"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8">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solidFill>
            <a:srgbClr val="9BBB59"/>
          </a:solidFill>
          <a:ln>
            <a:noFill/>
          </a:ln>
        </p:spPr>
        <p:txBody>
          <a:bodyPr vert="horz" wrap="square" lIns="68562" tIns="34281" rIns="68562" bIns="34281" numCol="1" anchor="t" anchorCtr="0" compatLnSpc="1"/>
          <a:lstStyle/>
          <a:p>
            <a:endParaRPr lang="zh-CN" altLang="en-US"/>
          </a:p>
        </p:txBody>
      </p:sp>
      <p:sp>
        <p:nvSpPr>
          <p:cNvPr id="192" name="Freeform 31"/>
          <p:cNvSpPr/>
          <p:nvPr/>
        </p:nvSpPr>
        <p:spPr bwMode="auto">
          <a:xfrm>
            <a:off x="1505523" y="3749875"/>
            <a:ext cx="237306" cy="237398"/>
          </a:xfrm>
          <a:custGeom>
            <a:avLst/>
            <a:gdLst>
              <a:gd name="T0" fmla="*/ 221 w 291"/>
              <a:gd name="T1" fmla="*/ 25 h 289"/>
              <a:gd name="T2" fmla="*/ 218 w 291"/>
              <a:gd name="T3" fmla="*/ 22 h 289"/>
              <a:gd name="T4" fmla="*/ 217 w 291"/>
              <a:gd name="T5" fmla="*/ 22 h 289"/>
              <a:gd name="T6" fmla="*/ 213 w 291"/>
              <a:gd name="T7" fmla="*/ 23 h 289"/>
              <a:gd name="T8" fmla="*/ 170 w 291"/>
              <a:gd name="T9" fmla="*/ 67 h 289"/>
              <a:gd name="T10" fmla="*/ 104 w 291"/>
              <a:gd name="T11" fmla="*/ 2 h 289"/>
              <a:gd name="T12" fmla="*/ 101 w 291"/>
              <a:gd name="T13" fmla="*/ 0 h 289"/>
              <a:gd name="T14" fmla="*/ 97 w 291"/>
              <a:gd name="T15" fmla="*/ 2 h 289"/>
              <a:gd name="T16" fmla="*/ 2 w 291"/>
              <a:gd name="T17" fmla="*/ 97 h 289"/>
              <a:gd name="T18" fmla="*/ 2 w 291"/>
              <a:gd name="T19" fmla="*/ 104 h 289"/>
              <a:gd name="T20" fmla="*/ 67 w 291"/>
              <a:gd name="T21" fmla="*/ 169 h 289"/>
              <a:gd name="T22" fmla="*/ 25 w 291"/>
              <a:gd name="T23" fmla="*/ 212 h 289"/>
              <a:gd name="T24" fmla="*/ 23 w 291"/>
              <a:gd name="T25" fmla="*/ 216 h 289"/>
              <a:gd name="T26" fmla="*/ 27 w 291"/>
              <a:gd name="T27" fmla="*/ 220 h 289"/>
              <a:gd name="T28" fmla="*/ 284 w 291"/>
              <a:gd name="T29" fmla="*/ 289 h 289"/>
              <a:gd name="T30" fmla="*/ 286 w 291"/>
              <a:gd name="T31" fmla="*/ 289 h 289"/>
              <a:gd name="T32" fmla="*/ 289 w 291"/>
              <a:gd name="T33" fmla="*/ 288 h 289"/>
              <a:gd name="T34" fmla="*/ 290 w 291"/>
              <a:gd name="T35" fmla="*/ 283 h 289"/>
              <a:gd name="T36" fmla="*/ 221 w 291"/>
              <a:gd name="T3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289">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solidFill>
            <a:srgbClr val="9BBB59"/>
          </a:solidFill>
          <a:ln>
            <a:noFill/>
          </a:ln>
        </p:spPr>
        <p:txBody>
          <a:bodyPr vert="horz" wrap="square" lIns="68562" tIns="34281" rIns="68562" bIns="34281" numCol="1" anchor="t" anchorCtr="0" compatLnSpc="1"/>
          <a:lstStyle/>
          <a:p>
            <a:endParaRPr lang="zh-CN" altLang="en-US"/>
          </a:p>
        </p:txBody>
      </p:sp>
      <p:sp>
        <p:nvSpPr>
          <p:cNvPr id="193" name="Freeform 32"/>
          <p:cNvSpPr/>
          <p:nvPr/>
        </p:nvSpPr>
        <p:spPr bwMode="auto">
          <a:xfrm>
            <a:off x="1246464" y="3749875"/>
            <a:ext cx="237306" cy="237398"/>
          </a:xfrm>
          <a:custGeom>
            <a:avLst/>
            <a:gdLst>
              <a:gd name="T0" fmla="*/ 193 w 290"/>
              <a:gd name="T1" fmla="*/ 2 h 289"/>
              <a:gd name="T2" fmla="*/ 189 w 290"/>
              <a:gd name="T3" fmla="*/ 0 h 289"/>
              <a:gd name="T4" fmla="*/ 186 w 290"/>
              <a:gd name="T5" fmla="*/ 2 h 289"/>
              <a:gd name="T6" fmla="*/ 121 w 290"/>
              <a:gd name="T7" fmla="*/ 67 h 289"/>
              <a:gd name="T8" fmla="*/ 77 w 290"/>
              <a:gd name="T9" fmla="*/ 23 h 289"/>
              <a:gd name="T10" fmla="*/ 74 w 290"/>
              <a:gd name="T11" fmla="*/ 22 h 289"/>
              <a:gd name="T12" fmla="*/ 72 w 290"/>
              <a:gd name="T13" fmla="*/ 22 h 289"/>
              <a:gd name="T14" fmla="*/ 69 w 290"/>
              <a:gd name="T15" fmla="*/ 25 h 289"/>
              <a:gd name="T16" fmla="*/ 0 w 290"/>
              <a:gd name="T17" fmla="*/ 283 h 289"/>
              <a:gd name="T18" fmla="*/ 1 w 290"/>
              <a:gd name="T19" fmla="*/ 288 h 289"/>
              <a:gd name="T20" fmla="*/ 5 w 290"/>
              <a:gd name="T21" fmla="*/ 289 h 289"/>
              <a:gd name="T22" fmla="*/ 6 w 290"/>
              <a:gd name="T23" fmla="*/ 289 h 289"/>
              <a:gd name="T24" fmla="*/ 263 w 290"/>
              <a:gd name="T25" fmla="*/ 220 h 289"/>
              <a:gd name="T26" fmla="*/ 267 w 290"/>
              <a:gd name="T27" fmla="*/ 216 h 289"/>
              <a:gd name="T28" fmla="*/ 265 w 290"/>
              <a:gd name="T29" fmla="*/ 212 h 289"/>
              <a:gd name="T30" fmla="*/ 223 w 290"/>
              <a:gd name="T31" fmla="*/ 169 h 289"/>
              <a:gd name="T32" fmla="*/ 288 w 290"/>
              <a:gd name="T33" fmla="*/ 104 h 289"/>
              <a:gd name="T34" fmla="*/ 288 w 290"/>
              <a:gd name="T35" fmla="*/ 97 h 289"/>
              <a:gd name="T36" fmla="*/ 193 w 290"/>
              <a:gd name="T37" fmla="*/ 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9">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solidFill>
            <a:srgbClr val="9BBB59"/>
          </a:solidFill>
          <a:ln>
            <a:noFill/>
          </a:ln>
        </p:spPr>
        <p:txBody>
          <a:bodyPr vert="horz" wrap="square" lIns="68562" tIns="34281" rIns="68562" bIns="34281" numCol="1" anchor="t" anchorCtr="0" compatLnSpc="1"/>
          <a:lstStyle/>
          <a:p>
            <a:endParaRPr lang="zh-CN" altLang="en-US"/>
          </a:p>
        </p:txBody>
      </p:sp>
      <p:sp>
        <p:nvSpPr>
          <p:cNvPr id="194" name="Freeform 33"/>
          <p:cNvSpPr/>
          <p:nvPr/>
        </p:nvSpPr>
        <p:spPr bwMode="auto">
          <a:xfrm>
            <a:off x="2278444" y="4280139"/>
            <a:ext cx="510206" cy="245311"/>
          </a:xfrm>
          <a:custGeom>
            <a:avLst/>
            <a:gdLst>
              <a:gd name="T0" fmla="*/ 530 w 626"/>
              <a:gd name="T1" fmla="*/ 0 h 300"/>
              <a:gd name="T2" fmla="*/ 97 w 626"/>
              <a:gd name="T3" fmla="*/ 0 h 300"/>
              <a:gd name="T4" fmla="*/ 0 w 626"/>
              <a:gd name="T5" fmla="*/ 73 h 300"/>
              <a:gd name="T6" fmla="*/ 313 w 626"/>
              <a:gd name="T7" fmla="*/ 300 h 300"/>
              <a:gd name="T8" fmla="*/ 626 w 626"/>
              <a:gd name="T9" fmla="*/ 73 h 300"/>
              <a:gd name="T10" fmla="*/ 530 w 626"/>
              <a:gd name="T11" fmla="*/ 0 h 300"/>
            </a:gdLst>
            <a:ahLst/>
            <a:cxnLst>
              <a:cxn ang="0">
                <a:pos x="T0" y="T1"/>
              </a:cxn>
              <a:cxn ang="0">
                <a:pos x="T2" y="T3"/>
              </a:cxn>
              <a:cxn ang="0">
                <a:pos x="T4" y="T5"/>
              </a:cxn>
              <a:cxn ang="0">
                <a:pos x="T6" y="T7"/>
              </a:cxn>
              <a:cxn ang="0">
                <a:pos x="T8" y="T9"/>
              </a:cxn>
              <a:cxn ang="0">
                <a:pos x="T10" y="T11"/>
              </a:cxn>
            </a:cxnLst>
            <a:rect l="0" t="0" r="r" b="b"/>
            <a:pathLst>
              <a:path w="626" h="300">
                <a:moveTo>
                  <a:pt x="530" y="0"/>
                </a:moveTo>
                <a:lnTo>
                  <a:pt x="97" y="0"/>
                </a:lnTo>
                <a:cubicBezTo>
                  <a:pt x="54" y="0"/>
                  <a:pt x="17" y="30"/>
                  <a:pt x="0" y="73"/>
                </a:cubicBezTo>
                <a:lnTo>
                  <a:pt x="313" y="300"/>
                </a:lnTo>
                <a:lnTo>
                  <a:pt x="626" y="73"/>
                </a:lnTo>
                <a:cubicBezTo>
                  <a:pt x="609" y="30"/>
                  <a:pt x="572" y="0"/>
                  <a:pt x="530" y="0"/>
                </a:cubicBezTo>
                <a:close/>
              </a:path>
            </a:pathLst>
          </a:custGeom>
          <a:solidFill>
            <a:srgbClr val="FF9900"/>
          </a:solidFill>
          <a:ln>
            <a:noFill/>
          </a:ln>
        </p:spPr>
        <p:txBody>
          <a:bodyPr vert="horz" wrap="square" lIns="68562" tIns="34281" rIns="68562" bIns="34281" numCol="1" anchor="t" anchorCtr="0" compatLnSpc="1"/>
          <a:lstStyle/>
          <a:p>
            <a:endParaRPr lang="zh-CN" altLang="en-US"/>
          </a:p>
        </p:txBody>
      </p:sp>
      <p:sp>
        <p:nvSpPr>
          <p:cNvPr id="195" name="Freeform 34"/>
          <p:cNvSpPr/>
          <p:nvPr/>
        </p:nvSpPr>
        <p:spPr bwMode="auto">
          <a:xfrm>
            <a:off x="2270534" y="4416643"/>
            <a:ext cx="526026" cy="360053"/>
          </a:xfrm>
          <a:custGeom>
            <a:avLst/>
            <a:gdLst>
              <a:gd name="T0" fmla="*/ 322 w 644"/>
              <a:gd name="T1" fmla="*/ 230 h 440"/>
              <a:gd name="T2" fmla="*/ 311 w 644"/>
              <a:gd name="T3" fmla="*/ 226 h 440"/>
              <a:gd name="T4" fmla="*/ 0 w 644"/>
              <a:gd name="T5" fmla="*/ 0 h 440"/>
              <a:gd name="T6" fmla="*/ 0 w 644"/>
              <a:gd name="T7" fmla="*/ 317 h 440"/>
              <a:gd name="T8" fmla="*/ 106 w 644"/>
              <a:gd name="T9" fmla="*/ 440 h 440"/>
              <a:gd name="T10" fmla="*/ 539 w 644"/>
              <a:gd name="T11" fmla="*/ 440 h 440"/>
              <a:gd name="T12" fmla="*/ 644 w 644"/>
              <a:gd name="T13" fmla="*/ 317 h 440"/>
              <a:gd name="T14" fmla="*/ 644 w 644"/>
              <a:gd name="T15" fmla="*/ 0 h 440"/>
              <a:gd name="T16" fmla="*/ 333 w 644"/>
              <a:gd name="T17" fmla="*/ 226 h 440"/>
              <a:gd name="T18" fmla="*/ 322 w 644"/>
              <a:gd name="T19" fmla="*/ 23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440">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solidFill>
            <a:srgbClr val="FF9900"/>
          </a:solidFill>
          <a:ln>
            <a:noFill/>
          </a:ln>
        </p:spPr>
        <p:txBody>
          <a:bodyPr vert="horz" wrap="square" lIns="68562" tIns="34281" rIns="68562" bIns="34281" numCol="1" anchor="t" anchorCtr="0" compatLnSpc="1"/>
          <a:lstStyle/>
          <a:p>
            <a:endParaRPr lang="zh-CN" altLang="en-US"/>
          </a:p>
        </p:txBody>
      </p:sp>
      <p:sp>
        <p:nvSpPr>
          <p:cNvPr id="196" name="Freeform 35"/>
          <p:cNvSpPr>
            <a:spLocks noEditPoints="1"/>
          </p:cNvSpPr>
          <p:nvPr/>
        </p:nvSpPr>
        <p:spPr bwMode="auto">
          <a:xfrm>
            <a:off x="4362760" y="4284096"/>
            <a:ext cx="397485" cy="488644"/>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97" name="Freeform 36"/>
          <p:cNvSpPr>
            <a:spLocks noEditPoints="1"/>
          </p:cNvSpPr>
          <p:nvPr/>
        </p:nvSpPr>
        <p:spPr bwMode="auto">
          <a:xfrm>
            <a:off x="1165386" y="1165696"/>
            <a:ext cx="656543" cy="553928"/>
          </a:xfrm>
          <a:custGeom>
            <a:avLst/>
            <a:gdLst>
              <a:gd name="T0" fmla="*/ 563 w 803"/>
              <a:gd name="T1" fmla="*/ 421 h 678"/>
              <a:gd name="T2" fmla="*/ 445 w 803"/>
              <a:gd name="T3" fmla="*/ 421 h 678"/>
              <a:gd name="T4" fmla="*/ 445 w 803"/>
              <a:gd name="T5" fmla="*/ 540 h 678"/>
              <a:gd name="T6" fmla="*/ 358 w 803"/>
              <a:gd name="T7" fmla="*/ 540 h 678"/>
              <a:gd name="T8" fmla="*/ 358 w 803"/>
              <a:gd name="T9" fmla="*/ 421 h 678"/>
              <a:gd name="T10" fmla="*/ 240 w 803"/>
              <a:gd name="T11" fmla="*/ 421 h 678"/>
              <a:gd name="T12" fmla="*/ 240 w 803"/>
              <a:gd name="T13" fmla="*/ 334 h 678"/>
              <a:gd name="T14" fmla="*/ 358 w 803"/>
              <a:gd name="T15" fmla="*/ 334 h 678"/>
              <a:gd name="T16" fmla="*/ 358 w 803"/>
              <a:gd name="T17" fmla="*/ 215 h 678"/>
              <a:gd name="T18" fmla="*/ 445 w 803"/>
              <a:gd name="T19" fmla="*/ 215 h 678"/>
              <a:gd name="T20" fmla="*/ 445 w 803"/>
              <a:gd name="T21" fmla="*/ 334 h 678"/>
              <a:gd name="T22" fmla="*/ 563 w 803"/>
              <a:gd name="T23" fmla="*/ 334 h 678"/>
              <a:gd name="T24" fmla="*/ 563 w 803"/>
              <a:gd name="T25" fmla="*/ 421 h 678"/>
              <a:gd name="T26" fmla="*/ 737 w 803"/>
              <a:gd name="T27" fmla="*/ 218 h 678"/>
              <a:gd name="T28" fmla="*/ 401 w 803"/>
              <a:gd name="T29" fmla="*/ 161 h 678"/>
              <a:gd name="T30" fmla="*/ 66 w 803"/>
              <a:gd name="T31" fmla="*/ 218 h 678"/>
              <a:gd name="T32" fmla="*/ 402 w 803"/>
              <a:gd name="T33" fmla="*/ 678 h 678"/>
              <a:gd name="T34" fmla="*/ 737 w 803"/>
              <a:gd name="T35" fmla="*/ 21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3" h="678">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198" name="Freeform 37"/>
          <p:cNvSpPr>
            <a:spLocks noEditPoints="1"/>
          </p:cNvSpPr>
          <p:nvPr/>
        </p:nvSpPr>
        <p:spPr bwMode="auto">
          <a:xfrm>
            <a:off x="4329141" y="2697527"/>
            <a:ext cx="462745" cy="502492"/>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rgbClr val="8064A2"/>
          </a:solidFill>
          <a:ln>
            <a:noFill/>
          </a:ln>
        </p:spPr>
        <p:txBody>
          <a:bodyPr vert="horz" wrap="square" lIns="68562" tIns="34281" rIns="68562" bIns="34281" numCol="1" anchor="t" anchorCtr="0" compatLnSpc="1"/>
          <a:lstStyle/>
          <a:p>
            <a:endParaRPr lang="zh-CN" altLang="en-US"/>
          </a:p>
        </p:txBody>
      </p:sp>
      <p:sp>
        <p:nvSpPr>
          <p:cNvPr id="199" name="Freeform 38"/>
          <p:cNvSpPr>
            <a:spLocks noEditPoints="1"/>
          </p:cNvSpPr>
          <p:nvPr/>
        </p:nvSpPr>
        <p:spPr bwMode="auto">
          <a:xfrm>
            <a:off x="2331839" y="2679723"/>
            <a:ext cx="401440" cy="516340"/>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2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30 h 631"/>
              <a:gd name="T68" fmla="*/ 409 w 491"/>
              <a:gd name="T69" fmla="*/ 630 h 631"/>
              <a:gd name="T70" fmla="*/ 409 w 491"/>
              <a:gd name="T71" fmla="*/ 560 h 631"/>
              <a:gd name="T72" fmla="*/ 303 w 491"/>
              <a:gd name="T73" fmla="*/ 560 h 631"/>
              <a:gd name="T74" fmla="*/ 303 w 491"/>
              <a:gd name="T75" fmla="*/ 6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200" name="Freeform 39"/>
          <p:cNvSpPr>
            <a:spLocks noEditPoints="1"/>
          </p:cNvSpPr>
          <p:nvPr/>
        </p:nvSpPr>
        <p:spPr bwMode="auto">
          <a:xfrm>
            <a:off x="2306130" y="3486759"/>
            <a:ext cx="454834" cy="504470"/>
          </a:xfrm>
          <a:custGeom>
            <a:avLst/>
            <a:gdLst>
              <a:gd name="T0" fmla="*/ 78 w 556"/>
              <a:gd name="T1" fmla="*/ 286 h 614"/>
              <a:gd name="T2" fmla="*/ 94 w 556"/>
              <a:gd name="T3" fmla="*/ 292 h 614"/>
              <a:gd name="T4" fmla="*/ 113 w 556"/>
              <a:gd name="T5" fmla="*/ 299 h 614"/>
              <a:gd name="T6" fmla="*/ 132 w 556"/>
              <a:gd name="T7" fmla="*/ 303 h 614"/>
              <a:gd name="T8" fmla="*/ 158 w 556"/>
              <a:gd name="T9" fmla="*/ 308 h 614"/>
              <a:gd name="T10" fmla="*/ 182 w 556"/>
              <a:gd name="T11" fmla="*/ 311 h 614"/>
              <a:gd name="T12" fmla="*/ 215 w 556"/>
              <a:gd name="T13" fmla="*/ 312 h 614"/>
              <a:gd name="T14" fmla="*/ 248 w 556"/>
              <a:gd name="T15" fmla="*/ 311 h 614"/>
              <a:gd name="T16" fmla="*/ 272 w 556"/>
              <a:gd name="T17" fmla="*/ 308 h 614"/>
              <a:gd name="T18" fmla="*/ 298 w 556"/>
              <a:gd name="T19" fmla="*/ 303 h 614"/>
              <a:gd name="T20" fmla="*/ 317 w 556"/>
              <a:gd name="T21" fmla="*/ 299 h 614"/>
              <a:gd name="T22" fmla="*/ 336 w 556"/>
              <a:gd name="T23" fmla="*/ 292 h 614"/>
              <a:gd name="T24" fmla="*/ 352 w 556"/>
              <a:gd name="T25" fmla="*/ 286 h 614"/>
              <a:gd name="T26" fmla="*/ 389 w 556"/>
              <a:gd name="T27" fmla="*/ 253 h 614"/>
              <a:gd name="T28" fmla="*/ 41 w 556"/>
              <a:gd name="T29" fmla="*/ 253 h 614"/>
              <a:gd name="T30" fmla="*/ 462 w 556"/>
              <a:gd name="T31" fmla="*/ 302 h 614"/>
              <a:gd name="T32" fmla="*/ 430 w 556"/>
              <a:gd name="T33" fmla="*/ 307 h 614"/>
              <a:gd name="T34" fmla="*/ 426 w 556"/>
              <a:gd name="T35" fmla="*/ 272 h 614"/>
              <a:gd name="T36" fmla="*/ 4 w 556"/>
              <a:gd name="T37" fmla="*/ 272 h 614"/>
              <a:gd name="T38" fmla="*/ 0 w 556"/>
              <a:gd name="T39" fmla="*/ 526 h 614"/>
              <a:gd name="T40" fmla="*/ 342 w 556"/>
              <a:gd name="T41" fmla="*/ 614 h 614"/>
              <a:gd name="T42" fmla="*/ 430 w 556"/>
              <a:gd name="T43" fmla="*/ 485 h 614"/>
              <a:gd name="T44" fmla="*/ 556 w 556"/>
              <a:gd name="T45" fmla="*/ 396 h 614"/>
              <a:gd name="T46" fmla="*/ 462 w 556"/>
              <a:gd name="T47" fmla="*/ 448 h 614"/>
              <a:gd name="T48" fmla="*/ 430 w 556"/>
              <a:gd name="T49" fmla="*/ 437 h 614"/>
              <a:gd name="T50" fmla="*/ 462 w 556"/>
              <a:gd name="T51" fmla="*/ 345 h 614"/>
              <a:gd name="T52" fmla="*/ 462 w 556"/>
              <a:gd name="T53" fmla="*/ 448 h 614"/>
              <a:gd name="T54" fmla="*/ 139 w 556"/>
              <a:gd name="T55" fmla="*/ 143 h 614"/>
              <a:gd name="T56" fmla="*/ 162 w 556"/>
              <a:gd name="T57" fmla="*/ 53 h 614"/>
              <a:gd name="T58" fmla="*/ 116 w 556"/>
              <a:gd name="T59" fmla="*/ 53 h 614"/>
              <a:gd name="T60" fmla="*/ 139 w 556"/>
              <a:gd name="T61" fmla="*/ 143 h 614"/>
              <a:gd name="T62" fmla="*/ 211 w 556"/>
              <a:gd name="T63" fmla="*/ 114 h 614"/>
              <a:gd name="T64" fmla="*/ 234 w 556"/>
              <a:gd name="T65" fmla="*/ 23 h 614"/>
              <a:gd name="T66" fmla="*/ 188 w 556"/>
              <a:gd name="T67" fmla="*/ 23 h 614"/>
              <a:gd name="T68" fmla="*/ 211 w 556"/>
              <a:gd name="T69" fmla="*/ 114 h 614"/>
              <a:gd name="T70" fmla="*/ 283 w 556"/>
              <a:gd name="T71" fmla="*/ 172 h 614"/>
              <a:gd name="T72" fmla="*/ 305 w 556"/>
              <a:gd name="T73" fmla="*/ 82 h 614"/>
              <a:gd name="T74" fmla="*/ 260 w 556"/>
              <a:gd name="T75" fmla="*/ 82 h 614"/>
              <a:gd name="T76" fmla="*/ 283 w 556"/>
              <a:gd name="T77" fmla="*/ 17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6" h="614">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201" name="Freeform 40"/>
          <p:cNvSpPr/>
          <p:nvPr/>
        </p:nvSpPr>
        <p:spPr bwMode="auto">
          <a:xfrm>
            <a:off x="4297501" y="1964710"/>
            <a:ext cx="528003" cy="486665"/>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30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202" name="Freeform 41"/>
          <p:cNvSpPr>
            <a:spLocks noEditPoints="1"/>
          </p:cNvSpPr>
          <p:nvPr/>
        </p:nvSpPr>
        <p:spPr bwMode="auto">
          <a:xfrm>
            <a:off x="5358883" y="4282118"/>
            <a:ext cx="512183" cy="492600"/>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
        <p:nvSpPr>
          <p:cNvPr id="203" name="Freeform 42"/>
          <p:cNvSpPr>
            <a:spLocks noEditPoints="1"/>
          </p:cNvSpPr>
          <p:nvPr/>
        </p:nvSpPr>
        <p:spPr bwMode="auto">
          <a:xfrm>
            <a:off x="6549706" y="3544131"/>
            <a:ext cx="486475" cy="476774"/>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grpSp>
        <p:nvGrpSpPr>
          <p:cNvPr id="204" name="组合 203"/>
          <p:cNvGrpSpPr/>
          <p:nvPr/>
        </p:nvGrpSpPr>
        <p:grpSpPr>
          <a:xfrm>
            <a:off x="7535942" y="3514456"/>
            <a:ext cx="579419" cy="536123"/>
            <a:chOff x="2438399" y="4906963"/>
            <a:chExt cx="465137" cy="430213"/>
          </a:xfrm>
          <a:solidFill>
            <a:srgbClr val="FF9900"/>
          </a:solidFill>
        </p:grpSpPr>
        <p:sp>
          <p:nvSpPr>
            <p:cNvPr id="205" name="Freeform 43"/>
            <p:cNvSpPr>
              <a:spLocks noEditPoints="1"/>
            </p:cNvSpPr>
            <p:nvPr/>
          </p:nvSpPr>
          <p:spPr bwMode="auto">
            <a:xfrm>
              <a:off x="2438399" y="5080001"/>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4"/>
            <p:cNvSpPr>
              <a:spLocks noEditPoints="1"/>
            </p:cNvSpPr>
            <p:nvPr/>
          </p:nvSpPr>
          <p:spPr bwMode="auto">
            <a:xfrm>
              <a:off x="2522537" y="4906963"/>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5"/>
            <p:cNvSpPr>
              <a:spLocks noEditPoints="1"/>
            </p:cNvSpPr>
            <p:nvPr/>
          </p:nvSpPr>
          <p:spPr bwMode="auto">
            <a:xfrm>
              <a:off x="2692399" y="5038726"/>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8" name="Freeform 46"/>
          <p:cNvSpPr>
            <a:spLocks noEditPoints="1"/>
          </p:cNvSpPr>
          <p:nvPr/>
        </p:nvSpPr>
        <p:spPr bwMode="auto">
          <a:xfrm>
            <a:off x="7640752" y="4284096"/>
            <a:ext cx="431104" cy="555906"/>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4 h 679"/>
              <a:gd name="T34" fmla="*/ 207 w 527"/>
              <a:gd name="T35" fmla="*/ 150 h 679"/>
              <a:gd name="T36" fmla="*/ 198 w 527"/>
              <a:gd name="T37" fmla="*/ 155 h 679"/>
              <a:gd name="T38" fmla="*/ 189 w 527"/>
              <a:gd name="T39" fmla="*/ 159 h 679"/>
              <a:gd name="T40" fmla="*/ 181 w 527"/>
              <a:gd name="T41" fmla="*/ 165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9 h 679"/>
              <a:gd name="T94" fmla="*/ 333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solidFill>
            <a:srgbClr val="4F81BD"/>
          </a:solidFill>
          <a:ln>
            <a:noFill/>
          </a:ln>
        </p:spPr>
        <p:txBody>
          <a:bodyPr vert="horz" wrap="square" lIns="68562" tIns="34281" rIns="68562" bIns="34281"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000"/>
                                        <p:tgtEl>
                                          <p:spTgt spid="167"/>
                                        </p:tgtEl>
                                      </p:cBhvr>
                                    </p:animEffect>
                                    <p:anim calcmode="lin" valueType="num">
                                      <p:cBhvr>
                                        <p:cTn id="13" dur="1000" fill="hold"/>
                                        <p:tgtEl>
                                          <p:spTgt spid="167"/>
                                        </p:tgtEl>
                                        <p:attrNameLst>
                                          <p:attrName>ppt_x</p:attrName>
                                        </p:attrNameLst>
                                      </p:cBhvr>
                                      <p:tavLst>
                                        <p:tav tm="0">
                                          <p:val>
                                            <p:strVal val="#ppt_x"/>
                                          </p:val>
                                        </p:tav>
                                        <p:tav tm="100000">
                                          <p:val>
                                            <p:strVal val="#ppt_x"/>
                                          </p:val>
                                        </p:tav>
                                      </p:tavLst>
                                    </p:anim>
                                    <p:anim calcmode="lin" valueType="num">
                                      <p:cBhvr>
                                        <p:cTn id="14" dur="1000" fill="hold"/>
                                        <p:tgtEl>
                                          <p:spTgt spid="16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8"/>
                                        </p:tgtEl>
                                        <p:attrNameLst>
                                          <p:attrName>style.visibility</p:attrName>
                                        </p:attrNameLst>
                                      </p:cBhvr>
                                      <p:to>
                                        <p:strVal val="visible"/>
                                      </p:to>
                                    </p:set>
                                    <p:animEffect transition="in" filter="fade">
                                      <p:cBhvr>
                                        <p:cTn id="17" dur="1000"/>
                                        <p:tgtEl>
                                          <p:spTgt spid="168"/>
                                        </p:tgtEl>
                                      </p:cBhvr>
                                    </p:animEffect>
                                    <p:anim calcmode="lin" valueType="num">
                                      <p:cBhvr>
                                        <p:cTn id="18" dur="1000" fill="hold"/>
                                        <p:tgtEl>
                                          <p:spTgt spid="168"/>
                                        </p:tgtEl>
                                        <p:attrNameLst>
                                          <p:attrName>ppt_x</p:attrName>
                                        </p:attrNameLst>
                                      </p:cBhvr>
                                      <p:tavLst>
                                        <p:tav tm="0">
                                          <p:val>
                                            <p:strVal val="#ppt_x"/>
                                          </p:val>
                                        </p:tav>
                                        <p:tav tm="100000">
                                          <p:val>
                                            <p:strVal val="#ppt_x"/>
                                          </p:val>
                                        </p:tav>
                                      </p:tavLst>
                                    </p:anim>
                                    <p:anim calcmode="lin" valueType="num">
                                      <p:cBhvr>
                                        <p:cTn id="19" dur="1000" fill="hold"/>
                                        <p:tgtEl>
                                          <p:spTgt spid="16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9"/>
                                        </p:tgtEl>
                                        <p:attrNameLst>
                                          <p:attrName>style.visibility</p:attrName>
                                        </p:attrNameLst>
                                      </p:cBhvr>
                                      <p:to>
                                        <p:strVal val="visible"/>
                                      </p:to>
                                    </p:set>
                                    <p:animEffect transition="in" filter="fade">
                                      <p:cBhvr>
                                        <p:cTn id="22" dur="1000"/>
                                        <p:tgtEl>
                                          <p:spTgt spid="169"/>
                                        </p:tgtEl>
                                      </p:cBhvr>
                                    </p:animEffect>
                                    <p:anim calcmode="lin" valueType="num">
                                      <p:cBhvr>
                                        <p:cTn id="23" dur="1000" fill="hold"/>
                                        <p:tgtEl>
                                          <p:spTgt spid="169"/>
                                        </p:tgtEl>
                                        <p:attrNameLst>
                                          <p:attrName>ppt_x</p:attrName>
                                        </p:attrNameLst>
                                      </p:cBhvr>
                                      <p:tavLst>
                                        <p:tav tm="0">
                                          <p:val>
                                            <p:strVal val="#ppt_x"/>
                                          </p:val>
                                        </p:tav>
                                        <p:tav tm="100000">
                                          <p:val>
                                            <p:strVal val="#ppt_x"/>
                                          </p:val>
                                        </p:tav>
                                      </p:tavLst>
                                    </p:anim>
                                    <p:anim calcmode="lin" valueType="num">
                                      <p:cBhvr>
                                        <p:cTn id="24" dur="1000" fill="hold"/>
                                        <p:tgtEl>
                                          <p:spTgt spid="16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fade">
                                      <p:cBhvr>
                                        <p:cTn id="27" dur="1000"/>
                                        <p:tgtEl>
                                          <p:spTgt spid="170"/>
                                        </p:tgtEl>
                                      </p:cBhvr>
                                    </p:animEffect>
                                    <p:anim calcmode="lin" valueType="num">
                                      <p:cBhvr>
                                        <p:cTn id="28" dur="1000" fill="hold"/>
                                        <p:tgtEl>
                                          <p:spTgt spid="170"/>
                                        </p:tgtEl>
                                        <p:attrNameLst>
                                          <p:attrName>ppt_x</p:attrName>
                                        </p:attrNameLst>
                                      </p:cBhvr>
                                      <p:tavLst>
                                        <p:tav tm="0">
                                          <p:val>
                                            <p:strVal val="#ppt_x"/>
                                          </p:val>
                                        </p:tav>
                                        <p:tav tm="100000">
                                          <p:val>
                                            <p:strVal val="#ppt_x"/>
                                          </p:val>
                                        </p:tav>
                                      </p:tavLst>
                                    </p:anim>
                                    <p:anim calcmode="lin" valueType="num">
                                      <p:cBhvr>
                                        <p:cTn id="29" dur="1000" fill="hold"/>
                                        <p:tgtEl>
                                          <p:spTgt spid="17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1"/>
                                        </p:tgtEl>
                                        <p:attrNameLst>
                                          <p:attrName>style.visibility</p:attrName>
                                        </p:attrNameLst>
                                      </p:cBhvr>
                                      <p:to>
                                        <p:strVal val="visible"/>
                                      </p:to>
                                    </p:set>
                                    <p:animEffect transition="in" filter="fade">
                                      <p:cBhvr>
                                        <p:cTn id="32" dur="1000"/>
                                        <p:tgtEl>
                                          <p:spTgt spid="171"/>
                                        </p:tgtEl>
                                      </p:cBhvr>
                                    </p:animEffect>
                                    <p:anim calcmode="lin" valueType="num">
                                      <p:cBhvr>
                                        <p:cTn id="33" dur="1000" fill="hold"/>
                                        <p:tgtEl>
                                          <p:spTgt spid="171"/>
                                        </p:tgtEl>
                                        <p:attrNameLst>
                                          <p:attrName>ppt_x</p:attrName>
                                        </p:attrNameLst>
                                      </p:cBhvr>
                                      <p:tavLst>
                                        <p:tav tm="0">
                                          <p:val>
                                            <p:strVal val="#ppt_x"/>
                                          </p:val>
                                        </p:tav>
                                        <p:tav tm="100000">
                                          <p:val>
                                            <p:strVal val="#ppt_x"/>
                                          </p:val>
                                        </p:tav>
                                      </p:tavLst>
                                    </p:anim>
                                    <p:anim calcmode="lin" valueType="num">
                                      <p:cBhvr>
                                        <p:cTn id="34" dur="1000" fill="hold"/>
                                        <p:tgtEl>
                                          <p:spTgt spid="17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2"/>
                                        </p:tgtEl>
                                        <p:attrNameLst>
                                          <p:attrName>style.visibility</p:attrName>
                                        </p:attrNameLst>
                                      </p:cBhvr>
                                      <p:to>
                                        <p:strVal val="visible"/>
                                      </p:to>
                                    </p:set>
                                    <p:animEffect transition="in" filter="fade">
                                      <p:cBhvr>
                                        <p:cTn id="37" dur="1000"/>
                                        <p:tgtEl>
                                          <p:spTgt spid="172"/>
                                        </p:tgtEl>
                                      </p:cBhvr>
                                    </p:animEffect>
                                    <p:anim calcmode="lin" valueType="num">
                                      <p:cBhvr>
                                        <p:cTn id="38" dur="1000" fill="hold"/>
                                        <p:tgtEl>
                                          <p:spTgt spid="172"/>
                                        </p:tgtEl>
                                        <p:attrNameLst>
                                          <p:attrName>ppt_x</p:attrName>
                                        </p:attrNameLst>
                                      </p:cBhvr>
                                      <p:tavLst>
                                        <p:tav tm="0">
                                          <p:val>
                                            <p:strVal val="#ppt_x"/>
                                          </p:val>
                                        </p:tav>
                                        <p:tav tm="100000">
                                          <p:val>
                                            <p:strVal val="#ppt_x"/>
                                          </p:val>
                                        </p:tav>
                                      </p:tavLst>
                                    </p:anim>
                                    <p:anim calcmode="lin" valueType="num">
                                      <p:cBhvr>
                                        <p:cTn id="39" dur="1000" fill="hold"/>
                                        <p:tgtEl>
                                          <p:spTgt spid="17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3"/>
                                        </p:tgtEl>
                                        <p:attrNameLst>
                                          <p:attrName>style.visibility</p:attrName>
                                        </p:attrNameLst>
                                      </p:cBhvr>
                                      <p:to>
                                        <p:strVal val="visible"/>
                                      </p:to>
                                    </p:set>
                                    <p:animEffect transition="in" filter="fade">
                                      <p:cBhvr>
                                        <p:cTn id="42" dur="1000"/>
                                        <p:tgtEl>
                                          <p:spTgt spid="173"/>
                                        </p:tgtEl>
                                      </p:cBhvr>
                                    </p:animEffect>
                                    <p:anim calcmode="lin" valueType="num">
                                      <p:cBhvr>
                                        <p:cTn id="43" dur="1000" fill="hold"/>
                                        <p:tgtEl>
                                          <p:spTgt spid="173"/>
                                        </p:tgtEl>
                                        <p:attrNameLst>
                                          <p:attrName>ppt_x</p:attrName>
                                        </p:attrNameLst>
                                      </p:cBhvr>
                                      <p:tavLst>
                                        <p:tav tm="0">
                                          <p:val>
                                            <p:strVal val="#ppt_x"/>
                                          </p:val>
                                        </p:tav>
                                        <p:tav tm="100000">
                                          <p:val>
                                            <p:strVal val="#ppt_x"/>
                                          </p:val>
                                        </p:tav>
                                      </p:tavLst>
                                    </p:anim>
                                    <p:anim calcmode="lin" valueType="num">
                                      <p:cBhvr>
                                        <p:cTn id="44" dur="1000" fill="hold"/>
                                        <p:tgtEl>
                                          <p:spTgt spid="17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4"/>
                                        </p:tgtEl>
                                        <p:attrNameLst>
                                          <p:attrName>style.visibility</p:attrName>
                                        </p:attrNameLst>
                                      </p:cBhvr>
                                      <p:to>
                                        <p:strVal val="visible"/>
                                      </p:to>
                                    </p:set>
                                    <p:animEffect transition="in" filter="fade">
                                      <p:cBhvr>
                                        <p:cTn id="47" dur="1000"/>
                                        <p:tgtEl>
                                          <p:spTgt spid="174"/>
                                        </p:tgtEl>
                                      </p:cBhvr>
                                    </p:animEffect>
                                    <p:anim calcmode="lin" valueType="num">
                                      <p:cBhvr>
                                        <p:cTn id="48" dur="1000" fill="hold"/>
                                        <p:tgtEl>
                                          <p:spTgt spid="174"/>
                                        </p:tgtEl>
                                        <p:attrNameLst>
                                          <p:attrName>ppt_x</p:attrName>
                                        </p:attrNameLst>
                                      </p:cBhvr>
                                      <p:tavLst>
                                        <p:tav tm="0">
                                          <p:val>
                                            <p:strVal val="#ppt_x"/>
                                          </p:val>
                                        </p:tav>
                                        <p:tav tm="100000">
                                          <p:val>
                                            <p:strVal val="#ppt_x"/>
                                          </p:val>
                                        </p:tav>
                                      </p:tavLst>
                                    </p:anim>
                                    <p:anim calcmode="lin" valueType="num">
                                      <p:cBhvr>
                                        <p:cTn id="49" dur="1000" fill="hold"/>
                                        <p:tgtEl>
                                          <p:spTgt spid="17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5"/>
                                        </p:tgtEl>
                                        <p:attrNameLst>
                                          <p:attrName>style.visibility</p:attrName>
                                        </p:attrNameLst>
                                      </p:cBhvr>
                                      <p:to>
                                        <p:strVal val="visible"/>
                                      </p:to>
                                    </p:set>
                                    <p:animEffect transition="in" filter="fade">
                                      <p:cBhvr>
                                        <p:cTn id="52" dur="1000"/>
                                        <p:tgtEl>
                                          <p:spTgt spid="175"/>
                                        </p:tgtEl>
                                      </p:cBhvr>
                                    </p:animEffect>
                                    <p:anim calcmode="lin" valueType="num">
                                      <p:cBhvr>
                                        <p:cTn id="53" dur="1000" fill="hold"/>
                                        <p:tgtEl>
                                          <p:spTgt spid="175"/>
                                        </p:tgtEl>
                                        <p:attrNameLst>
                                          <p:attrName>ppt_x</p:attrName>
                                        </p:attrNameLst>
                                      </p:cBhvr>
                                      <p:tavLst>
                                        <p:tav tm="0">
                                          <p:val>
                                            <p:strVal val="#ppt_x"/>
                                          </p:val>
                                        </p:tav>
                                        <p:tav tm="100000">
                                          <p:val>
                                            <p:strVal val="#ppt_x"/>
                                          </p:val>
                                        </p:tav>
                                      </p:tavLst>
                                    </p:anim>
                                    <p:anim calcmode="lin" valueType="num">
                                      <p:cBhvr>
                                        <p:cTn id="54" dur="1000" fill="hold"/>
                                        <p:tgtEl>
                                          <p:spTgt spid="17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6"/>
                                        </p:tgtEl>
                                        <p:attrNameLst>
                                          <p:attrName>style.visibility</p:attrName>
                                        </p:attrNameLst>
                                      </p:cBhvr>
                                      <p:to>
                                        <p:strVal val="visible"/>
                                      </p:to>
                                    </p:set>
                                    <p:animEffect transition="in" filter="fade">
                                      <p:cBhvr>
                                        <p:cTn id="57" dur="1000"/>
                                        <p:tgtEl>
                                          <p:spTgt spid="176"/>
                                        </p:tgtEl>
                                      </p:cBhvr>
                                    </p:animEffect>
                                    <p:anim calcmode="lin" valueType="num">
                                      <p:cBhvr>
                                        <p:cTn id="58" dur="1000" fill="hold"/>
                                        <p:tgtEl>
                                          <p:spTgt spid="176"/>
                                        </p:tgtEl>
                                        <p:attrNameLst>
                                          <p:attrName>ppt_x</p:attrName>
                                        </p:attrNameLst>
                                      </p:cBhvr>
                                      <p:tavLst>
                                        <p:tav tm="0">
                                          <p:val>
                                            <p:strVal val="#ppt_x"/>
                                          </p:val>
                                        </p:tav>
                                        <p:tav tm="100000">
                                          <p:val>
                                            <p:strVal val="#ppt_x"/>
                                          </p:val>
                                        </p:tav>
                                      </p:tavLst>
                                    </p:anim>
                                    <p:anim calcmode="lin" valueType="num">
                                      <p:cBhvr>
                                        <p:cTn id="59" dur="1000" fill="hold"/>
                                        <p:tgtEl>
                                          <p:spTgt spid="17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7"/>
                                        </p:tgtEl>
                                        <p:attrNameLst>
                                          <p:attrName>style.visibility</p:attrName>
                                        </p:attrNameLst>
                                      </p:cBhvr>
                                      <p:to>
                                        <p:strVal val="visible"/>
                                      </p:to>
                                    </p:set>
                                    <p:animEffect transition="in" filter="fade">
                                      <p:cBhvr>
                                        <p:cTn id="62" dur="1000"/>
                                        <p:tgtEl>
                                          <p:spTgt spid="177"/>
                                        </p:tgtEl>
                                      </p:cBhvr>
                                    </p:animEffect>
                                    <p:anim calcmode="lin" valueType="num">
                                      <p:cBhvr>
                                        <p:cTn id="63" dur="1000" fill="hold"/>
                                        <p:tgtEl>
                                          <p:spTgt spid="177"/>
                                        </p:tgtEl>
                                        <p:attrNameLst>
                                          <p:attrName>ppt_x</p:attrName>
                                        </p:attrNameLst>
                                      </p:cBhvr>
                                      <p:tavLst>
                                        <p:tav tm="0">
                                          <p:val>
                                            <p:strVal val="#ppt_x"/>
                                          </p:val>
                                        </p:tav>
                                        <p:tav tm="100000">
                                          <p:val>
                                            <p:strVal val="#ppt_x"/>
                                          </p:val>
                                        </p:tav>
                                      </p:tavLst>
                                    </p:anim>
                                    <p:anim calcmode="lin" valueType="num">
                                      <p:cBhvr>
                                        <p:cTn id="64" dur="1000" fill="hold"/>
                                        <p:tgtEl>
                                          <p:spTgt spid="17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8"/>
                                        </p:tgtEl>
                                        <p:attrNameLst>
                                          <p:attrName>style.visibility</p:attrName>
                                        </p:attrNameLst>
                                      </p:cBhvr>
                                      <p:to>
                                        <p:strVal val="visible"/>
                                      </p:to>
                                    </p:set>
                                    <p:animEffect transition="in" filter="fade">
                                      <p:cBhvr>
                                        <p:cTn id="67" dur="1000"/>
                                        <p:tgtEl>
                                          <p:spTgt spid="178"/>
                                        </p:tgtEl>
                                      </p:cBhvr>
                                    </p:animEffect>
                                    <p:anim calcmode="lin" valueType="num">
                                      <p:cBhvr>
                                        <p:cTn id="68" dur="1000" fill="hold"/>
                                        <p:tgtEl>
                                          <p:spTgt spid="178"/>
                                        </p:tgtEl>
                                        <p:attrNameLst>
                                          <p:attrName>ppt_x</p:attrName>
                                        </p:attrNameLst>
                                      </p:cBhvr>
                                      <p:tavLst>
                                        <p:tav tm="0">
                                          <p:val>
                                            <p:strVal val="#ppt_x"/>
                                          </p:val>
                                        </p:tav>
                                        <p:tav tm="100000">
                                          <p:val>
                                            <p:strVal val="#ppt_x"/>
                                          </p:val>
                                        </p:tav>
                                      </p:tavLst>
                                    </p:anim>
                                    <p:anim calcmode="lin" valueType="num">
                                      <p:cBhvr>
                                        <p:cTn id="69" dur="1000" fill="hold"/>
                                        <p:tgtEl>
                                          <p:spTgt spid="17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9"/>
                                        </p:tgtEl>
                                        <p:attrNameLst>
                                          <p:attrName>style.visibility</p:attrName>
                                        </p:attrNameLst>
                                      </p:cBhvr>
                                      <p:to>
                                        <p:strVal val="visible"/>
                                      </p:to>
                                    </p:set>
                                    <p:animEffect transition="in" filter="fade">
                                      <p:cBhvr>
                                        <p:cTn id="72" dur="1000"/>
                                        <p:tgtEl>
                                          <p:spTgt spid="179"/>
                                        </p:tgtEl>
                                      </p:cBhvr>
                                    </p:animEffect>
                                    <p:anim calcmode="lin" valueType="num">
                                      <p:cBhvr>
                                        <p:cTn id="73" dur="1000" fill="hold"/>
                                        <p:tgtEl>
                                          <p:spTgt spid="179"/>
                                        </p:tgtEl>
                                        <p:attrNameLst>
                                          <p:attrName>ppt_x</p:attrName>
                                        </p:attrNameLst>
                                      </p:cBhvr>
                                      <p:tavLst>
                                        <p:tav tm="0">
                                          <p:val>
                                            <p:strVal val="#ppt_x"/>
                                          </p:val>
                                        </p:tav>
                                        <p:tav tm="100000">
                                          <p:val>
                                            <p:strVal val="#ppt_x"/>
                                          </p:val>
                                        </p:tav>
                                      </p:tavLst>
                                    </p:anim>
                                    <p:anim calcmode="lin" valueType="num">
                                      <p:cBhvr>
                                        <p:cTn id="74" dur="1000" fill="hold"/>
                                        <p:tgtEl>
                                          <p:spTgt spid="17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0"/>
                                        </p:tgtEl>
                                        <p:attrNameLst>
                                          <p:attrName>style.visibility</p:attrName>
                                        </p:attrNameLst>
                                      </p:cBhvr>
                                      <p:to>
                                        <p:strVal val="visible"/>
                                      </p:to>
                                    </p:set>
                                    <p:animEffect transition="in" filter="fade">
                                      <p:cBhvr>
                                        <p:cTn id="77" dur="1000"/>
                                        <p:tgtEl>
                                          <p:spTgt spid="180"/>
                                        </p:tgtEl>
                                      </p:cBhvr>
                                    </p:animEffect>
                                    <p:anim calcmode="lin" valueType="num">
                                      <p:cBhvr>
                                        <p:cTn id="78" dur="1000" fill="hold"/>
                                        <p:tgtEl>
                                          <p:spTgt spid="180"/>
                                        </p:tgtEl>
                                        <p:attrNameLst>
                                          <p:attrName>ppt_x</p:attrName>
                                        </p:attrNameLst>
                                      </p:cBhvr>
                                      <p:tavLst>
                                        <p:tav tm="0">
                                          <p:val>
                                            <p:strVal val="#ppt_x"/>
                                          </p:val>
                                        </p:tav>
                                        <p:tav tm="100000">
                                          <p:val>
                                            <p:strVal val="#ppt_x"/>
                                          </p:val>
                                        </p:tav>
                                      </p:tavLst>
                                    </p:anim>
                                    <p:anim calcmode="lin" valueType="num">
                                      <p:cBhvr>
                                        <p:cTn id="79" dur="1000" fill="hold"/>
                                        <p:tgtEl>
                                          <p:spTgt spid="18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81"/>
                                        </p:tgtEl>
                                        <p:attrNameLst>
                                          <p:attrName>style.visibility</p:attrName>
                                        </p:attrNameLst>
                                      </p:cBhvr>
                                      <p:to>
                                        <p:strVal val="visible"/>
                                      </p:to>
                                    </p:set>
                                    <p:animEffect transition="in" filter="fade">
                                      <p:cBhvr>
                                        <p:cTn id="82" dur="1000"/>
                                        <p:tgtEl>
                                          <p:spTgt spid="181"/>
                                        </p:tgtEl>
                                      </p:cBhvr>
                                    </p:animEffect>
                                    <p:anim calcmode="lin" valueType="num">
                                      <p:cBhvr>
                                        <p:cTn id="83" dur="1000" fill="hold"/>
                                        <p:tgtEl>
                                          <p:spTgt spid="181"/>
                                        </p:tgtEl>
                                        <p:attrNameLst>
                                          <p:attrName>ppt_x</p:attrName>
                                        </p:attrNameLst>
                                      </p:cBhvr>
                                      <p:tavLst>
                                        <p:tav tm="0">
                                          <p:val>
                                            <p:strVal val="#ppt_x"/>
                                          </p:val>
                                        </p:tav>
                                        <p:tav tm="100000">
                                          <p:val>
                                            <p:strVal val="#ppt_x"/>
                                          </p:val>
                                        </p:tav>
                                      </p:tavLst>
                                    </p:anim>
                                    <p:anim calcmode="lin" valueType="num">
                                      <p:cBhvr>
                                        <p:cTn id="84" dur="1000" fill="hold"/>
                                        <p:tgtEl>
                                          <p:spTgt spid="18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82"/>
                                        </p:tgtEl>
                                        <p:attrNameLst>
                                          <p:attrName>style.visibility</p:attrName>
                                        </p:attrNameLst>
                                      </p:cBhvr>
                                      <p:to>
                                        <p:strVal val="visible"/>
                                      </p:to>
                                    </p:set>
                                    <p:animEffect transition="in" filter="fade">
                                      <p:cBhvr>
                                        <p:cTn id="87" dur="1000"/>
                                        <p:tgtEl>
                                          <p:spTgt spid="182"/>
                                        </p:tgtEl>
                                      </p:cBhvr>
                                    </p:animEffect>
                                    <p:anim calcmode="lin" valueType="num">
                                      <p:cBhvr>
                                        <p:cTn id="88" dur="1000" fill="hold"/>
                                        <p:tgtEl>
                                          <p:spTgt spid="182"/>
                                        </p:tgtEl>
                                        <p:attrNameLst>
                                          <p:attrName>ppt_x</p:attrName>
                                        </p:attrNameLst>
                                      </p:cBhvr>
                                      <p:tavLst>
                                        <p:tav tm="0">
                                          <p:val>
                                            <p:strVal val="#ppt_x"/>
                                          </p:val>
                                        </p:tav>
                                        <p:tav tm="100000">
                                          <p:val>
                                            <p:strVal val="#ppt_x"/>
                                          </p:val>
                                        </p:tav>
                                      </p:tavLst>
                                    </p:anim>
                                    <p:anim calcmode="lin" valueType="num">
                                      <p:cBhvr>
                                        <p:cTn id="89" dur="1000" fill="hold"/>
                                        <p:tgtEl>
                                          <p:spTgt spid="18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83"/>
                                        </p:tgtEl>
                                        <p:attrNameLst>
                                          <p:attrName>style.visibility</p:attrName>
                                        </p:attrNameLst>
                                      </p:cBhvr>
                                      <p:to>
                                        <p:strVal val="visible"/>
                                      </p:to>
                                    </p:set>
                                    <p:animEffect transition="in" filter="fade">
                                      <p:cBhvr>
                                        <p:cTn id="92" dur="1000"/>
                                        <p:tgtEl>
                                          <p:spTgt spid="183"/>
                                        </p:tgtEl>
                                      </p:cBhvr>
                                    </p:animEffect>
                                    <p:anim calcmode="lin" valueType="num">
                                      <p:cBhvr>
                                        <p:cTn id="93" dur="1000" fill="hold"/>
                                        <p:tgtEl>
                                          <p:spTgt spid="183"/>
                                        </p:tgtEl>
                                        <p:attrNameLst>
                                          <p:attrName>ppt_x</p:attrName>
                                        </p:attrNameLst>
                                      </p:cBhvr>
                                      <p:tavLst>
                                        <p:tav tm="0">
                                          <p:val>
                                            <p:strVal val="#ppt_x"/>
                                          </p:val>
                                        </p:tav>
                                        <p:tav tm="100000">
                                          <p:val>
                                            <p:strVal val="#ppt_x"/>
                                          </p:val>
                                        </p:tav>
                                      </p:tavLst>
                                    </p:anim>
                                    <p:anim calcmode="lin" valueType="num">
                                      <p:cBhvr>
                                        <p:cTn id="94" dur="1000" fill="hold"/>
                                        <p:tgtEl>
                                          <p:spTgt spid="18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84"/>
                                        </p:tgtEl>
                                        <p:attrNameLst>
                                          <p:attrName>style.visibility</p:attrName>
                                        </p:attrNameLst>
                                      </p:cBhvr>
                                      <p:to>
                                        <p:strVal val="visible"/>
                                      </p:to>
                                    </p:set>
                                    <p:animEffect transition="in" filter="fade">
                                      <p:cBhvr>
                                        <p:cTn id="97" dur="1000"/>
                                        <p:tgtEl>
                                          <p:spTgt spid="184"/>
                                        </p:tgtEl>
                                      </p:cBhvr>
                                    </p:animEffect>
                                    <p:anim calcmode="lin" valueType="num">
                                      <p:cBhvr>
                                        <p:cTn id="98" dur="1000" fill="hold"/>
                                        <p:tgtEl>
                                          <p:spTgt spid="184"/>
                                        </p:tgtEl>
                                        <p:attrNameLst>
                                          <p:attrName>ppt_x</p:attrName>
                                        </p:attrNameLst>
                                      </p:cBhvr>
                                      <p:tavLst>
                                        <p:tav tm="0">
                                          <p:val>
                                            <p:strVal val="#ppt_x"/>
                                          </p:val>
                                        </p:tav>
                                        <p:tav tm="100000">
                                          <p:val>
                                            <p:strVal val="#ppt_x"/>
                                          </p:val>
                                        </p:tav>
                                      </p:tavLst>
                                    </p:anim>
                                    <p:anim calcmode="lin" valueType="num">
                                      <p:cBhvr>
                                        <p:cTn id="99" dur="1000" fill="hold"/>
                                        <p:tgtEl>
                                          <p:spTgt spid="18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85"/>
                                        </p:tgtEl>
                                        <p:attrNameLst>
                                          <p:attrName>style.visibility</p:attrName>
                                        </p:attrNameLst>
                                      </p:cBhvr>
                                      <p:to>
                                        <p:strVal val="visible"/>
                                      </p:to>
                                    </p:set>
                                    <p:animEffect transition="in" filter="fade">
                                      <p:cBhvr>
                                        <p:cTn id="102" dur="1000"/>
                                        <p:tgtEl>
                                          <p:spTgt spid="185"/>
                                        </p:tgtEl>
                                      </p:cBhvr>
                                    </p:animEffect>
                                    <p:anim calcmode="lin" valueType="num">
                                      <p:cBhvr>
                                        <p:cTn id="103" dur="1000" fill="hold"/>
                                        <p:tgtEl>
                                          <p:spTgt spid="185"/>
                                        </p:tgtEl>
                                        <p:attrNameLst>
                                          <p:attrName>ppt_x</p:attrName>
                                        </p:attrNameLst>
                                      </p:cBhvr>
                                      <p:tavLst>
                                        <p:tav tm="0">
                                          <p:val>
                                            <p:strVal val="#ppt_x"/>
                                          </p:val>
                                        </p:tav>
                                        <p:tav tm="100000">
                                          <p:val>
                                            <p:strVal val="#ppt_x"/>
                                          </p:val>
                                        </p:tav>
                                      </p:tavLst>
                                    </p:anim>
                                    <p:anim calcmode="lin" valueType="num">
                                      <p:cBhvr>
                                        <p:cTn id="104" dur="1000" fill="hold"/>
                                        <p:tgtEl>
                                          <p:spTgt spid="185"/>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86"/>
                                        </p:tgtEl>
                                        <p:attrNameLst>
                                          <p:attrName>style.visibility</p:attrName>
                                        </p:attrNameLst>
                                      </p:cBhvr>
                                      <p:to>
                                        <p:strVal val="visible"/>
                                      </p:to>
                                    </p:set>
                                    <p:animEffect transition="in" filter="fade">
                                      <p:cBhvr>
                                        <p:cTn id="107" dur="1000"/>
                                        <p:tgtEl>
                                          <p:spTgt spid="186"/>
                                        </p:tgtEl>
                                      </p:cBhvr>
                                    </p:animEffect>
                                    <p:anim calcmode="lin" valueType="num">
                                      <p:cBhvr>
                                        <p:cTn id="108" dur="1000" fill="hold"/>
                                        <p:tgtEl>
                                          <p:spTgt spid="186"/>
                                        </p:tgtEl>
                                        <p:attrNameLst>
                                          <p:attrName>ppt_x</p:attrName>
                                        </p:attrNameLst>
                                      </p:cBhvr>
                                      <p:tavLst>
                                        <p:tav tm="0">
                                          <p:val>
                                            <p:strVal val="#ppt_x"/>
                                          </p:val>
                                        </p:tav>
                                        <p:tav tm="100000">
                                          <p:val>
                                            <p:strVal val="#ppt_x"/>
                                          </p:val>
                                        </p:tav>
                                      </p:tavLst>
                                    </p:anim>
                                    <p:anim calcmode="lin" valueType="num">
                                      <p:cBhvr>
                                        <p:cTn id="109" dur="1000" fill="hold"/>
                                        <p:tgtEl>
                                          <p:spTgt spid="186"/>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87"/>
                                        </p:tgtEl>
                                        <p:attrNameLst>
                                          <p:attrName>style.visibility</p:attrName>
                                        </p:attrNameLst>
                                      </p:cBhvr>
                                      <p:to>
                                        <p:strVal val="visible"/>
                                      </p:to>
                                    </p:set>
                                    <p:animEffect transition="in" filter="fade">
                                      <p:cBhvr>
                                        <p:cTn id="112" dur="1000"/>
                                        <p:tgtEl>
                                          <p:spTgt spid="187"/>
                                        </p:tgtEl>
                                      </p:cBhvr>
                                    </p:animEffect>
                                    <p:anim calcmode="lin" valueType="num">
                                      <p:cBhvr>
                                        <p:cTn id="113" dur="1000" fill="hold"/>
                                        <p:tgtEl>
                                          <p:spTgt spid="187"/>
                                        </p:tgtEl>
                                        <p:attrNameLst>
                                          <p:attrName>ppt_x</p:attrName>
                                        </p:attrNameLst>
                                      </p:cBhvr>
                                      <p:tavLst>
                                        <p:tav tm="0">
                                          <p:val>
                                            <p:strVal val="#ppt_x"/>
                                          </p:val>
                                        </p:tav>
                                        <p:tav tm="100000">
                                          <p:val>
                                            <p:strVal val="#ppt_x"/>
                                          </p:val>
                                        </p:tav>
                                      </p:tavLst>
                                    </p:anim>
                                    <p:anim calcmode="lin" valueType="num">
                                      <p:cBhvr>
                                        <p:cTn id="114" dur="1000" fill="hold"/>
                                        <p:tgtEl>
                                          <p:spTgt spid="187"/>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88"/>
                                        </p:tgtEl>
                                        <p:attrNameLst>
                                          <p:attrName>style.visibility</p:attrName>
                                        </p:attrNameLst>
                                      </p:cBhvr>
                                      <p:to>
                                        <p:strVal val="visible"/>
                                      </p:to>
                                    </p:set>
                                    <p:animEffect transition="in" filter="fade">
                                      <p:cBhvr>
                                        <p:cTn id="117" dur="1000"/>
                                        <p:tgtEl>
                                          <p:spTgt spid="188"/>
                                        </p:tgtEl>
                                      </p:cBhvr>
                                    </p:animEffect>
                                    <p:anim calcmode="lin" valueType="num">
                                      <p:cBhvr>
                                        <p:cTn id="118" dur="1000" fill="hold"/>
                                        <p:tgtEl>
                                          <p:spTgt spid="188"/>
                                        </p:tgtEl>
                                        <p:attrNameLst>
                                          <p:attrName>ppt_x</p:attrName>
                                        </p:attrNameLst>
                                      </p:cBhvr>
                                      <p:tavLst>
                                        <p:tav tm="0">
                                          <p:val>
                                            <p:strVal val="#ppt_x"/>
                                          </p:val>
                                        </p:tav>
                                        <p:tav tm="100000">
                                          <p:val>
                                            <p:strVal val="#ppt_x"/>
                                          </p:val>
                                        </p:tav>
                                      </p:tavLst>
                                    </p:anim>
                                    <p:anim calcmode="lin" valueType="num">
                                      <p:cBhvr>
                                        <p:cTn id="119" dur="1000" fill="hold"/>
                                        <p:tgtEl>
                                          <p:spTgt spid="188"/>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89"/>
                                        </p:tgtEl>
                                        <p:attrNameLst>
                                          <p:attrName>style.visibility</p:attrName>
                                        </p:attrNameLst>
                                      </p:cBhvr>
                                      <p:to>
                                        <p:strVal val="visible"/>
                                      </p:to>
                                    </p:set>
                                    <p:animEffect transition="in" filter="fade">
                                      <p:cBhvr>
                                        <p:cTn id="122" dur="1000"/>
                                        <p:tgtEl>
                                          <p:spTgt spid="189"/>
                                        </p:tgtEl>
                                      </p:cBhvr>
                                    </p:animEffect>
                                    <p:anim calcmode="lin" valueType="num">
                                      <p:cBhvr>
                                        <p:cTn id="123" dur="1000" fill="hold"/>
                                        <p:tgtEl>
                                          <p:spTgt spid="189"/>
                                        </p:tgtEl>
                                        <p:attrNameLst>
                                          <p:attrName>ppt_x</p:attrName>
                                        </p:attrNameLst>
                                      </p:cBhvr>
                                      <p:tavLst>
                                        <p:tav tm="0">
                                          <p:val>
                                            <p:strVal val="#ppt_x"/>
                                          </p:val>
                                        </p:tav>
                                        <p:tav tm="100000">
                                          <p:val>
                                            <p:strVal val="#ppt_x"/>
                                          </p:val>
                                        </p:tav>
                                      </p:tavLst>
                                    </p:anim>
                                    <p:anim calcmode="lin" valueType="num">
                                      <p:cBhvr>
                                        <p:cTn id="124" dur="1000" fill="hold"/>
                                        <p:tgtEl>
                                          <p:spTgt spid="189"/>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Effect transition="in" filter="fade">
                                      <p:cBhvr>
                                        <p:cTn id="127" dur="1000"/>
                                        <p:tgtEl>
                                          <p:spTgt spid="190"/>
                                        </p:tgtEl>
                                      </p:cBhvr>
                                    </p:animEffect>
                                    <p:anim calcmode="lin" valueType="num">
                                      <p:cBhvr>
                                        <p:cTn id="128" dur="1000" fill="hold"/>
                                        <p:tgtEl>
                                          <p:spTgt spid="190"/>
                                        </p:tgtEl>
                                        <p:attrNameLst>
                                          <p:attrName>ppt_x</p:attrName>
                                        </p:attrNameLst>
                                      </p:cBhvr>
                                      <p:tavLst>
                                        <p:tav tm="0">
                                          <p:val>
                                            <p:strVal val="#ppt_x"/>
                                          </p:val>
                                        </p:tav>
                                        <p:tav tm="100000">
                                          <p:val>
                                            <p:strVal val="#ppt_x"/>
                                          </p:val>
                                        </p:tav>
                                      </p:tavLst>
                                    </p:anim>
                                    <p:anim calcmode="lin" valueType="num">
                                      <p:cBhvr>
                                        <p:cTn id="129" dur="1000" fill="hold"/>
                                        <p:tgtEl>
                                          <p:spTgt spid="19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91"/>
                                        </p:tgtEl>
                                        <p:attrNameLst>
                                          <p:attrName>style.visibility</p:attrName>
                                        </p:attrNameLst>
                                      </p:cBhvr>
                                      <p:to>
                                        <p:strVal val="visible"/>
                                      </p:to>
                                    </p:set>
                                    <p:animEffect transition="in" filter="fade">
                                      <p:cBhvr>
                                        <p:cTn id="132" dur="1000"/>
                                        <p:tgtEl>
                                          <p:spTgt spid="191"/>
                                        </p:tgtEl>
                                      </p:cBhvr>
                                    </p:animEffect>
                                    <p:anim calcmode="lin" valueType="num">
                                      <p:cBhvr>
                                        <p:cTn id="133" dur="1000" fill="hold"/>
                                        <p:tgtEl>
                                          <p:spTgt spid="191"/>
                                        </p:tgtEl>
                                        <p:attrNameLst>
                                          <p:attrName>ppt_x</p:attrName>
                                        </p:attrNameLst>
                                      </p:cBhvr>
                                      <p:tavLst>
                                        <p:tav tm="0">
                                          <p:val>
                                            <p:strVal val="#ppt_x"/>
                                          </p:val>
                                        </p:tav>
                                        <p:tav tm="100000">
                                          <p:val>
                                            <p:strVal val="#ppt_x"/>
                                          </p:val>
                                        </p:tav>
                                      </p:tavLst>
                                    </p:anim>
                                    <p:anim calcmode="lin" valueType="num">
                                      <p:cBhvr>
                                        <p:cTn id="134" dur="1000" fill="hold"/>
                                        <p:tgtEl>
                                          <p:spTgt spid="191"/>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92"/>
                                        </p:tgtEl>
                                        <p:attrNameLst>
                                          <p:attrName>style.visibility</p:attrName>
                                        </p:attrNameLst>
                                      </p:cBhvr>
                                      <p:to>
                                        <p:strVal val="visible"/>
                                      </p:to>
                                    </p:set>
                                    <p:animEffect transition="in" filter="fade">
                                      <p:cBhvr>
                                        <p:cTn id="137" dur="1000"/>
                                        <p:tgtEl>
                                          <p:spTgt spid="192"/>
                                        </p:tgtEl>
                                      </p:cBhvr>
                                    </p:animEffect>
                                    <p:anim calcmode="lin" valueType="num">
                                      <p:cBhvr>
                                        <p:cTn id="138" dur="1000" fill="hold"/>
                                        <p:tgtEl>
                                          <p:spTgt spid="192"/>
                                        </p:tgtEl>
                                        <p:attrNameLst>
                                          <p:attrName>ppt_x</p:attrName>
                                        </p:attrNameLst>
                                      </p:cBhvr>
                                      <p:tavLst>
                                        <p:tav tm="0">
                                          <p:val>
                                            <p:strVal val="#ppt_x"/>
                                          </p:val>
                                        </p:tav>
                                        <p:tav tm="100000">
                                          <p:val>
                                            <p:strVal val="#ppt_x"/>
                                          </p:val>
                                        </p:tav>
                                      </p:tavLst>
                                    </p:anim>
                                    <p:anim calcmode="lin" valueType="num">
                                      <p:cBhvr>
                                        <p:cTn id="139" dur="1000" fill="hold"/>
                                        <p:tgtEl>
                                          <p:spTgt spid="192"/>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93"/>
                                        </p:tgtEl>
                                        <p:attrNameLst>
                                          <p:attrName>style.visibility</p:attrName>
                                        </p:attrNameLst>
                                      </p:cBhvr>
                                      <p:to>
                                        <p:strVal val="visible"/>
                                      </p:to>
                                    </p:set>
                                    <p:animEffect transition="in" filter="fade">
                                      <p:cBhvr>
                                        <p:cTn id="142" dur="1000"/>
                                        <p:tgtEl>
                                          <p:spTgt spid="193"/>
                                        </p:tgtEl>
                                      </p:cBhvr>
                                    </p:animEffect>
                                    <p:anim calcmode="lin" valueType="num">
                                      <p:cBhvr>
                                        <p:cTn id="143" dur="1000" fill="hold"/>
                                        <p:tgtEl>
                                          <p:spTgt spid="193"/>
                                        </p:tgtEl>
                                        <p:attrNameLst>
                                          <p:attrName>ppt_x</p:attrName>
                                        </p:attrNameLst>
                                      </p:cBhvr>
                                      <p:tavLst>
                                        <p:tav tm="0">
                                          <p:val>
                                            <p:strVal val="#ppt_x"/>
                                          </p:val>
                                        </p:tav>
                                        <p:tav tm="100000">
                                          <p:val>
                                            <p:strVal val="#ppt_x"/>
                                          </p:val>
                                        </p:tav>
                                      </p:tavLst>
                                    </p:anim>
                                    <p:anim calcmode="lin" valueType="num">
                                      <p:cBhvr>
                                        <p:cTn id="144" dur="1000" fill="hold"/>
                                        <p:tgtEl>
                                          <p:spTgt spid="193"/>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94"/>
                                        </p:tgtEl>
                                        <p:attrNameLst>
                                          <p:attrName>style.visibility</p:attrName>
                                        </p:attrNameLst>
                                      </p:cBhvr>
                                      <p:to>
                                        <p:strVal val="visible"/>
                                      </p:to>
                                    </p:set>
                                    <p:animEffect transition="in" filter="fade">
                                      <p:cBhvr>
                                        <p:cTn id="147" dur="1000"/>
                                        <p:tgtEl>
                                          <p:spTgt spid="194"/>
                                        </p:tgtEl>
                                      </p:cBhvr>
                                    </p:animEffect>
                                    <p:anim calcmode="lin" valueType="num">
                                      <p:cBhvr>
                                        <p:cTn id="148" dur="1000" fill="hold"/>
                                        <p:tgtEl>
                                          <p:spTgt spid="194"/>
                                        </p:tgtEl>
                                        <p:attrNameLst>
                                          <p:attrName>ppt_x</p:attrName>
                                        </p:attrNameLst>
                                      </p:cBhvr>
                                      <p:tavLst>
                                        <p:tav tm="0">
                                          <p:val>
                                            <p:strVal val="#ppt_x"/>
                                          </p:val>
                                        </p:tav>
                                        <p:tav tm="100000">
                                          <p:val>
                                            <p:strVal val="#ppt_x"/>
                                          </p:val>
                                        </p:tav>
                                      </p:tavLst>
                                    </p:anim>
                                    <p:anim calcmode="lin" valueType="num">
                                      <p:cBhvr>
                                        <p:cTn id="149" dur="1000" fill="hold"/>
                                        <p:tgtEl>
                                          <p:spTgt spid="194"/>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95"/>
                                        </p:tgtEl>
                                        <p:attrNameLst>
                                          <p:attrName>style.visibility</p:attrName>
                                        </p:attrNameLst>
                                      </p:cBhvr>
                                      <p:to>
                                        <p:strVal val="visible"/>
                                      </p:to>
                                    </p:set>
                                    <p:animEffect transition="in" filter="fade">
                                      <p:cBhvr>
                                        <p:cTn id="152" dur="1000"/>
                                        <p:tgtEl>
                                          <p:spTgt spid="195"/>
                                        </p:tgtEl>
                                      </p:cBhvr>
                                    </p:animEffect>
                                    <p:anim calcmode="lin" valueType="num">
                                      <p:cBhvr>
                                        <p:cTn id="153" dur="1000" fill="hold"/>
                                        <p:tgtEl>
                                          <p:spTgt spid="195"/>
                                        </p:tgtEl>
                                        <p:attrNameLst>
                                          <p:attrName>ppt_x</p:attrName>
                                        </p:attrNameLst>
                                      </p:cBhvr>
                                      <p:tavLst>
                                        <p:tav tm="0">
                                          <p:val>
                                            <p:strVal val="#ppt_x"/>
                                          </p:val>
                                        </p:tav>
                                        <p:tav tm="100000">
                                          <p:val>
                                            <p:strVal val="#ppt_x"/>
                                          </p:val>
                                        </p:tav>
                                      </p:tavLst>
                                    </p:anim>
                                    <p:anim calcmode="lin" valueType="num">
                                      <p:cBhvr>
                                        <p:cTn id="154" dur="1000" fill="hold"/>
                                        <p:tgtEl>
                                          <p:spTgt spid="195"/>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96"/>
                                        </p:tgtEl>
                                        <p:attrNameLst>
                                          <p:attrName>style.visibility</p:attrName>
                                        </p:attrNameLst>
                                      </p:cBhvr>
                                      <p:to>
                                        <p:strVal val="visible"/>
                                      </p:to>
                                    </p:set>
                                    <p:animEffect transition="in" filter="fade">
                                      <p:cBhvr>
                                        <p:cTn id="157" dur="1000"/>
                                        <p:tgtEl>
                                          <p:spTgt spid="196"/>
                                        </p:tgtEl>
                                      </p:cBhvr>
                                    </p:animEffect>
                                    <p:anim calcmode="lin" valueType="num">
                                      <p:cBhvr>
                                        <p:cTn id="158" dur="1000" fill="hold"/>
                                        <p:tgtEl>
                                          <p:spTgt spid="196"/>
                                        </p:tgtEl>
                                        <p:attrNameLst>
                                          <p:attrName>ppt_x</p:attrName>
                                        </p:attrNameLst>
                                      </p:cBhvr>
                                      <p:tavLst>
                                        <p:tav tm="0">
                                          <p:val>
                                            <p:strVal val="#ppt_x"/>
                                          </p:val>
                                        </p:tav>
                                        <p:tav tm="100000">
                                          <p:val>
                                            <p:strVal val="#ppt_x"/>
                                          </p:val>
                                        </p:tav>
                                      </p:tavLst>
                                    </p:anim>
                                    <p:anim calcmode="lin" valueType="num">
                                      <p:cBhvr>
                                        <p:cTn id="159" dur="1000" fill="hold"/>
                                        <p:tgtEl>
                                          <p:spTgt spid="196"/>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197"/>
                                        </p:tgtEl>
                                        <p:attrNameLst>
                                          <p:attrName>style.visibility</p:attrName>
                                        </p:attrNameLst>
                                      </p:cBhvr>
                                      <p:to>
                                        <p:strVal val="visible"/>
                                      </p:to>
                                    </p:set>
                                    <p:animEffect transition="in" filter="fade">
                                      <p:cBhvr>
                                        <p:cTn id="162" dur="1000"/>
                                        <p:tgtEl>
                                          <p:spTgt spid="197"/>
                                        </p:tgtEl>
                                      </p:cBhvr>
                                    </p:animEffect>
                                    <p:anim calcmode="lin" valueType="num">
                                      <p:cBhvr>
                                        <p:cTn id="163" dur="1000" fill="hold"/>
                                        <p:tgtEl>
                                          <p:spTgt spid="197"/>
                                        </p:tgtEl>
                                        <p:attrNameLst>
                                          <p:attrName>ppt_x</p:attrName>
                                        </p:attrNameLst>
                                      </p:cBhvr>
                                      <p:tavLst>
                                        <p:tav tm="0">
                                          <p:val>
                                            <p:strVal val="#ppt_x"/>
                                          </p:val>
                                        </p:tav>
                                        <p:tav tm="100000">
                                          <p:val>
                                            <p:strVal val="#ppt_x"/>
                                          </p:val>
                                        </p:tav>
                                      </p:tavLst>
                                    </p:anim>
                                    <p:anim calcmode="lin" valueType="num">
                                      <p:cBhvr>
                                        <p:cTn id="164" dur="1000" fill="hold"/>
                                        <p:tgtEl>
                                          <p:spTgt spid="197"/>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98"/>
                                        </p:tgtEl>
                                        <p:attrNameLst>
                                          <p:attrName>style.visibility</p:attrName>
                                        </p:attrNameLst>
                                      </p:cBhvr>
                                      <p:to>
                                        <p:strVal val="visible"/>
                                      </p:to>
                                    </p:set>
                                    <p:animEffect transition="in" filter="fade">
                                      <p:cBhvr>
                                        <p:cTn id="167" dur="1000"/>
                                        <p:tgtEl>
                                          <p:spTgt spid="198"/>
                                        </p:tgtEl>
                                      </p:cBhvr>
                                    </p:animEffect>
                                    <p:anim calcmode="lin" valueType="num">
                                      <p:cBhvr>
                                        <p:cTn id="168" dur="1000" fill="hold"/>
                                        <p:tgtEl>
                                          <p:spTgt spid="198"/>
                                        </p:tgtEl>
                                        <p:attrNameLst>
                                          <p:attrName>ppt_x</p:attrName>
                                        </p:attrNameLst>
                                      </p:cBhvr>
                                      <p:tavLst>
                                        <p:tav tm="0">
                                          <p:val>
                                            <p:strVal val="#ppt_x"/>
                                          </p:val>
                                        </p:tav>
                                        <p:tav tm="100000">
                                          <p:val>
                                            <p:strVal val="#ppt_x"/>
                                          </p:val>
                                        </p:tav>
                                      </p:tavLst>
                                    </p:anim>
                                    <p:anim calcmode="lin" valueType="num">
                                      <p:cBhvr>
                                        <p:cTn id="169" dur="1000" fill="hold"/>
                                        <p:tgtEl>
                                          <p:spTgt spid="198"/>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199"/>
                                        </p:tgtEl>
                                        <p:attrNameLst>
                                          <p:attrName>style.visibility</p:attrName>
                                        </p:attrNameLst>
                                      </p:cBhvr>
                                      <p:to>
                                        <p:strVal val="visible"/>
                                      </p:to>
                                    </p:set>
                                    <p:animEffect transition="in" filter="fade">
                                      <p:cBhvr>
                                        <p:cTn id="172" dur="1000"/>
                                        <p:tgtEl>
                                          <p:spTgt spid="199"/>
                                        </p:tgtEl>
                                      </p:cBhvr>
                                    </p:animEffect>
                                    <p:anim calcmode="lin" valueType="num">
                                      <p:cBhvr>
                                        <p:cTn id="173" dur="1000" fill="hold"/>
                                        <p:tgtEl>
                                          <p:spTgt spid="199"/>
                                        </p:tgtEl>
                                        <p:attrNameLst>
                                          <p:attrName>ppt_x</p:attrName>
                                        </p:attrNameLst>
                                      </p:cBhvr>
                                      <p:tavLst>
                                        <p:tav tm="0">
                                          <p:val>
                                            <p:strVal val="#ppt_x"/>
                                          </p:val>
                                        </p:tav>
                                        <p:tav tm="100000">
                                          <p:val>
                                            <p:strVal val="#ppt_x"/>
                                          </p:val>
                                        </p:tav>
                                      </p:tavLst>
                                    </p:anim>
                                    <p:anim calcmode="lin" valueType="num">
                                      <p:cBhvr>
                                        <p:cTn id="174" dur="1000" fill="hold"/>
                                        <p:tgtEl>
                                          <p:spTgt spid="199"/>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200"/>
                                        </p:tgtEl>
                                        <p:attrNameLst>
                                          <p:attrName>style.visibility</p:attrName>
                                        </p:attrNameLst>
                                      </p:cBhvr>
                                      <p:to>
                                        <p:strVal val="visible"/>
                                      </p:to>
                                    </p:set>
                                    <p:animEffect transition="in" filter="fade">
                                      <p:cBhvr>
                                        <p:cTn id="177" dur="1000"/>
                                        <p:tgtEl>
                                          <p:spTgt spid="200"/>
                                        </p:tgtEl>
                                      </p:cBhvr>
                                    </p:animEffect>
                                    <p:anim calcmode="lin" valueType="num">
                                      <p:cBhvr>
                                        <p:cTn id="178" dur="1000" fill="hold"/>
                                        <p:tgtEl>
                                          <p:spTgt spid="200"/>
                                        </p:tgtEl>
                                        <p:attrNameLst>
                                          <p:attrName>ppt_x</p:attrName>
                                        </p:attrNameLst>
                                      </p:cBhvr>
                                      <p:tavLst>
                                        <p:tav tm="0">
                                          <p:val>
                                            <p:strVal val="#ppt_x"/>
                                          </p:val>
                                        </p:tav>
                                        <p:tav tm="100000">
                                          <p:val>
                                            <p:strVal val="#ppt_x"/>
                                          </p:val>
                                        </p:tav>
                                      </p:tavLst>
                                    </p:anim>
                                    <p:anim calcmode="lin" valueType="num">
                                      <p:cBhvr>
                                        <p:cTn id="179" dur="1000" fill="hold"/>
                                        <p:tgtEl>
                                          <p:spTgt spid="200"/>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201"/>
                                        </p:tgtEl>
                                        <p:attrNameLst>
                                          <p:attrName>style.visibility</p:attrName>
                                        </p:attrNameLst>
                                      </p:cBhvr>
                                      <p:to>
                                        <p:strVal val="visible"/>
                                      </p:to>
                                    </p:set>
                                    <p:animEffect transition="in" filter="fade">
                                      <p:cBhvr>
                                        <p:cTn id="182" dur="1000"/>
                                        <p:tgtEl>
                                          <p:spTgt spid="201"/>
                                        </p:tgtEl>
                                      </p:cBhvr>
                                    </p:animEffect>
                                    <p:anim calcmode="lin" valueType="num">
                                      <p:cBhvr>
                                        <p:cTn id="183" dur="1000" fill="hold"/>
                                        <p:tgtEl>
                                          <p:spTgt spid="201"/>
                                        </p:tgtEl>
                                        <p:attrNameLst>
                                          <p:attrName>ppt_x</p:attrName>
                                        </p:attrNameLst>
                                      </p:cBhvr>
                                      <p:tavLst>
                                        <p:tav tm="0">
                                          <p:val>
                                            <p:strVal val="#ppt_x"/>
                                          </p:val>
                                        </p:tav>
                                        <p:tav tm="100000">
                                          <p:val>
                                            <p:strVal val="#ppt_x"/>
                                          </p:val>
                                        </p:tav>
                                      </p:tavLst>
                                    </p:anim>
                                    <p:anim calcmode="lin" valueType="num">
                                      <p:cBhvr>
                                        <p:cTn id="184" dur="1000" fill="hold"/>
                                        <p:tgtEl>
                                          <p:spTgt spid="201"/>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202"/>
                                        </p:tgtEl>
                                        <p:attrNameLst>
                                          <p:attrName>style.visibility</p:attrName>
                                        </p:attrNameLst>
                                      </p:cBhvr>
                                      <p:to>
                                        <p:strVal val="visible"/>
                                      </p:to>
                                    </p:set>
                                    <p:animEffect transition="in" filter="fade">
                                      <p:cBhvr>
                                        <p:cTn id="187" dur="1000"/>
                                        <p:tgtEl>
                                          <p:spTgt spid="202"/>
                                        </p:tgtEl>
                                      </p:cBhvr>
                                    </p:animEffect>
                                    <p:anim calcmode="lin" valueType="num">
                                      <p:cBhvr>
                                        <p:cTn id="188" dur="1000" fill="hold"/>
                                        <p:tgtEl>
                                          <p:spTgt spid="202"/>
                                        </p:tgtEl>
                                        <p:attrNameLst>
                                          <p:attrName>ppt_x</p:attrName>
                                        </p:attrNameLst>
                                      </p:cBhvr>
                                      <p:tavLst>
                                        <p:tav tm="0">
                                          <p:val>
                                            <p:strVal val="#ppt_x"/>
                                          </p:val>
                                        </p:tav>
                                        <p:tav tm="100000">
                                          <p:val>
                                            <p:strVal val="#ppt_x"/>
                                          </p:val>
                                        </p:tav>
                                      </p:tavLst>
                                    </p:anim>
                                    <p:anim calcmode="lin" valueType="num">
                                      <p:cBhvr>
                                        <p:cTn id="189" dur="1000" fill="hold"/>
                                        <p:tgtEl>
                                          <p:spTgt spid="202"/>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203"/>
                                        </p:tgtEl>
                                        <p:attrNameLst>
                                          <p:attrName>style.visibility</p:attrName>
                                        </p:attrNameLst>
                                      </p:cBhvr>
                                      <p:to>
                                        <p:strVal val="visible"/>
                                      </p:to>
                                    </p:set>
                                    <p:animEffect transition="in" filter="fade">
                                      <p:cBhvr>
                                        <p:cTn id="192" dur="1000"/>
                                        <p:tgtEl>
                                          <p:spTgt spid="203"/>
                                        </p:tgtEl>
                                      </p:cBhvr>
                                    </p:animEffect>
                                    <p:anim calcmode="lin" valueType="num">
                                      <p:cBhvr>
                                        <p:cTn id="193" dur="1000" fill="hold"/>
                                        <p:tgtEl>
                                          <p:spTgt spid="203"/>
                                        </p:tgtEl>
                                        <p:attrNameLst>
                                          <p:attrName>ppt_x</p:attrName>
                                        </p:attrNameLst>
                                      </p:cBhvr>
                                      <p:tavLst>
                                        <p:tav tm="0">
                                          <p:val>
                                            <p:strVal val="#ppt_x"/>
                                          </p:val>
                                        </p:tav>
                                        <p:tav tm="100000">
                                          <p:val>
                                            <p:strVal val="#ppt_x"/>
                                          </p:val>
                                        </p:tav>
                                      </p:tavLst>
                                    </p:anim>
                                    <p:anim calcmode="lin" valueType="num">
                                      <p:cBhvr>
                                        <p:cTn id="194" dur="1000" fill="hold"/>
                                        <p:tgtEl>
                                          <p:spTgt spid="203"/>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204"/>
                                        </p:tgtEl>
                                        <p:attrNameLst>
                                          <p:attrName>style.visibility</p:attrName>
                                        </p:attrNameLst>
                                      </p:cBhvr>
                                      <p:to>
                                        <p:strVal val="visible"/>
                                      </p:to>
                                    </p:set>
                                    <p:animEffect transition="in" filter="fade">
                                      <p:cBhvr>
                                        <p:cTn id="197" dur="1000"/>
                                        <p:tgtEl>
                                          <p:spTgt spid="204"/>
                                        </p:tgtEl>
                                      </p:cBhvr>
                                    </p:animEffect>
                                    <p:anim calcmode="lin" valueType="num">
                                      <p:cBhvr>
                                        <p:cTn id="198" dur="1000" fill="hold"/>
                                        <p:tgtEl>
                                          <p:spTgt spid="204"/>
                                        </p:tgtEl>
                                        <p:attrNameLst>
                                          <p:attrName>ppt_x</p:attrName>
                                        </p:attrNameLst>
                                      </p:cBhvr>
                                      <p:tavLst>
                                        <p:tav tm="0">
                                          <p:val>
                                            <p:strVal val="#ppt_x"/>
                                          </p:val>
                                        </p:tav>
                                        <p:tav tm="100000">
                                          <p:val>
                                            <p:strVal val="#ppt_x"/>
                                          </p:val>
                                        </p:tav>
                                      </p:tavLst>
                                    </p:anim>
                                    <p:anim calcmode="lin" valueType="num">
                                      <p:cBhvr>
                                        <p:cTn id="199" dur="1000" fill="hold"/>
                                        <p:tgtEl>
                                          <p:spTgt spid="204"/>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208"/>
                                        </p:tgtEl>
                                        <p:attrNameLst>
                                          <p:attrName>style.visibility</p:attrName>
                                        </p:attrNameLst>
                                      </p:cBhvr>
                                      <p:to>
                                        <p:strVal val="visible"/>
                                      </p:to>
                                    </p:set>
                                    <p:animEffect transition="in" filter="fade">
                                      <p:cBhvr>
                                        <p:cTn id="202" dur="1000"/>
                                        <p:tgtEl>
                                          <p:spTgt spid="208"/>
                                        </p:tgtEl>
                                      </p:cBhvr>
                                    </p:animEffect>
                                    <p:anim calcmode="lin" valueType="num">
                                      <p:cBhvr>
                                        <p:cTn id="203" dur="1000" fill="hold"/>
                                        <p:tgtEl>
                                          <p:spTgt spid="208"/>
                                        </p:tgtEl>
                                        <p:attrNameLst>
                                          <p:attrName>ppt_x</p:attrName>
                                        </p:attrNameLst>
                                      </p:cBhvr>
                                      <p:tavLst>
                                        <p:tav tm="0">
                                          <p:val>
                                            <p:strVal val="#ppt_x"/>
                                          </p:val>
                                        </p:tav>
                                        <p:tav tm="100000">
                                          <p:val>
                                            <p:strVal val="#ppt_x"/>
                                          </p:val>
                                        </p:tav>
                                      </p:tavLst>
                                    </p:anim>
                                    <p:anim calcmode="lin" valueType="num">
                                      <p:cBhvr>
                                        <p:cTn id="204"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 束 语</a:t>
            </a:r>
          </a:p>
        </p:txBody>
      </p:sp>
      <p:sp>
        <p:nvSpPr>
          <p:cNvPr id="21" name="Rectangle 6"/>
          <p:cNvSpPr/>
          <p:nvPr/>
        </p:nvSpPr>
        <p:spPr>
          <a:xfrm>
            <a:off x="0" y="1513285"/>
            <a:ext cx="9144000" cy="24907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endParaRPr lang="zh-CN" altLang="zh-CN">
              <a:solidFill>
                <a:srgbClr val="FFFFFF"/>
              </a:solidFill>
            </a:endParaRPr>
          </a:p>
        </p:txBody>
      </p:sp>
      <p:grpSp>
        <p:nvGrpSpPr>
          <p:cNvPr id="22" name="Group 7"/>
          <p:cNvGrpSpPr/>
          <p:nvPr/>
        </p:nvGrpSpPr>
        <p:grpSpPr bwMode="auto">
          <a:xfrm>
            <a:off x="-155973" y="1419622"/>
            <a:ext cx="5016104" cy="3267075"/>
            <a:chOff x="2003612" y="1089213"/>
            <a:chExt cx="8001000" cy="5768788"/>
          </a:xfrm>
        </p:grpSpPr>
        <p:pic>
          <p:nvPicPr>
            <p:cNvPr id="23" name="Picture 8"/>
            <p:cNvPicPr>
              <a:picLocks noChangeAspect="1"/>
            </p:cNvPicPr>
            <p:nvPr/>
          </p:nvPicPr>
          <p:blipFill>
            <a:blip r:embed="rId3">
              <a:extLst>
                <a:ext uri="{28A0092B-C50C-407E-A947-70E740481C1C}">
                  <a14:useLocalDpi xmlns:a14="http://schemas.microsoft.com/office/drawing/2010/main" val="0"/>
                </a:ext>
              </a:extLst>
            </a:blip>
            <a:srcRect l="9486" t="6898" r="10791" b="8984"/>
            <a:stretch>
              <a:fillRect/>
            </a:stretch>
          </p:blipFill>
          <p:spPr bwMode="auto">
            <a:xfrm>
              <a:off x="2003612" y="1089213"/>
              <a:ext cx="8001000" cy="57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9"/>
            <p:cNvSpPr/>
            <p:nvPr/>
          </p:nvSpPr>
          <p:spPr>
            <a:xfrm>
              <a:off x="3483028" y="2031056"/>
              <a:ext cx="5148519" cy="380521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sp>
        <p:nvSpPr>
          <p:cNvPr id="25" name="TextBox 24"/>
          <p:cNvSpPr txBox="1"/>
          <p:nvPr/>
        </p:nvSpPr>
        <p:spPr>
          <a:xfrm>
            <a:off x="4580731" y="1849511"/>
            <a:ext cx="4130710" cy="1708160"/>
          </a:xfrm>
          <a:prstGeom prst="rect">
            <a:avLst/>
          </a:prstGeom>
          <a:noFill/>
        </p:spPr>
        <p:txBody>
          <a:bodyPr wrap="square" rtlCol="0">
            <a:spAutoFit/>
          </a:bodyPr>
          <a:lstStyle/>
          <a:p>
            <a:pPr>
              <a:lnSpc>
                <a:spcPct val="150000"/>
              </a:lnSpc>
            </a:pPr>
            <a:r>
              <a:rPr lang="zh-CN" altLang="en-US" sz="1000" dirty="0">
                <a:solidFill>
                  <a:schemeClr val="tx1">
                    <a:lumMod val="85000"/>
                    <a:lumOff val="15000"/>
                  </a:schemeClr>
                </a:solidFill>
                <a:latin typeface="方正兰亭黑_GBK" pitchFamily="2" charset="-122"/>
                <a:ea typeface="方正兰亭黑_GBK" pitchFamily="2" charset="-122"/>
              </a:rPr>
              <a:t>工作总结就是把一个时间段的工作进行一次全面系统的总检查、 </a:t>
            </a:r>
            <a:endParaRPr lang="en-US" altLang="zh-CN" sz="1000" dirty="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a:solidFill>
                  <a:schemeClr val="tx1">
                    <a:lumMod val="85000"/>
                    <a:lumOff val="15000"/>
                  </a:schemeClr>
                </a:solidFill>
                <a:latin typeface="方正兰亭黑_GBK" pitchFamily="2" charset="-122"/>
                <a:ea typeface="方正兰亭黑_GBK" pitchFamily="2" charset="-122"/>
              </a:rPr>
              <a:t>总评价、总分析、总研究，并分析成绩的不足，从而得出引以</a:t>
            </a:r>
            <a:endParaRPr lang="en-US" altLang="zh-CN" sz="1000" dirty="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a:solidFill>
                  <a:schemeClr val="tx1">
                    <a:lumMod val="85000"/>
                    <a:lumOff val="15000"/>
                  </a:schemeClr>
                </a:solidFill>
                <a:latin typeface="方正兰亭黑_GBK" pitchFamily="2" charset="-122"/>
                <a:ea typeface="方正兰亭黑_GBK" pitchFamily="2" charset="-122"/>
              </a:rPr>
              <a:t>为戒的经验。</a:t>
            </a:r>
            <a:endParaRPr lang="en-US" altLang="zh-CN" sz="1000" dirty="0">
              <a:solidFill>
                <a:schemeClr val="tx1">
                  <a:lumMod val="85000"/>
                  <a:lumOff val="15000"/>
                </a:schemeClr>
              </a:solidFill>
              <a:latin typeface="方正兰亭黑_GBK" pitchFamily="2" charset="-122"/>
              <a:ea typeface="方正兰亭黑_GBK" pitchFamily="2" charset="-122"/>
            </a:endParaRPr>
          </a:p>
          <a:p>
            <a:pPr>
              <a:lnSpc>
                <a:spcPct val="150000"/>
              </a:lnSpc>
            </a:pPr>
            <a:endParaRPr lang="en-US" altLang="zh-CN" sz="1000" dirty="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a:solidFill>
                  <a:schemeClr val="tx1">
                    <a:lumMod val="85000"/>
                    <a:lumOff val="15000"/>
                  </a:schemeClr>
                </a:solidFill>
                <a:latin typeface="方正兰亭黑_GBK" pitchFamily="2" charset="-122"/>
                <a:ea typeface="方正兰亭黑_GBK" pitchFamily="2" charset="-122"/>
              </a:rPr>
              <a:t>总结是应用写作的一种，是对已经做过的工作进行理性的思考。</a:t>
            </a:r>
            <a:endParaRPr lang="en-US" altLang="zh-CN" sz="1000" dirty="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a:solidFill>
                  <a:schemeClr val="tx1">
                    <a:lumMod val="85000"/>
                    <a:lumOff val="15000"/>
                  </a:schemeClr>
                </a:solidFill>
                <a:latin typeface="方正兰亭黑_GBK" pitchFamily="2" charset="-122"/>
                <a:ea typeface="方正兰亭黑_GBK" pitchFamily="2" charset="-122"/>
              </a:rPr>
              <a:t>总结与计划是相辅相成的，要以工作计划为依据，订计划总是</a:t>
            </a:r>
            <a:endParaRPr lang="en-US" altLang="zh-CN" sz="1000" dirty="0">
              <a:solidFill>
                <a:schemeClr val="tx1">
                  <a:lumMod val="85000"/>
                  <a:lumOff val="15000"/>
                </a:schemeClr>
              </a:solidFill>
              <a:latin typeface="方正兰亭黑_GBK" pitchFamily="2" charset="-122"/>
              <a:ea typeface="方正兰亭黑_GBK" pitchFamily="2" charset="-122"/>
            </a:endParaRPr>
          </a:p>
          <a:p>
            <a:pPr>
              <a:lnSpc>
                <a:spcPct val="150000"/>
              </a:lnSpc>
            </a:pPr>
            <a:r>
              <a:rPr lang="zh-CN" altLang="en-US" sz="1000" dirty="0">
                <a:solidFill>
                  <a:schemeClr val="tx1">
                    <a:lumMod val="85000"/>
                    <a:lumOff val="15000"/>
                  </a:schemeClr>
                </a:solidFill>
                <a:latin typeface="方正兰亭黑_GBK" pitchFamily="2" charset="-122"/>
                <a:ea typeface="方正兰亭黑_GBK" pitchFamily="2" charset="-122"/>
              </a:rPr>
              <a:t>在总结经验的基础上进行的。</a:t>
            </a:r>
            <a:endParaRPr lang="en-US" altLang="zh-CN" sz="1000" dirty="0">
              <a:solidFill>
                <a:schemeClr val="tx1">
                  <a:lumMod val="85000"/>
                  <a:lumOff val="15000"/>
                </a:schemeClr>
              </a:solidFill>
              <a:latin typeface="方正兰亭黑_GBK" pitchFamily="2" charset="-122"/>
              <a:ea typeface="方正兰亭黑_GBK" pitchFamily="2" charset="-122"/>
            </a:endParaRPr>
          </a:p>
        </p:txBody>
      </p:sp>
      <p:sp>
        <p:nvSpPr>
          <p:cNvPr id="27" name="TextBox 26"/>
          <p:cNvSpPr txBox="1"/>
          <p:nvPr/>
        </p:nvSpPr>
        <p:spPr>
          <a:xfrm>
            <a:off x="4541023" y="3539792"/>
            <a:ext cx="3775393" cy="400110"/>
          </a:xfrm>
          <a:prstGeom prst="rect">
            <a:avLst/>
          </a:prstGeom>
          <a:noFill/>
        </p:spPr>
        <p:txBody>
          <a:bodyPr wrap="none" rtlCol="0">
            <a:spAutoFit/>
          </a:bodyPr>
          <a:lstStyle/>
          <a:p>
            <a:r>
              <a:rPr lang="zh-CN" altLang="en-US" sz="2000" b="1" dirty="0">
                <a:solidFill>
                  <a:srgbClr val="C0504D"/>
                </a:solidFill>
                <a:latin typeface="微软雅黑" panose="020B0503020204020204" pitchFamily="34" charset="-122"/>
                <a:ea typeface="微软雅黑" panose="020B0503020204020204" pitchFamily="34" charset="-122"/>
              </a:rPr>
              <a:t>写出下一季度誓言，再续辉煌！</a:t>
            </a:r>
            <a:endParaRPr lang="en-US" altLang="zh-CN" sz="2000" b="1" dirty="0">
              <a:solidFill>
                <a:srgbClr val="C0504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additive="base">
                                        <p:cTn id="17" dur="1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8" dur="1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 calcmode="lin" valueType="num">
                                      <p:cBhvr additive="base">
                                        <p:cTn id="22" dur="1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23" dur="1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 calcmode="lin" valueType="num">
                                      <p:cBhvr additive="base">
                                        <p:cTn id="27" dur="1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28" dur="1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 calcmode="lin" valueType="num">
                                      <p:cBhvr additive="base">
                                        <p:cTn id="32" dur="1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33" dur="100" fill="hold"/>
                                        <p:tgtEl>
                                          <p:spTgt spid="2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25">
                                            <p:txEl>
                                              <p:pRg st="5" end="5"/>
                                            </p:txEl>
                                          </p:spTgt>
                                        </p:tgtEl>
                                        <p:attrNameLst>
                                          <p:attrName>style.visibility</p:attrName>
                                        </p:attrNameLst>
                                      </p:cBhvr>
                                      <p:to>
                                        <p:strVal val="visible"/>
                                      </p:to>
                                    </p:set>
                                    <p:anim calcmode="lin" valueType="num">
                                      <p:cBhvr additive="base">
                                        <p:cTn id="37" dur="100" fill="hold"/>
                                        <p:tgtEl>
                                          <p:spTgt spid="25">
                                            <p:txEl>
                                              <p:pRg st="5" end="5"/>
                                            </p:txEl>
                                          </p:spTgt>
                                        </p:tgtEl>
                                        <p:attrNameLst>
                                          <p:attrName>ppt_x</p:attrName>
                                        </p:attrNameLst>
                                      </p:cBhvr>
                                      <p:tavLst>
                                        <p:tav tm="0">
                                          <p:val>
                                            <p:strVal val="#ppt_x"/>
                                          </p:val>
                                        </p:tav>
                                        <p:tav tm="100000">
                                          <p:val>
                                            <p:strVal val="#ppt_x"/>
                                          </p:val>
                                        </p:tav>
                                      </p:tavLst>
                                    </p:anim>
                                    <p:anim calcmode="lin" valueType="num">
                                      <p:cBhvr additive="base">
                                        <p:cTn id="38" dur="100" fill="hold"/>
                                        <p:tgtEl>
                                          <p:spTgt spid="2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25">
                                            <p:txEl>
                                              <p:pRg st="6" end="6"/>
                                            </p:txEl>
                                          </p:spTgt>
                                        </p:tgtEl>
                                        <p:attrNameLst>
                                          <p:attrName>style.visibility</p:attrName>
                                        </p:attrNameLst>
                                      </p:cBhvr>
                                      <p:to>
                                        <p:strVal val="visible"/>
                                      </p:to>
                                    </p:set>
                                    <p:anim calcmode="lin" valueType="num">
                                      <p:cBhvr additive="base">
                                        <p:cTn id="42" dur="100" fill="hold"/>
                                        <p:tgtEl>
                                          <p:spTgt spid="25">
                                            <p:txEl>
                                              <p:pRg st="6" end="6"/>
                                            </p:txEl>
                                          </p:spTgt>
                                        </p:tgtEl>
                                        <p:attrNameLst>
                                          <p:attrName>ppt_x</p:attrName>
                                        </p:attrNameLst>
                                      </p:cBhvr>
                                      <p:tavLst>
                                        <p:tav tm="0">
                                          <p:val>
                                            <p:strVal val="#ppt_x"/>
                                          </p:val>
                                        </p:tav>
                                        <p:tav tm="100000">
                                          <p:val>
                                            <p:strVal val="#ppt_x"/>
                                          </p:val>
                                        </p:tav>
                                      </p:tavLst>
                                    </p:anim>
                                    <p:anim calcmode="lin" valueType="num">
                                      <p:cBhvr additive="base">
                                        <p:cTn id="43" dur="100" fill="hold"/>
                                        <p:tgtEl>
                                          <p:spTgt spid="2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build="p"/>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lowchart: Decision 78"/>
          <p:cNvSpPr/>
          <p:nvPr/>
        </p:nvSpPr>
        <p:spPr>
          <a:xfrm>
            <a:off x="1844935" y="1181274"/>
            <a:ext cx="1375279" cy="1375279"/>
          </a:xfrm>
          <a:prstGeom prst="flowChartDecision">
            <a:avLst/>
          </a:prstGeom>
          <a:solidFill>
            <a:srgbClr val="4F81BD"/>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Decision 79"/>
          <p:cNvSpPr/>
          <p:nvPr/>
        </p:nvSpPr>
        <p:spPr>
          <a:xfrm>
            <a:off x="1844935"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lowchart: Decision 78"/>
          <p:cNvSpPr/>
          <p:nvPr/>
        </p:nvSpPr>
        <p:spPr>
          <a:xfrm>
            <a:off x="3258403" y="1181274"/>
            <a:ext cx="1375279" cy="1375279"/>
          </a:xfrm>
          <a:prstGeom prst="flowChartDecision">
            <a:avLst/>
          </a:prstGeom>
          <a:solidFill>
            <a:srgbClr val="C0504D"/>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lowchart: Decision 79"/>
          <p:cNvSpPr/>
          <p:nvPr/>
        </p:nvSpPr>
        <p:spPr>
          <a:xfrm>
            <a:off x="3258403"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lowchart: Decision 78"/>
          <p:cNvSpPr/>
          <p:nvPr/>
        </p:nvSpPr>
        <p:spPr>
          <a:xfrm>
            <a:off x="4664825" y="1181274"/>
            <a:ext cx="1375279" cy="1375279"/>
          </a:xfrm>
          <a:prstGeom prst="flowChartDecision">
            <a:avLst/>
          </a:prstGeom>
          <a:solidFill>
            <a:srgbClr val="8064A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lowchart: Decision 79"/>
          <p:cNvSpPr/>
          <p:nvPr/>
        </p:nvSpPr>
        <p:spPr>
          <a:xfrm>
            <a:off x="4664825"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lowchart: Decision 78"/>
          <p:cNvSpPr/>
          <p:nvPr/>
        </p:nvSpPr>
        <p:spPr>
          <a:xfrm>
            <a:off x="6040104" y="1181274"/>
            <a:ext cx="1375279" cy="1375279"/>
          </a:xfrm>
          <a:prstGeom prst="flowChartDecision">
            <a:avLst/>
          </a:prstGeom>
          <a:solidFill>
            <a:srgbClr val="9BBB59"/>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lowchart: Decision 79"/>
          <p:cNvSpPr/>
          <p:nvPr/>
        </p:nvSpPr>
        <p:spPr>
          <a:xfrm>
            <a:off x="6040104" y="139155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p:cNvSpPr txBox="1"/>
          <p:nvPr/>
        </p:nvSpPr>
        <p:spPr>
          <a:xfrm>
            <a:off x="2170045" y="1564753"/>
            <a:ext cx="782587" cy="1107996"/>
          </a:xfrm>
          <a:prstGeom prst="rect">
            <a:avLst/>
          </a:prstGeom>
          <a:noFill/>
        </p:spPr>
        <p:txBody>
          <a:bodyPr wrap="none" rtlCol="0">
            <a:spAutoFit/>
          </a:bodyPr>
          <a:lstStyle/>
          <a:p>
            <a:r>
              <a:rPr lang="en-US" altLang="zh-CN" sz="6600" dirty="0">
                <a:solidFill>
                  <a:srgbClr val="4F81BD"/>
                </a:solidFill>
                <a:latin typeface="方正正大黑简体" pitchFamily="2" charset="-122"/>
                <a:ea typeface="方正正大黑简体" pitchFamily="2" charset="-122"/>
              </a:rPr>
              <a:t>2</a:t>
            </a:r>
            <a:endParaRPr lang="zh-CN" altLang="en-US" sz="6600" dirty="0">
              <a:solidFill>
                <a:srgbClr val="4F81BD"/>
              </a:solidFill>
              <a:latin typeface="方正正大黑简体" pitchFamily="2" charset="-122"/>
              <a:ea typeface="方正正大黑简体" pitchFamily="2" charset="-122"/>
            </a:endParaRPr>
          </a:p>
        </p:txBody>
      </p:sp>
      <p:sp>
        <p:nvSpPr>
          <p:cNvPr id="104" name="TextBox 103"/>
          <p:cNvSpPr txBox="1"/>
          <p:nvPr/>
        </p:nvSpPr>
        <p:spPr>
          <a:xfrm>
            <a:off x="3583513" y="1564753"/>
            <a:ext cx="806631" cy="1107996"/>
          </a:xfrm>
          <a:prstGeom prst="rect">
            <a:avLst/>
          </a:prstGeom>
          <a:noFill/>
        </p:spPr>
        <p:txBody>
          <a:bodyPr wrap="none" rtlCol="0">
            <a:spAutoFit/>
          </a:bodyPr>
          <a:lstStyle/>
          <a:p>
            <a:r>
              <a:rPr lang="en-US" altLang="zh-CN" sz="6600" dirty="0">
                <a:solidFill>
                  <a:srgbClr val="C0504D"/>
                </a:solidFill>
                <a:latin typeface="方正正大黑简体" pitchFamily="2" charset="-122"/>
                <a:ea typeface="方正正大黑简体" pitchFamily="2" charset="-122"/>
              </a:rPr>
              <a:t>0</a:t>
            </a:r>
            <a:endParaRPr lang="zh-CN" altLang="en-US" sz="6600" dirty="0">
              <a:solidFill>
                <a:srgbClr val="C0504D"/>
              </a:solidFill>
              <a:latin typeface="方正正大黑简体" pitchFamily="2" charset="-122"/>
              <a:ea typeface="方正正大黑简体" pitchFamily="2" charset="-122"/>
            </a:endParaRPr>
          </a:p>
        </p:txBody>
      </p:sp>
      <p:sp>
        <p:nvSpPr>
          <p:cNvPr id="105" name="TextBox 104"/>
          <p:cNvSpPr txBox="1"/>
          <p:nvPr/>
        </p:nvSpPr>
        <p:spPr>
          <a:xfrm>
            <a:off x="4989935" y="1564753"/>
            <a:ext cx="676788" cy="1107996"/>
          </a:xfrm>
          <a:prstGeom prst="rect">
            <a:avLst/>
          </a:prstGeom>
          <a:noFill/>
        </p:spPr>
        <p:txBody>
          <a:bodyPr wrap="none" rtlCol="0">
            <a:spAutoFit/>
          </a:bodyPr>
          <a:lstStyle/>
          <a:p>
            <a:r>
              <a:rPr lang="en-US" altLang="zh-CN" sz="6600" dirty="0">
                <a:solidFill>
                  <a:srgbClr val="8064A2"/>
                </a:solidFill>
                <a:latin typeface="方正正大黑简体" pitchFamily="2" charset="-122"/>
                <a:ea typeface="方正正大黑简体" pitchFamily="2" charset="-122"/>
              </a:rPr>
              <a:t>1</a:t>
            </a:r>
            <a:endParaRPr lang="zh-CN" altLang="en-US" sz="6600" dirty="0">
              <a:solidFill>
                <a:srgbClr val="8064A2"/>
              </a:solidFill>
              <a:latin typeface="方正正大黑简体" pitchFamily="2" charset="-122"/>
              <a:ea typeface="方正正大黑简体" pitchFamily="2" charset="-122"/>
            </a:endParaRPr>
          </a:p>
        </p:txBody>
      </p:sp>
      <p:sp>
        <p:nvSpPr>
          <p:cNvPr id="106" name="TextBox 105"/>
          <p:cNvSpPr txBox="1"/>
          <p:nvPr/>
        </p:nvSpPr>
        <p:spPr>
          <a:xfrm>
            <a:off x="6327633" y="1567406"/>
            <a:ext cx="607859" cy="1107996"/>
          </a:xfrm>
          <a:prstGeom prst="rect">
            <a:avLst/>
          </a:prstGeom>
          <a:noFill/>
        </p:spPr>
        <p:txBody>
          <a:bodyPr wrap="none" rtlCol="0">
            <a:spAutoFit/>
          </a:bodyPr>
          <a:lstStyle/>
          <a:p>
            <a:r>
              <a:rPr lang="en-US" altLang="zh-CN" sz="6600" dirty="0">
                <a:solidFill>
                  <a:srgbClr val="9BBB59"/>
                </a:solidFill>
                <a:latin typeface="方正正大黑简体" pitchFamily="2" charset="-122"/>
                <a:ea typeface="方正正大黑简体" pitchFamily="2" charset="-122"/>
              </a:rPr>
              <a:t>9</a:t>
            </a:r>
            <a:endParaRPr lang="zh-CN" altLang="en-US" sz="6600" dirty="0">
              <a:solidFill>
                <a:srgbClr val="9BBB59"/>
              </a:solidFill>
              <a:latin typeface="方正正大黑简体" pitchFamily="2" charset="-122"/>
              <a:ea typeface="方正正大黑简体" pitchFamily="2" charset="-122"/>
            </a:endParaRPr>
          </a:p>
        </p:txBody>
      </p:sp>
      <p:sp>
        <p:nvSpPr>
          <p:cNvPr id="23" name="TextBox 22"/>
          <p:cNvSpPr txBox="1"/>
          <p:nvPr/>
        </p:nvSpPr>
        <p:spPr>
          <a:xfrm>
            <a:off x="2740632" y="3777302"/>
            <a:ext cx="3772186"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年终总结  新年计划 述职报告  工作汇报</a:t>
            </a:r>
          </a:p>
        </p:txBody>
      </p:sp>
      <p:sp>
        <p:nvSpPr>
          <p:cNvPr id="24" name="TextBox 23"/>
          <p:cNvSpPr txBox="1"/>
          <p:nvPr/>
        </p:nvSpPr>
        <p:spPr>
          <a:xfrm>
            <a:off x="2890386" y="4115856"/>
            <a:ext cx="3324948" cy="400110"/>
          </a:xfrm>
          <a:prstGeom prst="rect">
            <a:avLst/>
          </a:prstGeom>
          <a:noFill/>
        </p:spPr>
        <p:txBody>
          <a:bodyPr wrap="none" rtlCol="0">
            <a:spAutoFit/>
          </a:bodyPr>
          <a:lstStyle/>
          <a:p>
            <a:pPr algn="ctr"/>
            <a:r>
              <a:rPr lang="en-US" altLang="zh-CN" sz="1000" dirty="0">
                <a:solidFill>
                  <a:schemeClr val="tx1">
                    <a:lumMod val="50000"/>
                    <a:lumOff val="50000"/>
                  </a:schemeClr>
                </a:solidFill>
              </a:rPr>
              <a:t>2016 year-end summary work summarizes the boutique PPT</a:t>
            </a:r>
          </a:p>
          <a:p>
            <a:pPr algn="ctr"/>
            <a:r>
              <a:rPr lang="en-US" altLang="zh-CN" sz="1000" dirty="0">
                <a:solidFill>
                  <a:schemeClr val="tx1">
                    <a:lumMod val="50000"/>
                    <a:lumOff val="50000"/>
                  </a:schemeClr>
                </a:solidFill>
              </a:rPr>
              <a:t>About the summary text input or copy here</a:t>
            </a:r>
          </a:p>
        </p:txBody>
      </p:sp>
      <p:sp>
        <p:nvSpPr>
          <p:cNvPr id="25" name="圆角矩形 24"/>
          <p:cNvSpPr/>
          <p:nvPr/>
        </p:nvSpPr>
        <p:spPr>
          <a:xfrm>
            <a:off x="1852113" y="3147814"/>
            <a:ext cx="5439775" cy="504056"/>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2315869" y="3132956"/>
            <a:ext cx="4493538" cy="523220"/>
          </a:xfrm>
          <a:prstGeom prst="rect">
            <a:avLst/>
          </a:prstGeom>
          <a:noFill/>
        </p:spPr>
        <p:txBody>
          <a:bodyPr wrap="none" rtlCol="0">
            <a:spAutoFit/>
          </a:bodyPr>
          <a:lstStyle/>
          <a:p>
            <a:pPr algn="ct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汇报完毕原创设计感谢欣赏</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691680" y="3119305"/>
            <a:ext cx="720079" cy="574619"/>
            <a:chOff x="899592" y="2377261"/>
            <a:chExt cx="720079" cy="574619"/>
          </a:xfrm>
          <a:effectLst>
            <a:outerShdw blurRad="50800" dist="38100" dir="2700000" algn="tl" rotWithShape="0">
              <a:prstClr val="black">
                <a:alpha val="40000"/>
              </a:prstClr>
            </a:outerShdw>
          </a:effectLst>
        </p:grpSpPr>
        <p:sp>
          <p:nvSpPr>
            <p:cNvPr id="28" name="圆角矩形 27"/>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29" name="圆角矩形 28"/>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pic>
        <p:nvPicPr>
          <p:cNvPr id="39" name="Picture 2" descr="C:\Users\Administrator\Desktop\手.png"/>
          <p:cNvPicPr>
            <a:picLocks noChangeAspect="1" noChangeArrowheads="1"/>
          </p:cNvPicPr>
          <p:nvPr/>
        </p:nvPicPr>
        <p:blipFill>
          <a:blip r:embed="rId3"/>
          <a:srcRect/>
          <a:stretch>
            <a:fillRect/>
          </a:stretch>
        </p:blipFill>
        <p:spPr bwMode="auto">
          <a:xfrm flipH="1">
            <a:off x="1572529" y="3219822"/>
            <a:ext cx="2959860" cy="2876318"/>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500"/>
                                        <p:tgtEl>
                                          <p:spTgt spid="63"/>
                                        </p:tgtEl>
                                      </p:cBhvr>
                                    </p:animEffect>
                                  </p:childTnLst>
                                </p:cTn>
                              </p:par>
                              <p:par>
                                <p:cTn id="8" presetID="8" presetClass="emph" presetSubtype="0" decel="58000" fill="hold" grpId="1" nodeType="withEffect">
                                  <p:stCondLst>
                                    <p:cond delay="0"/>
                                  </p:stCondLst>
                                  <p:childTnLst>
                                    <p:animRot by="-21600000">
                                      <p:cBhvr>
                                        <p:cTn id="9" dur="1500" fill="hold"/>
                                        <p:tgtEl>
                                          <p:spTgt spid="63"/>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63"/>
                                        </p:tgtEl>
                                        <p:attrNameLst>
                                          <p:attrName>ppt_x</p:attrName>
                                          <p:attrName>ppt_y</p:attrName>
                                        </p:attrNameLst>
                                      </p:cBhvr>
                                    </p:animMotion>
                                  </p:childTnLst>
                                </p:cTn>
                              </p:par>
                              <p:par>
                                <p:cTn id="12" presetID="10" presetClass="entr" presetSubtype="0" fill="hold" grpId="0" nodeType="with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1500"/>
                                        <p:tgtEl>
                                          <p:spTgt spid="99"/>
                                        </p:tgtEl>
                                      </p:cBhvr>
                                    </p:animEffect>
                                  </p:childTnLst>
                                </p:cTn>
                              </p:par>
                              <p:par>
                                <p:cTn id="15" presetID="8" presetClass="emph" presetSubtype="0" decel="58000" fill="hold" grpId="1" nodeType="withEffect">
                                  <p:stCondLst>
                                    <p:cond delay="0"/>
                                  </p:stCondLst>
                                  <p:childTnLst>
                                    <p:animRot by="21600000">
                                      <p:cBhvr>
                                        <p:cTn id="16" dur="1500" fill="hold"/>
                                        <p:tgtEl>
                                          <p:spTgt spid="99"/>
                                        </p:tgtEl>
                                        <p:attrNameLst>
                                          <p:attrName>r</p:attrName>
                                        </p:attrNameLst>
                                      </p:cBhvr>
                                    </p:animRot>
                                  </p:childTnLst>
                                </p:cTn>
                              </p:par>
                              <p:par>
                                <p:cTn id="17" presetID="0" presetClass="path" presetSubtype="0" accel="50000" decel="50000" fill="hold" grpId="2" nodeType="withEffect">
                                  <p:stCondLst>
                                    <p:cond delay="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18" dur="1500" fill="hold"/>
                                        <p:tgtEl>
                                          <p:spTgt spid="99"/>
                                        </p:tgtEl>
                                        <p:attrNameLst>
                                          <p:attrName>ppt_x</p:attrName>
                                          <p:attrName>ppt_y</p:attrName>
                                        </p:attrNameLst>
                                      </p:cBhvr>
                                    </p:animMotion>
                                  </p:childTnLst>
                                </p:cTn>
                              </p:par>
                              <p:par>
                                <p:cTn id="19" presetID="10"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1500"/>
                                        <p:tgtEl>
                                          <p:spTgt spid="101"/>
                                        </p:tgtEl>
                                      </p:cBhvr>
                                    </p:animEffect>
                                  </p:childTnLst>
                                </p:cTn>
                              </p:par>
                              <p:par>
                                <p:cTn id="22" presetID="8" presetClass="emph" presetSubtype="0" decel="58000" fill="hold" grpId="1" nodeType="withEffect">
                                  <p:stCondLst>
                                    <p:cond delay="0"/>
                                  </p:stCondLst>
                                  <p:childTnLst>
                                    <p:animRot by="-21600000">
                                      <p:cBhvr>
                                        <p:cTn id="23" dur="1500" fill="hold"/>
                                        <p:tgtEl>
                                          <p:spTgt spid="101"/>
                                        </p:tgtEl>
                                        <p:attrNameLst>
                                          <p:attrName>r</p:attrName>
                                        </p:attrNameLst>
                                      </p:cBhvr>
                                    </p:animRot>
                                  </p:childTnLst>
                                </p:cTn>
                              </p:par>
                              <p:par>
                                <p:cTn id="24" presetID="0" presetClass="path" presetSubtype="0" accel="50000" decel="50000" fill="hold" grpId="2" nodeType="withEffect">
                                  <p:stCondLst>
                                    <p:cond delay="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25" dur="1500" fill="hold"/>
                                        <p:tgtEl>
                                          <p:spTgt spid="101"/>
                                        </p:tgtEl>
                                        <p:attrNameLst>
                                          <p:attrName>ppt_x</p:attrName>
                                          <p:attrName>ppt_y</p:attrName>
                                        </p:attrNameLst>
                                      </p:cBhvr>
                                    </p:animMotion>
                                  </p:childTnLst>
                                </p:cTn>
                              </p:par>
                              <p:par>
                                <p:cTn id="26" presetID="10"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1500"/>
                                        <p:tgtEl>
                                          <p:spTgt spid="103"/>
                                        </p:tgtEl>
                                      </p:cBhvr>
                                    </p:animEffect>
                                  </p:childTnLst>
                                </p:cTn>
                              </p:par>
                              <p:par>
                                <p:cTn id="29" presetID="8" presetClass="emph" presetSubtype="0" decel="58000" fill="hold" grpId="1" nodeType="withEffect">
                                  <p:stCondLst>
                                    <p:cond delay="0"/>
                                  </p:stCondLst>
                                  <p:childTnLst>
                                    <p:animRot by="-21600000">
                                      <p:cBhvr>
                                        <p:cTn id="30" dur="1500" fill="hold"/>
                                        <p:tgtEl>
                                          <p:spTgt spid="103"/>
                                        </p:tgtEl>
                                        <p:attrNameLst>
                                          <p:attrName>r</p:attrName>
                                        </p:attrNameLst>
                                      </p:cBhvr>
                                    </p:animRot>
                                  </p:childTnLst>
                                </p:cTn>
                              </p:par>
                              <p:par>
                                <p:cTn id="31" presetID="0" presetClass="path" presetSubtype="0" accel="50000" decel="50000" fill="hold" grpId="2" nodeType="withEffect">
                                  <p:stCondLst>
                                    <p:cond delay="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32" dur="1500" fill="hold"/>
                                        <p:tgtEl>
                                          <p:spTgt spid="103"/>
                                        </p:tgtEl>
                                        <p:attrNameLst>
                                          <p:attrName>ppt_x</p:attrName>
                                          <p:attrName>ppt_y</p:attrName>
                                        </p:attrNameLst>
                                      </p:cBhvr>
                                    </p:animMotion>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par>
                                <p:cTn id="37" presetID="64" presetClass="path" presetSubtype="0" accel="50000" decel="50000" fill="hold" grpId="0" nodeType="withEffect">
                                  <p:stCondLst>
                                    <p:cond delay="0"/>
                                  </p:stCondLst>
                                  <p:childTnLst>
                                    <p:animMotion origin="layout" path="M -3.05556E-6 0.03612 L -3.05556E-6 -4.19753E-6 " pathEditMode="relative" rAng="0" ptsTypes="AA">
                                      <p:cBhvr>
                                        <p:cTn id="38" dur="750" fill="hold"/>
                                        <p:tgtEl>
                                          <p:spTgt spid="61"/>
                                        </p:tgtEl>
                                        <p:attrNameLst>
                                          <p:attrName>ppt_x</p:attrName>
                                          <p:attrName>ppt_y</p:attrName>
                                        </p:attrNameLst>
                                      </p:cBhvr>
                                      <p:rCtr x="0" y="-1821"/>
                                    </p:animMotion>
                                  </p:childTnLst>
                                </p:cTn>
                              </p:par>
                              <p:par>
                                <p:cTn id="39" presetID="10" presetClass="entr" presetSubtype="0" fill="hold" grpId="0" nodeType="withEffect">
                                  <p:stCondLst>
                                    <p:cond delay="25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500"/>
                                        <p:tgtEl>
                                          <p:spTgt spid="94"/>
                                        </p:tgtEl>
                                      </p:cBhvr>
                                    </p:animEffect>
                                  </p:childTnLst>
                                </p:cTn>
                              </p:par>
                              <p:par>
                                <p:cTn id="42" presetID="10" presetClass="entr" presetSubtype="0" fill="hold" grpId="1" nodeType="withEffect">
                                  <p:stCondLst>
                                    <p:cond delay="25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64" presetClass="path" presetSubtype="0" accel="50000" decel="50000" fill="hold" grpId="0" nodeType="withEffect">
                                  <p:stCondLst>
                                    <p:cond delay="250"/>
                                  </p:stCondLst>
                                  <p:childTnLst>
                                    <p:animMotion origin="layout" path="M -3.05556E-6 0.03612 L -3.05556E-6 -4.19753E-6 " pathEditMode="relative" rAng="0" ptsTypes="AA">
                                      <p:cBhvr>
                                        <p:cTn id="46" dur="750" fill="hold"/>
                                        <p:tgtEl>
                                          <p:spTgt spid="98"/>
                                        </p:tgtEl>
                                        <p:attrNameLst>
                                          <p:attrName>ppt_x</p:attrName>
                                          <p:attrName>ppt_y</p:attrName>
                                        </p:attrNameLst>
                                      </p:cBhvr>
                                      <p:rCtr x="0" y="-1821"/>
                                    </p:animMotion>
                                  </p:childTnLst>
                                </p:cTn>
                              </p:par>
                              <p:par>
                                <p:cTn id="47" presetID="10" presetClass="entr" presetSubtype="0" fill="hold" grpId="0" nodeType="withEffect">
                                  <p:stCondLst>
                                    <p:cond delay="50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500"/>
                                        <p:tgtEl>
                                          <p:spTgt spid="104"/>
                                        </p:tgtEl>
                                      </p:cBhvr>
                                    </p:animEffect>
                                  </p:childTnLst>
                                </p:cTn>
                              </p:par>
                              <p:par>
                                <p:cTn id="50" presetID="10" presetClass="entr" presetSubtype="0" fill="hold" grpId="1" nodeType="withEffect">
                                  <p:stCondLst>
                                    <p:cond delay="50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500"/>
                                        <p:tgtEl>
                                          <p:spTgt spid="100"/>
                                        </p:tgtEl>
                                      </p:cBhvr>
                                    </p:animEffect>
                                  </p:childTnLst>
                                </p:cTn>
                              </p:par>
                              <p:par>
                                <p:cTn id="53" presetID="64" presetClass="path" presetSubtype="0" accel="50000" decel="50000" fill="hold" grpId="0" nodeType="withEffect">
                                  <p:stCondLst>
                                    <p:cond delay="500"/>
                                  </p:stCondLst>
                                  <p:childTnLst>
                                    <p:animMotion origin="layout" path="M -3.05556E-6 0.03612 L -3.05556E-6 -4.19753E-6 " pathEditMode="relative" rAng="0" ptsTypes="AA">
                                      <p:cBhvr>
                                        <p:cTn id="54" dur="750" fill="hold"/>
                                        <p:tgtEl>
                                          <p:spTgt spid="100"/>
                                        </p:tgtEl>
                                        <p:attrNameLst>
                                          <p:attrName>ppt_x</p:attrName>
                                          <p:attrName>ppt_y</p:attrName>
                                        </p:attrNameLst>
                                      </p:cBhvr>
                                      <p:rCtr x="0" y="-1821"/>
                                    </p:animMotion>
                                  </p:childTnLst>
                                </p:cTn>
                              </p:par>
                              <p:par>
                                <p:cTn id="55" presetID="10" presetClass="entr" presetSubtype="0" fill="hold" grpId="0" nodeType="withEffect">
                                  <p:stCondLst>
                                    <p:cond delay="750"/>
                                  </p:stCondLst>
                                  <p:childTnLst>
                                    <p:set>
                                      <p:cBhvr>
                                        <p:cTn id="56" dur="1" fill="hold">
                                          <p:stCondLst>
                                            <p:cond delay="0"/>
                                          </p:stCondLst>
                                        </p:cTn>
                                        <p:tgtEl>
                                          <p:spTgt spid="105"/>
                                        </p:tgtEl>
                                        <p:attrNameLst>
                                          <p:attrName>style.visibility</p:attrName>
                                        </p:attrNameLst>
                                      </p:cBhvr>
                                      <p:to>
                                        <p:strVal val="visible"/>
                                      </p:to>
                                    </p:set>
                                    <p:animEffect transition="in" filter="fade">
                                      <p:cBhvr>
                                        <p:cTn id="57" dur="500"/>
                                        <p:tgtEl>
                                          <p:spTgt spid="105"/>
                                        </p:tgtEl>
                                      </p:cBhvr>
                                    </p:animEffect>
                                  </p:childTnLst>
                                </p:cTn>
                              </p:par>
                              <p:par>
                                <p:cTn id="58" presetID="10" presetClass="entr" presetSubtype="0" fill="hold" grpId="1" nodeType="withEffect">
                                  <p:stCondLst>
                                    <p:cond delay="75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500"/>
                                        <p:tgtEl>
                                          <p:spTgt spid="102"/>
                                        </p:tgtEl>
                                      </p:cBhvr>
                                    </p:animEffect>
                                  </p:childTnLst>
                                </p:cTn>
                              </p:par>
                              <p:par>
                                <p:cTn id="61" presetID="64" presetClass="path" presetSubtype="0" accel="50000" decel="50000" fill="hold" grpId="0" nodeType="withEffect">
                                  <p:stCondLst>
                                    <p:cond delay="750"/>
                                  </p:stCondLst>
                                  <p:childTnLst>
                                    <p:animMotion origin="layout" path="M -3.05556E-6 0.03612 L -3.05556E-6 -4.19753E-6 " pathEditMode="relative" rAng="0" ptsTypes="AA">
                                      <p:cBhvr>
                                        <p:cTn id="62" dur="750" fill="hold"/>
                                        <p:tgtEl>
                                          <p:spTgt spid="102"/>
                                        </p:tgtEl>
                                        <p:attrNameLst>
                                          <p:attrName>ppt_x</p:attrName>
                                          <p:attrName>ppt_y</p:attrName>
                                        </p:attrNameLst>
                                      </p:cBhvr>
                                      <p:rCtr x="0" y="-1821"/>
                                    </p:animMotion>
                                  </p:childTnLst>
                                </p:cTn>
                              </p:par>
                              <p:par>
                                <p:cTn id="63" presetID="10" presetClass="entr" presetSubtype="0" fill="hold" grpId="0" nodeType="withEffect">
                                  <p:stCondLst>
                                    <p:cond delay="1000"/>
                                  </p:stCondLst>
                                  <p:childTnLst>
                                    <p:set>
                                      <p:cBhvr>
                                        <p:cTn id="64" dur="1" fill="hold">
                                          <p:stCondLst>
                                            <p:cond delay="0"/>
                                          </p:stCondLst>
                                        </p:cTn>
                                        <p:tgtEl>
                                          <p:spTgt spid="106"/>
                                        </p:tgtEl>
                                        <p:attrNameLst>
                                          <p:attrName>style.visibility</p:attrName>
                                        </p:attrNameLst>
                                      </p:cBhvr>
                                      <p:to>
                                        <p:strVal val="visible"/>
                                      </p:to>
                                    </p:set>
                                    <p:animEffect transition="in" filter="fade">
                                      <p:cBhvr>
                                        <p:cTn id="65" dur="500"/>
                                        <p:tgtEl>
                                          <p:spTgt spid="106"/>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par>
                          <p:cTn id="73" fill="hold">
                            <p:stCondLst>
                              <p:cond delay="2500"/>
                            </p:stCondLst>
                            <p:childTnLst>
                              <p:par>
                                <p:cTn id="74" presetID="1" presetClass="entr" presetSubtype="0"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childTnLst>
                                </p:cTn>
                              </p:par>
                              <p:par>
                                <p:cTn id="76" presetID="63" presetClass="path" presetSubtype="0" accel="50000" decel="50000" fill="hold" nodeType="withEffect">
                                  <p:stCondLst>
                                    <p:cond delay="0"/>
                                  </p:stCondLst>
                                  <p:childTnLst>
                                    <p:animMotion origin="layout" path="M 4.44444E-6 -4.78691E-6 L 0.575 -4.78691E-6 " pathEditMode="relative" rAng="0" ptsTypes="AA">
                                      <p:cBhvr>
                                        <p:cTn id="77" dur="2000" fill="hold"/>
                                        <p:tgtEl>
                                          <p:spTgt spid="27"/>
                                        </p:tgtEl>
                                        <p:attrNameLst>
                                          <p:attrName>ppt_x</p:attrName>
                                          <p:attrName>ppt_y</p:attrName>
                                        </p:attrNameLst>
                                      </p:cBhvr>
                                      <p:rCtr x="28750" y="0"/>
                                    </p:animMotion>
                                  </p:childTnLst>
                                </p:cTn>
                              </p:par>
                              <p:par>
                                <p:cTn id="78" presetID="22" presetClass="entr" presetSubtype="8" fill="hold" grpId="0" nodeType="with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1750"/>
                                        <p:tgtEl>
                                          <p:spTgt spid="26"/>
                                        </p:tgtEl>
                                      </p:cBhvr>
                                    </p:animEffect>
                                  </p:childTnLst>
                                </p:cTn>
                              </p:par>
                              <p:par>
                                <p:cTn id="81" presetID="1" presetClass="entr" presetSubtype="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63" presetClass="path" presetSubtype="0" accel="50000" decel="50000" fill="hold" nodeType="withEffect">
                                  <p:stCondLst>
                                    <p:cond delay="0"/>
                                  </p:stCondLst>
                                  <p:childTnLst>
                                    <p:animMotion origin="layout" path="M -4.16667E-6 4.93827E-6 L 0.58351 4.93827E-6 " pathEditMode="relative" rAng="0" ptsTypes="AA">
                                      <p:cBhvr>
                                        <p:cTn id="84" dur="2000" fill="hold"/>
                                        <p:tgtEl>
                                          <p:spTgt spid="39"/>
                                        </p:tgtEl>
                                        <p:attrNameLst>
                                          <p:attrName>ppt_x</p:attrName>
                                          <p:attrName>ppt_y</p:attrName>
                                        </p:attrNameLst>
                                      </p:cBhvr>
                                      <p:rCtr x="29167" y="0"/>
                                    </p:animMotion>
                                  </p:childTnLst>
                                </p:cTn>
                              </p:par>
                            </p:childTnLst>
                          </p:cTn>
                        </p:par>
                        <p:par>
                          <p:cTn id="85" fill="hold">
                            <p:stCondLst>
                              <p:cond delay="2500"/>
                            </p:stCondLst>
                            <p:childTnLst>
                              <p:par>
                                <p:cTn id="86" presetID="42"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par>
                                <p:cTn id="91" presetID="42" presetClass="exit" presetSubtype="0" fill="hold" nodeType="withEffect">
                                  <p:stCondLst>
                                    <p:cond delay="0"/>
                                  </p:stCondLst>
                                  <p:childTnLst>
                                    <p:animEffect transition="out" filter="fade">
                                      <p:cBhvr>
                                        <p:cTn id="92" dur="1000"/>
                                        <p:tgtEl>
                                          <p:spTgt spid="39"/>
                                        </p:tgtEl>
                                      </p:cBhvr>
                                    </p:animEffect>
                                    <p:anim calcmode="lin" valueType="num">
                                      <p:cBhvr>
                                        <p:cTn id="93" dur="1000"/>
                                        <p:tgtEl>
                                          <p:spTgt spid="39"/>
                                        </p:tgtEl>
                                        <p:attrNameLst>
                                          <p:attrName>ppt_x</p:attrName>
                                        </p:attrNameLst>
                                      </p:cBhvr>
                                      <p:tavLst>
                                        <p:tav tm="0">
                                          <p:val>
                                            <p:strVal val="ppt_x"/>
                                          </p:val>
                                        </p:tav>
                                        <p:tav tm="100000">
                                          <p:val>
                                            <p:strVal val="ppt_x"/>
                                          </p:val>
                                        </p:tav>
                                      </p:tavLst>
                                    </p:anim>
                                    <p:anim calcmode="lin" valueType="num">
                                      <p:cBhvr>
                                        <p:cTn id="94" dur="1000"/>
                                        <p:tgtEl>
                                          <p:spTgt spid="39"/>
                                        </p:tgtEl>
                                        <p:attrNameLst>
                                          <p:attrName>ppt_y</p:attrName>
                                        </p:attrNameLst>
                                      </p:cBhvr>
                                      <p:tavLst>
                                        <p:tav tm="0">
                                          <p:val>
                                            <p:strVal val="ppt_y"/>
                                          </p:val>
                                        </p:tav>
                                        <p:tav tm="100000">
                                          <p:val>
                                            <p:strVal val="ppt_y+.1"/>
                                          </p:val>
                                        </p:tav>
                                      </p:tavLst>
                                    </p:anim>
                                    <p:set>
                                      <p:cBhvr>
                                        <p:cTn id="95" dur="1" fill="hold">
                                          <p:stCondLst>
                                            <p:cond delay="999"/>
                                          </p:stCondLst>
                                        </p:cTn>
                                        <p:tgtEl>
                                          <p:spTgt spid="39"/>
                                        </p:tgtEl>
                                        <p:attrNameLst>
                                          <p:attrName>style.visibility</p:attrName>
                                        </p:attrNameLst>
                                      </p:cBhvr>
                                      <p:to>
                                        <p:strVal val="hidden"/>
                                      </p:to>
                                    </p:set>
                                  </p:childTnLst>
                                </p:cTn>
                              </p:par>
                            </p:childTnLst>
                          </p:cTn>
                        </p:par>
                        <p:par>
                          <p:cTn id="96" fill="hold">
                            <p:stCondLst>
                              <p:cond delay="3500"/>
                            </p:stCondLst>
                            <p:childTnLst>
                              <p:par>
                                <p:cTn id="97" presetID="10" presetClass="entr" presetSubtype="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3" grpId="2" animBg="1"/>
      <p:bldP spid="98" grpId="0" animBg="1"/>
      <p:bldP spid="98" grpId="1" animBg="1"/>
      <p:bldP spid="99" grpId="0" animBg="1"/>
      <p:bldP spid="99" grpId="1" animBg="1"/>
      <p:bldP spid="99" grpId="2" animBg="1"/>
      <p:bldP spid="100" grpId="0" animBg="1"/>
      <p:bldP spid="100" grpId="1" animBg="1"/>
      <p:bldP spid="101" grpId="0" animBg="1"/>
      <p:bldP spid="101" grpId="1" animBg="1"/>
      <p:bldP spid="101" grpId="2" animBg="1"/>
      <p:bldP spid="102" grpId="0" animBg="1"/>
      <p:bldP spid="102" grpId="1" animBg="1"/>
      <p:bldP spid="103" grpId="0" animBg="1"/>
      <p:bldP spid="103" grpId="1" animBg="1"/>
      <p:bldP spid="103" grpId="2" animBg="1"/>
      <p:bldP spid="94" grpId="0"/>
      <p:bldP spid="104" grpId="0"/>
      <p:bldP spid="105" grpId="0"/>
      <p:bldP spid="106" grpId="0"/>
      <p:bldP spid="23" grpId="0"/>
      <p:bldP spid="24" grpId="0"/>
      <p:bldP spid="25"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具体工作明细</a:t>
            </a:r>
          </a:p>
        </p:txBody>
      </p:sp>
      <p:sp>
        <p:nvSpPr>
          <p:cNvPr id="52" name="Flowchart: Decision 64"/>
          <p:cNvSpPr/>
          <p:nvPr/>
        </p:nvSpPr>
        <p:spPr>
          <a:xfrm flipV="1">
            <a:off x="5428969" y="2392151"/>
            <a:ext cx="1375279" cy="1375279"/>
          </a:xfrm>
          <a:prstGeom prst="flowChartDecision">
            <a:avLst/>
          </a:prstGeom>
          <a:solidFill>
            <a:srgbClr val="4BACC6"/>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组合 6"/>
          <p:cNvGrpSpPr/>
          <p:nvPr/>
        </p:nvGrpSpPr>
        <p:grpSpPr>
          <a:xfrm>
            <a:off x="5428969" y="2181871"/>
            <a:ext cx="1375279" cy="1375279"/>
            <a:chOff x="5428969" y="2181871"/>
            <a:chExt cx="1375279" cy="1375279"/>
          </a:xfrm>
        </p:grpSpPr>
        <p:sp>
          <p:nvSpPr>
            <p:cNvPr id="53" name="Flowchart: Decision 65"/>
            <p:cNvSpPr/>
            <p:nvPr/>
          </p:nvSpPr>
          <p:spPr>
            <a:xfrm flipV="1">
              <a:off x="5428969" y="2181871"/>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52"/>
            <p:cNvGrpSpPr/>
            <p:nvPr/>
          </p:nvGrpSpPr>
          <p:grpSpPr>
            <a:xfrm>
              <a:off x="5933033" y="2685621"/>
              <a:ext cx="367150" cy="367778"/>
              <a:chOff x="9145588" y="4435475"/>
              <a:chExt cx="464344" cy="465138"/>
            </a:xfrm>
            <a:solidFill>
              <a:schemeClr val="accent5"/>
            </a:solidFill>
          </p:grpSpPr>
          <p:sp>
            <p:nvSpPr>
              <p:cNvPr id="43"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4"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5"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6"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7"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8"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9"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0"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59" name="Flowchart: Decision 71"/>
          <p:cNvSpPr/>
          <p:nvPr/>
        </p:nvSpPr>
        <p:spPr>
          <a:xfrm flipV="1">
            <a:off x="2548649" y="2388280"/>
            <a:ext cx="1375279" cy="1375279"/>
          </a:xfrm>
          <a:prstGeom prst="flowChartDecision">
            <a:avLst/>
          </a:prstGeom>
          <a:solidFill>
            <a:srgbClr val="C0504D"/>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组合 4"/>
          <p:cNvGrpSpPr/>
          <p:nvPr/>
        </p:nvGrpSpPr>
        <p:grpSpPr>
          <a:xfrm>
            <a:off x="2548649" y="2178000"/>
            <a:ext cx="1375279" cy="1375279"/>
            <a:chOff x="2548649" y="2178000"/>
            <a:chExt cx="1375279" cy="1375279"/>
          </a:xfrm>
        </p:grpSpPr>
        <p:sp>
          <p:nvSpPr>
            <p:cNvPr id="60" name="Flowchart: Decision 72"/>
            <p:cNvSpPr/>
            <p:nvPr/>
          </p:nvSpPr>
          <p:spPr>
            <a:xfrm flipV="1">
              <a:off x="2548649" y="2178000"/>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oup 68"/>
            <p:cNvGrpSpPr/>
            <p:nvPr/>
          </p:nvGrpSpPr>
          <p:grpSpPr>
            <a:xfrm>
              <a:off x="3097524" y="2681122"/>
              <a:ext cx="277529" cy="367778"/>
              <a:chOff x="3582988" y="3510757"/>
              <a:chExt cx="319088" cy="465138"/>
            </a:xfrm>
            <a:solidFill>
              <a:schemeClr val="accent2"/>
            </a:solidFill>
          </p:grpSpPr>
          <p:sp>
            <p:nvSpPr>
              <p:cNvPr id="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66" name="Flowchart: Decision 78"/>
          <p:cNvSpPr/>
          <p:nvPr/>
        </p:nvSpPr>
        <p:spPr>
          <a:xfrm>
            <a:off x="1120674" y="1914904"/>
            <a:ext cx="1375279" cy="1375279"/>
          </a:xfrm>
          <a:prstGeom prst="flowChartDecision">
            <a:avLst/>
          </a:prstGeom>
          <a:solidFill>
            <a:srgbClr val="4F81BD"/>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组合 3"/>
          <p:cNvGrpSpPr/>
          <p:nvPr/>
        </p:nvGrpSpPr>
        <p:grpSpPr>
          <a:xfrm>
            <a:off x="1120674" y="2125184"/>
            <a:ext cx="1375279" cy="1375279"/>
            <a:chOff x="1120674" y="2125184"/>
            <a:chExt cx="1375279" cy="1375279"/>
          </a:xfrm>
        </p:grpSpPr>
        <p:sp>
          <p:nvSpPr>
            <p:cNvPr id="67" name="Flowchart: Decision 79"/>
            <p:cNvSpPr/>
            <p:nvPr/>
          </p:nvSpPr>
          <p:spPr>
            <a:xfrm>
              <a:off x="1120674" y="212518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75"/>
            <p:cNvGrpSpPr/>
            <p:nvPr/>
          </p:nvGrpSpPr>
          <p:grpSpPr>
            <a:xfrm>
              <a:off x="1669549" y="2628305"/>
              <a:ext cx="275519" cy="367778"/>
              <a:chOff x="2639219" y="3510757"/>
              <a:chExt cx="348456" cy="465138"/>
            </a:xfrm>
            <a:solidFill>
              <a:schemeClr val="accent1"/>
            </a:solidFill>
          </p:grpSpPr>
          <p:sp>
            <p:nvSpPr>
              <p:cNvPr id="64"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65"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74" name="Flowchart: Decision 86"/>
          <p:cNvSpPr/>
          <p:nvPr/>
        </p:nvSpPr>
        <p:spPr>
          <a:xfrm>
            <a:off x="3993114" y="1912519"/>
            <a:ext cx="1375279" cy="1375279"/>
          </a:xfrm>
          <a:prstGeom prst="flowChartDecision">
            <a:avLst/>
          </a:prstGeom>
          <a:solidFill>
            <a:srgbClr val="8064A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组合 5"/>
          <p:cNvGrpSpPr/>
          <p:nvPr/>
        </p:nvGrpSpPr>
        <p:grpSpPr>
          <a:xfrm>
            <a:off x="3993114" y="2122799"/>
            <a:ext cx="1375279" cy="1375279"/>
            <a:chOff x="3993114" y="2122799"/>
            <a:chExt cx="1375279" cy="1375279"/>
          </a:xfrm>
        </p:grpSpPr>
        <p:sp>
          <p:nvSpPr>
            <p:cNvPr id="75" name="Flowchart: Decision 87"/>
            <p:cNvSpPr/>
            <p:nvPr/>
          </p:nvSpPr>
          <p:spPr>
            <a:xfrm>
              <a:off x="3993114" y="2122799"/>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82"/>
            <p:cNvGrpSpPr/>
            <p:nvPr/>
          </p:nvGrpSpPr>
          <p:grpSpPr>
            <a:xfrm>
              <a:off x="4497178" y="2626549"/>
              <a:ext cx="367150" cy="367150"/>
              <a:chOff x="4439444" y="2582069"/>
              <a:chExt cx="464344" cy="464344"/>
            </a:xfrm>
            <a:solidFill>
              <a:schemeClr val="accent4"/>
            </a:solidFill>
          </p:grpSpPr>
          <p:sp>
            <p:nvSpPr>
              <p:cNvPr id="71"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2"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3"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109" name="Flowchart: Decision 106"/>
          <p:cNvSpPr/>
          <p:nvPr/>
        </p:nvSpPr>
        <p:spPr>
          <a:xfrm>
            <a:off x="6869129" y="1907806"/>
            <a:ext cx="1375279" cy="1375279"/>
          </a:xfrm>
          <a:prstGeom prst="flowChartDecision">
            <a:avLst/>
          </a:prstGeom>
          <a:solidFill>
            <a:srgbClr val="9BBB59"/>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组合 7"/>
          <p:cNvGrpSpPr/>
          <p:nvPr/>
        </p:nvGrpSpPr>
        <p:grpSpPr>
          <a:xfrm>
            <a:off x="6869129" y="2118086"/>
            <a:ext cx="1375279" cy="1375279"/>
            <a:chOff x="6869129" y="2118086"/>
            <a:chExt cx="1375279" cy="1375279"/>
          </a:xfrm>
        </p:grpSpPr>
        <p:sp>
          <p:nvSpPr>
            <p:cNvPr id="110" name="Flowchart: Decision 107"/>
            <p:cNvSpPr/>
            <p:nvPr/>
          </p:nvSpPr>
          <p:spPr>
            <a:xfrm>
              <a:off x="6869129" y="2118086"/>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5" name="Group 102"/>
            <p:cNvGrpSpPr/>
            <p:nvPr/>
          </p:nvGrpSpPr>
          <p:grpSpPr>
            <a:xfrm>
              <a:off x="7402716" y="2605601"/>
              <a:ext cx="303429" cy="333772"/>
              <a:chOff x="4439444" y="1652588"/>
              <a:chExt cx="464344" cy="464344"/>
            </a:xfrm>
            <a:solidFill>
              <a:schemeClr val="accent3"/>
            </a:solidFill>
          </p:grpSpPr>
          <p:sp>
            <p:nvSpPr>
              <p:cNvPr id="106"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7"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8"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3" name="TextBox 2"/>
          <p:cNvSpPr txBox="1"/>
          <p:nvPr/>
        </p:nvSpPr>
        <p:spPr>
          <a:xfrm>
            <a:off x="1221884" y="1074678"/>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76" name="TextBox 75"/>
          <p:cNvSpPr txBox="1"/>
          <p:nvPr/>
        </p:nvSpPr>
        <p:spPr>
          <a:xfrm>
            <a:off x="1187624" y="1382455"/>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7" name="TextBox 76"/>
          <p:cNvSpPr txBox="1"/>
          <p:nvPr/>
        </p:nvSpPr>
        <p:spPr>
          <a:xfrm>
            <a:off x="2587513" y="3767430"/>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78" name="TextBox 77"/>
          <p:cNvSpPr txBox="1"/>
          <p:nvPr/>
        </p:nvSpPr>
        <p:spPr>
          <a:xfrm>
            <a:off x="2553253" y="4075207"/>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9" name="TextBox 78"/>
          <p:cNvSpPr txBox="1"/>
          <p:nvPr/>
        </p:nvSpPr>
        <p:spPr>
          <a:xfrm>
            <a:off x="5531168" y="3767430"/>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0" name="TextBox 79"/>
          <p:cNvSpPr txBox="1"/>
          <p:nvPr/>
        </p:nvSpPr>
        <p:spPr>
          <a:xfrm>
            <a:off x="5496908" y="4075207"/>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81" name="TextBox 80"/>
          <p:cNvSpPr txBox="1"/>
          <p:nvPr/>
        </p:nvSpPr>
        <p:spPr>
          <a:xfrm>
            <a:off x="4050124" y="1074678"/>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2" name="TextBox 81"/>
          <p:cNvSpPr txBox="1"/>
          <p:nvPr/>
        </p:nvSpPr>
        <p:spPr>
          <a:xfrm>
            <a:off x="4015864" y="1382455"/>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83" name="TextBox 82"/>
          <p:cNvSpPr txBox="1"/>
          <p:nvPr/>
        </p:nvSpPr>
        <p:spPr>
          <a:xfrm>
            <a:off x="6953038" y="1074678"/>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4" name="TextBox 53"/>
          <p:cNvSpPr txBox="1"/>
          <p:nvPr/>
        </p:nvSpPr>
        <p:spPr>
          <a:xfrm>
            <a:off x="6920597" y="1382455"/>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0" presetClass="entr" presetSubtype="0" fill="hold" grpId="1"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64" presetClass="path" presetSubtype="0" accel="50000" decel="50000" fill="hold" grpId="0" nodeType="withEffect">
                                  <p:stCondLst>
                                    <p:cond delay="0"/>
                                  </p:stCondLst>
                                  <p:childTnLst>
                                    <p:animMotion origin="layout" path="M -3.05556E-6 0.03612 L -3.05556E-6 -4.19753E-6 " pathEditMode="relative" rAng="0" ptsTypes="AA">
                                      <p:cBhvr>
                                        <p:cTn id="30" dur="750" fill="hold"/>
                                        <p:tgtEl>
                                          <p:spTgt spid="66"/>
                                        </p:tgtEl>
                                        <p:attrNameLst>
                                          <p:attrName>ppt_x</p:attrName>
                                          <p:attrName>ppt_y</p:attrName>
                                        </p:attrNameLst>
                                      </p:cBhvr>
                                      <p:rCtr x="0" y="-1821"/>
                                    </p:animMotion>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64" presetClass="path" presetSubtype="0" accel="50000" decel="50000" fill="hold" grpId="1" nodeType="withEffect">
                                  <p:stCondLst>
                                    <p:cond delay="0"/>
                                  </p:stCondLst>
                                  <p:childTnLst>
                                    <p:animMotion origin="layout" path="M 5.55556E-7 -0.02778 L 5.55556E-7 0.00031 " pathEditMode="relative" rAng="0" ptsTypes="AA">
                                      <p:cBhvr>
                                        <p:cTn id="43" dur="750" fill="hold"/>
                                        <p:tgtEl>
                                          <p:spTgt spid="59"/>
                                        </p:tgtEl>
                                        <p:attrNameLst>
                                          <p:attrName>ppt_x</p:attrName>
                                          <p:attrName>ppt_y</p:attrName>
                                        </p:attrNameLst>
                                      </p:cBhvr>
                                      <p:rCtr x="0" y="1389"/>
                                    </p:animMotion>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fade">
                                      <p:cBhvr>
                                        <p:cTn id="54" dur="500"/>
                                        <p:tgtEl>
                                          <p:spTgt spid="74"/>
                                        </p:tgtEl>
                                      </p:cBhvr>
                                    </p:animEffect>
                                  </p:childTnLst>
                                </p:cTn>
                              </p:par>
                              <p:par>
                                <p:cTn id="55" presetID="64" presetClass="path" presetSubtype="0" accel="50000" decel="50000" fill="hold" grpId="1" nodeType="withEffect">
                                  <p:stCondLst>
                                    <p:cond delay="0"/>
                                  </p:stCondLst>
                                  <p:childTnLst>
                                    <p:animMotion origin="layout" path="M -3.05556E-6 0.03612 L -3.05556E-6 -4.19753E-6 " pathEditMode="relative" rAng="0" ptsTypes="AA">
                                      <p:cBhvr>
                                        <p:cTn id="56" dur="750" fill="hold"/>
                                        <p:tgtEl>
                                          <p:spTgt spid="74"/>
                                        </p:tgtEl>
                                        <p:attrNameLst>
                                          <p:attrName>ppt_x</p:attrName>
                                          <p:attrName>ppt_y</p:attrName>
                                        </p:attrNameLst>
                                      </p:cBhvr>
                                      <p:rCtr x="0" y="-1821"/>
                                    </p:animMotion>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fade">
                                      <p:cBhvr>
                                        <p:cTn id="60" dur="500"/>
                                        <p:tgtEl>
                                          <p:spTgt spid="8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64" presetClass="path" presetSubtype="0" accel="50000" decel="50000" fill="hold" grpId="1" nodeType="withEffect">
                                  <p:stCondLst>
                                    <p:cond delay="0"/>
                                  </p:stCondLst>
                                  <p:childTnLst>
                                    <p:animMotion origin="layout" path="M 5.55556E-7 -0.02778 L 5.55556E-7 0.00031 " pathEditMode="relative" rAng="0" ptsTypes="AA">
                                      <p:cBhvr>
                                        <p:cTn id="69" dur="750" fill="hold"/>
                                        <p:tgtEl>
                                          <p:spTgt spid="52"/>
                                        </p:tgtEl>
                                        <p:attrNameLst>
                                          <p:attrName>ppt_x</p:attrName>
                                          <p:attrName>ppt_y</p:attrName>
                                        </p:attrNameLst>
                                      </p:cBhvr>
                                      <p:rCtr x="0" y="1389"/>
                                    </p:animMotion>
                                  </p:childTnLst>
                                </p:cTn>
                              </p:par>
                            </p:childTnLst>
                          </p:cTn>
                        </p:par>
                        <p:par>
                          <p:cTn id="70" fill="hold">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childTnLst>
                          </p:cTn>
                        </p:par>
                        <p:par>
                          <p:cTn id="77" fill="hold">
                            <p:stCondLst>
                              <p:cond delay="4500"/>
                            </p:stCondLst>
                            <p:childTnLst>
                              <p:par>
                                <p:cTn id="78" presetID="10" presetClass="entr" presetSubtype="0" fill="hold" grpId="0"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par>
                                <p:cTn id="81" presetID="64" presetClass="path" presetSubtype="0" accel="50000" decel="50000" fill="hold" grpId="1" nodeType="withEffect">
                                  <p:stCondLst>
                                    <p:cond delay="0"/>
                                  </p:stCondLst>
                                  <p:childTnLst>
                                    <p:animMotion origin="layout" path="M -3.05556E-6 0.03612 L -3.05556E-6 -4.19753E-6 " pathEditMode="relative" rAng="0" ptsTypes="AA">
                                      <p:cBhvr>
                                        <p:cTn id="82" dur="750" fill="hold"/>
                                        <p:tgtEl>
                                          <p:spTgt spid="109"/>
                                        </p:tgtEl>
                                        <p:attrNameLst>
                                          <p:attrName>ppt_x</p:attrName>
                                          <p:attrName>ppt_y</p:attrName>
                                        </p:attrNameLst>
                                      </p:cBhvr>
                                      <p:rCtr x="0" y="-1821"/>
                                    </p:animMotion>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500"/>
                                        <p:tgtEl>
                                          <p:spTgt spid="8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9" grpId="0" animBg="1"/>
      <p:bldP spid="59" grpId="1" animBg="1"/>
      <p:bldP spid="66" grpId="0" animBg="1"/>
      <p:bldP spid="66" grpId="1" animBg="1"/>
      <p:bldP spid="74" grpId="0" animBg="1"/>
      <p:bldP spid="74" grpId="1" animBg="1"/>
      <p:bldP spid="109" grpId="0" animBg="1"/>
      <p:bldP spid="109" grpId="1" animBg="1"/>
      <p:bldP spid="3" grpId="0"/>
      <p:bldP spid="76" grpId="0"/>
      <p:bldP spid="77" grpId="0"/>
      <p:bldP spid="78" grpId="0"/>
      <p:bldP spid="79" grpId="0"/>
      <p:bldP spid="80" grpId="0"/>
      <p:bldP spid="81" grpId="0"/>
      <p:bldP spid="82" grpId="0"/>
      <p:bldP spid="8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重点工作回顾</a:t>
            </a:r>
          </a:p>
        </p:txBody>
      </p:sp>
      <p:grpSp>
        <p:nvGrpSpPr>
          <p:cNvPr id="119" name="Group 29"/>
          <p:cNvGrpSpPr/>
          <p:nvPr/>
        </p:nvGrpSpPr>
        <p:grpSpPr>
          <a:xfrm>
            <a:off x="1267953" y="2461286"/>
            <a:ext cx="685800" cy="685800"/>
            <a:chOff x="1253782" y="3281715"/>
            <a:chExt cx="914400" cy="914400"/>
          </a:xfrm>
        </p:grpSpPr>
        <p:sp>
          <p:nvSpPr>
            <p:cNvPr id="120" name="Rounded Rectangle 5"/>
            <p:cNvSpPr/>
            <p:nvPr/>
          </p:nvSpPr>
          <p:spPr>
            <a:xfrm>
              <a:off x="1253782" y="3281715"/>
              <a:ext cx="914400"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1" name="Group 59"/>
            <p:cNvGrpSpPr/>
            <p:nvPr/>
          </p:nvGrpSpPr>
          <p:grpSpPr>
            <a:xfrm>
              <a:off x="1478810" y="3521030"/>
              <a:ext cx="464344" cy="465138"/>
              <a:chOff x="9145588" y="4435475"/>
              <a:chExt cx="464344" cy="465138"/>
            </a:xfrm>
            <a:solidFill>
              <a:schemeClr val="bg2"/>
            </a:solidFill>
          </p:grpSpPr>
          <p:sp>
            <p:nvSpPr>
              <p:cNvPr id="12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31" name="Group 32"/>
          <p:cNvGrpSpPr/>
          <p:nvPr/>
        </p:nvGrpSpPr>
        <p:grpSpPr>
          <a:xfrm>
            <a:off x="4971624" y="2461286"/>
            <a:ext cx="685800" cy="685800"/>
            <a:chOff x="6528170" y="3281715"/>
            <a:chExt cx="914400" cy="914400"/>
          </a:xfrm>
        </p:grpSpPr>
        <p:sp>
          <p:nvSpPr>
            <p:cNvPr id="132" name="Rounded Rectangle 8"/>
            <p:cNvSpPr/>
            <p:nvPr/>
          </p:nvSpPr>
          <p:spPr>
            <a:xfrm>
              <a:off x="6528170" y="3281715"/>
              <a:ext cx="914400" cy="914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3" name="Group 69"/>
            <p:cNvGrpSpPr/>
            <p:nvPr/>
          </p:nvGrpSpPr>
          <p:grpSpPr>
            <a:xfrm>
              <a:off x="6759757" y="3506346"/>
              <a:ext cx="464344" cy="465138"/>
              <a:chOff x="7287419" y="3505994"/>
              <a:chExt cx="464344" cy="465138"/>
            </a:xfrm>
            <a:solidFill>
              <a:schemeClr val="bg2"/>
            </a:solidFill>
          </p:grpSpPr>
          <p:sp>
            <p:nvSpPr>
              <p:cNvPr id="134"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5"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6"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7"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8"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9"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40" name="Group 33"/>
          <p:cNvGrpSpPr/>
          <p:nvPr/>
        </p:nvGrpSpPr>
        <p:grpSpPr>
          <a:xfrm>
            <a:off x="4971624" y="3513166"/>
            <a:ext cx="685800" cy="685800"/>
            <a:chOff x="6528170" y="4684221"/>
            <a:chExt cx="914400" cy="914400"/>
          </a:xfrm>
        </p:grpSpPr>
        <p:sp>
          <p:nvSpPr>
            <p:cNvPr id="141" name="Rounded Rectangle 9"/>
            <p:cNvSpPr/>
            <p:nvPr/>
          </p:nvSpPr>
          <p:spPr>
            <a:xfrm>
              <a:off x="6528170" y="4684221"/>
              <a:ext cx="914400"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2" name="Group 76"/>
            <p:cNvGrpSpPr/>
            <p:nvPr/>
          </p:nvGrpSpPr>
          <p:grpSpPr>
            <a:xfrm>
              <a:off x="6748385" y="4909249"/>
              <a:ext cx="464344" cy="464344"/>
              <a:chOff x="7287419" y="2577307"/>
              <a:chExt cx="464344" cy="464344"/>
            </a:xfrm>
            <a:solidFill>
              <a:schemeClr val="bg2"/>
            </a:solidFill>
          </p:grpSpPr>
          <p:sp>
            <p:nvSpPr>
              <p:cNvPr id="143"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44"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45"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46" name="Group 28"/>
          <p:cNvGrpSpPr/>
          <p:nvPr/>
        </p:nvGrpSpPr>
        <p:grpSpPr>
          <a:xfrm>
            <a:off x="1267953" y="1413803"/>
            <a:ext cx="685800" cy="685800"/>
            <a:chOff x="1253782" y="1885071"/>
            <a:chExt cx="914400" cy="914400"/>
          </a:xfrm>
        </p:grpSpPr>
        <p:sp>
          <p:nvSpPr>
            <p:cNvPr id="147" name="Rounded Rectangle 4"/>
            <p:cNvSpPr/>
            <p:nvPr/>
          </p:nvSpPr>
          <p:spPr>
            <a:xfrm>
              <a:off x="1253782" y="1885071"/>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8" name="Group 80"/>
            <p:cNvGrpSpPr/>
            <p:nvPr/>
          </p:nvGrpSpPr>
          <p:grpSpPr>
            <a:xfrm>
              <a:off x="1551438" y="2110099"/>
              <a:ext cx="319088" cy="465138"/>
              <a:chOff x="3582988" y="3510757"/>
              <a:chExt cx="319088" cy="465138"/>
            </a:xfrm>
            <a:solidFill>
              <a:schemeClr val="bg2"/>
            </a:solidFill>
          </p:grpSpPr>
          <p:sp>
            <p:nvSpPr>
              <p:cNvPr id="1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51" name="Group 31"/>
          <p:cNvGrpSpPr/>
          <p:nvPr/>
        </p:nvGrpSpPr>
        <p:grpSpPr>
          <a:xfrm>
            <a:off x="4971624" y="1413803"/>
            <a:ext cx="685800" cy="685800"/>
            <a:chOff x="6528170" y="1885071"/>
            <a:chExt cx="914400" cy="914400"/>
          </a:xfrm>
        </p:grpSpPr>
        <p:sp>
          <p:nvSpPr>
            <p:cNvPr id="152" name="Rounded Rectangle 7"/>
            <p:cNvSpPr/>
            <p:nvPr/>
          </p:nvSpPr>
          <p:spPr>
            <a:xfrm>
              <a:off x="6528170" y="1885071"/>
              <a:ext cx="914400" cy="914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3" name="Group 83"/>
            <p:cNvGrpSpPr/>
            <p:nvPr/>
          </p:nvGrpSpPr>
          <p:grpSpPr>
            <a:xfrm>
              <a:off x="6758963" y="2110099"/>
              <a:ext cx="465138" cy="464344"/>
              <a:chOff x="2581275" y="2582069"/>
              <a:chExt cx="465138" cy="464344"/>
            </a:xfrm>
            <a:solidFill>
              <a:schemeClr val="bg2"/>
            </a:solidFill>
          </p:grpSpPr>
          <p:sp>
            <p:nvSpPr>
              <p:cNvPr id="154"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55"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6" name="Group 30"/>
          <p:cNvGrpSpPr/>
          <p:nvPr/>
        </p:nvGrpSpPr>
        <p:grpSpPr>
          <a:xfrm>
            <a:off x="1267953" y="3513166"/>
            <a:ext cx="685800" cy="685800"/>
            <a:chOff x="1253782" y="4684221"/>
            <a:chExt cx="914400" cy="914400"/>
          </a:xfrm>
        </p:grpSpPr>
        <p:sp>
          <p:nvSpPr>
            <p:cNvPr id="157" name="Rounded Rectangle 6"/>
            <p:cNvSpPr/>
            <p:nvPr/>
          </p:nvSpPr>
          <p:spPr>
            <a:xfrm>
              <a:off x="1253782" y="4684221"/>
              <a:ext cx="914400" cy="914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8" name="Group 86"/>
            <p:cNvGrpSpPr/>
            <p:nvPr/>
          </p:nvGrpSpPr>
          <p:grpSpPr>
            <a:xfrm>
              <a:off x="1485953" y="4909249"/>
              <a:ext cx="464344" cy="464344"/>
              <a:chOff x="4439444" y="1652588"/>
              <a:chExt cx="464344" cy="464344"/>
            </a:xfrm>
            <a:solidFill>
              <a:schemeClr val="bg2"/>
            </a:solidFill>
          </p:grpSpPr>
          <p:sp>
            <p:nvSpPr>
              <p:cNvPr id="15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6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6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sp>
        <p:nvSpPr>
          <p:cNvPr id="64" name="TextBox 63"/>
          <p:cNvSpPr txBox="1"/>
          <p:nvPr/>
        </p:nvSpPr>
        <p:spPr>
          <a:xfrm>
            <a:off x="1979712" y="1419622"/>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5" name="TextBox 64"/>
          <p:cNvSpPr txBox="1"/>
          <p:nvPr/>
        </p:nvSpPr>
        <p:spPr>
          <a:xfrm>
            <a:off x="1979712" y="1655133"/>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6" name="TextBox 65"/>
          <p:cNvSpPr txBox="1"/>
          <p:nvPr/>
        </p:nvSpPr>
        <p:spPr>
          <a:xfrm>
            <a:off x="1979712" y="2450987"/>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7" name="TextBox 66"/>
          <p:cNvSpPr txBox="1"/>
          <p:nvPr/>
        </p:nvSpPr>
        <p:spPr>
          <a:xfrm>
            <a:off x="1979712" y="2686498"/>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8" name="TextBox 67"/>
          <p:cNvSpPr txBox="1"/>
          <p:nvPr/>
        </p:nvSpPr>
        <p:spPr>
          <a:xfrm>
            <a:off x="1979712" y="3486496"/>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9" name="TextBox 68"/>
          <p:cNvSpPr txBox="1"/>
          <p:nvPr/>
        </p:nvSpPr>
        <p:spPr>
          <a:xfrm>
            <a:off x="1979712" y="3722007"/>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0" name="TextBox 69"/>
          <p:cNvSpPr txBox="1"/>
          <p:nvPr/>
        </p:nvSpPr>
        <p:spPr>
          <a:xfrm>
            <a:off x="5750416" y="1410098"/>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71" name="TextBox 70"/>
          <p:cNvSpPr txBox="1"/>
          <p:nvPr/>
        </p:nvSpPr>
        <p:spPr>
          <a:xfrm>
            <a:off x="5750416" y="1645609"/>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2" name="TextBox 71"/>
          <p:cNvSpPr txBox="1"/>
          <p:nvPr/>
        </p:nvSpPr>
        <p:spPr>
          <a:xfrm>
            <a:off x="5750416" y="2441463"/>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73" name="TextBox 72"/>
          <p:cNvSpPr txBox="1"/>
          <p:nvPr/>
        </p:nvSpPr>
        <p:spPr>
          <a:xfrm>
            <a:off x="5750416" y="2676974"/>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4" name="TextBox 73"/>
          <p:cNvSpPr txBox="1"/>
          <p:nvPr/>
        </p:nvSpPr>
        <p:spPr>
          <a:xfrm>
            <a:off x="5750416" y="3476972"/>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75" name="TextBox 74"/>
          <p:cNvSpPr txBox="1"/>
          <p:nvPr/>
        </p:nvSpPr>
        <p:spPr>
          <a:xfrm>
            <a:off x="5750416" y="3712483"/>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64" presetClass="path" presetSubtype="0" fill="hold" nodeType="withEffect">
                                  <p:stCondLst>
                                    <p:cond delay="0"/>
                                  </p:stCondLst>
                                  <p:childTnLst>
                                    <p:animMotion origin="layout" path="M -0.10139 0.21419 L 4.72222E-6 3.33333E-6 " pathEditMode="relative" rAng="0" ptsTypes="AA">
                                      <p:cBhvr>
                                        <p:cTn id="9" dur="750" fill="hold"/>
                                        <p:tgtEl>
                                          <p:spTgt spid="146"/>
                                        </p:tgtEl>
                                        <p:attrNameLst>
                                          <p:attrName>ppt_x</p:attrName>
                                          <p:attrName>ppt_y</p:attrName>
                                        </p:attrNameLst>
                                      </p:cBhvr>
                                      <p:rCtr x="5069" y="-10710"/>
                                    </p:animMotion>
                                  </p:childTnLst>
                                </p:cTn>
                              </p:par>
                              <p:par>
                                <p:cTn id="10" presetID="10" presetClass="entr" presetSubtype="0" fill="hold" nodeType="withEffect">
                                  <p:stCondLst>
                                    <p:cond delay="25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500"/>
                                        <p:tgtEl>
                                          <p:spTgt spid="119"/>
                                        </p:tgtEl>
                                      </p:cBhvr>
                                    </p:animEffect>
                                  </p:childTnLst>
                                </p:cTn>
                              </p:par>
                              <p:par>
                                <p:cTn id="13" presetID="64" presetClass="path" presetSubtype="0" fill="hold" nodeType="withEffect">
                                  <p:stCondLst>
                                    <p:cond delay="250"/>
                                  </p:stCondLst>
                                  <p:childTnLst>
                                    <p:animMotion origin="layout" path="M -0.10139 0.21419 L 4.72222E-6 3.33333E-6 " pathEditMode="relative" rAng="0" ptsTypes="AA">
                                      <p:cBhvr>
                                        <p:cTn id="14" dur="750" fill="hold"/>
                                        <p:tgtEl>
                                          <p:spTgt spid="119"/>
                                        </p:tgtEl>
                                        <p:attrNameLst>
                                          <p:attrName>ppt_x</p:attrName>
                                          <p:attrName>ppt_y</p:attrName>
                                        </p:attrNameLst>
                                      </p:cBhvr>
                                      <p:rCtr x="5069" y="-10710"/>
                                    </p:animMotion>
                                  </p:childTnLst>
                                </p:cTn>
                              </p:par>
                              <p:par>
                                <p:cTn id="15" presetID="10" presetClass="entr" presetSubtype="0" fill="hold" nodeType="withEffect">
                                  <p:stCondLst>
                                    <p:cond delay="50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500"/>
                                        <p:tgtEl>
                                          <p:spTgt spid="156"/>
                                        </p:tgtEl>
                                      </p:cBhvr>
                                    </p:animEffect>
                                  </p:childTnLst>
                                </p:cTn>
                              </p:par>
                              <p:par>
                                <p:cTn id="18" presetID="64" presetClass="path" presetSubtype="0" fill="hold" nodeType="withEffect">
                                  <p:stCondLst>
                                    <p:cond delay="500"/>
                                  </p:stCondLst>
                                  <p:childTnLst>
                                    <p:animMotion origin="layout" path="M -0.10139 0.21419 L 4.72222E-6 3.33333E-6 " pathEditMode="relative" rAng="0" ptsTypes="AA">
                                      <p:cBhvr>
                                        <p:cTn id="19" dur="750" fill="hold"/>
                                        <p:tgtEl>
                                          <p:spTgt spid="156"/>
                                        </p:tgtEl>
                                        <p:attrNameLst>
                                          <p:attrName>ppt_x</p:attrName>
                                          <p:attrName>ppt_y</p:attrName>
                                        </p:attrNameLst>
                                      </p:cBhvr>
                                      <p:rCtr x="5069" y="-10710"/>
                                    </p:animMotion>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left)">
                                      <p:cBhvr>
                                        <p:cTn id="29" dur="500"/>
                                        <p:tgtEl>
                                          <p:spTgt spid="6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500"/>
                                        <p:tgtEl>
                                          <p:spTgt spid="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500"/>
                                        <p:tgtEl>
                                          <p:spTgt spid="69"/>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51"/>
                                        </p:tgtEl>
                                        <p:attrNameLst>
                                          <p:attrName>style.visibility</p:attrName>
                                        </p:attrNameLst>
                                      </p:cBhvr>
                                      <p:to>
                                        <p:strVal val="visible"/>
                                      </p:to>
                                    </p:set>
                                    <p:animEffect transition="in" filter="fade">
                                      <p:cBhvr>
                                        <p:cTn id="42" dur="500"/>
                                        <p:tgtEl>
                                          <p:spTgt spid="151"/>
                                        </p:tgtEl>
                                      </p:cBhvr>
                                    </p:animEffect>
                                  </p:childTnLst>
                                </p:cTn>
                              </p:par>
                              <p:par>
                                <p:cTn id="43" presetID="64" presetClass="path" presetSubtype="0" fill="hold" nodeType="withEffect">
                                  <p:stCondLst>
                                    <p:cond delay="0"/>
                                  </p:stCondLst>
                                  <p:childTnLst>
                                    <p:animMotion origin="layout" path="M -0.10139 0.21419 L 4.72222E-6 3.33333E-6 " pathEditMode="relative" rAng="0" ptsTypes="AA">
                                      <p:cBhvr>
                                        <p:cTn id="44" dur="750" fill="hold"/>
                                        <p:tgtEl>
                                          <p:spTgt spid="151"/>
                                        </p:tgtEl>
                                        <p:attrNameLst>
                                          <p:attrName>ppt_x</p:attrName>
                                          <p:attrName>ppt_y</p:attrName>
                                        </p:attrNameLst>
                                      </p:cBhvr>
                                      <p:rCtr x="5069" y="-10710"/>
                                    </p:animMotion>
                                  </p:childTnLst>
                                </p:cTn>
                              </p:par>
                              <p:par>
                                <p:cTn id="45" presetID="10" presetClass="entr" presetSubtype="0" fill="hold" nodeType="withEffect">
                                  <p:stCondLst>
                                    <p:cond delay="250"/>
                                  </p:stCondLst>
                                  <p:childTnLst>
                                    <p:set>
                                      <p:cBhvr>
                                        <p:cTn id="46" dur="1" fill="hold">
                                          <p:stCondLst>
                                            <p:cond delay="0"/>
                                          </p:stCondLst>
                                        </p:cTn>
                                        <p:tgtEl>
                                          <p:spTgt spid="131"/>
                                        </p:tgtEl>
                                        <p:attrNameLst>
                                          <p:attrName>style.visibility</p:attrName>
                                        </p:attrNameLst>
                                      </p:cBhvr>
                                      <p:to>
                                        <p:strVal val="visible"/>
                                      </p:to>
                                    </p:set>
                                    <p:animEffect transition="in" filter="fade">
                                      <p:cBhvr>
                                        <p:cTn id="47" dur="500"/>
                                        <p:tgtEl>
                                          <p:spTgt spid="131"/>
                                        </p:tgtEl>
                                      </p:cBhvr>
                                    </p:animEffect>
                                  </p:childTnLst>
                                </p:cTn>
                              </p:par>
                              <p:par>
                                <p:cTn id="48" presetID="64" presetClass="path" presetSubtype="0" fill="hold" nodeType="withEffect">
                                  <p:stCondLst>
                                    <p:cond delay="250"/>
                                  </p:stCondLst>
                                  <p:childTnLst>
                                    <p:animMotion origin="layout" path="M -0.10139 0.21419 L 4.72222E-6 3.33333E-6 " pathEditMode="relative" rAng="0" ptsTypes="AA">
                                      <p:cBhvr>
                                        <p:cTn id="49" dur="750" fill="hold"/>
                                        <p:tgtEl>
                                          <p:spTgt spid="131"/>
                                        </p:tgtEl>
                                        <p:attrNameLst>
                                          <p:attrName>ppt_x</p:attrName>
                                          <p:attrName>ppt_y</p:attrName>
                                        </p:attrNameLst>
                                      </p:cBhvr>
                                      <p:rCtr x="5069" y="-10710"/>
                                    </p:animMotion>
                                  </p:childTnLst>
                                </p:cTn>
                              </p:par>
                              <p:par>
                                <p:cTn id="50" presetID="10" presetClass="entr" presetSubtype="0" fill="hold" nodeType="withEffect">
                                  <p:stCondLst>
                                    <p:cond delay="500"/>
                                  </p:stCondLst>
                                  <p:childTnLst>
                                    <p:set>
                                      <p:cBhvr>
                                        <p:cTn id="51" dur="1" fill="hold">
                                          <p:stCondLst>
                                            <p:cond delay="0"/>
                                          </p:stCondLst>
                                        </p:cTn>
                                        <p:tgtEl>
                                          <p:spTgt spid="140"/>
                                        </p:tgtEl>
                                        <p:attrNameLst>
                                          <p:attrName>style.visibility</p:attrName>
                                        </p:attrNameLst>
                                      </p:cBhvr>
                                      <p:to>
                                        <p:strVal val="visible"/>
                                      </p:to>
                                    </p:set>
                                    <p:animEffect transition="in" filter="fade">
                                      <p:cBhvr>
                                        <p:cTn id="52" dur="500"/>
                                        <p:tgtEl>
                                          <p:spTgt spid="140"/>
                                        </p:tgtEl>
                                      </p:cBhvr>
                                    </p:animEffect>
                                  </p:childTnLst>
                                </p:cTn>
                              </p:par>
                              <p:par>
                                <p:cTn id="53" presetID="64" presetClass="path" presetSubtype="0" fill="hold" nodeType="withEffect">
                                  <p:stCondLst>
                                    <p:cond delay="500"/>
                                  </p:stCondLst>
                                  <p:childTnLst>
                                    <p:animMotion origin="layout" path="M -0.10139 0.21419 L 4.72222E-6 3.33333E-6 " pathEditMode="relative" rAng="0" ptsTypes="AA">
                                      <p:cBhvr>
                                        <p:cTn id="54" dur="750" fill="hold"/>
                                        <p:tgtEl>
                                          <p:spTgt spid="140"/>
                                        </p:tgtEl>
                                        <p:attrNameLst>
                                          <p:attrName>ppt_x</p:attrName>
                                          <p:attrName>ppt_y</p:attrName>
                                        </p:attrNameLst>
                                      </p:cBhvr>
                                      <p:rCtr x="5069" y="-10710"/>
                                    </p:animMotion>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left)">
                                      <p:cBhvr>
                                        <p:cTn id="58" dur="500"/>
                                        <p:tgtEl>
                                          <p:spTgt spid="7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left)">
                                      <p:cBhvr>
                                        <p:cTn id="64" dur="500"/>
                                        <p:tgtEl>
                                          <p:spTgt spid="7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500"/>
                                        <p:tgtEl>
                                          <p:spTgt spid="7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wipe(left)">
                                      <p:cBhvr>
                                        <p:cTn id="70" dur="500"/>
                                        <p:tgtEl>
                                          <p:spTgt spid="7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left)">
                                      <p:cBhvr>
                                        <p:cTn id="7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四项工作概况</a:t>
            </a:r>
          </a:p>
        </p:txBody>
      </p:sp>
      <p:sp>
        <p:nvSpPr>
          <p:cNvPr id="137" name="Rectangle 7"/>
          <p:cNvSpPr/>
          <p:nvPr/>
        </p:nvSpPr>
        <p:spPr>
          <a:xfrm>
            <a:off x="3347863" y="771550"/>
            <a:ext cx="5796137" cy="4371950"/>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lumMod val="65000"/>
                  <a:lumOff val="35000"/>
                </a:schemeClr>
              </a:solidFill>
            </a:endParaRPr>
          </a:p>
        </p:txBody>
      </p:sp>
      <p:sp>
        <p:nvSpPr>
          <p:cNvPr id="138" name="Pentagon 25"/>
          <p:cNvSpPr/>
          <p:nvPr/>
        </p:nvSpPr>
        <p:spPr>
          <a:xfrm>
            <a:off x="345387" y="1767319"/>
            <a:ext cx="455636" cy="27308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tx1">
                    <a:lumMod val="65000"/>
                    <a:lumOff val="35000"/>
                  </a:schemeClr>
                </a:solidFill>
              </a:rPr>
              <a:t>01</a:t>
            </a:r>
            <a:endParaRPr lang="en-GB" sz="1500">
              <a:solidFill>
                <a:schemeClr val="tx1">
                  <a:lumMod val="65000"/>
                  <a:lumOff val="35000"/>
                </a:schemeClr>
              </a:solidFill>
            </a:endParaRPr>
          </a:p>
        </p:txBody>
      </p:sp>
      <p:sp>
        <p:nvSpPr>
          <p:cNvPr id="139" name="Rectangle 26"/>
          <p:cNvSpPr/>
          <p:nvPr/>
        </p:nvSpPr>
        <p:spPr>
          <a:xfrm>
            <a:off x="840763" y="1707654"/>
            <a:ext cx="3637112" cy="407804"/>
          </a:xfrm>
          <a:prstGeom prst="rect">
            <a:avLst/>
          </a:prstGeom>
        </p:spPr>
        <p:txBody>
          <a:bodyPr wrap="square" lIns="68580" tIns="34290" rIns="68580" bIns="3429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40" name="Pentagon 33"/>
          <p:cNvSpPr/>
          <p:nvPr/>
        </p:nvSpPr>
        <p:spPr>
          <a:xfrm>
            <a:off x="345387" y="2435208"/>
            <a:ext cx="455636" cy="2730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tx1">
                    <a:lumMod val="65000"/>
                    <a:lumOff val="35000"/>
                  </a:schemeClr>
                </a:solidFill>
              </a:rPr>
              <a:t>02</a:t>
            </a:r>
            <a:endParaRPr lang="en-GB" sz="1500">
              <a:solidFill>
                <a:schemeClr val="tx1">
                  <a:lumMod val="65000"/>
                  <a:lumOff val="35000"/>
                </a:schemeClr>
              </a:solidFill>
            </a:endParaRPr>
          </a:p>
        </p:txBody>
      </p:sp>
      <p:sp>
        <p:nvSpPr>
          <p:cNvPr id="141" name="Rectangle 34"/>
          <p:cNvSpPr/>
          <p:nvPr/>
        </p:nvSpPr>
        <p:spPr>
          <a:xfrm>
            <a:off x="840763" y="2375543"/>
            <a:ext cx="2798402"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42" name="Pentagon 36"/>
          <p:cNvSpPr/>
          <p:nvPr/>
        </p:nvSpPr>
        <p:spPr>
          <a:xfrm>
            <a:off x="345387" y="3093626"/>
            <a:ext cx="455636" cy="27308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tx1">
                    <a:lumMod val="65000"/>
                    <a:lumOff val="35000"/>
                  </a:schemeClr>
                </a:solidFill>
              </a:rPr>
              <a:t>03</a:t>
            </a:r>
            <a:endParaRPr lang="en-GB" sz="1500">
              <a:solidFill>
                <a:schemeClr val="tx1">
                  <a:lumMod val="65000"/>
                  <a:lumOff val="35000"/>
                </a:schemeClr>
              </a:solidFill>
            </a:endParaRPr>
          </a:p>
        </p:txBody>
      </p:sp>
      <p:sp>
        <p:nvSpPr>
          <p:cNvPr id="143" name="Rectangle 37"/>
          <p:cNvSpPr/>
          <p:nvPr/>
        </p:nvSpPr>
        <p:spPr>
          <a:xfrm>
            <a:off x="840764" y="3033960"/>
            <a:ext cx="2378073"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44" name="Pentagon 39"/>
          <p:cNvSpPr/>
          <p:nvPr/>
        </p:nvSpPr>
        <p:spPr>
          <a:xfrm>
            <a:off x="345387" y="3782526"/>
            <a:ext cx="455636" cy="27308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tx1">
                    <a:lumMod val="65000"/>
                    <a:lumOff val="35000"/>
                  </a:schemeClr>
                </a:solidFill>
              </a:rPr>
              <a:t>04</a:t>
            </a:r>
            <a:endParaRPr lang="en-GB" sz="1500">
              <a:solidFill>
                <a:schemeClr val="tx1">
                  <a:lumMod val="65000"/>
                  <a:lumOff val="35000"/>
                </a:schemeClr>
              </a:solidFill>
            </a:endParaRPr>
          </a:p>
        </p:txBody>
      </p:sp>
      <p:sp>
        <p:nvSpPr>
          <p:cNvPr id="145" name="Rectangle 40"/>
          <p:cNvSpPr/>
          <p:nvPr/>
        </p:nvSpPr>
        <p:spPr>
          <a:xfrm>
            <a:off x="840763" y="3722861"/>
            <a:ext cx="2245337"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146" name="Group 3"/>
          <p:cNvGrpSpPr/>
          <p:nvPr/>
        </p:nvGrpSpPr>
        <p:grpSpPr>
          <a:xfrm>
            <a:off x="4066482" y="2072454"/>
            <a:ext cx="1580622" cy="685800"/>
            <a:chOff x="5621315" y="2514600"/>
            <a:chExt cx="2107496" cy="914400"/>
          </a:xfrm>
        </p:grpSpPr>
        <p:sp>
          <p:nvSpPr>
            <p:cNvPr id="147" name="Parallelogram 14"/>
            <p:cNvSpPr/>
            <p:nvPr/>
          </p:nvSpPr>
          <p:spPr>
            <a:xfrm>
              <a:off x="5621315" y="2514600"/>
              <a:ext cx="2107496" cy="914400"/>
            </a:xfrm>
            <a:prstGeom prst="parallelogram">
              <a:avLst>
                <a:gd name="adj" fmla="val 524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4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149" name="Group 1"/>
          <p:cNvGrpSpPr/>
          <p:nvPr/>
        </p:nvGrpSpPr>
        <p:grpSpPr>
          <a:xfrm>
            <a:off x="4472064" y="1169240"/>
            <a:ext cx="1580622" cy="685800"/>
            <a:chOff x="6162090" y="1310315"/>
            <a:chExt cx="2107496" cy="914400"/>
          </a:xfrm>
        </p:grpSpPr>
        <p:sp>
          <p:nvSpPr>
            <p:cNvPr id="150" name="Parallelogram 13"/>
            <p:cNvSpPr/>
            <p:nvPr/>
          </p:nvSpPr>
          <p:spPr>
            <a:xfrm>
              <a:off x="6162090" y="1310315"/>
              <a:ext cx="2107496" cy="914400"/>
            </a:xfrm>
            <a:prstGeom prst="parallelogram">
              <a:avLst>
                <a:gd name="adj" fmla="val 5241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51" name="Group 42"/>
            <p:cNvGrpSpPr/>
            <p:nvPr/>
          </p:nvGrpSpPr>
          <p:grpSpPr>
            <a:xfrm>
              <a:off x="6983269" y="1549630"/>
              <a:ext cx="465138" cy="435769"/>
              <a:chOff x="5368132" y="3540125"/>
              <a:chExt cx="465138" cy="435769"/>
            </a:xfrm>
            <a:solidFill>
              <a:schemeClr val="bg2"/>
            </a:solidFill>
          </p:grpSpPr>
          <p:sp>
            <p:nvSpPr>
              <p:cNvPr id="1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54" name="Group 5"/>
          <p:cNvGrpSpPr/>
          <p:nvPr/>
        </p:nvGrpSpPr>
        <p:grpSpPr>
          <a:xfrm>
            <a:off x="3191006" y="3878882"/>
            <a:ext cx="1580622" cy="685800"/>
            <a:chOff x="4454013" y="4923170"/>
            <a:chExt cx="2107496" cy="914400"/>
          </a:xfrm>
        </p:grpSpPr>
        <p:sp>
          <p:nvSpPr>
            <p:cNvPr id="155" name="Parallelogram 16"/>
            <p:cNvSpPr/>
            <p:nvPr/>
          </p:nvSpPr>
          <p:spPr>
            <a:xfrm>
              <a:off x="4454013" y="4923170"/>
              <a:ext cx="2107496" cy="914400"/>
            </a:xfrm>
            <a:prstGeom prst="parallelogram">
              <a:avLst>
                <a:gd name="adj" fmla="val 5241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56" name="Group 45"/>
            <p:cNvGrpSpPr/>
            <p:nvPr/>
          </p:nvGrpSpPr>
          <p:grpSpPr>
            <a:xfrm>
              <a:off x="5348217" y="5147801"/>
              <a:ext cx="319088" cy="465138"/>
              <a:chOff x="3582988" y="3510757"/>
              <a:chExt cx="319088" cy="465138"/>
            </a:xfrm>
            <a:solidFill>
              <a:schemeClr val="bg2"/>
            </a:solidFill>
          </p:grpSpPr>
          <p:sp>
            <p:nvSpPr>
              <p:cNvPr id="1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1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159" name="Group 4"/>
          <p:cNvGrpSpPr/>
          <p:nvPr/>
        </p:nvGrpSpPr>
        <p:grpSpPr>
          <a:xfrm>
            <a:off x="3632185" y="2975668"/>
            <a:ext cx="1580622" cy="685800"/>
            <a:chOff x="5042252" y="3718885"/>
            <a:chExt cx="2107496" cy="914400"/>
          </a:xfrm>
        </p:grpSpPr>
        <p:sp>
          <p:nvSpPr>
            <p:cNvPr id="160" name="Parallelogram 15"/>
            <p:cNvSpPr/>
            <p:nvPr/>
          </p:nvSpPr>
          <p:spPr>
            <a:xfrm>
              <a:off x="5042252" y="3718885"/>
              <a:ext cx="2107496" cy="914400"/>
            </a:xfrm>
            <a:prstGeom prst="parallelogram">
              <a:avLst>
                <a:gd name="adj" fmla="val 524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61" name="Group 48"/>
            <p:cNvGrpSpPr/>
            <p:nvPr/>
          </p:nvGrpSpPr>
          <p:grpSpPr>
            <a:xfrm>
              <a:off x="5863431" y="3980425"/>
              <a:ext cx="465138" cy="391319"/>
              <a:chOff x="5368132" y="2625725"/>
              <a:chExt cx="465138" cy="391319"/>
            </a:xfrm>
            <a:solidFill>
              <a:schemeClr val="bg2"/>
            </a:solidFill>
          </p:grpSpPr>
          <p:sp>
            <p:nvSpPr>
              <p:cNvPr id="1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1+#ppt_w/2"/>
                                          </p:val>
                                        </p:tav>
                                        <p:tav tm="100000">
                                          <p:val>
                                            <p:strVal val="#ppt_x"/>
                                          </p:val>
                                        </p:tav>
                                      </p:tavLst>
                                    </p:anim>
                                    <p:anim calcmode="lin" valueType="num">
                                      <p:cBhvr additive="base">
                                        <p:cTn id="12" dur="500" fill="hold"/>
                                        <p:tgtEl>
                                          <p:spTgt spid="1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146"/>
                                        </p:tgtEl>
                                        <p:attrNameLst>
                                          <p:attrName>style.visibility</p:attrName>
                                        </p:attrNameLst>
                                      </p:cBhvr>
                                      <p:to>
                                        <p:strVal val="visible"/>
                                      </p:to>
                                    </p:set>
                                    <p:anim calcmode="lin" valueType="num">
                                      <p:cBhvr additive="base">
                                        <p:cTn id="16" dur="500" fill="hold"/>
                                        <p:tgtEl>
                                          <p:spTgt spid="146"/>
                                        </p:tgtEl>
                                        <p:attrNameLst>
                                          <p:attrName>ppt_x</p:attrName>
                                        </p:attrNameLst>
                                      </p:cBhvr>
                                      <p:tavLst>
                                        <p:tav tm="0">
                                          <p:val>
                                            <p:strVal val="1+#ppt_w/2"/>
                                          </p:val>
                                        </p:tav>
                                        <p:tav tm="100000">
                                          <p:val>
                                            <p:strVal val="#ppt_x"/>
                                          </p:val>
                                        </p:tav>
                                      </p:tavLst>
                                    </p:anim>
                                    <p:anim calcmode="lin" valueType="num">
                                      <p:cBhvr additive="base">
                                        <p:cTn id="17" dur="500" fill="hold"/>
                                        <p:tgtEl>
                                          <p:spTgt spid="14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159"/>
                                        </p:tgtEl>
                                        <p:attrNameLst>
                                          <p:attrName>style.visibility</p:attrName>
                                        </p:attrNameLst>
                                      </p:cBhvr>
                                      <p:to>
                                        <p:strVal val="visible"/>
                                      </p:to>
                                    </p:set>
                                    <p:anim calcmode="lin" valueType="num">
                                      <p:cBhvr additive="base">
                                        <p:cTn id="21" dur="500" fill="hold"/>
                                        <p:tgtEl>
                                          <p:spTgt spid="159"/>
                                        </p:tgtEl>
                                        <p:attrNameLst>
                                          <p:attrName>ppt_x</p:attrName>
                                        </p:attrNameLst>
                                      </p:cBhvr>
                                      <p:tavLst>
                                        <p:tav tm="0">
                                          <p:val>
                                            <p:strVal val="1+#ppt_w/2"/>
                                          </p:val>
                                        </p:tav>
                                        <p:tav tm="100000">
                                          <p:val>
                                            <p:strVal val="#ppt_x"/>
                                          </p:val>
                                        </p:tav>
                                      </p:tavLst>
                                    </p:anim>
                                    <p:anim calcmode="lin" valueType="num">
                                      <p:cBhvr additive="base">
                                        <p:cTn id="22" dur="500" fill="hold"/>
                                        <p:tgtEl>
                                          <p:spTgt spid="15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fill="hold"/>
                                        <p:tgtEl>
                                          <p:spTgt spid="154"/>
                                        </p:tgtEl>
                                        <p:attrNameLst>
                                          <p:attrName>ppt_x</p:attrName>
                                        </p:attrNameLst>
                                      </p:cBhvr>
                                      <p:tavLst>
                                        <p:tav tm="0">
                                          <p:val>
                                            <p:strVal val="1+#ppt_w/2"/>
                                          </p:val>
                                        </p:tav>
                                        <p:tav tm="100000">
                                          <p:val>
                                            <p:strVal val="#ppt_x"/>
                                          </p:val>
                                        </p:tav>
                                      </p:tavLst>
                                    </p:anim>
                                    <p:anim calcmode="lin" valueType="num">
                                      <p:cBhvr additive="base">
                                        <p:cTn id="27" dur="500" fill="hold"/>
                                        <p:tgtEl>
                                          <p:spTgt spid="154"/>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0-#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additive="base">
                                        <p:cTn id="40" dur="500" fill="hold"/>
                                        <p:tgtEl>
                                          <p:spTgt spid="140"/>
                                        </p:tgtEl>
                                        <p:attrNameLst>
                                          <p:attrName>ppt_x</p:attrName>
                                        </p:attrNameLst>
                                      </p:cBhvr>
                                      <p:tavLst>
                                        <p:tav tm="0">
                                          <p:val>
                                            <p:strVal val="0-#ppt_w/2"/>
                                          </p:val>
                                        </p:tav>
                                        <p:tav tm="100000">
                                          <p:val>
                                            <p:strVal val="#ppt_x"/>
                                          </p:val>
                                        </p:tav>
                                      </p:tavLst>
                                    </p:anim>
                                    <p:anim calcmode="lin" valueType="num">
                                      <p:cBhvr additive="base">
                                        <p:cTn id="41" dur="500" fill="hold"/>
                                        <p:tgtEl>
                                          <p:spTgt spid="14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500"/>
                                        <p:tgtEl>
                                          <p:spTgt spid="1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0-#ppt_w/2"/>
                                          </p:val>
                                        </p:tav>
                                        <p:tav tm="100000">
                                          <p:val>
                                            <p:strVal val="#ppt_x"/>
                                          </p:val>
                                        </p:tav>
                                      </p:tavLst>
                                    </p:anim>
                                    <p:anim calcmode="lin" valueType="num">
                                      <p:cBhvr additive="base">
                                        <p:cTn id="59" dur="500" fill="hold"/>
                                        <p:tgtEl>
                                          <p:spTgt spid="144"/>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p:bldP spid="140" grpId="0" animBg="1"/>
      <p:bldP spid="141" grpId="0"/>
      <p:bldP spid="142" grpId="0" animBg="1"/>
      <p:bldP spid="143" grpId="0"/>
      <p:bldP spid="144" grpId="0" animBg="1"/>
      <p:bldP spid="1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四项工作概况</a:t>
            </a:r>
          </a:p>
        </p:txBody>
      </p:sp>
      <p:cxnSp>
        <p:nvCxnSpPr>
          <p:cNvPr id="32" name="Straight Connector 5"/>
          <p:cNvCxnSpPr/>
          <p:nvPr/>
        </p:nvCxnSpPr>
        <p:spPr>
          <a:xfrm>
            <a:off x="4571999" y="1169493"/>
            <a:ext cx="0" cy="330327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4888923" y="1184562"/>
            <a:ext cx="623455" cy="623455"/>
            <a:chOff x="6518563" y="1579415"/>
            <a:chExt cx="831273" cy="831273"/>
          </a:xfrm>
        </p:grpSpPr>
        <p:sp>
          <p:nvSpPr>
            <p:cNvPr id="63" name="Rounded Rectangle 12"/>
            <p:cNvSpPr/>
            <p:nvPr/>
          </p:nvSpPr>
          <p:spPr>
            <a:xfrm>
              <a:off x="6518563" y="1579415"/>
              <a:ext cx="831273" cy="8312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64" name="Group 19"/>
            <p:cNvGrpSpPr/>
            <p:nvPr/>
          </p:nvGrpSpPr>
          <p:grpSpPr>
            <a:xfrm>
              <a:off x="6702027" y="1790527"/>
              <a:ext cx="464344" cy="465138"/>
              <a:chOff x="9145588" y="4435475"/>
              <a:chExt cx="464344" cy="465138"/>
            </a:xfrm>
            <a:solidFill>
              <a:schemeClr val="bg2"/>
            </a:solidFill>
          </p:grpSpPr>
          <p:sp>
            <p:nvSpPr>
              <p:cNvPr id="6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6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7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74" name="Group 62"/>
          <p:cNvGrpSpPr/>
          <p:nvPr/>
        </p:nvGrpSpPr>
        <p:grpSpPr>
          <a:xfrm>
            <a:off x="4888923" y="2062593"/>
            <a:ext cx="623455" cy="623455"/>
            <a:chOff x="6518563" y="2750124"/>
            <a:chExt cx="831273" cy="831273"/>
          </a:xfrm>
        </p:grpSpPr>
        <p:sp>
          <p:nvSpPr>
            <p:cNvPr id="75" name="Rounded Rectangle 13"/>
            <p:cNvSpPr/>
            <p:nvPr/>
          </p:nvSpPr>
          <p:spPr>
            <a:xfrm>
              <a:off x="6518563" y="2750124"/>
              <a:ext cx="831273" cy="83127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76" name="Group 29"/>
            <p:cNvGrpSpPr/>
            <p:nvPr/>
          </p:nvGrpSpPr>
          <p:grpSpPr>
            <a:xfrm>
              <a:off x="6772671" y="2933191"/>
              <a:ext cx="319088" cy="465138"/>
              <a:chOff x="5441157" y="4440238"/>
              <a:chExt cx="319088" cy="465138"/>
            </a:xfrm>
            <a:solidFill>
              <a:schemeClr val="bg2"/>
            </a:solidFill>
          </p:grpSpPr>
          <p:sp>
            <p:nvSpPr>
              <p:cNvPr id="77"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8"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79"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80" name="Group 58"/>
          <p:cNvGrpSpPr/>
          <p:nvPr/>
        </p:nvGrpSpPr>
        <p:grpSpPr>
          <a:xfrm>
            <a:off x="3631623" y="2062593"/>
            <a:ext cx="623455" cy="623455"/>
            <a:chOff x="4842163" y="2750124"/>
            <a:chExt cx="831273" cy="831273"/>
          </a:xfrm>
        </p:grpSpPr>
        <p:sp>
          <p:nvSpPr>
            <p:cNvPr id="81" name="Rounded Rectangle 6"/>
            <p:cNvSpPr/>
            <p:nvPr/>
          </p:nvSpPr>
          <p:spPr>
            <a:xfrm>
              <a:off x="4842163" y="2750124"/>
              <a:ext cx="831273" cy="83127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82" name="Group 33"/>
            <p:cNvGrpSpPr/>
            <p:nvPr/>
          </p:nvGrpSpPr>
          <p:grpSpPr>
            <a:xfrm>
              <a:off x="5019964" y="2946176"/>
              <a:ext cx="465138" cy="435769"/>
              <a:chOff x="5368132" y="3540125"/>
              <a:chExt cx="465138" cy="435769"/>
            </a:xfrm>
            <a:solidFill>
              <a:schemeClr val="bg2"/>
            </a:solidFill>
          </p:grpSpPr>
          <p:sp>
            <p:nvSpPr>
              <p:cNvPr id="8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8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85" name="Group 60"/>
          <p:cNvGrpSpPr/>
          <p:nvPr/>
        </p:nvGrpSpPr>
        <p:grpSpPr>
          <a:xfrm>
            <a:off x="3631623" y="3818657"/>
            <a:ext cx="623455" cy="623455"/>
            <a:chOff x="4842163" y="5091542"/>
            <a:chExt cx="831273" cy="831273"/>
          </a:xfrm>
        </p:grpSpPr>
        <p:sp>
          <p:nvSpPr>
            <p:cNvPr id="86" name="Rounded Rectangle 8"/>
            <p:cNvSpPr/>
            <p:nvPr/>
          </p:nvSpPr>
          <p:spPr>
            <a:xfrm>
              <a:off x="4842163" y="5091542"/>
              <a:ext cx="831273" cy="831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87" name="Group 36"/>
            <p:cNvGrpSpPr/>
            <p:nvPr/>
          </p:nvGrpSpPr>
          <p:grpSpPr>
            <a:xfrm>
              <a:off x="5092989" y="5267862"/>
              <a:ext cx="319088" cy="465138"/>
              <a:chOff x="3582988" y="3510757"/>
              <a:chExt cx="319088" cy="465138"/>
            </a:xfrm>
            <a:solidFill>
              <a:schemeClr val="bg2"/>
            </a:solidFill>
          </p:grpSpPr>
          <p:sp>
            <p:nvSpPr>
              <p:cNvPr id="8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8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90" name="Group 59"/>
          <p:cNvGrpSpPr/>
          <p:nvPr/>
        </p:nvGrpSpPr>
        <p:grpSpPr>
          <a:xfrm>
            <a:off x="3631623" y="2940625"/>
            <a:ext cx="623455" cy="623455"/>
            <a:chOff x="4842163" y="3920833"/>
            <a:chExt cx="831273" cy="831273"/>
          </a:xfrm>
        </p:grpSpPr>
        <p:sp>
          <p:nvSpPr>
            <p:cNvPr id="91" name="Rounded Rectangle 7"/>
            <p:cNvSpPr/>
            <p:nvPr/>
          </p:nvSpPr>
          <p:spPr>
            <a:xfrm>
              <a:off x="4842163" y="3920833"/>
              <a:ext cx="831273" cy="83127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92" name="Group 39"/>
            <p:cNvGrpSpPr/>
            <p:nvPr/>
          </p:nvGrpSpPr>
          <p:grpSpPr>
            <a:xfrm>
              <a:off x="5027504" y="4104297"/>
              <a:ext cx="464344" cy="464344"/>
              <a:chOff x="3510757" y="2582069"/>
              <a:chExt cx="464344" cy="464344"/>
            </a:xfrm>
            <a:solidFill>
              <a:schemeClr val="bg2"/>
            </a:solidFill>
          </p:grpSpPr>
          <p:sp>
            <p:nvSpPr>
              <p:cNvPr id="93"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94"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95" name="Group 57"/>
          <p:cNvGrpSpPr/>
          <p:nvPr/>
        </p:nvGrpSpPr>
        <p:grpSpPr>
          <a:xfrm>
            <a:off x="3631623" y="1184562"/>
            <a:ext cx="623455" cy="623455"/>
            <a:chOff x="4842163" y="1579415"/>
            <a:chExt cx="831273" cy="831273"/>
          </a:xfrm>
        </p:grpSpPr>
        <p:sp>
          <p:nvSpPr>
            <p:cNvPr id="96" name="Rounded Rectangle 3"/>
            <p:cNvSpPr/>
            <p:nvPr/>
          </p:nvSpPr>
          <p:spPr>
            <a:xfrm>
              <a:off x="4842163" y="1579415"/>
              <a:ext cx="831273" cy="831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97" name="Group 42"/>
            <p:cNvGrpSpPr/>
            <p:nvPr/>
          </p:nvGrpSpPr>
          <p:grpSpPr>
            <a:xfrm>
              <a:off x="5019963" y="1750443"/>
              <a:ext cx="465138" cy="464344"/>
              <a:chOff x="2581275" y="2582069"/>
              <a:chExt cx="465138" cy="464344"/>
            </a:xfrm>
            <a:solidFill>
              <a:schemeClr val="bg2"/>
            </a:solidFill>
          </p:grpSpPr>
          <p:sp>
            <p:nvSpPr>
              <p:cNvPr id="98"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99"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00" name="Group 63"/>
          <p:cNvGrpSpPr/>
          <p:nvPr/>
        </p:nvGrpSpPr>
        <p:grpSpPr>
          <a:xfrm>
            <a:off x="4888923" y="2940625"/>
            <a:ext cx="623455" cy="623455"/>
            <a:chOff x="6518563" y="3920833"/>
            <a:chExt cx="831273" cy="831273"/>
          </a:xfrm>
        </p:grpSpPr>
        <p:sp>
          <p:nvSpPr>
            <p:cNvPr id="101" name="Rounded Rectangle 14"/>
            <p:cNvSpPr/>
            <p:nvPr/>
          </p:nvSpPr>
          <p:spPr>
            <a:xfrm>
              <a:off x="6518563" y="3920833"/>
              <a:ext cx="831273" cy="83127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02" name="AutoShape 139"/>
            <p:cNvSpPr/>
            <p:nvPr/>
          </p:nvSpPr>
          <p:spPr bwMode="auto">
            <a:xfrm>
              <a:off x="6700042" y="4118584"/>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03" name="Group 64"/>
          <p:cNvGrpSpPr/>
          <p:nvPr/>
        </p:nvGrpSpPr>
        <p:grpSpPr>
          <a:xfrm>
            <a:off x="4888923" y="3818657"/>
            <a:ext cx="623455" cy="623455"/>
            <a:chOff x="6518563" y="5091542"/>
            <a:chExt cx="831273" cy="831273"/>
          </a:xfrm>
        </p:grpSpPr>
        <p:sp>
          <p:nvSpPr>
            <p:cNvPr id="104" name="Rounded Rectangle 15"/>
            <p:cNvSpPr/>
            <p:nvPr/>
          </p:nvSpPr>
          <p:spPr>
            <a:xfrm>
              <a:off x="6518563" y="5091542"/>
              <a:ext cx="831273" cy="8312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05" name="Group 46"/>
            <p:cNvGrpSpPr/>
            <p:nvPr/>
          </p:nvGrpSpPr>
          <p:grpSpPr>
            <a:xfrm>
              <a:off x="6700043" y="5325806"/>
              <a:ext cx="464344" cy="362744"/>
              <a:chOff x="2581275" y="1710532"/>
              <a:chExt cx="464344" cy="362744"/>
            </a:xfrm>
            <a:solidFill>
              <a:schemeClr val="bg2"/>
            </a:solidFill>
          </p:grpSpPr>
          <p:sp>
            <p:nvSpPr>
              <p:cNvPr id="10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0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0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0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1"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1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137" name="TextBox 136"/>
          <p:cNvSpPr txBox="1"/>
          <p:nvPr/>
        </p:nvSpPr>
        <p:spPr>
          <a:xfrm>
            <a:off x="2455892" y="1174819"/>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38" name="TextBox 137"/>
          <p:cNvSpPr txBox="1"/>
          <p:nvPr/>
        </p:nvSpPr>
        <p:spPr>
          <a:xfrm>
            <a:off x="1081798" y="1410330"/>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45" name="TextBox 144"/>
          <p:cNvSpPr txBox="1"/>
          <p:nvPr/>
        </p:nvSpPr>
        <p:spPr>
          <a:xfrm>
            <a:off x="2455892" y="2094135"/>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46" name="TextBox 145"/>
          <p:cNvSpPr txBox="1"/>
          <p:nvPr/>
        </p:nvSpPr>
        <p:spPr>
          <a:xfrm>
            <a:off x="1081798" y="2329646"/>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47" name="TextBox 146"/>
          <p:cNvSpPr txBox="1"/>
          <p:nvPr/>
        </p:nvSpPr>
        <p:spPr>
          <a:xfrm>
            <a:off x="2455892" y="2950438"/>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48" name="TextBox 147"/>
          <p:cNvSpPr txBox="1"/>
          <p:nvPr/>
        </p:nvSpPr>
        <p:spPr>
          <a:xfrm>
            <a:off x="1081798" y="3185949"/>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49" name="TextBox 148"/>
          <p:cNvSpPr txBox="1"/>
          <p:nvPr/>
        </p:nvSpPr>
        <p:spPr>
          <a:xfrm>
            <a:off x="2455892" y="3838767"/>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50" name="TextBox 149"/>
          <p:cNvSpPr txBox="1"/>
          <p:nvPr/>
        </p:nvSpPr>
        <p:spPr>
          <a:xfrm>
            <a:off x="1081798" y="4074278"/>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51" name="TextBox 150"/>
          <p:cNvSpPr txBox="1"/>
          <p:nvPr/>
        </p:nvSpPr>
        <p:spPr>
          <a:xfrm>
            <a:off x="5646178" y="1174819"/>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52" name="TextBox 151"/>
          <p:cNvSpPr txBox="1"/>
          <p:nvPr/>
        </p:nvSpPr>
        <p:spPr>
          <a:xfrm>
            <a:off x="5646178" y="1410330"/>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53" name="TextBox 152"/>
          <p:cNvSpPr txBox="1"/>
          <p:nvPr/>
        </p:nvSpPr>
        <p:spPr>
          <a:xfrm>
            <a:off x="5646178" y="2052647"/>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54" name="TextBox 153"/>
          <p:cNvSpPr txBox="1"/>
          <p:nvPr/>
        </p:nvSpPr>
        <p:spPr>
          <a:xfrm>
            <a:off x="5646178" y="2288158"/>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55" name="TextBox 154"/>
          <p:cNvSpPr txBox="1"/>
          <p:nvPr/>
        </p:nvSpPr>
        <p:spPr>
          <a:xfrm>
            <a:off x="5646178" y="2896176"/>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56" name="TextBox 155"/>
          <p:cNvSpPr txBox="1"/>
          <p:nvPr/>
        </p:nvSpPr>
        <p:spPr>
          <a:xfrm>
            <a:off x="5646178" y="3131687"/>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159" name="TextBox 158"/>
          <p:cNvSpPr txBox="1"/>
          <p:nvPr/>
        </p:nvSpPr>
        <p:spPr>
          <a:xfrm>
            <a:off x="5646178" y="3812397"/>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60" name="TextBox 159"/>
          <p:cNvSpPr txBox="1"/>
          <p:nvPr/>
        </p:nvSpPr>
        <p:spPr>
          <a:xfrm>
            <a:off x="5646178" y="4047908"/>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wipe(right)">
                                      <p:cBhvr>
                                        <p:cTn id="14" dur="500"/>
                                        <p:tgtEl>
                                          <p:spTgt spid="13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wipe(right)">
                                      <p:cBhvr>
                                        <p:cTn id="17" dur="500"/>
                                        <p:tgtEl>
                                          <p:spTgt spid="13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wipe(left)">
                                      <p:cBhvr>
                                        <p:cTn id="24" dur="500"/>
                                        <p:tgtEl>
                                          <p:spTgt spid="15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wipe(left)">
                                      <p:cBhvr>
                                        <p:cTn id="27" dur="500"/>
                                        <p:tgtEl>
                                          <p:spTgt spid="152"/>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46"/>
                                        </p:tgtEl>
                                        <p:attrNameLst>
                                          <p:attrName>style.visibility</p:attrName>
                                        </p:attrNameLst>
                                      </p:cBhvr>
                                      <p:to>
                                        <p:strVal val="visible"/>
                                      </p:to>
                                    </p:set>
                                    <p:animEffect transition="in" filter="wipe(right)">
                                      <p:cBhvr>
                                        <p:cTn id="34" dur="500"/>
                                        <p:tgtEl>
                                          <p:spTgt spid="14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animEffect transition="in" filter="wipe(right)">
                                      <p:cBhvr>
                                        <p:cTn id="37" dur="500"/>
                                        <p:tgtEl>
                                          <p:spTgt spid="145"/>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3"/>
                                        </p:tgtEl>
                                        <p:attrNameLst>
                                          <p:attrName>style.visibility</p:attrName>
                                        </p:attrNameLst>
                                      </p:cBhvr>
                                      <p:to>
                                        <p:strVal val="visible"/>
                                      </p:to>
                                    </p:set>
                                    <p:animEffect transition="in" filter="wipe(left)">
                                      <p:cBhvr>
                                        <p:cTn id="44" dur="500"/>
                                        <p:tgtEl>
                                          <p:spTgt spid="15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wipe(left)">
                                      <p:cBhvr>
                                        <p:cTn id="47" dur="500"/>
                                        <p:tgtEl>
                                          <p:spTgt spid="154"/>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500"/>
                                        <p:tgtEl>
                                          <p:spTgt spid="90"/>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wipe(right)">
                                      <p:cBhvr>
                                        <p:cTn id="54" dur="500"/>
                                        <p:tgtEl>
                                          <p:spTgt spid="148"/>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47"/>
                                        </p:tgtEl>
                                        <p:attrNameLst>
                                          <p:attrName>style.visibility</p:attrName>
                                        </p:attrNameLst>
                                      </p:cBhvr>
                                      <p:to>
                                        <p:strVal val="visible"/>
                                      </p:to>
                                    </p:set>
                                    <p:animEffect transition="in" filter="wipe(right)">
                                      <p:cBhvr>
                                        <p:cTn id="57" dur="500"/>
                                        <p:tgtEl>
                                          <p:spTgt spid="147"/>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500"/>
                                        <p:tgtEl>
                                          <p:spTgt spid="10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wipe(left)">
                                      <p:cBhvr>
                                        <p:cTn id="64" dur="500"/>
                                        <p:tgtEl>
                                          <p:spTgt spid="15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wipe(left)">
                                      <p:cBhvr>
                                        <p:cTn id="67" dur="500"/>
                                        <p:tgtEl>
                                          <p:spTgt spid="156"/>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fade">
                                      <p:cBhvr>
                                        <p:cTn id="71" dur="500"/>
                                        <p:tgtEl>
                                          <p:spTgt spid="85"/>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49"/>
                                        </p:tgtEl>
                                        <p:attrNameLst>
                                          <p:attrName>style.visibility</p:attrName>
                                        </p:attrNameLst>
                                      </p:cBhvr>
                                      <p:to>
                                        <p:strVal val="visible"/>
                                      </p:to>
                                    </p:set>
                                    <p:animEffect transition="in" filter="wipe(right)">
                                      <p:cBhvr>
                                        <p:cTn id="74" dur="500"/>
                                        <p:tgtEl>
                                          <p:spTgt spid="149"/>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wipe(right)">
                                      <p:cBhvr>
                                        <p:cTn id="77" dur="500"/>
                                        <p:tgtEl>
                                          <p:spTgt spid="150"/>
                                        </p:tgtEl>
                                      </p:cBhvr>
                                    </p:animEffec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59"/>
                                        </p:tgtEl>
                                        <p:attrNameLst>
                                          <p:attrName>style.visibility</p:attrName>
                                        </p:attrNameLst>
                                      </p:cBhvr>
                                      <p:to>
                                        <p:strVal val="visible"/>
                                      </p:to>
                                    </p:set>
                                    <p:animEffect transition="in" filter="wipe(left)">
                                      <p:cBhvr>
                                        <p:cTn id="84" dur="500"/>
                                        <p:tgtEl>
                                          <p:spTgt spid="15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60"/>
                                        </p:tgtEl>
                                        <p:attrNameLst>
                                          <p:attrName>style.visibility</p:attrName>
                                        </p:attrNameLst>
                                      </p:cBhvr>
                                      <p:to>
                                        <p:strVal val="visible"/>
                                      </p:to>
                                    </p:set>
                                    <p:animEffect transition="in" filter="wipe(left)">
                                      <p:cBhvr>
                                        <p:cTn id="8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45" grpId="0"/>
      <p:bldP spid="146" grpId="0"/>
      <p:bldP spid="147" grpId="0"/>
      <p:bldP spid="148" grpId="0"/>
      <p:bldP spid="149" grpId="0"/>
      <p:bldP spid="150" grpId="0"/>
      <p:bldP spid="151" grpId="0"/>
      <p:bldP spid="152" grpId="0"/>
      <p:bldP spid="153" grpId="0"/>
      <p:bldP spid="154" grpId="0"/>
      <p:bldP spid="155" grpId="0"/>
      <p:bldP spid="156"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第一部分  公司发展大事件</a:t>
            </a:r>
          </a:p>
        </p:txBody>
      </p:sp>
      <p:sp>
        <p:nvSpPr>
          <p:cNvPr id="238" name="任意多边形 237"/>
          <p:cNvSpPr/>
          <p:nvPr/>
        </p:nvSpPr>
        <p:spPr>
          <a:xfrm>
            <a:off x="-9526" y="1559639"/>
            <a:ext cx="9182100" cy="3602911"/>
          </a:xfrm>
          <a:custGeom>
            <a:avLst/>
            <a:gdLst>
              <a:gd name="connsiteX0" fmla="*/ 0 w 9020175"/>
              <a:gd name="connsiteY0" fmla="*/ 3895725 h 3895725"/>
              <a:gd name="connsiteX1" fmla="*/ 4581525 w 9020175"/>
              <a:gd name="connsiteY1" fmla="*/ 942975 h 3895725"/>
              <a:gd name="connsiteX2" fmla="*/ 9020175 w 9020175"/>
              <a:gd name="connsiteY2" fmla="*/ 0 h 3895725"/>
              <a:gd name="connsiteX0-1" fmla="*/ 0 w 9020175"/>
              <a:gd name="connsiteY0-2" fmla="*/ 3895725 h 3895725"/>
              <a:gd name="connsiteX1-3" fmla="*/ 4581525 w 9020175"/>
              <a:gd name="connsiteY1-4" fmla="*/ 942975 h 3895725"/>
              <a:gd name="connsiteX2-5" fmla="*/ 9020175 w 9020175"/>
              <a:gd name="connsiteY2-6" fmla="*/ 0 h 3895725"/>
              <a:gd name="connsiteX0-7" fmla="*/ 0 w 9020175"/>
              <a:gd name="connsiteY0-8" fmla="*/ 3895725 h 3895725"/>
              <a:gd name="connsiteX1-9" fmla="*/ 4533900 w 9020175"/>
              <a:gd name="connsiteY1-10" fmla="*/ 771525 h 3895725"/>
              <a:gd name="connsiteX2-11" fmla="*/ 9020175 w 9020175"/>
              <a:gd name="connsiteY2-12" fmla="*/ 0 h 3895725"/>
              <a:gd name="connsiteX0-13" fmla="*/ 0 w 9020175"/>
              <a:gd name="connsiteY0-14" fmla="*/ 3896127 h 3896127"/>
              <a:gd name="connsiteX1-15" fmla="*/ 4533900 w 9020175"/>
              <a:gd name="connsiteY1-16" fmla="*/ 771927 h 3896127"/>
              <a:gd name="connsiteX2-17" fmla="*/ 9020175 w 9020175"/>
              <a:gd name="connsiteY2-18" fmla="*/ 402 h 3896127"/>
              <a:gd name="connsiteX0-19" fmla="*/ 0 w 9020175"/>
              <a:gd name="connsiteY0-20" fmla="*/ 3896127 h 3896127"/>
              <a:gd name="connsiteX1-21" fmla="*/ 4533900 w 9020175"/>
              <a:gd name="connsiteY1-22" fmla="*/ 771927 h 3896127"/>
              <a:gd name="connsiteX2-23" fmla="*/ 9020175 w 9020175"/>
              <a:gd name="connsiteY2-24" fmla="*/ 402 h 3896127"/>
              <a:gd name="connsiteX0-25" fmla="*/ 0 w 9163050"/>
              <a:gd name="connsiteY0-26" fmla="*/ 4067388 h 4067388"/>
              <a:gd name="connsiteX1-27" fmla="*/ 4676775 w 9163050"/>
              <a:gd name="connsiteY1-28" fmla="*/ 771738 h 4067388"/>
              <a:gd name="connsiteX2-29" fmla="*/ 9163050 w 9163050"/>
              <a:gd name="connsiteY2-30" fmla="*/ 213 h 4067388"/>
              <a:gd name="connsiteX0-31" fmla="*/ 0 w 9210675"/>
              <a:gd name="connsiteY0-32" fmla="*/ 4124556 h 4124556"/>
              <a:gd name="connsiteX1-33" fmla="*/ 4724400 w 9210675"/>
              <a:gd name="connsiteY1-34" fmla="*/ 771756 h 4124556"/>
              <a:gd name="connsiteX2-35" fmla="*/ 9210675 w 9210675"/>
              <a:gd name="connsiteY2-36" fmla="*/ 231 h 4124556"/>
              <a:gd name="connsiteX0-37" fmla="*/ 0 w 9182100"/>
              <a:gd name="connsiteY0-38" fmla="*/ 3921278 h 3921278"/>
              <a:gd name="connsiteX1-39" fmla="*/ 4724400 w 9182100"/>
              <a:gd name="connsiteY1-40" fmla="*/ 568478 h 3921278"/>
              <a:gd name="connsiteX2-41" fmla="*/ 9182100 w 9182100"/>
              <a:gd name="connsiteY2-42" fmla="*/ 6503 h 3921278"/>
              <a:gd name="connsiteX0-43" fmla="*/ 0 w 9182100"/>
              <a:gd name="connsiteY0-44" fmla="*/ 3969956 h 3969956"/>
              <a:gd name="connsiteX1-45" fmla="*/ 4724400 w 9182100"/>
              <a:gd name="connsiteY1-46" fmla="*/ 617156 h 3969956"/>
              <a:gd name="connsiteX2-47" fmla="*/ 9182100 w 9182100"/>
              <a:gd name="connsiteY2-48" fmla="*/ 55181 h 3969956"/>
              <a:gd name="connsiteX0-49" fmla="*/ 0 w 9182100"/>
              <a:gd name="connsiteY0-50" fmla="*/ 3978254 h 3978254"/>
              <a:gd name="connsiteX1-51" fmla="*/ 4724400 w 9182100"/>
              <a:gd name="connsiteY1-52" fmla="*/ 625454 h 3978254"/>
              <a:gd name="connsiteX2-53" fmla="*/ 9182100 w 9182100"/>
              <a:gd name="connsiteY2-54" fmla="*/ 63479 h 3978254"/>
              <a:gd name="connsiteX0-55" fmla="*/ 0 w 9182100"/>
              <a:gd name="connsiteY0-56" fmla="*/ 3994887 h 3994887"/>
              <a:gd name="connsiteX1-57" fmla="*/ 4724400 w 9182100"/>
              <a:gd name="connsiteY1-58" fmla="*/ 642087 h 3994887"/>
              <a:gd name="connsiteX2-59" fmla="*/ 9182100 w 9182100"/>
              <a:gd name="connsiteY2-60" fmla="*/ 80112 h 3994887"/>
            </a:gdLst>
            <a:ahLst/>
            <a:cxnLst>
              <a:cxn ang="0">
                <a:pos x="connsiteX0-1" y="connsiteY0-2"/>
              </a:cxn>
              <a:cxn ang="0">
                <a:pos x="connsiteX1-3" y="connsiteY1-4"/>
              </a:cxn>
              <a:cxn ang="0">
                <a:pos x="connsiteX2-5" y="connsiteY2-6"/>
              </a:cxn>
            </a:cxnLst>
            <a:rect l="l" t="t" r="r" b="b"/>
            <a:pathLst>
              <a:path w="9182100" h="3994887">
                <a:moveTo>
                  <a:pt x="0" y="3994887"/>
                </a:moveTo>
                <a:cubicBezTo>
                  <a:pt x="1215231" y="2805055"/>
                  <a:pt x="2908300" y="1380274"/>
                  <a:pt x="4724400" y="642087"/>
                </a:cubicBezTo>
                <a:cubicBezTo>
                  <a:pt x="6540500" y="-96100"/>
                  <a:pt x="8324056" y="-58795"/>
                  <a:pt x="9182100" y="80112"/>
                </a:cubicBezTo>
              </a:path>
            </a:pathLst>
          </a:cu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9" name="椭圆 238"/>
          <p:cNvSpPr/>
          <p:nvPr/>
        </p:nvSpPr>
        <p:spPr>
          <a:xfrm>
            <a:off x="1528772" y="3712324"/>
            <a:ext cx="216000" cy="216000"/>
          </a:xfrm>
          <a:prstGeom prst="ellipse">
            <a:avLst/>
          </a:prstGeom>
          <a:solidFill>
            <a:srgbClr val="4F81BD"/>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a:off x="3016471" y="2791504"/>
            <a:ext cx="216000" cy="216000"/>
          </a:xfrm>
          <a:prstGeom prst="ellipse">
            <a:avLst/>
          </a:prstGeom>
          <a:solidFill>
            <a:srgbClr val="C0504D"/>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a:off x="4942297" y="1930579"/>
            <a:ext cx="216000" cy="216000"/>
          </a:xfrm>
          <a:prstGeom prst="ellipse">
            <a:avLst/>
          </a:prstGeom>
          <a:solidFill>
            <a:srgbClr val="9BBB59"/>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p:nvPr/>
        </p:nvSpPr>
        <p:spPr>
          <a:xfrm>
            <a:off x="6516241" y="1548407"/>
            <a:ext cx="216000" cy="216000"/>
          </a:xfrm>
          <a:prstGeom prst="ellipse">
            <a:avLst/>
          </a:prstGeom>
          <a:solidFill>
            <a:srgbClr val="8064A2"/>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3" name="组合 242"/>
          <p:cNvGrpSpPr/>
          <p:nvPr/>
        </p:nvGrpSpPr>
        <p:grpSpPr>
          <a:xfrm>
            <a:off x="663773" y="2355607"/>
            <a:ext cx="1149695" cy="1123950"/>
            <a:chOff x="1331640" y="1918189"/>
            <a:chExt cx="1149695" cy="1123950"/>
          </a:xfrm>
          <a:solidFill>
            <a:srgbClr val="0070C0"/>
          </a:solidFill>
          <a:scene3d>
            <a:camera prst="orthographicFront">
              <a:rot lat="0" lon="0" rev="0"/>
            </a:camera>
            <a:lightRig rig="glow" dir="t">
              <a:rot lat="0" lon="0" rev="4800000"/>
            </a:lightRig>
          </a:scene3d>
        </p:grpSpPr>
        <p:sp>
          <p:nvSpPr>
            <p:cNvPr id="244" name="椭圆形标注 243"/>
            <p:cNvSpPr/>
            <p:nvPr/>
          </p:nvSpPr>
          <p:spPr>
            <a:xfrm>
              <a:off x="1331640" y="1918189"/>
              <a:ext cx="1149695" cy="1123950"/>
            </a:xfrm>
            <a:prstGeom prst="wedgeEllipseCallout">
              <a:avLst>
                <a:gd name="adj1" fmla="val 23905"/>
                <a:gd name="adj2" fmla="val 58966"/>
              </a:avLst>
            </a:prstGeom>
            <a:solidFill>
              <a:srgbClr val="4F81BD"/>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TextBox 244"/>
            <p:cNvSpPr txBox="1"/>
            <p:nvPr/>
          </p:nvSpPr>
          <p:spPr>
            <a:xfrm>
              <a:off x="1521185" y="2254200"/>
              <a:ext cx="755335"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a:solidFill>
                    <a:schemeClr val="bg1">
                      <a:lumMod val="95000"/>
                    </a:schemeClr>
                  </a:solidFill>
                </a:rPr>
                <a:t>2012</a:t>
              </a:r>
              <a:endParaRPr lang="zh-CN" altLang="en-US" sz="2000" dirty="0">
                <a:solidFill>
                  <a:schemeClr val="bg1">
                    <a:lumMod val="95000"/>
                  </a:schemeClr>
                </a:solidFill>
              </a:endParaRPr>
            </a:p>
          </p:txBody>
        </p:sp>
      </p:grpSp>
      <p:grpSp>
        <p:nvGrpSpPr>
          <p:cNvPr id="246" name="组合 245"/>
          <p:cNvGrpSpPr/>
          <p:nvPr/>
        </p:nvGrpSpPr>
        <p:grpSpPr>
          <a:xfrm>
            <a:off x="3262880" y="2899504"/>
            <a:ext cx="1149695" cy="1123950"/>
            <a:chOff x="3694928" y="2635572"/>
            <a:chExt cx="1149695" cy="1123950"/>
          </a:xfrm>
          <a:solidFill>
            <a:srgbClr val="0070C0"/>
          </a:solidFill>
          <a:scene3d>
            <a:camera prst="orthographicFront">
              <a:rot lat="0" lon="0" rev="0"/>
            </a:camera>
            <a:lightRig rig="glow" dir="t">
              <a:rot lat="0" lon="0" rev="4800000"/>
            </a:lightRig>
          </a:scene3d>
        </p:grpSpPr>
        <p:sp>
          <p:nvSpPr>
            <p:cNvPr id="247" name="椭圆形标注 246"/>
            <p:cNvSpPr/>
            <p:nvPr/>
          </p:nvSpPr>
          <p:spPr>
            <a:xfrm>
              <a:off x="3694928" y="2635572"/>
              <a:ext cx="1149695" cy="1123950"/>
            </a:xfrm>
            <a:prstGeom prst="wedgeEllipseCallout">
              <a:avLst>
                <a:gd name="adj1" fmla="val -50658"/>
                <a:gd name="adj2" fmla="val -40187"/>
              </a:avLst>
            </a:prstGeom>
            <a:solidFill>
              <a:srgbClr val="C0504D"/>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TextBox 247"/>
            <p:cNvSpPr txBox="1"/>
            <p:nvPr/>
          </p:nvSpPr>
          <p:spPr>
            <a:xfrm>
              <a:off x="3892107" y="2997492"/>
              <a:ext cx="755335"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a:solidFill>
                    <a:schemeClr val="bg1">
                      <a:lumMod val="95000"/>
                    </a:schemeClr>
                  </a:solidFill>
                </a:rPr>
                <a:t>2013</a:t>
              </a:r>
              <a:endParaRPr lang="zh-CN" altLang="en-US" sz="2000" dirty="0">
                <a:solidFill>
                  <a:schemeClr val="bg1">
                    <a:lumMod val="95000"/>
                  </a:schemeClr>
                </a:solidFill>
              </a:endParaRPr>
            </a:p>
          </p:txBody>
        </p:sp>
      </p:grpSp>
      <p:grpSp>
        <p:nvGrpSpPr>
          <p:cNvPr id="249" name="组合 248"/>
          <p:cNvGrpSpPr/>
          <p:nvPr/>
        </p:nvGrpSpPr>
        <p:grpSpPr>
          <a:xfrm>
            <a:off x="3792602" y="906041"/>
            <a:ext cx="1149695" cy="1123950"/>
            <a:chOff x="4166431" y="757076"/>
            <a:chExt cx="1149695" cy="1123950"/>
          </a:xfrm>
          <a:solidFill>
            <a:srgbClr val="0070C0"/>
          </a:solidFill>
          <a:scene3d>
            <a:camera prst="orthographicFront">
              <a:rot lat="0" lon="0" rev="0"/>
            </a:camera>
            <a:lightRig rig="glow" dir="t"/>
          </a:scene3d>
        </p:grpSpPr>
        <p:sp>
          <p:nvSpPr>
            <p:cNvPr id="250" name="椭圆形标注 249"/>
            <p:cNvSpPr/>
            <p:nvPr/>
          </p:nvSpPr>
          <p:spPr>
            <a:xfrm>
              <a:off x="4166431" y="757076"/>
              <a:ext cx="1149695" cy="1123950"/>
            </a:xfrm>
            <a:prstGeom prst="wedgeEllipseCallout">
              <a:avLst>
                <a:gd name="adj1" fmla="val 47102"/>
                <a:gd name="adj2" fmla="val 40322"/>
              </a:avLst>
            </a:prstGeom>
            <a:solidFill>
              <a:srgbClr val="9BBB59"/>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TextBox 250"/>
            <p:cNvSpPr txBox="1"/>
            <p:nvPr/>
          </p:nvSpPr>
          <p:spPr>
            <a:xfrm>
              <a:off x="4363610" y="1092282"/>
              <a:ext cx="755335"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a:solidFill>
                    <a:schemeClr val="bg1">
                      <a:lumMod val="95000"/>
                    </a:schemeClr>
                  </a:solidFill>
                </a:rPr>
                <a:t>2014</a:t>
              </a:r>
              <a:endParaRPr lang="zh-CN" altLang="en-US" sz="2000" dirty="0">
                <a:solidFill>
                  <a:schemeClr val="bg1">
                    <a:lumMod val="95000"/>
                  </a:schemeClr>
                </a:solidFill>
              </a:endParaRPr>
            </a:p>
          </p:txBody>
        </p:sp>
      </p:grpSp>
      <p:grpSp>
        <p:nvGrpSpPr>
          <p:cNvPr id="252" name="组合 251"/>
          <p:cNvGrpSpPr/>
          <p:nvPr/>
        </p:nvGrpSpPr>
        <p:grpSpPr>
          <a:xfrm>
            <a:off x="6732240" y="1735832"/>
            <a:ext cx="1149695" cy="1123950"/>
            <a:chOff x="7164288" y="1682700"/>
            <a:chExt cx="1149695" cy="1123950"/>
          </a:xfrm>
          <a:solidFill>
            <a:srgbClr val="0070C0"/>
          </a:solidFill>
          <a:scene3d>
            <a:camera prst="orthographicFront">
              <a:rot lat="0" lon="0" rev="0"/>
            </a:camera>
            <a:lightRig rig="glow" dir="t">
              <a:rot lat="0" lon="0" rev="4800000"/>
            </a:lightRig>
          </a:scene3d>
        </p:grpSpPr>
        <p:sp>
          <p:nvSpPr>
            <p:cNvPr id="253" name="椭圆形标注 252"/>
            <p:cNvSpPr/>
            <p:nvPr/>
          </p:nvSpPr>
          <p:spPr>
            <a:xfrm>
              <a:off x="7164288" y="1682700"/>
              <a:ext cx="1149695" cy="1123950"/>
            </a:xfrm>
            <a:prstGeom prst="wedgeEllipseCallout">
              <a:avLst>
                <a:gd name="adj1" fmla="val -45687"/>
                <a:gd name="adj2" fmla="val -43577"/>
              </a:avLst>
            </a:prstGeom>
            <a:solidFill>
              <a:srgbClr val="8064A2"/>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TextBox 253"/>
            <p:cNvSpPr txBox="1"/>
            <p:nvPr/>
          </p:nvSpPr>
          <p:spPr>
            <a:xfrm>
              <a:off x="7361467" y="2044620"/>
              <a:ext cx="755335"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a:solidFill>
                    <a:schemeClr val="bg1">
                      <a:lumMod val="95000"/>
                    </a:schemeClr>
                  </a:solidFill>
                </a:rPr>
                <a:t>2015</a:t>
              </a:r>
              <a:endParaRPr lang="zh-CN" altLang="en-US" sz="2000" dirty="0">
                <a:solidFill>
                  <a:schemeClr val="bg1">
                    <a:lumMod val="95000"/>
                  </a:schemeClr>
                </a:solidFill>
              </a:endParaRPr>
            </a:p>
          </p:txBody>
        </p:sp>
      </p:grpSp>
      <p:sp>
        <p:nvSpPr>
          <p:cNvPr id="255" name="TextBox 254"/>
          <p:cNvSpPr txBox="1"/>
          <p:nvPr/>
        </p:nvSpPr>
        <p:spPr>
          <a:xfrm>
            <a:off x="2195736" y="2073679"/>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ea typeface="+mn-ea"/>
              </a:rPr>
              <a:t>点击此处添加内容</a:t>
            </a:r>
            <a:endParaRPr lang="en-US" altLang="zh-CN" sz="1100" dirty="0">
              <a:solidFill>
                <a:schemeClr val="tx1">
                  <a:lumMod val="85000"/>
                  <a:lumOff val="15000"/>
                </a:schemeClr>
              </a:solidFill>
              <a:latin typeface="+mn-ea"/>
              <a:ea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6" name="TextBox 255"/>
          <p:cNvSpPr txBox="1"/>
          <p:nvPr/>
        </p:nvSpPr>
        <p:spPr>
          <a:xfrm>
            <a:off x="1230985" y="408928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7" name="TextBox 256"/>
          <p:cNvSpPr txBox="1"/>
          <p:nvPr/>
        </p:nvSpPr>
        <p:spPr>
          <a:xfrm>
            <a:off x="4558211" y="2329047"/>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8" name="TextBox 257"/>
          <p:cNvSpPr txBox="1"/>
          <p:nvPr/>
        </p:nvSpPr>
        <p:spPr>
          <a:xfrm>
            <a:off x="6660232" y="96869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ipe(left)">
                                      <p:cBhvr>
                                        <p:cTn id="7" dur="500"/>
                                        <p:tgtEl>
                                          <p:spTgt spid="2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9"/>
                                        </p:tgtEl>
                                        <p:attrNameLst>
                                          <p:attrName>style.visibility</p:attrName>
                                        </p:attrNameLst>
                                      </p:cBhvr>
                                      <p:to>
                                        <p:strVal val="visible"/>
                                      </p:to>
                                    </p:set>
                                    <p:animEffect transition="in" filter="fade">
                                      <p:cBhvr>
                                        <p:cTn id="11" dur="500"/>
                                        <p:tgtEl>
                                          <p:spTgt spid="23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43"/>
                                        </p:tgtEl>
                                        <p:attrNameLst>
                                          <p:attrName>style.visibility</p:attrName>
                                        </p:attrNameLst>
                                      </p:cBhvr>
                                      <p:to>
                                        <p:strVal val="visible"/>
                                      </p:to>
                                    </p:set>
                                    <p:animEffect transition="in" filter="fade">
                                      <p:cBhvr>
                                        <p:cTn id="15" dur="1000"/>
                                        <p:tgtEl>
                                          <p:spTgt spid="243"/>
                                        </p:tgtEl>
                                      </p:cBhvr>
                                    </p:animEffect>
                                    <p:anim calcmode="lin" valueType="num">
                                      <p:cBhvr>
                                        <p:cTn id="16" dur="1000" fill="hold"/>
                                        <p:tgtEl>
                                          <p:spTgt spid="243"/>
                                        </p:tgtEl>
                                        <p:attrNameLst>
                                          <p:attrName>ppt_x</p:attrName>
                                        </p:attrNameLst>
                                      </p:cBhvr>
                                      <p:tavLst>
                                        <p:tav tm="0">
                                          <p:val>
                                            <p:strVal val="#ppt_x"/>
                                          </p:val>
                                        </p:tav>
                                        <p:tav tm="100000">
                                          <p:val>
                                            <p:strVal val="#ppt_x"/>
                                          </p:val>
                                        </p:tav>
                                      </p:tavLst>
                                    </p:anim>
                                    <p:anim calcmode="lin" valueType="num">
                                      <p:cBhvr>
                                        <p:cTn id="17" dur="1000" fill="hold"/>
                                        <p:tgtEl>
                                          <p:spTgt spid="24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6"/>
                                        </p:tgtEl>
                                        <p:attrNameLst>
                                          <p:attrName>style.visibility</p:attrName>
                                        </p:attrNameLst>
                                      </p:cBhvr>
                                      <p:to>
                                        <p:strVal val="visible"/>
                                      </p:to>
                                    </p:set>
                                    <p:animEffect transition="in" filter="fade">
                                      <p:cBhvr>
                                        <p:cTn id="20" dur="500"/>
                                        <p:tgtEl>
                                          <p:spTgt spid="25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40"/>
                                        </p:tgtEl>
                                        <p:attrNameLst>
                                          <p:attrName>style.visibility</p:attrName>
                                        </p:attrNameLst>
                                      </p:cBhvr>
                                      <p:to>
                                        <p:strVal val="visible"/>
                                      </p:to>
                                    </p:set>
                                    <p:animEffect transition="in" filter="fade">
                                      <p:cBhvr>
                                        <p:cTn id="24" dur="500"/>
                                        <p:tgtEl>
                                          <p:spTgt spid="240"/>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46"/>
                                        </p:tgtEl>
                                        <p:attrNameLst>
                                          <p:attrName>style.visibility</p:attrName>
                                        </p:attrNameLst>
                                      </p:cBhvr>
                                      <p:to>
                                        <p:strVal val="visible"/>
                                      </p:to>
                                    </p:set>
                                    <p:animEffect transition="in" filter="fade">
                                      <p:cBhvr>
                                        <p:cTn id="28" dur="1000"/>
                                        <p:tgtEl>
                                          <p:spTgt spid="246"/>
                                        </p:tgtEl>
                                      </p:cBhvr>
                                    </p:animEffect>
                                    <p:anim calcmode="lin" valueType="num">
                                      <p:cBhvr>
                                        <p:cTn id="29" dur="1000" fill="hold"/>
                                        <p:tgtEl>
                                          <p:spTgt spid="246"/>
                                        </p:tgtEl>
                                        <p:attrNameLst>
                                          <p:attrName>ppt_x</p:attrName>
                                        </p:attrNameLst>
                                      </p:cBhvr>
                                      <p:tavLst>
                                        <p:tav tm="0">
                                          <p:val>
                                            <p:strVal val="#ppt_x"/>
                                          </p:val>
                                        </p:tav>
                                        <p:tav tm="100000">
                                          <p:val>
                                            <p:strVal val="#ppt_x"/>
                                          </p:val>
                                        </p:tav>
                                      </p:tavLst>
                                    </p:anim>
                                    <p:anim calcmode="lin" valueType="num">
                                      <p:cBhvr>
                                        <p:cTn id="30" dur="1000" fill="hold"/>
                                        <p:tgtEl>
                                          <p:spTgt spid="24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fade">
                                      <p:cBhvr>
                                        <p:cTn id="33" dur="1000"/>
                                        <p:tgtEl>
                                          <p:spTgt spid="255"/>
                                        </p:tgtEl>
                                      </p:cBhvr>
                                    </p:animEffect>
                                    <p:anim calcmode="lin" valueType="num">
                                      <p:cBhvr>
                                        <p:cTn id="34" dur="1000" fill="hold"/>
                                        <p:tgtEl>
                                          <p:spTgt spid="255"/>
                                        </p:tgtEl>
                                        <p:attrNameLst>
                                          <p:attrName>ppt_x</p:attrName>
                                        </p:attrNameLst>
                                      </p:cBhvr>
                                      <p:tavLst>
                                        <p:tav tm="0">
                                          <p:val>
                                            <p:strVal val="#ppt_x"/>
                                          </p:val>
                                        </p:tav>
                                        <p:tav tm="100000">
                                          <p:val>
                                            <p:strVal val="#ppt_x"/>
                                          </p:val>
                                        </p:tav>
                                      </p:tavLst>
                                    </p:anim>
                                    <p:anim calcmode="lin" valueType="num">
                                      <p:cBhvr>
                                        <p:cTn id="35" dur="1000" fill="hold"/>
                                        <p:tgtEl>
                                          <p:spTgt spid="255"/>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41"/>
                                        </p:tgtEl>
                                        <p:attrNameLst>
                                          <p:attrName>style.visibility</p:attrName>
                                        </p:attrNameLst>
                                      </p:cBhvr>
                                      <p:to>
                                        <p:strVal val="visible"/>
                                      </p:to>
                                    </p:set>
                                    <p:animEffect transition="in" filter="fade">
                                      <p:cBhvr>
                                        <p:cTn id="39" dur="500"/>
                                        <p:tgtEl>
                                          <p:spTgt spid="241"/>
                                        </p:tgtEl>
                                      </p:cBhvr>
                                    </p:animEffect>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249"/>
                                        </p:tgtEl>
                                        <p:attrNameLst>
                                          <p:attrName>style.visibility</p:attrName>
                                        </p:attrNameLst>
                                      </p:cBhvr>
                                      <p:to>
                                        <p:strVal val="visible"/>
                                      </p:to>
                                    </p:set>
                                    <p:animEffect transition="in" filter="fade">
                                      <p:cBhvr>
                                        <p:cTn id="43" dur="1000"/>
                                        <p:tgtEl>
                                          <p:spTgt spid="249"/>
                                        </p:tgtEl>
                                      </p:cBhvr>
                                    </p:animEffect>
                                    <p:anim calcmode="lin" valueType="num">
                                      <p:cBhvr>
                                        <p:cTn id="44" dur="1000" fill="hold"/>
                                        <p:tgtEl>
                                          <p:spTgt spid="249"/>
                                        </p:tgtEl>
                                        <p:attrNameLst>
                                          <p:attrName>ppt_x</p:attrName>
                                        </p:attrNameLst>
                                      </p:cBhvr>
                                      <p:tavLst>
                                        <p:tav tm="0">
                                          <p:val>
                                            <p:strVal val="#ppt_x"/>
                                          </p:val>
                                        </p:tav>
                                        <p:tav tm="100000">
                                          <p:val>
                                            <p:strVal val="#ppt_x"/>
                                          </p:val>
                                        </p:tav>
                                      </p:tavLst>
                                    </p:anim>
                                    <p:anim calcmode="lin" valueType="num">
                                      <p:cBhvr>
                                        <p:cTn id="45" dur="1000" fill="hold"/>
                                        <p:tgtEl>
                                          <p:spTgt spid="249"/>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257"/>
                                        </p:tgtEl>
                                        <p:attrNameLst>
                                          <p:attrName>style.visibility</p:attrName>
                                        </p:attrNameLst>
                                      </p:cBhvr>
                                      <p:to>
                                        <p:strVal val="visible"/>
                                      </p:to>
                                    </p:set>
                                    <p:animEffect transition="in" filter="fade">
                                      <p:cBhvr>
                                        <p:cTn id="48" dur="500"/>
                                        <p:tgtEl>
                                          <p:spTgt spid="257"/>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42"/>
                                        </p:tgtEl>
                                        <p:attrNameLst>
                                          <p:attrName>style.visibility</p:attrName>
                                        </p:attrNameLst>
                                      </p:cBhvr>
                                      <p:to>
                                        <p:strVal val="visible"/>
                                      </p:to>
                                    </p:set>
                                    <p:animEffect transition="in" filter="fade">
                                      <p:cBhvr>
                                        <p:cTn id="52" dur="500"/>
                                        <p:tgtEl>
                                          <p:spTgt spid="242"/>
                                        </p:tgtEl>
                                      </p:cBhvr>
                                    </p:animEffect>
                                  </p:childTnLst>
                                </p:cTn>
                              </p:par>
                            </p:childTnLst>
                          </p:cTn>
                        </p:par>
                        <p:par>
                          <p:cTn id="53" fill="hold">
                            <p:stCondLst>
                              <p:cond delay="5500"/>
                            </p:stCondLst>
                            <p:childTnLst>
                              <p:par>
                                <p:cTn id="54" presetID="47" presetClass="entr" presetSubtype="0" fill="hold" grpId="0" nodeType="afterEffect">
                                  <p:stCondLst>
                                    <p:cond delay="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52"/>
                                        </p:tgtEl>
                                        <p:attrNameLst>
                                          <p:attrName>style.visibility</p:attrName>
                                        </p:attrNameLst>
                                      </p:cBhvr>
                                      <p:to>
                                        <p:strVal val="visible"/>
                                      </p:to>
                                    </p:set>
                                    <p:animEffect transition="in" filter="fade">
                                      <p:cBhvr>
                                        <p:cTn id="61" dur="1000"/>
                                        <p:tgtEl>
                                          <p:spTgt spid="252"/>
                                        </p:tgtEl>
                                      </p:cBhvr>
                                    </p:animEffect>
                                    <p:anim calcmode="lin" valueType="num">
                                      <p:cBhvr>
                                        <p:cTn id="62" dur="1000" fill="hold"/>
                                        <p:tgtEl>
                                          <p:spTgt spid="252"/>
                                        </p:tgtEl>
                                        <p:attrNameLst>
                                          <p:attrName>ppt_x</p:attrName>
                                        </p:attrNameLst>
                                      </p:cBhvr>
                                      <p:tavLst>
                                        <p:tav tm="0">
                                          <p:val>
                                            <p:strVal val="#ppt_x"/>
                                          </p:val>
                                        </p:tav>
                                        <p:tav tm="100000">
                                          <p:val>
                                            <p:strVal val="#ppt_x"/>
                                          </p:val>
                                        </p:tav>
                                      </p:tavLst>
                                    </p:anim>
                                    <p:anim calcmode="lin" valueType="num">
                                      <p:cBhvr>
                                        <p:cTn id="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9" grpId="0" animBg="1"/>
      <p:bldP spid="240" grpId="0" animBg="1"/>
      <p:bldP spid="241" grpId="0" animBg="1"/>
      <p:bldP spid="242" grpId="0" animBg="1"/>
      <p:bldP spid="255" grpId="0"/>
      <p:bldP spid="256" grpId="0"/>
      <p:bldP spid="257" grpId="0"/>
      <p:bldP spid="25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4335</Words>
  <Application>Microsoft Office PowerPoint</Application>
  <PresentationFormat>全屏显示(16:9)</PresentationFormat>
  <Paragraphs>479</Paragraphs>
  <Slides>42</Slides>
  <Notes>42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42</vt:i4>
      </vt:variant>
    </vt:vector>
  </HeadingPairs>
  <TitlesOfParts>
    <vt:vector size="53" baseType="lpstr">
      <vt:lpstr>Gill Sans</vt:lpstr>
      <vt:lpstr>方正兰亭粗黑_GBK</vt:lpstr>
      <vt:lpstr>方正兰亭黑_GBK</vt:lpstr>
      <vt:lpstr>方正正大黑简体</vt:lpstr>
      <vt:lpstr>宋体</vt:lpstr>
      <vt:lpstr>微软雅黑 Light</vt:lpstr>
      <vt:lpstr>Arial</vt:lpstr>
      <vt:lpstr>Calibri</vt:lpstr>
      <vt:lpstr>Wingdings</vt:lpstr>
      <vt:lpstr>微软雅黑</vt:lpstr>
      <vt:lpstr>Office 主题​​</vt:lpstr>
      <vt:lpstr>PowerPoint 演示文稿</vt:lpstr>
      <vt:lpstr>PowerPoint 演示文稿</vt:lpstr>
      <vt:lpstr>PowerPoint 演示文稿</vt:lpstr>
      <vt:lpstr>第一部分  工作概况</vt:lpstr>
      <vt:lpstr>第一部分  具体工作明细</vt:lpstr>
      <vt:lpstr>第一部分  重点工作回顾</vt:lpstr>
      <vt:lpstr>第一部分  四项工作概况</vt:lpstr>
      <vt:lpstr>第一部分  四项工作概况</vt:lpstr>
      <vt:lpstr>第一部分  公司发展大事件</vt:lpstr>
      <vt:lpstr>第一部分  团队成员介绍</vt:lpstr>
      <vt:lpstr>PowerPoint 演示文稿</vt:lpstr>
      <vt:lpstr>第二部分  与上一年度对比</vt:lpstr>
      <vt:lpstr>第二部分  四项重点工作完成情况</vt:lpstr>
      <vt:lpstr>第二部分  四项重点工作完成情况</vt:lpstr>
      <vt:lpstr>第二部分  完成中的四个问题</vt:lpstr>
      <vt:lpstr>第二部分  完成中的四个提升</vt:lpstr>
      <vt:lpstr>第二部分  点击此处添加标题</vt:lpstr>
      <vt:lpstr>PowerPoint 演示文稿</vt:lpstr>
      <vt:lpstr>第三部分  已完成项目汇总</vt:lpstr>
      <vt:lpstr>第三部分  完成项目之一</vt:lpstr>
      <vt:lpstr>第三部分  完成项目之二</vt:lpstr>
      <vt:lpstr>第三部分  完成项目三</vt:lpstr>
      <vt:lpstr>第三部分  重点项目展望</vt:lpstr>
      <vt:lpstr>第三部分  成功经验分享</vt:lpstr>
      <vt:lpstr>PowerPoint 演示文稿</vt:lpstr>
      <vt:lpstr>第四部分  认识上的不足</vt:lpstr>
      <vt:lpstr>第四部分  管理上的不足之处</vt:lpstr>
      <vt:lpstr>第四部分  其他不足之处</vt:lpstr>
      <vt:lpstr>第四部分  其他不足之处</vt:lpstr>
      <vt:lpstr>第四部分  改善不足对策</vt:lpstr>
      <vt:lpstr>第四部分  点击此处添加标题</vt:lpstr>
      <vt:lpstr>PowerPoint 演示文稿</vt:lpstr>
      <vt:lpstr>第五部分  总体月份计划思路</vt:lpstr>
      <vt:lpstr>第五部分  必须完成的目标规划</vt:lpstr>
      <vt:lpstr>第五部分  产业全球化实施步骤</vt:lpstr>
      <vt:lpstr>第五部分  能力提升计划</vt:lpstr>
      <vt:lpstr>第五部分  能力提升步骤</vt:lpstr>
      <vt:lpstr>第五部分  产业分布与计划</vt:lpstr>
      <vt:lpstr>第五部分  产业分布与计划</vt:lpstr>
      <vt:lpstr>备用图标供选择 以便表达不同主题</vt:lpstr>
      <vt:lpstr>结 束 语</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2</cp:revision>
  <dcterms:created xsi:type="dcterms:W3CDTF">2018-09-20T07:08:16Z</dcterms:created>
  <dcterms:modified xsi:type="dcterms:W3CDTF">2019-07-23T05:36:31Z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2052-10.1.0.7400</vt:lpwstr>
  </property>
</Properties>
</file>