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83" r:id="rId12"/>
    <p:sldId id="284" r:id="rId13"/>
    <p:sldId id="285" r:id="rId14"/>
    <p:sldId id="282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ulim" panose="020B0600000101010101" pitchFamily="34" charset="-127"/>
      <p:regular r:id="rId35"/>
    </p:embeddedFont>
    <p:embeddedFont>
      <p:font typeface="Earth" panose="020B0500000000000000"/>
      <p:regular r:id="rId36"/>
    </p:embeddedFont>
    <p:embeddedFont>
      <p:font typeface="方正兰亭细黑_GBK_M" panose="02010600010101010101" pitchFamily="2" charset="2"/>
      <p:regular r:id="rId37"/>
    </p:embeddedFont>
    <p:embeddedFont>
      <p:font typeface="方正兰亭细黑_GBK" panose="02000000000000000000" pitchFamily="2" charset="-122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94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2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72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5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526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585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621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28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02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644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698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92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489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776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46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248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193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068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102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74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431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0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6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8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47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85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5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40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76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t>2016/3/9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10" name="背景音乐 - 轻快钢琴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3580729" y="5455752"/>
            <a:ext cx="609600" cy="609600"/>
          </a:xfrm>
          <a:prstGeom prst="rect">
            <a:avLst/>
          </a:prstGeom>
        </p:spPr>
      </p:pic>
      <p:grpSp>
        <p:nvGrpSpPr>
          <p:cNvPr id="58" name="KSO_Shape"/>
          <p:cNvGrpSpPr/>
          <p:nvPr/>
        </p:nvGrpSpPr>
        <p:grpSpPr bwMode="auto">
          <a:xfrm>
            <a:off x="158296" y="591828"/>
            <a:ext cx="4971052" cy="4109711"/>
            <a:chOff x="1331642" y="1268758"/>
            <a:chExt cx="5832654" cy="4819365"/>
          </a:xfrm>
          <a:solidFill>
            <a:schemeClr val="bg2">
              <a:lumMod val="90000"/>
              <a:alpha val="50000"/>
            </a:schemeClr>
          </a:solidFill>
        </p:grpSpPr>
        <p:sp>
          <p:nvSpPr>
            <p:cNvPr id="60" name="内蒙古"/>
            <p:cNvSpPr/>
            <p:nvPr/>
          </p:nvSpPr>
          <p:spPr bwMode="auto">
            <a:xfrm>
              <a:off x="3781357" y="1323171"/>
              <a:ext cx="2555481" cy="2179593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61" name="甘肃"/>
            <p:cNvSpPr/>
            <p:nvPr/>
          </p:nvSpPr>
          <p:spPr bwMode="auto">
            <a:xfrm>
              <a:off x="3289859" y="2796961"/>
              <a:ext cx="1633144" cy="1382066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62" name="宁夏"/>
            <p:cNvSpPr/>
            <p:nvPr/>
          </p:nvSpPr>
          <p:spPr bwMode="auto">
            <a:xfrm>
              <a:off x="4450168" y="3277341"/>
              <a:ext cx="329739" cy="544121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63" name="新疆"/>
            <p:cNvSpPr/>
            <p:nvPr/>
          </p:nvSpPr>
          <p:spPr bwMode="auto">
            <a:xfrm>
              <a:off x="1331642" y="1845527"/>
              <a:ext cx="2334617" cy="1764506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64" name="青海"/>
            <p:cNvSpPr/>
            <p:nvPr/>
          </p:nvSpPr>
          <p:spPr bwMode="auto">
            <a:xfrm>
              <a:off x="2846577" y="3230702"/>
              <a:ext cx="1452720" cy="1041603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65" name="四川"/>
            <p:cNvSpPr/>
            <p:nvPr/>
          </p:nvSpPr>
          <p:spPr bwMode="auto">
            <a:xfrm>
              <a:off x="3680258" y="3961379"/>
              <a:ext cx="1256743" cy="1102234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66" name="西藏"/>
            <p:cNvSpPr/>
            <p:nvPr/>
          </p:nvSpPr>
          <p:spPr bwMode="auto">
            <a:xfrm>
              <a:off x="1592946" y="3513645"/>
              <a:ext cx="2249072" cy="1368075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67" name="云南"/>
            <p:cNvSpPr/>
            <p:nvPr/>
          </p:nvSpPr>
          <p:spPr bwMode="auto">
            <a:xfrm>
              <a:off x="3641375" y="4651635"/>
              <a:ext cx="1017215" cy="1060258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68" name="贵州"/>
            <p:cNvSpPr/>
            <p:nvPr/>
          </p:nvSpPr>
          <p:spPr bwMode="auto">
            <a:xfrm>
              <a:off x="4370846" y="4637644"/>
              <a:ext cx="687476" cy="595423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69" name="广西"/>
            <p:cNvSpPr/>
            <p:nvPr/>
          </p:nvSpPr>
          <p:spPr bwMode="auto">
            <a:xfrm>
              <a:off x="4482833" y="5002982"/>
              <a:ext cx="899007" cy="684038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70" name="重庆"/>
            <p:cNvSpPr/>
            <p:nvPr/>
          </p:nvSpPr>
          <p:spPr bwMode="auto">
            <a:xfrm>
              <a:off x="4607263" y="4250540"/>
              <a:ext cx="508607" cy="516138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71" name="陕西"/>
            <p:cNvSpPr/>
            <p:nvPr/>
          </p:nvSpPr>
          <p:spPr bwMode="auto">
            <a:xfrm>
              <a:off x="4607262" y="3249358"/>
              <a:ext cx="580154" cy="1033830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72" name="山西"/>
            <p:cNvSpPr/>
            <p:nvPr/>
          </p:nvSpPr>
          <p:spPr bwMode="auto">
            <a:xfrm>
              <a:off x="5109648" y="3055030"/>
              <a:ext cx="385733" cy="848829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73" name="湖南"/>
            <p:cNvSpPr/>
            <p:nvPr/>
          </p:nvSpPr>
          <p:spPr bwMode="auto">
            <a:xfrm>
              <a:off x="5008549" y="4502391"/>
              <a:ext cx="615928" cy="71513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74" name="湖北"/>
            <p:cNvSpPr/>
            <p:nvPr/>
          </p:nvSpPr>
          <p:spPr bwMode="auto">
            <a:xfrm>
              <a:off x="4937001" y="4090414"/>
              <a:ext cx="874121" cy="54723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75" name="广东"/>
            <p:cNvSpPr/>
            <p:nvPr/>
          </p:nvSpPr>
          <p:spPr bwMode="auto">
            <a:xfrm>
              <a:off x="5129868" y="5096260"/>
              <a:ext cx="909894" cy="719795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76" name="江西"/>
            <p:cNvSpPr/>
            <p:nvPr/>
          </p:nvSpPr>
          <p:spPr bwMode="auto">
            <a:xfrm>
              <a:off x="5560706" y="4472853"/>
              <a:ext cx="544381" cy="741559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77" name="福建"/>
            <p:cNvSpPr/>
            <p:nvPr/>
          </p:nvSpPr>
          <p:spPr bwMode="auto">
            <a:xfrm>
              <a:off x="5843784" y="4670290"/>
              <a:ext cx="503941" cy="615634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78" name="浙江"/>
            <p:cNvSpPr/>
            <p:nvPr/>
          </p:nvSpPr>
          <p:spPr bwMode="auto">
            <a:xfrm>
              <a:off x="6069314" y="4280079"/>
              <a:ext cx="432394" cy="500591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79" name="安徽"/>
            <p:cNvSpPr/>
            <p:nvPr/>
          </p:nvSpPr>
          <p:spPr bwMode="auto">
            <a:xfrm>
              <a:off x="5646252" y="3846336"/>
              <a:ext cx="547492" cy="670046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80" name="天津"/>
            <p:cNvSpPr/>
            <p:nvPr/>
          </p:nvSpPr>
          <p:spPr bwMode="auto">
            <a:xfrm>
              <a:off x="5753573" y="3073685"/>
              <a:ext cx="143094" cy="206765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81" name="北京"/>
            <p:cNvSpPr/>
            <p:nvPr/>
          </p:nvSpPr>
          <p:spPr bwMode="auto">
            <a:xfrm>
              <a:off x="5610478" y="2980407"/>
              <a:ext cx="189756" cy="20365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82" name="辽宁"/>
            <p:cNvSpPr/>
            <p:nvPr/>
          </p:nvSpPr>
          <p:spPr bwMode="auto">
            <a:xfrm>
              <a:off x="5932441" y="2576203"/>
              <a:ext cx="673477" cy="640508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83" name="吉林"/>
            <p:cNvSpPr/>
            <p:nvPr/>
          </p:nvSpPr>
          <p:spPr bwMode="auto">
            <a:xfrm>
              <a:off x="6083312" y="2189100"/>
              <a:ext cx="959667" cy="651391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84" name="黑龙江"/>
            <p:cNvSpPr/>
            <p:nvPr/>
          </p:nvSpPr>
          <p:spPr bwMode="auto">
            <a:xfrm>
              <a:off x="5879557" y="1268758"/>
              <a:ext cx="1284739" cy="1167528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85" name="山东"/>
            <p:cNvSpPr/>
            <p:nvPr/>
          </p:nvSpPr>
          <p:spPr bwMode="auto">
            <a:xfrm>
              <a:off x="5624476" y="3362847"/>
              <a:ext cx="777687" cy="488154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86" name="上海"/>
            <p:cNvSpPr/>
            <p:nvPr/>
          </p:nvSpPr>
          <p:spPr bwMode="auto">
            <a:xfrm>
              <a:off x="6350835" y="4172809"/>
              <a:ext cx="122875" cy="10727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87" name="江苏"/>
            <p:cNvSpPr/>
            <p:nvPr/>
          </p:nvSpPr>
          <p:spPr bwMode="auto">
            <a:xfrm>
              <a:off x="5781568" y="3760832"/>
              <a:ext cx="678143" cy="522356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88" name="河北"/>
            <p:cNvSpPr/>
            <p:nvPr/>
          </p:nvSpPr>
          <p:spPr bwMode="auto">
            <a:xfrm>
              <a:off x="5428499" y="2761203"/>
              <a:ext cx="629926" cy="898577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89" name="河南"/>
            <p:cNvSpPr/>
            <p:nvPr/>
          </p:nvSpPr>
          <p:spPr bwMode="auto">
            <a:xfrm>
              <a:off x="5140754" y="3624023"/>
              <a:ext cx="662590" cy="656054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90" name="台湾"/>
            <p:cNvSpPr/>
            <p:nvPr/>
          </p:nvSpPr>
          <p:spPr bwMode="auto">
            <a:xfrm>
              <a:off x="6386611" y="5024745"/>
              <a:ext cx="189756" cy="458616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  <p:sp>
          <p:nvSpPr>
            <p:cNvPr id="91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b="1">
                <a:solidFill>
                  <a:srgbClr val="0547A1"/>
                </a:solidFill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81" y="1590092"/>
            <a:ext cx="5642150" cy="3623076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1253123" y="273728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032200" y="273728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795517" y="273728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567481" y="273728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421332" y="40544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方正综艺简体" panose="02010601030101010101" pitchFamily="2" charset="-122"/>
                <a:ea typeface="方正综艺简体" panose="02010601030101010101" pitchFamily="2" charset="-122"/>
              </a:rPr>
              <a:t>工</a:t>
            </a:r>
            <a:endParaRPr lang="zh-CN" altLang="en-US" sz="6600" dirty="0">
              <a:solidFill>
                <a:srgbClr val="C00000"/>
              </a:solidFill>
              <a:latin typeface="方正综艺简体" panose="02010601030101010101" pitchFamily="2" charset="-122"/>
              <a:ea typeface="方正综艺简体" panose="02010601030101010101" pitchFamily="2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219139" y="40544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方正综艺简体" panose="02010601030101010101" pitchFamily="2" charset="-122"/>
                <a:ea typeface="方正综艺简体" panose="02010601030101010101" pitchFamily="2" charset="-122"/>
              </a:rPr>
              <a:t>作</a:t>
            </a:r>
            <a:endParaRPr lang="zh-CN" altLang="en-US" sz="6600" dirty="0">
              <a:solidFill>
                <a:srgbClr val="C00000"/>
              </a:solidFill>
              <a:latin typeface="方正综艺简体" panose="02010601030101010101" pitchFamily="2" charset="-122"/>
              <a:ea typeface="方正综艺简体" panose="02010601030101010101" pitchFamily="2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960237" y="40544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方正综艺简体" panose="02010601030101010101" pitchFamily="2" charset="-122"/>
                <a:ea typeface="方正综艺简体" panose="02010601030101010101" pitchFamily="2" charset="-122"/>
              </a:rPr>
              <a:t>总</a:t>
            </a:r>
            <a:endParaRPr lang="zh-CN" altLang="en-US" sz="6600" dirty="0">
              <a:solidFill>
                <a:srgbClr val="C00000"/>
              </a:solidFill>
              <a:latin typeface="方正综艺简体" panose="02010601030101010101" pitchFamily="2" charset="-122"/>
              <a:ea typeface="方正综艺简体" panose="02010601030101010101" pitchFamily="2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6730005" y="40544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方正综艺简体" panose="02010601030101010101" pitchFamily="2" charset="-122"/>
                <a:ea typeface="方正综艺简体" panose="02010601030101010101" pitchFamily="2" charset="-122"/>
              </a:rPr>
              <a:t>结</a:t>
            </a:r>
            <a:endParaRPr lang="zh-CN" altLang="en-US" sz="6600" dirty="0">
              <a:solidFill>
                <a:srgbClr val="C00000"/>
              </a:solidFill>
              <a:latin typeface="方正综艺简体" panose="02010601030101010101" pitchFamily="2" charset="-122"/>
              <a:ea typeface="方正综艺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9" showWhenStopped="0">
                <p:cTn id="6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9" grpId="0"/>
      <p:bldP spid="31" grpId="0"/>
      <p:bldP spid="106" grpId="0"/>
      <p:bldP spid="107" grpId="0"/>
      <p:bldP spid="1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发展情况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983063" y="1942692"/>
            <a:ext cx="52813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893756" y="1390653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713253" y="1398942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椭圆 33"/>
          <p:cNvSpPr/>
          <p:nvPr/>
        </p:nvSpPr>
        <p:spPr>
          <a:xfrm>
            <a:off x="1271338" y="1390653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090836" y="1413230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56629" y="2779935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2013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67838" y="277993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2014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1747" y="2779935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2015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15655" y="277993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2016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57487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8" name="圆角矩形 4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68696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579905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91113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7" name="圆角矩形 5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05927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7134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68343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66851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0" grpId="0" animBg="1"/>
      <p:bldP spid="34" grpId="0" animBg="1"/>
      <p:bldP spid="38" grpId="0"/>
      <p:bldP spid="39" grpId="0"/>
      <p:bldP spid="40" grpId="0"/>
      <p:bldP spid="41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2103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研究思路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5498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研究过程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2150499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598267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PROCESS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73569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873569"/>
            <a:ext cx="0" cy="13011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21307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5681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8" grpId="0" animBg="1"/>
      <p:bldP spid="59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研究思路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椭圆 34"/>
          <p:cNvSpPr/>
          <p:nvPr/>
        </p:nvSpPr>
        <p:spPr>
          <a:xfrm rot="5400000">
            <a:off x="3073872" y="216992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 rot="5400000">
            <a:off x="1446958" y="2173201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椭圆 34"/>
          <p:cNvSpPr/>
          <p:nvPr/>
        </p:nvSpPr>
        <p:spPr>
          <a:xfrm rot="5400000">
            <a:off x="6343669" y="216992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 rot="5400000">
            <a:off x="4716755" y="2173201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273208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4013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74818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25622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2" grpId="0"/>
          <p:bldP spid="43" grpId="0" animBg="1"/>
          <p:bldP spid="64" grpId="0" animBg="1"/>
          <p:bldP spid="71" grpId="0"/>
          <p:bldP spid="72" grpId="0"/>
          <p:bldP spid="73" grpId="0"/>
          <p:bldP spid="74" grpId="0"/>
          <p:bldP spid="7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2" grpId="0"/>
          <p:bldP spid="43" grpId="0" animBg="1"/>
          <p:bldP spid="64" grpId="0" animBg="1"/>
          <p:bldP spid="71" grpId="0"/>
          <p:bldP spid="72" grpId="0"/>
          <p:bldP spid="73" grpId="0"/>
          <p:bldP spid="74" grpId="0"/>
          <p:bldP spid="7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研究过程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213637" y="3195069"/>
            <a:ext cx="1721136" cy="1224902"/>
            <a:chOff x="3213637" y="3195069"/>
            <a:chExt cx="1721136" cy="1224902"/>
          </a:xfrm>
        </p:grpSpPr>
        <p:grpSp>
          <p:nvGrpSpPr>
            <p:cNvPr id="16" name="组合 15"/>
            <p:cNvGrpSpPr/>
            <p:nvPr/>
          </p:nvGrpSpPr>
          <p:grpSpPr>
            <a:xfrm>
              <a:off x="3213637" y="3195069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圆角矩形 1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286982" y="360046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46272" y="3215046"/>
            <a:ext cx="1721136" cy="1224902"/>
            <a:chOff x="6646272" y="3215046"/>
            <a:chExt cx="1721136" cy="1224902"/>
          </a:xfrm>
        </p:grpSpPr>
        <p:grpSp>
          <p:nvGrpSpPr>
            <p:cNvPr id="32" name="组合 31"/>
            <p:cNvGrpSpPr/>
            <p:nvPr/>
          </p:nvGrpSpPr>
          <p:grpSpPr>
            <a:xfrm>
              <a:off x="6646272" y="3215046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圆角矩形 3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726172" y="3609091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53035" y="1860420"/>
            <a:ext cx="1721136" cy="1224902"/>
            <a:chOff x="1453035" y="1860420"/>
            <a:chExt cx="1721136" cy="1224902"/>
          </a:xfrm>
        </p:grpSpPr>
        <p:grpSp>
          <p:nvGrpSpPr>
            <p:cNvPr id="13" name="组合 12"/>
            <p:cNvGrpSpPr/>
            <p:nvPr/>
          </p:nvGrpSpPr>
          <p:grpSpPr>
            <a:xfrm>
              <a:off x="1453035" y="1860420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圆角矩形 1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507784" y="2164433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85670" y="1880397"/>
            <a:ext cx="1721136" cy="1224902"/>
            <a:chOff x="4885670" y="1880397"/>
            <a:chExt cx="1721136" cy="1224902"/>
          </a:xfrm>
        </p:grpSpPr>
        <p:grpSp>
          <p:nvGrpSpPr>
            <p:cNvPr id="23" name="组合 22"/>
            <p:cNvGrpSpPr/>
            <p:nvPr/>
          </p:nvGrpSpPr>
          <p:grpSpPr>
            <a:xfrm>
              <a:off x="4885670" y="1880397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946974" y="220208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93618" y="1120015"/>
            <a:ext cx="1118835" cy="1118835"/>
            <a:chOff x="893618" y="1120015"/>
            <a:chExt cx="1118835" cy="1118835"/>
          </a:xfrm>
        </p:grpSpPr>
        <p:sp>
          <p:nvSpPr>
            <p:cNvPr id="9" name="椭圆 8"/>
            <p:cNvSpPr/>
            <p:nvPr/>
          </p:nvSpPr>
          <p:spPr>
            <a:xfrm>
              <a:off x="893618" y="1120015"/>
              <a:ext cx="1118835" cy="11188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79937" y="1343502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32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26253" y="1139992"/>
            <a:ext cx="1118835" cy="1118835"/>
            <a:chOff x="4326253" y="1139992"/>
            <a:chExt cx="1118835" cy="1118835"/>
          </a:xfrm>
        </p:grpSpPr>
        <p:sp>
          <p:nvSpPr>
            <p:cNvPr id="31" name="椭圆 30"/>
            <p:cNvSpPr/>
            <p:nvPr/>
          </p:nvSpPr>
          <p:spPr>
            <a:xfrm>
              <a:off x="4326253" y="1139992"/>
              <a:ext cx="1118835" cy="11188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1600" y="1392507"/>
              <a:ext cx="4491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32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62509" y="2571750"/>
            <a:ext cx="1102257" cy="1102257"/>
            <a:chOff x="2662509" y="2571750"/>
            <a:chExt cx="1102257" cy="1102257"/>
          </a:xfrm>
        </p:grpSpPr>
        <p:grpSp>
          <p:nvGrpSpPr>
            <p:cNvPr id="10" name="组合 9"/>
            <p:cNvGrpSpPr/>
            <p:nvPr/>
          </p:nvGrpSpPr>
          <p:grpSpPr>
            <a:xfrm>
              <a:off x="2662509" y="2571750"/>
              <a:ext cx="1102257" cy="110225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966682" y="2830490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95144" y="2591727"/>
            <a:ext cx="1102257" cy="1102257"/>
            <a:chOff x="6095144" y="2591727"/>
            <a:chExt cx="1102257" cy="1102257"/>
          </a:xfrm>
        </p:grpSpPr>
        <p:grpSp>
          <p:nvGrpSpPr>
            <p:cNvPr id="35" name="组合 34"/>
            <p:cNvGrpSpPr/>
            <p:nvPr/>
          </p:nvGrpSpPr>
          <p:grpSpPr>
            <a:xfrm>
              <a:off x="6095144" y="2591727"/>
              <a:ext cx="1102257" cy="110225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413831" y="2821439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8" presetClass="entr" presetSubtype="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8" presetClass="entr" presetSubtype="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85435" y="15031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85435" y="19158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实验难点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85435" y="23285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案例分析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85435" y="27412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问题评估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64501" y="1580883"/>
            <a:ext cx="569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64501" y="1989205"/>
            <a:ext cx="1092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DIFFICULTIES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64501" y="2397527"/>
            <a:ext cx="861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ANALYSIS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64501" y="2805849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ASSESSMENT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223167" y="1873561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814736" y="1503159"/>
            <a:ext cx="0" cy="20201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91547" y="15306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91547" y="196802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91547" y="24053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91547" y="284274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385435" y="31540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研究成果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4501" y="3214173"/>
            <a:ext cx="1265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ACHIEVEMENTS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091546" y="32012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24" grpId="0"/>
      <p:bldP spid="25" grpId="0"/>
      <p:bldP spid="27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76363" y="1350240"/>
            <a:ext cx="3052789" cy="3052789"/>
            <a:chOff x="1076363" y="1350240"/>
            <a:chExt cx="3052789" cy="3052789"/>
          </a:xfrm>
        </p:grpSpPr>
        <p:grpSp>
          <p:nvGrpSpPr>
            <p:cNvPr id="42" name="组合 41"/>
            <p:cNvGrpSpPr/>
            <p:nvPr/>
          </p:nvGrpSpPr>
          <p:grpSpPr>
            <a:xfrm>
              <a:off x="1076363" y="1350240"/>
              <a:ext cx="3052789" cy="305278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3032353" y="3209065"/>
              <a:ext cx="6591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249566" y="1312088"/>
            <a:ext cx="2338385" cy="2443165"/>
            <a:chOff x="1249566" y="1312088"/>
            <a:chExt cx="2338385" cy="2443165"/>
          </a:xfrm>
        </p:grpSpPr>
        <p:sp>
          <p:nvSpPr>
            <p:cNvPr id="45" name="椭圆 44"/>
            <p:cNvSpPr/>
            <p:nvPr/>
          </p:nvSpPr>
          <p:spPr>
            <a:xfrm>
              <a:off x="1249566" y="1416868"/>
              <a:ext cx="2338385" cy="233838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44857" y="1312088"/>
              <a:ext cx="633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25442" y="2047960"/>
            <a:ext cx="1611782" cy="1611782"/>
            <a:chOff x="1825442" y="2047960"/>
            <a:chExt cx="1611782" cy="1611782"/>
          </a:xfrm>
        </p:grpSpPr>
        <p:grpSp>
          <p:nvGrpSpPr>
            <p:cNvPr id="47" name="组合 46"/>
            <p:cNvGrpSpPr/>
            <p:nvPr/>
          </p:nvGrpSpPr>
          <p:grpSpPr>
            <a:xfrm>
              <a:off x="1825442" y="2047960"/>
              <a:ext cx="1611782" cy="16117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86003" y="2461135"/>
              <a:ext cx="580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47659" y="1598714"/>
            <a:ext cx="620695" cy="620695"/>
            <a:chOff x="1647659" y="1598714"/>
            <a:chExt cx="620695" cy="620695"/>
          </a:xfrm>
        </p:grpSpPr>
        <p:grpSp>
          <p:nvGrpSpPr>
            <p:cNvPr id="65" name="组合 64"/>
            <p:cNvGrpSpPr/>
            <p:nvPr/>
          </p:nvGrpSpPr>
          <p:grpSpPr>
            <a:xfrm>
              <a:off x="1647659" y="1598714"/>
              <a:ext cx="620695" cy="62069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781732" y="1658808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31991" y="3821070"/>
            <a:ext cx="717066" cy="717066"/>
            <a:chOff x="4946295" y="3821070"/>
            <a:chExt cx="717066" cy="717066"/>
          </a:xfrm>
        </p:grpSpPr>
        <p:grpSp>
          <p:nvGrpSpPr>
            <p:cNvPr id="80" name="组合 79"/>
            <p:cNvGrpSpPr/>
            <p:nvPr/>
          </p:nvGrpSpPr>
          <p:grpSpPr>
            <a:xfrm>
              <a:off x="4946295" y="3821070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5098681" y="3920194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31991" y="2978203"/>
            <a:ext cx="717066" cy="717066"/>
            <a:chOff x="4946295" y="2978203"/>
            <a:chExt cx="717066" cy="717066"/>
          </a:xfrm>
        </p:grpSpPr>
        <p:grpSp>
          <p:nvGrpSpPr>
            <p:cNvPr id="77" name="组合 76"/>
            <p:cNvGrpSpPr/>
            <p:nvPr/>
          </p:nvGrpSpPr>
          <p:grpSpPr>
            <a:xfrm>
              <a:off x="4946295" y="2978203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5098681" y="3105902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31991" y="1281682"/>
            <a:ext cx="717066" cy="717066"/>
            <a:chOff x="4946295" y="1281682"/>
            <a:chExt cx="717066" cy="717066"/>
          </a:xfrm>
        </p:grpSpPr>
        <p:grpSp>
          <p:nvGrpSpPr>
            <p:cNvPr id="73" name="组合 72"/>
            <p:cNvGrpSpPr/>
            <p:nvPr/>
          </p:nvGrpSpPr>
          <p:grpSpPr>
            <a:xfrm>
              <a:off x="4946295" y="1281682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5098681" y="1409382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26599" y="2124550"/>
            <a:ext cx="727851" cy="727851"/>
            <a:chOff x="4940903" y="2124550"/>
            <a:chExt cx="727851" cy="727851"/>
          </a:xfrm>
        </p:grpSpPr>
        <p:sp>
          <p:nvSpPr>
            <p:cNvPr id="72" name="椭圆 71"/>
            <p:cNvSpPr/>
            <p:nvPr/>
          </p:nvSpPr>
          <p:spPr>
            <a:xfrm>
              <a:off x="4940903" y="2124550"/>
              <a:ext cx="727851" cy="7278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98682" y="2257642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916449" y="133684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16449" y="149615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5787828" y="1346831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916449" y="21959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916449" y="23552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5787828" y="2205900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916449" y="303876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16449" y="319807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787828" y="3048750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916449" y="388074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916449" y="404006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flipV="1">
            <a:off x="5787828" y="3890735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2.83951E-6 L -0.20416 0.40494 " pathEditMode="relative" rAng="0" ptsTypes="AA">
                                          <p:cBhvr>
                                            <p:cTn id="51" dur="5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208" y="202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4.72222E-6 -1.97531E-6 L -0.2875 -0.14815 " pathEditMode="relative" rAng="0" ptsTypes="AA">
                                          <p:cBhvr>
                                            <p:cTn id="60" dur="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75" y="-74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4.72222E-6 4.5679E-6 L -0.28611 -0.09136 " pathEditMode="relative" rAng="0" ptsTypes="AA">
                                          <p:cBhvr>
                                            <p:cTn id="69" dur="5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06" y="-4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5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4.72222E-6 -4.32099E-6 L -0.35138 -0.4395 " pathEditMode="relative" rAng="0" ptsTypes="AA">
                                          <p:cBhvr>
                                            <p:cTn id="78" dur="50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69" y="-2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87" grpId="0"/>
          <p:bldP spid="88" grpId="0"/>
          <p:bldP spid="90" grpId="0"/>
          <p:bldP spid="91" grpId="0"/>
          <p:bldP spid="93" grpId="0"/>
          <p:bldP spid="95" grpId="0"/>
          <p:bldP spid="97" grpId="0"/>
          <p:bldP spid="98" grpId="0"/>
          <p:bldP spid="10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2.83951E-6 L -0.20416 0.40494 " pathEditMode="relative" rAng="0" ptsTypes="AA">
                                          <p:cBhvr>
                                            <p:cTn id="51" dur="5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208" y="202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4.72222E-6 -1.97531E-6 L -0.2875 -0.14815 " pathEditMode="relative" rAng="0" ptsTypes="AA">
                                          <p:cBhvr>
                                            <p:cTn id="60" dur="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75" y="-74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4.72222E-6 4.5679E-6 L -0.28611 -0.09136 " pathEditMode="relative" rAng="0" ptsTypes="AA">
                                          <p:cBhvr>
                                            <p:cTn id="69" dur="5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06" y="-4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5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4.72222E-6 -4.32099E-6 L -0.35138 -0.4395 " pathEditMode="relative" rAng="0" ptsTypes="AA">
                                          <p:cBhvr>
                                            <p:cTn id="78" dur="50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69" y="-2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87" grpId="0"/>
          <p:bldP spid="88" grpId="0"/>
          <p:bldP spid="90" grpId="0"/>
          <p:bldP spid="91" grpId="0"/>
          <p:bldP spid="93" grpId="0"/>
          <p:bldP spid="95" grpId="0"/>
          <p:bldP spid="97" grpId="0"/>
          <p:bldP spid="98" grpId="0"/>
          <p:bldP spid="10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5"/>
          <p:cNvSpPr/>
          <p:nvPr/>
        </p:nvSpPr>
        <p:spPr>
          <a:xfrm rot="5400000">
            <a:off x="2044393" y="2982310"/>
            <a:ext cx="2093533" cy="116108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658150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032223" y="1943488"/>
            <a:ext cx="1161081" cy="2666129"/>
            <a:chOff x="4013612" y="985436"/>
            <a:chExt cx="1443428" cy="3314468"/>
          </a:xfrm>
        </p:grpSpPr>
        <p:sp>
          <p:nvSpPr>
            <p:cNvPr id="105" name="圆角矩形 104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1170705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圆角矩形 107"/>
          <p:cNvSpPr/>
          <p:nvPr/>
        </p:nvSpPr>
        <p:spPr>
          <a:xfrm rot="5400000">
            <a:off x="4760286" y="2741411"/>
            <a:ext cx="2575331" cy="116108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5619703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989015" y="1943488"/>
            <a:ext cx="1161081" cy="2666129"/>
            <a:chOff x="4013612" y="985436"/>
            <a:chExt cx="1443428" cy="3314468"/>
          </a:xfrm>
        </p:grpSpPr>
        <p:sp>
          <p:nvSpPr>
            <p:cNvPr id="113" name="圆角矩形 112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圆角矩形 113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>
            <a:off x="4132259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6945807" y="1370413"/>
            <a:ext cx="1161081" cy="3239204"/>
            <a:chOff x="4013613" y="985437"/>
            <a:chExt cx="1443428" cy="3314468"/>
          </a:xfrm>
        </p:grpSpPr>
        <p:sp>
          <p:nvSpPr>
            <p:cNvPr id="121" name="圆角矩形 120"/>
            <p:cNvSpPr/>
            <p:nvPr/>
          </p:nvSpPr>
          <p:spPr>
            <a:xfrm rot="5400000">
              <a:off x="3078093" y="1920957"/>
              <a:ext cx="3314468" cy="1443428"/>
            </a:xfrm>
            <a:prstGeom prst="roundRect">
              <a:avLst>
                <a:gd name="adj" fmla="val 46172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3109760" y="1976006"/>
              <a:ext cx="3251129" cy="1352701"/>
            </a:xfrm>
            <a:prstGeom prst="roundRect">
              <a:avLst>
                <a:gd name="adj" fmla="val 48249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椭圆 122"/>
          <p:cNvSpPr/>
          <p:nvPr/>
        </p:nvSpPr>
        <p:spPr>
          <a:xfrm>
            <a:off x="7093813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123"/>
          <p:cNvSpPr txBox="1"/>
          <p:nvPr/>
        </p:nvSpPr>
        <p:spPr>
          <a:xfrm>
            <a:off x="4177330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86276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138884" y="180168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45%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658150" y="286250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15%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39054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165437" y="9075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165437" y="10668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1036816" y="917548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2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椭圆 42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126470" y="1921438"/>
            <a:ext cx="2412192" cy="7011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2832059" y="1921438"/>
            <a:ext cx="1706603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888282" y="1921438"/>
            <a:ext cx="650380" cy="2027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38662" y="1921438"/>
            <a:ext cx="574541" cy="20755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 flipV="1">
            <a:off x="4538662" y="1921438"/>
            <a:ext cx="1647314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538662" y="1921438"/>
            <a:ext cx="2437224" cy="757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>
            <a:off x="2476990" y="3123937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533213" y="364194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4750752" y="364194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830907" y="310409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6620817" y="232368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771401" y="224166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3837483" y="1220259"/>
            <a:ext cx="1402358" cy="1402358"/>
            <a:chOff x="3851771" y="1163107"/>
            <a:chExt cx="1402358" cy="1402358"/>
          </a:xfrm>
        </p:grpSpPr>
        <p:grpSp>
          <p:nvGrpSpPr>
            <p:cNvPr id="76" name="组合 7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099140" y="1710398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488612" y="240505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03782" y="322832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32219" y="389041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8251" y="237647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6349" y="326683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34678" y="389041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168280" y="1085351"/>
            <a:ext cx="3171495" cy="317149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9172" y="2539810"/>
            <a:ext cx="1130909" cy="1130909"/>
            <a:chOff x="659172" y="2539810"/>
            <a:chExt cx="1130909" cy="1130909"/>
          </a:xfrm>
        </p:grpSpPr>
        <p:sp>
          <p:nvSpPr>
            <p:cNvPr id="35" name="椭圆 34"/>
            <p:cNvSpPr/>
            <p:nvPr/>
          </p:nvSpPr>
          <p:spPr>
            <a:xfrm>
              <a:off x="659172" y="2539810"/>
              <a:ext cx="1130909" cy="113090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8957" y="2627556"/>
              <a:ext cx="580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58454" y="3300716"/>
            <a:ext cx="1583943" cy="1583943"/>
            <a:chOff x="1758454" y="3300716"/>
            <a:chExt cx="1583943" cy="1583943"/>
          </a:xfrm>
        </p:grpSpPr>
        <p:grpSp>
          <p:nvGrpSpPr>
            <p:cNvPr id="36" name="组合 35"/>
            <p:cNvGrpSpPr/>
            <p:nvPr/>
          </p:nvGrpSpPr>
          <p:grpSpPr>
            <a:xfrm>
              <a:off x="1758454" y="3300716"/>
              <a:ext cx="1583943" cy="158394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184500" y="3587733"/>
              <a:ext cx="7521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6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9680" y="1458801"/>
            <a:ext cx="813432" cy="813432"/>
            <a:chOff x="939680" y="1458801"/>
            <a:chExt cx="813432" cy="813432"/>
          </a:xfrm>
        </p:grpSpPr>
        <p:grpSp>
          <p:nvGrpSpPr>
            <p:cNvPr id="32" name="组合 31"/>
            <p:cNvGrpSpPr/>
            <p:nvPr/>
          </p:nvGrpSpPr>
          <p:grpSpPr>
            <a:xfrm>
              <a:off x="939680" y="1458801"/>
              <a:ext cx="813432" cy="8134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088748" y="1565452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32409" y="996451"/>
            <a:ext cx="559417" cy="559417"/>
            <a:chOff x="1732409" y="996451"/>
            <a:chExt cx="559417" cy="559417"/>
          </a:xfrm>
        </p:grpSpPr>
        <p:sp>
          <p:nvSpPr>
            <p:cNvPr id="31" name="椭圆 30"/>
            <p:cNvSpPr/>
            <p:nvPr/>
          </p:nvSpPr>
          <p:spPr>
            <a:xfrm>
              <a:off x="1732409" y="996451"/>
              <a:ext cx="559417" cy="55941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08937" y="1049342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20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73321" y="1746824"/>
            <a:ext cx="2209109" cy="2209109"/>
            <a:chOff x="3273321" y="1746824"/>
            <a:chExt cx="2209109" cy="2209109"/>
          </a:xfrm>
        </p:grpSpPr>
        <p:sp>
          <p:nvSpPr>
            <p:cNvPr id="39" name="椭圆 38"/>
            <p:cNvSpPr/>
            <p:nvPr/>
          </p:nvSpPr>
          <p:spPr>
            <a:xfrm>
              <a:off x="3273321" y="1746824"/>
              <a:ext cx="2209109" cy="220910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49886" y="1997410"/>
              <a:ext cx="91403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E</a:t>
              </a:r>
              <a:endParaRPr lang="zh-CN" altLang="en-US" sz="96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000656" y="2271917"/>
            <a:ext cx="12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TITLE</a:t>
            </a:r>
            <a:endParaRPr lang="zh-CN" altLang="en-US" sz="3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17337" y="116583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17337" y="1325154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5688716" y="1175827"/>
            <a:ext cx="0" cy="409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17337" y="18942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17337" y="205359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5688716" y="1904270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817337" y="262101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17337" y="27803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5688716" y="263100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17337" y="339043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17337" y="3549750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5688716" y="3400423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817337" y="41152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17337" y="427456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688716" y="412523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39384" y="1180443"/>
            <a:ext cx="207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RESEARCH MENTALITY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AND THE PROCESS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主目录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4"/>
          <p:cNvSpPr/>
          <p:nvPr/>
        </p:nvSpPr>
        <p:spPr>
          <a:xfrm>
            <a:off x="1741714" y="2220686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180871" y="1661152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1676" y="2836786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02481" y="1661152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13286" y="2836786"/>
            <a:ext cx="1139038" cy="1139038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69169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24091" y="1661152"/>
            <a:ext cx="1139038" cy="1139038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0250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79878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课题背景及内容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978481" y="412838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课题现状及发展情况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62754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研究思路及过程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19304" y="41280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实验数据结果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49336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解决方案及总结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55132" y="1165930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BACKGROUND OF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SUBJECT AND CONTENT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094106" y="4445122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 AND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 OF SUBJECT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261799" y="4417978"/>
            <a:ext cx="157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RESULTS OF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EXPRIMENTAL DATA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771117" y="1171178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SOLUTIONS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AND SUMMARY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5" grpId="0" animBg="1"/>
      <p:bldP spid="106" grpId="0"/>
      <p:bldP spid="107" grpId="0"/>
      <p:bldP spid="35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实验难点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6573" y="267886"/>
            <a:ext cx="139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DIFFICULTIES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7708" y="396471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实验难点二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4622" y="3956364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实验难点三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4622" y="260702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实验难点四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59209" y="260289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实验难点一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椭圆 34"/>
          <p:cNvSpPr/>
          <p:nvPr/>
        </p:nvSpPr>
        <p:spPr>
          <a:xfrm rot="10800000">
            <a:off x="3288725" y="2114564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 rot="5400000">
            <a:off x="3492928" y="33416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34"/>
          <p:cNvSpPr/>
          <p:nvPr/>
        </p:nvSpPr>
        <p:spPr>
          <a:xfrm>
            <a:off x="4720609" y="3176237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 rot="16200000">
            <a:off x="4525211" y="1917620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案例分析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9665" y="267886"/>
            <a:ext cx="1084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ANALYSIS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3880762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629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72690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82423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921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2686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分析内容一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3094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分析内容二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8221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分析内容三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3524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分析内容四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575050" y="3090427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5717380" y="331473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552263" y="331509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255929" y="343343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75518" y="33197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062244" y="331225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553278" y="344365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850333" y="3346863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726981" y="331345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4151556" y="332151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359742" y="337064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5900741" y="31309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2070359" y="344394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4506355" y="316705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3206031" y="3258897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5075958" y="331163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206867" y="331496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21657" y="344619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2772349" y="313169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690644" y="336803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193490" y="317424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730460" y="330567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问题评估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611" y="267886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ASSESSMENT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五角星 5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55" name="组合 5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2113" y="760413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118190" y="3274864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739259" y="19424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</a:t>
            </a:r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一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82620" y="28358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评估内容三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96587" y="42593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评估内容五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14495" y="29167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评估内容二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66971" y="43355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47" grpId="0"/>
      <p:bldP spid="53" grpId="0" animBg="1"/>
      <p:bldP spid="59" grpId="0" animBg="1"/>
      <p:bldP spid="64" grpId="0" animBg="1"/>
      <p:bldP spid="65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研究成果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7793" y="267886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ACHIEVEMENTS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191714" y="215790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标题一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2149829" y="2623322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090724" y="25875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469441" y="2832241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2404100" y="25840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3" name="同心圆 1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2034054" y="280017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1756772" y="2827510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731988" y="309126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2" name="同心圆 1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551991" y="26030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5" name="同心圆 1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890095" y="261075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8" name="同心圆 1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1217976" y="2610215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3033186" y="30624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标题二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3991301" y="352788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5" name="同心圆 2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2932196" y="34921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8" name="同心圆 2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9" name="椭圆 20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3310913" y="37368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1" name="同心圆 2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2" name="椭圆 2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4245572" y="34886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14" name="同心圆 2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5" name="椭圆 2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98244" y="373207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7" name="同心圆 2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8" name="椭圆 2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3573460" y="399582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0" name="同心圆 2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椭圆 2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3731567" y="351531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3" name="同心圆 2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4" name="椭圆 2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3059448" y="351477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6" name="同心圆 2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4848410" y="213478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标题三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5806525" y="260020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747420" y="25644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060796" y="25609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5690750" y="27770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5311868" y="285519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2" name="同心圆 2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3" name="椭圆 2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5545785" y="286155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5" name="同心圆 2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6" name="椭圆 2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5208687" y="257988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8" name="同心圆 2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9" name="椭圆 2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546791" y="258763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1" name="同心圆 2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2" name="椭圆 2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874672" y="258709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4" name="同心圆 2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5" name="椭圆 2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6537510" y="309126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标题四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57" name="组合 256"/>
          <p:cNvGrpSpPr/>
          <p:nvPr/>
        </p:nvGrpSpPr>
        <p:grpSpPr>
          <a:xfrm>
            <a:off x="6436520" y="35209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6815237" y="3765598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7749896" y="35174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7379850" y="373353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7102568" y="3760867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0" name="同心圆 2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椭圆 2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7235891" y="3544111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3" name="同心圆 2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4" name="椭圆 2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563772" y="3543572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6" name="同心圆 2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7" name="椭圆 2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5136532" y="2906000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9" name="同心圆 2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0" name="椭圆 2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3875526" y="370473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2" name="同心圆 2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椭圆 2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3393463" y="350756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5" name="同心圆 2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6" name="椭圆 2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495625" y="355667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8" name="同心圆 2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9" name="椭圆 2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7077784" y="402461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1" name="同心圆 2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2" name="椭圆 2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6897787" y="3536359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4" name="同心圆 2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椭圆 2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6" name="TextBox 29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07074E-6 L 0.27986 0.60642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72" grpId="0"/>
          <p:bldP spid="203" grpId="0"/>
          <p:bldP spid="228" grpId="0"/>
          <p:bldP spid="256" grpId="0"/>
          <p:bldP spid="29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07074E-6 L 0.27986 0.60642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72" grpId="0"/>
          <p:bldP spid="203" grpId="0"/>
          <p:bldP spid="228" grpId="0"/>
          <p:bldP spid="256" grpId="0"/>
          <p:bldP spid="296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17460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解决方案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1926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方案评估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8283" y="26392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补救措施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8283" y="30572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总结陈述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8034" y="1793299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SOLUTION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8034" y="2241067"/>
            <a:ext cx="1725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PROJECT EVALUATION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8034" y="2688835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REMEDIAL MEASURES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8034" y="3136604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SUMMARY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8785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773553"/>
            <a:ext cx="0" cy="15868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17735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2109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34395" y="264827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34395" y="308564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解决方案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8545" y="267886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SOLUTION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V="1">
            <a:off x="670209" y="4144387"/>
            <a:ext cx="1356197" cy="975617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组合 136"/>
          <p:cNvGrpSpPr/>
          <p:nvPr/>
        </p:nvGrpSpPr>
        <p:grpSpPr>
          <a:xfrm>
            <a:off x="1630362" y="3712910"/>
            <a:ext cx="827056" cy="827056"/>
            <a:chOff x="1566862" y="4055810"/>
            <a:chExt cx="827056" cy="827056"/>
          </a:xfrm>
        </p:grpSpPr>
        <p:grpSp>
          <p:nvGrpSpPr>
            <p:cNvPr id="138" name="组合 137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40" name="同心圆 1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1673186" y="4307380"/>
              <a:ext cx="6431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ITC Avant Garde Pro Md" pitchFamily="50" charset="0"/>
                  <a:ea typeface="Gulim" pitchFamily="34" charset="-127"/>
                </a:rPr>
                <a:t>STE1</a:t>
              </a:r>
              <a:endParaRPr lang="zh-CN" altLang="en-US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143" name="组合 142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45" name="同心圆 1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2906579" y="3395981"/>
              <a:ext cx="7954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ITC Avant Garde Pro Md" pitchFamily="50" charset="0"/>
                  <a:ea typeface="Gulim" pitchFamily="34" charset="-127"/>
                </a:rPr>
                <a:t>STE2</a:t>
              </a:r>
              <a:endParaRPr lang="zh-CN" altLang="en-US" sz="24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4528048" y="3168281"/>
            <a:ext cx="1303621" cy="1303621"/>
            <a:chOff x="4464548" y="3511181"/>
            <a:chExt cx="1303621" cy="1303621"/>
          </a:xfrm>
        </p:grpSpPr>
        <p:grpSp>
          <p:nvGrpSpPr>
            <p:cNvPr id="148" name="组合 147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50" name="同心圆 1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4650687" y="3884366"/>
              <a:ext cx="9973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ITC Avant Garde Pro Md" pitchFamily="50" charset="0"/>
                  <a:ea typeface="Gulim" pitchFamily="34" charset="-127"/>
                </a:rPr>
                <a:t>STE3</a:t>
              </a:r>
              <a:endParaRPr lang="zh-CN" altLang="en-US" sz="32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138622" y="1589996"/>
            <a:ext cx="1688526" cy="1688526"/>
            <a:chOff x="6075122" y="1932896"/>
            <a:chExt cx="1688526" cy="1688526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55" name="同心圆 1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6365722" y="2412384"/>
              <a:ext cx="12009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ITC Avant Garde Pro Md" pitchFamily="50" charset="0"/>
                  <a:ea typeface="Gulim" pitchFamily="34" charset="-127"/>
                </a:rPr>
                <a:t>STE4</a:t>
              </a:r>
              <a:endParaRPr lang="zh-CN" altLang="en-US" sz="40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3786" y="401052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4612" y="325583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9781" y="272746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54287" y="350357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71" grpId="0"/>
      <p:bldP spid="34" grpId="0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方案评估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8284" y="267886"/>
            <a:ext cx="223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PROJECT EVALUATION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34" name="组合 33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圆角矩形 4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椭圆 39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4" name="组合 43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圆角矩形 4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椭圆 44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圆角矩形 5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椭圆 49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4" name="组合 53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椭圆 54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90354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添加标题一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16060" y="3390665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添加标题二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94012" y="2890094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添加标题三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62560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添加标题四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02888" y="182782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添加标题五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椭圆 65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椭圆 76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967479" y="238752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椭圆 81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71568" y="277149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椭圆 86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58" grpId="0"/>
          <p:bldP spid="59" grpId="0"/>
          <p:bldP spid="60" grpId="0"/>
          <p:bldP spid="61" grpId="0"/>
          <p:bldP spid="62" grpId="0"/>
          <p:bldP spid="66" grpId="0" animBg="1"/>
          <p:bldP spid="67" grpId="0" animBg="1"/>
          <p:bldP spid="77" grpId="0" animBg="1"/>
          <p:bldP spid="78" grpId="0" animBg="1"/>
          <p:bldP spid="82" grpId="0" animBg="1"/>
          <p:bldP spid="83" grpId="0" animBg="1"/>
          <p:bldP spid="87" grpId="0" animBg="1"/>
          <p:bldP spid="8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58" grpId="0"/>
          <p:bldP spid="59" grpId="0"/>
          <p:bldP spid="60" grpId="0"/>
          <p:bldP spid="61" grpId="0"/>
          <p:bldP spid="62" grpId="0"/>
          <p:bldP spid="66" grpId="0" animBg="1"/>
          <p:bldP spid="67" grpId="0" animBg="1"/>
          <p:bldP spid="77" grpId="0" animBg="1"/>
          <p:bldP spid="78" grpId="0" animBg="1"/>
          <p:bldP spid="82" grpId="0" animBg="1"/>
          <p:bldP spid="83" grpId="0" animBg="1"/>
          <p:bldP spid="87" grpId="0" animBg="1"/>
          <p:bldP spid="88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补救措施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3836" y="267886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REMEDIAL MEASURES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709236" y="1894300"/>
            <a:ext cx="1200324" cy="1200324"/>
            <a:chOff x="6709236" y="1850758"/>
            <a:chExt cx="1200324" cy="1200324"/>
          </a:xfrm>
        </p:grpSpPr>
        <p:grpSp>
          <p:nvGrpSpPr>
            <p:cNvPr id="89" name="组合 8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1" name="同心圆 9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6947760" y="229703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措施四</a:t>
              </a:r>
              <a:endPara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225509" y="1879832"/>
            <a:ext cx="1200324" cy="1200324"/>
            <a:chOff x="1225509" y="1836290"/>
            <a:chExt cx="1200324" cy="1200324"/>
          </a:xfrm>
        </p:grpSpPr>
        <p:grpSp>
          <p:nvGrpSpPr>
            <p:cNvPr id="95" name="组合 94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9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464033" y="2282563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措施四</a:t>
              </a:r>
              <a:endPara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234214" y="2096862"/>
            <a:ext cx="1668414" cy="1668414"/>
            <a:chOff x="5234214" y="2053320"/>
            <a:chExt cx="1668414" cy="1668414"/>
          </a:xfrm>
        </p:grpSpPr>
        <p:grpSp>
          <p:nvGrpSpPr>
            <p:cNvPr id="100" name="组合 99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2" name="同心圆 10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5591368" y="2687472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措施三</a:t>
              </a:r>
              <a:endPara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198327" y="2090113"/>
            <a:ext cx="1668414" cy="1668414"/>
            <a:chOff x="2198327" y="2046571"/>
            <a:chExt cx="1668414" cy="16684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7" name="同心圆 10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2555481" y="268072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措施二</a:t>
              </a:r>
              <a:endPara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481448" y="2381591"/>
            <a:ext cx="2181104" cy="2181104"/>
            <a:chOff x="3481448" y="2338049"/>
            <a:chExt cx="2181104" cy="2181104"/>
          </a:xfrm>
        </p:grpSpPr>
        <p:grpSp>
          <p:nvGrpSpPr>
            <p:cNvPr id="110" name="组合 109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941057" y="31669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措施一</a:t>
              </a:r>
              <a:endParaRPr lang="zh-CN" altLang="en-US" sz="28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总结陈述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718" y="267886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SUMMARY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70522" y="202356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椭圆 36"/>
          <p:cNvSpPr/>
          <p:nvPr/>
        </p:nvSpPr>
        <p:spPr>
          <a:xfrm>
            <a:off x="900880" y="18453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3778083" y="4253049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287522" y="164401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840360" y="21911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894270" y="280508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Earth" pitchFamily="34" charset="0"/>
                <a:ea typeface="造字工房俊雅锐宋体验版常规体" pitchFamily="50" charset="-122"/>
              </a:rPr>
              <a:t>THANKS</a:t>
            </a:r>
            <a:endParaRPr lang="zh-CN" altLang="en-US" dirty="0">
              <a:solidFill>
                <a:srgbClr val="C00000"/>
              </a:solidFill>
              <a:latin typeface="Earth" pitchFamily="34" charset="0"/>
              <a:ea typeface="造字工房俊雅锐宋体验版常规体" pitchFamily="50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988603" y="4064741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2853355" y="415630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50252" y="447227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椭圆 52"/>
          <p:cNvSpPr/>
          <p:nvPr/>
        </p:nvSpPr>
        <p:spPr>
          <a:xfrm>
            <a:off x="4437991" y="437833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681906" y="2886405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椭圆 56"/>
          <p:cNvSpPr/>
          <p:nvPr/>
        </p:nvSpPr>
        <p:spPr>
          <a:xfrm>
            <a:off x="4175759" y="3266216"/>
            <a:ext cx="401213" cy="40121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2517608" y="175700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5316343" y="3049989"/>
            <a:ext cx="3057247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大学时光即将结束，在此，我要</a:t>
            </a:r>
            <a:endParaRPr lang="en-US" altLang="zh-CN" sz="1600" dirty="0" smtClean="0">
              <a:solidFill>
                <a:srgbClr val="2D2A19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感谢各位老师的教导，和同学们</a:t>
            </a:r>
            <a:endParaRPr lang="en-US" altLang="zh-CN" sz="1600" dirty="0" smtClean="0">
              <a:solidFill>
                <a:srgbClr val="2D2A19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的陪伴，本文能顺利能顺利完成</a:t>
            </a:r>
            <a:endParaRPr lang="en-US" altLang="zh-CN" sz="1600" dirty="0" smtClean="0">
              <a:solidFill>
                <a:srgbClr val="2D2A19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，感谢杨镇宁导师的指导！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69760" y="4195759"/>
            <a:ext cx="32624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谢谢各位老师的收看！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3.82716E-6 L 0.44531 -0.58487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29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8.64198E-7 L 0.31701 -0.56759 " pathEditMode="relative" rAng="0" ptsTypes="AA">
                                      <p:cBhvr>
                                        <p:cTn id="7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2839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110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5679E-6 L 0.45434 0.4966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7284E-6 L 0.19358 -0.5429 " pathEditMode="relative" rAng="0" ptsTypes="AA">
                                      <p:cBhvr>
                                        <p:cTn id="137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00"/>
                            </p:stCondLst>
                            <p:childTnLst>
                              <p:par>
                                <p:cTn id="14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95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95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95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71" grpId="0"/>
      <p:bldP spid="37" grpId="0" animBg="1"/>
      <p:bldP spid="37" grpId="1" animBg="1"/>
      <p:bldP spid="37" grpId="2" animBg="1"/>
      <p:bldP spid="44" grpId="0" animBg="1"/>
      <p:bldP spid="44" grpId="1" animBg="1"/>
      <p:bldP spid="44" grpId="2" animBg="1"/>
      <p:bldP spid="45" grpId="0"/>
      <p:bldP spid="45" grpId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7" grpId="0" animBg="1"/>
      <p:bldP spid="57" grpId="1" animBg="1"/>
      <p:bldP spid="57" grpId="2" animBg="1"/>
      <p:bldP spid="60" grpId="0" animBg="1"/>
      <p:bldP spid="60" grpId="1" animBg="1"/>
      <p:bldP spid="60" grpId="2" animBg="1"/>
      <p:bldP spid="61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17460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课题背景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1926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研究意义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8283" y="26392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研究综述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8283" y="30572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理论基础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1793299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BACKGROUND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241067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SIGNIFICANCE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2248" y="268883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REVIEW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2248" y="3136604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THEORETICAL BASIS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8785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773553"/>
            <a:ext cx="0" cy="15868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17735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2109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34395" y="264827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34395" y="308564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课题背景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8080" y="267886"/>
            <a:ext cx="1935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BACKGROUND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0PPT素材\991863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84" y="3529047"/>
            <a:ext cx="1898901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0PPT素材\ce4FaCfURkdJ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77" y="2269047"/>
            <a:ext cx="1627119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PPT素材\5104bce8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3" y="1009047"/>
            <a:ext cx="1920000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666244" y="3655158"/>
            <a:ext cx="1773818" cy="914863"/>
            <a:chOff x="6854925" y="3607126"/>
            <a:chExt cx="3260213" cy="914863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596175" y="3694201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96175" y="400959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96175" y="430917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题所展示的内容。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4602109" y="2358208"/>
            <a:ext cx="1773818" cy="914863"/>
            <a:chOff x="6854925" y="3607126"/>
            <a:chExt cx="3260213" cy="914863"/>
          </a:xfrm>
        </p:grpSpPr>
        <p:cxnSp>
          <p:nvCxnSpPr>
            <p:cNvPr id="72" name="直接连接符 71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4532040" y="2397251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32040" y="271264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32040" y="301222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题所展示的内容。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839350" y="1140756"/>
            <a:ext cx="1773818" cy="914863"/>
            <a:chOff x="6854925" y="3607126"/>
            <a:chExt cx="3260213" cy="914863"/>
          </a:xfrm>
        </p:grpSpPr>
        <p:cxnSp>
          <p:nvCxnSpPr>
            <p:cNvPr id="80" name="直接连接符 79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2769281" y="1179799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69281" y="1495196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69281" y="179477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题所展示的内容。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8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8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8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6" grpId="0"/>
      <p:bldP spid="69" grpId="0"/>
      <p:bldP spid="70" grpId="0"/>
      <p:bldP spid="76" grpId="0"/>
      <p:bldP spid="77" grpId="0"/>
      <p:bldP spid="78" grpId="0"/>
      <p:bldP spid="84" grpId="0"/>
      <p:bldP spid="85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研究意义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0522" y="267886"/>
            <a:ext cx="189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SIGNIFICANCE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5070429" y="1446424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40" name="椭圆 39"/>
          <p:cNvSpPr/>
          <p:nvPr/>
        </p:nvSpPr>
        <p:spPr>
          <a:xfrm>
            <a:off x="5418885" y="1967819"/>
            <a:ext cx="699328" cy="69932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348969" y="2670322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4577444" y="3227443"/>
            <a:ext cx="986506" cy="9865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216951" y="3010755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2481944" y="1534398"/>
            <a:ext cx="1603512" cy="16035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6870905" y="149293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71771" y="158527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一点内容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74237" y="217952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13580" y="227185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第二点内容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49647" y="29003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69527" y="299264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第三点内容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8427" y="367862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32624" y="376460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第四点内容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34871" y="365472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1530" y="374705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第五点内容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66478" y="210788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容。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390" y="217773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第六点内容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 flipV="1">
            <a:off x="6838174" y="154374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7428108" y="2959159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7277561" y="223932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6783027" y="3723080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1788744" y="3721659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1345873" y="2159183"/>
            <a:ext cx="0" cy="3547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0" grpId="0" animBg="1"/>
          <p:bldP spid="44" grpId="0" animBg="1"/>
          <p:bldP spid="48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0" grpId="0" animBg="1"/>
          <p:bldP spid="44" grpId="0" animBg="1"/>
          <p:bldP spid="48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研究综述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117" y="267886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REVIEW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1409155" y="1152718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577489" y="125956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79701" y="126330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2678808" y="1299959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563201" y="1738312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106777" y="1152718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275111" y="125956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77323" y="126330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6376430" y="1299959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260823" y="1738312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409155" y="3185910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577489" y="32927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79701" y="3296495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98" name="直接连接符 97"/>
          <p:cNvCxnSpPr/>
          <p:nvPr/>
        </p:nvCxnSpPr>
        <p:spPr>
          <a:xfrm flipV="1">
            <a:off x="2678808" y="3333151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563201" y="3771504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5106777" y="3185910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8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5275111" y="32927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77323" y="3296495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106" name="直接连接符 105"/>
          <p:cNvCxnSpPr/>
          <p:nvPr/>
        </p:nvCxnSpPr>
        <p:spPr>
          <a:xfrm flipV="1">
            <a:off x="6376430" y="3333151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260823" y="3771504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9" grpId="0"/>
          <p:bldP spid="81" grpId="0"/>
          <p:bldP spid="83" grpId="0"/>
          <p:bldP spid="87" grpId="0"/>
          <p:bldP spid="88" grpId="0"/>
          <p:bldP spid="90" grpId="0"/>
          <p:bldP spid="96" grpId="0"/>
          <p:bldP spid="97" grpId="0"/>
          <p:bldP spid="99" grpId="0"/>
          <p:bldP spid="104" grpId="0"/>
          <p:bldP spid="105" grpId="0"/>
          <p:bldP spid="107" grpId="0"/>
          <p:bldP spid="1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9" grpId="0"/>
          <p:bldP spid="81" grpId="0"/>
          <p:bldP spid="83" grpId="0"/>
          <p:bldP spid="87" grpId="0"/>
          <p:bldP spid="88" grpId="0"/>
          <p:bldP spid="90" grpId="0"/>
          <p:bldP spid="96" grpId="0"/>
          <p:bldP spid="97" grpId="0"/>
          <p:bldP spid="99" grpId="0"/>
          <p:bldP spid="104" grpId="0"/>
          <p:bldP spid="105" grpId="0"/>
          <p:bldP spid="107" grpId="0"/>
          <p:bldP spid="11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理论基础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THEORETICAL BASIS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70018" y="200768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1542" y="267796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76731" y="30593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16303" y="333460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90847" y="273581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73636" y="212716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9782" y="1719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09570" y="14292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07247" y="179746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08285" y="20518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408" y="228386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55887" y="25330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78112" y="2787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73048" y="301949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404" y="3942940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40" name="椭圆 39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0" name="同心圆 1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531E-6 L 0.55781 1.97531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56719 0.00278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8.64198E-7 L 0.225 0.76111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8.64198E-7 L -0.25 -0.67778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6 L -0.00937 0.58056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3.82716E-6 L 0.00157 -0.5305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2.59259E-6 L -0.29844 0.5416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1.97531E-6 L 0.32656 -0.51111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6 L 0.1125 0.80278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3.7037E-6 L -0.125 -0.68889 " pathEditMode="relative" rAng="0" ptsTypes="AA">
                                      <p:cBhvr>
                                        <p:cTn id="115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1.23457E-7 L 0.4875 0.71111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69136E-6 L -0.51406 -0.62778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2.46914E-6 L 0.59531 -0.52222 " pathEditMode="relative" rAng="0" ptsTypes="AA">
                                      <p:cBhvr>
                                        <p:cTn id="142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93827E-6 L -0.69375 0.72777 " pathEditMode="relative" rAng="0" ptsTypes="AA">
                                      <p:cBhvr>
                                        <p:cTn id="151" dur="1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135" grpId="0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2103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课题现状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5498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发展情况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2150499"/>
            <a:ext cx="157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598267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73569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873569"/>
            <a:ext cx="0" cy="13011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21307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5681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8" grpId="0" animBg="1"/>
      <p:bldP spid="59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课题现状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4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55100" y="976391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87681" y="1833259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39737" y="2733874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9966" y="3737055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80085" y="162342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77339" y="338239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23198" y="438976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6191" y="248610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815199" y="1048961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728354" y="1952437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椭圆 75"/>
          <p:cNvSpPr/>
          <p:nvPr/>
        </p:nvSpPr>
        <p:spPr>
          <a:xfrm>
            <a:off x="2607513" y="2842044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32098" y="3745521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1911</Words>
  <Application>Microsoft Office PowerPoint</Application>
  <PresentationFormat>全屏显示(16:9)</PresentationFormat>
  <Paragraphs>413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Calibri</vt:lpstr>
      <vt:lpstr>造字工房俊雅锐宋体验版常规体</vt:lpstr>
      <vt:lpstr>Arial</vt:lpstr>
      <vt:lpstr>Kozuka Gothic Pro R</vt:lpstr>
      <vt:lpstr>Watford DB</vt:lpstr>
      <vt:lpstr>方正综艺简体</vt:lpstr>
      <vt:lpstr>ITC Avant Garde Pro Md</vt:lpstr>
      <vt:lpstr>Gulim</vt:lpstr>
      <vt:lpstr>宋体</vt:lpstr>
      <vt:lpstr>Earth</vt:lpstr>
      <vt:lpstr>造字工房劲黑（非商用）常规体</vt:lpstr>
      <vt:lpstr>方正兰亭细黑_GBK_M</vt:lpstr>
      <vt:lpstr>方正兰亭细黑_GBK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1111111111</dc:title>
  <dc:creator>User</dc:creator>
  <cp:lastModifiedBy>微软用户</cp:lastModifiedBy>
  <cp:revision>41</cp:revision>
  <dcterms:created xsi:type="dcterms:W3CDTF">2015-01-23T04:02:00Z</dcterms:created>
  <dcterms:modified xsi:type="dcterms:W3CDTF">2016-03-09T04:41:04Z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