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27" autoAdjust="0"/>
    <p:restoredTop sz="94660"/>
  </p:normalViewPr>
  <p:slideViewPr>
    <p:cSldViewPr>
      <p:cViewPr varScale="1">
        <p:scale>
          <a:sx n="140" d="100"/>
          <a:sy n="140" d="100"/>
        </p:scale>
        <p:origin x="888" y="10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DBD59-3B78-4576-9699-F9F0F296F98B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76D35-50AD-4478-9A5C-6F545BDD8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45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446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53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138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507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70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331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774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249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614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846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721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275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284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034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275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2146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243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8446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254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6779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2448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011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4030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0429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2706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9960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2144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649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724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303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899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643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640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76D35-50AD-4478-9A5C-6F545BDD8EB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10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5CD-C63D-406A-9BBB-6B77D816F63E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EE14-1379-4C5D-952D-5216A638A1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1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5CD-C63D-406A-9BBB-6B77D816F63E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EE14-1379-4C5D-952D-5216A638A1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85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5CD-C63D-406A-9BBB-6B77D816F63E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EE14-1379-4C5D-952D-5216A638A1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691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7932891C-557F-4DAE-9C62-7A437A8E1DF4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72CD6AF2-9DFB-4C20-B9F9-A186F19BBB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31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绪论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6876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753348" y="1686346"/>
            <a:ext cx="623404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 userDrawn="1"/>
        </p:nvSpPr>
        <p:spPr>
          <a:xfrm>
            <a:off x="1046714" y="1110252"/>
            <a:ext cx="2215991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700" b="0" dirty="0">
                <a:latin typeface="黑体" pitchFamily="49" charset="-122"/>
                <a:ea typeface="黑体" pitchFamily="49" charset="-122"/>
              </a:rPr>
              <a:t>年度工作概述</a:t>
            </a:r>
          </a:p>
        </p:txBody>
      </p:sp>
      <p:sp>
        <p:nvSpPr>
          <p:cNvPr id="16" name="五边形 15"/>
          <p:cNvSpPr/>
          <p:nvPr userDrawn="1"/>
        </p:nvSpPr>
        <p:spPr>
          <a:xfrm flipH="1">
            <a:off x="8408808" y="4462554"/>
            <a:ext cx="739955" cy="378042"/>
          </a:xfrm>
          <a:prstGeom prst="homePlate">
            <a:avLst/>
          </a:prstGeom>
          <a:solidFill>
            <a:srgbClr val="0F97C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170C0C04-E408-48A9-82A4-3716296300DE}" type="slidenum">
              <a:rPr lang="zh-CN" altLang="en-US" sz="14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0"/>
            <a:ext cx="9144000" cy="752475"/>
          </a:xfrm>
          <a:prstGeom prst="rect">
            <a:avLst/>
          </a:prstGeom>
          <a:solidFill>
            <a:srgbClr val="0F9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91471" y="239316"/>
            <a:ext cx="1323753" cy="273844"/>
          </a:xfrm>
          <a:prstGeom prst="rect">
            <a:avLst/>
          </a:prstGeom>
          <a:solidFill>
            <a:srgbClr val="0F9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0" dirty="0">
                <a:solidFill>
                  <a:schemeClr val="bg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LOGO</a:t>
            </a:r>
          </a:p>
          <a:p>
            <a:pPr algn="ctr"/>
            <a:r>
              <a:rPr lang="zh-CN" altLang="en-US" sz="1500" b="0" dirty="0">
                <a:solidFill>
                  <a:schemeClr val="bg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公司名称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1447121" y="176877"/>
            <a:ext cx="0" cy="398721"/>
          </a:xfrm>
          <a:prstGeom prst="line">
            <a:avLst/>
          </a:prstGeom>
          <a:solidFill>
            <a:srgbClr val="0F97C7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表格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62862849"/>
              </p:ext>
            </p:extLst>
          </p:nvPr>
        </p:nvGraphicFramePr>
        <p:xfrm>
          <a:off x="2343150" y="320675"/>
          <a:ext cx="668655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年度总结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工作完成情况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成功项目展示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工作存在不足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明年工作计划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1" name="组合 20"/>
          <p:cNvGrpSpPr/>
          <p:nvPr userDrawn="1"/>
        </p:nvGrpSpPr>
        <p:grpSpPr>
          <a:xfrm>
            <a:off x="2394624" y="330456"/>
            <a:ext cx="1199661" cy="224162"/>
            <a:chOff x="5009744" y="303631"/>
            <a:chExt cx="1599548" cy="540000"/>
          </a:xfrm>
        </p:grpSpPr>
        <p:sp>
          <p:nvSpPr>
            <p:cNvPr id="22" name="左中括号 21"/>
            <p:cNvSpPr/>
            <p:nvPr/>
          </p:nvSpPr>
          <p:spPr>
            <a:xfrm>
              <a:off x="5009744" y="303631"/>
              <a:ext cx="72000" cy="540000"/>
            </a:xfrm>
            <a:prstGeom prst="leftBracke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右中括号 22"/>
            <p:cNvSpPr/>
            <p:nvPr/>
          </p:nvSpPr>
          <p:spPr>
            <a:xfrm>
              <a:off x="6537292" y="303631"/>
              <a:ext cx="72000" cy="540000"/>
            </a:xfrm>
            <a:prstGeom prst="rightBracke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777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5CD-C63D-406A-9BBB-6B77D816F63E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EE14-1379-4C5D-952D-5216A638A1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90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5CD-C63D-406A-9BBB-6B77D816F63E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EE14-1379-4C5D-952D-5216A638A1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21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5CD-C63D-406A-9BBB-6B77D816F63E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EE14-1379-4C5D-952D-5216A638A1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35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5CD-C63D-406A-9BBB-6B77D816F63E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EE14-1379-4C5D-952D-5216A638A1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38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5CD-C63D-406A-9BBB-6B77D816F63E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EE14-1379-4C5D-952D-5216A638A1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90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5CD-C63D-406A-9BBB-6B77D816F63E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EE14-1379-4C5D-952D-5216A638A1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56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5CD-C63D-406A-9BBB-6B77D816F63E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EE14-1379-4C5D-952D-5216A638A1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74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A5CD-C63D-406A-9BBB-6B77D816F63E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EE14-1379-4C5D-952D-5216A638A1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07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9A5CD-C63D-406A-9BBB-6B77D816F63E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5EE14-1379-4C5D-952D-5216A638A1A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8908"/>
            <a:ext cx="9144000" cy="514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48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0"/>
          <p:cNvSpPr/>
          <p:nvPr/>
        </p:nvSpPr>
        <p:spPr>
          <a:xfrm>
            <a:off x="1311226" y="3490825"/>
            <a:ext cx="6281467" cy="5210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737142" y="2312218"/>
            <a:ext cx="7363249" cy="979612"/>
          </a:xfrm>
          <a:prstGeom prst="roundRect">
            <a:avLst>
              <a:gd name="adj" fmla="val 34602"/>
            </a:avLst>
          </a:prstGeom>
          <a:pattFill prst="dkDnDiag">
            <a:fgClr>
              <a:srgbClr val="FAFAFA"/>
            </a:fgClr>
            <a:bgClr>
              <a:srgbClr val="ECECEC"/>
            </a:bgClr>
          </a:pattFill>
          <a:ln w="38100">
            <a:gradFill>
              <a:gsLst>
                <a:gs pos="0">
                  <a:srgbClr val="D7D7D7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101600" dist="50800" dir="16200000">
              <a:prstClr val="black">
                <a:alpha val="3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TextBox 7"/>
          <p:cNvSpPr>
            <a:spLocks noChangeArrowheads="1"/>
          </p:cNvSpPr>
          <p:nvPr/>
        </p:nvSpPr>
        <p:spPr bwMode="auto">
          <a:xfrm>
            <a:off x="639431" y="2355726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框架完整通用总结计划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010622" y="939005"/>
            <a:ext cx="1073922" cy="107392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563888" y="962444"/>
            <a:ext cx="1073922" cy="107392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019913" y="947475"/>
            <a:ext cx="1073922" cy="107392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372200" y="939005"/>
            <a:ext cx="1073922" cy="107392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</p:grpSp>
      <p:sp>
        <p:nvSpPr>
          <p:cNvPr id="22" name="文本框 6"/>
          <p:cNvSpPr txBox="1"/>
          <p:nvPr/>
        </p:nvSpPr>
        <p:spPr>
          <a:xfrm>
            <a:off x="5076056" y="915566"/>
            <a:ext cx="8509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altLang="zh-CN" sz="6600" dirty="0">
                <a:solidFill>
                  <a:srgbClr val="0070C0"/>
                </a:solidFill>
                <a:latin typeface="Impact" panose="020B0806030902050204" pitchFamily="34" charset="0"/>
              </a:rPr>
              <a:t>1</a:t>
            </a:r>
            <a:endParaRPr lang="zh-CN" altLang="en-US" sz="66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23" name="文本框 6"/>
          <p:cNvSpPr txBox="1"/>
          <p:nvPr/>
        </p:nvSpPr>
        <p:spPr>
          <a:xfrm>
            <a:off x="3684405" y="911010"/>
            <a:ext cx="8509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altLang="zh-CN" sz="6600" dirty="0">
                <a:solidFill>
                  <a:srgbClr val="0070C0"/>
                </a:solidFill>
                <a:latin typeface="Impact" panose="020B0806030902050204" pitchFamily="34" charset="0"/>
              </a:rPr>
              <a:t>0</a:t>
            </a:r>
            <a:endParaRPr lang="zh-CN" altLang="en-US" sz="66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24" name="文本框 6"/>
          <p:cNvSpPr txBox="1"/>
          <p:nvPr/>
        </p:nvSpPr>
        <p:spPr>
          <a:xfrm>
            <a:off x="2136924" y="887690"/>
            <a:ext cx="8509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altLang="zh-CN" sz="6600" dirty="0">
                <a:solidFill>
                  <a:srgbClr val="0070C0"/>
                </a:solidFill>
                <a:latin typeface="Impact" panose="020B0806030902050204" pitchFamily="34" charset="0"/>
              </a:rPr>
              <a:t>2</a:t>
            </a:r>
            <a:endParaRPr lang="zh-CN" altLang="en-US" sz="66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25" name="文本框 6"/>
          <p:cNvSpPr txBox="1"/>
          <p:nvPr/>
        </p:nvSpPr>
        <p:spPr>
          <a:xfrm>
            <a:off x="6529412" y="915566"/>
            <a:ext cx="8509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altLang="zh-CN" sz="6600" dirty="0">
                <a:solidFill>
                  <a:srgbClr val="0070C0"/>
                </a:solidFill>
                <a:latin typeface="Impact" panose="020B0806030902050204" pitchFamily="34" charset="0"/>
              </a:rPr>
              <a:t>9</a:t>
            </a:r>
            <a:endParaRPr lang="zh-CN" altLang="en-US" sz="66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61947" y="4207355"/>
            <a:ext cx="2689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汇报人：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5821" y="4207355"/>
            <a:ext cx="285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部门：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56176" y="4207355"/>
            <a:ext cx="2339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时间：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7"/>
          <p:cNvSpPr>
            <a:spLocks noChangeArrowheads="1"/>
          </p:cNvSpPr>
          <p:nvPr/>
        </p:nvSpPr>
        <p:spPr bwMode="auto">
          <a:xfrm>
            <a:off x="1127926" y="3524408"/>
            <a:ext cx="6648068" cy="4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zh-CN" altLang="en-US" sz="1900" dirty="0">
                <a:latin typeface="Verdana" pitchFamily="34" charset="0"/>
                <a:ea typeface="微软雅黑" pitchFamily="34" charset="-122"/>
                <a:sym typeface="微软雅黑" pitchFamily="34" charset="-122"/>
              </a:rPr>
              <a:t>简洁实用、框架完整的年终总结、工作汇报与新年计划</a:t>
            </a:r>
          </a:p>
        </p:txBody>
      </p:sp>
      <p:pic>
        <p:nvPicPr>
          <p:cNvPr id="32" name="曲目 候场音乐 Timeless 动感 快节奏 - 铃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33400" y="-20367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3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679 L -0.58542 -0.34105 " pathEditMode="relative" rAng="0" ptsTypes="AA">
                                      <p:cBhvr>
                                        <p:cTn id="15" dur="4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2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087 -0.00679 L -0.58542 -0.34105 " pathEditMode="relative" rAng="0" ptsTypes="AA">
                                      <p:cBhvr>
                                        <p:cTn id="24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2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087 -0.00679 L -0.58542 -0.34105 " pathEditMode="relative" rAng="0" ptsTypes="AA">
                                      <p:cBhvr>
                                        <p:cTn id="33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2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087 -0.00679 L -0.58542 -0.34105 " pathEditMode="relative" rAng="0" ptsTypes="AA">
                                      <p:cBhvr>
                                        <p:cTn id="42" dur="8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2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3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120"/>
                            </p:stCondLst>
                            <p:childTnLst>
                              <p:par>
                                <p:cTn id="7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42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31" grpId="0" animBg="1"/>
      <p:bldP spid="4" grpId="0" animBg="1"/>
      <p:bldP spid="5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470" y="13560"/>
            <a:ext cx="1323753" cy="11180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5" name="矩形 4"/>
          <p:cNvSpPr/>
          <p:nvPr/>
        </p:nvSpPr>
        <p:spPr>
          <a:xfrm>
            <a:off x="120361" y="406004"/>
            <a:ext cx="1323753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LOGO</a:t>
            </a:r>
          </a:p>
          <a:p>
            <a:pPr algn="ctr"/>
            <a:r>
              <a:rPr lang="zh-CN" altLang="en-US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公司名称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461629"/>
              </p:ext>
            </p:extLst>
          </p:nvPr>
        </p:nvGraphicFramePr>
        <p:xfrm>
          <a:off x="2051720" y="267494"/>
          <a:ext cx="668655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年度总结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工作完成情况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成功项目展示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工作存在不足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明年工作计划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1447121" y="699542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440069" y="258202"/>
            <a:ext cx="1211619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419872" y="267494"/>
            <a:ext cx="126188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工作完成情况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28463" y="1851670"/>
            <a:ext cx="898004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30"/>
          <p:cNvSpPr txBox="1"/>
          <p:nvPr/>
        </p:nvSpPr>
        <p:spPr>
          <a:xfrm>
            <a:off x="5204782" y="113333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工作计划进度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9592" y="1384488"/>
            <a:ext cx="1977691" cy="457931"/>
          </a:xfrm>
          <a:prstGeom prst="rect">
            <a:avLst/>
          </a:prstGeom>
          <a:noFill/>
        </p:spPr>
        <p:txBody>
          <a:bodyPr wrap="none" lIns="102982" tIns="51491" rIns="102982" bIns="51491" rtlCol="0">
            <a:spAutoFit/>
          </a:bodyPr>
          <a:lstStyle/>
          <a:p>
            <a:r>
              <a:rPr lang="zh-CN" alt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38982" y="2066028"/>
            <a:ext cx="8453498" cy="529502"/>
            <a:chOff x="885641" y="1768388"/>
            <a:chExt cx="7506112" cy="469766"/>
          </a:xfrm>
        </p:grpSpPr>
        <p:grpSp>
          <p:nvGrpSpPr>
            <p:cNvPr id="16" name="组合 15"/>
            <p:cNvGrpSpPr/>
            <p:nvPr/>
          </p:nvGrpSpPr>
          <p:grpSpPr>
            <a:xfrm>
              <a:off x="885641" y="1768388"/>
              <a:ext cx="6782703" cy="469766"/>
              <a:chOff x="827584" y="1666788"/>
              <a:chExt cx="6782703" cy="469766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827584" y="1741944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添加标题</a:t>
                </a:r>
              </a:p>
            </p:txBody>
          </p:sp>
          <p:sp>
            <p:nvSpPr>
              <p:cNvPr id="19" name="右箭头 18"/>
              <p:cNvSpPr/>
              <p:nvPr/>
            </p:nvSpPr>
            <p:spPr>
              <a:xfrm>
                <a:off x="1735488" y="1666788"/>
                <a:ext cx="5874799" cy="469766"/>
              </a:xfrm>
              <a:prstGeom prst="rightArrow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872613" y="1770973"/>
                <a:ext cx="983823" cy="245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点击添加文字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7783894" y="1811931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微软雅黑" pitchFamily="34" charset="-122"/>
                  <a:ea typeface="微软雅黑" pitchFamily="34" charset="-122"/>
                </a:rPr>
                <a:t>95%</a:t>
              </a:r>
              <a:endParaRPr lang="zh-CN" altLang="en-US" sz="18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38982" y="2654149"/>
            <a:ext cx="6410222" cy="529502"/>
            <a:chOff x="885641" y="2301788"/>
            <a:chExt cx="5691826" cy="469766"/>
          </a:xfrm>
        </p:grpSpPr>
        <p:grpSp>
          <p:nvGrpSpPr>
            <p:cNvPr id="22" name="组合 21"/>
            <p:cNvGrpSpPr/>
            <p:nvPr/>
          </p:nvGrpSpPr>
          <p:grpSpPr>
            <a:xfrm>
              <a:off x="885641" y="2301788"/>
              <a:ext cx="5040560" cy="469766"/>
              <a:chOff x="827584" y="2189302"/>
              <a:chExt cx="5040560" cy="46976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827584" y="2289858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添加标题</a:t>
                </a:r>
              </a:p>
            </p:txBody>
          </p:sp>
          <p:sp>
            <p:nvSpPr>
              <p:cNvPr id="25" name="右箭头 24"/>
              <p:cNvSpPr/>
              <p:nvPr/>
            </p:nvSpPr>
            <p:spPr>
              <a:xfrm>
                <a:off x="1735488" y="2189302"/>
                <a:ext cx="4132656" cy="469766"/>
              </a:xfrm>
              <a:prstGeom prst="rightArrow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872613" y="2278973"/>
                <a:ext cx="983823" cy="245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点击添加文字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5969608" y="2363474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微软雅黑" pitchFamily="34" charset="-122"/>
                  <a:ea typeface="微软雅黑" pitchFamily="34" charset="-122"/>
                </a:rPr>
                <a:t>75%</a:t>
              </a:r>
              <a:endParaRPr lang="zh-CN" altLang="en-US" sz="18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38982" y="3242270"/>
            <a:ext cx="7211186" cy="529502"/>
            <a:chOff x="885641" y="2835188"/>
            <a:chExt cx="6403026" cy="469766"/>
          </a:xfrm>
        </p:grpSpPr>
        <p:grpSp>
          <p:nvGrpSpPr>
            <p:cNvPr id="28" name="组合 27"/>
            <p:cNvGrpSpPr/>
            <p:nvPr/>
          </p:nvGrpSpPr>
          <p:grpSpPr>
            <a:xfrm>
              <a:off x="885641" y="2835188"/>
              <a:ext cx="5688632" cy="469766"/>
              <a:chOff x="827584" y="2682788"/>
              <a:chExt cx="5688632" cy="469766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827584" y="2779715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添加标题</a:t>
                </a:r>
              </a:p>
            </p:txBody>
          </p:sp>
          <p:sp>
            <p:nvSpPr>
              <p:cNvPr id="31" name="右箭头 30"/>
              <p:cNvSpPr/>
              <p:nvPr/>
            </p:nvSpPr>
            <p:spPr>
              <a:xfrm>
                <a:off x="1735488" y="2682788"/>
                <a:ext cx="4780728" cy="469766"/>
              </a:xfrm>
              <a:prstGeom prst="rightArrow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872613" y="2772459"/>
                <a:ext cx="983822" cy="245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>
                        <a:lumMod val="8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点击添加文字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680808" y="2900503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微软雅黑" pitchFamily="34" charset="-122"/>
                  <a:ea typeface="微软雅黑" pitchFamily="34" charset="-122"/>
                </a:rPr>
                <a:t>85%</a:t>
              </a:r>
              <a:endParaRPr lang="zh-CN" altLang="en-US" sz="18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38983" y="3830391"/>
            <a:ext cx="5494834" cy="529502"/>
            <a:chOff x="885641" y="3368588"/>
            <a:chExt cx="4879026" cy="469766"/>
          </a:xfrm>
        </p:grpSpPr>
        <p:grpSp>
          <p:nvGrpSpPr>
            <p:cNvPr id="34" name="组合 33"/>
            <p:cNvGrpSpPr/>
            <p:nvPr/>
          </p:nvGrpSpPr>
          <p:grpSpPr>
            <a:xfrm>
              <a:off x="885641" y="3368588"/>
              <a:ext cx="4176464" cy="469766"/>
              <a:chOff x="827584" y="3190788"/>
              <a:chExt cx="4176464" cy="469766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827584" y="3288560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添加标题</a:t>
                </a:r>
              </a:p>
            </p:txBody>
          </p:sp>
          <p:sp>
            <p:nvSpPr>
              <p:cNvPr id="37" name="右箭头 36"/>
              <p:cNvSpPr/>
              <p:nvPr/>
            </p:nvSpPr>
            <p:spPr>
              <a:xfrm>
                <a:off x="1735488" y="3190788"/>
                <a:ext cx="3268560" cy="469766"/>
              </a:xfrm>
              <a:prstGeom prst="righ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72613" y="3280459"/>
                <a:ext cx="983822" cy="245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latin typeface="微软雅黑" pitchFamily="34" charset="-122"/>
                    <a:ea typeface="微软雅黑" pitchFamily="34" charset="-122"/>
                  </a:rPr>
                  <a:t>点击添加文字</a:t>
                </a: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5156808" y="3437531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微软雅黑" pitchFamily="34" charset="-122"/>
                  <a:ea typeface="微软雅黑" pitchFamily="34" charset="-122"/>
                </a:rPr>
                <a:t>52%</a:t>
              </a:r>
              <a:endParaRPr lang="zh-CN" altLang="en-US" sz="18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38983" y="4418512"/>
            <a:ext cx="7963170" cy="529502"/>
            <a:chOff x="885641" y="3901988"/>
            <a:chExt cx="7070735" cy="469766"/>
          </a:xfrm>
        </p:grpSpPr>
        <p:grpSp>
          <p:nvGrpSpPr>
            <p:cNvPr id="40" name="组合 39"/>
            <p:cNvGrpSpPr/>
            <p:nvPr/>
          </p:nvGrpSpPr>
          <p:grpSpPr>
            <a:xfrm>
              <a:off x="885641" y="3901988"/>
              <a:ext cx="6336704" cy="469766"/>
              <a:chOff x="827584" y="3800388"/>
              <a:chExt cx="6336704" cy="469766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827584" y="3933601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添加标题</a:t>
                </a:r>
              </a:p>
            </p:txBody>
          </p:sp>
          <p:sp>
            <p:nvSpPr>
              <p:cNvPr id="43" name="右箭头 42"/>
              <p:cNvSpPr/>
              <p:nvPr/>
            </p:nvSpPr>
            <p:spPr>
              <a:xfrm>
                <a:off x="1735488" y="3800388"/>
                <a:ext cx="5428800" cy="469766"/>
              </a:xfrm>
              <a:prstGeom prst="rightArrow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872613" y="3904573"/>
                <a:ext cx="983823" cy="245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>
                        <a:lumMod val="8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点击添加文字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7304923" y="3945530"/>
              <a:ext cx="6514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>
                  <a:latin typeface="微软雅黑" pitchFamily="34" charset="-122"/>
                  <a:ea typeface="微软雅黑" pitchFamily="34" charset="-122"/>
                </a:rPr>
                <a:t>87%</a:t>
              </a:r>
              <a:endParaRPr lang="zh-CN" altLang="en-US" sz="18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514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6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683" fill="hold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34" decel="50000" autoRev="1" fill="hold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4" fill="hold">
                                          <p:stCondLst>
                                            <p:cond delay="129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470" y="13560"/>
            <a:ext cx="1323753" cy="11180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5" name="矩形 4"/>
          <p:cNvSpPr/>
          <p:nvPr/>
        </p:nvSpPr>
        <p:spPr>
          <a:xfrm>
            <a:off x="120361" y="406004"/>
            <a:ext cx="1323753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LOGO</a:t>
            </a:r>
          </a:p>
          <a:p>
            <a:pPr algn="ctr"/>
            <a:r>
              <a:rPr lang="zh-CN" altLang="en-US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公司名称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266461"/>
              </p:ext>
            </p:extLst>
          </p:nvPr>
        </p:nvGraphicFramePr>
        <p:xfrm>
          <a:off x="2051720" y="267494"/>
          <a:ext cx="668655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年度总结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工作完成情况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成功项目展示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工作存在不足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明年工作计划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1447121" y="699542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440069" y="258202"/>
            <a:ext cx="1211619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419872" y="267494"/>
            <a:ext cx="126188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10" name="椭圆 9"/>
          <p:cNvSpPr/>
          <p:nvPr/>
        </p:nvSpPr>
        <p:spPr>
          <a:xfrm>
            <a:off x="3037800" y="1194028"/>
            <a:ext cx="3949472" cy="3949472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11" name="椭圆 34"/>
          <p:cNvSpPr/>
          <p:nvPr/>
        </p:nvSpPr>
        <p:spPr>
          <a:xfrm rot="18900000">
            <a:off x="5207844" y="2730508"/>
            <a:ext cx="1471761" cy="189277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 rot="8100000">
            <a:off x="3496535" y="1417170"/>
            <a:ext cx="1807574" cy="2348461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226360" y="1266036"/>
            <a:ext cx="928717" cy="928717"/>
            <a:chOff x="2779187" y="1131590"/>
            <a:chExt cx="928717" cy="928717"/>
          </a:xfrm>
        </p:grpSpPr>
        <p:sp>
          <p:nvSpPr>
            <p:cNvPr id="16" name="椭圆 15"/>
            <p:cNvSpPr/>
            <p:nvPr/>
          </p:nvSpPr>
          <p:spPr>
            <a:xfrm>
              <a:off x="2779187" y="1131590"/>
              <a:ext cx="928717" cy="928717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99460" y="1347614"/>
              <a:ext cx="87800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7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计划</a:t>
              </a:r>
              <a:endParaRPr lang="en-US" altLang="zh-CN" sz="17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7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目标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171293" y="3832462"/>
            <a:ext cx="899617" cy="984419"/>
            <a:chOff x="5736633" y="2828278"/>
            <a:chExt cx="938798" cy="1027292"/>
          </a:xfrm>
        </p:grpSpPr>
        <p:sp>
          <p:nvSpPr>
            <p:cNvPr id="19" name="椭圆 18"/>
            <p:cNvSpPr/>
            <p:nvPr/>
          </p:nvSpPr>
          <p:spPr>
            <a:xfrm>
              <a:off x="5736633" y="2828278"/>
              <a:ext cx="928717" cy="928717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97430" y="3036559"/>
              <a:ext cx="878001" cy="8190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7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实地</a:t>
              </a:r>
              <a:endParaRPr lang="en-US" altLang="zh-CN" sz="17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7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完成</a:t>
              </a:r>
              <a:endParaRPr lang="en-US" altLang="zh-CN" sz="17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zh-CN" altLang="en-US" sz="17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359094" y="2081579"/>
            <a:ext cx="1440160" cy="1239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100" dirty="0">
                <a:solidFill>
                  <a:schemeClr val="tx1"/>
                </a:solidFill>
              </a:rPr>
              <a:t>点击输入简要文字内容，文字内容需概括精炼，不用多余的文字修饰，言简意赅的说明分项内容。</a:t>
            </a:r>
            <a:endParaRPr lang="en-US" altLang="zh-CN" sz="11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35758" y="2996334"/>
            <a:ext cx="1429544" cy="7318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100" dirty="0">
                <a:solidFill>
                  <a:schemeClr val="tx1"/>
                </a:solidFill>
              </a:rPr>
              <a:t>点击输入简要文字内容，文字内容需概括精炼，不用多余的文字修饰。</a:t>
            </a:r>
            <a:endParaRPr lang="en-US" altLang="zh-CN" sz="11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27212" y="2274148"/>
            <a:ext cx="107593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1000</a:t>
            </a:r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万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39629" y="3642300"/>
            <a:ext cx="76976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300</a:t>
            </a:r>
            <a:r>
              <a:rPr lang="zh-CN" altLang="en-US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万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24620" y="4830321"/>
            <a:ext cx="3661013" cy="361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30"/>
          <p:cNvSpPr txBox="1"/>
          <p:nvPr/>
        </p:nvSpPr>
        <p:spPr>
          <a:xfrm>
            <a:off x="177185" y="401365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年度计划完成</a:t>
            </a:r>
          </a:p>
        </p:txBody>
      </p:sp>
    </p:spTree>
    <p:extLst>
      <p:ext uri="{BB962C8B-B14F-4D97-AF65-F5344CB8AC3E}">
        <p14:creationId xmlns:p14="http://schemas.microsoft.com/office/powerpoint/2010/main" val="141002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21" grpId="0"/>
          <p:bldP spid="22" grpId="0"/>
          <p:bldP spid="23" grpId="0"/>
          <p:bldP spid="24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21" grpId="0"/>
          <p:bldP spid="22" grpId="0"/>
          <p:bldP spid="23" grpId="0"/>
          <p:bldP spid="24" grpId="0"/>
          <p:bldP spid="26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470" y="13560"/>
            <a:ext cx="1323753" cy="11180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5" name="矩形 4"/>
          <p:cNvSpPr/>
          <p:nvPr/>
        </p:nvSpPr>
        <p:spPr>
          <a:xfrm>
            <a:off x="120361" y="406004"/>
            <a:ext cx="1323753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LOGO</a:t>
            </a:r>
          </a:p>
          <a:p>
            <a:pPr algn="ctr"/>
            <a:r>
              <a:rPr lang="zh-CN" altLang="en-US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公司名称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265974"/>
              </p:ext>
            </p:extLst>
          </p:nvPr>
        </p:nvGraphicFramePr>
        <p:xfrm>
          <a:off x="2051720" y="267494"/>
          <a:ext cx="668655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年度总结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工作完成情况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成功项目展示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工作存在不足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明年工作计划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1447121" y="699542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440069" y="258202"/>
            <a:ext cx="1211619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419872" y="267494"/>
            <a:ext cx="126188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51" name="椭圆 54"/>
          <p:cNvSpPr/>
          <p:nvPr/>
        </p:nvSpPr>
        <p:spPr>
          <a:xfrm>
            <a:off x="2836047" y="2300316"/>
            <a:ext cx="3477652" cy="1802173"/>
          </a:xfrm>
          <a:custGeom>
            <a:avLst/>
            <a:gdLst>
              <a:gd name="connsiteX0" fmla="*/ 0 w 3439659"/>
              <a:gd name="connsiteY0" fmla="*/ 1719830 h 3439659"/>
              <a:gd name="connsiteX1" fmla="*/ 1719830 w 3439659"/>
              <a:gd name="connsiteY1" fmla="*/ 0 h 3439659"/>
              <a:gd name="connsiteX2" fmla="*/ 3439660 w 3439659"/>
              <a:gd name="connsiteY2" fmla="*/ 1719830 h 3439659"/>
              <a:gd name="connsiteX3" fmla="*/ 1719830 w 3439659"/>
              <a:gd name="connsiteY3" fmla="*/ 3439660 h 3439659"/>
              <a:gd name="connsiteX4" fmla="*/ 0 w 3439659"/>
              <a:gd name="connsiteY4" fmla="*/ 1719830 h 3439659"/>
              <a:gd name="connsiteX0" fmla="*/ 0 w 3487467"/>
              <a:gd name="connsiteY0" fmla="*/ 0 h 1719830"/>
              <a:gd name="connsiteX1" fmla="*/ 3439660 w 3487467"/>
              <a:gd name="connsiteY1" fmla="*/ 0 h 1719830"/>
              <a:gd name="connsiteX2" fmla="*/ 1719830 w 3487467"/>
              <a:gd name="connsiteY2" fmla="*/ 1719830 h 1719830"/>
              <a:gd name="connsiteX3" fmla="*/ 0 w 3487467"/>
              <a:gd name="connsiteY3" fmla="*/ 0 h 1719830"/>
              <a:gd name="connsiteX0" fmla="*/ 6132 w 3493599"/>
              <a:gd name="connsiteY0" fmla="*/ 130018 h 1849848"/>
              <a:gd name="connsiteX1" fmla="*/ 3445792 w 3493599"/>
              <a:gd name="connsiteY1" fmla="*/ 130018 h 1849848"/>
              <a:gd name="connsiteX2" fmla="*/ 1725962 w 3493599"/>
              <a:gd name="connsiteY2" fmla="*/ 1849848 h 1849848"/>
              <a:gd name="connsiteX3" fmla="*/ 6132 w 3493599"/>
              <a:gd name="connsiteY3" fmla="*/ 130018 h 1849848"/>
              <a:gd name="connsiteX0" fmla="*/ 6132 w 3493599"/>
              <a:gd name="connsiteY0" fmla="*/ 35412 h 1755242"/>
              <a:gd name="connsiteX1" fmla="*/ 3445792 w 3493599"/>
              <a:gd name="connsiteY1" fmla="*/ 35412 h 1755242"/>
              <a:gd name="connsiteX2" fmla="*/ 1725962 w 3493599"/>
              <a:gd name="connsiteY2" fmla="*/ 1755242 h 1755242"/>
              <a:gd name="connsiteX3" fmla="*/ 6132 w 3493599"/>
              <a:gd name="connsiteY3" fmla="*/ 35412 h 1755242"/>
              <a:gd name="connsiteX0" fmla="*/ 4377 w 3488420"/>
              <a:gd name="connsiteY0" fmla="*/ 11795 h 1772900"/>
              <a:gd name="connsiteX1" fmla="*/ 3450912 w 3488420"/>
              <a:gd name="connsiteY1" fmla="*/ 53046 h 1772900"/>
              <a:gd name="connsiteX2" fmla="*/ 1731082 w 3488420"/>
              <a:gd name="connsiteY2" fmla="*/ 1772876 h 1772900"/>
              <a:gd name="connsiteX3" fmla="*/ 4377 w 3488420"/>
              <a:gd name="connsiteY3" fmla="*/ 11795 h 1772900"/>
              <a:gd name="connsiteX0" fmla="*/ 39013 w 3522446"/>
              <a:gd name="connsiteY0" fmla="*/ 134148 h 1909003"/>
              <a:gd name="connsiteX1" fmla="*/ 3485548 w 3522446"/>
              <a:gd name="connsiteY1" fmla="*/ 175399 h 1909003"/>
              <a:gd name="connsiteX2" fmla="*/ 1738217 w 3522446"/>
              <a:gd name="connsiteY2" fmla="*/ 1908979 h 1909003"/>
              <a:gd name="connsiteX3" fmla="*/ 39013 w 3522446"/>
              <a:gd name="connsiteY3" fmla="*/ 134148 h 1909003"/>
              <a:gd name="connsiteX0" fmla="*/ 55067 w 3553265"/>
              <a:gd name="connsiteY0" fmla="*/ 134148 h 1909002"/>
              <a:gd name="connsiteX1" fmla="*/ 3501602 w 3553265"/>
              <a:gd name="connsiteY1" fmla="*/ 175399 h 1909002"/>
              <a:gd name="connsiteX2" fmla="*/ 1754271 w 3553265"/>
              <a:gd name="connsiteY2" fmla="*/ 1908979 h 1909002"/>
              <a:gd name="connsiteX3" fmla="*/ 55067 w 3553265"/>
              <a:gd name="connsiteY3" fmla="*/ 134148 h 1909002"/>
              <a:gd name="connsiteX0" fmla="*/ 39426 w 3502160"/>
              <a:gd name="connsiteY0" fmla="*/ 134148 h 1909003"/>
              <a:gd name="connsiteX1" fmla="*/ 3465335 w 3502160"/>
              <a:gd name="connsiteY1" fmla="*/ 175399 h 1909003"/>
              <a:gd name="connsiteX2" fmla="*/ 1718004 w 3502160"/>
              <a:gd name="connsiteY2" fmla="*/ 1908979 h 1909003"/>
              <a:gd name="connsiteX3" fmla="*/ 39426 w 3502160"/>
              <a:gd name="connsiteY3" fmla="*/ 134148 h 1909003"/>
              <a:gd name="connsiteX0" fmla="*/ 8999 w 3471733"/>
              <a:gd name="connsiteY0" fmla="*/ 21578 h 1796433"/>
              <a:gd name="connsiteX1" fmla="*/ 3434908 w 3471733"/>
              <a:gd name="connsiteY1" fmla="*/ 62829 h 1796433"/>
              <a:gd name="connsiteX2" fmla="*/ 1687577 w 3471733"/>
              <a:gd name="connsiteY2" fmla="*/ 1796409 h 1796433"/>
              <a:gd name="connsiteX3" fmla="*/ 8999 w 3471733"/>
              <a:gd name="connsiteY3" fmla="*/ 21578 h 1796433"/>
              <a:gd name="connsiteX0" fmla="*/ 39425 w 3502159"/>
              <a:gd name="connsiteY0" fmla="*/ 135675 h 1931154"/>
              <a:gd name="connsiteX1" fmla="*/ 3465334 w 3502159"/>
              <a:gd name="connsiteY1" fmla="*/ 176926 h 1931154"/>
              <a:gd name="connsiteX2" fmla="*/ 1718003 w 3502159"/>
              <a:gd name="connsiteY2" fmla="*/ 1931131 h 1931154"/>
              <a:gd name="connsiteX3" fmla="*/ 39425 w 3502159"/>
              <a:gd name="connsiteY3" fmla="*/ 135675 h 1931154"/>
              <a:gd name="connsiteX0" fmla="*/ 7276 w 3470010"/>
              <a:gd name="connsiteY0" fmla="*/ 26065 h 1821544"/>
              <a:gd name="connsiteX1" fmla="*/ 3433185 w 3470010"/>
              <a:gd name="connsiteY1" fmla="*/ 67316 h 1821544"/>
              <a:gd name="connsiteX2" fmla="*/ 1685854 w 3470010"/>
              <a:gd name="connsiteY2" fmla="*/ 1821521 h 1821544"/>
              <a:gd name="connsiteX3" fmla="*/ 7276 w 3470010"/>
              <a:gd name="connsiteY3" fmla="*/ 26065 h 1821544"/>
              <a:gd name="connsiteX0" fmla="*/ 12669 w 3492943"/>
              <a:gd name="connsiteY0" fmla="*/ 26065 h 1822469"/>
              <a:gd name="connsiteX1" fmla="*/ 3438578 w 3492943"/>
              <a:gd name="connsiteY1" fmla="*/ 67316 h 1822469"/>
              <a:gd name="connsiteX2" fmla="*/ 1691247 w 3492943"/>
              <a:gd name="connsiteY2" fmla="*/ 1821521 h 1822469"/>
              <a:gd name="connsiteX3" fmla="*/ 12669 w 3492943"/>
              <a:gd name="connsiteY3" fmla="*/ 26065 h 1822469"/>
              <a:gd name="connsiteX0" fmla="*/ 48756 w 3529030"/>
              <a:gd name="connsiteY0" fmla="*/ 3139 h 1799516"/>
              <a:gd name="connsiteX1" fmla="*/ 3474665 w 3529030"/>
              <a:gd name="connsiteY1" fmla="*/ 44390 h 1799516"/>
              <a:gd name="connsiteX2" fmla="*/ 1727334 w 3529030"/>
              <a:gd name="connsiteY2" fmla="*/ 1798595 h 1799516"/>
              <a:gd name="connsiteX3" fmla="*/ 48756 w 3529030"/>
              <a:gd name="connsiteY3" fmla="*/ 3139 h 1799516"/>
              <a:gd name="connsiteX0" fmla="*/ 48756 w 3529030"/>
              <a:gd name="connsiteY0" fmla="*/ 5796 h 1802173"/>
              <a:gd name="connsiteX1" fmla="*/ 3474665 w 3529030"/>
              <a:gd name="connsiteY1" fmla="*/ 47047 h 1802173"/>
              <a:gd name="connsiteX2" fmla="*/ 1727334 w 3529030"/>
              <a:gd name="connsiteY2" fmla="*/ 1801252 h 1802173"/>
              <a:gd name="connsiteX3" fmla="*/ 48756 w 3529030"/>
              <a:gd name="connsiteY3" fmla="*/ 5796 h 1802173"/>
              <a:gd name="connsiteX0" fmla="*/ 48756 w 3477652"/>
              <a:gd name="connsiteY0" fmla="*/ 5796 h 1802173"/>
              <a:gd name="connsiteX1" fmla="*/ 3474665 w 3477652"/>
              <a:gd name="connsiteY1" fmla="*/ 47047 h 1802173"/>
              <a:gd name="connsiteX2" fmla="*/ 1727334 w 3477652"/>
              <a:gd name="connsiteY2" fmla="*/ 1801252 h 1802173"/>
              <a:gd name="connsiteX3" fmla="*/ 48756 w 3477652"/>
              <a:gd name="connsiteY3" fmla="*/ 5796 h 180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7652" h="1802173">
                <a:moveTo>
                  <a:pt x="48756" y="5796"/>
                </a:moveTo>
                <a:cubicBezTo>
                  <a:pt x="305602" y="15937"/>
                  <a:pt x="3181151" y="-33335"/>
                  <a:pt x="3474665" y="47047"/>
                </a:cubicBezTo>
                <a:cubicBezTo>
                  <a:pt x="3527547" y="271809"/>
                  <a:pt x="2875835" y="1753126"/>
                  <a:pt x="1727334" y="1801252"/>
                </a:cubicBezTo>
                <a:cubicBezTo>
                  <a:pt x="578833" y="1849378"/>
                  <a:pt x="-208090" y="-4345"/>
                  <a:pt x="48756" y="5796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1591071" y="2120048"/>
            <a:ext cx="723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星期一</a:t>
            </a:r>
          </a:p>
        </p:txBody>
      </p:sp>
      <p:cxnSp>
        <p:nvCxnSpPr>
          <p:cNvPr id="53" name="直接连接符 52"/>
          <p:cNvCxnSpPr/>
          <p:nvPr/>
        </p:nvCxnSpPr>
        <p:spPr>
          <a:xfrm flipV="1">
            <a:off x="2639023" y="2296335"/>
            <a:ext cx="1913927" cy="2123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3053802" y="2296335"/>
            <a:ext cx="1499148" cy="1054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3926638" y="2296336"/>
            <a:ext cx="626312" cy="17794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H="1" flipV="1">
            <a:off x="4552951" y="2296336"/>
            <a:ext cx="670571" cy="171715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 flipV="1">
            <a:off x="4552950" y="2296335"/>
            <a:ext cx="1465240" cy="10543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4552950" y="2296334"/>
            <a:ext cx="1861284" cy="1380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椭圆 58"/>
          <p:cNvSpPr/>
          <p:nvPr/>
        </p:nvSpPr>
        <p:spPr>
          <a:xfrm>
            <a:off x="2854407" y="2952861"/>
            <a:ext cx="660132" cy="66013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3635896" y="3683421"/>
            <a:ext cx="660132" cy="66013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4888236" y="3649682"/>
            <a:ext cx="660132" cy="66013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5641678" y="2856002"/>
            <a:ext cx="660132" cy="66013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5940152" y="1988287"/>
            <a:ext cx="660132" cy="66013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2573690" y="1976884"/>
            <a:ext cx="660132" cy="66013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35496" y="2399337"/>
            <a:ext cx="2556284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点击输入简要文字内容，文字内容需概括精炼，不用多余的文字修饰。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095127" y="3272176"/>
            <a:ext cx="723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星期二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39552" y="3551465"/>
            <a:ext cx="2556284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点击输入简要文字内容，文字内容需概括精炼，不用多余的文字修饰。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007883" y="4208280"/>
            <a:ext cx="723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星期三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452308" y="4487569"/>
            <a:ext cx="2556284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点击输入简要文字内容，文字内容需概括精炼，不用多余的文字修饰。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436096" y="422793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星期四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184068" y="4507848"/>
            <a:ext cx="2556284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点击输入简要文字内容，文字内容需概括精炼，不用多余的文字修饰。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264188" y="329296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星期五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012160" y="3572881"/>
            <a:ext cx="2556284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点击输入简要文字内容，文字内容需概括精炼，不用多余的文字修饰。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732240" y="226971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星期六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480212" y="2549631"/>
            <a:ext cx="2556284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点击输入简要文字内容，文字内容需概括精炼，不用多余的文字修饰。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3851771" y="1595155"/>
            <a:ext cx="1402358" cy="1402358"/>
            <a:chOff x="3851771" y="1163107"/>
            <a:chExt cx="1402358" cy="1402358"/>
          </a:xfrm>
        </p:grpSpPr>
        <p:grpSp>
          <p:nvGrpSpPr>
            <p:cNvPr id="77" name="组合 76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9" name="同心圆 7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4126617" y="1616482"/>
              <a:ext cx="9028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制定计划</a:t>
              </a:r>
            </a:p>
          </p:txBody>
        </p:sp>
      </p:grpSp>
      <p:cxnSp>
        <p:nvCxnSpPr>
          <p:cNvPr id="81" name="直接连接符 80"/>
          <p:cNvCxnSpPr/>
          <p:nvPr/>
        </p:nvCxnSpPr>
        <p:spPr>
          <a:xfrm>
            <a:off x="163478" y="1527523"/>
            <a:ext cx="8945026" cy="361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本框 30"/>
          <p:cNvSpPr txBox="1"/>
          <p:nvPr/>
        </p:nvSpPr>
        <p:spPr>
          <a:xfrm>
            <a:off x="2456765" y="808424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制定周期工作完成计划</a:t>
            </a:r>
          </a:p>
        </p:txBody>
      </p:sp>
    </p:spTree>
    <p:extLst>
      <p:ext uri="{BB962C8B-B14F-4D97-AF65-F5344CB8AC3E}">
        <p14:creationId xmlns:p14="http://schemas.microsoft.com/office/powerpoint/2010/main" val="206915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5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67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75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81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8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89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9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9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9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0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10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9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11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1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52" grpId="0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  <p:bldP spid="72" grpId="0"/>
          <p:bldP spid="73" grpId="0"/>
          <p:bldP spid="74" grpId="0"/>
          <p:bldP spid="75" grpId="0"/>
          <p:bldP spid="8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5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67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75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81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8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89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9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9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9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0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10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9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11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1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52" grpId="0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  <p:bldP spid="72" grpId="0"/>
          <p:bldP spid="73" grpId="0"/>
          <p:bldP spid="74" grpId="0"/>
          <p:bldP spid="75" grpId="0"/>
          <p:bldP spid="82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470" y="13560"/>
            <a:ext cx="1323753" cy="11180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5" name="矩形 4"/>
          <p:cNvSpPr/>
          <p:nvPr/>
        </p:nvSpPr>
        <p:spPr>
          <a:xfrm>
            <a:off x="120361" y="406004"/>
            <a:ext cx="1323753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LOGO</a:t>
            </a:r>
          </a:p>
          <a:p>
            <a:pPr algn="ctr"/>
            <a:r>
              <a:rPr lang="zh-CN" altLang="en-US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公司名称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52789"/>
              </p:ext>
            </p:extLst>
          </p:nvPr>
        </p:nvGraphicFramePr>
        <p:xfrm>
          <a:off x="2051720" y="267494"/>
          <a:ext cx="668655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年度总结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工作完成情况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成功项目展示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工作存在不足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明年工作计划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1447121" y="699542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440069" y="258202"/>
            <a:ext cx="1211619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419872" y="267494"/>
            <a:ext cx="126188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工作完成情况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206564" y="2061088"/>
            <a:ext cx="3631714" cy="361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30"/>
          <p:cNvSpPr txBox="1"/>
          <p:nvPr/>
        </p:nvSpPr>
        <p:spPr>
          <a:xfrm>
            <a:off x="120361" y="1275102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营销业绩工作汇报</a:t>
            </a:r>
          </a:p>
        </p:txBody>
      </p: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-27384" y="2139821"/>
            <a:ext cx="3808512" cy="2882984"/>
            <a:chOff x="865232" y="1286330"/>
            <a:chExt cx="4013321" cy="4966128"/>
          </a:xfrm>
        </p:grpSpPr>
        <p:pic>
          <p:nvPicPr>
            <p:cNvPr id="14" name="Picture 3"/>
            <p:cNvPicPr>
              <a:picLocks noChangeAspect="1"/>
            </p:cNvPicPr>
            <p:nvPr/>
          </p:nvPicPr>
          <p:blipFill>
            <a:blip r:embed="rId3"/>
            <a:srcRect l="5354" t="8440" r="6203" b="10136"/>
            <a:stretch>
              <a:fillRect/>
            </a:stretch>
          </p:blipFill>
          <p:spPr bwMode="auto">
            <a:xfrm>
              <a:off x="865232" y="1286330"/>
              <a:ext cx="4013321" cy="496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4"/>
            <p:cNvSpPr/>
            <p:nvPr/>
          </p:nvSpPr>
          <p:spPr>
            <a:xfrm>
              <a:off x="1454212" y="1875344"/>
              <a:ext cx="2840124" cy="3699194"/>
            </a:xfrm>
            <a:prstGeom prst="rect">
              <a:avLst/>
            </a:prstGeom>
            <a:blipFill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/>
            </a:p>
          </p:txBody>
        </p:sp>
      </p:grp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518606" y="3411409"/>
            <a:ext cx="843538" cy="26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9" rIns="91435" bIns="45719">
            <a:spAutoFit/>
          </a:bodyPr>
          <a:lstStyle/>
          <a:p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4504319" y="3723416"/>
            <a:ext cx="1928420" cy="701729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9" rIns="91435" bIns="45719">
            <a:spAutoFit/>
          </a:bodyPr>
          <a:lstStyle/>
          <a:p>
            <a:pPr defTabSz="914332" fontAlgn="auto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712283" y="3411409"/>
            <a:ext cx="843538" cy="26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9" rIns="91435" bIns="45719">
            <a:spAutoFit/>
          </a:bodyPr>
          <a:lstStyle/>
          <a:p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6697996" y="3723416"/>
            <a:ext cx="1928420" cy="701729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9" rIns="91435" bIns="45719">
            <a:spAutoFit/>
          </a:bodyPr>
          <a:lstStyle/>
          <a:p>
            <a:pPr defTabSz="914332" fontAlgn="auto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在此录入本图表的综合描述说明，在此录入本图表的综合描述说明。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505493" y="936714"/>
            <a:ext cx="2263519" cy="350012"/>
            <a:chOff x="814328" y="3219334"/>
            <a:chExt cx="2797200" cy="432536"/>
          </a:xfrm>
        </p:grpSpPr>
        <p:grpSp>
          <p:nvGrpSpPr>
            <p:cNvPr id="21" name="组合 20"/>
            <p:cNvGrpSpPr/>
            <p:nvPr/>
          </p:nvGrpSpPr>
          <p:grpSpPr>
            <a:xfrm>
              <a:off x="814328" y="3219334"/>
              <a:ext cx="2797200" cy="432536"/>
              <a:chOff x="2173927" y="3285519"/>
              <a:chExt cx="3549387" cy="548848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2173927" y="3285519"/>
                <a:ext cx="3549387" cy="548848"/>
                <a:chOff x="4304043" y="1286668"/>
                <a:chExt cx="79147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圆角矩形 24"/>
                <p:cNvSpPr/>
                <p:nvPr/>
              </p:nvSpPr>
              <p:spPr>
                <a:xfrm>
                  <a:off x="4304043" y="1286668"/>
                  <a:ext cx="79147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26" name="圆角矩形 25"/>
                <p:cNvSpPr/>
                <p:nvPr/>
              </p:nvSpPr>
              <p:spPr>
                <a:xfrm>
                  <a:off x="4351924" y="1373342"/>
                  <a:ext cx="7812881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24" name="椭圆 23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224125" y="3331792"/>
              <a:ext cx="2191136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070C0"/>
                  </a:solidFill>
                </a:rPr>
                <a:t>点击输入标题文本小标签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507376" y="1368761"/>
            <a:ext cx="2916000" cy="350012"/>
            <a:chOff x="814327" y="3219334"/>
            <a:chExt cx="3603522" cy="432536"/>
          </a:xfrm>
        </p:grpSpPr>
        <p:grpSp>
          <p:nvGrpSpPr>
            <p:cNvPr id="28" name="组合 27"/>
            <p:cNvGrpSpPr/>
            <p:nvPr/>
          </p:nvGrpSpPr>
          <p:grpSpPr>
            <a:xfrm>
              <a:off x="814327" y="3219334"/>
              <a:ext cx="3603522" cy="432536"/>
              <a:chOff x="2173926" y="3285519"/>
              <a:chExt cx="4572535" cy="548848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2173926" y="3285519"/>
                <a:ext cx="4572535" cy="548848"/>
                <a:chOff x="4304040" y="1286668"/>
                <a:chExt cx="10196250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2" name="圆角矩形 31"/>
                <p:cNvSpPr/>
                <p:nvPr/>
              </p:nvSpPr>
              <p:spPr>
                <a:xfrm>
                  <a:off x="4304040" y="1286668"/>
                  <a:ext cx="10196250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4351920" y="1373339"/>
                  <a:ext cx="10095546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31" name="椭圆 30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224125" y="3331792"/>
              <a:ext cx="2989681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070C0"/>
                  </a:solidFill>
                </a:rPr>
                <a:t>点击输入标题文本及描述说明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518607" y="1800809"/>
            <a:ext cx="2401200" cy="350012"/>
            <a:chOff x="814328" y="3219334"/>
            <a:chExt cx="2967344" cy="432536"/>
          </a:xfrm>
        </p:grpSpPr>
        <p:grpSp>
          <p:nvGrpSpPr>
            <p:cNvPr id="35" name="组合 34"/>
            <p:cNvGrpSpPr/>
            <p:nvPr/>
          </p:nvGrpSpPr>
          <p:grpSpPr>
            <a:xfrm>
              <a:off x="814328" y="3219334"/>
              <a:ext cx="2967344" cy="432536"/>
              <a:chOff x="2173927" y="3285519"/>
              <a:chExt cx="3765284" cy="548848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2173927" y="3285519"/>
                <a:ext cx="3765284" cy="548848"/>
                <a:chOff x="4304043" y="1286668"/>
                <a:chExt cx="8396171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圆角矩形 38"/>
                <p:cNvSpPr/>
                <p:nvPr/>
              </p:nvSpPr>
              <p:spPr>
                <a:xfrm>
                  <a:off x="4304043" y="1286668"/>
                  <a:ext cx="8396171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40" name="圆角矩形 39"/>
                <p:cNvSpPr/>
                <p:nvPr/>
              </p:nvSpPr>
              <p:spPr>
                <a:xfrm>
                  <a:off x="4351923" y="1373339"/>
                  <a:ext cx="8295467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38" name="椭圆 37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224125" y="3331792"/>
              <a:ext cx="2371197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070C0"/>
                  </a:solidFill>
                </a:rPr>
                <a:t>点击输入标题文本小标签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516136" y="2232857"/>
            <a:ext cx="1972203" cy="350012"/>
            <a:chOff x="814328" y="3219334"/>
            <a:chExt cx="2437200" cy="432536"/>
          </a:xfrm>
        </p:grpSpPr>
        <p:grpSp>
          <p:nvGrpSpPr>
            <p:cNvPr id="42" name="组合 41"/>
            <p:cNvGrpSpPr/>
            <p:nvPr/>
          </p:nvGrpSpPr>
          <p:grpSpPr>
            <a:xfrm>
              <a:off x="814328" y="3219334"/>
              <a:ext cx="2437200" cy="432536"/>
              <a:chOff x="2173927" y="3285519"/>
              <a:chExt cx="3092581" cy="548848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2173927" y="3285519"/>
                <a:ext cx="3092581" cy="548848"/>
                <a:chOff x="4304043" y="1286668"/>
                <a:chExt cx="6896116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圆角矩形 45"/>
                <p:cNvSpPr/>
                <p:nvPr/>
              </p:nvSpPr>
              <p:spPr>
                <a:xfrm>
                  <a:off x="4304043" y="1286668"/>
                  <a:ext cx="6896116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47" name="圆角矩形 46"/>
                <p:cNvSpPr/>
                <p:nvPr/>
              </p:nvSpPr>
              <p:spPr>
                <a:xfrm>
                  <a:off x="4351924" y="1373342"/>
                  <a:ext cx="679425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45" name="椭圆 44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224126" y="3331792"/>
              <a:ext cx="1911028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070C0"/>
                  </a:solidFill>
                </a:rPr>
                <a:t>点击输入标题文本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533058" y="2664905"/>
            <a:ext cx="2344214" cy="350012"/>
            <a:chOff x="814328" y="3219334"/>
            <a:chExt cx="2896922" cy="432536"/>
          </a:xfrm>
        </p:grpSpPr>
        <p:grpSp>
          <p:nvGrpSpPr>
            <p:cNvPr id="49" name="组合 48"/>
            <p:cNvGrpSpPr/>
            <p:nvPr/>
          </p:nvGrpSpPr>
          <p:grpSpPr>
            <a:xfrm>
              <a:off x="814328" y="3219334"/>
              <a:ext cx="2896922" cy="432536"/>
              <a:chOff x="2173927" y="3285519"/>
              <a:chExt cx="3675925" cy="548848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2173927" y="3285519"/>
                <a:ext cx="3675925" cy="548848"/>
                <a:chOff x="4304043" y="1286668"/>
                <a:chExt cx="8196910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3" name="圆角矩形 52"/>
                <p:cNvSpPr/>
                <p:nvPr/>
              </p:nvSpPr>
              <p:spPr>
                <a:xfrm>
                  <a:off x="4304043" y="1286668"/>
                  <a:ext cx="8149029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54" name="圆角矩形 53"/>
                <p:cNvSpPr/>
                <p:nvPr/>
              </p:nvSpPr>
              <p:spPr>
                <a:xfrm>
                  <a:off x="4351924" y="1373342"/>
                  <a:ext cx="8149029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52" name="椭圆 51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1224125" y="3331792"/>
              <a:ext cx="2334260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070C0"/>
                  </a:solidFill>
                </a:rPr>
                <a:t>点击输入标题描述文本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484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3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3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643681" y="1458606"/>
            <a:ext cx="1121418" cy="447646"/>
          </a:xfrm>
          <a:prstGeom prst="roundRect">
            <a:avLst/>
          </a:prstGeom>
          <a:gradFill flip="none" rotWithShape="1">
            <a:gsLst>
              <a:gs pos="54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95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01600" dist="254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5966997" y="1458606"/>
            <a:ext cx="1121418" cy="447646"/>
          </a:xfrm>
          <a:prstGeom prst="roundRect">
            <a:avLst/>
          </a:prstGeom>
          <a:gradFill flip="none" rotWithShape="1">
            <a:gsLst>
              <a:gs pos="54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95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01600" dist="254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869470" y="1466986"/>
            <a:ext cx="6698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wiss911 UCm BT" panose="020B0608020202060204" pitchFamily="34" charset="0"/>
                <a:ea typeface="微软雅黑" pitchFamily="34" charset="-122"/>
              </a:rPr>
              <a:t>2014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Swiss911 UCm BT" panose="020B0608020202060204" pitchFamily="34" charset="0"/>
              <a:ea typeface="微软雅黑" pitchFamily="34" charset="-122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6180511" y="1466986"/>
            <a:ext cx="6943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0070C0"/>
                </a:solidFill>
                <a:latin typeface="Swiss911 UCm BT" panose="020B0608020202060204" pitchFamily="34" charset="0"/>
                <a:ea typeface="微软雅黑" pitchFamily="34" charset="-122"/>
              </a:rPr>
              <a:t>2015</a:t>
            </a:r>
            <a:endParaRPr lang="zh-CN" altLang="en-US" sz="2800" dirty="0">
              <a:solidFill>
                <a:srgbClr val="0070C0"/>
              </a:solidFill>
              <a:latin typeface="Swiss911 UCm BT" panose="020B0608020202060204" pitchFamily="34" charset="0"/>
              <a:ea typeface="微软雅黑" pitchFamily="34" charset="-122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4566178" y="2210995"/>
            <a:ext cx="2494590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KINGPUB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flipH="1">
            <a:off x="1187421" y="3072733"/>
            <a:ext cx="3155356" cy="243215"/>
            <a:chOff x="1331640" y="2904599"/>
            <a:chExt cx="2417487" cy="243215"/>
          </a:xfrm>
          <a:solidFill>
            <a:schemeClr val="bg1">
              <a:lumMod val="65000"/>
            </a:schemeClr>
          </a:solidFill>
        </p:grpSpPr>
        <p:sp>
          <p:nvSpPr>
            <p:cNvPr id="8" name="Rectangle 53"/>
            <p:cNvSpPr>
              <a:spLocks noChangeArrowheads="1"/>
            </p:cNvSpPr>
            <p:nvPr/>
          </p:nvSpPr>
          <p:spPr bwMode="gray">
            <a:xfrm>
              <a:off x="1331640" y="2904599"/>
              <a:ext cx="2417487" cy="243215"/>
            </a:xfrm>
            <a:prstGeom prst="homePlate">
              <a:avLst/>
            </a:prstGeom>
            <a:grpFill/>
            <a:ln>
              <a:noFill/>
            </a:ln>
            <a:effectLst>
              <a:innerShdw blurRad="38100" dist="25400" dir="18900000">
                <a:prstClr val="black">
                  <a:alpha val="40000"/>
                </a:prstClr>
              </a:innerShdw>
            </a:effectLst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2351731" y="2942850"/>
              <a:ext cx="1181373" cy="152478"/>
            </a:xfrm>
            <a:prstGeom prst="homePlate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>
                <a:lnSpc>
                  <a:spcPts val="1300"/>
                </a:lnSpc>
                <a:defRPr sz="900">
                  <a:solidFill>
                    <a:schemeClr val="bg1"/>
                  </a:solidFill>
                  <a:latin typeface="方正兰亭纤黑简体" pitchFamily="65" charset="-122"/>
                  <a:ea typeface="方正兰亭纤黑简体" pitchFamily="65" charset="-122"/>
                </a:defRPr>
              </a:lvl1pPr>
            </a:lstStyle>
            <a:p>
              <a:pPr algn="l"/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计划完成：三千万元</a:t>
              </a:r>
              <a:endParaRPr lang="en-US" altLang="zh-CN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flipH="1">
            <a:off x="1469379" y="3378689"/>
            <a:ext cx="2873397" cy="243215"/>
            <a:chOff x="1547664" y="3210555"/>
            <a:chExt cx="2201463" cy="243215"/>
          </a:xfrm>
          <a:solidFill>
            <a:schemeClr val="bg1">
              <a:lumMod val="65000"/>
            </a:schemeClr>
          </a:solidFill>
        </p:grpSpPr>
        <p:sp>
          <p:nvSpPr>
            <p:cNvPr id="11" name="Rectangle 53"/>
            <p:cNvSpPr>
              <a:spLocks noChangeArrowheads="1"/>
            </p:cNvSpPr>
            <p:nvPr/>
          </p:nvSpPr>
          <p:spPr bwMode="gray">
            <a:xfrm>
              <a:off x="1547664" y="3210555"/>
              <a:ext cx="2201463" cy="243215"/>
            </a:xfrm>
            <a:prstGeom prst="homePlate">
              <a:avLst/>
            </a:prstGeom>
            <a:grpFill/>
            <a:ln>
              <a:noFill/>
            </a:ln>
            <a:effectLst>
              <a:innerShdw blurRad="38100" dist="25400" dir="18900000">
                <a:prstClr val="black">
                  <a:alpha val="40000"/>
                </a:prstClr>
              </a:innerShdw>
            </a:effectLst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2037166" y="3248806"/>
              <a:ext cx="1540989" cy="152478"/>
            </a:xfrm>
            <a:prstGeom prst="homePlate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>
                <a:lnSpc>
                  <a:spcPts val="1300"/>
                </a:lnSpc>
                <a:defRPr sz="900">
                  <a:solidFill>
                    <a:schemeClr val="bg1"/>
                  </a:solidFill>
                  <a:latin typeface="方正兰亭纤黑简体" pitchFamily="65" charset="-122"/>
                  <a:ea typeface="方正兰亭纤黑简体" pitchFamily="65" charset="-122"/>
                </a:defRPr>
              </a:lvl1pPr>
            </a:lstStyle>
            <a:p>
              <a:pPr algn="l"/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实际完成数：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28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，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019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，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800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2568531" y="3684645"/>
            <a:ext cx="1774247" cy="243215"/>
            <a:chOff x="2389781" y="3516511"/>
            <a:chExt cx="1359346" cy="243215"/>
          </a:xfrm>
          <a:solidFill>
            <a:schemeClr val="bg1">
              <a:lumMod val="65000"/>
            </a:schemeClr>
          </a:solidFill>
        </p:grpSpPr>
        <p:sp>
          <p:nvSpPr>
            <p:cNvPr id="14" name="Rectangle 53"/>
            <p:cNvSpPr>
              <a:spLocks noChangeArrowheads="1"/>
            </p:cNvSpPr>
            <p:nvPr/>
          </p:nvSpPr>
          <p:spPr bwMode="gray">
            <a:xfrm>
              <a:off x="2389781" y="3516511"/>
              <a:ext cx="1359346" cy="243215"/>
            </a:xfrm>
            <a:prstGeom prst="homePlate">
              <a:avLst/>
            </a:prstGeom>
            <a:grpFill/>
            <a:ln>
              <a:noFill/>
            </a:ln>
            <a:effectLst>
              <a:innerShdw blurRad="38100" dist="254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15" name="TextBox 18"/>
            <p:cNvSpPr txBox="1"/>
            <p:nvPr/>
          </p:nvSpPr>
          <p:spPr>
            <a:xfrm>
              <a:off x="2581323" y="3561847"/>
              <a:ext cx="998538" cy="152478"/>
            </a:xfrm>
            <a:prstGeom prst="homePlate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>
                <a:lnSpc>
                  <a:spcPts val="1300"/>
                </a:lnSpc>
                <a:defRPr sz="900">
                  <a:solidFill>
                    <a:schemeClr val="bg1"/>
                  </a:solidFill>
                  <a:latin typeface="方正兰亭纤黑简体" pitchFamily="65" charset="-122"/>
                  <a:ea typeface="方正兰亭纤黑简体" pitchFamily="65" charset="-122"/>
                </a:defRPr>
              </a:lvl1pPr>
            </a:lstStyle>
            <a:p>
              <a:pPr algn="l"/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完成：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93.33%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 flipH="1">
            <a:off x="1845327" y="3990601"/>
            <a:ext cx="2497451" cy="243215"/>
            <a:chOff x="1835696" y="3822467"/>
            <a:chExt cx="1913431" cy="243215"/>
          </a:xfrm>
          <a:solidFill>
            <a:schemeClr val="bg1">
              <a:lumMod val="65000"/>
            </a:schemeClr>
          </a:solidFill>
        </p:grpSpPr>
        <p:sp>
          <p:nvSpPr>
            <p:cNvPr id="17" name="Rectangle 53"/>
            <p:cNvSpPr>
              <a:spLocks noChangeArrowheads="1"/>
            </p:cNvSpPr>
            <p:nvPr/>
          </p:nvSpPr>
          <p:spPr bwMode="gray">
            <a:xfrm>
              <a:off x="1835696" y="3822467"/>
              <a:ext cx="1913431" cy="243215"/>
            </a:xfrm>
            <a:prstGeom prst="homePlate">
              <a:avLst/>
            </a:prstGeom>
            <a:grpFill/>
            <a:ln>
              <a:noFill/>
            </a:ln>
            <a:effectLst>
              <a:innerShdw blurRad="38100" dist="25400" dir="18900000">
                <a:prstClr val="black">
                  <a:alpha val="40000"/>
                </a:prstClr>
              </a:innerShdw>
            </a:effectLst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18" name="TextBox 21"/>
            <p:cNvSpPr txBox="1"/>
            <p:nvPr/>
          </p:nvSpPr>
          <p:spPr>
            <a:xfrm>
              <a:off x="2209582" y="3860718"/>
              <a:ext cx="1346189" cy="152478"/>
            </a:xfrm>
            <a:prstGeom prst="homePlate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>
                <a:lnSpc>
                  <a:spcPts val="1300"/>
                </a:lnSpc>
                <a:defRPr sz="900">
                  <a:solidFill>
                    <a:schemeClr val="bg1"/>
                  </a:solidFill>
                  <a:latin typeface="方正兰亭纤黑简体" pitchFamily="65" charset="-122"/>
                  <a:ea typeface="方正兰亭纤黑简体" pitchFamily="65" charset="-122"/>
                </a:defRPr>
              </a:lvl1pPr>
            </a:lstStyle>
            <a:p>
              <a:pPr algn="l"/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回款数：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20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，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745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，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100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 flipH="1">
            <a:off x="2789461" y="4296557"/>
            <a:ext cx="1553315" cy="243215"/>
            <a:chOff x="2559049" y="4128423"/>
            <a:chExt cx="1190077" cy="243215"/>
          </a:xfrm>
          <a:solidFill>
            <a:schemeClr val="bg1">
              <a:lumMod val="65000"/>
            </a:schemeClr>
          </a:solidFill>
        </p:grpSpPr>
        <p:sp>
          <p:nvSpPr>
            <p:cNvPr id="20" name="Rectangle 53"/>
            <p:cNvSpPr>
              <a:spLocks noChangeArrowheads="1"/>
            </p:cNvSpPr>
            <p:nvPr/>
          </p:nvSpPr>
          <p:spPr bwMode="gray">
            <a:xfrm>
              <a:off x="2559049" y="4128423"/>
              <a:ext cx="1190077" cy="243215"/>
            </a:xfrm>
            <a:prstGeom prst="homePlate">
              <a:avLst/>
            </a:prstGeom>
            <a:grpFill/>
            <a:ln>
              <a:noFill/>
            </a:ln>
            <a:effectLst>
              <a:innerShdw blurRad="38100" dist="254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21" name="TextBox 24"/>
            <p:cNvSpPr txBox="1"/>
            <p:nvPr/>
          </p:nvSpPr>
          <p:spPr>
            <a:xfrm>
              <a:off x="2912908" y="4166674"/>
              <a:ext cx="641055" cy="152478"/>
            </a:xfrm>
            <a:prstGeom prst="homePlate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>
                <a:lnSpc>
                  <a:spcPts val="1300"/>
                </a:lnSpc>
                <a:defRPr sz="900">
                  <a:solidFill>
                    <a:schemeClr val="bg1"/>
                  </a:solidFill>
                  <a:latin typeface="方正兰亭纤黑简体" pitchFamily="65" charset="-122"/>
                  <a:ea typeface="方正兰亭纤黑简体" pitchFamily="65" charset="-122"/>
                </a:defRPr>
              </a:lvl1pPr>
            </a:lstStyle>
            <a:p>
              <a:pPr algn="l"/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其他数据</a:t>
              </a:r>
              <a:endParaRPr lang="en-US" altLang="zh-CN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342778" y="3072733"/>
            <a:ext cx="3391379" cy="243215"/>
            <a:chOff x="5392615" y="2904599"/>
            <a:chExt cx="2416373" cy="243215"/>
          </a:xfrm>
          <a:solidFill>
            <a:srgbClr val="0070C0"/>
          </a:solidFill>
        </p:grpSpPr>
        <p:sp>
          <p:nvSpPr>
            <p:cNvPr id="23" name="Rectangle 53"/>
            <p:cNvSpPr>
              <a:spLocks noChangeArrowheads="1"/>
            </p:cNvSpPr>
            <p:nvPr/>
          </p:nvSpPr>
          <p:spPr bwMode="gray">
            <a:xfrm>
              <a:off x="5392615" y="2904599"/>
              <a:ext cx="2416373" cy="243215"/>
            </a:xfrm>
            <a:prstGeom prst="homePlate">
              <a:avLst/>
            </a:prstGeom>
            <a:grpFill/>
            <a:ln>
              <a:noFill/>
            </a:ln>
            <a:effectLst>
              <a:innerShdw blurRad="38100" dist="25400" dir="18900000">
                <a:prstClr val="black">
                  <a:alpha val="40000"/>
                </a:prstClr>
              </a:innerShdw>
            </a:effectLst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24" name="TextBox 27"/>
            <p:cNvSpPr txBox="1"/>
            <p:nvPr/>
          </p:nvSpPr>
          <p:spPr>
            <a:xfrm>
              <a:off x="6396164" y="2942850"/>
              <a:ext cx="1181373" cy="152478"/>
            </a:xfrm>
            <a:prstGeom prst="homePlate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>
                <a:lnSpc>
                  <a:spcPts val="1300"/>
                </a:lnSpc>
                <a:defRPr sz="900">
                  <a:solidFill>
                    <a:schemeClr val="bg1"/>
                  </a:solidFill>
                  <a:latin typeface="方正兰亭纤黑简体" pitchFamily="65" charset="-122"/>
                  <a:ea typeface="方正兰亭纤黑简体" pitchFamily="65" charset="-122"/>
                </a:defRPr>
              </a:lvl1pPr>
            </a:lstStyle>
            <a:p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计划完成：四千万元</a:t>
              </a:r>
              <a:endParaRPr lang="en-US" altLang="zh-CN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342779" y="3378689"/>
            <a:ext cx="3901426" cy="243215"/>
            <a:chOff x="5392616" y="3210555"/>
            <a:chExt cx="2779784" cy="243215"/>
          </a:xfrm>
          <a:solidFill>
            <a:srgbClr val="0070C0"/>
          </a:solidFill>
        </p:grpSpPr>
        <p:sp>
          <p:nvSpPr>
            <p:cNvPr id="26" name="Rectangle 53"/>
            <p:cNvSpPr>
              <a:spLocks noChangeArrowheads="1"/>
            </p:cNvSpPr>
            <p:nvPr/>
          </p:nvSpPr>
          <p:spPr bwMode="gray">
            <a:xfrm>
              <a:off x="5392616" y="3210555"/>
              <a:ext cx="2779784" cy="243215"/>
            </a:xfrm>
            <a:prstGeom prst="homePlate">
              <a:avLst/>
            </a:prstGeom>
            <a:grpFill/>
            <a:ln>
              <a:noFill/>
            </a:ln>
            <a:effectLst>
              <a:innerShdw blurRad="38100" dist="25400" dir="18900000">
                <a:prstClr val="black">
                  <a:alpha val="40000"/>
                </a:prstClr>
              </a:innerShdw>
            </a:effectLst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27" name="TextBox 30"/>
            <p:cNvSpPr txBox="1"/>
            <p:nvPr/>
          </p:nvSpPr>
          <p:spPr>
            <a:xfrm>
              <a:off x="6440492" y="3248806"/>
              <a:ext cx="1540989" cy="152478"/>
            </a:xfrm>
            <a:prstGeom prst="homePlate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>
                <a:lnSpc>
                  <a:spcPts val="1300"/>
                </a:lnSpc>
                <a:defRPr sz="900">
                  <a:solidFill>
                    <a:schemeClr val="bg1"/>
                  </a:solidFill>
                  <a:latin typeface="方正兰亭纤黑简体" pitchFamily="65" charset="-122"/>
                  <a:ea typeface="方正兰亭纤黑简体" pitchFamily="65" charset="-122"/>
                </a:defRPr>
              </a:lvl1pPr>
            </a:lstStyle>
            <a:p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实际完成数：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42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，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810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，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800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342779" y="3684645"/>
            <a:ext cx="2519052" cy="243215"/>
            <a:chOff x="5406064" y="3516511"/>
            <a:chExt cx="1794836" cy="243215"/>
          </a:xfrm>
          <a:solidFill>
            <a:srgbClr val="0070C0"/>
          </a:solidFill>
        </p:grpSpPr>
        <p:sp>
          <p:nvSpPr>
            <p:cNvPr id="29" name="Rectangle 53"/>
            <p:cNvSpPr>
              <a:spLocks noChangeArrowheads="1"/>
            </p:cNvSpPr>
            <p:nvPr/>
          </p:nvSpPr>
          <p:spPr bwMode="gray">
            <a:xfrm>
              <a:off x="5406064" y="3516511"/>
              <a:ext cx="1794836" cy="243215"/>
            </a:xfrm>
            <a:prstGeom prst="homePlate">
              <a:avLst/>
            </a:prstGeom>
            <a:grpFill/>
            <a:ln>
              <a:noFill/>
            </a:ln>
            <a:effectLst>
              <a:innerShdw blurRad="38100" dist="25400" dir="18900000">
                <a:prstClr val="black">
                  <a:alpha val="40000"/>
                </a:prstClr>
              </a:innerShdw>
            </a:effectLst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30" name="TextBox 33"/>
            <p:cNvSpPr txBox="1"/>
            <p:nvPr/>
          </p:nvSpPr>
          <p:spPr>
            <a:xfrm>
              <a:off x="6044659" y="3561847"/>
              <a:ext cx="998538" cy="152478"/>
            </a:xfrm>
            <a:prstGeom prst="homePlate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>
                <a:lnSpc>
                  <a:spcPts val="1300"/>
                </a:lnSpc>
                <a:defRPr sz="900">
                  <a:solidFill>
                    <a:schemeClr val="bg1"/>
                  </a:solidFill>
                  <a:latin typeface="方正兰亭纤黑简体" pitchFamily="65" charset="-122"/>
                  <a:ea typeface="方正兰亭纤黑简体" pitchFamily="65" charset="-122"/>
                </a:defRPr>
              </a:lvl1pPr>
            </a:lstStyle>
            <a:p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完成：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107%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342779" y="3990601"/>
            <a:ext cx="3193984" cy="243215"/>
            <a:chOff x="5392616" y="3822467"/>
            <a:chExt cx="2275728" cy="243215"/>
          </a:xfrm>
          <a:solidFill>
            <a:srgbClr val="0070C0"/>
          </a:solidFill>
        </p:grpSpPr>
        <p:sp>
          <p:nvSpPr>
            <p:cNvPr id="32" name="Rectangle 53"/>
            <p:cNvSpPr>
              <a:spLocks noChangeArrowheads="1"/>
            </p:cNvSpPr>
            <p:nvPr/>
          </p:nvSpPr>
          <p:spPr bwMode="gray">
            <a:xfrm>
              <a:off x="5392616" y="3822467"/>
              <a:ext cx="2275728" cy="243215"/>
            </a:xfrm>
            <a:prstGeom prst="homePlate">
              <a:avLst/>
            </a:prstGeom>
            <a:grpFill/>
            <a:ln>
              <a:noFill/>
            </a:ln>
            <a:effectLst>
              <a:innerShdw blurRad="38100" dist="25400" dir="18900000">
                <a:prstClr val="black">
                  <a:alpha val="40000"/>
                </a:prstClr>
              </a:innerShdw>
            </a:effectLst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33" name="TextBox 36"/>
            <p:cNvSpPr txBox="1"/>
            <p:nvPr/>
          </p:nvSpPr>
          <p:spPr>
            <a:xfrm>
              <a:off x="6197629" y="3860718"/>
              <a:ext cx="1346189" cy="152478"/>
            </a:xfrm>
            <a:prstGeom prst="homePlate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>
                <a:lnSpc>
                  <a:spcPts val="1300"/>
                </a:lnSpc>
                <a:defRPr sz="900">
                  <a:solidFill>
                    <a:schemeClr val="bg1"/>
                  </a:solidFill>
                  <a:latin typeface="方正兰亭纤黑简体" pitchFamily="65" charset="-122"/>
                  <a:ea typeface="方正兰亭纤黑简体" pitchFamily="65" charset="-122"/>
                </a:defRPr>
              </a:lvl1pPr>
            </a:lstStyle>
            <a:p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回款数：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39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，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865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，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800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342779" y="4296557"/>
            <a:ext cx="1670273" cy="243215"/>
            <a:chOff x="5392616" y="4128423"/>
            <a:chExt cx="1190077" cy="243215"/>
          </a:xfrm>
          <a:solidFill>
            <a:schemeClr val="accent1"/>
          </a:solidFill>
        </p:grpSpPr>
        <p:sp>
          <p:nvSpPr>
            <p:cNvPr id="35" name="Rectangle 53"/>
            <p:cNvSpPr>
              <a:spLocks noChangeArrowheads="1"/>
            </p:cNvSpPr>
            <p:nvPr/>
          </p:nvSpPr>
          <p:spPr bwMode="gray">
            <a:xfrm>
              <a:off x="5392616" y="4128423"/>
              <a:ext cx="1190077" cy="243215"/>
            </a:xfrm>
            <a:prstGeom prst="homePlate">
              <a:avLst/>
            </a:prstGeom>
            <a:grpFill/>
            <a:ln>
              <a:noFill/>
            </a:ln>
            <a:effectLst>
              <a:innerShdw blurRad="38100" dist="25400" dir="18900000">
                <a:prstClr val="black">
                  <a:alpha val="40000"/>
                </a:prstClr>
              </a:innerShdw>
            </a:effectLst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36" name="TextBox 39"/>
            <p:cNvSpPr txBox="1"/>
            <p:nvPr/>
          </p:nvSpPr>
          <p:spPr>
            <a:xfrm>
              <a:off x="5774345" y="4166674"/>
              <a:ext cx="641055" cy="152478"/>
            </a:xfrm>
            <a:prstGeom prst="homePlate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>
                <a:lnSpc>
                  <a:spcPts val="1300"/>
                </a:lnSpc>
                <a:defRPr sz="900">
                  <a:solidFill>
                    <a:schemeClr val="bg1"/>
                  </a:solidFill>
                  <a:latin typeface="方正兰亭纤黑简体" pitchFamily="65" charset="-122"/>
                  <a:ea typeface="方正兰亭纤黑简体" pitchFamily="65" charset="-122"/>
                </a:defRPr>
              </a:lvl1pPr>
            </a:lstStyle>
            <a:p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其他数据</a:t>
              </a:r>
              <a:endParaRPr lang="en-US" altLang="zh-CN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 flipH="1">
            <a:off x="2789461" y="4595196"/>
            <a:ext cx="1553315" cy="243215"/>
            <a:chOff x="2559049" y="4427062"/>
            <a:chExt cx="1190077" cy="243215"/>
          </a:xfrm>
          <a:solidFill>
            <a:schemeClr val="bg1">
              <a:lumMod val="65000"/>
            </a:schemeClr>
          </a:solidFill>
        </p:grpSpPr>
        <p:sp>
          <p:nvSpPr>
            <p:cNvPr id="38" name="Rectangle 53"/>
            <p:cNvSpPr>
              <a:spLocks noChangeArrowheads="1"/>
            </p:cNvSpPr>
            <p:nvPr/>
          </p:nvSpPr>
          <p:spPr bwMode="gray">
            <a:xfrm>
              <a:off x="2559049" y="4427062"/>
              <a:ext cx="1190077" cy="243215"/>
            </a:xfrm>
            <a:prstGeom prst="homePlate">
              <a:avLst/>
            </a:prstGeom>
            <a:grpFill/>
            <a:ln>
              <a:noFill/>
            </a:ln>
            <a:effectLst>
              <a:innerShdw blurRad="38100" dist="254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39" name="TextBox 42"/>
            <p:cNvSpPr txBox="1"/>
            <p:nvPr/>
          </p:nvSpPr>
          <p:spPr>
            <a:xfrm>
              <a:off x="2912909" y="4465313"/>
              <a:ext cx="641055" cy="152478"/>
            </a:xfrm>
            <a:prstGeom prst="homePlate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>
                <a:lnSpc>
                  <a:spcPts val="1300"/>
                </a:lnSpc>
                <a:defRPr sz="900">
                  <a:solidFill>
                    <a:schemeClr val="bg1"/>
                  </a:solidFill>
                  <a:latin typeface="方正兰亭纤黑简体" pitchFamily="65" charset="-122"/>
                  <a:ea typeface="方正兰亭纤黑简体" pitchFamily="65" charset="-122"/>
                </a:defRPr>
              </a:lvl1pPr>
            </a:lstStyle>
            <a:p>
              <a:pPr algn="l"/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其他数据</a:t>
              </a:r>
              <a:endParaRPr lang="en-US" altLang="zh-CN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342779" y="4595196"/>
            <a:ext cx="1670273" cy="243215"/>
            <a:chOff x="5392616" y="4427062"/>
            <a:chExt cx="1190077" cy="243215"/>
          </a:xfrm>
          <a:solidFill>
            <a:srgbClr val="0070C0"/>
          </a:solidFill>
        </p:grpSpPr>
        <p:sp>
          <p:nvSpPr>
            <p:cNvPr id="41" name="Rectangle 53"/>
            <p:cNvSpPr>
              <a:spLocks noChangeArrowheads="1"/>
            </p:cNvSpPr>
            <p:nvPr/>
          </p:nvSpPr>
          <p:spPr bwMode="gray">
            <a:xfrm>
              <a:off x="5392616" y="4427062"/>
              <a:ext cx="1190077" cy="243215"/>
            </a:xfrm>
            <a:prstGeom prst="homePlate">
              <a:avLst/>
            </a:prstGeom>
            <a:grpFill/>
            <a:ln>
              <a:noFill/>
            </a:ln>
            <a:effectLst>
              <a:innerShdw blurRad="38100" dist="25400" dir="18900000">
                <a:prstClr val="black">
                  <a:alpha val="40000"/>
                </a:prstClr>
              </a:innerShdw>
            </a:effectLst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42" name="TextBox 45"/>
            <p:cNvSpPr txBox="1"/>
            <p:nvPr/>
          </p:nvSpPr>
          <p:spPr>
            <a:xfrm>
              <a:off x="5774345" y="4465313"/>
              <a:ext cx="641055" cy="152478"/>
            </a:xfrm>
            <a:prstGeom prst="homePlate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>
                <a:lnSpc>
                  <a:spcPts val="1300"/>
                </a:lnSpc>
                <a:defRPr sz="900">
                  <a:solidFill>
                    <a:schemeClr val="bg1"/>
                  </a:solidFill>
                  <a:latin typeface="方正兰亭纤黑简体" pitchFamily="65" charset="-122"/>
                  <a:ea typeface="方正兰亭纤黑简体" pitchFamily="65" charset="-122"/>
                </a:defRPr>
              </a:lvl1pPr>
            </a:lstStyle>
            <a:p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其他数据</a:t>
              </a:r>
              <a:endParaRPr lang="en-US" altLang="zh-CN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3" name="TextBox 9"/>
          <p:cNvSpPr txBox="1"/>
          <p:nvPr/>
        </p:nvSpPr>
        <p:spPr>
          <a:xfrm>
            <a:off x="1684247" y="2210995"/>
            <a:ext cx="2481363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KINGPUB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91470" y="13560"/>
            <a:ext cx="1323753" cy="11180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47" name="矩形 46"/>
          <p:cNvSpPr/>
          <p:nvPr/>
        </p:nvSpPr>
        <p:spPr>
          <a:xfrm>
            <a:off x="120361" y="406004"/>
            <a:ext cx="1323753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LOGO</a:t>
            </a:r>
          </a:p>
          <a:p>
            <a:pPr algn="ctr"/>
            <a:r>
              <a:rPr lang="zh-CN" altLang="en-US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公司名称</a:t>
            </a:r>
          </a:p>
        </p:txBody>
      </p:sp>
      <p:graphicFrame>
        <p:nvGraphicFramePr>
          <p:cNvPr id="48" name="表格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174605"/>
              </p:ext>
            </p:extLst>
          </p:nvPr>
        </p:nvGraphicFramePr>
        <p:xfrm>
          <a:off x="2051720" y="267494"/>
          <a:ext cx="668655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年度总结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工作完成情况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成功项目展示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工作存在不足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明年工作计划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9" name="直接连接符 48"/>
          <p:cNvCxnSpPr/>
          <p:nvPr/>
        </p:nvCxnSpPr>
        <p:spPr>
          <a:xfrm>
            <a:off x="1447121" y="699542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3440069" y="258202"/>
            <a:ext cx="1211619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3419872" y="267494"/>
            <a:ext cx="126188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工作完成情况</a:t>
            </a:r>
          </a:p>
        </p:txBody>
      </p:sp>
      <p:cxnSp>
        <p:nvCxnSpPr>
          <p:cNvPr id="52" name="直接连接符 51"/>
          <p:cNvCxnSpPr/>
          <p:nvPr/>
        </p:nvCxnSpPr>
        <p:spPr>
          <a:xfrm>
            <a:off x="1745030" y="2009792"/>
            <a:ext cx="5343385" cy="361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30"/>
          <p:cNvSpPr txBox="1"/>
          <p:nvPr/>
        </p:nvSpPr>
        <p:spPr>
          <a:xfrm>
            <a:off x="3069916" y="1277347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与往年相比</a:t>
            </a:r>
          </a:p>
        </p:txBody>
      </p:sp>
    </p:spTree>
    <p:extLst>
      <p:ext uri="{BB962C8B-B14F-4D97-AF65-F5344CB8AC3E}">
        <p14:creationId xmlns:p14="http://schemas.microsoft.com/office/powerpoint/2010/main" val="346922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43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470" y="13560"/>
            <a:ext cx="1323753" cy="11180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5" name="矩形 4"/>
          <p:cNvSpPr/>
          <p:nvPr/>
        </p:nvSpPr>
        <p:spPr>
          <a:xfrm>
            <a:off x="120361" y="406004"/>
            <a:ext cx="1323753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LOGO</a:t>
            </a:r>
          </a:p>
          <a:p>
            <a:pPr algn="ctr"/>
            <a:r>
              <a:rPr lang="zh-CN" altLang="en-US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公司名称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050875"/>
              </p:ext>
            </p:extLst>
          </p:nvPr>
        </p:nvGraphicFramePr>
        <p:xfrm>
          <a:off x="2051720" y="267494"/>
          <a:ext cx="668655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年度总结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工作完成情况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成功项目展示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工作存在不足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明年工作计划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1447121" y="699542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440069" y="258202"/>
            <a:ext cx="1211619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419872" y="267494"/>
            <a:ext cx="126188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77544" y="1894985"/>
            <a:ext cx="1368152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培育</a:t>
            </a:r>
            <a:r>
              <a:rPr lang="en-US" altLang="zh-CN" sz="1100" dirty="0"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家门店，服务4000万居民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77544" y="3027611"/>
            <a:ext cx="1368152" cy="82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100" dirty="0">
                <a:solidFill>
                  <a:schemeClr val="tx1"/>
                </a:solidFill>
              </a:rPr>
              <a:t>年销售额达到</a:t>
            </a:r>
            <a:r>
              <a:rPr lang="en-US" altLang="zh-CN" sz="1100" dirty="0">
                <a:solidFill>
                  <a:schemeClr val="tx1"/>
                </a:solidFill>
              </a:rPr>
              <a:t>2</a:t>
            </a:r>
            <a:r>
              <a:rPr lang="zh-CN" altLang="en-US" sz="1100" dirty="0">
                <a:solidFill>
                  <a:schemeClr val="tx1"/>
                </a:solidFill>
              </a:rPr>
              <a:t>亿元人民币，净利润达</a:t>
            </a:r>
            <a:r>
              <a:rPr lang="en-US" altLang="zh-CN" sz="1100" dirty="0">
                <a:solidFill>
                  <a:schemeClr val="tx1"/>
                </a:solidFill>
              </a:rPr>
              <a:t>1</a:t>
            </a:r>
            <a:r>
              <a:rPr lang="zh-CN" altLang="en-US" sz="1100" dirty="0">
                <a:solidFill>
                  <a:schemeClr val="tx1"/>
                </a:solidFill>
              </a:rPr>
              <a:t>亿</a:t>
            </a:r>
            <a:r>
              <a:rPr lang="en-US" altLang="zh-CN" sz="1100" dirty="0">
                <a:solidFill>
                  <a:schemeClr val="tx1"/>
                </a:solidFill>
              </a:rPr>
              <a:t>5</a:t>
            </a:r>
            <a:r>
              <a:rPr lang="zh-CN" altLang="en-US" sz="1100" dirty="0">
                <a:solidFill>
                  <a:schemeClr val="tx1"/>
                </a:solidFill>
              </a:rPr>
              <a:t>千万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577544" y="4239995"/>
            <a:ext cx="1368152" cy="82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100" dirty="0">
                <a:solidFill>
                  <a:schemeClr val="tx1"/>
                </a:solidFill>
              </a:rPr>
              <a:t>开设</a:t>
            </a:r>
            <a:r>
              <a:rPr lang="en-US" altLang="zh-CN" sz="1100" dirty="0">
                <a:solidFill>
                  <a:schemeClr val="tx1"/>
                </a:solidFill>
              </a:rPr>
              <a:t>3</a:t>
            </a:r>
            <a:r>
              <a:rPr lang="zh-CN" altLang="en-US" sz="1100" dirty="0">
                <a:solidFill>
                  <a:schemeClr val="tx1"/>
                </a:solidFill>
              </a:rPr>
              <a:t>个控股子公司，实施管理运营，员工总数达</a:t>
            </a:r>
            <a:r>
              <a:rPr lang="en-US" altLang="zh-CN" sz="1100" dirty="0">
                <a:solidFill>
                  <a:schemeClr val="tx1"/>
                </a:solidFill>
              </a:rPr>
              <a:t>500</a:t>
            </a:r>
            <a:r>
              <a:rPr lang="zh-CN" altLang="en-US" sz="1100" dirty="0">
                <a:solidFill>
                  <a:schemeClr val="tx1"/>
                </a:solidFill>
              </a:rPr>
              <a:t>人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77744" y="2079755"/>
            <a:ext cx="2952328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将疏通社区的资金流、信息流、物流阻碍，提供一体化社区服务，就是实践居民对美好生活的向往！</a:t>
            </a:r>
          </a:p>
        </p:txBody>
      </p:sp>
      <p:cxnSp>
        <p:nvCxnSpPr>
          <p:cNvPr id="58" name="直接连接符 57"/>
          <p:cNvCxnSpPr/>
          <p:nvPr/>
        </p:nvCxnSpPr>
        <p:spPr>
          <a:xfrm flipV="1">
            <a:off x="1579184" y="2138036"/>
            <a:ext cx="1389448" cy="8580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1633328" y="3453339"/>
            <a:ext cx="135636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1579184" y="3763095"/>
            <a:ext cx="1350288" cy="88126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合 60"/>
          <p:cNvGrpSpPr/>
          <p:nvPr/>
        </p:nvGrpSpPr>
        <p:grpSpPr>
          <a:xfrm>
            <a:off x="2432396" y="1622660"/>
            <a:ext cx="1070267" cy="1068059"/>
            <a:chOff x="2490748" y="1106543"/>
            <a:chExt cx="1070267" cy="1068059"/>
          </a:xfrm>
        </p:grpSpPr>
        <p:grpSp>
          <p:nvGrpSpPr>
            <p:cNvPr id="62" name="组合 61"/>
            <p:cNvGrpSpPr/>
            <p:nvPr/>
          </p:nvGrpSpPr>
          <p:grpSpPr>
            <a:xfrm>
              <a:off x="2492956" y="1106543"/>
              <a:ext cx="1068059" cy="106805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4" name="同心圆 6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70C0"/>
                  </a:solidFill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392111" y="760414"/>
                <a:ext cx="3825875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2490748" y="1298754"/>
              <a:ext cx="1053935" cy="723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3500" b="1" spc="-15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100</a:t>
              </a:r>
            </a:p>
            <a:p>
              <a:pPr algn="ctr"/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家门店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451133" y="2853776"/>
            <a:ext cx="1068059" cy="1068059"/>
            <a:chOff x="2509485" y="2337659"/>
            <a:chExt cx="1068059" cy="1068059"/>
          </a:xfrm>
        </p:grpSpPr>
        <p:grpSp>
          <p:nvGrpSpPr>
            <p:cNvPr id="67" name="组合 66"/>
            <p:cNvGrpSpPr/>
            <p:nvPr/>
          </p:nvGrpSpPr>
          <p:grpSpPr>
            <a:xfrm>
              <a:off x="2509485" y="2337659"/>
              <a:ext cx="1068059" cy="106805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9" name="同心圆 6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70C0"/>
                  </a:solidFill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392111" y="760414"/>
                <a:ext cx="3825875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2535078" y="2508930"/>
              <a:ext cx="1025937" cy="723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35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zh-CN" altLang="en-US" sz="35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亿</a:t>
              </a:r>
              <a:endParaRPr lang="en-US" altLang="zh-CN" sz="35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元年销售额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437477" y="4095979"/>
            <a:ext cx="1081715" cy="1068059"/>
            <a:chOff x="2495829" y="3579862"/>
            <a:chExt cx="1081715" cy="1068059"/>
          </a:xfrm>
        </p:grpSpPr>
        <p:grpSp>
          <p:nvGrpSpPr>
            <p:cNvPr id="72" name="组合 71"/>
            <p:cNvGrpSpPr/>
            <p:nvPr/>
          </p:nvGrpSpPr>
          <p:grpSpPr>
            <a:xfrm>
              <a:off x="2495829" y="3579862"/>
              <a:ext cx="1068059" cy="106805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4" name="同心圆 7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70C0"/>
                  </a:solidFill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392111" y="760414"/>
                <a:ext cx="3825875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2501541" y="3740656"/>
              <a:ext cx="1076003" cy="723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35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</a:p>
            <a:p>
              <a:pPr algn="ctr"/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个子公司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319320" y="2590731"/>
            <a:ext cx="1458024" cy="1458024"/>
            <a:chOff x="792868" y="618113"/>
            <a:chExt cx="1314008" cy="1314008"/>
          </a:xfrm>
        </p:grpSpPr>
        <p:grpSp>
          <p:nvGrpSpPr>
            <p:cNvPr id="77" name="组合 76"/>
            <p:cNvGrpSpPr/>
            <p:nvPr/>
          </p:nvGrpSpPr>
          <p:grpSpPr>
            <a:xfrm>
              <a:off x="792868" y="618113"/>
              <a:ext cx="1314008" cy="131400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9" name="同心圆 7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8" name="椭圆 77"/>
            <p:cNvSpPr/>
            <p:nvPr/>
          </p:nvSpPr>
          <p:spPr>
            <a:xfrm>
              <a:off x="859391" y="680166"/>
              <a:ext cx="1188000" cy="1188000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l="-5000" r="-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241840" y="1575699"/>
            <a:ext cx="1356392" cy="432536"/>
            <a:chOff x="814328" y="3219334"/>
            <a:chExt cx="1356392" cy="432536"/>
          </a:xfrm>
        </p:grpSpPr>
        <p:grpSp>
          <p:nvGrpSpPr>
            <p:cNvPr id="82" name="组合 81"/>
            <p:cNvGrpSpPr/>
            <p:nvPr/>
          </p:nvGrpSpPr>
          <p:grpSpPr>
            <a:xfrm>
              <a:off x="814328" y="3219334"/>
              <a:ext cx="1356392" cy="432536"/>
              <a:chOff x="2173927" y="3285519"/>
              <a:chExt cx="1721136" cy="548848"/>
            </a:xfrm>
          </p:grpSpPr>
          <p:grpSp>
            <p:nvGrpSpPr>
              <p:cNvPr id="84" name="组合 83"/>
              <p:cNvGrpSpPr/>
              <p:nvPr/>
            </p:nvGrpSpPr>
            <p:grpSpPr>
              <a:xfrm>
                <a:off x="2173927" y="3285519"/>
                <a:ext cx="1721136" cy="548848"/>
                <a:chOff x="4304043" y="1286668"/>
                <a:chExt cx="38379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6" name="圆角矩形 85"/>
                <p:cNvSpPr/>
                <p:nvPr/>
              </p:nvSpPr>
              <p:spPr>
                <a:xfrm>
                  <a:off x="4304043" y="1286668"/>
                  <a:ext cx="38379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圆角矩形 86"/>
                <p:cNvSpPr/>
                <p:nvPr/>
              </p:nvSpPr>
              <p:spPr>
                <a:xfrm>
                  <a:off x="4351927" y="1373342"/>
                  <a:ext cx="374217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5" name="椭圆 84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1224127" y="3331792"/>
              <a:ext cx="78783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实现民通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5377744" y="3375899"/>
            <a:ext cx="2952328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五年后将持续经济拉动增长，促进产业融合，催生新型商业业态！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377744" y="4600035"/>
            <a:ext cx="2952328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将使公司成为就业大平台，社区大数据，成为市场经济下的政府好帮手！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6241840" y="2808779"/>
            <a:ext cx="1356392" cy="432536"/>
            <a:chOff x="814328" y="3219334"/>
            <a:chExt cx="1356392" cy="432536"/>
          </a:xfrm>
        </p:grpSpPr>
        <p:grpSp>
          <p:nvGrpSpPr>
            <p:cNvPr id="91" name="组合 90"/>
            <p:cNvGrpSpPr/>
            <p:nvPr/>
          </p:nvGrpSpPr>
          <p:grpSpPr>
            <a:xfrm>
              <a:off x="814328" y="3219334"/>
              <a:ext cx="1356392" cy="432536"/>
              <a:chOff x="2173927" y="3285519"/>
              <a:chExt cx="1721136" cy="548848"/>
            </a:xfrm>
          </p:grpSpPr>
          <p:grpSp>
            <p:nvGrpSpPr>
              <p:cNvPr id="93" name="组合 92"/>
              <p:cNvGrpSpPr/>
              <p:nvPr/>
            </p:nvGrpSpPr>
            <p:grpSpPr>
              <a:xfrm>
                <a:off x="2173927" y="3285519"/>
                <a:ext cx="1721136" cy="548848"/>
                <a:chOff x="4304043" y="1286668"/>
                <a:chExt cx="38379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5" name="圆角矩形 94"/>
                <p:cNvSpPr/>
                <p:nvPr/>
              </p:nvSpPr>
              <p:spPr>
                <a:xfrm>
                  <a:off x="4304043" y="1286668"/>
                  <a:ext cx="38379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6" name="圆角矩形 95"/>
                <p:cNvSpPr/>
                <p:nvPr/>
              </p:nvSpPr>
              <p:spPr>
                <a:xfrm>
                  <a:off x="4351927" y="1373342"/>
                  <a:ext cx="374217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4" name="椭圆 93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1224127" y="3331792"/>
              <a:ext cx="78783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实现商通</a:t>
              </a: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41839" y="4030826"/>
            <a:ext cx="1356392" cy="432536"/>
            <a:chOff x="814328" y="3219334"/>
            <a:chExt cx="1356392" cy="432536"/>
          </a:xfrm>
        </p:grpSpPr>
        <p:grpSp>
          <p:nvGrpSpPr>
            <p:cNvPr id="98" name="组合 97"/>
            <p:cNvGrpSpPr/>
            <p:nvPr/>
          </p:nvGrpSpPr>
          <p:grpSpPr>
            <a:xfrm>
              <a:off x="814328" y="3219334"/>
              <a:ext cx="1356392" cy="432536"/>
              <a:chOff x="2173927" y="3285519"/>
              <a:chExt cx="1721136" cy="548848"/>
            </a:xfrm>
          </p:grpSpPr>
          <p:grpSp>
            <p:nvGrpSpPr>
              <p:cNvPr id="100" name="组合 99"/>
              <p:cNvGrpSpPr/>
              <p:nvPr/>
            </p:nvGrpSpPr>
            <p:grpSpPr>
              <a:xfrm>
                <a:off x="2173927" y="3285519"/>
                <a:ext cx="1721136" cy="548848"/>
                <a:chOff x="4304043" y="1286668"/>
                <a:chExt cx="38379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2" name="圆角矩形 101"/>
                <p:cNvSpPr/>
                <p:nvPr/>
              </p:nvSpPr>
              <p:spPr>
                <a:xfrm>
                  <a:off x="4304043" y="1286668"/>
                  <a:ext cx="38379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" name="圆角矩形 102"/>
                <p:cNvSpPr/>
                <p:nvPr/>
              </p:nvSpPr>
              <p:spPr>
                <a:xfrm>
                  <a:off x="4351927" y="1373342"/>
                  <a:ext cx="374217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1" name="椭圆 100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1224127" y="3331792"/>
              <a:ext cx="78783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实现政通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sp>
        <p:nvSpPr>
          <p:cNvPr id="105" name="文本框 30"/>
          <p:cNvSpPr txBox="1"/>
          <p:nvPr/>
        </p:nvSpPr>
        <p:spPr>
          <a:xfrm>
            <a:off x="2705908" y="845299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近五年工作完成情况</a:t>
            </a:r>
          </a:p>
        </p:txBody>
      </p:sp>
    </p:spTree>
    <p:extLst>
      <p:ext uri="{BB962C8B-B14F-4D97-AF65-F5344CB8AC3E}">
        <p14:creationId xmlns:p14="http://schemas.microsoft.com/office/powerpoint/2010/main" val="414987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45446E-6 L 0.17847 0.88793 " pathEditMode="relative" rAng="0" ptsTypes="AA">
                                      <p:cBhvr>
                                        <p:cTn id="12" dur="6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443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8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1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88" grpId="0"/>
      <p:bldP spid="89" grpId="0"/>
      <p:bldP spid="1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1470" y="13560"/>
            <a:ext cx="1323753" cy="11180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13" name="矩形 12"/>
          <p:cNvSpPr/>
          <p:nvPr/>
        </p:nvSpPr>
        <p:spPr>
          <a:xfrm>
            <a:off x="120361" y="406004"/>
            <a:ext cx="1323753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LOGO</a:t>
            </a:r>
          </a:p>
          <a:p>
            <a:pPr algn="ctr"/>
            <a:r>
              <a:rPr lang="zh-CN" altLang="en-US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公司名称</a:t>
            </a: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781714"/>
              </p:ext>
            </p:extLst>
          </p:nvPr>
        </p:nvGraphicFramePr>
        <p:xfrm>
          <a:off x="2051720" y="267494"/>
          <a:ext cx="668655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年度总结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工作完成情况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成功项目展示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工作存在不足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明年工作计划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5" name="直接连接符 14"/>
          <p:cNvCxnSpPr/>
          <p:nvPr/>
        </p:nvCxnSpPr>
        <p:spPr>
          <a:xfrm>
            <a:off x="1447121" y="699542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737771" y="275041"/>
            <a:ext cx="1211619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717574" y="284333"/>
            <a:ext cx="126188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成功案例展示</a:t>
            </a:r>
          </a:p>
        </p:txBody>
      </p:sp>
      <p:sp>
        <p:nvSpPr>
          <p:cNvPr id="18" name="Freeform 27"/>
          <p:cNvSpPr>
            <a:spLocks noChangeAspect="1"/>
          </p:cNvSpPr>
          <p:nvPr/>
        </p:nvSpPr>
        <p:spPr bwMode="auto">
          <a:xfrm>
            <a:off x="4412697" y="1275606"/>
            <a:ext cx="966319" cy="2952328"/>
          </a:xfrm>
          <a:custGeom>
            <a:avLst/>
            <a:gdLst>
              <a:gd name="T0" fmla="*/ 88 w 1065"/>
              <a:gd name="T1" fmla="*/ 1758 h 3258"/>
              <a:gd name="T2" fmla="*/ 201 w 1065"/>
              <a:gd name="T3" fmla="*/ 1774 h 3258"/>
              <a:gd name="T4" fmla="*/ 186 w 1065"/>
              <a:gd name="T5" fmla="*/ 2117 h 3258"/>
              <a:gd name="T6" fmla="*/ 174 w 1065"/>
              <a:gd name="T7" fmla="*/ 2406 h 3258"/>
              <a:gd name="T8" fmla="*/ 167 w 1065"/>
              <a:gd name="T9" fmla="*/ 3007 h 3258"/>
              <a:gd name="T10" fmla="*/ 221 w 1065"/>
              <a:gd name="T11" fmla="*/ 3116 h 3258"/>
              <a:gd name="T12" fmla="*/ 216 w 1065"/>
              <a:gd name="T13" fmla="*/ 3183 h 3258"/>
              <a:gd name="T14" fmla="*/ 380 w 1065"/>
              <a:gd name="T15" fmla="*/ 3099 h 3258"/>
              <a:gd name="T16" fmla="*/ 422 w 1065"/>
              <a:gd name="T17" fmla="*/ 2957 h 3258"/>
              <a:gd name="T18" fmla="*/ 392 w 1065"/>
              <a:gd name="T19" fmla="*/ 2738 h 3258"/>
              <a:gd name="T20" fmla="*/ 377 w 1065"/>
              <a:gd name="T21" fmla="*/ 2375 h 3258"/>
              <a:gd name="T22" fmla="*/ 498 w 1065"/>
              <a:gd name="T23" fmla="*/ 1950 h 3258"/>
              <a:gd name="T24" fmla="*/ 569 w 1065"/>
              <a:gd name="T25" fmla="*/ 2566 h 3258"/>
              <a:gd name="T26" fmla="*/ 558 w 1065"/>
              <a:gd name="T27" fmla="*/ 2921 h 3258"/>
              <a:gd name="T28" fmla="*/ 584 w 1065"/>
              <a:gd name="T29" fmla="*/ 3105 h 3258"/>
              <a:gd name="T30" fmla="*/ 712 w 1065"/>
              <a:gd name="T31" fmla="*/ 3113 h 3258"/>
              <a:gd name="T32" fmla="*/ 1062 w 1065"/>
              <a:gd name="T33" fmla="*/ 3113 h 3258"/>
              <a:gd name="T34" fmla="*/ 832 w 1065"/>
              <a:gd name="T35" fmla="*/ 2941 h 3258"/>
              <a:gd name="T36" fmla="*/ 855 w 1065"/>
              <a:gd name="T37" fmla="*/ 1626 h 3258"/>
              <a:gd name="T38" fmla="*/ 889 w 1065"/>
              <a:gd name="T39" fmla="*/ 1305 h 3258"/>
              <a:gd name="T40" fmla="*/ 866 w 1065"/>
              <a:gd name="T41" fmla="*/ 1161 h 3258"/>
              <a:gd name="T42" fmla="*/ 847 w 1065"/>
              <a:gd name="T43" fmla="*/ 1063 h 3258"/>
              <a:gd name="T44" fmla="*/ 859 w 1065"/>
              <a:gd name="T45" fmla="*/ 853 h 3258"/>
              <a:gd name="T46" fmla="*/ 626 w 1065"/>
              <a:gd name="T47" fmla="*/ 505 h 3258"/>
              <a:gd name="T48" fmla="*/ 651 w 1065"/>
              <a:gd name="T49" fmla="*/ 352 h 3258"/>
              <a:gd name="T50" fmla="*/ 684 w 1065"/>
              <a:gd name="T51" fmla="*/ 264 h 3258"/>
              <a:gd name="T52" fmla="*/ 668 w 1065"/>
              <a:gd name="T53" fmla="*/ 115 h 3258"/>
              <a:gd name="T54" fmla="*/ 595 w 1065"/>
              <a:gd name="T55" fmla="*/ 41 h 3258"/>
              <a:gd name="T56" fmla="*/ 385 w 1065"/>
              <a:gd name="T57" fmla="*/ 105 h 3258"/>
              <a:gd name="T58" fmla="*/ 383 w 1065"/>
              <a:gd name="T59" fmla="*/ 110 h 3258"/>
              <a:gd name="T60" fmla="*/ 380 w 1065"/>
              <a:gd name="T61" fmla="*/ 219 h 3258"/>
              <a:gd name="T62" fmla="*/ 381 w 1065"/>
              <a:gd name="T63" fmla="*/ 245 h 3258"/>
              <a:gd name="T64" fmla="*/ 385 w 1065"/>
              <a:gd name="T65" fmla="*/ 334 h 3258"/>
              <a:gd name="T66" fmla="*/ 407 w 1065"/>
              <a:gd name="T67" fmla="*/ 334 h 3258"/>
              <a:gd name="T68" fmla="*/ 332 w 1065"/>
              <a:gd name="T69" fmla="*/ 497 h 3258"/>
              <a:gd name="T70" fmla="*/ 62 w 1065"/>
              <a:gd name="T71" fmla="*/ 689 h 3258"/>
              <a:gd name="T72" fmla="*/ 24 w 1065"/>
              <a:gd name="T73" fmla="*/ 1060 h 3258"/>
              <a:gd name="T74" fmla="*/ 24 w 1065"/>
              <a:gd name="T75" fmla="*/ 1305 h 3258"/>
              <a:gd name="T76" fmla="*/ 99 w 1065"/>
              <a:gd name="T77" fmla="*/ 1493 h 3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65" h="3258">
                <a:moveTo>
                  <a:pt x="9" y="1727"/>
                </a:moveTo>
                <a:cubicBezTo>
                  <a:pt x="17" y="1764"/>
                  <a:pt x="57" y="1749"/>
                  <a:pt x="88" y="1758"/>
                </a:cubicBezTo>
                <a:cubicBezTo>
                  <a:pt x="121" y="1768"/>
                  <a:pt x="139" y="1805"/>
                  <a:pt x="178" y="1793"/>
                </a:cubicBezTo>
                <a:cubicBezTo>
                  <a:pt x="190" y="1790"/>
                  <a:pt x="189" y="1782"/>
                  <a:pt x="201" y="1774"/>
                </a:cubicBezTo>
                <a:cubicBezTo>
                  <a:pt x="191" y="1841"/>
                  <a:pt x="206" y="1913"/>
                  <a:pt x="204" y="1989"/>
                </a:cubicBezTo>
                <a:cubicBezTo>
                  <a:pt x="204" y="2030"/>
                  <a:pt x="188" y="2074"/>
                  <a:pt x="186" y="2117"/>
                </a:cubicBezTo>
                <a:cubicBezTo>
                  <a:pt x="183" y="2162"/>
                  <a:pt x="191" y="2214"/>
                  <a:pt x="189" y="2254"/>
                </a:cubicBezTo>
                <a:cubicBezTo>
                  <a:pt x="187" y="2304"/>
                  <a:pt x="177" y="2355"/>
                  <a:pt x="174" y="2406"/>
                </a:cubicBezTo>
                <a:cubicBezTo>
                  <a:pt x="166" y="2599"/>
                  <a:pt x="159" y="2789"/>
                  <a:pt x="201" y="2960"/>
                </a:cubicBezTo>
                <a:cubicBezTo>
                  <a:pt x="195" y="2985"/>
                  <a:pt x="167" y="2985"/>
                  <a:pt x="167" y="3007"/>
                </a:cubicBezTo>
                <a:cubicBezTo>
                  <a:pt x="166" y="3035"/>
                  <a:pt x="205" y="3047"/>
                  <a:pt x="224" y="3070"/>
                </a:cubicBezTo>
                <a:cubicBezTo>
                  <a:pt x="220" y="3084"/>
                  <a:pt x="221" y="3098"/>
                  <a:pt x="221" y="3116"/>
                </a:cubicBezTo>
                <a:cubicBezTo>
                  <a:pt x="221" y="3131"/>
                  <a:pt x="219" y="3147"/>
                  <a:pt x="223" y="3160"/>
                </a:cubicBezTo>
                <a:cubicBezTo>
                  <a:pt x="220" y="3165"/>
                  <a:pt x="216" y="3169"/>
                  <a:pt x="216" y="3183"/>
                </a:cubicBezTo>
                <a:cubicBezTo>
                  <a:pt x="235" y="3223"/>
                  <a:pt x="350" y="3258"/>
                  <a:pt x="385" y="3216"/>
                </a:cubicBezTo>
                <a:cubicBezTo>
                  <a:pt x="420" y="3187"/>
                  <a:pt x="380" y="3137"/>
                  <a:pt x="380" y="3099"/>
                </a:cubicBezTo>
                <a:cubicBezTo>
                  <a:pt x="380" y="3061"/>
                  <a:pt x="372" y="3054"/>
                  <a:pt x="385" y="3036"/>
                </a:cubicBezTo>
                <a:cubicBezTo>
                  <a:pt x="396" y="3011"/>
                  <a:pt x="412" y="2987"/>
                  <a:pt x="422" y="2957"/>
                </a:cubicBezTo>
                <a:cubicBezTo>
                  <a:pt x="418" y="2939"/>
                  <a:pt x="405" y="2930"/>
                  <a:pt x="396" y="2918"/>
                </a:cubicBezTo>
                <a:cubicBezTo>
                  <a:pt x="389" y="2855"/>
                  <a:pt x="407" y="2799"/>
                  <a:pt x="392" y="2738"/>
                </a:cubicBezTo>
                <a:cubicBezTo>
                  <a:pt x="382" y="2694"/>
                  <a:pt x="351" y="2653"/>
                  <a:pt x="347" y="2613"/>
                </a:cubicBezTo>
                <a:cubicBezTo>
                  <a:pt x="341" y="2539"/>
                  <a:pt x="365" y="2439"/>
                  <a:pt x="377" y="2375"/>
                </a:cubicBezTo>
                <a:cubicBezTo>
                  <a:pt x="396" y="2278"/>
                  <a:pt x="417" y="2187"/>
                  <a:pt x="441" y="2102"/>
                </a:cubicBezTo>
                <a:cubicBezTo>
                  <a:pt x="457" y="2048"/>
                  <a:pt x="474" y="1997"/>
                  <a:pt x="498" y="1950"/>
                </a:cubicBezTo>
                <a:cubicBezTo>
                  <a:pt x="547" y="2048"/>
                  <a:pt x="524" y="2221"/>
                  <a:pt x="577" y="2316"/>
                </a:cubicBezTo>
                <a:cubicBezTo>
                  <a:pt x="567" y="2398"/>
                  <a:pt x="568" y="2480"/>
                  <a:pt x="569" y="2566"/>
                </a:cubicBezTo>
                <a:cubicBezTo>
                  <a:pt x="570" y="2648"/>
                  <a:pt x="598" y="2732"/>
                  <a:pt x="592" y="2804"/>
                </a:cubicBezTo>
                <a:cubicBezTo>
                  <a:pt x="588" y="2847"/>
                  <a:pt x="555" y="2880"/>
                  <a:pt x="558" y="2921"/>
                </a:cubicBezTo>
                <a:cubicBezTo>
                  <a:pt x="571" y="2937"/>
                  <a:pt x="583" y="2955"/>
                  <a:pt x="599" y="2968"/>
                </a:cubicBezTo>
                <a:cubicBezTo>
                  <a:pt x="583" y="3009"/>
                  <a:pt x="585" y="3055"/>
                  <a:pt x="584" y="3105"/>
                </a:cubicBezTo>
                <a:cubicBezTo>
                  <a:pt x="613" y="3122"/>
                  <a:pt x="660" y="3120"/>
                  <a:pt x="701" y="3124"/>
                </a:cubicBezTo>
                <a:cubicBezTo>
                  <a:pt x="711" y="3127"/>
                  <a:pt x="708" y="3116"/>
                  <a:pt x="712" y="3113"/>
                </a:cubicBezTo>
                <a:cubicBezTo>
                  <a:pt x="800" y="3134"/>
                  <a:pt x="987" y="3200"/>
                  <a:pt x="1065" y="3132"/>
                </a:cubicBezTo>
                <a:cubicBezTo>
                  <a:pt x="1062" y="3128"/>
                  <a:pt x="1061" y="3122"/>
                  <a:pt x="1062" y="3113"/>
                </a:cubicBezTo>
                <a:cubicBezTo>
                  <a:pt x="945" y="3089"/>
                  <a:pt x="866" y="3046"/>
                  <a:pt x="810" y="2957"/>
                </a:cubicBezTo>
                <a:cubicBezTo>
                  <a:pt x="816" y="2950"/>
                  <a:pt x="824" y="2945"/>
                  <a:pt x="832" y="2941"/>
                </a:cubicBezTo>
                <a:cubicBezTo>
                  <a:pt x="850" y="2772"/>
                  <a:pt x="806" y="2560"/>
                  <a:pt x="817" y="2383"/>
                </a:cubicBezTo>
                <a:cubicBezTo>
                  <a:pt x="832" y="2134"/>
                  <a:pt x="874" y="1888"/>
                  <a:pt x="855" y="1626"/>
                </a:cubicBezTo>
                <a:cubicBezTo>
                  <a:pt x="858" y="1616"/>
                  <a:pt x="870" y="1616"/>
                  <a:pt x="877" y="1610"/>
                </a:cubicBezTo>
                <a:cubicBezTo>
                  <a:pt x="895" y="1499"/>
                  <a:pt x="873" y="1405"/>
                  <a:pt x="889" y="1305"/>
                </a:cubicBezTo>
                <a:cubicBezTo>
                  <a:pt x="887" y="1290"/>
                  <a:pt x="873" y="1287"/>
                  <a:pt x="866" y="1278"/>
                </a:cubicBezTo>
                <a:cubicBezTo>
                  <a:pt x="877" y="1239"/>
                  <a:pt x="866" y="1200"/>
                  <a:pt x="866" y="1161"/>
                </a:cubicBezTo>
                <a:cubicBezTo>
                  <a:pt x="866" y="1142"/>
                  <a:pt x="878" y="1126"/>
                  <a:pt x="874" y="1106"/>
                </a:cubicBezTo>
                <a:cubicBezTo>
                  <a:pt x="871" y="1090"/>
                  <a:pt x="850" y="1079"/>
                  <a:pt x="847" y="1063"/>
                </a:cubicBezTo>
                <a:cubicBezTo>
                  <a:pt x="843" y="1038"/>
                  <a:pt x="858" y="943"/>
                  <a:pt x="862" y="903"/>
                </a:cubicBezTo>
                <a:cubicBezTo>
                  <a:pt x="864" y="887"/>
                  <a:pt x="860" y="871"/>
                  <a:pt x="859" y="853"/>
                </a:cubicBezTo>
                <a:cubicBezTo>
                  <a:pt x="851" y="747"/>
                  <a:pt x="844" y="633"/>
                  <a:pt x="806" y="579"/>
                </a:cubicBezTo>
                <a:cubicBezTo>
                  <a:pt x="726" y="532"/>
                  <a:pt x="627" y="515"/>
                  <a:pt x="626" y="505"/>
                </a:cubicBezTo>
                <a:cubicBezTo>
                  <a:pt x="621" y="486"/>
                  <a:pt x="621" y="462"/>
                  <a:pt x="621" y="425"/>
                </a:cubicBezTo>
                <a:cubicBezTo>
                  <a:pt x="621" y="405"/>
                  <a:pt x="641" y="405"/>
                  <a:pt x="651" y="352"/>
                </a:cubicBezTo>
                <a:cubicBezTo>
                  <a:pt x="654" y="344"/>
                  <a:pt x="662" y="335"/>
                  <a:pt x="666" y="324"/>
                </a:cubicBezTo>
                <a:cubicBezTo>
                  <a:pt x="674" y="303"/>
                  <a:pt x="680" y="277"/>
                  <a:pt x="684" y="264"/>
                </a:cubicBezTo>
                <a:cubicBezTo>
                  <a:pt x="699" y="207"/>
                  <a:pt x="666" y="245"/>
                  <a:pt x="673" y="199"/>
                </a:cubicBezTo>
                <a:cubicBezTo>
                  <a:pt x="673" y="160"/>
                  <a:pt x="676" y="171"/>
                  <a:pt x="668" y="115"/>
                </a:cubicBezTo>
                <a:cubicBezTo>
                  <a:pt x="649" y="104"/>
                  <a:pt x="654" y="44"/>
                  <a:pt x="595" y="44"/>
                </a:cubicBezTo>
                <a:cubicBezTo>
                  <a:pt x="594" y="44"/>
                  <a:pt x="595" y="42"/>
                  <a:pt x="595" y="41"/>
                </a:cubicBezTo>
                <a:cubicBezTo>
                  <a:pt x="525" y="0"/>
                  <a:pt x="428" y="36"/>
                  <a:pt x="392" y="93"/>
                </a:cubicBezTo>
                <a:cubicBezTo>
                  <a:pt x="389" y="97"/>
                  <a:pt x="387" y="101"/>
                  <a:pt x="385" y="105"/>
                </a:cubicBezTo>
                <a:cubicBezTo>
                  <a:pt x="385" y="106"/>
                  <a:pt x="384" y="107"/>
                  <a:pt x="384" y="108"/>
                </a:cubicBezTo>
                <a:cubicBezTo>
                  <a:pt x="383" y="109"/>
                  <a:pt x="383" y="110"/>
                  <a:pt x="383" y="110"/>
                </a:cubicBezTo>
                <a:cubicBezTo>
                  <a:pt x="379" y="121"/>
                  <a:pt x="377" y="131"/>
                  <a:pt x="377" y="142"/>
                </a:cubicBezTo>
                <a:cubicBezTo>
                  <a:pt x="377" y="183"/>
                  <a:pt x="378" y="206"/>
                  <a:pt x="380" y="219"/>
                </a:cubicBezTo>
                <a:cubicBezTo>
                  <a:pt x="380" y="225"/>
                  <a:pt x="382" y="236"/>
                  <a:pt x="382" y="238"/>
                </a:cubicBezTo>
                <a:cubicBezTo>
                  <a:pt x="381" y="240"/>
                  <a:pt x="381" y="243"/>
                  <a:pt x="381" y="245"/>
                </a:cubicBezTo>
                <a:cubicBezTo>
                  <a:pt x="375" y="242"/>
                  <a:pt x="380" y="227"/>
                  <a:pt x="366" y="232"/>
                </a:cubicBezTo>
                <a:cubicBezTo>
                  <a:pt x="352" y="235"/>
                  <a:pt x="374" y="300"/>
                  <a:pt x="385" y="334"/>
                </a:cubicBezTo>
                <a:cubicBezTo>
                  <a:pt x="396" y="337"/>
                  <a:pt x="396" y="337"/>
                  <a:pt x="407" y="334"/>
                </a:cubicBezTo>
                <a:cubicBezTo>
                  <a:pt x="407" y="334"/>
                  <a:pt x="407" y="334"/>
                  <a:pt x="407" y="334"/>
                </a:cubicBezTo>
                <a:cubicBezTo>
                  <a:pt x="407" y="366"/>
                  <a:pt x="406" y="400"/>
                  <a:pt x="415" y="423"/>
                </a:cubicBezTo>
                <a:cubicBezTo>
                  <a:pt x="392" y="438"/>
                  <a:pt x="361" y="475"/>
                  <a:pt x="332" y="497"/>
                </a:cubicBezTo>
                <a:cubicBezTo>
                  <a:pt x="247" y="508"/>
                  <a:pt x="190" y="548"/>
                  <a:pt x="110" y="564"/>
                </a:cubicBezTo>
                <a:cubicBezTo>
                  <a:pt x="79" y="591"/>
                  <a:pt x="77" y="641"/>
                  <a:pt x="62" y="689"/>
                </a:cubicBezTo>
                <a:cubicBezTo>
                  <a:pt x="57" y="701"/>
                  <a:pt x="47" y="711"/>
                  <a:pt x="43" y="724"/>
                </a:cubicBezTo>
                <a:cubicBezTo>
                  <a:pt x="16" y="814"/>
                  <a:pt x="34" y="954"/>
                  <a:pt x="24" y="1060"/>
                </a:cubicBezTo>
                <a:cubicBezTo>
                  <a:pt x="19" y="1107"/>
                  <a:pt x="0" y="1150"/>
                  <a:pt x="24" y="1192"/>
                </a:cubicBezTo>
                <a:cubicBezTo>
                  <a:pt x="19" y="1214"/>
                  <a:pt x="11" y="1279"/>
                  <a:pt x="24" y="1305"/>
                </a:cubicBezTo>
                <a:cubicBezTo>
                  <a:pt x="35" y="1328"/>
                  <a:pt x="59" y="1347"/>
                  <a:pt x="69" y="1372"/>
                </a:cubicBezTo>
                <a:cubicBezTo>
                  <a:pt x="85" y="1411"/>
                  <a:pt x="79" y="1454"/>
                  <a:pt x="99" y="1493"/>
                </a:cubicBezTo>
                <a:cubicBezTo>
                  <a:pt x="66" y="1567"/>
                  <a:pt x="38" y="1648"/>
                  <a:pt x="9" y="172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innerShdw blurRad="38100" dist="254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>
            <a:off x="3747520" y="1401062"/>
            <a:ext cx="675632" cy="2731280"/>
          </a:xfrm>
          <a:custGeom>
            <a:avLst/>
            <a:gdLst>
              <a:gd name="T0" fmla="*/ 669 w 744"/>
              <a:gd name="T1" fmla="*/ 475 h 3015"/>
              <a:gd name="T2" fmla="*/ 617 w 744"/>
              <a:gd name="T3" fmla="*/ 421 h 3015"/>
              <a:gd name="T4" fmla="*/ 557 w 744"/>
              <a:gd name="T5" fmla="*/ 410 h 3015"/>
              <a:gd name="T6" fmla="*/ 559 w 744"/>
              <a:gd name="T7" fmla="*/ 398 h 3015"/>
              <a:gd name="T8" fmla="*/ 573 w 744"/>
              <a:gd name="T9" fmla="*/ 405 h 3015"/>
              <a:gd name="T10" fmla="*/ 596 w 744"/>
              <a:gd name="T11" fmla="*/ 388 h 3015"/>
              <a:gd name="T12" fmla="*/ 617 w 744"/>
              <a:gd name="T13" fmla="*/ 375 h 3015"/>
              <a:gd name="T14" fmla="*/ 631 w 744"/>
              <a:gd name="T15" fmla="*/ 329 h 3015"/>
              <a:gd name="T16" fmla="*/ 644 w 744"/>
              <a:gd name="T17" fmla="*/ 295 h 3015"/>
              <a:gd name="T18" fmla="*/ 648 w 744"/>
              <a:gd name="T19" fmla="*/ 260 h 3015"/>
              <a:gd name="T20" fmla="*/ 643 w 744"/>
              <a:gd name="T21" fmla="*/ 258 h 3015"/>
              <a:gd name="T22" fmla="*/ 637 w 744"/>
              <a:gd name="T23" fmla="*/ 254 h 3015"/>
              <a:gd name="T24" fmla="*/ 638 w 744"/>
              <a:gd name="T25" fmla="*/ 236 h 3015"/>
              <a:gd name="T26" fmla="*/ 653 w 744"/>
              <a:gd name="T27" fmla="*/ 247 h 3015"/>
              <a:gd name="T28" fmla="*/ 660 w 744"/>
              <a:gd name="T29" fmla="*/ 255 h 3015"/>
              <a:gd name="T30" fmla="*/ 634 w 744"/>
              <a:gd name="T31" fmla="*/ 211 h 3015"/>
              <a:gd name="T32" fmla="*/ 640 w 744"/>
              <a:gd name="T33" fmla="*/ 155 h 3015"/>
              <a:gd name="T34" fmla="*/ 611 w 744"/>
              <a:gd name="T35" fmla="*/ 89 h 3015"/>
              <a:gd name="T36" fmla="*/ 569 w 744"/>
              <a:gd name="T37" fmla="*/ 44 h 3015"/>
              <a:gd name="T38" fmla="*/ 497 w 744"/>
              <a:gd name="T39" fmla="*/ 12 h 3015"/>
              <a:gd name="T40" fmla="*/ 454 w 744"/>
              <a:gd name="T41" fmla="*/ 2 h 3015"/>
              <a:gd name="T42" fmla="*/ 418 w 744"/>
              <a:gd name="T43" fmla="*/ 20 h 3015"/>
              <a:gd name="T44" fmla="*/ 374 w 744"/>
              <a:gd name="T45" fmla="*/ 24 h 3015"/>
              <a:gd name="T46" fmla="*/ 317 w 744"/>
              <a:gd name="T47" fmla="*/ 73 h 3015"/>
              <a:gd name="T48" fmla="*/ 285 w 744"/>
              <a:gd name="T49" fmla="*/ 115 h 3015"/>
              <a:gd name="T50" fmla="*/ 269 w 744"/>
              <a:gd name="T51" fmla="*/ 170 h 3015"/>
              <a:gd name="T52" fmla="*/ 285 w 744"/>
              <a:gd name="T53" fmla="*/ 250 h 3015"/>
              <a:gd name="T54" fmla="*/ 307 w 744"/>
              <a:gd name="T55" fmla="*/ 309 h 3015"/>
              <a:gd name="T56" fmla="*/ 332 w 744"/>
              <a:gd name="T57" fmla="*/ 354 h 3015"/>
              <a:gd name="T58" fmla="*/ 337 w 744"/>
              <a:gd name="T59" fmla="*/ 391 h 3015"/>
              <a:gd name="T60" fmla="*/ 349 w 744"/>
              <a:gd name="T61" fmla="*/ 369 h 3015"/>
              <a:gd name="T62" fmla="*/ 359 w 744"/>
              <a:gd name="T63" fmla="*/ 394 h 3015"/>
              <a:gd name="T64" fmla="*/ 366 w 744"/>
              <a:gd name="T65" fmla="*/ 417 h 3015"/>
              <a:gd name="T66" fmla="*/ 383 w 744"/>
              <a:gd name="T67" fmla="*/ 410 h 3015"/>
              <a:gd name="T68" fmla="*/ 400 w 744"/>
              <a:gd name="T69" fmla="*/ 405 h 3015"/>
              <a:gd name="T70" fmla="*/ 418 w 744"/>
              <a:gd name="T71" fmla="*/ 441 h 3015"/>
              <a:gd name="T72" fmla="*/ 353 w 744"/>
              <a:gd name="T73" fmla="*/ 497 h 3015"/>
              <a:gd name="T74" fmla="*/ 173 w 744"/>
              <a:gd name="T75" fmla="*/ 699 h 3015"/>
              <a:gd name="T76" fmla="*/ 94 w 744"/>
              <a:gd name="T77" fmla="*/ 1057 h 3015"/>
              <a:gd name="T78" fmla="*/ 164 w 744"/>
              <a:gd name="T79" fmla="*/ 1145 h 3015"/>
              <a:gd name="T80" fmla="*/ 152 w 744"/>
              <a:gd name="T81" fmla="*/ 1404 h 3015"/>
              <a:gd name="T82" fmla="*/ 256 w 744"/>
              <a:gd name="T83" fmla="*/ 2435 h 3015"/>
              <a:gd name="T84" fmla="*/ 139 w 744"/>
              <a:gd name="T85" fmla="*/ 2964 h 3015"/>
              <a:gd name="T86" fmla="*/ 316 w 744"/>
              <a:gd name="T87" fmla="*/ 3010 h 3015"/>
              <a:gd name="T88" fmla="*/ 377 w 744"/>
              <a:gd name="T89" fmla="*/ 2988 h 3015"/>
              <a:gd name="T90" fmla="*/ 433 w 744"/>
              <a:gd name="T91" fmla="*/ 2985 h 3015"/>
              <a:gd name="T92" fmla="*/ 438 w 744"/>
              <a:gd name="T93" fmla="*/ 2963 h 3015"/>
              <a:gd name="T94" fmla="*/ 526 w 744"/>
              <a:gd name="T95" fmla="*/ 2861 h 3015"/>
              <a:gd name="T96" fmla="*/ 552 w 744"/>
              <a:gd name="T97" fmla="*/ 2960 h 3015"/>
              <a:gd name="T98" fmla="*/ 594 w 744"/>
              <a:gd name="T99" fmla="*/ 2841 h 3015"/>
              <a:gd name="T100" fmla="*/ 566 w 744"/>
              <a:gd name="T101" fmla="*/ 2444 h 3015"/>
              <a:gd name="T102" fmla="*/ 643 w 744"/>
              <a:gd name="T103" fmla="*/ 1536 h 3015"/>
              <a:gd name="T104" fmla="*/ 605 w 744"/>
              <a:gd name="T105" fmla="*/ 1013 h 3015"/>
              <a:gd name="T106" fmla="*/ 684 w 744"/>
              <a:gd name="T107" fmla="*/ 835 h 3015"/>
              <a:gd name="T108" fmla="*/ 744 w 744"/>
              <a:gd name="T109" fmla="*/ 556 h 3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44" h="3015">
                <a:moveTo>
                  <a:pt x="744" y="556"/>
                </a:moveTo>
                <a:cubicBezTo>
                  <a:pt x="744" y="529"/>
                  <a:pt x="714" y="477"/>
                  <a:pt x="669" y="475"/>
                </a:cubicBezTo>
                <a:cubicBezTo>
                  <a:pt x="616" y="469"/>
                  <a:pt x="633" y="428"/>
                  <a:pt x="618" y="421"/>
                </a:cubicBezTo>
                <a:cubicBezTo>
                  <a:pt x="618" y="421"/>
                  <a:pt x="617" y="421"/>
                  <a:pt x="617" y="421"/>
                </a:cubicBezTo>
                <a:cubicBezTo>
                  <a:pt x="601" y="408"/>
                  <a:pt x="587" y="411"/>
                  <a:pt x="565" y="414"/>
                </a:cubicBezTo>
                <a:cubicBezTo>
                  <a:pt x="560" y="414"/>
                  <a:pt x="558" y="412"/>
                  <a:pt x="557" y="410"/>
                </a:cubicBezTo>
                <a:cubicBezTo>
                  <a:pt x="553" y="405"/>
                  <a:pt x="549" y="401"/>
                  <a:pt x="553" y="400"/>
                </a:cubicBezTo>
                <a:cubicBezTo>
                  <a:pt x="557" y="399"/>
                  <a:pt x="558" y="395"/>
                  <a:pt x="559" y="398"/>
                </a:cubicBezTo>
                <a:cubicBezTo>
                  <a:pt x="561" y="400"/>
                  <a:pt x="560" y="401"/>
                  <a:pt x="564" y="403"/>
                </a:cubicBezTo>
                <a:cubicBezTo>
                  <a:pt x="568" y="404"/>
                  <a:pt x="569" y="406"/>
                  <a:pt x="573" y="405"/>
                </a:cubicBezTo>
                <a:cubicBezTo>
                  <a:pt x="577" y="405"/>
                  <a:pt x="576" y="404"/>
                  <a:pt x="579" y="400"/>
                </a:cubicBezTo>
                <a:cubicBezTo>
                  <a:pt x="582" y="397"/>
                  <a:pt x="589" y="392"/>
                  <a:pt x="596" y="388"/>
                </a:cubicBezTo>
                <a:cubicBezTo>
                  <a:pt x="603" y="385"/>
                  <a:pt x="605" y="384"/>
                  <a:pt x="608" y="381"/>
                </a:cubicBezTo>
                <a:cubicBezTo>
                  <a:pt x="611" y="378"/>
                  <a:pt x="613" y="381"/>
                  <a:pt x="617" y="375"/>
                </a:cubicBezTo>
                <a:cubicBezTo>
                  <a:pt x="620" y="369"/>
                  <a:pt x="621" y="366"/>
                  <a:pt x="622" y="363"/>
                </a:cubicBezTo>
                <a:cubicBezTo>
                  <a:pt x="624" y="359"/>
                  <a:pt x="629" y="334"/>
                  <a:pt x="631" y="329"/>
                </a:cubicBezTo>
                <a:cubicBezTo>
                  <a:pt x="633" y="323"/>
                  <a:pt x="633" y="326"/>
                  <a:pt x="637" y="315"/>
                </a:cubicBezTo>
                <a:cubicBezTo>
                  <a:pt x="641" y="304"/>
                  <a:pt x="642" y="303"/>
                  <a:pt x="644" y="295"/>
                </a:cubicBezTo>
                <a:cubicBezTo>
                  <a:pt x="646" y="288"/>
                  <a:pt x="650" y="286"/>
                  <a:pt x="649" y="276"/>
                </a:cubicBezTo>
                <a:cubicBezTo>
                  <a:pt x="649" y="267"/>
                  <a:pt x="650" y="265"/>
                  <a:pt x="648" y="260"/>
                </a:cubicBezTo>
                <a:cubicBezTo>
                  <a:pt x="646" y="255"/>
                  <a:pt x="648" y="258"/>
                  <a:pt x="646" y="255"/>
                </a:cubicBezTo>
                <a:cubicBezTo>
                  <a:pt x="641" y="248"/>
                  <a:pt x="646" y="255"/>
                  <a:pt x="643" y="258"/>
                </a:cubicBezTo>
                <a:cubicBezTo>
                  <a:pt x="640" y="262"/>
                  <a:pt x="639" y="264"/>
                  <a:pt x="638" y="263"/>
                </a:cubicBezTo>
                <a:cubicBezTo>
                  <a:pt x="637" y="263"/>
                  <a:pt x="638" y="260"/>
                  <a:pt x="637" y="254"/>
                </a:cubicBezTo>
                <a:cubicBezTo>
                  <a:pt x="637" y="248"/>
                  <a:pt x="638" y="249"/>
                  <a:pt x="637" y="243"/>
                </a:cubicBezTo>
                <a:cubicBezTo>
                  <a:pt x="637" y="237"/>
                  <a:pt x="633" y="235"/>
                  <a:pt x="638" y="236"/>
                </a:cubicBezTo>
                <a:cubicBezTo>
                  <a:pt x="644" y="238"/>
                  <a:pt x="642" y="235"/>
                  <a:pt x="646" y="239"/>
                </a:cubicBezTo>
                <a:cubicBezTo>
                  <a:pt x="651" y="244"/>
                  <a:pt x="650" y="241"/>
                  <a:pt x="653" y="247"/>
                </a:cubicBezTo>
                <a:cubicBezTo>
                  <a:pt x="655" y="252"/>
                  <a:pt x="655" y="250"/>
                  <a:pt x="658" y="257"/>
                </a:cubicBezTo>
                <a:cubicBezTo>
                  <a:pt x="661" y="263"/>
                  <a:pt x="667" y="267"/>
                  <a:pt x="660" y="255"/>
                </a:cubicBezTo>
                <a:cubicBezTo>
                  <a:pt x="654" y="243"/>
                  <a:pt x="648" y="235"/>
                  <a:pt x="643" y="227"/>
                </a:cubicBezTo>
                <a:cubicBezTo>
                  <a:pt x="638" y="219"/>
                  <a:pt x="636" y="215"/>
                  <a:pt x="634" y="211"/>
                </a:cubicBezTo>
                <a:cubicBezTo>
                  <a:pt x="633" y="207"/>
                  <a:pt x="633" y="198"/>
                  <a:pt x="635" y="196"/>
                </a:cubicBezTo>
                <a:cubicBezTo>
                  <a:pt x="637" y="194"/>
                  <a:pt x="646" y="172"/>
                  <a:pt x="640" y="155"/>
                </a:cubicBezTo>
                <a:cubicBezTo>
                  <a:pt x="635" y="139"/>
                  <a:pt x="629" y="135"/>
                  <a:pt x="629" y="125"/>
                </a:cubicBezTo>
                <a:cubicBezTo>
                  <a:pt x="629" y="116"/>
                  <a:pt x="619" y="96"/>
                  <a:pt x="611" y="89"/>
                </a:cubicBezTo>
                <a:cubicBezTo>
                  <a:pt x="604" y="83"/>
                  <a:pt x="596" y="68"/>
                  <a:pt x="590" y="63"/>
                </a:cubicBezTo>
                <a:cubicBezTo>
                  <a:pt x="585" y="58"/>
                  <a:pt x="577" y="48"/>
                  <a:pt x="569" y="44"/>
                </a:cubicBezTo>
                <a:cubicBezTo>
                  <a:pt x="561" y="41"/>
                  <a:pt x="556" y="34"/>
                  <a:pt x="542" y="28"/>
                </a:cubicBezTo>
                <a:cubicBezTo>
                  <a:pt x="528" y="23"/>
                  <a:pt x="506" y="15"/>
                  <a:pt x="497" y="12"/>
                </a:cubicBezTo>
                <a:cubicBezTo>
                  <a:pt x="488" y="9"/>
                  <a:pt x="487" y="6"/>
                  <a:pt x="477" y="5"/>
                </a:cubicBezTo>
                <a:cubicBezTo>
                  <a:pt x="468" y="4"/>
                  <a:pt x="468" y="4"/>
                  <a:pt x="454" y="2"/>
                </a:cubicBezTo>
                <a:cubicBezTo>
                  <a:pt x="441" y="0"/>
                  <a:pt x="437" y="4"/>
                  <a:pt x="430" y="10"/>
                </a:cubicBezTo>
                <a:cubicBezTo>
                  <a:pt x="423" y="15"/>
                  <a:pt x="418" y="19"/>
                  <a:pt x="418" y="20"/>
                </a:cubicBezTo>
                <a:cubicBezTo>
                  <a:pt x="418" y="20"/>
                  <a:pt x="409" y="23"/>
                  <a:pt x="409" y="23"/>
                </a:cubicBezTo>
                <a:cubicBezTo>
                  <a:pt x="397" y="25"/>
                  <a:pt x="383" y="18"/>
                  <a:pt x="374" y="24"/>
                </a:cubicBezTo>
                <a:cubicBezTo>
                  <a:pt x="365" y="30"/>
                  <a:pt x="349" y="36"/>
                  <a:pt x="334" y="50"/>
                </a:cubicBezTo>
                <a:cubicBezTo>
                  <a:pt x="319" y="65"/>
                  <a:pt x="328" y="62"/>
                  <a:pt x="317" y="73"/>
                </a:cubicBezTo>
                <a:cubicBezTo>
                  <a:pt x="306" y="85"/>
                  <a:pt x="300" y="84"/>
                  <a:pt x="296" y="91"/>
                </a:cubicBezTo>
                <a:cubicBezTo>
                  <a:pt x="293" y="97"/>
                  <a:pt x="291" y="108"/>
                  <a:pt x="285" y="115"/>
                </a:cubicBezTo>
                <a:cubicBezTo>
                  <a:pt x="278" y="123"/>
                  <a:pt x="277" y="117"/>
                  <a:pt x="273" y="132"/>
                </a:cubicBezTo>
                <a:cubicBezTo>
                  <a:pt x="269" y="148"/>
                  <a:pt x="267" y="155"/>
                  <a:pt x="269" y="170"/>
                </a:cubicBezTo>
                <a:cubicBezTo>
                  <a:pt x="271" y="184"/>
                  <a:pt x="267" y="197"/>
                  <a:pt x="272" y="207"/>
                </a:cubicBezTo>
                <a:cubicBezTo>
                  <a:pt x="278" y="216"/>
                  <a:pt x="283" y="236"/>
                  <a:pt x="285" y="250"/>
                </a:cubicBezTo>
                <a:cubicBezTo>
                  <a:pt x="287" y="264"/>
                  <a:pt x="296" y="287"/>
                  <a:pt x="300" y="294"/>
                </a:cubicBezTo>
                <a:cubicBezTo>
                  <a:pt x="303" y="301"/>
                  <a:pt x="300" y="307"/>
                  <a:pt x="307" y="309"/>
                </a:cubicBezTo>
                <a:cubicBezTo>
                  <a:pt x="313" y="311"/>
                  <a:pt x="321" y="328"/>
                  <a:pt x="324" y="335"/>
                </a:cubicBezTo>
                <a:cubicBezTo>
                  <a:pt x="326" y="342"/>
                  <a:pt x="332" y="342"/>
                  <a:pt x="332" y="354"/>
                </a:cubicBezTo>
                <a:cubicBezTo>
                  <a:pt x="332" y="365"/>
                  <a:pt x="337" y="377"/>
                  <a:pt x="336" y="384"/>
                </a:cubicBezTo>
                <a:cubicBezTo>
                  <a:pt x="334" y="390"/>
                  <a:pt x="334" y="398"/>
                  <a:pt x="337" y="391"/>
                </a:cubicBezTo>
                <a:cubicBezTo>
                  <a:pt x="341" y="384"/>
                  <a:pt x="345" y="386"/>
                  <a:pt x="346" y="378"/>
                </a:cubicBezTo>
                <a:cubicBezTo>
                  <a:pt x="348" y="370"/>
                  <a:pt x="346" y="364"/>
                  <a:pt x="349" y="369"/>
                </a:cubicBezTo>
                <a:cubicBezTo>
                  <a:pt x="352" y="374"/>
                  <a:pt x="356" y="373"/>
                  <a:pt x="359" y="379"/>
                </a:cubicBezTo>
                <a:cubicBezTo>
                  <a:pt x="362" y="385"/>
                  <a:pt x="362" y="385"/>
                  <a:pt x="359" y="394"/>
                </a:cubicBezTo>
                <a:cubicBezTo>
                  <a:pt x="357" y="402"/>
                  <a:pt x="349" y="408"/>
                  <a:pt x="354" y="413"/>
                </a:cubicBezTo>
                <a:cubicBezTo>
                  <a:pt x="360" y="417"/>
                  <a:pt x="362" y="423"/>
                  <a:pt x="366" y="417"/>
                </a:cubicBezTo>
                <a:cubicBezTo>
                  <a:pt x="370" y="412"/>
                  <a:pt x="366" y="409"/>
                  <a:pt x="370" y="412"/>
                </a:cubicBezTo>
                <a:cubicBezTo>
                  <a:pt x="375" y="415"/>
                  <a:pt x="380" y="418"/>
                  <a:pt x="383" y="410"/>
                </a:cubicBezTo>
                <a:cubicBezTo>
                  <a:pt x="386" y="402"/>
                  <a:pt x="388" y="397"/>
                  <a:pt x="390" y="390"/>
                </a:cubicBezTo>
                <a:cubicBezTo>
                  <a:pt x="393" y="384"/>
                  <a:pt x="398" y="392"/>
                  <a:pt x="400" y="405"/>
                </a:cubicBezTo>
                <a:cubicBezTo>
                  <a:pt x="403" y="417"/>
                  <a:pt x="410" y="418"/>
                  <a:pt x="412" y="422"/>
                </a:cubicBezTo>
                <a:cubicBezTo>
                  <a:pt x="414" y="425"/>
                  <a:pt x="417" y="433"/>
                  <a:pt x="418" y="441"/>
                </a:cubicBezTo>
                <a:cubicBezTo>
                  <a:pt x="418" y="445"/>
                  <a:pt x="419" y="449"/>
                  <a:pt x="419" y="454"/>
                </a:cubicBezTo>
                <a:cubicBezTo>
                  <a:pt x="422" y="473"/>
                  <a:pt x="369" y="484"/>
                  <a:pt x="353" y="497"/>
                </a:cubicBezTo>
                <a:cubicBezTo>
                  <a:pt x="334" y="511"/>
                  <a:pt x="224" y="529"/>
                  <a:pt x="224" y="576"/>
                </a:cubicBezTo>
                <a:cubicBezTo>
                  <a:pt x="224" y="609"/>
                  <a:pt x="173" y="664"/>
                  <a:pt x="173" y="699"/>
                </a:cubicBezTo>
                <a:cubicBezTo>
                  <a:pt x="164" y="732"/>
                  <a:pt x="60" y="846"/>
                  <a:pt x="38" y="888"/>
                </a:cubicBezTo>
                <a:cubicBezTo>
                  <a:pt x="25" y="932"/>
                  <a:pt x="0" y="1029"/>
                  <a:pt x="94" y="1057"/>
                </a:cubicBezTo>
                <a:cubicBezTo>
                  <a:pt x="124" y="1057"/>
                  <a:pt x="156" y="1054"/>
                  <a:pt x="180" y="1057"/>
                </a:cubicBezTo>
                <a:cubicBezTo>
                  <a:pt x="205" y="1061"/>
                  <a:pt x="164" y="1092"/>
                  <a:pt x="164" y="1145"/>
                </a:cubicBezTo>
                <a:cubicBezTo>
                  <a:pt x="164" y="1176"/>
                  <a:pt x="124" y="1331"/>
                  <a:pt x="124" y="1363"/>
                </a:cubicBezTo>
                <a:cubicBezTo>
                  <a:pt x="119" y="1394"/>
                  <a:pt x="152" y="1374"/>
                  <a:pt x="152" y="1404"/>
                </a:cubicBezTo>
                <a:cubicBezTo>
                  <a:pt x="150" y="1544"/>
                  <a:pt x="169" y="1677"/>
                  <a:pt x="179" y="1811"/>
                </a:cubicBezTo>
                <a:cubicBezTo>
                  <a:pt x="190" y="1956"/>
                  <a:pt x="265" y="2156"/>
                  <a:pt x="256" y="2435"/>
                </a:cubicBezTo>
                <a:cubicBezTo>
                  <a:pt x="269" y="2540"/>
                  <a:pt x="286" y="2703"/>
                  <a:pt x="239" y="2806"/>
                </a:cubicBezTo>
                <a:cubicBezTo>
                  <a:pt x="202" y="2880"/>
                  <a:pt x="239" y="2938"/>
                  <a:pt x="139" y="2964"/>
                </a:cubicBezTo>
                <a:cubicBezTo>
                  <a:pt x="81" y="2977"/>
                  <a:pt x="54" y="3015"/>
                  <a:pt x="160" y="3015"/>
                </a:cubicBezTo>
                <a:cubicBezTo>
                  <a:pt x="191" y="3015"/>
                  <a:pt x="280" y="3010"/>
                  <a:pt x="316" y="3010"/>
                </a:cubicBezTo>
                <a:cubicBezTo>
                  <a:pt x="359" y="3010"/>
                  <a:pt x="326" y="2953"/>
                  <a:pt x="368" y="2949"/>
                </a:cubicBezTo>
                <a:cubicBezTo>
                  <a:pt x="383" y="2950"/>
                  <a:pt x="381" y="2972"/>
                  <a:pt x="377" y="2988"/>
                </a:cubicBezTo>
                <a:cubicBezTo>
                  <a:pt x="375" y="2992"/>
                  <a:pt x="400" y="2991"/>
                  <a:pt x="412" y="2991"/>
                </a:cubicBezTo>
                <a:cubicBezTo>
                  <a:pt x="419" y="2991"/>
                  <a:pt x="432" y="2994"/>
                  <a:pt x="433" y="2985"/>
                </a:cubicBezTo>
                <a:cubicBezTo>
                  <a:pt x="434" y="2976"/>
                  <a:pt x="435" y="2973"/>
                  <a:pt x="435" y="2966"/>
                </a:cubicBezTo>
                <a:cubicBezTo>
                  <a:pt x="435" y="2963"/>
                  <a:pt x="437" y="2963"/>
                  <a:pt x="438" y="2963"/>
                </a:cubicBezTo>
                <a:cubicBezTo>
                  <a:pt x="456" y="2960"/>
                  <a:pt x="492" y="2967"/>
                  <a:pt x="498" y="2964"/>
                </a:cubicBezTo>
                <a:cubicBezTo>
                  <a:pt x="530" y="2951"/>
                  <a:pt x="492" y="2854"/>
                  <a:pt x="526" y="2861"/>
                </a:cubicBezTo>
                <a:cubicBezTo>
                  <a:pt x="535" y="2861"/>
                  <a:pt x="528" y="2959"/>
                  <a:pt x="539" y="2960"/>
                </a:cubicBezTo>
                <a:cubicBezTo>
                  <a:pt x="544" y="2961"/>
                  <a:pt x="547" y="2961"/>
                  <a:pt x="552" y="2960"/>
                </a:cubicBezTo>
                <a:cubicBezTo>
                  <a:pt x="556" y="2958"/>
                  <a:pt x="555" y="2919"/>
                  <a:pt x="560" y="2870"/>
                </a:cubicBezTo>
                <a:cubicBezTo>
                  <a:pt x="562" y="2859"/>
                  <a:pt x="555" y="2848"/>
                  <a:pt x="594" y="2841"/>
                </a:cubicBezTo>
                <a:cubicBezTo>
                  <a:pt x="652" y="2824"/>
                  <a:pt x="637" y="2793"/>
                  <a:pt x="631" y="2778"/>
                </a:cubicBezTo>
                <a:cubicBezTo>
                  <a:pt x="607" y="2676"/>
                  <a:pt x="585" y="2564"/>
                  <a:pt x="566" y="2444"/>
                </a:cubicBezTo>
                <a:cubicBezTo>
                  <a:pt x="540" y="2269"/>
                  <a:pt x="546" y="2239"/>
                  <a:pt x="534" y="2031"/>
                </a:cubicBezTo>
                <a:cubicBezTo>
                  <a:pt x="529" y="1938"/>
                  <a:pt x="646" y="1580"/>
                  <a:pt x="643" y="1536"/>
                </a:cubicBezTo>
                <a:cubicBezTo>
                  <a:pt x="654" y="1321"/>
                  <a:pt x="622" y="1248"/>
                  <a:pt x="622" y="1211"/>
                </a:cubicBezTo>
                <a:cubicBezTo>
                  <a:pt x="622" y="1120"/>
                  <a:pt x="596" y="1059"/>
                  <a:pt x="605" y="1013"/>
                </a:cubicBezTo>
                <a:cubicBezTo>
                  <a:pt x="611" y="981"/>
                  <a:pt x="652" y="968"/>
                  <a:pt x="652" y="908"/>
                </a:cubicBezTo>
                <a:cubicBezTo>
                  <a:pt x="652" y="870"/>
                  <a:pt x="683" y="836"/>
                  <a:pt x="684" y="835"/>
                </a:cubicBezTo>
                <a:cubicBezTo>
                  <a:pt x="733" y="807"/>
                  <a:pt x="714" y="773"/>
                  <a:pt x="714" y="743"/>
                </a:cubicBezTo>
                <a:cubicBezTo>
                  <a:pt x="714" y="698"/>
                  <a:pt x="744" y="599"/>
                  <a:pt x="744" y="5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innerShdw blurRad="38100" dist="254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任意多边形 19"/>
          <p:cNvSpPr>
            <a:spLocks/>
          </p:cNvSpPr>
          <p:nvPr/>
        </p:nvSpPr>
        <p:spPr bwMode="auto">
          <a:xfrm>
            <a:off x="3770199" y="2036775"/>
            <a:ext cx="629875" cy="2095567"/>
          </a:xfrm>
          <a:custGeom>
            <a:avLst/>
            <a:gdLst>
              <a:gd name="connsiteX0" fmla="*/ 141193 w 667440"/>
              <a:gd name="connsiteY0" fmla="*/ 0 h 2220543"/>
              <a:gd name="connsiteX1" fmla="*/ 667440 w 667440"/>
              <a:gd name="connsiteY1" fmla="*/ 0 h 2220543"/>
              <a:gd name="connsiteX2" fmla="*/ 663026 w 667440"/>
              <a:gd name="connsiteY2" fmla="*/ 39597 h 2220543"/>
              <a:gd name="connsiteX3" fmla="*/ 634158 w 667440"/>
              <a:gd name="connsiteY3" fmla="*/ 127910 h 2220543"/>
              <a:gd name="connsiteX4" fmla="*/ 603366 w 667440"/>
              <a:gd name="connsiteY4" fmla="*/ 197985 h 2220543"/>
              <a:gd name="connsiteX5" fmla="*/ 558139 w 667440"/>
              <a:gd name="connsiteY5" fmla="*/ 298777 h 2220543"/>
              <a:gd name="connsiteX6" fmla="*/ 574498 w 667440"/>
              <a:gd name="connsiteY6" fmla="*/ 488841 h 2220543"/>
              <a:gd name="connsiteX7" fmla="*/ 594705 w 667440"/>
              <a:gd name="connsiteY7" fmla="*/ 800817 h 2220543"/>
              <a:gd name="connsiteX8" fmla="*/ 489818 w 667440"/>
              <a:gd name="connsiteY8" fmla="*/ 1275979 h 2220543"/>
              <a:gd name="connsiteX9" fmla="*/ 520611 w 667440"/>
              <a:gd name="connsiteY9" fmla="*/ 1672427 h 2220543"/>
              <a:gd name="connsiteX10" fmla="*/ 583158 w 667440"/>
              <a:gd name="connsiteY10" fmla="*/ 1993041 h 2220543"/>
              <a:gd name="connsiteX11" fmla="*/ 547554 w 667440"/>
              <a:gd name="connsiteY11" fmla="*/ 2053516 h 2220543"/>
              <a:gd name="connsiteX12" fmla="*/ 514837 w 667440"/>
              <a:gd name="connsiteY12" fmla="*/ 2081354 h 2220543"/>
              <a:gd name="connsiteX13" fmla="*/ 507139 w 667440"/>
              <a:gd name="connsiteY13" fmla="*/ 2167747 h 2220543"/>
              <a:gd name="connsiteX14" fmla="*/ 494630 w 667440"/>
              <a:gd name="connsiteY14" fmla="*/ 2167747 h 2220543"/>
              <a:gd name="connsiteX15" fmla="*/ 482120 w 667440"/>
              <a:gd name="connsiteY15" fmla="*/ 2072715 h 2220543"/>
              <a:gd name="connsiteX16" fmla="*/ 455177 w 667440"/>
              <a:gd name="connsiteY16" fmla="*/ 2171587 h 2220543"/>
              <a:gd name="connsiteX17" fmla="*/ 397441 w 667440"/>
              <a:gd name="connsiteY17" fmla="*/ 2170627 h 2220543"/>
              <a:gd name="connsiteX18" fmla="*/ 394554 w 667440"/>
              <a:gd name="connsiteY18" fmla="*/ 2173507 h 2220543"/>
              <a:gd name="connsiteX19" fmla="*/ 392629 w 667440"/>
              <a:gd name="connsiteY19" fmla="*/ 2191745 h 2220543"/>
              <a:gd name="connsiteX20" fmla="*/ 372422 w 667440"/>
              <a:gd name="connsiteY20" fmla="*/ 2197505 h 2220543"/>
              <a:gd name="connsiteX21" fmla="*/ 338742 w 667440"/>
              <a:gd name="connsiteY21" fmla="*/ 2194625 h 2220543"/>
              <a:gd name="connsiteX22" fmla="*/ 330082 w 667440"/>
              <a:gd name="connsiteY22" fmla="*/ 2157188 h 2220543"/>
              <a:gd name="connsiteX23" fmla="*/ 280044 w 667440"/>
              <a:gd name="connsiteY23" fmla="*/ 2215744 h 2220543"/>
              <a:gd name="connsiteX24" fmla="*/ 129931 w 667440"/>
              <a:gd name="connsiteY24" fmla="*/ 2220543 h 2220543"/>
              <a:gd name="connsiteX25" fmla="*/ 109723 w 667440"/>
              <a:gd name="connsiteY25" fmla="*/ 2171587 h 2220543"/>
              <a:gd name="connsiteX26" fmla="*/ 205950 w 667440"/>
              <a:gd name="connsiteY26" fmla="*/ 2019919 h 2220543"/>
              <a:gd name="connsiteX27" fmla="*/ 222308 w 667440"/>
              <a:gd name="connsiteY27" fmla="*/ 1663788 h 2220543"/>
              <a:gd name="connsiteX28" fmla="*/ 148214 w 667440"/>
              <a:gd name="connsiteY28" fmla="*/ 1064795 h 2220543"/>
              <a:gd name="connsiteX29" fmla="*/ 122233 w 667440"/>
              <a:gd name="connsiteY29" fmla="*/ 674107 h 2220543"/>
              <a:gd name="connsiteX30" fmla="*/ 95289 w 667440"/>
              <a:gd name="connsiteY30" fmla="*/ 634750 h 2220543"/>
              <a:gd name="connsiteX31" fmla="*/ 133780 w 667440"/>
              <a:gd name="connsiteY31" fmla="*/ 425486 h 2220543"/>
              <a:gd name="connsiteX32" fmla="*/ 149176 w 667440"/>
              <a:gd name="connsiteY32" fmla="*/ 341013 h 2220543"/>
              <a:gd name="connsiteX33" fmla="*/ 66421 w 667440"/>
              <a:gd name="connsiteY33" fmla="*/ 341013 h 2220543"/>
              <a:gd name="connsiteX34" fmla="*/ 12534 w 667440"/>
              <a:gd name="connsiteY34" fmla="*/ 178786 h 2220543"/>
              <a:gd name="connsiteX35" fmla="*/ 135240 w 667440"/>
              <a:gd name="connsiteY35" fmla="*/ 12598 h 222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67440" h="2220543">
                <a:moveTo>
                  <a:pt x="141193" y="0"/>
                </a:moveTo>
                <a:lnTo>
                  <a:pt x="667440" y="0"/>
                </a:lnTo>
                <a:lnTo>
                  <a:pt x="663026" y="39597"/>
                </a:lnTo>
                <a:cubicBezTo>
                  <a:pt x="663026" y="68395"/>
                  <a:pt x="681309" y="101032"/>
                  <a:pt x="634158" y="127910"/>
                </a:cubicBezTo>
                <a:cubicBezTo>
                  <a:pt x="633196" y="128870"/>
                  <a:pt x="603366" y="161507"/>
                  <a:pt x="603366" y="197985"/>
                </a:cubicBezTo>
                <a:cubicBezTo>
                  <a:pt x="603366" y="255580"/>
                  <a:pt x="563913" y="268059"/>
                  <a:pt x="558139" y="298777"/>
                </a:cubicBezTo>
                <a:cubicBezTo>
                  <a:pt x="549479" y="342933"/>
                  <a:pt x="574498" y="401488"/>
                  <a:pt x="574498" y="488841"/>
                </a:cubicBezTo>
                <a:cubicBezTo>
                  <a:pt x="574498" y="524359"/>
                  <a:pt x="605290" y="594433"/>
                  <a:pt x="594705" y="800817"/>
                </a:cubicBezTo>
                <a:cubicBezTo>
                  <a:pt x="597592" y="843053"/>
                  <a:pt x="485007" y="1186706"/>
                  <a:pt x="489818" y="1275979"/>
                </a:cubicBezTo>
                <a:cubicBezTo>
                  <a:pt x="501365" y="1475643"/>
                  <a:pt x="495592" y="1504440"/>
                  <a:pt x="520611" y="1672427"/>
                </a:cubicBezTo>
                <a:cubicBezTo>
                  <a:pt x="538894" y="1787618"/>
                  <a:pt x="560064" y="1895129"/>
                  <a:pt x="583158" y="1993041"/>
                </a:cubicBezTo>
                <a:cubicBezTo>
                  <a:pt x="588932" y="2007440"/>
                  <a:pt x="603366" y="2037198"/>
                  <a:pt x="547554" y="2053516"/>
                </a:cubicBezTo>
                <a:cubicBezTo>
                  <a:pt x="510026" y="2060236"/>
                  <a:pt x="516762" y="2070795"/>
                  <a:pt x="514837" y="2081354"/>
                </a:cubicBezTo>
                <a:cubicBezTo>
                  <a:pt x="510026" y="2128390"/>
                  <a:pt x="510988" y="2165827"/>
                  <a:pt x="507139" y="2167747"/>
                </a:cubicBezTo>
                <a:cubicBezTo>
                  <a:pt x="502328" y="2168707"/>
                  <a:pt x="499441" y="2168707"/>
                  <a:pt x="494630" y="2167747"/>
                </a:cubicBezTo>
                <a:cubicBezTo>
                  <a:pt x="484045" y="2166787"/>
                  <a:pt x="490781" y="2072715"/>
                  <a:pt x="482120" y="2072715"/>
                </a:cubicBezTo>
                <a:cubicBezTo>
                  <a:pt x="449403" y="2065995"/>
                  <a:pt x="485969" y="2159108"/>
                  <a:pt x="455177" y="2171587"/>
                </a:cubicBezTo>
                <a:cubicBezTo>
                  <a:pt x="449403" y="2174467"/>
                  <a:pt x="414761" y="2167747"/>
                  <a:pt x="397441" y="2170627"/>
                </a:cubicBezTo>
                <a:cubicBezTo>
                  <a:pt x="396478" y="2170627"/>
                  <a:pt x="394554" y="2170627"/>
                  <a:pt x="394554" y="2173507"/>
                </a:cubicBezTo>
                <a:cubicBezTo>
                  <a:pt x="394554" y="2180226"/>
                  <a:pt x="393592" y="2183106"/>
                  <a:pt x="392629" y="2191745"/>
                </a:cubicBezTo>
                <a:cubicBezTo>
                  <a:pt x="391667" y="2200385"/>
                  <a:pt x="379158" y="2197505"/>
                  <a:pt x="372422" y="2197505"/>
                </a:cubicBezTo>
                <a:cubicBezTo>
                  <a:pt x="360875" y="2197505"/>
                  <a:pt x="336818" y="2198465"/>
                  <a:pt x="338742" y="2194625"/>
                </a:cubicBezTo>
                <a:cubicBezTo>
                  <a:pt x="342592" y="2179266"/>
                  <a:pt x="344516" y="2158148"/>
                  <a:pt x="330082" y="2157188"/>
                </a:cubicBezTo>
                <a:cubicBezTo>
                  <a:pt x="289667" y="2161028"/>
                  <a:pt x="321422" y="2215744"/>
                  <a:pt x="280044" y="2215744"/>
                </a:cubicBezTo>
                <a:cubicBezTo>
                  <a:pt x="245403" y="2215744"/>
                  <a:pt x="159761" y="2220543"/>
                  <a:pt x="129931" y="2220543"/>
                </a:cubicBezTo>
                <a:cubicBezTo>
                  <a:pt x="27930" y="2220543"/>
                  <a:pt x="53912" y="2184066"/>
                  <a:pt x="109723" y="2171587"/>
                </a:cubicBezTo>
                <a:cubicBezTo>
                  <a:pt x="205950" y="2146629"/>
                  <a:pt x="170346" y="2090953"/>
                  <a:pt x="205950" y="2019919"/>
                </a:cubicBezTo>
                <a:cubicBezTo>
                  <a:pt x="251176" y="1921047"/>
                  <a:pt x="234818" y="1764580"/>
                  <a:pt x="222308" y="1663788"/>
                </a:cubicBezTo>
                <a:cubicBezTo>
                  <a:pt x="230969" y="1395969"/>
                  <a:pt x="158799" y="1203984"/>
                  <a:pt x="148214" y="1064795"/>
                </a:cubicBezTo>
                <a:cubicBezTo>
                  <a:pt x="138591" y="936166"/>
                  <a:pt x="120308" y="808496"/>
                  <a:pt x="122233" y="674107"/>
                </a:cubicBezTo>
                <a:cubicBezTo>
                  <a:pt x="122233" y="645309"/>
                  <a:pt x="90478" y="664507"/>
                  <a:pt x="95289" y="634750"/>
                </a:cubicBezTo>
                <a:cubicBezTo>
                  <a:pt x="95289" y="604032"/>
                  <a:pt x="133780" y="455244"/>
                  <a:pt x="133780" y="425486"/>
                </a:cubicBezTo>
                <a:cubicBezTo>
                  <a:pt x="133780" y="374610"/>
                  <a:pt x="173233" y="344853"/>
                  <a:pt x="149176" y="341013"/>
                </a:cubicBezTo>
                <a:cubicBezTo>
                  <a:pt x="126082" y="338133"/>
                  <a:pt x="95289" y="341013"/>
                  <a:pt x="66421" y="341013"/>
                </a:cubicBezTo>
                <a:cubicBezTo>
                  <a:pt x="-24032" y="314135"/>
                  <a:pt x="25" y="221023"/>
                  <a:pt x="12534" y="178786"/>
                </a:cubicBezTo>
                <a:cubicBezTo>
                  <a:pt x="31058" y="143509"/>
                  <a:pt x="109994" y="55316"/>
                  <a:pt x="135240" y="1259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innerShdw blurRad="38100" dist="25400" dir="2700000">
              <a:prstClr val="black">
                <a:alpha val="4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21" name="任意多边形 20"/>
          <p:cNvSpPr>
            <a:spLocks noChangeAspect="1"/>
          </p:cNvSpPr>
          <p:nvPr/>
        </p:nvSpPr>
        <p:spPr bwMode="auto">
          <a:xfrm>
            <a:off x="4412697" y="1887203"/>
            <a:ext cx="958153" cy="2319910"/>
          </a:xfrm>
          <a:custGeom>
            <a:avLst/>
            <a:gdLst>
              <a:gd name="connsiteX0" fmla="*/ 54420 w 1015296"/>
              <a:gd name="connsiteY0" fmla="*/ 0 h 2458266"/>
              <a:gd name="connsiteX1" fmla="*/ 796726 w 1015296"/>
              <a:gd name="connsiteY1" fmla="*/ 0 h 2458266"/>
              <a:gd name="connsiteX2" fmla="*/ 807367 w 1015296"/>
              <a:gd name="connsiteY2" fmla="*/ 56693 h 2458266"/>
              <a:gd name="connsiteX3" fmla="*/ 817237 w 1015296"/>
              <a:gd name="connsiteY3" fmla="*/ 170997 h 2458266"/>
              <a:gd name="connsiteX4" fmla="*/ 820121 w 1015296"/>
              <a:gd name="connsiteY4" fmla="*/ 219008 h 2458266"/>
              <a:gd name="connsiteX5" fmla="*/ 805699 w 1015296"/>
              <a:gd name="connsiteY5" fmla="*/ 372643 h 2458266"/>
              <a:gd name="connsiteX6" fmla="*/ 831658 w 1015296"/>
              <a:gd name="connsiteY6" fmla="*/ 413933 h 2458266"/>
              <a:gd name="connsiteX7" fmla="*/ 823967 w 1015296"/>
              <a:gd name="connsiteY7" fmla="*/ 466745 h 2458266"/>
              <a:gd name="connsiteX8" fmla="*/ 823967 w 1015296"/>
              <a:gd name="connsiteY8" fmla="*/ 579091 h 2458266"/>
              <a:gd name="connsiteX9" fmla="*/ 846080 w 1015296"/>
              <a:gd name="connsiteY9" fmla="*/ 605017 h 2458266"/>
              <a:gd name="connsiteX10" fmla="*/ 834543 w 1015296"/>
              <a:gd name="connsiteY10" fmla="*/ 897884 h 2458266"/>
              <a:gd name="connsiteX11" fmla="*/ 813391 w 1015296"/>
              <a:gd name="connsiteY11" fmla="*/ 913248 h 2458266"/>
              <a:gd name="connsiteX12" fmla="*/ 776856 w 1015296"/>
              <a:gd name="connsiteY12" fmla="*/ 1640135 h 2458266"/>
              <a:gd name="connsiteX13" fmla="*/ 791277 w 1015296"/>
              <a:gd name="connsiteY13" fmla="*/ 2175938 h 2458266"/>
              <a:gd name="connsiteX14" fmla="*/ 770125 w 1015296"/>
              <a:gd name="connsiteY14" fmla="*/ 2191302 h 2458266"/>
              <a:gd name="connsiteX15" fmla="*/ 1012412 w 1015296"/>
              <a:gd name="connsiteY15" fmla="*/ 2341096 h 2458266"/>
              <a:gd name="connsiteX16" fmla="*/ 1015296 w 1015296"/>
              <a:gd name="connsiteY16" fmla="*/ 2359340 h 2458266"/>
              <a:gd name="connsiteX17" fmla="*/ 675903 w 1015296"/>
              <a:gd name="connsiteY17" fmla="*/ 2341096 h 2458266"/>
              <a:gd name="connsiteX18" fmla="*/ 665327 w 1015296"/>
              <a:gd name="connsiteY18" fmla="*/ 2351659 h 2458266"/>
              <a:gd name="connsiteX19" fmla="*/ 552837 w 1015296"/>
              <a:gd name="connsiteY19" fmla="*/ 2333414 h 2458266"/>
              <a:gd name="connsiteX20" fmla="*/ 567258 w 1015296"/>
              <a:gd name="connsiteY20" fmla="*/ 2201864 h 2458266"/>
              <a:gd name="connsiteX21" fmla="*/ 527839 w 1015296"/>
              <a:gd name="connsiteY21" fmla="*/ 2156734 h 2458266"/>
              <a:gd name="connsiteX22" fmla="*/ 560528 w 1015296"/>
              <a:gd name="connsiteY22" fmla="*/ 2044388 h 2458266"/>
              <a:gd name="connsiteX23" fmla="*/ 538415 w 1015296"/>
              <a:gd name="connsiteY23" fmla="*/ 1815855 h 2458266"/>
              <a:gd name="connsiteX24" fmla="*/ 546106 w 1015296"/>
              <a:gd name="connsiteY24" fmla="*/ 1575800 h 2458266"/>
              <a:gd name="connsiteX25" fmla="*/ 470152 w 1015296"/>
              <a:gd name="connsiteY25" fmla="*/ 1224359 h 2458266"/>
              <a:gd name="connsiteX26" fmla="*/ 415349 w 1015296"/>
              <a:gd name="connsiteY26" fmla="*/ 1370313 h 2458266"/>
              <a:gd name="connsiteX27" fmla="*/ 353816 w 1015296"/>
              <a:gd name="connsiteY27" fmla="*/ 1632453 h 2458266"/>
              <a:gd name="connsiteX28" fmla="*/ 324972 w 1015296"/>
              <a:gd name="connsiteY28" fmla="*/ 1860986 h 2458266"/>
              <a:gd name="connsiteX29" fmla="*/ 368237 w 1015296"/>
              <a:gd name="connsiteY29" fmla="*/ 1981013 h 2458266"/>
              <a:gd name="connsiteX30" fmla="*/ 372083 w 1015296"/>
              <a:gd name="connsiteY30" fmla="*/ 2153853 h 2458266"/>
              <a:gd name="connsiteX31" fmla="*/ 397081 w 1015296"/>
              <a:gd name="connsiteY31" fmla="*/ 2191302 h 2458266"/>
              <a:gd name="connsiteX32" fmla="*/ 361507 w 1015296"/>
              <a:gd name="connsiteY32" fmla="*/ 2267159 h 2458266"/>
              <a:gd name="connsiteX33" fmla="*/ 356700 w 1015296"/>
              <a:gd name="connsiteY33" fmla="*/ 2327653 h 2458266"/>
              <a:gd name="connsiteX34" fmla="*/ 361507 w 1015296"/>
              <a:gd name="connsiteY34" fmla="*/ 2439999 h 2458266"/>
              <a:gd name="connsiteX35" fmla="*/ 199021 w 1015296"/>
              <a:gd name="connsiteY35" fmla="*/ 2408312 h 2458266"/>
              <a:gd name="connsiteX36" fmla="*/ 205752 w 1015296"/>
              <a:gd name="connsiteY36" fmla="*/ 2386226 h 2458266"/>
              <a:gd name="connsiteX37" fmla="*/ 203829 w 1015296"/>
              <a:gd name="connsiteY37" fmla="*/ 2343977 h 2458266"/>
              <a:gd name="connsiteX38" fmla="*/ 206713 w 1015296"/>
              <a:gd name="connsiteY38" fmla="*/ 2299807 h 2458266"/>
              <a:gd name="connsiteX39" fmla="*/ 151910 w 1015296"/>
              <a:gd name="connsiteY39" fmla="*/ 2239313 h 2458266"/>
              <a:gd name="connsiteX40" fmla="*/ 184600 w 1015296"/>
              <a:gd name="connsiteY40" fmla="*/ 2194182 h 2458266"/>
              <a:gd name="connsiteX41" fmla="*/ 158640 w 1015296"/>
              <a:gd name="connsiteY41" fmla="*/ 1662220 h 2458266"/>
              <a:gd name="connsiteX42" fmla="*/ 173062 w 1015296"/>
              <a:gd name="connsiteY42" fmla="*/ 1516266 h 2458266"/>
              <a:gd name="connsiteX43" fmla="*/ 170178 w 1015296"/>
              <a:gd name="connsiteY43" fmla="*/ 1384716 h 2458266"/>
              <a:gd name="connsiteX44" fmla="*/ 187484 w 1015296"/>
              <a:gd name="connsiteY44" fmla="*/ 1261808 h 2458266"/>
              <a:gd name="connsiteX45" fmla="*/ 184600 w 1015296"/>
              <a:gd name="connsiteY45" fmla="*/ 1055360 h 2458266"/>
              <a:gd name="connsiteX46" fmla="*/ 162486 w 1015296"/>
              <a:gd name="connsiteY46" fmla="*/ 1073604 h 2458266"/>
              <a:gd name="connsiteX47" fmla="*/ 75955 w 1015296"/>
              <a:gd name="connsiteY47" fmla="*/ 1039997 h 2458266"/>
              <a:gd name="connsiteX48" fmla="*/ 0 w 1015296"/>
              <a:gd name="connsiteY48" fmla="*/ 1010230 h 2458266"/>
              <a:gd name="connsiteX49" fmla="*/ 86531 w 1015296"/>
              <a:gd name="connsiteY49" fmla="*/ 785538 h 2458266"/>
              <a:gd name="connsiteX50" fmla="*/ 57688 w 1015296"/>
              <a:gd name="connsiteY50" fmla="*/ 669351 h 2458266"/>
              <a:gd name="connsiteX51" fmla="*/ 14422 w 1015296"/>
              <a:gd name="connsiteY51" fmla="*/ 605017 h 2458266"/>
              <a:gd name="connsiteX52" fmla="*/ 14422 w 1015296"/>
              <a:gd name="connsiteY52" fmla="*/ 496512 h 2458266"/>
              <a:gd name="connsiteX53" fmla="*/ 14422 w 1015296"/>
              <a:gd name="connsiteY53" fmla="*/ 369762 h 2458266"/>
              <a:gd name="connsiteX54" fmla="*/ 32690 w 1015296"/>
              <a:gd name="connsiteY54" fmla="*/ 47128 h 2458266"/>
              <a:gd name="connsiteX55" fmla="*/ 50957 w 1015296"/>
              <a:gd name="connsiteY55" fmla="*/ 13520 h 245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15296" h="2458266">
                <a:moveTo>
                  <a:pt x="54420" y="0"/>
                </a:moveTo>
                <a:lnTo>
                  <a:pt x="796726" y="0"/>
                </a:lnTo>
                <a:lnTo>
                  <a:pt x="807367" y="56693"/>
                </a:lnTo>
                <a:cubicBezTo>
                  <a:pt x="811603" y="93579"/>
                  <a:pt x="814353" y="132828"/>
                  <a:pt x="817237" y="170997"/>
                </a:cubicBezTo>
                <a:cubicBezTo>
                  <a:pt x="818198" y="188281"/>
                  <a:pt x="822044" y="203644"/>
                  <a:pt x="820121" y="219008"/>
                </a:cubicBezTo>
                <a:cubicBezTo>
                  <a:pt x="816275" y="257417"/>
                  <a:pt x="801853" y="348638"/>
                  <a:pt x="805699" y="372643"/>
                </a:cubicBezTo>
                <a:cubicBezTo>
                  <a:pt x="808584" y="388007"/>
                  <a:pt x="828774" y="398569"/>
                  <a:pt x="831658" y="413933"/>
                </a:cubicBezTo>
                <a:cubicBezTo>
                  <a:pt x="835504" y="433137"/>
                  <a:pt x="823967" y="448501"/>
                  <a:pt x="823967" y="466745"/>
                </a:cubicBezTo>
                <a:cubicBezTo>
                  <a:pt x="823967" y="504193"/>
                  <a:pt x="834543" y="541642"/>
                  <a:pt x="823967" y="579091"/>
                </a:cubicBezTo>
                <a:cubicBezTo>
                  <a:pt x="830697" y="587733"/>
                  <a:pt x="844157" y="590613"/>
                  <a:pt x="846080" y="605017"/>
                </a:cubicBezTo>
                <a:cubicBezTo>
                  <a:pt x="830697" y="701039"/>
                  <a:pt x="851849" y="791299"/>
                  <a:pt x="834543" y="897884"/>
                </a:cubicBezTo>
                <a:cubicBezTo>
                  <a:pt x="827813" y="903645"/>
                  <a:pt x="816275" y="903645"/>
                  <a:pt x="813391" y="913248"/>
                </a:cubicBezTo>
                <a:cubicBezTo>
                  <a:pt x="831658" y="1164825"/>
                  <a:pt x="791277" y="1401040"/>
                  <a:pt x="776856" y="1640135"/>
                </a:cubicBezTo>
                <a:cubicBezTo>
                  <a:pt x="766280" y="1810094"/>
                  <a:pt x="808584" y="2013661"/>
                  <a:pt x="791277" y="2175938"/>
                </a:cubicBezTo>
                <a:cubicBezTo>
                  <a:pt x="783586" y="2179779"/>
                  <a:pt x="775894" y="2184580"/>
                  <a:pt x="770125" y="2191302"/>
                </a:cubicBezTo>
                <a:cubicBezTo>
                  <a:pt x="823967" y="2276761"/>
                  <a:pt x="899922" y="2318051"/>
                  <a:pt x="1012412" y="2341096"/>
                </a:cubicBezTo>
                <a:cubicBezTo>
                  <a:pt x="1011450" y="2349738"/>
                  <a:pt x="1012412" y="2355499"/>
                  <a:pt x="1015296" y="2359340"/>
                </a:cubicBezTo>
                <a:cubicBezTo>
                  <a:pt x="940303" y="2424635"/>
                  <a:pt x="760511" y="2361261"/>
                  <a:pt x="675903" y="2341096"/>
                </a:cubicBezTo>
                <a:cubicBezTo>
                  <a:pt x="672057" y="2343977"/>
                  <a:pt x="674941" y="2354539"/>
                  <a:pt x="665327" y="2351659"/>
                </a:cubicBezTo>
                <a:cubicBezTo>
                  <a:pt x="625907" y="2347818"/>
                  <a:pt x="580719" y="2349738"/>
                  <a:pt x="552837" y="2333414"/>
                </a:cubicBezTo>
                <a:cubicBezTo>
                  <a:pt x="553798" y="2285403"/>
                  <a:pt x="551875" y="2241233"/>
                  <a:pt x="567258" y="2201864"/>
                </a:cubicBezTo>
                <a:cubicBezTo>
                  <a:pt x="551875" y="2189381"/>
                  <a:pt x="540338" y="2172097"/>
                  <a:pt x="527839" y="2156734"/>
                </a:cubicBezTo>
                <a:cubicBezTo>
                  <a:pt x="524954" y="2117365"/>
                  <a:pt x="556682" y="2085677"/>
                  <a:pt x="560528" y="2044388"/>
                </a:cubicBezTo>
                <a:cubicBezTo>
                  <a:pt x="566297" y="1975252"/>
                  <a:pt x="539376" y="1894593"/>
                  <a:pt x="538415" y="1815855"/>
                </a:cubicBezTo>
                <a:cubicBezTo>
                  <a:pt x="537453" y="1733276"/>
                  <a:pt x="536492" y="1654538"/>
                  <a:pt x="546106" y="1575800"/>
                </a:cubicBezTo>
                <a:cubicBezTo>
                  <a:pt x="495149" y="1484579"/>
                  <a:pt x="517263" y="1318461"/>
                  <a:pt x="470152" y="1224359"/>
                </a:cubicBezTo>
                <a:cubicBezTo>
                  <a:pt x="447077" y="1269490"/>
                  <a:pt x="430732" y="1318461"/>
                  <a:pt x="415349" y="1370313"/>
                </a:cubicBezTo>
                <a:cubicBezTo>
                  <a:pt x="392274" y="1451931"/>
                  <a:pt x="372083" y="1539312"/>
                  <a:pt x="353816" y="1632453"/>
                </a:cubicBezTo>
                <a:cubicBezTo>
                  <a:pt x="342278" y="1693907"/>
                  <a:pt x="319203" y="1789929"/>
                  <a:pt x="324972" y="1860986"/>
                </a:cubicBezTo>
                <a:cubicBezTo>
                  <a:pt x="328818" y="1899394"/>
                  <a:pt x="358623" y="1938763"/>
                  <a:pt x="368237" y="1981013"/>
                </a:cubicBezTo>
                <a:cubicBezTo>
                  <a:pt x="382659" y="2039587"/>
                  <a:pt x="365353" y="2093359"/>
                  <a:pt x="372083" y="2153853"/>
                </a:cubicBezTo>
                <a:cubicBezTo>
                  <a:pt x="380736" y="2165376"/>
                  <a:pt x="393235" y="2174018"/>
                  <a:pt x="397081" y="2191302"/>
                </a:cubicBezTo>
                <a:cubicBezTo>
                  <a:pt x="387466" y="2220108"/>
                  <a:pt x="372083" y="2243154"/>
                  <a:pt x="361507" y="2267159"/>
                </a:cubicBezTo>
                <a:cubicBezTo>
                  <a:pt x="349008" y="2284443"/>
                  <a:pt x="356700" y="2291165"/>
                  <a:pt x="356700" y="2327653"/>
                </a:cubicBezTo>
                <a:cubicBezTo>
                  <a:pt x="356700" y="2364141"/>
                  <a:pt x="395158" y="2412152"/>
                  <a:pt x="361507" y="2439999"/>
                </a:cubicBezTo>
                <a:cubicBezTo>
                  <a:pt x="327856" y="2480328"/>
                  <a:pt x="217289" y="2446720"/>
                  <a:pt x="199021" y="2408312"/>
                </a:cubicBezTo>
                <a:cubicBezTo>
                  <a:pt x="199021" y="2394868"/>
                  <a:pt x="202867" y="2391028"/>
                  <a:pt x="205752" y="2386226"/>
                </a:cubicBezTo>
                <a:cubicBezTo>
                  <a:pt x="201906" y="2373744"/>
                  <a:pt x="203829" y="2358380"/>
                  <a:pt x="203829" y="2343977"/>
                </a:cubicBezTo>
                <a:cubicBezTo>
                  <a:pt x="203829" y="2326693"/>
                  <a:pt x="202867" y="2313250"/>
                  <a:pt x="206713" y="2299807"/>
                </a:cubicBezTo>
                <a:cubicBezTo>
                  <a:pt x="188445" y="2277721"/>
                  <a:pt x="150949" y="2266199"/>
                  <a:pt x="151910" y="2239313"/>
                </a:cubicBezTo>
                <a:cubicBezTo>
                  <a:pt x="151910" y="2218188"/>
                  <a:pt x="178831" y="2218188"/>
                  <a:pt x="184600" y="2194182"/>
                </a:cubicBezTo>
                <a:cubicBezTo>
                  <a:pt x="144219" y="2029984"/>
                  <a:pt x="150949" y="1847542"/>
                  <a:pt x="158640" y="1662220"/>
                </a:cubicBezTo>
                <a:cubicBezTo>
                  <a:pt x="161525" y="1613249"/>
                  <a:pt x="171139" y="1564277"/>
                  <a:pt x="173062" y="1516266"/>
                </a:cubicBezTo>
                <a:cubicBezTo>
                  <a:pt x="174985" y="1477857"/>
                  <a:pt x="167293" y="1427926"/>
                  <a:pt x="170178" y="1384716"/>
                </a:cubicBezTo>
                <a:cubicBezTo>
                  <a:pt x="172101" y="1343427"/>
                  <a:pt x="187484" y="1301177"/>
                  <a:pt x="187484" y="1261808"/>
                </a:cubicBezTo>
                <a:cubicBezTo>
                  <a:pt x="189407" y="1188831"/>
                  <a:pt x="174985" y="1119695"/>
                  <a:pt x="184600" y="1055360"/>
                </a:cubicBezTo>
                <a:cubicBezTo>
                  <a:pt x="173062" y="1063042"/>
                  <a:pt x="174024" y="1070724"/>
                  <a:pt x="162486" y="1073604"/>
                </a:cubicBezTo>
                <a:cubicBezTo>
                  <a:pt x="124989" y="1085127"/>
                  <a:pt x="107683" y="1049599"/>
                  <a:pt x="75955" y="1039997"/>
                </a:cubicBezTo>
                <a:cubicBezTo>
                  <a:pt x="46150" y="1031355"/>
                  <a:pt x="7692" y="1045758"/>
                  <a:pt x="0" y="1010230"/>
                </a:cubicBezTo>
                <a:cubicBezTo>
                  <a:pt x="27883" y="934372"/>
                  <a:pt x="54803" y="856594"/>
                  <a:pt x="86531" y="785538"/>
                </a:cubicBezTo>
                <a:cubicBezTo>
                  <a:pt x="67302" y="748090"/>
                  <a:pt x="73071" y="706800"/>
                  <a:pt x="57688" y="669351"/>
                </a:cubicBezTo>
                <a:cubicBezTo>
                  <a:pt x="48073" y="645346"/>
                  <a:pt x="24998" y="627102"/>
                  <a:pt x="14422" y="605017"/>
                </a:cubicBezTo>
                <a:cubicBezTo>
                  <a:pt x="1923" y="580051"/>
                  <a:pt x="9615" y="517636"/>
                  <a:pt x="14422" y="496512"/>
                </a:cubicBezTo>
                <a:cubicBezTo>
                  <a:pt x="-8653" y="456182"/>
                  <a:pt x="9615" y="414893"/>
                  <a:pt x="14422" y="369762"/>
                </a:cubicBezTo>
                <a:cubicBezTo>
                  <a:pt x="24037" y="267979"/>
                  <a:pt x="6731" y="133548"/>
                  <a:pt x="32690" y="47128"/>
                </a:cubicBezTo>
                <a:cubicBezTo>
                  <a:pt x="36536" y="34645"/>
                  <a:pt x="46150" y="25043"/>
                  <a:pt x="50957" y="135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innerShdw blurRad="38100" dist="25400" dir="2700000">
              <a:prstClr val="black">
                <a:alpha val="4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22" name="TextBox 5"/>
          <p:cNvSpPr txBox="1"/>
          <p:nvPr/>
        </p:nvSpPr>
        <p:spPr>
          <a:xfrm>
            <a:off x="3726594" y="4412578"/>
            <a:ext cx="466053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>
              <a:lnSpc>
                <a:spcPts val="1400"/>
              </a:lnSpc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成效值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7"/>
          <p:cNvSpPr>
            <a:spLocks noChangeArrowheads="1"/>
          </p:cNvSpPr>
          <p:nvPr/>
        </p:nvSpPr>
        <p:spPr bwMode="auto">
          <a:xfrm>
            <a:off x="4234842" y="4290417"/>
            <a:ext cx="2620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wiss911 UCm BT" panose="020B0608020202060204" pitchFamily="34" charset="0"/>
                <a:ea typeface="微软雅黑" pitchFamily="34" charset="-122"/>
                <a:sym typeface="微软雅黑" pitchFamily="34" charset="-122"/>
              </a:rPr>
              <a:t>7.5</a:t>
            </a:r>
            <a:endParaRPr lang="zh-CN" altLang="en-US" sz="24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Swiss911 UCm BT" panose="020B0608020202060204" pitchFamily="34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4776773" y="4412578"/>
            <a:ext cx="466053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>
              <a:lnSpc>
                <a:spcPts val="1400"/>
              </a:lnSpc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经验值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7"/>
          <p:cNvSpPr>
            <a:spLocks noChangeArrowheads="1"/>
          </p:cNvSpPr>
          <p:nvPr/>
        </p:nvSpPr>
        <p:spPr bwMode="auto">
          <a:xfrm>
            <a:off x="5225611" y="4290417"/>
            <a:ext cx="2620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wiss911 UCm BT" panose="020B0608020202060204" pitchFamily="34" charset="0"/>
                <a:ea typeface="微软雅黑" pitchFamily="34" charset="-122"/>
                <a:sym typeface="微软雅黑" pitchFamily="34" charset="-122"/>
              </a:rPr>
              <a:t>8</a:t>
            </a:r>
            <a:endParaRPr lang="zh-CN" altLang="en-US" sz="24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Swiss911 UCm BT" panose="020B0608020202060204" pitchFamily="34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611560" y="1203598"/>
            <a:ext cx="2806129" cy="3446161"/>
          </a:xfrm>
          <a:prstGeom prst="roundRect">
            <a:avLst>
              <a:gd name="adj" fmla="val 7565"/>
            </a:avLst>
          </a:prstGeom>
          <a:gradFill flip="none" rotWithShape="1">
            <a:gsLst>
              <a:gs pos="64000">
                <a:srgbClr val="ECECEC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5726311" y="1203598"/>
            <a:ext cx="2806129" cy="3446161"/>
          </a:xfrm>
          <a:prstGeom prst="roundRect">
            <a:avLst>
              <a:gd name="adj" fmla="val 7565"/>
            </a:avLst>
          </a:prstGeom>
          <a:gradFill flip="none" rotWithShape="1">
            <a:gsLst>
              <a:gs pos="64000">
                <a:srgbClr val="ECECEC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5"/>
          <p:cNvSpPr txBox="1"/>
          <p:nvPr/>
        </p:nvSpPr>
        <p:spPr>
          <a:xfrm>
            <a:off x="1156522" y="1986394"/>
            <a:ext cx="20961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/>
              <a:t>输入简要文字内容，言简意赅的说明该分项内容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KINGPUB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en-US" altLang="zh-CN" sz="1000" dirty="0"/>
              <a:t>……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693159" y="1588278"/>
            <a:ext cx="2642930" cy="63721"/>
            <a:chOff x="755576" y="1610726"/>
            <a:chExt cx="2642930" cy="63721"/>
          </a:xfrm>
          <a:solidFill>
            <a:srgbClr val="0070C0"/>
          </a:solidFill>
        </p:grpSpPr>
        <p:sp>
          <p:nvSpPr>
            <p:cNvPr id="30" name="Rectangle 53"/>
            <p:cNvSpPr>
              <a:spLocks noChangeArrowheads="1"/>
            </p:cNvSpPr>
            <p:nvPr/>
          </p:nvSpPr>
          <p:spPr bwMode="gray">
            <a:xfrm flipH="1">
              <a:off x="2509306" y="1610726"/>
              <a:ext cx="889200" cy="63721"/>
            </a:xfrm>
            <a:prstGeom prst="homePlate">
              <a:avLst/>
            </a:prstGeom>
            <a:grpFill/>
            <a:ln>
              <a:noFill/>
            </a:ln>
            <a:effectLst>
              <a:innerShdw blurRad="38100" dist="25400" dir="18900000">
                <a:prstClr val="black">
                  <a:alpha val="40000"/>
                </a:prstClr>
              </a:innerShdw>
            </a:effectLst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31" name="Rectangle 53"/>
            <p:cNvSpPr>
              <a:spLocks noChangeArrowheads="1"/>
            </p:cNvSpPr>
            <p:nvPr/>
          </p:nvSpPr>
          <p:spPr bwMode="gray">
            <a:xfrm>
              <a:off x="755576" y="1610726"/>
              <a:ext cx="888517" cy="63721"/>
            </a:xfrm>
            <a:prstGeom prst="homePlate">
              <a:avLst/>
            </a:prstGeom>
            <a:grpFill/>
            <a:ln>
              <a:noFill/>
            </a:ln>
            <a:effectLst>
              <a:innerShdw blurRad="38100" dist="25400" dir="18900000">
                <a:prstClr val="black">
                  <a:alpha val="40000"/>
                </a:prstClr>
              </a:innerShdw>
            </a:effectLst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</p:grpSp>
      <p:sp>
        <p:nvSpPr>
          <p:cNvPr id="32" name="TextBox 5"/>
          <p:cNvSpPr txBox="1"/>
          <p:nvPr/>
        </p:nvSpPr>
        <p:spPr>
          <a:xfrm>
            <a:off x="821640" y="1924839"/>
            <a:ext cx="19696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2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wiss911 UCm BT" panose="020B0608020202060204" pitchFamily="34" charset="0"/>
              </a:rPr>
              <a:t>1</a:t>
            </a:r>
          </a:p>
        </p:txBody>
      </p:sp>
      <p:sp>
        <p:nvSpPr>
          <p:cNvPr id="33" name="TextBox 5"/>
          <p:cNvSpPr txBox="1"/>
          <p:nvPr/>
        </p:nvSpPr>
        <p:spPr>
          <a:xfrm>
            <a:off x="821640" y="2615655"/>
            <a:ext cx="19696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2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wiss911 UCm BT" panose="020B0608020202060204" pitchFamily="34" charset="0"/>
              </a:rPr>
              <a:t>2</a:t>
            </a:r>
          </a:p>
        </p:txBody>
      </p:sp>
      <p:sp>
        <p:nvSpPr>
          <p:cNvPr id="34" name="TextBox 5"/>
          <p:cNvSpPr txBox="1"/>
          <p:nvPr/>
        </p:nvSpPr>
        <p:spPr>
          <a:xfrm>
            <a:off x="821640" y="3306471"/>
            <a:ext cx="19696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2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wiss911 UCm BT" panose="020B0608020202060204" pitchFamily="34" charset="0"/>
              </a:rPr>
              <a:t>3</a:t>
            </a:r>
          </a:p>
        </p:txBody>
      </p:sp>
      <p:sp>
        <p:nvSpPr>
          <p:cNvPr id="35" name="TextBox 5"/>
          <p:cNvSpPr txBox="1"/>
          <p:nvPr/>
        </p:nvSpPr>
        <p:spPr>
          <a:xfrm>
            <a:off x="821640" y="3997288"/>
            <a:ext cx="19696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2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wiss911 UCm BT" panose="020B0608020202060204" pitchFamily="34" charset="0"/>
              </a:rPr>
              <a:t>4</a:t>
            </a:r>
          </a:p>
        </p:txBody>
      </p:sp>
      <p:sp>
        <p:nvSpPr>
          <p:cNvPr id="36" name="TextBox 5"/>
          <p:cNvSpPr txBox="1"/>
          <p:nvPr/>
        </p:nvSpPr>
        <p:spPr>
          <a:xfrm>
            <a:off x="1156522" y="2677210"/>
            <a:ext cx="20961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/>
              <a:t>输入简要文字内容，言简意赅的说明该分项内容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KINGPUB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en-US" altLang="zh-CN" sz="1000" dirty="0"/>
              <a:t>……</a:t>
            </a:r>
          </a:p>
        </p:txBody>
      </p:sp>
      <p:sp>
        <p:nvSpPr>
          <p:cNvPr id="37" name="TextBox 5"/>
          <p:cNvSpPr txBox="1"/>
          <p:nvPr/>
        </p:nvSpPr>
        <p:spPr>
          <a:xfrm>
            <a:off x="1156522" y="3368026"/>
            <a:ext cx="20961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/>
              <a:t>输入简要文字内容，言简意赅的说明该分项内容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KINGPUB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en-US" altLang="zh-CN" sz="1000" dirty="0"/>
              <a:t>……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1156522" y="4058843"/>
            <a:ext cx="20961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/>
              <a:t>输入简要文字内容，言简意赅的说明该分项内容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KINGPUB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en-US" altLang="zh-CN" sz="1000" dirty="0"/>
              <a:t>……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712743" y="2499742"/>
            <a:ext cx="260376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712743" y="3190168"/>
            <a:ext cx="260376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12743" y="3880593"/>
            <a:ext cx="260376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5808340" y="1588278"/>
            <a:ext cx="2642930" cy="63721"/>
            <a:chOff x="755576" y="1610726"/>
            <a:chExt cx="2642930" cy="63721"/>
          </a:xfrm>
          <a:solidFill>
            <a:srgbClr val="0070C0"/>
          </a:solidFill>
        </p:grpSpPr>
        <p:sp>
          <p:nvSpPr>
            <p:cNvPr id="43" name="Rectangle 53"/>
            <p:cNvSpPr>
              <a:spLocks noChangeArrowheads="1"/>
            </p:cNvSpPr>
            <p:nvPr/>
          </p:nvSpPr>
          <p:spPr bwMode="gray">
            <a:xfrm flipH="1">
              <a:off x="2509306" y="1610726"/>
              <a:ext cx="889200" cy="63721"/>
            </a:xfrm>
            <a:prstGeom prst="homePlate">
              <a:avLst/>
            </a:prstGeom>
            <a:grpFill/>
            <a:ln>
              <a:solidFill>
                <a:srgbClr val="0070C0"/>
              </a:solidFill>
            </a:ln>
            <a:effectLst>
              <a:innerShdw blurRad="38100" dist="25400" dir="18900000">
                <a:prstClr val="black">
                  <a:alpha val="40000"/>
                </a:prstClr>
              </a:innerShdw>
            </a:effectLst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  <p:sp>
          <p:nvSpPr>
            <p:cNvPr id="44" name="Rectangle 53"/>
            <p:cNvSpPr>
              <a:spLocks noChangeArrowheads="1"/>
            </p:cNvSpPr>
            <p:nvPr/>
          </p:nvSpPr>
          <p:spPr bwMode="gray">
            <a:xfrm>
              <a:off x="755576" y="1610726"/>
              <a:ext cx="888517" cy="63721"/>
            </a:xfrm>
            <a:prstGeom prst="homePlate">
              <a:avLst/>
            </a:prstGeom>
            <a:grpFill/>
            <a:ln>
              <a:solidFill>
                <a:srgbClr val="0070C0"/>
              </a:solidFill>
            </a:ln>
            <a:effectLst>
              <a:innerShdw blurRad="38100" dist="25400" dir="18900000">
                <a:prstClr val="black">
                  <a:alpha val="40000"/>
                </a:prstClr>
              </a:innerShdw>
            </a:effectLst>
          </p:spPr>
          <p:txBody>
            <a:bodyPr wrap="none" anchor="ctr"/>
            <a:lstStyle/>
            <a:p>
              <a:pPr algn="r"/>
              <a:endParaRPr lang="zh-CN" altLang="en-US"/>
            </a:p>
          </p:txBody>
        </p:sp>
      </p:grpSp>
      <p:sp>
        <p:nvSpPr>
          <p:cNvPr id="45" name="TextBox 5"/>
          <p:cNvSpPr txBox="1"/>
          <p:nvPr/>
        </p:nvSpPr>
        <p:spPr>
          <a:xfrm>
            <a:off x="6278126" y="1986394"/>
            <a:ext cx="20961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/>
              <a:t>输入简要文字内容，言简意赅的说明该分项内容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KINGPUB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en-US" altLang="zh-CN" sz="1000" dirty="0"/>
              <a:t>……</a:t>
            </a:r>
          </a:p>
        </p:txBody>
      </p:sp>
      <p:sp>
        <p:nvSpPr>
          <p:cNvPr id="46" name="TextBox 5"/>
          <p:cNvSpPr txBox="1"/>
          <p:nvPr/>
        </p:nvSpPr>
        <p:spPr>
          <a:xfrm>
            <a:off x="5943244" y="1924839"/>
            <a:ext cx="19696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2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wiss911 UCm BT" panose="020B0608020202060204" pitchFamily="34" charset="0"/>
              </a:rPr>
              <a:t>1</a:t>
            </a:r>
          </a:p>
        </p:txBody>
      </p:sp>
      <p:sp>
        <p:nvSpPr>
          <p:cNvPr id="47" name="TextBox 5"/>
          <p:cNvSpPr txBox="1"/>
          <p:nvPr/>
        </p:nvSpPr>
        <p:spPr>
          <a:xfrm>
            <a:off x="5943244" y="2615655"/>
            <a:ext cx="19696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2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wiss911 UCm BT" panose="020B0608020202060204" pitchFamily="34" charset="0"/>
              </a:rPr>
              <a:t>2</a:t>
            </a:r>
          </a:p>
        </p:txBody>
      </p:sp>
      <p:sp>
        <p:nvSpPr>
          <p:cNvPr id="48" name="TextBox 5"/>
          <p:cNvSpPr txBox="1"/>
          <p:nvPr/>
        </p:nvSpPr>
        <p:spPr>
          <a:xfrm>
            <a:off x="5943244" y="3306471"/>
            <a:ext cx="19696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2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wiss911 UCm BT" panose="020B0608020202060204" pitchFamily="34" charset="0"/>
              </a:rPr>
              <a:t>3</a:t>
            </a:r>
          </a:p>
        </p:txBody>
      </p:sp>
      <p:sp>
        <p:nvSpPr>
          <p:cNvPr id="49" name="TextBox 5"/>
          <p:cNvSpPr txBox="1"/>
          <p:nvPr/>
        </p:nvSpPr>
        <p:spPr>
          <a:xfrm>
            <a:off x="5943244" y="3997288"/>
            <a:ext cx="19696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28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wiss911 UCm BT" panose="020B0608020202060204" pitchFamily="34" charset="0"/>
              </a:rPr>
              <a:t>4</a:t>
            </a:r>
          </a:p>
        </p:txBody>
      </p:sp>
      <p:sp>
        <p:nvSpPr>
          <p:cNvPr id="50" name="TextBox 5"/>
          <p:cNvSpPr txBox="1"/>
          <p:nvPr/>
        </p:nvSpPr>
        <p:spPr>
          <a:xfrm>
            <a:off x="6278126" y="2677210"/>
            <a:ext cx="20961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/>
              <a:t>输入简要文字内容，言简意赅的说明该分项内容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KINGPUB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en-US" altLang="zh-CN" sz="1000" dirty="0"/>
              <a:t>……</a:t>
            </a:r>
          </a:p>
        </p:txBody>
      </p:sp>
      <p:sp>
        <p:nvSpPr>
          <p:cNvPr id="51" name="TextBox 5"/>
          <p:cNvSpPr txBox="1"/>
          <p:nvPr/>
        </p:nvSpPr>
        <p:spPr>
          <a:xfrm>
            <a:off x="6278126" y="3368026"/>
            <a:ext cx="20961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/>
              <a:t>输入简要文字内容，言简意赅的说明该分项内容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KINGPUB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en-US" altLang="zh-CN" sz="1000" dirty="0"/>
              <a:t>……</a:t>
            </a:r>
          </a:p>
        </p:txBody>
      </p:sp>
      <p:sp>
        <p:nvSpPr>
          <p:cNvPr id="52" name="TextBox 5"/>
          <p:cNvSpPr txBox="1"/>
          <p:nvPr/>
        </p:nvSpPr>
        <p:spPr>
          <a:xfrm>
            <a:off x="6278126" y="4058843"/>
            <a:ext cx="20961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/>
              <a:t>输入简要文字内容，言简意赅的说明该分项内容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KINGPUB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en-US" altLang="zh-CN" sz="1000" dirty="0"/>
              <a:t>……</a:t>
            </a:r>
          </a:p>
        </p:txBody>
      </p:sp>
      <p:cxnSp>
        <p:nvCxnSpPr>
          <p:cNvPr id="53" name="直接连接符 52"/>
          <p:cNvCxnSpPr/>
          <p:nvPr/>
        </p:nvCxnSpPr>
        <p:spPr>
          <a:xfrm>
            <a:off x="5834347" y="2499742"/>
            <a:ext cx="260376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5834347" y="3190168"/>
            <a:ext cx="260376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5834347" y="3880593"/>
            <a:ext cx="260376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椭圆 55"/>
          <p:cNvSpPr/>
          <p:nvPr/>
        </p:nvSpPr>
        <p:spPr>
          <a:xfrm>
            <a:off x="1548913" y="828340"/>
            <a:ext cx="931422" cy="929704"/>
          </a:xfrm>
          <a:prstGeom prst="ellipse">
            <a:avLst/>
          </a:prstGeom>
          <a:gradFill flip="none" rotWithShape="1">
            <a:gsLst>
              <a:gs pos="55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905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22"/>
          <p:cNvSpPr txBox="1"/>
          <p:nvPr/>
        </p:nvSpPr>
        <p:spPr>
          <a:xfrm>
            <a:off x="1708440" y="1108526"/>
            <a:ext cx="60991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spc="-1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1"/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wiss921 BT" pitchFamily="34" charset="0"/>
                <a:ea typeface="微软雅黑" pitchFamily="34" charset="-122"/>
              </a:defRPr>
            </a:lvl1pPr>
          </a:lstStyle>
          <a:p>
            <a:pPr algn="ctr"/>
            <a:r>
              <a:rPr lang="zh-CN" altLang="en-US" sz="2400" b="1" spc="0" dirty="0">
                <a:solidFill>
                  <a:srgbClr val="0070C0"/>
                </a:solidFill>
                <a:effectLst/>
              </a:rPr>
              <a:t>成绩</a:t>
            </a:r>
          </a:p>
        </p:txBody>
      </p:sp>
      <p:sp>
        <p:nvSpPr>
          <p:cNvPr id="58" name="椭圆 57"/>
          <p:cNvSpPr/>
          <p:nvPr/>
        </p:nvSpPr>
        <p:spPr>
          <a:xfrm>
            <a:off x="6663664" y="828340"/>
            <a:ext cx="931422" cy="929704"/>
          </a:xfrm>
          <a:prstGeom prst="ellipse">
            <a:avLst/>
          </a:prstGeom>
          <a:gradFill flip="none" rotWithShape="1">
            <a:gsLst>
              <a:gs pos="55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905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22"/>
          <p:cNvSpPr txBox="1"/>
          <p:nvPr/>
        </p:nvSpPr>
        <p:spPr>
          <a:xfrm>
            <a:off x="6824418" y="1108526"/>
            <a:ext cx="60991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spc="-1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1"/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wiss921 BT" pitchFamily="34" charset="0"/>
                <a:ea typeface="微软雅黑" pitchFamily="34" charset="-122"/>
              </a:defRPr>
            </a:lvl1pPr>
          </a:lstStyle>
          <a:p>
            <a:pPr algn="ctr"/>
            <a:r>
              <a:rPr lang="zh-CN" altLang="en-US" sz="2400" b="1" spc="0" dirty="0">
                <a:solidFill>
                  <a:srgbClr val="0070C0"/>
                </a:solidFill>
                <a:effectLst/>
              </a:rPr>
              <a:t>经验</a:t>
            </a:r>
          </a:p>
        </p:txBody>
      </p:sp>
      <p:cxnSp>
        <p:nvCxnSpPr>
          <p:cNvPr id="60" name="直接连接符 59"/>
          <p:cNvCxnSpPr/>
          <p:nvPr/>
        </p:nvCxnSpPr>
        <p:spPr>
          <a:xfrm flipV="1">
            <a:off x="4644008" y="4348163"/>
            <a:ext cx="0" cy="23966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85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790"/>
                            </p:stCondLst>
                            <p:childTnLst>
                              <p:par>
                                <p:cTn id="1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29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79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080"/>
                            </p:stCondLst>
                            <p:childTnLst>
                              <p:par>
                                <p:cTn id="1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58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8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37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870"/>
                            </p:stCondLst>
                            <p:childTnLst>
                              <p:par>
                                <p:cTn id="18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137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6" grpId="0" animBg="1"/>
      <p:bldP spid="57" grpId="0"/>
      <p:bldP spid="58" grpId="0" animBg="1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74"/>
          <p:cNvGrpSpPr/>
          <p:nvPr/>
        </p:nvGrpSpPr>
        <p:grpSpPr>
          <a:xfrm>
            <a:off x="91470" y="13560"/>
            <a:ext cx="1323753" cy="11180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53" name="矩形 52"/>
          <p:cNvSpPr/>
          <p:nvPr/>
        </p:nvSpPr>
        <p:spPr>
          <a:xfrm>
            <a:off x="4696158" y="1902199"/>
            <a:ext cx="1828916" cy="1607972"/>
          </a:xfrm>
          <a:prstGeom prst="rect">
            <a:avLst/>
          </a:prstGeom>
          <a:gradFill flip="none" rotWithShape="1">
            <a:gsLst>
              <a:gs pos="64000">
                <a:srgbClr val="ECECEC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noFill/>
          </a:ln>
          <a:effectLst>
            <a:outerShdw blurRad="127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4766540" y="1972580"/>
            <a:ext cx="1590430" cy="1398297"/>
            <a:chOff x="2483700" y="1275840"/>
            <a:chExt cx="938736" cy="938736"/>
          </a:xfrm>
        </p:grpSpPr>
        <p:sp>
          <p:nvSpPr>
            <p:cNvPr id="55" name="矩形 54"/>
            <p:cNvSpPr/>
            <p:nvPr/>
          </p:nvSpPr>
          <p:spPr>
            <a:xfrm>
              <a:off x="2483700" y="1275840"/>
              <a:ext cx="938736" cy="938736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2498567" y="1290706"/>
              <a:ext cx="909002" cy="9090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  <a:effectLst>
              <a:innerShdw blurRad="25400" dist="127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1" name="矩形 9"/>
          <p:cNvSpPr/>
          <p:nvPr/>
        </p:nvSpPr>
        <p:spPr>
          <a:xfrm>
            <a:off x="675131" y="1841964"/>
            <a:ext cx="2104469" cy="3112632"/>
          </a:xfrm>
          <a:prstGeom prst="rect">
            <a:avLst/>
          </a:prstGeom>
          <a:gradFill flip="none" rotWithShape="1">
            <a:gsLst>
              <a:gs pos="61000">
                <a:srgbClr val="EBEBEB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203200" dist="381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20361" y="406004"/>
            <a:ext cx="1323753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LOGO</a:t>
            </a:r>
          </a:p>
          <a:p>
            <a:pPr algn="ctr"/>
            <a:r>
              <a:rPr lang="zh-CN" altLang="en-US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公司名称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210556"/>
              </p:ext>
            </p:extLst>
          </p:nvPr>
        </p:nvGraphicFramePr>
        <p:xfrm>
          <a:off x="2051720" y="267494"/>
          <a:ext cx="668655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年度总结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工作完成情况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成功项目展示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工作存在不足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明年工作计划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1447121" y="699542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4737771" y="275041"/>
            <a:ext cx="1211619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717574" y="284333"/>
            <a:ext cx="126188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成功案例展示</a:t>
            </a: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74" y="1925873"/>
            <a:ext cx="1986068" cy="146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58" y="3509197"/>
            <a:ext cx="1823151" cy="146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37" y="1925874"/>
            <a:ext cx="1743604" cy="146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组合 33"/>
          <p:cNvGrpSpPr/>
          <p:nvPr/>
        </p:nvGrpSpPr>
        <p:grpSpPr>
          <a:xfrm>
            <a:off x="683568" y="2717250"/>
            <a:ext cx="1976299" cy="1485210"/>
            <a:chOff x="0" y="1635646"/>
            <a:chExt cx="2339752" cy="1756874"/>
          </a:xfrm>
        </p:grpSpPr>
        <p:sp>
          <p:nvSpPr>
            <p:cNvPr id="35" name="TextBox 34"/>
            <p:cNvSpPr txBox="1"/>
            <p:nvPr/>
          </p:nvSpPr>
          <p:spPr>
            <a:xfrm>
              <a:off x="0" y="2609763"/>
              <a:ext cx="2339752" cy="78275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成功项目</a:t>
              </a:r>
              <a:endParaRPr lang="en-US" altLang="zh-CN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展示</a:t>
              </a:r>
            </a:p>
          </p:txBody>
        </p:sp>
        <p:pic>
          <p:nvPicPr>
            <p:cNvPr id="36" name="Picture 2" descr="F:\Y原创素材\4_ks02\PPT\PPT-5\PPT-056-2015工作总结\img\工作总结\image 1403.png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966" y="1635646"/>
              <a:ext cx="919820" cy="86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组合 36"/>
          <p:cNvGrpSpPr/>
          <p:nvPr/>
        </p:nvGrpSpPr>
        <p:grpSpPr>
          <a:xfrm>
            <a:off x="2779601" y="3493630"/>
            <a:ext cx="1745239" cy="2030448"/>
            <a:chOff x="2481508" y="2554055"/>
            <a:chExt cx="1839814" cy="2401845"/>
          </a:xfrm>
        </p:grpSpPr>
        <p:sp>
          <p:nvSpPr>
            <p:cNvPr id="38" name="矩形 37"/>
            <p:cNvSpPr/>
            <p:nvPr/>
          </p:nvSpPr>
          <p:spPr>
            <a:xfrm flipV="1">
              <a:off x="2481508" y="2554055"/>
              <a:ext cx="1839814" cy="172819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50644" y="3244756"/>
              <a:ext cx="1512168" cy="1711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项目分析项目分析</a:t>
              </a:r>
              <a:endParaRPr lang="en-US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项目分析项目分析</a:t>
              </a:r>
            </a:p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项目分析项目分析</a:t>
              </a:r>
            </a:p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项目分析项目分析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94659" y="2859781"/>
              <a:ext cx="1224137" cy="76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项目分析</a:t>
              </a:r>
              <a:endPara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809562" y="2158741"/>
            <a:ext cx="1498472" cy="1094887"/>
            <a:chOff x="8597457" y="-2150595"/>
            <a:chExt cx="1512168" cy="1295157"/>
          </a:xfrm>
          <a:solidFill>
            <a:srgbClr val="0F97C7"/>
          </a:solidFill>
        </p:grpSpPr>
        <p:sp>
          <p:nvSpPr>
            <p:cNvPr id="43" name="TextBox 42"/>
            <p:cNvSpPr txBox="1"/>
            <p:nvPr/>
          </p:nvSpPr>
          <p:spPr>
            <a:xfrm>
              <a:off x="8597457" y="-1765620"/>
              <a:ext cx="1512168" cy="910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项目实施项目实施</a:t>
              </a:r>
              <a:endParaRPr lang="en-US" altLang="zh-CN" sz="11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1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项目实施项目实施</a:t>
              </a:r>
            </a:p>
            <a:p>
              <a:pPr algn="ctr"/>
              <a:r>
                <a:rPr lang="zh-CN" altLang="en-US" sz="11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项目实施项目实施</a:t>
              </a:r>
            </a:p>
            <a:p>
              <a:pPr algn="ctr"/>
              <a:r>
                <a:rPr lang="zh-CN" altLang="en-US" sz="11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项目实施项目实施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741474" y="-2150595"/>
              <a:ext cx="1224137" cy="436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项目实施</a:t>
              </a:r>
              <a:endParaRPr lang="en-US" altLang="zh-CN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621474" y="3493633"/>
            <a:ext cx="1986068" cy="2030444"/>
            <a:chOff x="6433169" y="2554060"/>
            <a:chExt cx="1839814" cy="2401840"/>
          </a:xfrm>
        </p:grpSpPr>
        <p:sp>
          <p:nvSpPr>
            <p:cNvPr id="46" name="矩形 45"/>
            <p:cNvSpPr/>
            <p:nvPr/>
          </p:nvSpPr>
          <p:spPr>
            <a:xfrm flipV="1">
              <a:off x="6433169" y="2554060"/>
              <a:ext cx="1839814" cy="172819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596992" y="3244756"/>
              <a:ext cx="1512168" cy="1711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项目验收项目验收</a:t>
              </a:r>
              <a:endParaRPr lang="en-US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项目验收项目验收</a:t>
              </a:r>
            </a:p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项目验收项目验收</a:t>
              </a:r>
            </a:p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项目验收项目验收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741008" y="2859782"/>
              <a:ext cx="1224137" cy="76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项目验收</a:t>
              </a:r>
              <a:endPara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49" name="直接连接符 48"/>
          <p:cNvCxnSpPr/>
          <p:nvPr/>
        </p:nvCxnSpPr>
        <p:spPr>
          <a:xfrm>
            <a:off x="1406989" y="1707654"/>
            <a:ext cx="5343385" cy="361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30"/>
          <p:cNvSpPr txBox="1"/>
          <p:nvPr/>
        </p:nvSpPr>
        <p:spPr>
          <a:xfrm>
            <a:off x="1932196" y="1003306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已完成项目汇报</a:t>
            </a:r>
          </a:p>
        </p:txBody>
      </p:sp>
    </p:spTree>
    <p:extLst>
      <p:ext uri="{BB962C8B-B14F-4D97-AF65-F5344CB8AC3E}">
        <p14:creationId xmlns:p14="http://schemas.microsoft.com/office/powerpoint/2010/main" val="4080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43200000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43200000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43200000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1" grpId="0" animBg="1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91470" y="13560"/>
            <a:ext cx="1323753" cy="11180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10" name="矩形 9"/>
          <p:cNvSpPr/>
          <p:nvPr/>
        </p:nvSpPr>
        <p:spPr>
          <a:xfrm>
            <a:off x="120361" y="406004"/>
            <a:ext cx="1323753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LOGO</a:t>
            </a:r>
          </a:p>
          <a:p>
            <a:pPr algn="ctr"/>
            <a:r>
              <a:rPr lang="zh-CN" altLang="en-US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公司名称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880074"/>
              </p:ext>
            </p:extLst>
          </p:nvPr>
        </p:nvGraphicFramePr>
        <p:xfrm>
          <a:off x="2051720" y="267494"/>
          <a:ext cx="668655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年度总结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工作完成情况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成功项目展示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工作存在不足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明年工作计划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2" name="直接连接符 11"/>
          <p:cNvCxnSpPr/>
          <p:nvPr/>
        </p:nvCxnSpPr>
        <p:spPr>
          <a:xfrm>
            <a:off x="1447121" y="699542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737771" y="275041"/>
            <a:ext cx="1211619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717574" y="284333"/>
            <a:ext cx="126188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成功案例展示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451299" y="2175520"/>
            <a:ext cx="31548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30"/>
          <p:cNvSpPr txBox="1"/>
          <p:nvPr/>
        </p:nvSpPr>
        <p:spPr>
          <a:xfrm>
            <a:off x="782237" y="134540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完成项目一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439517" y="2415687"/>
            <a:ext cx="2823928" cy="2571750"/>
            <a:chOff x="2469011" y="1147395"/>
            <a:chExt cx="1800200" cy="1551897"/>
          </a:xfrm>
        </p:grpSpPr>
        <p:sp>
          <p:nvSpPr>
            <p:cNvPr id="20" name="六边形 19"/>
            <p:cNvSpPr/>
            <p:nvPr/>
          </p:nvSpPr>
          <p:spPr>
            <a:xfrm>
              <a:off x="2469011" y="1147395"/>
              <a:ext cx="1800200" cy="15518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69012" y="1231901"/>
              <a:ext cx="1600197" cy="1382886"/>
            </a:xfrm>
            <a:prstGeom prst="rect">
              <a:avLst/>
            </a:prstGeom>
            <a:noFill/>
            <a:effectLst>
              <a:innerShdw blurRad="50800" dir="135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圆角矩形 21"/>
          <p:cNvSpPr/>
          <p:nvPr/>
        </p:nvSpPr>
        <p:spPr>
          <a:xfrm>
            <a:off x="4180789" y="3327865"/>
            <a:ext cx="470006" cy="470006"/>
          </a:xfrm>
          <a:prstGeom prst="roundRect">
            <a:avLst/>
          </a:prstGeom>
          <a:gradFill flip="none" rotWithShape="1">
            <a:gsLst>
              <a:gs pos="54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95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01600" dist="254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4959902" y="3327865"/>
            <a:ext cx="470006" cy="470006"/>
          </a:xfrm>
          <a:prstGeom prst="roundRect">
            <a:avLst/>
          </a:prstGeom>
          <a:gradFill flip="none" rotWithShape="1">
            <a:gsLst>
              <a:gs pos="54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95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01600" dist="254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4" name="圆角矩形 23"/>
          <p:cNvSpPr/>
          <p:nvPr/>
        </p:nvSpPr>
        <p:spPr>
          <a:xfrm>
            <a:off x="5739015" y="3327868"/>
            <a:ext cx="470006" cy="470006"/>
          </a:xfrm>
          <a:prstGeom prst="roundRect">
            <a:avLst/>
          </a:prstGeom>
          <a:gradFill flip="none" rotWithShape="1">
            <a:gsLst>
              <a:gs pos="54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95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01600" dist="254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6518129" y="3327867"/>
            <a:ext cx="470006" cy="470006"/>
          </a:xfrm>
          <a:prstGeom prst="roundRect">
            <a:avLst/>
          </a:prstGeom>
          <a:gradFill flip="none" rotWithShape="1">
            <a:gsLst>
              <a:gs pos="54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95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01600" dist="254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TextBox 42"/>
          <p:cNvSpPr txBox="1"/>
          <p:nvPr/>
        </p:nvSpPr>
        <p:spPr>
          <a:xfrm>
            <a:off x="4172116" y="3913556"/>
            <a:ext cx="48735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27" name="TextBox 43"/>
          <p:cNvSpPr txBox="1"/>
          <p:nvPr/>
        </p:nvSpPr>
        <p:spPr>
          <a:xfrm>
            <a:off x="4944782" y="3913556"/>
            <a:ext cx="48735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28" name="TextBox 44"/>
          <p:cNvSpPr txBox="1"/>
          <p:nvPr/>
        </p:nvSpPr>
        <p:spPr>
          <a:xfrm>
            <a:off x="5730342" y="3913556"/>
            <a:ext cx="48735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29" name="TextBox 45"/>
          <p:cNvSpPr txBox="1"/>
          <p:nvPr/>
        </p:nvSpPr>
        <p:spPr>
          <a:xfrm>
            <a:off x="6509456" y="3913556"/>
            <a:ext cx="48735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30" name="Freeform 34"/>
          <p:cNvSpPr>
            <a:spLocks/>
          </p:cNvSpPr>
          <p:nvPr/>
        </p:nvSpPr>
        <p:spPr bwMode="auto">
          <a:xfrm>
            <a:off x="4314704" y="3480555"/>
            <a:ext cx="202176" cy="164626"/>
          </a:xfrm>
          <a:custGeom>
            <a:avLst/>
            <a:gdLst>
              <a:gd name="T0" fmla="*/ 29 w 350"/>
              <a:gd name="T1" fmla="*/ 253 h 285"/>
              <a:gd name="T2" fmla="*/ 69 w 350"/>
              <a:gd name="T3" fmla="*/ 244 h 285"/>
              <a:gd name="T4" fmla="*/ 106 w 350"/>
              <a:gd name="T5" fmla="*/ 223 h 285"/>
              <a:gd name="T6" fmla="*/ 85 w 350"/>
              <a:gd name="T7" fmla="*/ 219 h 285"/>
              <a:gd name="T8" fmla="*/ 70 w 350"/>
              <a:gd name="T9" fmla="*/ 213 h 285"/>
              <a:gd name="T10" fmla="*/ 58 w 350"/>
              <a:gd name="T11" fmla="*/ 204 h 285"/>
              <a:gd name="T12" fmla="*/ 47 w 350"/>
              <a:gd name="T13" fmla="*/ 191 h 285"/>
              <a:gd name="T14" fmla="*/ 38 w 350"/>
              <a:gd name="T15" fmla="*/ 173 h 285"/>
              <a:gd name="T16" fmla="*/ 62 w 350"/>
              <a:gd name="T17" fmla="*/ 173 h 285"/>
              <a:gd name="T18" fmla="*/ 57 w 350"/>
              <a:gd name="T19" fmla="*/ 167 h 285"/>
              <a:gd name="T20" fmla="*/ 41 w 350"/>
              <a:gd name="T21" fmla="*/ 158 h 285"/>
              <a:gd name="T22" fmla="*/ 29 w 350"/>
              <a:gd name="T23" fmla="*/ 146 h 285"/>
              <a:gd name="T24" fmla="*/ 20 w 350"/>
              <a:gd name="T25" fmla="*/ 131 h 285"/>
              <a:gd name="T26" fmla="*/ 14 w 350"/>
              <a:gd name="T27" fmla="*/ 113 h 285"/>
              <a:gd name="T28" fmla="*/ 21 w 350"/>
              <a:gd name="T29" fmla="*/ 103 h 285"/>
              <a:gd name="T30" fmla="*/ 44 w 350"/>
              <a:gd name="T31" fmla="*/ 109 h 285"/>
              <a:gd name="T32" fmla="*/ 25 w 350"/>
              <a:gd name="T33" fmla="*/ 88 h 285"/>
              <a:gd name="T34" fmla="*/ 15 w 350"/>
              <a:gd name="T35" fmla="*/ 62 h 285"/>
              <a:gd name="T36" fmla="*/ 15 w 350"/>
              <a:gd name="T37" fmla="*/ 35 h 285"/>
              <a:gd name="T38" fmla="*/ 24 w 350"/>
              <a:gd name="T39" fmla="*/ 13 h 285"/>
              <a:gd name="T40" fmla="*/ 47 w 350"/>
              <a:gd name="T41" fmla="*/ 36 h 285"/>
              <a:gd name="T42" fmla="*/ 72 w 350"/>
              <a:gd name="T43" fmla="*/ 56 h 285"/>
              <a:gd name="T44" fmla="*/ 99 w 350"/>
              <a:gd name="T45" fmla="*/ 70 h 285"/>
              <a:gd name="T46" fmla="*/ 129 w 350"/>
              <a:gd name="T47" fmla="*/ 81 h 285"/>
              <a:gd name="T48" fmla="*/ 161 w 350"/>
              <a:gd name="T49" fmla="*/ 87 h 285"/>
              <a:gd name="T50" fmla="*/ 170 w 350"/>
              <a:gd name="T51" fmla="*/ 69 h 285"/>
              <a:gd name="T52" fmla="*/ 173 w 350"/>
              <a:gd name="T53" fmla="*/ 50 h 285"/>
              <a:gd name="T54" fmla="*/ 182 w 350"/>
              <a:gd name="T55" fmla="*/ 32 h 285"/>
              <a:gd name="T56" fmla="*/ 194 w 350"/>
              <a:gd name="T57" fmla="*/ 17 h 285"/>
              <a:gd name="T58" fmla="*/ 210 w 350"/>
              <a:gd name="T59" fmla="*/ 7 h 285"/>
              <a:gd name="T60" fmla="*/ 229 w 350"/>
              <a:gd name="T61" fmla="*/ 0 h 285"/>
              <a:gd name="T62" fmla="*/ 256 w 350"/>
              <a:gd name="T63" fmla="*/ 1 h 285"/>
              <a:gd name="T64" fmla="*/ 279 w 350"/>
              <a:gd name="T65" fmla="*/ 10 h 285"/>
              <a:gd name="T66" fmla="*/ 294 w 350"/>
              <a:gd name="T67" fmla="*/ 22 h 285"/>
              <a:gd name="T68" fmla="*/ 308 w 350"/>
              <a:gd name="T69" fmla="*/ 19 h 285"/>
              <a:gd name="T70" fmla="*/ 338 w 350"/>
              <a:gd name="T71" fmla="*/ 6 h 285"/>
              <a:gd name="T72" fmla="*/ 334 w 350"/>
              <a:gd name="T73" fmla="*/ 20 h 285"/>
              <a:gd name="T74" fmla="*/ 322 w 350"/>
              <a:gd name="T75" fmla="*/ 34 h 285"/>
              <a:gd name="T76" fmla="*/ 313 w 350"/>
              <a:gd name="T77" fmla="*/ 44 h 285"/>
              <a:gd name="T78" fmla="*/ 344 w 350"/>
              <a:gd name="T79" fmla="*/ 36 h 285"/>
              <a:gd name="T80" fmla="*/ 335 w 350"/>
              <a:gd name="T81" fmla="*/ 52 h 285"/>
              <a:gd name="T82" fmla="*/ 315 w 350"/>
              <a:gd name="T83" fmla="*/ 71 h 285"/>
              <a:gd name="T84" fmla="*/ 313 w 350"/>
              <a:gd name="T85" fmla="*/ 100 h 285"/>
              <a:gd name="T86" fmla="*/ 305 w 350"/>
              <a:gd name="T87" fmla="*/ 141 h 285"/>
              <a:gd name="T88" fmla="*/ 289 w 350"/>
              <a:gd name="T89" fmla="*/ 179 h 285"/>
              <a:gd name="T90" fmla="*/ 271 w 350"/>
              <a:gd name="T91" fmla="*/ 207 h 285"/>
              <a:gd name="T92" fmla="*/ 249 w 350"/>
              <a:gd name="T93" fmla="*/ 231 h 285"/>
              <a:gd name="T94" fmla="*/ 225 w 350"/>
              <a:gd name="T95" fmla="*/ 250 h 285"/>
              <a:gd name="T96" fmla="*/ 198 w 350"/>
              <a:gd name="T97" fmla="*/ 266 h 285"/>
              <a:gd name="T98" fmla="*/ 167 w 350"/>
              <a:gd name="T99" fmla="*/ 277 h 285"/>
              <a:gd name="T100" fmla="*/ 138 w 350"/>
              <a:gd name="T101" fmla="*/ 283 h 285"/>
              <a:gd name="T102" fmla="*/ 112 w 350"/>
              <a:gd name="T103" fmla="*/ 285 h 285"/>
              <a:gd name="T104" fmla="*/ 86 w 350"/>
              <a:gd name="T105" fmla="*/ 284 h 285"/>
              <a:gd name="T106" fmla="*/ 60 w 350"/>
              <a:gd name="T107" fmla="*/ 279 h 285"/>
              <a:gd name="T108" fmla="*/ 35 w 350"/>
              <a:gd name="T109" fmla="*/ 271 h 285"/>
              <a:gd name="T110" fmla="*/ 10 w 350"/>
              <a:gd name="T111" fmla="*/ 259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0" h="285">
                <a:moveTo>
                  <a:pt x="1" y="253"/>
                </a:moveTo>
                <a:lnTo>
                  <a:pt x="1" y="253"/>
                </a:lnTo>
                <a:lnTo>
                  <a:pt x="8" y="253"/>
                </a:lnTo>
                <a:lnTo>
                  <a:pt x="15" y="253"/>
                </a:lnTo>
                <a:lnTo>
                  <a:pt x="22" y="253"/>
                </a:lnTo>
                <a:lnTo>
                  <a:pt x="29" y="253"/>
                </a:lnTo>
                <a:lnTo>
                  <a:pt x="36" y="252"/>
                </a:lnTo>
                <a:lnTo>
                  <a:pt x="42" y="251"/>
                </a:lnTo>
                <a:lnTo>
                  <a:pt x="49" y="250"/>
                </a:lnTo>
                <a:lnTo>
                  <a:pt x="56" y="248"/>
                </a:lnTo>
                <a:lnTo>
                  <a:pt x="62" y="246"/>
                </a:lnTo>
                <a:lnTo>
                  <a:pt x="69" y="244"/>
                </a:lnTo>
                <a:lnTo>
                  <a:pt x="75" y="241"/>
                </a:lnTo>
                <a:lnTo>
                  <a:pt x="81" y="238"/>
                </a:lnTo>
                <a:lnTo>
                  <a:pt x="87" y="235"/>
                </a:lnTo>
                <a:lnTo>
                  <a:pt x="93" y="231"/>
                </a:lnTo>
                <a:lnTo>
                  <a:pt x="99" y="227"/>
                </a:lnTo>
                <a:lnTo>
                  <a:pt x="106" y="223"/>
                </a:lnTo>
                <a:lnTo>
                  <a:pt x="99" y="222"/>
                </a:lnTo>
                <a:lnTo>
                  <a:pt x="96" y="222"/>
                </a:lnTo>
                <a:lnTo>
                  <a:pt x="93" y="221"/>
                </a:lnTo>
                <a:lnTo>
                  <a:pt x="91" y="221"/>
                </a:lnTo>
                <a:lnTo>
                  <a:pt x="88" y="220"/>
                </a:lnTo>
                <a:lnTo>
                  <a:pt x="85" y="219"/>
                </a:lnTo>
                <a:lnTo>
                  <a:pt x="83" y="218"/>
                </a:lnTo>
                <a:lnTo>
                  <a:pt x="80" y="217"/>
                </a:lnTo>
                <a:lnTo>
                  <a:pt x="77" y="217"/>
                </a:lnTo>
                <a:lnTo>
                  <a:pt x="75" y="215"/>
                </a:lnTo>
                <a:lnTo>
                  <a:pt x="73" y="214"/>
                </a:lnTo>
                <a:lnTo>
                  <a:pt x="70" y="213"/>
                </a:lnTo>
                <a:lnTo>
                  <a:pt x="68" y="211"/>
                </a:lnTo>
                <a:lnTo>
                  <a:pt x="66" y="210"/>
                </a:lnTo>
                <a:lnTo>
                  <a:pt x="64" y="208"/>
                </a:lnTo>
                <a:lnTo>
                  <a:pt x="62" y="207"/>
                </a:lnTo>
                <a:lnTo>
                  <a:pt x="60" y="205"/>
                </a:lnTo>
                <a:lnTo>
                  <a:pt x="58" y="204"/>
                </a:lnTo>
                <a:lnTo>
                  <a:pt x="56" y="201"/>
                </a:lnTo>
                <a:lnTo>
                  <a:pt x="54" y="200"/>
                </a:lnTo>
                <a:lnTo>
                  <a:pt x="53" y="198"/>
                </a:lnTo>
                <a:lnTo>
                  <a:pt x="50" y="195"/>
                </a:lnTo>
                <a:lnTo>
                  <a:pt x="49" y="193"/>
                </a:lnTo>
                <a:lnTo>
                  <a:pt x="47" y="191"/>
                </a:lnTo>
                <a:lnTo>
                  <a:pt x="46" y="188"/>
                </a:lnTo>
                <a:lnTo>
                  <a:pt x="44" y="186"/>
                </a:lnTo>
                <a:lnTo>
                  <a:pt x="43" y="184"/>
                </a:lnTo>
                <a:lnTo>
                  <a:pt x="42" y="181"/>
                </a:lnTo>
                <a:lnTo>
                  <a:pt x="40" y="178"/>
                </a:lnTo>
                <a:lnTo>
                  <a:pt x="38" y="173"/>
                </a:lnTo>
                <a:lnTo>
                  <a:pt x="42" y="173"/>
                </a:lnTo>
                <a:lnTo>
                  <a:pt x="47" y="174"/>
                </a:lnTo>
                <a:lnTo>
                  <a:pt x="50" y="174"/>
                </a:lnTo>
                <a:lnTo>
                  <a:pt x="54" y="174"/>
                </a:lnTo>
                <a:lnTo>
                  <a:pt x="58" y="174"/>
                </a:lnTo>
                <a:lnTo>
                  <a:pt x="62" y="173"/>
                </a:lnTo>
                <a:lnTo>
                  <a:pt x="66" y="173"/>
                </a:lnTo>
                <a:lnTo>
                  <a:pt x="70" y="172"/>
                </a:lnTo>
                <a:lnTo>
                  <a:pt x="66" y="171"/>
                </a:lnTo>
                <a:lnTo>
                  <a:pt x="63" y="170"/>
                </a:lnTo>
                <a:lnTo>
                  <a:pt x="60" y="168"/>
                </a:lnTo>
                <a:lnTo>
                  <a:pt x="57" y="167"/>
                </a:lnTo>
                <a:lnTo>
                  <a:pt x="54" y="165"/>
                </a:lnTo>
                <a:lnTo>
                  <a:pt x="52" y="164"/>
                </a:lnTo>
                <a:lnTo>
                  <a:pt x="49" y="163"/>
                </a:lnTo>
                <a:lnTo>
                  <a:pt x="46" y="161"/>
                </a:lnTo>
                <a:lnTo>
                  <a:pt x="44" y="159"/>
                </a:lnTo>
                <a:lnTo>
                  <a:pt x="41" y="158"/>
                </a:lnTo>
                <a:lnTo>
                  <a:pt x="39" y="156"/>
                </a:lnTo>
                <a:lnTo>
                  <a:pt x="37" y="154"/>
                </a:lnTo>
                <a:lnTo>
                  <a:pt x="34" y="152"/>
                </a:lnTo>
                <a:lnTo>
                  <a:pt x="33" y="150"/>
                </a:lnTo>
                <a:lnTo>
                  <a:pt x="30" y="148"/>
                </a:lnTo>
                <a:lnTo>
                  <a:pt x="29" y="146"/>
                </a:lnTo>
                <a:lnTo>
                  <a:pt x="27" y="143"/>
                </a:lnTo>
                <a:lnTo>
                  <a:pt x="26" y="141"/>
                </a:lnTo>
                <a:lnTo>
                  <a:pt x="24" y="138"/>
                </a:lnTo>
                <a:lnTo>
                  <a:pt x="23" y="136"/>
                </a:lnTo>
                <a:lnTo>
                  <a:pt x="21" y="134"/>
                </a:lnTo>
                <a:lnTo>
                  <a:pt x="20" y="131"/>
                </a:lnTo>
                <a:lnTo>
                  <a:pt x="19" y="128"/>
                </a:lnTo>
                <a:lnTo>
                  <a:pt x="18" y="125"/>
                </a:lnTo>
                <a:lnTo>
                  <a:pt x="17" y="122"/>
                </a:lnTo>
                <a:lnTo>
                  <a:pt x="16" y="119"/>
                </a:lnTo>
                <a:lnTo>
                  <a:pt x="15" y="116"/>
                </a:lnTo>
                <a:lnTo>
                  <a:pt x="14" y="113"/>
                </a:lnTo>
                <a:lnTo>
                  <a:pt x="14" y="110"/>
                </a:lnTo>
                <a:lnTo>
                  <a:pt x="14" y="107"/>
                </a:lnTo>
                <a:lnTo>
                  <a:pt x="13" y="103"/>
                </a:lnTo>
                <a:lnTo>
                  <a:pt x="13" y="100"/>
                </a:lnTo>
                <a:lnTo>
                  <a:pt x="17" y="102"/>
                </a:lnTo>
                <a:lnTo>
                  <a:pt x="21" y="103"/>
                </a:lnTo>
                <a:lnTo>
                  <a:pt x="24" y="105"/>
                </a:lnTo>
                <a:lnTo>
                  <a:pt x="28" y="106"/>
                </a:lnTo>
                <a:lnTo>
                  <a:pt x="32" y="107"/>
                </a:lnTo>
                <a:lnTo>
                  <a:pt x="36" y="108"/>
                </a:lnTo>
                <a:lnTo>
                  <a:pt x="40" y="108"/>
                </a:lnTo>
                <a:lnTo>
                  <a:pt x="44" y="109"/>
                </a:lnTo>
                <a:lnTo>
                  <a:pt x="40" y="105"/>
                </a:lnTo>
                <a:lnTo>
                  <a:pt x="37" y="102"/>
                </a:lnTo>
                <a:lnTo>
                  <a:pt x="34" y="99"/>
                </a:lnTo>
                <a:lnTo>
                  <a:pt x="30" y="95"/>
                </a:lnTo>
                <a:lnTo>
                  <a:pt x="27" y="91"/>
                </a:lnTo>
                <a:lnTo>
                  <a:pt x="25" y="88"/>
                </a:lnTo>
                <a:lnTo>
                  <a:pt x="23" y="83"/>
                </a:lnTo>
                <a:lnTo>
                  <a:pt x="21" y="79"/>
                </a:lnTo>
                <a:lnTo>
                  <a:pt x="19" y="75"/>
                </a:lnTo>
                <a:lnTo>
                  <a:pt x="17" y="71"/>
                </a:lnTo>
                <a:lnTo>
                  <a:pt x="16" y="67"/>
                </a:lnTo>
                <a:lnTo>
                  <a:pt x="15" y="62"/>
                </a:lnTo>
                <a:lnTo>
                  <a:pt x="14" y="58"/>
                </a:lnTo>
                <a:lnTo>
                  <a:pt x="14" y="53"/>
                </a:lnTo>
                <a:lnTo>
                  <a:pt x="14" y="48"/>
                </a:lnTo>
                <a:lnTo>
                  <a:pt x="14" y="43"/>
                </a:lnTo>
                <a:lnTo>
                  <a:pt x="14" y="39"/>
                </a:lnTo>
                <a:lnTo>
                  <a:pt x="15" y="35"/>
                </a:lnTo>
                <a:lnTo>
                  <a:pt x="16" y="31"/>
                </a:lnTo>
                <a:lnTo>
                  <a:pt x="17" y="27"/>
                </a:lnTo>
                <a:lnTo>
                  <a:pt x="18" y="23"/>
                </a:lnTo>
                <a:lnTo>
                  <a:pt x="20" y="20"/>
                </a:lnTo>
                <a:lnTo>
                  <a:pt x="21" y="17"/>
                </a:lnTo>
                <a:lnTo>
                  <a:pt x="24" y="13"/>
                </a:lnTo>
                <a:lnTo>
                  <a:pt x="27" y="17"/>
                </a:lnTo>
                <a:lnTo>
                  <a:pt x="31" y="21"/>
                </a:lnTo>
                <a:lnTo>
                  <a:pt x="34" y="25"/>
                </a:lnTo>
                <a:lnTo>
                  <a:pt x="39" y="29"/>
                </a:lnTo>
                <a:lnTo>
                  <a:pt x="43" y="33"/>
                </a:lnTo>
                <a:lnTo>
                  <a:pt x="47" y="36"/>
                </a:lnTo>
                <a:lnTo>
                  <a:pt x="50" y="40"/>
                </a:lnTo>
                <a:lnTo>
                  <a:pt x="55" y="43"/>
                </a:lnTo>
                <a:lnTo>
                  <a:pt x="59" y="46"/>
                </a:lnTo>
                <a:lnTo>
                  <a:pt x="63" y="50"/>
                </a:lnTo>
                <a:lnTo>
                  <a:pt x="67" y="53"/>
                </a:lnTo>
                <a:lnTo>
                  <a:pt x="72" y="56"/>
                </a:lnTo>
                <a:lnTo>
                  <a:pt x="76" y="59"/>
                </a:lnTo>
                <a:lnTo>
                  <a:pt x="80" y="61"/>
                </a:lnTo>
                <a:lnTo>
                  <a:pt x="85" y="64"/>
                </a:lnTo>
                <a:lnTo>
                  <a:pt x="89" y="66"/>
                </a:lnTo>
                <a:lnTo>
                  <a:pt x="94" y="68"/>
                </a:lnTo>
                <a:lnTo>
                  <a:pt x="99" y="70"/>
                </a:lnTo>
                <a:lnTo>
                  <a:pt x="104" y="73"/>
                </a:lnTo>
                <a:lnTo>
                  <a:pt x="109" y="75"/>
                </a:lnTo>
                <a:lnTo>
                  <a:pt x="113" y="76"/>
                </a:lnTo>
                <a:lnTo>
                  <a:pt x="119" y="78"/>
                </a:lnTo>
                <a:lnTo>
                  <a:pt x="123" y="79"/>
                </a:lnTo>
                <a:lnTo>
                  <a:pt x="129" y="81"/>
                </a:lnTo>
                <a:lnTo>
                  <a:pt x="134" y="82"/>
                </a:lnTo>
                <a:lnTo>
                  <a:pt x="139" y="83"/>
                </a:lnTo>
                <a:lnTo>
                  <a:pt x="144" y="85"/>
                </a:lnTo>
                <a:lnTo>
                  <a:pt x="149" y="86"/>
                </a:lnTo>
                <a:lnTo>
                  <a:pt x="155" y="86"/>
                </a:lnTo>
                <a:lnTo>
                  <a:pt x="161" y="87"/>
                </a:lnTo>
                <a:lnTo>
                  <a:pt x="166" y="88"/>
                </a:lnTo>
                <a:lnTo>
                  <a:pt x="171" y="88"/>
                </a:lnTo>
                <a:lnTo>
                  <a:pt x="171" y="82"/>
                </a:lnTo>
                <a:lnTo>
                  <a:pt x="170" y="76"/>
                </a:lnTo>
                <a:lnTo>
                  <a:pt x="170" y="72"/>
                </a:lnTo>
                <a:lnTo>
                  <a:pt x="170" y="69"/>
                </a:lnTo>
                <a:lnTo>
                  <a:pt x="170" y="66"/>
                </a:lnTo>
                <a:lnTo>
                  <a:pt x="170" y="63"/>
                </a:lnTo>
                <a:lnTo>
                  <a:pt x="171" y="59"/>
                </a:lnTo>
                <a:lnTo>
                  <a:pt x="171" y="56"/>
                </a:lnTo>
                <a:lnTo>
                  <a:pt x="172" y="53"/>
                </a:lnTo>
                <a:lnTo>
                  <a:pt x="173" y="50"/>
                </a:lnTo>
                <a:lnTo>
                  <a:pt x="174" y="46"/>
                </a:lnTo>
                <a:lnTo>
                  <a:pt x="175" y="44"/>
                </a:lnTo>
                <a:lnTo>
                  <a:pt x="177" y="41"/>
                </a:lnTo>
                <a:lnTo>
                  <a:pt x="178" y="38"/>
                </a:lnTo>
                <a:lnTo>
                  <a:pt x="180" y="35"/>
                </a:lnTo>
                <a:lnTo>
                  <a:pt x="182" y="32"/>
                </a:lnTo>
                <a:lnTo>
                  <a:pt x="184" y="30"/>
                </a:lnTo>
                <a:lnTo>
                  <a:pt x="185" y="27"/>
                </a:lnTo>
                <a:lnTo>
                  <a:pt x="187" y="24"/>
                </a:lnTo>
                <a:lnTo>
                  <a:pt x="190" y="22"/>
                </a:lnTo>
                <a:lnTo>
                  <a:pt x="192" y="20"/>
                </a:lnTo>
                <a:lnTo>
                  <a:pt x="194" y="17"/>
                </a:lnTo>
                <a:lnTo>
                  <a:pt x="197" y="15"/>
                </a:lnTo>
                <a:lnTo>
                  <a:pt x="199" y="13"/>
                </a:lnTo>
                <a:lnTo>
                  <a:pt x="202" y="12"/>
                </a:lnTo>
                <a:lnTo>
                  <a:pt x="205" y="10"/>
                </a:lnTo>
                <a:lnTo>
                  <a:pt x="207" y="8"/>
                </a:lnTo>
                <a:lnTo>
                  <a:pt x="210" y="7"/>
                </a:lnTo>
                <a:lnTo>
                  <a:pt x="213" y="5"/>
                </a:lnTo>
                <a:lnTo>
                  <a:pt x="217" y="4"/>
                </a:lnTo>
                <a:lnTo>
                  <a:pt x="220" y="3"/>
                </a:lnTo>
                <a:lnTo>
                  <a:pt x="223" y="2"/>
                </a:lnTo>
                <a:lnTo>
                  <a:pt x="226" y="1"/>
                </a:lnTo>
                <a:lnTo>
                  <a:pt x="229" y="0"/>
                </a:lnTo>
                <a:lnTo>
                  <a:pt x="233" y="0"/>
                </a:lnTo>
                <a:lnTo>
                  <a:pt x="238" y="0"/>
                </a:lnTo>
                <a:lnTo>
                  <a:pt x="243" y="0"/>
                </a:lnTo>
                <a:lnTo>
                  <a:pt x="247" y="0"/>
                </a:lnTo>
                <a:lnTo>
                  <a:pt x="251" y="0"/>
                </a:lnTo>
                <a:lnTo>
                  <a:pt x="256" y="1"/>
                </a:lnTo>
                <a:lnTo>
                  <a:pt x="259" y="2"/>
                </a:lnTo>
                <a:lnTo>
                  <a:pt x="264" y="3"/>
                </a:lnTo>
                <a:lnTo>
                  <a:pt x="268" y="4"/>
                </a:lnTo>
                <a:lnTo>
                  <a:pt x="271" y="6"/>
                </a:lnTo>
                <a:lnTo>
                  <a:pt x="275" y="7"/>
                </a:lnTo>
                <a:lnTo>
                  <a:pt x="279" y="10"/>
                </a:lnTo>
                <a:lnTo>
                  <a:pt x="282" y="12"/>
                </a:lnTo>
                <a:lnTo>
                  <a:pt x="286" y="15"/>
                </a:lnTo>
                <a:lnTo>
                  <a:pt x="289" y="18"/>
                </a:lnTo>
                <a:lnTo>
                  <a:pt x="293" y="21"/>
                </a:lnTo>
                <a:lnTo>
                  <a:pt x="294" y="21"/>
                </a:lnTo>
                <a:lnTo>
                  <a:pt x="294" y="22"/>
                </a:lnTo>
                <a:lnTo>
                  <a:pt x="295" y="22"/>
                </a:lnTo>
                <a:lnTo>
                  <a:pt x="295" y="22"/>
                </a:lnTo>
                <a:lnTo>
                  <a:pt x="296" y="22"/>
                </a:lnTo>
                <a:lnTo>
                  <a:pt x="298" y="22"/>
                </a:lnTo>
                <a:lnTo>
                  <a:pt x="303" y="20"/>
                </a:lnTo>
                <a:lnTo>
                  <a:pt x="308" y="19"/>
                </a:lnTo>
                <a:lnTo>
                  <a:pt x="313" y="17"/>
                </a:lnTo>
                <a:lnTo>
                  <a:pt x="318" y="15"/>
                </a:lnTo>
                <a:lnTo>
                  <a:pt x="323" y="13"/>
                </a:lnTo>
                <a:lnTo>
                  <a:pt x="328" y="11"/>
                </a:lnTo>
                <a:lnTo>
                  <a:pt x="333" y="9"/>
                </a:lnTo>
                <a:lnTo>
                  <a:pt x="338" y="6"/>
                </a:lnTo>
                <a:lnTo>
                  <a:pt x="340" y="5"/>
                </a:lnTo>
                <a:lnTo>
                  <a:pt x="339" y="8"/>
                </a:lnTo>
                <a:lnTo>
                  <a:pt x="338" y="11"/>
                </a:lnTo>
                <a:lnTo>
                  <a:pt x="336" y="14"/>
                </a:lnTo>
                <a:lnTo>
                  <a:pt x="335" y="17"/>
                </a:lnTo>
                <a:lnTo>
                  <a:pt x="334" y="20"/>
                </a:lnTo>
                <a:lnTo>
                  <a:pt x="332" y="22"/>
                </a:lnTo>
                <a:lnTo>
                  <a:pt x="330" y="25"/>
                </a:lnTo>
                <a:lnTo>
                  <a:pt x="328" y="27"/>
                </a:lnTo>
                <a:lnTo>
                  <a:pt x="326" y="30"/>
                </a:lnTo>
                <a:lnTo>
                  <a:pt x="324" y="32"/>
                </a:lnTo>
                <a:lnTo>
                  <a:pt x="322" y="34"/>
                </a:lnTo>
                <a:lnTo>
                  <a:pt x="320" y="36"/>
                </a:lnTo>
                <a:lnTo>
                  <a:pt x="318" y="38"/>
                </a:lnTo>
                <a:lnTo>
                  <a:pt x="315" y="40"/>
                </a:lnTo>
                <a:lnTo>
                  <a:pt x="313" y="42"/>
                </a:lnTo>
                <a:lnTo>
                  <a:pt x="310" y="44"/>
                </a:lnTo>
                <a:lnTo>
                  <a:pt x="313" y="44"/>
                </a:lnTo>
                <a:lnTo>
                  <a:pt x="315" y="43"/>
                </a:lnTo>
                <a:lnTo>
                  <a:pt x="320" y="43"/>
                </a:lnTo>
                <a:lnTo>
                  <a:pt x="325" y="42"/>
                </a:lnTo>
                <a:lnTo>
                  <a:pt x="330" y="40"/>
                </a:lnTo>
                <a:lnTo>
                  <a:pt x="340" y="37"/>
                </a:lnTo>
                <a:lnTo>
                  <a:pt x="344" y="36"/>
                </a:lnTo>
                <a:lnTo>
                  <a:pt x="350" y="34"/>
                </a:lnTo>
                <a:lnTo>
                  <a:pt x="346" y="39"/>
                </a:lnTo>
                <a:lnTo>
                  <a:pt x="342" y="43"/>
                </a:lnTo>
                <a:lnTo>
                  <a:pt x="339" y="47"/>
                </a:lnTo>
                <a:lnTo>
                  <a:pt x="337" y="50"/>
                </a:lnTo>
                <a:lnTo>
                  <a:pt x="335" y="52"/>
                </a:lnTo>
                <a:lnTo>
                  <a:pt x="330" y="56"/>
                </a:lnTo>
                <a:lnTo>
                  <a:pt x="325" y="61"/>
                </a:lnTo>
                <a:lnTo>
                  <a:pt x="320" y="65"/>
                </a:lnTo>
                <a:lnTo>
                  <a:pt x="315" y="69"/>
                </a:lnTo>
                <a:lnTo>
                  <a:pt x="315" y="70"/>
                </a:lnTo>
                <a:lnTo>
                  <a:pt x="315" y="71"/>
                </a:lnTo>
                <a:lnTo>
                  <a:pt x="314" y="72"/>
                </a:lnTo>
                <a:lnTo>
                  <a:pt x="314" y="73"/>
                </a:lnTo>
                <a:lnTo>
                  <a:pt x="314" y="79"/>
                </a:lnTo>
                <a:lnTo>
                  <a:pt x="314" y="86"/>
                </a:lnTo>
                <a:lnTo>
                  <a:pt x="314" y="93"/>
                </a:lnTo>
                <a:lnTo>
                  <a:pt x="313" y="100"/>
                </a:lnTo>
                <a:lnTo>
                  <a:pt x="312" y="107"/>
                </a:lnTo>
                <a:lnTo>
                  <a:pt x="311" y="114"/>
                </a:lnTo>
                <a:lnTo>
                  <a:pt x="310" y="121"/>
                </a:lnTo>
                <a:lnTo>
                  <a:pt x="308" y="128"/>
                </a:lnTo>
                <a:lnTo>
                  <a:pt x="307" y="134"/>
                </a:lnTo>
                <a:lnTo>
                  <a:pt x="305" y="141"/>
                </a:lnTo>
                <a:lnTo>
                  <a:pt x="302" y="147"/>
                </a:lnTo>
                <a:lnTo>
                  <a:pt x="300" y="154"/>
                </a:lnTo>
                <a:lnTo>
                  <a:pt x="298" y="160"/>
                </a:lnTo>
                <a:lnTo>
                  <a:pt x="295" y="166"/>
                </a:lnTo>
                <a:lnTo>
                  <a:pt x="292" y="173"/>
                </a:lnTo>
                <a:lnTo>
                  <a:pt x="289" y="179"/>
                </a:lnTo>
                <a:lnTo>
                  <a:pt x="286" y="184"/>
                </a:lnTo>
                <a:lnTo>
                  <a:pt x="283" y="188"/>
                </a:lnTo>
                <a:lnTo>
                  <a:pt x="280" y="193"/>
                </a:lnTo>
                <a:lnTo>
                  <a:pt x="277" y="198"/>
                </a:lnTo>
                <a:lnTo>
                  <a:pt x="274" y="202"/>
                </a:lnTo>
                <a:lnTo>
                  <a:pt x="271" y="207"/>
                </a:lnTo>
                <a:lnTo>
                  <a:pt x="267" y="211"/>
                </a:lnTo>
                <a:lnTo>
                  <a:pt x="264" y="215"/>
                </a:lnTo>
                <a:lnTo>
                  <a:pt x="260" y="219"/>
                </a:lnTo>
                <a:lnTo>
                  <a:pt x="257" y="223"/>
                </a:lnTo>
                <a:lnTo>
                  <a:pt x="253" y="227"/>
                </a:lnTo>
                <a:lnTo>
                  <a:pt x="249" y="231"/>
                </a:lnTo>
                <a:lnTo>
                  <a:pt x="246" y="234"/>
                </a:lnTo>
                <a:lnTo>
                  <a:pt x="242" y="238"/>
                </a:lnTo>
                <a:lnTo>
                  <a:pt x="238" y="241"/>
                </a:lnTo>
                <a:lnTo>
                  <a:pt x="234" y="244"/>
                </a:lnTo>
                <a:lnTo>
                  <a:pt x="230" y="247"/>
                </a:lnTo>
                <a:lnTo>
                  <a:pt x="225" y="250"/>
                </a:lnTo>
                <a:lnTo>
                  <a:pt x="221" y="253"/>
                </a:lnTo>
                <a:lnTo>
                  <a:pt x="217" y="256"/>
                </a:lnTo>
                <a:lnTo>
                  <a:pt x="212" y="259"/>
                </a:lnTo>
                <a:lnTo>
                  <a:pt x="207" y="261"/>
                </a:lnTo>
                <a:lnTo>
                  <a:pt x="203" y="264"/>
                </a:lnTo>
                <a:lnTo>
                  <a:pt x="198" y="266"/>
                </a:lnTo>
                <a:lnTo>
                  <a:pt x="193" y="268"/>
                </a:lnTo>
                <a:lnTo>
                  <a:pt x="188" y="270"/>
                </a:lnTo>
                <a:lnTo>
                  <a:pt x="183" y="272"/>
                </a:lnTo>
                <a:lnTo>
                  <a:pt x="178" y="274"/>
                </a:lnTo>
                <a:lnTo>
                  <a:pt x="172" y="276"/>
                </a:lnTo>
                <a:lnTo>
                  <a:pt x="167" y="277"/>
                </a:lnTo>
                <a:lnTo>
                  <a:pt x="162" y="279"/>
                </a:lnTo>
                <a:lnTo>
                  <a:pt x="156" y="280"/>
                </a:lnTo>
                <a:lnTo>
                  <a:pt x="152" y="281"/>
                </a:lnTo>
                <a:lnTo>
                  <a:pt x="147" y="282"/>
                </a:lnTo>
                <a:lnTo>
                  <a:pt x="143" y="283"/>
                </a:lnTo>
                <a:lnTo>
                  <a:pt x="138" y="283"/>
                </a:lnTo>
                <a:lnTo>
                  <a:pt x="134" y="283"/>
                </a:lnTo>
                <a:lnTo>
                  <a:pt x="129" y="284"/>
                </a:lnTo>
                <a:lnTo>
                  <a:pt x="125" y="285"/>
                </a:lnTo>
                <a:lnTo>
                  <a:pt x="121" y="285"/>
                </a:lnTo>
                <a:lnTo>
                  <a:pt x="116" y="285"/>
                </a:lnTo>
                <a:lnTo>
                  <a:pt x="112" y="285"/>
                </a:lnTo>
                <a:lnTo>
                  <a:pt x="108" y="285"/>
                </a:lnTo>
                <a:lnTo>
                  <a:pt x="103" y="285"/>
                </a:lnTo>
                <a:lnTo>
                  <a:pt x="99" y="285"/>
                </a:lnTo>
                <a:lnTo>
                  <a:pt x="95" y="285"/>
                </a:lnTo>
                <a:lnTo>
                  <a:pt x="90" y="284"/>
                </a:lnTo>
                <a:lnTo>
                  <a:pt x="86" y="284"/>
                </a:lnTo>
                <a:lnTo>
                  <a:pt x="82" y="283"/>
                </a:lnTo>
                <a:lnTo>
                  <a:pt x="77" y="283"/>
                </a:lnTo>
                <a:lnTo>
                  <a:pt x="73" y="282"/>
                </a:lnTo>
                <a:lnTo>
                  <a:pt x="69" y="281"/>
                </a:lnTo>
                <a:lnTo>
                  <a:pt x="65" y="280"/>
                </a:lnTo>
                <a:lnTo>
                  <a:pt x="60" y="279"/>
                </a:lnTo>
                <a:lnTo>
                  <a:pt x="56" y="278"/>
                </a:lnTo>
                <a:lnTo>
                  <a:pt x="52" y="277"/>
                </a:lnTo>
                <a:lnTo>
                  <a:pt x="48" y="276"/>
                </a:lnTo>
                <a:lnTo>
                  <a:pt x="44" y="274"/>
                </a:lnTo>
                <a:lnTo>
                  <a:pt x="40" y="273"/>
                </a:lnTo>
                <a:lnTo>
                  <a:pt x="35" y="271"/>
                </a:lnTo>
                <a:lnTo>
                  <a:pt x="31" y="270"/>
                </a:lnTo>
                <a:lnTo>
                  <a:pt x="27" y="267"/>
                </a:lnTo>
                <a:lnTo>
                  <a:pt x="23" y="266"/>
                </a:lnTo>
                <a:lnTo>
                  <a:pt x="19" y="264"/>
                </a:lnTo>
                <a:lnTo>
                  <a:pt x="14" y="261"/>
                </a:lnTo>
                <a:lnTo>
                  <a:pt x="10" y="259"/>
                </a:lnTo>
                <a:lnTo>
                  <a:pt x="0" y="253"/>
                </a:lnTo>
                <a:lnTo>
                  <a:pt x="1" y="2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innerShdw blurRad="38100" dist="127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89"/>
          <p:cNvSpPr>
            <a:spLocks/>
          </p:cNvSpPr>
          <p:nvPr/>
        </p:nvSpPr>
        <p:spPr bwMode="auto">
          <a:xfrm>
            <a:off x="6656352" y="3489797"/>
            <a:ext cx="193562" cy="146146"/>
          </a:xfrm>
          <a:custGeom>
            <a:avLst/>
            <a:gdLst/>
            <a:ahLst/>
            <a:cxnLst/>
            <a:rect l="l" t="t" r="r" b="b"/>
            <a:pathLst>
              <a:path w="473075" h="357188">
                <a:moveTo>
                  <a:pt x="373063" y="188913"/>
                </a:moveTo>
                <a:lnTo>
                  <a:pt x="473075" y="273051"/>
                </a:lnTo>
                <a:lnTo>
                  <a:pt x="373063" y="357188"/>
                </a:lnTo>
                <a:lnTo>
                  <a:pt x="373063" y="307976"/>
                </a:lnTo>
                <a:lnTo>
                  <a:pt x="323850" y="307976"/>
                </a:lnTo>
                <a:lnTo>
                  <a:pt x="306388" y="306388"/>
                </a:lnTo>
                <a:lnTo>
                  <a:pt x="287338" y="301626"/>
                </a:lnTo>
                <a:lnTo>
                  <a:pt x="271463" y="292101"/>
                </a:lnTo>
                <a:lnTo>
                  <a:pt x="255588" y="284163"/>
                </a:lnTo>
                <a:lnTo>
                  <a:pt x="236538" y="269876"/>
                </a:lnTo>
                <a:lnTo>
                  <a:pt x="219075" y="254001"/>
                </a:lnTo>
                <a:lnTo>
                  <a:pt x="244475" y="227013"/>
                </a:lnTo>
                <a:lnTo>
                  <a:pt x="260350" y="207963"/>
                </a:lnTo>
                <a:lnTo>
                  <a:pt x="276225" y="220663"/>
                </a:lnTo>
                <a:lnTo>
                  <a:pt x="290513" y="230188"/>
                </a:lnTo>
                <a:lnTo>
                  <a:pt x="303213" y="238126"/>
                </a:lnTo>
                <a:lnTo>
                  <a:pt x="315913" y="241301"/>
                </a:lnTo>
                <a:lnTo>
                  <a:pt x="323850" y="242888"/>
                </a:lnTo>
                <a:lnTo>
                  <a:pt x="373063" y="242888"/>
                </a:lnTo>
                <a:close/>
                <a:moveTo>
                  <a:pt x="0" y="52388"/>
                </a:moveTo>
                <a:lnTo>
                  <a:pt x="57150" y="52388"/>
                </a:lnTo>
                <a:lnTo>
                  <a:pt x="74613" y="53976"/>
                </a:lnTo>
                <a:lnTo>
                  <a:pt x="93663" y="58738"/>
                </a:lnTo>
                <a:lnTo>
                  <a:pt x="109538" y="65088"/>
                </a:lnTo>
                <a:lnTo>
                  <a:pt x="125413" y="73026"/>
                </a:lnTo>
                <a:lnTo>
                  <a:pt x="142875" y="88901"/>
                </a:lnTo>
                <a:lnTo>
                  <a:pt x="161925" y="104776"/>
                </a:lnTo>
                <a:lnTo>
                  <a:pt x="138113" y="130176"/>
                </a:lnTo>
                <a:lnTo>
                  <a:pt x="117475" y="150813"/>
                </a:lnTo>
                <a:lnTo>
                  <a:pt x="103188" y="138113"/>
                </a:lnTo>
                <a:lnTo>
                  <a:pt x="90488" y="128588"/>
                </a:lnTo>
                <a:lnTo>
                  <a:pt x="77788" y="120651"/>
                </a:lnTo>
                <a:lnTo>
                  <a:pt x="65088" y="115888"/>
                </a:lnTo>
                <a:lnTo>
                  <a:pt x="57150" y="114301"/>
                </a:lnTo>
                <a:lnTo>
                  <a:pt x="0" y="114301"/>
                </a:lnTo>
                <a:close/>
                <a:moveTo>
                  <a:pt x="373063" y="0"/>
                </a:moveTo>
                <a:lnTo>
                  <a:pt x="473075" y="82550"/>
                </a:lnTo>
                <a:lnTo>
                  <a:pt x="373063" y="166688"/>
                </a:lnTo>
                <a:lnTo>
                  <a:pt x="373063" y="114300"/>
                </a:lnTo>
                <a:lnTo>
                  <a:pt x="323850" y="114300"/>
                </a:lnTo>
                <a:lnTo>
                  <a:pt x="317500" y="115888"/>
                </a:lnTo>
                <a:lnTo>
                  <a:pt x="307975" y="119063"/>
                </a:lnTo>
                <a:lnTo>
                  <a:pt x="300038" y="122238"/>
                </a:lnTo>
                <a:lnTo>
                  <a:pt x="290513" y="128588"/>
                </a:lnTo>
                <a:lnTo>
                  <a:pt x="269875" y="144463"/>
                </a:lnTo>
                <a:lnTo>
                  <a:pt x="246063" y="166688"/>
                </a:lnTo>
                <a:lnTo>
                  <a:pt x="196850" y="219075"/>
                </a:lnTo>
                <a:lnTo>
                  <a:pt x="171450" y="246063"/>
                </a:lnTo>
                <a:lnTo>
                  <a:pt x="142875" y="269875"/>
                </a:lnTo>
                <a:lnTo>
                  <a:pt x="125413" y="284163"/>
                </a:lnTo>
                <a:lnTo>
                  <a:pt x="103188" y="296863"/>
                </a:lnTo>
                <a:lnTo>
                  <a:pt x="92075" y="301625"/>
                </a:lnTo>
                <a:lnTo>
                  <a:pt x="79375" y="304800"/>
                </a:lnTo>
                <a:lnTo>
                  <a:pt x="68263" y="306388"/>
                </a:lnTo>
                <a:lnTo>
                  <a:pt x="55563" y="307975"/>
                </a:lnTo>
                <a:lnTo>
                  <a:pt x="0" y="307975"/>
                </a:lnTo>
                <a:lnTo>
                  <a:pt x="0" y="242888"/>
                </a:lnTo>
                <a:lnTo>
                  <a:pt x="55563" y="242888"/>
                </a:lnTo>
                <a:lnTo>
                  <a:pt x="63500" y="242888"/>
                </a:lnTo>
                <a:lnTo>
                  <a:pt x="69850" y="239713"/>
                </a:lnTo>
                <a:lnTo>
                  <a:pt x="79375" y="236538"/>
                </a:lnTo>
                <a:lnTo>
                  <a:pt x="90488" y="230188"/>
                </a:lnTo>
                <a:lnTo>
                  <a:pt x="111125" y="214313"/>
                </a:lnTo>
                <a:lnTo>
                  <a:pt x="134938" y="192088"/>
                </a:lnTo>
                <a:lnTo>
                  <a:pt x="184150" y="139700"/>
                </a:lnTo>
                <a:lnTo>
                  <a:pt x="209550" y="114300"/>
                </a:lnTo>
                <a:lnTo>
                  <a:pt x="236538" y="88900"/>
                </a:lnTo>
                <a:lnTo>
                  <a:pt x="255588" y="73025"/>
                </a:lnTo>
                <a:lnTo>
                  <a:pt x="276225" y="63500"/>
                </a:lnTo>
                <a:lnTo>
                  <a:pt x="287338" y="58738"/>
                </a:lnTo>
                <a:lnTo>
                  <a:pt x="298450" y="53975"/>
                </a:lnTo>
                <a:lnTo>
                  <a:pt x="311150" y="52387"/>
                </a:lnTo>
                <a:lnTo>
                  <a:pt x="323850" y="52387"/>
                </a:lnTo>
                <a:lnTo>
                  <a:pt x="373063" y="5238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innerShdw blurRad="25400" dist="127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5103382" y="3448574"/>
            <a:ext cx="183046" cy="228588"/>
            <a:chOff x="6006946" y="4028502"/>
            <a:chExt cx="166452" cy="207866"/>
          </a:xfrm>
        </p:grpSpPr>
        <p:sp>
          <p:nvSpPr>
            <p:cNvPr id="33" name="Freeform 20"/>
            <p:cNvSpPr>
              <a:spLocks noEditPoints="1"/>
            </p:cNvSpPr>
            <p:nvPr/>
          </p:nvSpPr>
          <p:spPr bwMode="auto">
            <a:xfrm>
              <a:off x="6006946" y="4028502"/>
              <a:ext cx="166452" cy="207866"/>
            </a:xfrm>
            <a:custGeom>
              <a:avLst/>
              <a:gdLst>
                <a:gd name="T0" fmla="*/ 147 w 216"/>
                <a:gd name="T1" fmla="*/ 233 h 270"/>
                <a:gd name="T2" fmla="*/ 165 w 216"/>
                <a:gd name="T3" fmla="*/ 200 h 270"/>
                <a:gd name="T4" fmla="*/ 216 w 216"/>
                <a:gd name="T5" fmla="*/ 108 h 270"/>
                <a:gd name="T6" fmla="*/ 108 w 216"/>
                <a:gd name="T7" fmla="*/ 0 h 270"/>
                <a:gd name="T8" fmla="*/ 0 w 216"/>
                <a:gd name="T9" fmla="*/ 108 h 270"/>
                <a:gd name="T10" fmla="*/ 51 w 216"/>
                <a:gd name="T11" fmla="*/ 200 h 270"/>
                <a:gd name="T12" fmla="*/ 70 w 216"/>
                <a:gd name="T13" fmla="*/ 233 h 270"/>
                <a:gd name="T14" fmla="*/ 70 w 216"/>
                <a:gd name="T15" fmla="*/ 247 h 270"/>
                <a:gd name="T16" fmla="*/ 93 w 216"/>
                <a:gd name="T17" fmla="*/ 270 h 270"/>
                <a:gd name="T18" fmla="*/ 123 w 216"/>
                <a:gd name="T19" fmla="*/ 270 h 270"/>
                <a:gd name="T20" fmla="*/ 147 w 216"/>
                <a:gd name="T21" fmla="*/ 247 h 270"/>
                <a:gd name="T22" fmla="*/ 147 w 216"/>
                <a:gd name="T23" fmla="*/ 233 h 270"/>
                <a:gd name="T24" fmla="*/ 124 w 216"/>
                <a:gd name="T25" fmla="*/ 224 h 270"/>
                <a:gd name="T26" fmla="*/ 92 w 216"/>
                <a:gd name="T27" fmla="*/ 224 h 270"/>
                <a:gd name="T28" fmla="*/ 64 w 216"/>
                <a:gd name="T29" fmla="*/ 180 h 270"/>
                <a:gd name="T30" fmla="*/ 23 w 216"/>
                <a:gd name="T31" fmla="*/ 108 h 270"/>
                <a:gd name="T32" fmla="*/ 108 w 216"/>
                <a:gd name="T33" fmla="*/ 23 h 270"/>
                <a:gd name="T34" fmla="*/ 193 w 216"/>
                <a:gd name="T35" fmla="*/ 108 h 270"/>
                <a:gd name="T36" fmla="*/ 153 w 216"/>
                <a:gd name="T37" fmla="*/ 180 h 270"/>
                <a:gd name="T38" fmla="*/ 124 w 216"/>
                <a:gd name="T39" fmla="*/ 22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6" h="270">
                  <a:moveTo>
                    <a:pt x="147" y="233"/>
                  </a:moveTo>
                  <a:cubicBezTo>
                    <a:pt x="147" y="219"/>
                    <a:pt x="153" y="207"/>
                    <a:pt x="165" y="200"/>
                  </a:cubicBezTo>
                  <a:cubicBezTo>
                    <a:pt x="195" y="181"/>
                    <a:pt x="216" y="147"/>
                    <a:pt x="216" y="108"/>
                  </a:cubicBezTo>
                  <a:cubicBezTo>
                    <a:pt x="216" y="49"/>
                    <a:pt x="168" y="0"/>
                    <a:pt x="108" y="0"/>
                  </a:cubicBezTo>
                  <a:cubicBezTo>
                    <a:pt x="49" y="0"/>
                    <a:pt x="0" y="49"/>
                    <a:pt x="0" y="108"/>
                  </a:cubicBezTo>
                  <a:cubicBezTo>
                    <a:pt x="0" y="147"/>
                    <a:pt x="21" y="181"/>
                    <a:pt x="51" y="200"/>
                  </a:cubicBezTo>
                  <a:cubicBezTo>
                    <a:pt x="63" y="207"/>
                    <a:pt x="70" y="219"/>
                    <a:pt x="70" y="233"/>
                  </a:cubicBezTo>
                  <a:cubicBezTo>
                    <a:pt x="70" y="247"/>
                    <a:pt x="70" y="247"/>
                    <a:pt x="70" y="247"/>
                  </a:cubicBezTo>
                  <a:cubicBezTo>
                    <a:pt x="93" y="270"/>
                    <a:pt x="93" y="270"/>
                    <a:pt x="93" y="270"/>
                  </a:cubicBezTo>
                  <a:cubicBezTo>
                    <a:pt x="123" y="270"/>
                    <a:pt x="123" y="270"/>
                    <a:pt x="123" y="270"/>
                  </a:cubicBezTo>
                  <a:cubicBezTo>
                    <a:pt x="147" y="247"/>
                    <a:pt x="147" y="247"/>
                    <a:pt x="147" y="247"/>
                  </a:cubicBezTo>
                  <a:lnTo>
                    <a:pt x="147" y="233"/>
                  </a:lnTo>
                  <a:close/>
                  <a:moveTo>
                    <a:pt x="124" y="224"/>
                  </a:moveTo>
                  <a:cubicBezTo>
                    <a:pt x="92" y="224"/>
                    <a:pt x="92" y="224"/>
                    <a:pt x="92" y="224"/>
                  </a:cubicBezTo>
                  <a:cubicBezTo>
                    <a:pt x="89" y="206"/>
                    <a:pt x="79" y="190"/>
                    <a:pt x="64" y="180"/>
                  </a:cubicBezTo>
                  <a:cubicBezTo>
                    <a:pt x="38" y="165"/>
                    <a:pt x="23" y="138"/>
                    <a:pt x="23" y="108"/>
                  </a:cubicBezTo>
                  <a:cubicBezTo>
                    <a:pt x="23" y="62"/>
                    <a:pt x="61" y="23"/>
                    <a:pt x="108" y="23"/>
                  </a:cubicBezTo>
                  <a:cubicBezTo>
                    <a:pt x="155" y="23"/>
                    <a:pt x="193" y="62"/>
                    <a:pt x="193" y="108"/>
                  </a:cubicBezTo>
                  <a:cubicBezTo>
                    <a:pt x="193" y="138"/>
                    <a:pt x="178" y="165"/>
                    <a:pt x="153" y="180"/>
                  </a:cubicBezTo>
                  <a:cubicBezTo>
                    <a:pt x="137" y="190"/>
                    <a:pt x="127" y="206"/>
                    <a:pt x="124" y="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25400" dist="127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"/>
            <p:cNvSpPr>
              <a:spLocks/>
            </p:cNvSpPr>
            <p:nvPr/>
          </p:nvSpPr>
          <p:spPr bwMode="auto">
            <a:xfrm>
              <a:off x="6054615" y="4065230"/>
              <a:ext cx="71113" cy="89085"/>
            </a:xfrm>
            <a:custGeom>
              <a:avLst/>
              <a:gdLst>
                <a:gd name="T0" fmla="*/ 57 w 91"/>
                <a:gd name="T1" fmla="*/ 44 h 114"/>
                <a:gd name="T2" fmla="*/ 75 w 91"/>
                <a:gd name="T3" fmla="*/ 0 h 114"/>
                <a:gd name="T4" fmla="*/ 0 w 91"/>
                <a:gd name="T5" fmla="*/ 70 h 114"/>
                <a:gd name="T6" fmla="*/ 34 w 91"/>
                <a:gd name="T7" fmla="*/ 70 h 114"/>
                <a:gd name="T8" fmla="*/ 16 w 91"/>
                <a:gd name="T9" fmla="*/ 114 h 114"/>
                <a:gd name="T10" fmla="*/ 91 w 91"/>
                <a:gd name="T11" fmla="*/ 44 h 114"/>
                <a:gd name="T12" fmla="*/ 57 w 91"/>
                <a:gd name="T13" fmla="*/ 4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14">
                  <a:moveTo>
                    <a:pt x="57" y="44"/>
                  </a:moveTo>
                  <a:lnTo>
                    <a:pt x="75" y="0"/>
                  </a:lnTo>
                  <a:lnTo>
                    <a:pt x="0" y="70"/>
                  </a:lnTo>
                  <a:lnTo>
                    <a:pt x="34" y="70"/>
                  </a:lnTo>
                  <a:lnTo>
                    <a:pt x="16" y="114"/>
                  </a:lnTo>
                  <a:lnTo>
                    <a:pt x="91" y="44"/>
                  </a:lnTo>
                  <a:lnTo>
                    <a:pt x="57" y="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innerShdw blurRad="25400" dist="127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5" name="Freeform 23"/>
          <p:cNvSpPr>
            <a:spLocks/>
          </p:cNvSpPr>
          <p:nvPr/>
        </p:nvSpPr>
        <p:spPr bwMode="auto">
          <a:xfrm>
            <a:off x="5868622" y="3457476"/>
            <a:ext cx="210792" cy="210790"/>
          </a:xfrm>
          <a:custGeom>
            <a:avLst/>
            <a:gdLst/>
            <a:ahLst/>
            <a:cxnLst/>
            <a:rect l="l" t="t" r="r" b="b"/>
            <a:pathLst>
              <a:path w="422275" h="422276">
                <a:moveTo>
                  <a:pt x="178365" y="222250"/>
                </a:moveTo>
                <a:cubicBezTo>
                  <a:pt x="178365" y="222250"/>
                  <a:pt x="178365" y="222250"/>
                  <a:pt x="206455" y="261159"/>
                </a:cubicBezTo>
                <a:cubicBezTo>
                  <a:pt x="206455" y="261159"/>
                  <a:pt x="206455" y="261159"/>
                  <a:pt x="206455" y="259214"/>
                </a:cubicBezTo>
                <a:lnTo>
                  <a:pt x="206455" y="245596"/>
                </a:lnTo>
                <a:cubicBezTo>
                  <a:pt x="206455" y="245596"/>
                  <a:pt x="206455" y="245596"/>
                  <a:pt x="205285" y="244234"/>
                </a:cubicBezTo>
                <a:lnTo>
                  <a:pt x="197092" y="234701"/>
                </a:lnTo>
                <a:cubicBezTo>
                  <a:pt x="197092" y="234701"/>
                  <a:pt x="197092" y="234701"/>
                  <a:pt x="225183" y="234701"/>
                </a:cubicBezTo>
                <a:cubicBezTo>
                  <a:pt x="225183" y="234701"/>
                  <a:pt x="225183" y="234701"/>
                  <a:pt x="224012" y="236063"/>
                </a:cubicBezTo>
                <a:lnTo>
                  <a:pt x="215819" y="245596"/>
                </a:lnTo>
                <a:cubicBezTo>
                  <a:pt x="215819" y="245596"/>
                  <a:pt x="215819" y="245596"/>
                  <a:pt x="215819" y="247541"/>
                </a:cubicBezTo>
                <a:lnTo>
                  <a:pt x="215819" y="261159"/>
                </a:lnTo>
                <a:cubicBezTo>
                  <a:pt x="215819" y="261159"/>
                  <a:pt x="215819" y="261159"/>
                  <a:pt x="243910" y="222250"/>
                </a:cubicBezTo>
                <a:lnTo>
                  <a:pt x="300091" y="247152"/>
                </a:lnTo>
                <a:cubicBezTo>
                  <a:pt x="303212" y="259603"/>
                  <a:pt x="301652" y="273610"/>
                  <a:pt x="292288" y="284505"/>
                </a:cubicBezTo>
                <a:cubicBezTo>
                  <a:pt x="284485" y="295400"/>
                  <a:pt x="272000" y="301625"/>
                  <a:pt x="259516" y="301625"/>
                </a:cubicBezTo>
                <a:cubicBezTo>
                  <a:pt x="259516" y="301625"/>
                  <a:pt x="259516" y="301625"/>
                  <a:pt x="164319" y="301625"/>
                </a:cubicBezTo>
                <a:cubicBezTo>
                  <a:pt x="150274" y="301625"/>
                  <a:pt x="137789" y="295400"/>
                  <a:pt x="129986" y="284505"/>
                </a:cubicBezTo>
                <a:cubicBezTo>
                  <a:pt x="122183" y="273610"/>
                  <a:pt x="119062" y="259603"/>
                  <a:pt x="122183" y="247152"/>
                </a:cubicBezTo>
                <a:cubicBezTo>
                  <a:pt x="122183" y="247152"/>
                  <a:pt x="122183" y="247152"/>
                  <a:pt x="178365" y="222250"/>
                </a:cubicBezTo>
                <a:close/>
                <a:moveTo>
                  <a:pt x="386304" y="211138"/>
                </a:moveTo>
                <a:cubicBezTo>
                  <a:pt x="386316" y="211138"/>
                  <a:pt x="386979" y="211138"/>
                  <a:pt x="422275" y="211138"/>
                </a:cubicBezTo>
                <a:cubicBezTo>
                  <a:pt x="422275" y="328437"/>
                  <a:pt x="328436" y="422276"/>
                  <a:pt x="211138" y="422276"/>
                </a:cubicBezTo>
                <a:cubicBezTo>
                  <a:pt x="142323" y="422276"/>
                  <a:pt x="81327" y="389432"/>
                  <a:pt x="42228" y="337821"/>
                </a:cubicBezTo>
                <a:cubicBezTo>
                  <a:pt x="42221" y="337828"/>
                  <a:pt x="41696" y="338353"/>
                  <a:pt x="0" y="380049"/>
                </a:cubicBezTo>
                <a:cubicBezTo>
                  <a:pt x="0" y="380031"/>
                  <a:pt x="0" y="378683"/>
                  <a:pt x="0" y="272134"/>
                </a:cubicBezTo>
                <a:cubicBezTo>
                  <a:pt x="17" y="272134"/>
                  <a:pt x="1377" y="272134"/>
                  <a:pt x="109479" y="272134"/>
                </a:cubicBezTo>
                <a:cubicBezTo>
                  <a:pt x="109472" y="272140"/>
                  <a:pt x="108964" y="272629"/>
                  <a:pt x="68815" y="311233"/>
                </a:cubicBezTo>
                <a:cubicBezTo>
                  <a:pt x="100095" y="356589"/>
                  <a:pt x="151706" y="386304"/>
                  <a:pt x="211138" y="386304"/>
                </a:cubicBezTo>
                <a:cubicBezTo>
                  <a:pt x="308105" y="386304"/>
                  <a:pt x="386304" y="308105"/>
                  <a:pt x="386304" y="211138"/>
                </a:cubicBezTo>
                <a:close/>
                <a:moveTo>
                  <a:pt x="199440" y="122214"/>
                </a:moveTo>
                <a:cubicBezTo>
                  <a:pt x="211917" y="120650"/>
                  <a:pt x="218156" y="122214"/>
                  <a:pt x="225954" y="128467"/>
                </a:cubicBezTo>
                <a:cubicBezTo>
                  <a:pt x="244670" y="131594"/>
                  <a:pt x="254028" y="144102"/>
                  <a:pt x="246229" y="164427"/>
                </a:cubicBezTo>
                <a:cubicBezTo>
                  <a:pt x="250908" y="165990"/>
                  <a:pt x="255587" y="172244"/>
                  <a:pt x="255587" y="176934"/>
                </a:cubicBezTo>
                <a:cubicBezTo>
                  <a:pt x="255587" y="184752"/>
                  <a:pt x="250908" y="191006"/>
                  <a:pt x="244670" y="191006"/>
                </a:cubicBezTo>
                <a:cubicBezTo>
                  <a:pt x="239991" y="211330"/>
                  <a:pt x="229073" y="223838"/>
                  <a:pt x="210357" y="223838"/>
                </a:cubicBezTo>
                <a:cubicBezTo>
                  <a:pt x="191642" y="223838"/>
                  <a:pt x="182284" y="211330"/>
                  <a:pt x="177605" y="191006"/>
                </a:cubicBezTo>
                <a:cubicBezTo>
                  <a:pt x="171366" y="191006"/>
                  <a:pt x="166687" y="184752"/>
                  <a:pt x="166687" y="176934"/>
                </a:cubicBezTo>
                <a:cubicBezTo>
                  <a:pt x="166687" y="172244"/>
                  <a:pt x="169807" y="165990"/>
                  <a:pt x="174485" y="164427"/>
                </a:cubicBezTo>
                <a:cubicBezTo>
                  <a:pt x="171366" y="156610"/>
                  <a:pt x="171366" y="148792"/>
                  <a:pt x="176045" y="140975"/>
                </a:cubicBezTo>
                <a:cubicBezTo>
                  <a:pt x="180724" y="130031"/>
                  <a:pt x="186963" y="123777"/>
                  <a:pt x="199440" y="122214"/>
                </a:cubicBezTo>
                <a:close/>
                <a:moveTo>
                  <a:pt x="211138" y="0"/>
                </a:moveTo>
                <a:cubicBezTo>
                  <a:pt x="279953" y="0"/>
                  <a:pt x="340948" y="34408"/>
                  <a:pt x="380048" y="84455"/>
                </a:cubicBezTo>
                <a:cubicBezTo>
                  <a:pt x="380054" y="84449"/>
                  <a:pt x="380580" y="83924"/>
                  <a:pt x="422275" y="42228"/>
                </a:cubicBezTo>
                <a:cubicBezTo>
                  <a:pt x="422275" y="42245"/>
                  <a:pt x="422275" y="43617"/>
                  <a:pt x="422275" y="151707"/>
                </a:cubicBezTo>
                <a:cubicBezTo>
                  <a:pt x="422258" y="151707"/>
                  <a:pt x="420922" y="151707"/>
                  <a:pt x="314361" y="151707"/>
                </a:cubicBezTo>
                <a:cubicBezTo>
                  <a:pt x="314369" y="151698"/>
                  <a:pt x="314937" y="151107"/>
                  <a:pt x="353460" y="111043"/>
                </a:cubicBezTo>
                <a:cubicBezTo>
                  <a:pt x="322180" y="65688"/>
                  <a:pt x="270569" y="35972"/>
                  <a:pt x="211138" y="35972"/>
                </a:cubicBezTo>
                <a:cubicBezTo>
                  <a:pt x="115735" y="35972"/>
                  <a:pt x="35972" y="115735"/>
                  <a:pt x="35972" y="211138"/>
                </a:cubicBezTo>
                <a:cubicBezTo>
                  <a:pt x="35959" y="211138"/>
                  <a:pt x="35296" y="211138"/>
                  <a:pt x="0" y="211138"/>
                </a:cubicBezTo>
                <a:cubicBezTo>
                  <a:pt x="0" y="95403"/>
                  <a:pt x="95403" y="0"/>
                  <a:pt x="21113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innerShdw blurRad="25400" dist="127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4515424" y="1668573"/>
            <a:ext cx="3036195" cy="189282"/>
            <a:chOff x="5410691" y="2117214"/>
            <a:chExt cx="3036195" cy="189282"/>
          </a:xfrm>
        </p:grpSpPr>
        <p:sp>
          <p:nvSpPr>
            <p:cNvPr id="37" name="矩形 36"/>
            <p:cNvSpPr>
              <a:spLocks noChangeArrowheads="1"/>
            </p:cNvSpPr>
            <p:nvPr/>
          </p:nvSpPr>
          <p:spPr bwMode="auto">
            <a:xfrm>
              <a:off x="5410691" y="2117214"/>
              <a:ext cx="746348" cy="18928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200" b="1" cap="all" dirty="0">
                  <a:latin typeface="微软雅黑" pitchFamily="34" charset="-122"/>
                  <a:ea typeface="微软雅黑" pitchFamily="34" charset="-122"/>
                  <a:cs typeface="+mj-cs"/>
                </a:rPr>
                <a:t>项目说明</a:t>
              </a:r>
              <a:endParaRPr lang="en-US" altLang="zh-CN" sz="1200" b="1" cap="all" dirty="0">
                <a:latin typeface="微软雅黑" pitchFamily="34" charset="-122"/>
                <a:ea typeface="微软雅黑" pitchFamily="34" charset="-122"/>
                <a:cs typeface="+mj-cs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6083724" y="2211855"/>
              <a:ext cx="2363162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5"/>
          <p:cNvSpPr txBox="1"/>
          <p:nvPr/>
        </p:nvSpPr>
        <p:spPr>
          <a:xfrm>
            <a:off x="4146699" y="1940417"/>
            <a:ext cx="34769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/>
              <a:t>点击输入简要文字内容，</a:t>
            </a:r>
            <a:r>
              <a:rPr lang="zh-CN" altLang="en-US" sz="1000" dirty="0">
                <a:latin typeface="微软雅黑 Light" pitchFamily="34" charset="-122"/>
                <a:ea typeface="微软雅黑 Light" pitchFamily="34" charset="-122"/>
              </a:rPr>
              <a:t>文字内容需概括精炼，</a:t>
            </a:r>
            <a:r>
              <a:rPr lang="zh-CN" altLang="en-US" sz="1000" dirty="0"/>
              <a:t>言简意赅的说明该分项内容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KINGPUB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en-US" altLang="zh-CN" sz="1000" dirty="0"/>
              <a:t>……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4515424" y="2453242"/>
            <a:ext cx="3036195" cy="189282"/>
            <a:chOff x="5410691" y="2973772"/>
            <a:chExt cx="3036195" cy="189282"/>
          </a:xfrm>
        </p:grpSpPr>
        <p:sp>
          <p:nvSpPr>
            <p:cNvPr id="41" name="矩形 40"/>
            <p:cNvSpPr>
              <a:spLocks noChangeArrowheads="1"/>
            </p:cNvSpPr>
            <p:nvPr/>
          </p:nvSpPr>
          <p:spPr bwMode="auto">
            <a:xfrm>
              <a:off x="5410691" y="2973772"/>
              <a:ext cx="806537" cy="18928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200" b="1" cap="all" dirty="0">
                  <a:latin typeface="微软雅黑" pitchFamily="34" charset="-122"/>
                  <a:ea typeface="微软雅黑" pitchFamily="34" charset="-122"/>
                  <a:cs typeface="+mj-cs"/>
                </a:rPr>
                <a:t>经验与不足</a:t>
              </a:r>
              <a:endParaRPr lang="en-US" altLang="zh-CN" sz="1200" b="1" cap="all" dirty="0">
                <a:latin typeface="微软雅黑" pitchFamily="34" charset="-122"/>
                <a:ea typeface="微软雅黑" pitchFamily="34" charset="-122"/>
                <a:cs typeface="+mj-cs"/>
              </a:endParaRPr>
            </a:p>
          </p:txBody>
        </p:sp>
        <p:cxnSp>
          <p:nvCxnSpPr>
            <p:cNvPr id="42" name="直接连接符 41"/>
            <p:cNvCxnSpPr>
              <a:stCxn id="41" idx="3"/>
            </p:cNvCxnSpPr>
            <p:nvPr/>
          </p:nvCxnSpPr>
          <p:spPr>
            <a:xfrm>
              <a:off x="6217228" y="3068413"/>
              <a:ext cx="2229658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5"/>
          <p:cNvSpPr txBox="1"/>
          <p:nvPr/>
        </p:nvSpPr>
        <p:spPr>
          <a:xfrm>
            <a:off x="4146699" y="2725086"/>
            <a:ext cx="34769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点击输入简要文字内容，文字内容需概括精炼，言简意赅的说明该分项内容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KINGPUB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4146699" y="1628314"/>
            <a:ext cx="254992" cy="254990"/>
            <a:chOff x="5026429" y="2057723"/>
            <a:chExt cx="254992" cy="254990"/>
          </a:xfrm>
        </p:grpSpPr>
        <p:sp>
          <p:nvSpPr>
            <p:cNvPr id="45" name="椭圆 44"/>
            <p:cNvSpPr/>
            <p:nvPr/>
          </p:nvSpPr>
          <p:spPr>
            <a:xfrm>
              <a:off x="5026429" y="2057723"/>
              <a:ext cx="254992" cy="25499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65100" dist="508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5095295" y="2126932"/>
              <a:ext cx="117262" cy="1165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38100" dist="127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146699" y="2412254"/>
            <a:ext cx="254992" cy="254990"/>
            <a:chOff x="5026429" y="2057723"/>
            <a:chExt cx="254992" cy="254990"/>
          </a:xfrm>
        </p:grpSpPr>
        <p:sp>
          <p:nvSpPr>
            <p:cNvPr id="48" name="椭圆 47"/>
            <p:cNvSpPr/>
            <p:nvPr/>
          </p:nvSpPr>
          <p:spPr>
            <a:xfrm>
              <a:off x="5026429" y="2057723"/>
              <a:ext cx="254992" cy="25499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65100" dist="508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5095295" y="2126932"/>
              <a:ext cx="117262" cy="1165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38100" dist="127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878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8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animBg="1"/>
      <p:bldP spid="31" grpId="0" animBg="1"/>
      <p:bldP spid="35" grpId="0" animBg="1"/>
      <p:bldP spid="39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470" y="13560"/>
            <a:ext cx="1323753" cy="11180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5" name="矩形 4"/>
          <p:cNvSpPr/>
          <p:nvPr/>
        </p:nvSpPr>
        <p:spPr>
          <a:xfrm>
            <a:off x="120361" y="406004"/>
            <a:ext cx="1323753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LOGO</a:t>
            </a:r>
          </a:p>
          <a:p>
            <a:pPr algn="ctr"/>
            <a:r>
              <a:rPr lang="zh-CN" altLang="en-US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公司名称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750132"/>
              </p:ext>
            </p:extLst>
          </p:nvPr>
        </p:nvGraphicFramePr>
        <p:xfrm>
          <a:off x="2051720" y="267494"/>
          <a:ext cx="668655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年度总结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工作完成情况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成功项目展示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工作存在不足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明年工作计划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1447121" y="699542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737771" y="275041"/>
            <a:ext cx="1211619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717574" y="284333"/>
            <a:ext cx="126188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成功案例展示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451299" y="2175520"/>
            <a:ext cx="31548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30"/>
          <p:cNvSpPr txBox="1"/>
          <p:nvPr/>
        </p:nvSpPr>
        <p:spPr>
          <a:xfrm>
            <a:off x="782237" y="134540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完成项目二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251520" y="2355727"/>
            <a:ext cx="3354645" cy="2592287"/>
          </a:xfrm>
          <a:prstGeom prst="roundRect">
            <a:avLst>
              <a:gd name="adj" fmla="val 7565"/>
            </a:avLst>
          </a:prstGeom>
          <a:gradFill flip="none" rotWithShape="1">
            <a:gsLst>
              <a:gs pos="64000">
                <a:srgbClr val="ECECEC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4678098" y="3488355"/>
            <a:ext cx="470006" cy="470006"/>
          </a:xfrm>
          <a:prstGeom prst="roundRect">
            <a:avLst/>
          </a:prstGeom>
          <a:gradFill flip="none" rotWithShape="1">
            <a:gsLst>
              <a:gs pos="54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95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01600" dist="254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5457211" y="3488355"/>
            <a:ext cx="470006" cy="470006"/>
          </a:xfrm>
          <a:prstGeom prst="roundRect">
            <a:avLst/>
          </a:prstGeom>
          <a:gradFill flip="none" rotWithShape="1">
            <a:gsLst>
              <a:gs pos="54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95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01600" dist="254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3" name="圆角矩形 22"/>
          <p:cNvSpPr/>
          <p:nvPr/>
        </p:nvSpPr>
        <p:spPr>
          <a:xfrm>
            <a:off x="6236324" y="3488358"/>
            <a:ext cx="470006" cy="470006"/>
          </a:xfrm>
          <a:prstGeom prst="roundRect">
            <a:avLst/>
          </a:prstGeom>
          <a:gradFill flip="none" rotWithShape="1">
            <a:gsLst>
              <a:gs pos="54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95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01600" dist="254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7015438" y="3488357"/>
            <a:ext cx="470006" cy="470006"/>
          </a:xfrm>
          <a:prstGeom prst="roundRect">
            <a:avLst/>
          </a:prstGeom>
          <a:gradFill flip="none" rotWithShape="1">
            <a:gsLst>
              <a:gs pos="54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95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01600" dist="254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TextBox 42"/>
          <p:cNvSpPr txBox="1"/>
          <p:nvPr/>
        </p:nvSpPr>
        <p:spPr>
          <a:xfrm>
            <a:off x="4669425" y="4074046"/>
            <a:ext cx="48735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26" name="TextBox 43"/>
          <p:cNvSpPr txBox="1"/>
          <p:nvPr/>
        </p:nvSpPr>
        <p:spPr>
          <a:xfrm>
            <a:off x="5442091" y="4074046"/>
            <a:ext cx="48735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27" name="TextBox 44"/>
          <p:cNvSpPr txBox="1"/>
          <p:nvPr/>
        </p:nvSpPr>
        <p:spPr>
          <a:xfrm>
            <a:off x="6227651" y="4074046"/>
            <a:ext cx="48735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28" name="TextBox 45"/>
          <p:cNvSpPr txBox="1"/>
          <p:nvPr/>
        </p:nvSpPr>
        <p:spPr>
          <a:xfrm>
            <a:off x="7006765" y="4074046"/>
            <a:ext cx="48735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29" name="Freeform 34"/>
          <p:cNvSpPr>
            <a:spLocks/>
          </p:cNvSpPr>
          <p:nvPr/>
        </p:nvSpPr>
        <p:spPr bwMode="auto">
          <a:xfrm>
            <a:off x="4812013" y="3641045"/>
            <a:ext cx="202176" cy="164626"/>
          </a:xfrm>
          <a:custGeom>
            <a:avLst/>
            <a:gdLst>
              <a:gd name="T0" fmla="*/ 29 w 350"/>
              <a:gd name="T1" fmla="*/ 253 h 285"/>
              <a:gd name="T2" fmla="*/ 69 w 350"/>
              <a:gd name="T3" fmla="*/ 244 h 285"/>
              <a:gd name="T4" fmla="*/ 106 w 350"/>
              <a:gd name="T5" fmla="*/ 223 h 285"/>
              <a:gd name="T6" fmla="*/ 85 w 350"/>
              <a:gd name="T7" fmla="*/ 219 h 285"/>
              <a:gd name="T8" fmla="*/ 70 w 350"/>
              <a:gd name="T9" fmla="*/ 213 h 285"/>
              <a:gd name="T10" fmla="*/ 58 w 350"/>
              <a:gd name="T11" fmla="*/ 204 h 285"/>
              <a:gd name="T12" fmla="*/ 47 w 350"/>
              <a:gd name="T13" fmla="*/ 191 h 285"/>
              <a:gd name="T14" fmla="*/ 38 w 350"/>
              <a:gd name="T15" fmla="*/ 173 h 285"/>
              <a:gd name="T16" fmla="*/ 62 w 350"/>
              <a:gd name="T17" fmla="*/ 173 h 285"/>
              <a:gd name="T18" fmla="*/ 57 w 350"/>
              <a:gd name="T19" fmla="*/ 167 h 285"/>
              <a:gd name="T20" fmla="*/ 41 w 350"/>
              <a:gd name="T21" fmla="*/ 158 h 285"/>
              <a:gd name="T22" fmla="*/ 29 w 350"/>
              <a:gd name="T23" fmla="*/ 146 h 285"/>
              <a:gd name="T24" fmla="*/ 20 w 350"/>
              <a:gd name="T25" fmla="*/ 131 h 285"/>
              <a:gd name="T26" fmla="*/ 14 w 350"/>
              <a:gd name="T27" fmla="*/ 113 h 285"/>
              <a:gd name="T28" fmla="*/ 21 w 350"/>
              <a:gd name="T29" fmla="*/ 103 h 285"/>
              <a:gd name="T30" fmla="*/ 44 w 350"/>
              <a:gd name="T31" fmla="*/ 109 h 285"/>
              <a:gd name="T32" fmla="*/ 25 w 350"/>
              <a:gd name="T33" fmla="*/ 88 h 285"/>
              <a:gd name="T34" fmla="*/ 15 w 350"/>
              <a:gd name="T35" fmla="*/ 62 h 285"/>
              <a:gd name="T36" fmla="*/ 15 w 350"/>
              <a:gd name="T37" fmla="*/ 35 h 285"/>
              <a:gd name="T38" fmla="*/ 24 w 350"/>
              <a:gd name="T39" fmla="*/ 13 h 285"/>
              <a:gd name="T40" fmla="*/ 47 w 350"/>
              <a:gd name="T41" fmla="*/ 36 h 285"/>
              <a:gd name="T42" fmla="*/ 72 w 350"/>
              <a:gd name="T43" fmla="*/ 56 h 285"/>
              <a:gd name="T44" fmla="*/ 99 w 350"/>
              <a:gd name="T45" fmla="*/ 70 h 285"/>
              <a:gd name="T46" fmla="*/ 129 w 350"/>
              <a:gd name="T47" fmla="*/ 81 h 285"/>
              <a:gd name="T48" fmla="*/ 161 w 350"/>
              <a:gd name="T49" fmla="*/ 87 h 285"/>
              <a:gd name="T50" fmla="*/ 170 w 350"/>
              <a:gd name="T51" fmla="*/ 69 h 285"/>
              <a:gd name="T52" fmla="*/ 173 w 350"/>
              <a:gd name="T53" fmla="*/ 50 h 285"/>
              <a:gd name="T54" fmla="*/ 182 w 350"/>
              <a:gd name="T55" fmla="*/ 32 h 285"/>
              <a:gd name="T56" fmla="*/ 194 w 350"/>
              <a:gd name="T57" fmla="*/ 17 h 285"/>
              <a:gd name="T58" fmla="*/ 210 w 350"/>
              <a:gd name="T59" fmla="*/ 7 h 285"/>
              <a:gd name="T60" fmla="*/ 229 w 350"/>
              <a:gd name="T61" fmla="*/ 0 h 285"/>
              <a:gd name="T62" fmla="*/ 256 w 350"/>
              <a:gd name="T63" fmla="*/ 1 h 285"/>
              <a:gd name="T64" fmla="*/ 279 w 350"/>
              <a:gd name="T65" fmla="*/ 10 h 285"/>
              <a:gd name="T66" fmla="*/ 294 w 350"/>
              <a:gd name="T67" fmla="*/ 22 h 285"/>
              <a:gd name="T68" fmla="*/ 308 w 350"/>
              <a:gd name="T69" fmla="*/ 19 h 285"/>
              <a:gd name="T70" fmla="*/ 338 w 350"/>
              <a:gd name="T71" fmla="*/ 6 h 285"/>
              <a:gd name="T72" fmla="*/ 334 w 350"/>
              <a:gd name="T73" fmla="*/ 20 h 285"/>
              <a:gd name="T74" fmla="*/ 322 w 350"/>
              <a:gd name="T75" fmla="*/ 34 h 285"/>
              <a:gd name="T76" fmla="*/ 313 w 350"/>
              <a:gd name="T77" fmla="*/ 44 h 285"/>
              <a:gd name="T78" fmla="*/ 344 w 350"/>
              <a:gd name="T79" fmla="*/ 36 h 285"/>
              <a:gd name="T80" fmla="*/ 335 w 350"/>
              <a:gd name="T81" fmla="*/ 52 h 285"/>
              <a:gd name="T82" fmla="*/ 315 w 350"/>
              <a:gd name="T83" fmla="*/ 71 h 285"/>
              <a:gd name="T84" fmla="*/ 313 w 350"/>
              <a:gd name="T85" fmla="*/ 100 h 285"/>
              <a:gd name="T86" fmla="*/ 305 w 350"/>
              <a:gd name="T87" fmla="*/ 141 h 285"/>
              <a:gd name="T88" fmla="*/ 289 w 350"/>
              <a:gd name="T89" fmla="*/ 179 h 285"/>
              <a:gd name="T90" fmla="*/ 271 w 350"/>
              <a:gd name="T91" fmla="*/ 207 h 285"/>
              <a:gd name="T92" fmla="*/ 249 w 350"/>
              <a:gd name="T93" fmla="*/ 231 h 285"/>
              <a:gd name="T94" fmla="*/ 225 w 350"/>
              <a:gd name="T95" fmla="*/ 250 h 285"/>
              <a:gd name="T96" fmla="*/ 198 w 350"/>
              <a:gd name="T97" fmla="*/ 266 h 285"/>
              <a:gd name="T98" fmla="*/ 167 w 350"/>
              <a:gd name="T99" fmla="*/ 277 h 285"/>
              <a:gd name="T100" fmla="*/ 138 w 350"/>
              <a:gd name="T101" fmla="*/ 283 h 285"/>
              <a:gd name="T102" fmla="*/ 112 w 350"/>
              <a:gd name="T103" fmla="*/ 285 h 285"/>
              <a:gd name="T104" fmla="*/ 86 w 350"/>
              <a:gd name="T105" fmla="*/ 284 h 285"/>
              <a:gd name="T106" fmla="*/ 60 w 350"/>
              <a:gd name="T107" fmla="*/ 279 h 285"/>
              <a:gd name="T108" fmla="*/ 35 w 350"/>
              <a:gd name="T109" fmla="*/ 271 h 285"/>
              <a:gd name="T110" fmla="*/ 10 w 350"/>
              <a:gd name="T111" fmla="*/ 259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0" h="285">
                <a:moveTo>
                  <a:pt x="1" y="253"/>
                </a:moveTo>
                <a:lnTo>
                  <a:pt x="1" y="253"/>
                </a:lnTo>
                <a:lnTo>
                  <a:pt x="8" y="253"/>
                </a:lnTo>
                <a:lnTo>
                  <a:pt x="15" y="253"/>
                </a:lnTo>
                <a:lnTo>
                  <a:pt x="22" y="253"/>
                </a:lnTo>
                <a:lnTo>
                  <a:pt x="29" y="253"/>
                </a:lnTo>
                <a:lnTo>
                  <a:pt x="36" y="252"/>
                </a:lnTo>
                <a:lnTo>
                  <a:pt x="42" y="251"/>
                </a:lnTo>
                <a:lnTo>
                  <a:pt x="49" y="250"/>
                </a:lnTo>
                <a:lnTo>
                  <a:pt x="56" y="248"/>
                </a:lnTo>
                <a:lnTo>
                  <a:pt x="62" y="246"/>
                </a:lnTo>
                <a:lnTo>
                  <a:pt x="69" y="244"/>
                </a:lnTo>
                <a:lnTo>
                  <a:pt x="75" y="241"/>
                </a:lnTo>
                <a:lnTo>
                  <a:pt x="81" y="238"/>
                </a:lnTo>
                <a:lnTo>
                  <a:pt x="87" y="235"/>
                </a:lnTo>
                <a:lnTo>
                  <a:pt x="93" y="231"/>
                </a:lnTo>
                <a:lnTo>
                  <a:pt x="99" y="227"/>
                </a:lnTo>
                <a:lnTo>
                  <a:pt x="106" y="223"/>
                </a:lnTo>
                <a:lnTo>
                  <a:pt x="99" y="222"/>
                </a:lnTo>
                <a:lnTo>
                  <a:pt x="96" y="222"/>
                </a:lnTo>
                <a:lnTo>
                  <a:pt x="93" y="221"/>
                </a:lnTo>
                <a:lnTo>
                  <a:pt x="91" y="221"/>
                </a:lnTo>
                <a:lnTo>
                  <a:pt x="88" y="220"/>
                </a:lnTo>
                <a:lnTo>
                  <a:pt x="85" y="219"/>
                </a:lnTo>
                <a:lnTo>
                  <a:pt x="83" y="218"/>
                </a:lnTo>
                <a:lnTo>
                  <a:pt x="80" y="217"/>
                </a:lnTo>
                <a:lnTo>
                  <a:pt x="77" y="217"/>
                </a:lnTo>
                <a:lnTo>
                  <a:pt x="75" y="215"/>
                </a:lnTo>
                <a:lnTo>
                  <a:pt x="73" y="214"/>
                </a:lnTo>
                <a:lnTo>
                  <a:pt x="70" y="213"/>
                </a:lnTo>
                <a:lnTo>
                  <a:pt x="68" y="211"/>
                </a:lnTo>
                <a:lnTo>
                  <a:pt x="66" y="210"/>
                </a:lnTo>
                <a:lnTo>
                  <a:pt x="64" y="208"/>
                </a:lnTo>
                <a:lnTo>
                  <a:pt x="62" y="207"/>
                </a:lnTo>
                <a:lnTo>
                  <a:pt x="60" y="205"/>
                </a:lnTo>
                <a:lnTo>
                  <a:pt x="58" y="204"/>
                </a:lnTo>
                <a:lnTo>
                  <a:pt x="56" y="201"/>
                </a:lnTo>
                <a:lnTo>
                  <a:pt x="54" y="200"/>
                </a:lnTo>
                <a:lnTo>
                  <a:pt x="53" y="198"/>
                </a:lnTo>
                <a:lnTo>
                  <a:pt x="50" y="195"/>
                </a:lnTo>
                <a:lnTo>
                  <a:pt x="49" y="193"/>
                </a:lnTo>
                <a:lnTo>
                  <a:pt x="47" y="191"/>
                </a:lnTo>
                <a:lnTo>
                  <a:pt x="46" y="188"/>
                </a:lnTo>
                <a:lnTo>
                  <a:pt x="44" y="186"/>
                </a:lnTo>
                <a:lnTo>
                  <a:pt x="43" y="184"/>
                </a:lnTo>
                <a:lnTo>
                  <a:pt x="42" y="181"/>
                </a:lnTo>
                <a:lnTo>
                  <a:pt x="40" y="178"/>
                </a:lnTo>
                <a:lnTo>
                  <a:pt x="38" y="173"/>
                </a:lnTo>
                <a:lnTo>
                  <a:pt x="42" y="173"/>
                </a:lnTo>
                <a:lnTo>
                  <a:pt x="47" y="174"/>
                </a:lnTo>
                <a:lnTo>
                  <a:pt x="50" y="174"/>
                </a:lnTo>
                <a:lnTo>
                  <a:pt x="54" y="174"/>
                </a:lnTo>
                <a:lnTo>
                  <a:pt x="58" y="174"/>
                </a:lnTo>
                <a:lnTo>
                  <a:pt x="62" y="173"/>
                </a:lnTo>
                <a:lnTo>
                  <a:pt x="66" y="173"/>
                </a:lnTo>
                <a:lnTo>
                  <a:pt x="70" y="172"/>
                </a:lnTo>
                <a:lnTo>
                  <a:pt x="66" y="171"/>
                </a:lnTo>
                <a:lnTo>
                  <a:pt x="63" y="170"/>
                </a:lnTo>
                <a:lnTo>
                  <a:pt x="60" y="168"/>
                </a:lnTo>
                <a:lnTo>
                  <a:pt x="57" y="167"/>
                </a:lnTo>
                <a:lnTo>
                  <a:pt x="54" y="165"/>
                </a:lnTo>
                <a:lnTo>
                  <a:pt x="52" y="164"/>
                </a:lnTo>
                <a:lnTo>
                  <a:pt x="49" y="163"/>
                </a:lnTo>
                <a:lnTo>
                  <a:pt x="46" y="161"/>
                </a:lnTo>
                <a:lnTo>
                  <a:pt x="44" y="159"/>
                </a:lnTo>
                <a:lnTo>
                  <a:pt x="41" y="158"/>
                </a:lnTo>
                <a:lnTo>
                  <a:pt x="39" y="156"/>
                </a:lnTo>
                <a:lnTo>
                  <a:pt x="37" y="154"/>
                </a:lnTo>
                <a:lnTo>
                  <a:pt x="34" y="152"/>
                </a:lnTo>
                <a:lnTo>
                  <a:pt x="33" y="150"/>
                </a:lnTo>
                <a:lnTo>
                  <a:pt x="30" y="148"/>
                </a:lnTo>
                <a:lnTo>
                  <a:pt x="29" y="146"/>
                </a:lnTo>
                <a:lnTo>
                  <a:pt x="27" y="143"/>
                </a:lnTo>
                <a:lnTo>
                  <a:pt x="26" y="141"/>
                </a:lnTo>
                <a:lnTo>
                  <a:pt x="24" y="138"/>
                </a:lnTo>
                <a:lnTo>
                  <a:pt x="23" y="136"/>
                </a:lnTo>
                <a:lnTo>
                  <a:pt x="21" y="134"/>
                </a:lnTo>
                <a:lnTo>
                  <a:pt x="20" y="131"/>
                </a:lnTo>
                <a:lnTo>
                  <a:pt x="19" y="128"/>
                </a:lnTo>
                <a:lnTo>
                  <a:pt x="18" y="125"/>
                </a:lnTo>
                <a:lnTo>
                  <a:pt x="17" y="122"/>
                </a:lnTo>
                <a:lnTo>
                  <a:pt x="16" y="119"/>
                </a:lnTo>
                <a:lnTo>
                  <a:pt x="15" y="116"/>
                </a:lnTo>
                <a:lnTo>
                  <a:pt x="14" y="113"/>
                </a:lnTo>
                <a:lnTo>
                  <a:pt x="14" y="110"/>
                </a:lnTo>
                <a:lnTo>
                  <a:pt x="14" y="107"/>
                </a:lnTo>
                <a:lnTo>
                  <a:pt x="13" y="103"/>
                </a:lnTo>
                <a:lnTo>
                  <a:pt x="13" y="100"/>
                </a:lnTo>
                <a:lnTo>
                  <a:pt x="17" y="102"/>
                </a:lnTo>
                <a:lnTo>
                  <a:pt x="21" y="103"/>
                </a:lnTo>
                <a:lnTo>
                  <a:pt x="24" y="105"/>
                </a:lnTo>
                <a:lnTo>
                  <a:pt x="28" y="106"/>
                </a:lnTo>
                <a:lnTo>
                  <a:pt x="32" y="107"/>
                </a:lnTo>
                <a:lnTo>
                  <a:pt x="36" y="108"/>
                </a:lnTo>
                <a:lnTo>
                  <a:pt x="40" y="108"/>
                </a:lnTo>
                <a:lnTo>
                  <a:pt x="44" y="109"/>
                </a:lnTo>
                <a:lnTo>
                  <a:pt x="40" y="105"/>
                </a:lnTo>
                <a:lnTo>
                  <a:pt x="37" y="102"/>
                </a:lnTo>
                <a:lnTo>
                  <a:pt x="34" y="99"/>
                </a:lnTo>
                <a:lnTo>
                  <a:pt x="30" y="95"/>
                </a:lnTo>
                <a:lnTo>
                  <a:pt x="27" y="91"/>
                </a:lnTo>
                <a:lnTo>
                  <a:pt x="25" y="88"/>
                </a:lnTo>
                <a:lnTo>
                  <a:pt x="23" y="83"/>
                </a:lnTo>
                <a:lnTo>
                  <a:pt x="21" y="79"/>
                </a:lnTo>
                <a:lnTo>
                  <a:pt x="19" y="75"/>
                </a:lnTo>
                <a:lnTo>
                  <a:pt x="17" y="71"/>
                </a:lnTo>
                <a:lnTo>
                  <a:pt x="16" y="67"/>
                </a:lnTo>
                <a:lnTo>
                  <a:pt x="15" y="62"/>
                </a:lnTo>
                <a:lnTo>
                  <a:pt x="14" y="58"/>
                </a:lnTo>
                <a:lnTo>
                  <a:pt x="14" y="53"/>
                </a:lnTo>
                <a:lnTo>
                  <a:pt x="14" y="48"/>
                </a:lnTo>
                <a:lnTo>
                  <a:pt x="14" y="43"/>
                </a:lnTo>
                <a:lnTo>
                  <a:pt x="14" y="39"/>
                </a:lnTo>
                <a:lnTo>
                  <a:pt x="15" y="35"/>
                </a:lnTo>
                <a:lnTo>
                  <a:pt x="16" y="31"/>
                </a:lnTo>
                <a:lnTo>
                  <a:pt x="17" y="27"/>
                </a:lnTo>
                <a:lnTo>
                  <a:pt x="18" y="23"/>
                </a:lnTo>
                <a:lnTo>
                  <a:pt x="20" y="20"/>
                </a:lnTo>
                <a:lnTo>
                  <a:pt x="21" y="17"/>
                </a:lnTo>
                <a:lnTo>
                  <a:pt x="24" y="13"/>
                </a:lnTo>
                <a:lnTo>
                  <a:pt x="27" y="17"/>
                </a:lnTo>
                <a:lnTo>
                  <a:pt x="31" y="21"/>
                </a:lnTo>
                <a:lnTo>
                  <a:pt x="34" y="25"/>
                </a:lnTo>
                <a:lnTo>
                  <a:pt x="39" y="29"/>
                </a:lnTo>
                <a:lnTo>
                  <a:pt x="43" y="33"/>
                </a:lnTo>
                <a:lnTo>
                  <a:pt x="47" y="36"/>
                </a:lnTo>
                <a:lnTo>
                  <a:pt x="50" y="40"/>
                </a:lnTo>
                <a:lnTo>
                  <a:pt x="55" y="43"/>
                </a:lnTo>
                <a:lnTo>
                  <a:pt x="59" y="46"/>
                </a:lnTo>
                <a:lnTo>
                  <a:pt x="63" y="50"/>
                </a:lnTo>
                <a:lnTo>
                  <a:pt x="67" y="53"/>
                </a:lnTo>
                <a:lnTo>
                  <a:pt x="72" y="56"/>
                </a:lnTo>
                <a:lnTo>
                  <a:pt x="76" y="59"/>
                </a:lnTo>
                <a:lnTo>
                  <a:pt x="80" y="61"/>
                </a:lnTo>
                <a:lnTo>
                  <a:pt x="85" y="64"/>
                </a:lnTo>
                <a:lnTo>
                  <a:pt x="89" y="66"/>
                </a:lnTo>
                <a:lnTo>
                  <a:pt x="94" y="68"/>
                </a:lnTo>
                <a:lnTo>
                  <a:pt x="99" y="70"/>
                </a:lnTo>
                <a:lnTo>
                  <a:pt x="104" y="73"/>
                </a:lnTo>
                <a:lnTo>
                  <a:pt x="109" y="75"/>
                </a:lnTo>
                <a:lnTo>
                  <a:pt x="113" y="76"/>
                </a:lnTo>
                <a:lnTo>
                  <a:pt x="119" y="78"/>
                </a:lnTo>
                <a:lnTo>
                  <a:pt x="123" y="79"/>
                </a:lnTo>
                <a:lnTo>
                  <a:pt x="129" y="81"/>
                </a:lnTo>
                <a:lnTo>
                  <a:pt x="134" y="82"/>
                </a:lnTo>
                <a:lnTo>
                  <a:pt x="139" y="83"/>
                </a:lnTo>
                <a:lnTo>
                  <a:pt x="144" y="85"/>
                </a:lnTo>
                <a:lnTo>
                  <a:pt x="149" y="86"/>
                </a:lnTo>
                <a:lnTo>
                  <a:pt x="155" y="86"/>
                </a:lnTo>
                <a:lnTo>
                  <a:pt x="161" y="87"/>
                </a:lnTo>
                <a:lnTo>
                  <a:pt x="166" y="88"/>
                </a:lnTo>
                <a:lnTo>
                  <a:pt x="171" y="88"/>
                </a:lnTo>
                <a:lnTo>
                  <a:pt x="171" y="82"/>
                </a:lnTo>
                <a:lnTo>
                  <a:pt x="170" y="76"/>
                </a:lnTo>
                <a:lnTo>
                  <a:pt x="170" y="72"/>
                </a:lnTo>
                <a:lnTo>
                  <a:pt x="170" y="69"/>
                </a:lnTo>
                <a:lnTo>
                  <a:pt x="170" y="66"/>
                </a:lnTo>
                <a:lnTo>
                  <a:pt x="170" y="63"/>
                </a:lnTo>
                <a:lnTo>
                  <a:pt x="171" y="59"/>
                </a:lnTo>
                <a:lnTo>
                  <a:pt x="171" y="56"/>
                </a:lnTo>
                <a:lnTo>
                  <a:pt x="172" y="53"/>
                </a:lnTo>
                <a:lnTo>
                  <a:pt x="173" y="50"/>
                </a:lnTo>
                <a:lnTo>
                  <a:pt x="174" y="46"/>
                </a:lnTo>
                <a:lnTo>
                  <a:pt x="175" y="44"/>
                </a:lnTo>
                <a:lnTo>
                  <a:pt x="177" y="41"/>
                </a:lnTo>
                <a:lnTo>
                  <a:pt x="178" y="38"/>
                </a:lnTo>
                <a:lnTo>
                  <a:pt x="180" y="35"/>
                </a:lnTo>
                <a:lnTo>
                  <a:pt x="182" y="32"/>
                </a:lnTo>
                <a:lnTo>
                  <a:pt x="184" y="30"/>
                </a:lnTo>
                <a:lnTo>
                  <a:pt x="185" y="27"/>
                </a:lnTo>
                <a:lnTo>
                  <a:pt x="187" y="24"/>
                </a:lnTo>
                <a:lnTo>
                  <a:pt x="190" y="22"/>
                </a:lnTo>
                <a:lnTo>
                  <a:pt x="192" y="20"/>
                </a:lnTo>
                <a:lnTo>
                  <a:pt x="194" y="17"/>
                </a:lnTo>
                <a:lnTo>
                  <a:pt x="197" y="15"/>
                </a:lnTo>
                <a:lnTo>
                  <a:pt x="199" y="13"/>
                </a:lnTo>
                <a:lnTo>
                  <a:pt x="202" y="12"/>
                </a:lnTo>
                <a:lnTo>
                  <a:pt x="205" y="10"/>
                </a:lnTo>
                <a:lnTo>
                  <a:pt x="207" y="8"/>
                </a:lnTo>
                <a:lnTo>
                  <a:pt x="210" y="7"/>
                </a:lnTo>
                <a:lnTo>
                  <a:pt x="213" y="5"/>
                </a:lnTo>
                <a:lnTo>
                  <a:pt x="217" y="4"/>
                </a:lnTo>
                <a:lnTo>
                  <a:pt x="220" y="3"/>
                </a:lnTo>
                <a:lnTo>
                  <a:pt x="223" y="2"/>
                </a:lnTo>
                <a:lnTo>
                  <a:pt x="226" y="1"/>
                </a:lnTo>
                <a:lnTo>
                  <a:pt x="229" y="0"/>
                </a:lnTo>
                <a:lnTo>
                  <a:pt x="233" y="0"/>
                </a:lnTo>
                <a:lnTo>
                  <a:pt x="238" y="0"/>
                </a:lnTo>
                <a:lnTo>
                  <a:pt x="243" y="0"/>
                </a:lnTo>
                <a:lnTo>
                  <a:pt x="247" y="0"/>
                </a:lnTo>
                <a:lnTo>
                  <a:pt x="251" y="0"/>
                </a:lnTo>
                <a:lnTo>
                  <a:pt x="256" y="1"/>
                </a:lnTo>
                <a:lnTo>
                  <a:pt x="259" y="2"/>
                </a:lnTo>
                <a:lnTo>
                  <a:pt x="264" y="3"/>
                </a:lnTo>
                <a:lnTo>
                  <a:pt x="268" y="4"/>
                </a:lnTo>
                <a:lnTo>
                  <a:pt x="271" y="6"/>
                </a:lnTo>
                <a:lnTo>
                  <a:pt x="275" y="7"/>
                </a:lnTo>
                <a:lnTo>
                  <a:pt x="279" y="10"/>
                </a:lnTo>
                <a:lnTo>
                  <a:pt x="282" y="12"/>
                </a:lnTo>
                <a:lnTo>
                  <a:pt x="286" y="15"/>
                </a:lnTo>
                <a:lnTo>
                  <a:pt x="289" y="18"/>
                </a:lnTo>
                <a:lnTo>
                  <a:pt x="293" y="21"/>
                </a:lnTo>
                <a:lnTo>
                  <a:pt x="294" y="21"/>
                </a:lnTo>
                <a:lnTo>
                  <a:pt x="294" y="22"/>
                </a:lnTo>
                <a:lnTo>
                  <a:pt x="295" y="22"/>
                </a:lnTo>
                <a:lnTo>
                  <a:pt x="295" y="22"/>
                </a:lnTo>
                <a:lnTo>
                  <a:pt x="296" y="22"/>
                </a:lnTo>
                <a:lnTo>
                  <a:pt x="298" y="22"/>
                </a:lnTo>
                <a:lnTo>
                  <a:pt x="303" y="20"/>
                </a:lnTo>
                <a:lnTo>
                  <a:pt x="308" y="19"/>
                </a:lnTo>
                <a:lnTo>
                  <a:pt x="313" y="17"/>
                </a:lnTo>
                <a:lnTo>
                  <a:pt x="318" y="15"/>
                </a:lnTo>
                <a:lnTo>
                  <a:pt x="323" y="13"/>
                </a:lnTo>
                <a:lnTo>
                  <a:pt x="328" y="11"/>
                </a:lnTo>
                <a:lnTo>
                  <a:pt x="333" y="9"/>
                </a:lnTo>
                <a:lnTo>
                  <a:pt x="338" y="6"/>
                </a:lnTo>
                <a:lnTo>
                  <a:pt x="340" y="5"/>
                </a:lnTo>
                <a:lnTo>
                  <a:pt x="339" y="8"/>
                </a:lnTo>
                <a:lnTo>
                  <a:pt x="338" y="11"/>
                </a:lnTo>
                <a:lnTo>
                  <a:pt x="336" y="14"/>
                </a:lnTo>
                <a:lnTo>
                  <a:pt x="335" y="17"/>
                </a:lnTo>
                <a:lnTo>
                  <a:pt x="334" y="20"/>
                </a:lnTo>
                <a:lnTo>
                  <a:pt x="332" y="22"/>
                </a:lnTo>
                <a:lnTo>
                  <a:pt x="330" y="25"/>
                </a:lnTo>
                <a:lnTo>
                  <a:pt x="328" y="27"/>
                </a:lnTo>
                <a:lnTo>
                  <a:pt x="326" y="30"/>
                </a:lnTo>
                <a:lnTo>
                  <a:pt x="324" y="32"/>
                </a:lnTo>
                <a:lnTo>
                  <a:pt x="322" y="34"/>
                </a:lnTo>
                <a:lnTo>
                  <a:pt x="320" y="36"/>
                </a:lnTo>
                <a:lnTo>
                  <a:pt x="318" y="38"/>
                </a:lnTo>
                <a:lnTo>
                  <a:pt x="315" y="40"/>
                </a:lnTo>
                <a:lnTo>
                  <a:pt x="313" y="42"/>
                </a:lnTo>
                <a:lnTo>
                  <a:pt x="310" y="44"/>
                </a:lnTo>
                <a:lnTo>
                  <a:pt x="313" y="44"/>
                </a:lnTo>
                <a:lnTo>
                  <a:pt x="315" y="43"/>
                </a:lnTo>
                <a:lnTo>
                  <a:pt x="320" y="43"/>
                </a:lnTo>
                <a:lnTo>
                  <a:pt x="325" y="42"/>
                </a:lnTo>
                <a:lnTo>
                  <a:pt x="330" y="40"/>
                </a:lnTo>
                <a:lnTo>
                  <a:pt x="340" y="37"/>
                </a:lnTo>
                <a:lnTo>
                  <a:pt x="344" y="36"/>
                </a:lnTo>
                <a:lnTo>
                  <a:pt x="350" y="34"/>
                </a:lnTo>
                <a:lnTo>
                  <a:pt x="346" y="39"/>
                </a:lnTo>
                <a:lnTo>
                  <a:pt x="342" y="43"/>
                </a:lnTo>
                <a:lnTo>
                  <a:pt x="339" y="47"/>
                </a:lnTo>
                <a:lnTo>
                  <a:pt x="337" y="50"/>
                </a:lnTo>
                <a:lnTo>
                  <a:pt x="335" y="52"/>
                </a:lnTo>
                <a:lnTo>
                  <a:pt x="330" y="56"/>
                </a:lnTo>
                <a:lnTo>
                  <a:pt x="325" y="61"/>
                </a:lnTo>
                <a:lnTo>
                  <a:pt x="320" y="65"/>
                </a:lnTo>
                <a:lnTo>
                  <a:pt x="315" y="69"/>
                </a:lnTo>
                <a:lnTo>
                  <a:pt x="315" y="70"/>
                </a:lnTo>
                <a:lnTo>
                  <a:pt x="315" y="71"/>
                </a:lnTo>
                <a:lnTo>
                  <a:pt x="314" y="72"/>
                </a:lnTo>
                <a:lnTo>
                  <a:pt x="314" y="73"/>
                </a:lnTo>
                <a:lnTo>
                  <a:pt x="314" y="79"/>
                </a:lnTo>
                <a:lnTo>
                  <a:pt x="314" y="86"/>
                </a:lnTo>
                <a:lnTo>
                  <a:pt x="314" y="93"/>
                </a:lnTo>
                <a:lnTo>
                  <a:pt x="313" y="100"/>
                </a:lnTo>
                <a:lnTo>
                  <a:pt x="312" y="107"/>
                </a:lnTo>
                <a:lnTo>
                  <a:pt x="311" y="114"/>
                </a:lnTo>
                <a:lnTo>
                  <a:pt x="310" y="121"/>
                </a:lnTo>
                <a:lnTo>
                  <a:pt x="308" y="128"/>
                </a:lnTo>
                <a:lnTo>
                  <a:pt x="307" y="134"/>
                </a:lnTo>
                <a:lnTo>
                  <a:pt x="305" y="141"/>
                </a:lnTo>
                <a:lnTo>
                  <a:pt x="302" y="147"/>
                </a:lnTo>
                <a:lnTo>
                  <a:pt x="300" y="154"/>
                </a:lnTo>
                <a:lnTo>
                  <a:pt x="298" y="160"/>
                </a:lnTo>
                <a:lnTo>
                  <a:pt x="295" y="166"/>
                </a:lnTo>
                <a:lnTo>
                  <a:pt x="292" y="173"/>
                </a:lnTo>
                <a:lnTo>
                  <a:pt x="289" y="179"/>
                </a:lnTo>
                <a:lnTo>
                  <a:pt x="286" y="184"/>
                </a:lnTo>
                <a:lnTo>
                  <a:pt x="283" y="188"/>
                </a:lnTo>
                <a:lnTo>
                  <a:pt x="280" y="193"/>
                </a:lnTo>
                <a:lnTo>
                  <a:pt x="277" y="198"/>
                </a:lnTo>
                <a:lnTo>
                  <a:pt x="274" y="202"/>
                </a:lnTo>
                <a:lnTo>
                  <a:pt x="271" y="207"/>
                </a:lnTo>
                <a:lnTo>
                  <a:pt x="267" y="211"/>
                </a:lnTo>
                <a:lnTo>
                  <a:pt x="264" y="215"/>
                </a:lnTo>
                <a:lnTo>
                  <a:pt x="260" y="219"/>
                </a:lnTo>
                <a:lnTo>
                  <a:pt x="257" y="223"/>
                </a:lnTo>
                <a:lnTo>
                  <a:pt x="253" y="227"/>
                </a:lnTo>
                <a:lnTo>
                  <a:pt x="249" y="231"/>
                </a:lnTo>
                <a:lnTo>
                  <a:pt x="246" y="234"/>
                </a:lnTo>
                <a:lnTo>
                  <a:pt x="242" y="238"/>
                </a:lnTo>
                <a:lnTo>
                  <a:pt x="238" y="241"/>
                </a:lnTo>
                <a:lnTo>
                  <a:pt x="234" y="244"/>
                </a:lnTo>
                <a:lnTo>
                  <a:pt x="230" y="247"/>
                </a:lnTo>
                <a:lnTo>
                  <a:pt x="225" y="250"/>
                </a:lnTo>
                <a:lnTo>
                  <a:pt x="221" y="253"/>
                </a:lnTo>
                <a:lnTo>
                  <a:pt x="217" y="256"/>
                </a:lnTo>
                <a:lnTo>
                  <a:pt x="212" y="259"/>
                </a:lnTo>
                <a:lnTo>
                  <a:pt x="207" y="261"/>
                </a:lnTo>
                <a:lnTo>
                  <a:pt x="203" y="264"/>
                </a:lnTo>
                <a:lnTo>
                  <a:pt x="198" y="266"/>
                </a:lnTo>
                <a:lnTo>
                  <a:pt x="193" y="268"/>
                </a:lnTo>
                <a:lnTo>
                  <a:pt x="188" y="270"/>
                </a:lnTo>
                <a:lnTo>
                  <a:pt x="183" y="272"/>
                </a:lnTo>
                <a:lnTo>
                  <a:pt x="178" y="274"/>
                </a:lnTo>
                <a:lnTo>
                  <a:pt x="172" y="276"/>
                </a:lnTo>
                <a:lnTo>
                  <a:pt x="167" y="277"/>
                </a:lnTo>
                <a:lnTo>
                  <a:pt x="162" y="279"/>
                </a:lnTo>
                <a:lnTo>
                  <a:pt x="156" y="280"/>
                </a:lnTo>
                <a:lnTo>
                  <a:pt x="152" y="281"/>
                </a:lnTo>
                <a:lnTo>
                  <a:pt x="147" y="282"/>
                </a:lnTo>
                <a:lnTo>
                  <a:pt x="143" y="283"/>
                </a:lnTo>
                <a:lnTo>
                  <a:pt x="138" y="283"/>
                </a:lnTo>
                <a:lnTo>
                  <a:pt x="134" y="283"/>
                </a:lnTo>
                <a:lnTo>
                  <a:pt x="129" y="284"/>
                </a:lnTo>
                <a:lnTo>
                  <a:pt x="125" y="285"/>
                </a:lnTo>
                <a:lnTo>
                  <a:pt x="121" y="285"/>
                </a:lnTo>
                <a:lnTo>
                  <a:pt x="116" y="285"/>
                </a:lnTo>
                <a:lnTo>
                  <a:pt x="112" y="285"/>
                </a:lnTo>
                <a:lnTo>
                  <a:pt x="108" y="285"/>
                </a:lnTo>
                <a:lnTo>
                  <a:pt x="103" y="285"/>
                </a:lnTo>
                <a:lnTo>
                  <a:pt x="99" y="285"/>
                </a:lnTo>
                <a:lnTo>
                  <a:pt x="95" y="285"/>
                </a:lnTo>
                <a:lnTo>
                  <a:pt x="90" y="284"/>
                </a:lnTo>
                <a:lnTo>
                  <a:pt x="86" y="284"/>
                </a:lnTo>
                <a:lnTo>
                  <a:pt x="82" y="283"/>
                </a:lnTo>
                <a:lnTo>
                  <a:pt x="77" y="283"/>
                </a:lnTo>
                <a:lnTo>
                  <a:pt x="73" y="282"/>
                </a:lnTo>
                <a:lnTo>
                  <a:pt x="69" y="281"/>
                </a:lnTo>
                <a:lnTo>
                  <a:pt x="65" y="280"/>
                </a:lnTo>
                <a:lnTo>
                  <a:pt x="60" y="279"/>
                </a:lnTo>
                <a:lnTo>
                  <a:pt x="56" y="278"/>
                </a:lnTo>
                <a:lnTo>
                  <a:pt x="52" y="277"/>
                </a:lnTo>
                <a:lnTo>
                  <a:pt x="48" y="276"/>
                </a:lnTo>
                <a:lnTo>
                  <a:pt x="44" y="274"/>
                </a:lnTo>
                <a:lnTo>
                  <a:pt x="40" y="273"/>
                </a:lnTo>
                <a:lnTo>
                  <a:pt x="35" y="271"/>
                </a:lnTo>
                <a:lnTo>
                  <a:pt x="31" y="270"/>
                </a:lnTo>
                <a:lnTo>
                  <a:pt x="27" y="267"/>
                </a:lnTo>
                <a:lnTo>
                  <a:pt x="23" y="266"/>
                </a:lnTo>
                <a:lnTo>
                  <a:pt x="19" y="264"/>
                </a:lnTo>
                <a:lnTo>
                  <a:pt x="14" y="261"/>
                </a:lnTo>
                <a:lnTo>
                  <a:pt x="10" y="259"/>
                </a:lnTo>
                <a:lnTo>
                  <a:pt x="0" y="253"/>
                </a:lnTo>
                <a:lnTo>
                  <a:pt x="1" y="2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innerShdw blurRad="38100" dist="127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89"/>
          <p:cNvSpPr>
            <a:spLocks/>
          </p:cNvSpPr>
          <p:nvPr/>
        </p:nvSpPr>
        <p:spPr bwMode="auto">
          <a:xfrm>
            <a:off x="7153661" y="3650287"/>
            <a:ext cx="193562" cy="146146"/>
          </a:xfrm>
          <a:custGeom>
            <a:avLst/>
            <a:gdLst/>
            <a:ahLst/>
            <a:cxnLst/>
            <a:rect l="l" t="t" r="r" b="b"/>
            <a:pathLst>
              <a:path w="473075" h="357188">
                <a:moveTo>
                  <a:pt x="373063" y="188913"/>
                </a:moveTo>
                <a:lnTo>
                  <a:pt x="473075" y="273051"/>
                </a:lnTo>
                <a:lnTo>
                  <a:pt x="373063" y="357188"/>
                </a:lnTo>
                <a:lnTo>
                  <a:pt x="373063" y="307976"/>
                </a:lnTo>
                <a:lnTo>
                  <a:pt x="323850" y="307976"/>
                </a:lnTo>
                <a:lnTo>
                  <a:pt x="306388" y="306388"/>
                </a:lnTo>
                <a:lnTo>
                  <a:pt x="287338" y="301626"/>
                </a:lnTo>
                <a:lnTo>
                  <a:pt x="271463" y="292101"/>
                </a:lnTo>
                <a:lnTo>
                  <a:pt x="255588" y="284163"/>
                </a:lnTo>
                <a:lnTo>
                  <a:pt x="236538" y="269876"/>
                </a:lnTo>
                <a:lnTo>
                  <a:pt x="219075" y="254001"/>
                </a:lnTo>
                <a:lnTo>
                  <a:pt x="244475" y="227013"/>
                </a:lnTo>
                <a:lnTo>
                  <a:pt x="260350" y="207963"/>
                </a:lnTo>
                <a:lnTo>
                  <a:pt x="276225" y="220663"/>
                </a:lnTo>
                <a:lnTo>
                  <a:pt x="290513" y="230188"/>
                </a:lnTo>
                <a:lnTo>
                  <a:pt x="303213" y="238126"/>
                </a:lnTo>
                <a:lnTo>
                  <a:pt x="315913" y="241301"/>
                </a:lnTo>
                <a:lnTo>
                  <a:pt x="323850" y="242888"/>
                </a:lnTo>
                <a:lnTo>
                  <a:pt x="373063" y="242888"/>
                </a:lnTo>
                <a:close/>
                <a:moveTo>
                  <a:pt x="0" y="52388"/>
                </a:moveTo>
                <a:lnTo>
                  <a:pt x="57150" y="52388"/>
                </a:lnTo>
                <a:lnTo>
                  <a:pt x="74613" y="53976"/>
                </a:lnTo>
                <a:lnTo>
                  <a:pt x="93663" y="58738"/>
                </a:lnTo>
                <a:lnTo>
                  <a:pt x="109538" y="65088"/>
                </a:lnTo>
                <a:lnTo>
                  <a:pt x="125413" y="73026"/>
                </a:lnTo>
                <a:lnTo>
                  <a:pt x="142875" y="88901"/>
                </a:lnTo>
                <a:lnTo>
                  <a:pt x="161925" y="104776"/>
                </a:lnTo>
                <a:lnTo>
                  <a:pt x="138113" y="130176"/>
                </a:lnTo>
                <a:lnTo>
                  <a:pt x="117475" y="150813"/>
                </a:lnTo>
                <a:lnTo>
                  <a:pt x="103188" y="138113"/>
                </a:lnTo>
                <a:lnTo>
                  <a:pt x="90488" y="128588"/>
                </a:lnTo>
                <a:lnTo>
                  <a:pt x="77788" y="120651"/>
                </a:lnTo>
                <a:lnTo>
                  <a:pt x="65088" y="115888"/>
                </a:lnTo>
                <a:lnTo>
                  <a:pt x="57150" y="114301"/>
                </a:lnTo>
                <a:lnTo>
                  <a:pt x="0" y="114301"/>
                </a:lnTo>
                <a:close/>
                <a:moveTo>
                  <a:pt x="373063" y="0"/>
                </a:moveTo>
                <a:lnTo>
                  <a:pt x="473075" y="82550"/>
                </a:lnTo>
                <a:lnTo>
                  <a:pt x="373063" y="166688"/>
                </a:lnTo>
                <a:lnTo>
                  <a:pt x="373063" y="114300"/>
                </a:lnTo>
                <a:lnTo>
                  <a:pt x="323850" y="114300"/>
                </a:lnTo>
                <a:lnTo>
                  <a:pt x="317500" y="115888"/>
                </a:lnTo>
                <a:lnTo>
                  <a:pt x="307975" y="119063"/>
                </a:lnTo>
                <a:lnTo>
                  <a:pt x="300038" y="122238"/>
                </a:lnTo>
                <a:lnTo>
                  <a:pt x="290513" y="128588"/>
                </a:lnTo>
                <a:lnTo>
                  <a:pt x="269875" y="144463"/>
                </a:lnTo>
                <a:lnTo>
                  <a:pt x="246063" y="166688"/>
                </a:lnTo>
                <a:lnTo>
                  <a:pt x="196850" y="219075"/>
                </a:lnTo>
                <a:lnTo>
                  <a:pt x="171450" y="246063"/>
                </a:lnTo>
                <a:lnTo>
                  <a:pt x="142875" y="269875"/>
                </a:lnTo>
                <a:lnTo>
                  <a:pt x="125413" y="284163"/>
                </a:lnTo>
                <a:lnTo>
                  <a:pt x="103188" y="296863"/>
                </a:lnTo>
                <a:lnTo>
                  <a:pt x="92075" y="301625"/>
                </a:lnTo>
                <a:lnTo>
                  <a:pt x="79375" y="304800"/>
                </a:lnTo>
                <a:lnTo>
                  <a:pt x="68263" y="306388"/>
                </a:lnTo>
                <a:lnTo>
                  <a:pt x="55563" y="307975"/>
                </a:lnTo>
                <a:lnTo>
                  <a:pt x="0" y="307975"/>
                </a:lnTo>
                <a:lnTo>
                  <a:pt x="0" y="242888"/>
                </a:lnTo>
                <a:lnTo>
                  <a:pt x="55563" y="242888"/>
                </a:lnTo>
                <a:lnTo>
                  <a:pt x="63500" y="242888"/>
                </a:lnTo>
                <a:lnTo>
                  <a:pt x="69850" y="239713"/>
                </a:lnTo>
                <a:lnTo>
                  <a:pt x="79375" y="236538"/>
                </a:lnTo>
                <a:lnTo>
                  <a:pt x="90488" y="230188"/>
                </a:lnTo>
                <a:lnTo>
                  <a:pt x="111125" y="214313"/>
                </a:lnTo>
                <a:lnTo>
                  <a:pt x="134938" y="192088"/>
                </a:lnTo>
                <a:lnTo>
                  <a:pt x="184150" y="139700"/>
                </a:lnTo>
                <a:lnTo>
                  <a:pt x="209550" y="114300"/>
                </a:lnTo>
                <a:lnTo>
                  <a:pt x="236538" y="88900"/>
                </a:lnTo>
                <a:lnTo>
                  <a:pt x="255588" y="73025"/>
                </a:lnTo>
                <a:lnTo>
                  <a:pt x="276225" y="63500"/>
                </a:lnTo>
                <a:lnTo>
                  <a:pt x="287338" y="58738"/>
                </a:lnTo>
                <a:lnTo>
                  <a:pt x="298450" y="53975"/>
                </a:lnTo>
                <a:lnTo>
                  <a:pt x="311150" y="52387"/>
                </a:lnTo>
                <a:lnTo>
                  <a:pt x="323850" y="52387"/>
                </a:lnTo>
                <a:lnTo>
                  <a:pt x="373063" y="5238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innerShdw blurRad="25400" dist="127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5600691" y="3609064"/>
            <a:ext cx="183046" cy="228588"/>
            <a:chOff x="6006946" y="4028502"/>
            <a:chExt cx="166452" cy="207866"/>
          </a:xfrm>
        </p:grpSpPr>
        <p:sp>
          <p:nvSpPr>
            <p:cNvPr id="32" name="Freeform 20"/>
            <p:cNvSpPr>
              <a:spLocks noEditPoints="1"/>
            </p:cNvSpPr>
            <p:nvPr/>
          </p:nvSpPr>
          <p:spPr bwMode="auto">
            <a:xfrm>
              <a:off x="6006946" y="4028502"/>
              <a:ext cx="166452" cy="207866"/>
            </a:xfrm>
            <a:custGeom>
              <a:avLst/>
              <a:gdLst>
                <a:gd name="T0" fmla="*/ 147 w 216"/>
                <a:gd name="T1" fmla="*/ 233 h 270"/>
                <a:gd name="T2" fmla="*/ 165 w 216"/>
                <a:gd name="T3" fmla="*/ 200 h 270"/>
                <a:gd name="T4" fmla="*/ 216 w 216"/>
                <a:gd name="T5" fmla="*/ 108 h 270"/>
                <a:gd name="T6" fmla="*/ 108 w 216"/>
                <a:gd name="T7" fmla="*/ 0 h 270"/>
                <a:gd name="T8" fmla="*/ 0 w 216"/>
                <a:gd name="T9" fmla="*/ 108 h 270"/>
                <a:gd name="T10" fmla="*/ 51 w 216"/>
                <a:gd name="T11" fmla="*/ 200 h 270"/>
                <a:gd name="T12" fmla="*/ 70 w 216"/>
                <a:gd name="T13" fmla="*/ 233 h 270"/>
                <a:gd name="T14" fmla="*/ 70 w 216"/>
                <a:gd name="T15" fmla="*/ 247 h 270"/>
                <a:gd name="T16" fmla="*/ 93 w 216"/>
                <a:gd name="T17" fmla="*/ 270 h 270"/>
                <a:gd name="T18" fmla="*/ 123 w 216"/>
                <a:gd name="T19" fmla="*/ 270 h 270"/>
                <a:gd name="T20" fmla="*/ 147 w 216"/>
                <a:gd name="T21" fmla="*/ 247 h 270"/>
                <a:gd name="T22" fmla="*/ 147 w 216"/>
                <a:gd name="T23" fmla="*/ 233 h 270"/>
                <a:gd name="T24" fmla="*/ 124 w 216"/>
                <a:gd name="T25" fmla="*/ 224 h 270"/>
                <a:gd name="T26" fmla="*/ 92 w 216"/>
                <a:gd name="T27" fmla="*/ 224 h 270"/>
                <a:gd name="T28" fmla="*/ 64 w 216"/>
                <a:gd name="T29" fmla="*/ 180 h 270"/>
                <a:gd name="T30" fmla="*/ 23 w 216"/>
                <a:gd name="T31" fmla="*/ 108 h 270"/>
                <a:gd name="T32" fmla="*/ 108 w 216"/>
                <a:gd name="T33" fmla="*/ 23 h 270"/>
                <a:gd name="T34" fmla="*/ 193 w 216"/>
                <a:gd name="T35" fmla="*/ 108 h 270"/>
                <a:gd name="T36" fmla="*/ 153 w 216"/>
                <a:gd name="T37" fmla="*/ 180 h 270"/>
                <a:gd name="T38" fmla="*/ 124 w 216"/>
                <a:gd name="T39" fmla="*/ 22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6" h="270">
                  <a:moveTo>
                    <a:pt x="147" y="233"/>
                  </a:moveTo>
                  <a:cubicBezTo>
                    <a:pt x="147" y="219"/>
                    <a:pt x="153" y="207"/>
                    <a:pt x="165" y="200"/>
                  </a:cubicBezTo>
                  <a:cubicBezTo>
                    <a:pt x="195" y="181"/>
                    <a:pt x="216" y="147"/>
                    <a:pt x="216" y="108"/>
                  </a:cubicBezTo>
                  <a:cubicBezTo>
                    <a:pt x="216" y="49"/>
                    <a:pt x="168" y="0"/>
                    <a:pt x="108" y="0"/>
                  </a:cubicBezTo>
                  <a:cubicBezTo>
                    <a:pt x="49" y="0"/>
                    <a:pt x="0" y="49"/>
                    <a:pt x="0" y="108"/>
                  </a:cubicBezTo>
                  <a:cubicBezTo>
                    <a:pt x="0" y="147"/>
                    <a:pt x="21" y="181"/>
                    <a:pt x="51" y="200"/>
                  </a:cubicBezTo>
                  <a:cubicBezTo>
                    <a:pt x="63" y="207"/>
                    <a:pt x="70" y="219"/>
                    <a:pt x="70" y="233"/>
                  </a:cubicBezTo>
                  <a:cubicBezTo>
                    <a:pt x="70" y="247"/>
                    <a:pt x="70" y="247"/>
                    <a:pt x="70" y="247"/>
                  </a:cubicBezTo>
                  <a:cubicBezTo>
                    <a:pt x="93" y="270"/>
                    <a:pt x="93" y="270"/>
                    <a:pt x="93" y="270"/>
                  </a:cubicBezTo>
                  <a:cubicBezTo>
                    <a:pt x="123" y="270"/>
                    <a:pt x="123" y="270"/>
                    <a:pt x="123" y="270"/>
                  </a:cubicBezTo>
                  <a:cubicBezTo>
                    <a:pt x="147" y="247"/>
                    <a:pt x="147" y="247"/>
                    <a:pt x="147" y="247"/>
                  </a:cubicBezTo>
                  <a:lnTo>
                    <a:pt x="147" y="233"/>
                  </a:lnTo>
                  <a:close/>
                  <a:moveTo>
                    <a:pt x="124" y="224"/>
                  </a:moveTo>
                  <a:cubicBezTo>
                    <a:pt x="92" y="224"/>
                    <a:pt x="92" y="224"/>
                    <a:pt x="92" y="224"/>
                  </a:cubicBezTo>
                  <a:cubicBezTo>
                    <a:pt x="89" y="206"/>
                    <a:pt x="79" y="190"/>
                    <a:pt x="64" y="180"/>
                  </a:cubicBezTo>
                  <a:cubicBezTo>
                    <a:pt x="38" y="165"/>
                    <a:pt x="23" y="138"/>
                    <a:pt x="23" y="108"/>
                  </a:cubicBezTo>
                  <a:cubicBezTo>
                    <a:pt x="23" y="62"/>
                    <a:pt x="61" y="23"/>
                    <a:pt x="108" y="23"/>
                  </a:cubicBezTo>
                  <a:cubicBezTo>
                    <a:pt x="155" y="23"/>
                    <a:pt x="193" y="62"/>
                    <a:pt x="193" y="108"/>
                  </a:cubicBezTo>
                  <a:cubicBezTo>
                    <a:pt x="193" y="138"/>
                    <a:pt x="178" y="165"/>
                    <a:pt x="153" y="180"/>
                  </a:cubicBezTo>
                  <a:cubicBezTo>
                    <a:pt x="137" y="190"/>
                    <a:pt x="127" y="206"/>
                    <a:pt x="124" y="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25400" dist="127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054615" y="4065230"/>
              <a:ext cx="71113" cy="89085"/>
            </a:xfrm>
            <a:custGeom>
              <a:avLst/>
              <a:gdLst>
                <a:gd name="T0" fmla="*/ 57 w 91"/>
                <a:gd name="T1" fmla="*/ 44 h 114"/>
                <a:gd name="T2" fmla="*/ 75 w 91"/>
                <a:gd name="T3" fmla="*/ 0 h 114"/>
                <a:gd name="T4" fmla="*/ 0 w 91"/>
                <a:gd name="T5" fmla="*/ 70 h 114"/>
                <a:gd name="T6" fmla="*/ 34 w 91"/>
                <a:gd name="T7" fmla="*/ 70 h 114"/>
                <a:gd name="T8" fmla="*/ 16 w 91"/>
                <a:gd name="T9" fmla="*/ 114 h 114"/>
                <a:gd name="T10" fmla="*/ 91 w 91"/>
                <a:gd name="T11" fmla="*/ 44 h 114"/>
                <a:gd name="T12" fmla="*/ 57 w 91"/>
                <a:gd name="T13" fmla="*/ 4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14">
                  <a:moveTo>
                    <a:pt x="57" y="44"/>
                  </a:moveTo>
                  <a:lnTo>
                    <a:pt x="75" y="0"/>
                  </a:lnTo>
                  <a:lnTo>
                    <a:pt x="0" y="70"/>
                  </a:lnTo>
                  <a:lnTo>
                    <a:pt x="34" y="70"/>
                  </a:lnTo>
                  <a:lnTo>
                    <a:pt x="16" y="114"/>
                  </a:lnTo>
                  <a:lnTo>
                    <a:pt x="91" y="44"/>
                  </a:lnTo>
                  <a:lnTo>
                    <a:pt x="57" y="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innerShdw blurRad="25400" dist="127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Freeform 23"/>
          <p:cNvSpPr>
            <a:spLocks/>
          </p:cNvSpPr>
          <p:nvPr/>
        </p:nvSpPr>
        <p:spPr bwMode="auto">
          <a:xfrm>
            <a:off x="6365931" y="3617966"/>
            <a:ext cx="210792" cy="210790"/>
          </a:xfrm>
          <a:custGeom>
            <a:avLst/>
            <a:gdLst/>
            <a:ahLst/>
            <a:cxnLst/>
            <a:rect l="l" t="t" r="r" b="b"/>
            <a:pathLst>
              <a:path w="422275" h="422276">
                <a:moveTo>
                  <a:pt x="178365" y="222250"/>
                </a:moveTo>
                <a:cubicBezTo>
                  <a:pt x="178365" y="222250"/>
                  <a:pt x="178365" y="222250"/>
                  <a:pt x="206455" y="261159"/>
                </a:cubicBezTo>
                <a:cubicBezTo>
                  <a:pt x="206455" y="261159"/>
                  <a:pt x="206455" y="261159"/>
                  <a:pt x="206455" y="259214"/>
                </a:cubicBezTo>
                <a:lnTo>
                  <a:pt x="206455" y="245596"/>
                </a:lnTo>
                <a:cubicBezTo>
                  <a:pt x="206455" y="245596"/>
                  <a:pt x="206455" y="245596"/>
                  <a:pt x="205285" y="244234"/>
                </a:cubicBezTo>
                <a:lnTo>
                  <a:pt x="197092" y="234701"/>
                </a:lnTo>
                <a:cubicBezTo>
                  <a:pt x="197092" y="234701"/>
                  <a:pt x="197092" y="234701"/>
                  <a:pt x="225183" y="234701"/>
                </a:cubicBezTo>
                <a:cubicBezTo>
                  <a:pt x="225183" y="234701"/>
                  <a:pt x="225183" y="234701"/>
                  <a:pt x="224012" y="236063"/>
                </a:cubicBezTo>
                <a:lnTo>
                  <a:pt x="215819" y="245596"/>
                </a:lnTo>
                <a:cubicBezTo>
                  <a:pt x="215819" y="245596"/>
                  <a:pt x="215819" y="245596"/>
                  <a:pt x="215819" y="247541"/>
                </a:cubicBezTo>
                <a:lnTo>
                  <a:pt x="215819" y="261159"/>
                </a:lnTo>
                <a:cubicBezTo>
                  <a:pt x="215819" y="261159"/>
                  <a:pt x="215819" y="261159"/>
                  <a:pt x="243910" y="222250"/>
                </a:cubicBezTo>
                <a:lnTo>
                  <a:pt x="300091" y="247152"/>
                </a:lnTo>
                <a:cubicBezTo>
                  <a:pt x="303212" y="259603"/>
                  <a:pt x="301652" y="273610"/>
                  <a:pt x="292288" y="284505"/>
                </a:cubicBezTo>
                <a:cubicBezTo>
                  <a:pt x="284485" y="295400"/>
                  <a:pt x="272000" y="301625"/>
                  <a:pt x="259516" y="301625"/>
                </a:cubicBezTo>
                <a:cubicBezTo>
                  <a:pt x="259516" y="301625"/>
                  <a:pt x="259516" y="301625"/>
                  <a:pt x="164319" y="301625"/>
                </a:cubicBezTo>
                <a:cubicBezTo>
                  <a:pt x="150274" y="301625"/>
                  <a:pt x="137789" y="295400"/>
                  <a:pt x="129986" y="284505"/>
                </a:cubicBezTo>
                <a:cubicBezTo>
                  <a:pt x="122183" y="273610"/>
                  <a:pt x="119062" y="259603"/>
                  <a:pt x="122183" y="247152"/>
                </a:cubicBezTo>
                <a:cubicBezTo>
                  <a:pt x="122183" y="247152"/>
                  <a:pt x="122183" y="247152"/>
                  <a:pt x="178365" y="222250"/>
                </a:cubicBezTo>
                <a:close/>
                <a:moveTo>
                  <a:pt x="386304" y="211138"/>
                </a:moveTo>
                <a:cubicBezTo>
                  <a:pt x="386316" y="211138"/>
                  <a:pt x="386979" y="211138"/>
                  <a:pt x="422275" y="211138"/>
                </a:cubicBezTo>
                <a:cubicBezTo>
                  <a:pt x="422275" y="328437"/>
                  <a:pt x="328436" y="422276"/>
                  <a:pt x="211138" y="422276"/>
                </a:cubicBezTo>
                <a:cubicBezTo>
                  <a:pt x="142323" y="422276"/>
                  <a:pt x="81327" y="389432"/>
                  <a:pt x="42228" y="337821"/>
                </a:cubicBezTo>
                <a:cubicBezTo>
                  <a:pt x="42221" y="337828"/>
                  <a:pt x="41696" y="338353"/>
                  <a:pt x="0" y="380049"/>
                </a:cubicBezTo>
                <a:cubicBezTo>
                  <a:pt x="0" y="380031"/>
                  <a:pt x="0" y="378683"/>
                  <a:pt x="0" y="272134"/>
                </a:cubicBezTo>
                <a:cubicBezTo>
                  <a:pt x="17" y="272134"/>
                  <a:pt x="1377" y="272134"/>
                  <a:pt x="109479" y="272134"/>
                </a:cubicBezTo>
                <a:cubicBezTo>
                  <a:pt x="109472" y="272140"/>
                  <a:pt x="108964" y="272629"/>
                  <a:pt x="68815" y="311233"/>
                </a:cubicBezTo>
                <a:cubicBezTo>
                  <a:pt x="100095" y="356589"/>
                  <a:pt x="151706" y="386304"/>
                  <a:pt x="211138" y="386304"/>
                </a:cubicBezTo>
                <a:cubicBezTo>
                  <a:pt x="308105" y="386304"/>
                  <a:pt x="386304" y="308105"/>
                  <a:pt x="386304" y="211138"/>
                </a:cubicBezTo>
                <a:close/>
                <a:moveTo>
                  <a:pt x="199440" y="122214"/>
                </a:moveTo>
                <a:cubicBezTo>
                  <a:pt x="211917" y="120650"/>
                  <a:pt x="218156" y="122214"/>
                  <a:pt x="225954" y="128467"/>
                </a:cubicBezTo>
                <a:cubicBezTo>
                  <a:pt x="244670" y="131594"/>
                  <a:pt x="254028" y="144102"/>
                  <a:pt x="246229" y="164427"/>
                </a:cubicBezTo>
                <a:cubicBezTo>
                  <a:pt x="250908" y="165990"/>
                  <a:pt x="255587" y="172244"/>
                  <a:pt x="255587" y="176934"/>
                </a:cubicBezTo>
                <a:cubicBezTo>
                  <a:pt x="255587" y="184752"/>
                  <a:pt x="250908" y="191006"/>
                  <a:pt x="244670" y="191006"/>
                </a:cubicBezTo>
                <a:cubicBezTo>
                  <a:pt x="239991" y="211330"/>
                  <a:pt x="229073" y="223838"/>
                  <a:pt x="210357" y="223838"/>
                </a:cubicBezTo>
                <a:cubicBezTo>
                  <a:pt x="191642" y="223838"/>
                  <a:pt x="182284" y="211330"/>
                  <a:pt x="177605" y="191006"/>
                </a:cubicBezTo>
                <a:cubicBezTo>
                  <a:pt x="171366" y="191006"/>
                  <a:pt x="166687" y="184752"/>
                  <a:pt x="166687" y="176934"/>
                </a:cubicBezTo>
                <a:cubicBezTo>
                  <a:pt x="166687" y="172244"/>
                  <a:pt x="169807" y="165990"/>
                  <a:pt x="174485" y="164427"/>
                </a:cubicBezTo>
                <a:cubicBezTo>
                  <a:pt x="171366" y="156610"/>
                  <a:pt x="171366" y="148792"/>
                  <a:pt x="176045" y="140975"/>
                </a:cubicBezTo>
                <a:cubicBezTo>
                  <a:pt x="180724" y="130031"/>
                  <a:pt x="186963" y="123777"/>
                  <a:pt x="199440" y="122214"/>
                </a:cubicBezTo>
                <a:close/>
                <a:moveTo>
                  <a:pt x="211138" y="0"/>
                </a:moveTo>
                <a:cubicBezTo>
                  <a:pt x="279953" y="0"/>
                  <a:pt x="340948" y="34408"/>
                  <a:pt x="380048" y="84455"/>
                </a:cubicBezTo>
                <a:cubicBezTo>
                  <a:pt x="380054" y="84449"/>
                  <a:pt x="380580" y="83924"/>
                  <a:pt x="422275" y="42228"/>
                </a:cubicBezTo>
                <a:cubicBezTo>
                  <a:pt x="422275" y="42245"/>
                  <a:pt x="422275" y="43617"/>
                  <a:pt x="422275" y="151707"/>
                </a:cubicBezTo>
                <a:cubicBezTo>
                  <a:pt x="422258" y="151707"/>
                  <a:pt x="420922" y="151707"/>
                  <a:pt x="314361" y="151707"/>
                </a:cubicBezTo>
                <a:cubicBezTo>
                  <a:pt x="314369" y="151698"/>
                  <a:pt x="314937" y="151107"/>
                  <a:pt x="353460" y="111043"/>
                </a:cubicBezTo>
                <a:cubicBezTo>
                  <a:pt x="322180" y="65688"/>
                  <a:pt x="270569" y="35972"/>
                  <a:pt x="211138" y="35972"/>
                </a:cubicBezTo>
                <a:cubicBezTo>
                  <a:pt x="115735" y="35972"/>
                  <a:pt x="35972" y="115735"/>
                  <a:pt x="35972" y="211138"/>
                </a:cubicBezTo>
                <a:cubicBezTo>
                  <a:pt x="35959" y="211138"/>
                  <a:pt x="35296" y="211138"/>
                  <a:pt x="0" y="211138"/>
                </a:cubicBezTo>
                <a:cubicBezTo>
                  <a:pt x="0" y="95403"/>
                  <a:pt x="95403" y="0"/>
                  <a:pt x="21113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innerShdw blurRad="25400" dist="127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5012733" y="1785832"/>
            <a:ext cx="3036195" cy="189282"/>
            <a:chOff x="5410691" y="2117214"/>
            <a:chExt cx="3036195" cy="189282"/>
          </a:xfrm>
        </p:grpSpPr>
        <p:sp>
          <p:nvSpPr>
            <p:cNvPr id="36" name="矩形 35"/>
            <p:cNvSpPr>
              <a:spLocks noChangeArrowheads="1"/>
            </p:cNvSpPr>
            <p:nvPr/>
          </p:nvSpPr>
          <p:spPr bwMode="auto">
            <a:xfrm>
              <a:off x="5410691" y="2117214"/>
              <a:ext cx="746348" cy="18928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200" b="1" cap="all" dirty="0">
                  <a:latin typeface="微软雅黑" pitchFamily="34" charset="-122"/>
                  <a:ea typeface="微软雅黑" pitchFamily="34" charset="-122"/>
                  <a:cs typeface="+mj-cs"/>
                </a:rPr>
                <a:t>项目说明</a:t>
              </a:r>
              <a:endParaRPr lang="en-US" altLang="zh-CN" sz="1200" b="1" cap="all" dirty="0">
                <a:latin typeface="微软雅黑" pitchFamily="34" charset="-122"/>
                <a:ea typeface="微软雅黑" pitchFamily="34" charset="-122"/>
                <a:cs typeface="+mj-cs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6083724" y="2211855"/>
              <a:ext cx="2363162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5"/>
          <p:cNvSpPr txBox="1"/>
          <p:nvPr/>
        </p:nvSpPr>
        <p:spPr>
          <a:xfrm>
            <a:off x="4644008" y="2057676"/>
            <a:ext cx="34769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>
                <a:solidFill>
                  <a:schemeClr val="tx1"/>
                </a:solidFill>
              </a:rPr>
              <a:t>点击输入简要文字内容，文字内容需概括精炼，言简意赅的说明该分项内容</a:t>
            </a:r>
            <a:r>
              <a:rPr lang="en-US" altLang="zh-CN" sz="1000" dirty="0">
                <a:solidFill>
                  <a:schemeClr val="tx1"/>
                </a:solidFill>
              </a:rPr>
              <a:t>KINGPUB</a:t>
            </a:r>
            <a:r>
              <a:rPr lang="zh-CN" altLang="en-US" sz="1000" dirty="0">
                <a:solidFill>
                  <a:schemeClr val="tx1"/>
                </a:solidFill>
              </a:rPr>
              <a:t>专业设计</a:t>
            </a:r>
            <a:r>
              <a:rPr lang="en-US" altLang="zh-CN" sz="1000" dirty="0">
                <a:solidFill>
                  <a:schemeClr val="tx1"/>
                </a:solidFill>
              </a:rPr>
              <a:t>……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5012733" y="2642390"/>
            <a:ext cx="3036195" cy="189282"/>
            <a:chOff x="5410691" y="2973772"/>
            <a:chExt cx="3036195" cy="189282"/>
          </a:xfrm>
        </p:grpSpPr>
        <p:sp>
          <p:nvSpPr>
            <p:cNvPr id="40" name="矩形 39"/>
            <p:cNvSpPr>
              <a:spLocks noChangeArrowheads="1"/>
            </p:cNvSpPr>
            <p:nvPr/>
          </p:nvSpPr>
          <p:spPr bwMode="auto">
            <a:xfrm>
              <a:off x="5410691" y="2973772"/>
              <a:ext cx="806537" cy="18928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200" b="1" cap="all" dirty="0">
                  <a:latin typeface="微软雅黑" pitchFamily="34" charset="-122"/>
                  <a:ea typeface="微软雅黑" pitchFamily="34" charset="-122"/>
                  <a:cs typeface="+mj-cs"/>
                </a:rPr>
                <a:t>经验与不足</a:t>
              </a:r>
              <a:endParaRPr lang="en-US" altLang="zh-CN" sz="1200" b="1" cap="all" dirty="0">
                <a:latin typeface="微软雅黑" pitchFamily="34" charset="-122"/>
                <a:ea typeface="微软雅黑" pitchFamily="34" charset="-122"/>
                <a:cs typeface="+mj-cs"/>
              </a:endParaRPr>
            </a:p>
          </p:txBody>
        </p:sp>
        <p:cxnSp>
          <p:nvCxnSpPr>
            <p:cNvPr id="41" name="直接连接符 40"/>
            <p:cNvCxnSpPr>
              <a:stCxn id="40" idx="3"/>
            </p:cNvCxnSpPr>
            <p:nvPr/>
          </p:nvCxnSpPr>
          <p:spPr>
            <a:xfrm>
              <a:off x="6217228" y="3068413"/>
              <a:ext cx="2229658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5"/>
          <p:cNvSpPr txBox="1"/>
          <p:nvPr/>
        </p:nvSpPr>
        <p:spPr>
          <a:xfrm>
            <a:off x="4644008" y="2914234"/>
            <a:ext cx="34769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>
                <a:solidFill>
                  <a:schemeClr val="tx1"/>
                </a:solidFill>
              </a:rPr>
              <a:t>点击输入简要文字内容，文字内容需概括精炼，言简意赅的说明该分项内容</a:t>
            </a:r>
            <a:r>
              <a:rPr lang="en-US" altLang="zh-CN" sz="1000" dirty="0">
                <a:solidFill>
                  <a:schemeClr val="tx1"/>
                </a:solidFill>
              </a:rPr>
              <a:t>KINGPUB</a:t>
            </a:r>
            <a:r>
              <a:rPr lang="zh-CN" altLang="en-US" sz="1000" dirty="0">
                <a:solidFill>
                  <a:schemeClr val="tx1"/>
                </a:solidFill>
              </a:rPr>
              <a:t>专业设计</a:t>
            </a:r>
            <a:r>
              <a:rPr lang="en-US" altLang="zh-CN" sz="1000" dirty="0">
                <a:solidFill>
                  <a:schemeClr val="tx1"/>
                </a:solidFill>
              </a:rPr>
              <a:t>……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4644008" y="1745573"/>
            <a:ext cx="254992" cy="254990"/>
            <a:chOff x="5026429" y="2057723"/>
            <a:chExt cx="254992" cy="254990"/>
          </a:xfrm>
        </p:grpSpPr>
        <p:sp>
          <p:nvSpPr>
            <p:cNvPr id="44" name="椭圆 43"/>
            <p:cNvSpPr/>
            <p:nvPr/>
          </p:nvSpPr>
          <p:spPr>
            <a:xfrm>
              <a:off x="5026429" y="2057723"/>
              <a:ext cx="254992" cy="25499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65100" dist="508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Freeform 34"/>
            <p:cNvSpPr>
              <a:spLocks/>
            </p:cNvSpPr>
            <p:nvPr/>
          </p:nvSpPr>
          <p:spPr bwMode="auto">
            <a:xfrm>
              <a:off x="5095295" y="2126932"/>
              <a:ext cx="117262" cy="1165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38100" dist="127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644008" y="2601402"/>
            <a:ext cx="254992" cy="254990"/>
            <a:chOff x="5026429" y="2057723"/>
            <a:chExt cx="254992" cy="254990"/>
          </a:xfrm>
        </p:grpSpPr>
        <p:sp>
          <p:nvSpPr>
            <p:cNvPr id="47" name="椭圆 46"/>
            <p:cNvSpPr/>
            <p:nvPr/>
          </p:nvSpPr>
          <p:spPr>
            <a:xfrm>
              <a:off x="5026429" y="2057723"/>
              <a:ext cx="254992" cy="25499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65100" dist="508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Freeform 34"/>
            <p:cNvSpPr>
              <a:spLocks/>
            </p:cNvSpPr>
            <p:nvPr/>
          </p:nvSpPr>
          <p:spPr bwMode="auto">
            <a:xfrm>
              <a:off x="5095295" y="2126932"/>
              <a:ext cx="117262" cy="1165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38100" dist="127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9" name="矩形 48"/>
          <p:cNvSpPr/>
          <p:nvPr/>
        </p:nvSpPr>
        <p:spPr>
          <a:xfrm>
            <a:off x="423121" y="2497814"/>
            <a:ext cx="3069683" cy="223417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02995" tIns="51497" rIns="102995" bIns="514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95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3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 animBg="1"/>
      <p:bldP spid="30" grpId="0" animBg="1"/>
      <p:bldP spid="34" grpId="0" animBg="1"/>
      <p:bldP spid="38" grpId="0"/>
      <p:bldP spid="42" grpId="0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>
          <a:xfrm>
            <a:off x="539552" y="627534"/>
            <a:ext cx="8136904" cy="3823270"/>
          </a:xfrm>
          <a:prstGeom prst="roundRect">
            <a:avLst/>
          </a:prstGeom>
          <a:gradFill flip="none" rotWithShape="1">
            <a:gsLst>
              <a:gs pos="61000">
                <a:srgbClr val="EBEBEB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203200" dist="381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33897" y="1830897"/>
            <a:ext cx="293687" cy="1081088"/>
          </a:xfrm>
          <a:prstGeom prst="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469220" y="1795613"/>
            <a:ext cx="2895601" cy="1081088"/>
            <a:chOff x="5546726" y="2075260"/>
            <a:chExt cx="2895601" cy="1081088"/>
          </a:xfrm>
          <a:solidFill>
            <a:srgbClr val="0070C0"/>
          </a:solidFill>
        </p:grpSpPr>
        <p:sp>
          <p:nvSpPr>
            <p:cNvPr id="19" name="矩形 18"/>
            <p:cNvSpPr/>
            <p:nvPr/>
          </p:nvSpPr>
          <p:spPr>
            <a:xfrm>
              <a:off x="5546726" y="2075260"/>
              <a:ext cx="568325" cy="1081088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546727" y="2075260"/>
              <a:ext cx="2895600" cy="1081088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zh-CN" altLang="en-US" sz="3100" dirty="0">
                  <a:solidFill>
                    <a:srgbClr val="FFFFFF"/>
                  </a:solidFill>
                  <a:latin typeface="+mn-ea"/>
                </a:rPr>
                <a:t>内容主题</a:t>
              </a:r>
              <a:endParaRPr lang="en-US" altLang="zh-CN" sz="3100" dirty="0">
                <a:solidFill>
                  <a:srgbClr val="FFFFFF"/>
                </a:solidFill>
                <a:latin typeface="+mn-ea"/>
              </a:endParaRPr>
            </a:p>
            <a:p>
              <a:pPr algn="ctr">
                <a:defRPr/>
              </a:pPr>
              <a:r>
                <a:rPr lang="en-US" altLang="zh-CN" sz="2000" dirty="0">
                  <a:solidFill>
                    <a:srgbClr val="FFFFFF"/>
                  </a:solidFill>
                  <a:latin typeface="Berlin Sans FB" panose="020E0602020502020306" pitchFamily="34" charset="0"/>
                  <a:ea typeface="Adobe 繁黑體 Std B" panose="020B0700000000000000" pitchFamily="34" charset="-128"/>
                </a:rPr>
                <a:t>ZHUZHI NEIRONG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1144869" y="1763466"/>
            <a:ext cx="4324350" cy="1123950"/>
          </a:xfrm>
          <a:prstGeom prst="rect">
            <a:avLst/>
          </a:prstGeom>
        </p:spPr>
        <p:txBody>
          <a:bodyPr lIns="86535" tIns="44999" rIns="86535" bIns="44999" anchor="ctr"/>
          <a:lstStyle/>
          <a:p>
            <a:pPr algn="just">
              <a:lnSpc>
                <a:spcPct val="140000"/>
              </a:lnSpc>
              <a:spcBef>
                <a:spcPts val="577"/>
              </a:spcBef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请在此处输入您的文本，或者复制您的文本粘贴到。请在此处输入您的文本，或者复制您的文本粘贴到。请在此处输入您的文本，或者复制您的文本粘贴到。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03594" y="3054103"/>
            <a:ext cx="7219950" cy="448877"/>
          </a:xfrm>
          <a:prstGeom prst="rect">
            <a:avLst/>
          </a:prstGeom>
        </p:spPr>
        <p:txBody>
          <a:bodyPr lIns="87920" tIns="43960" rIns="87920" bIns="43960">
            <a:spAutoFit/>
          </a:bodyPr>
          <a:lstStyle/>
          <a:p>
            <a:pPr algn="just">
              <a:lnSpc>
                <a:spcPct val="130000"/>
              </a:lnSpc>
              <a:spcBef>
                <a:spcPts val="577"/>
              </a:spcBef>
              <a:spcAft>
                <a:spcPts val="577"/>
              </a:spcAft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请在此处输入您的文本，或者复制您的文本粘贴到。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1110119" y="400022"/>
            <a:ext cx="1656184" cy="5471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87920" tIns="43960" rIns="87920" bIns="4396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B0F0"/>
              </a:solidFill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1403648" y="400022"/>
            <a:ext cx="1128009" cy="561985"/>
          </a:xfrm>
          <a:prstGeom prst="rect">
            <a:avLst/>
          </a:prstGeom>
          <a:noFill/>
        </p:spPr>
        <p:txBody>
          <a:bodyPr wrap="none" lIns="87920" tIns="43960" rIns="87920" bIns="43960">
            <a:spAutoFit/>
          </a:bodyPr>
          <a:lstStyle/>
          <a:p>
            <a:pPr algn="ctr">
              <a:defRPr/>
            </a:pPr>
            <a:r>
              <a:rPr lang="zh-CN" altLang="en-US" sz="3100" b="1" kern="0" spc="-144" dirty="0">
                <a:ln w="1905">
                  <a:noFill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  言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140" y="3570210"/>
            <a:ext cx="1480573" cy="8328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6350" h="19050"/>
            <a:contourClr>
              <a:srgbClr val="969696"/>
            </a:contourClr>
          </a:sp3d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54817">
            <a:off x="6744615" y="3273248"/>
            <a:ext cx="1935768" cy="1238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786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21" grpId="0"/>
      <p:bldP spid="22" grpId="0"/>
      <p:bldP spid="23" grpId="0" animBg="1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470" y="13560"/>
            <a:ext cx="1323753" cy="11180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5" name="矩形 4"/>
          <p:cNvSpPr/>
          <p:nvPr/>
        </p:nvSpPr>
        <p:spPr>
          <a:xfrm>
            <a:off x="120361" y="406004"/>
            <a:ext cx="1323753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LOGO</a:t>
            </a:r>
          </a:p>
          <a:p>
            <a:pPr algn="ctr"/>
            <a:r>
              <a:rPr lang="zh-CN" altLang="en-US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公司名称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805365"/>
              </p:ext>
            </p:extLst>
          </p:nvPr>
        </p:nvGraphicFramePr>
        <p:xfrm>
          <a:off x="2051720" y="267494"/>
          <a:ext cx="668655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年度总结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工作完成情况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成功项目展示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工作存在不足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明年工作计划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1447121" y="699542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737771" y="275041"/>
            <a:ext cx="1211619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717574" y="284333"/>
            <a:ext cx="126188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成功案例展示</a:t>
            </a:r>
          </a:p>
        </p:txBody>
      </p:sp>
      <p:cxnSp>
        <p:nvCxnSpPr>
          <p:cNvPr id="10" name="直接连接符 9"/>
          <p:cNvCxnSpPr>
            <a:endCxn id="13" idx="3"/>
          </p:cNvCxnSpPr>
          <p:nvPr/>
        </p:nvCxnSpPr>
        <p:spPr>
          <a:xfrm flipV="1">
            <a:off x="451299" y="2116922"/>
            <a:ext cx="3231254" cy="585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30"/>
          <p:cNvSpPr txBox="1"/>
          <p:nvPr/>
        </p:nvSpPr>
        <p:spPr>
          <a:xfrm>
            <a:off x="782237" y="134540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完成项目三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682553" y="1131590"/>
            <a:ext cx="2257599" cy="1970663"/>
            <a:chOff x="2469011" y="1147395"/>
            <a:chExt cx="1800200" cy="1551897"/>
          </a:xfrm>
        </p:grpSpPr>
        <p:sp>
          <p:nvSpPr>
            <p:cNvPr id="13" name="六边形 12"/>
            <p:cNvSpPr/>
            <p:nvPr/>
          </p:nvSpPr>
          <p:spPr>
            <a:xfrm>
              <a:off x="2469011" y="1147395"/>
              <a:ext cx="1800200" cy="15518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69012" y="1231901"/>
              <a:ext cx="1600197" cy="1382886"/>
            </a:xfrm>
            <a:prstGeom prst="rect">
              <a:avLst/>
            </a:prstGeom>
            <a:noFill/>
            <a:effectLst>
              <a:innerShdw blurRad="50800" dir="135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5343580" y="2959513"/>
            <a:ext cx="2110857" cy="1894518"/>
            <a:chOff x="828477" y="1932254"/>
            <a:chExt cx="1800200" cy="1551897"/>
          </a:xfrm>
        </p:grpSpPr>
        <p:grpSp>
          <p:nvGrpSpPr>
            <p:cNvPr id="16" name="组合 15"/>
            <p:cNvGrpSpPr/>
            <p:nvPr/>
          </p:nvGrpSpPr>
          <p:grpSpPr>
            <a:xfrm>
              <a:off x="828477" y="1932254"/>
              <a:ext cx="1800200" cy="1551897"/>
              <a:chOff x="985377" y="1960081"/>
              <a:chExt cx="1800200" cy="1551897"/>
            </a:xfrm>
          </p:grpSpPr>
          <p:sp>
            <p:nvSpPr>
              <p:cNvPr id="18" name="六边形 17"/>
              <p:cNvSpPr/>
              <p:nvPr/>
            </p:nvSpPr>
            <p:spPr>
              <a:xfrm>
                <a:off x="985377" y="1960081"/>
                <a:ext cx="1800200" cy="1551897"/>
              </a:xfrm>
              <a:prstGeom prst="hexag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六边形 18"/>
              <p:cNvSpPr/>
              <p:nvPr/>
            </p:nvSpPr>
            <p:spPr>
              <a:xfrm>
                <a:off x="1081631" y="2043058"/>
                <a:ext cx="1607692" cy="1385942"/>
              </a:xfrm>
              <a:prstGeom prst="hexagon">
                <a:avLst/>
              </a:prstGeom>
              <a:solidFill>
                <a:srgbClr val="0F97C7"/>
              </a:solidFill>
              <a:ln>
                <a:noFill/>
              </a:ln>
              <a:effectLst>
                <a:innerShdw blurRad="762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 flipH="1">
              <a:off x="1225322" y="2301388"/>
              <a:ext cx="10433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defRPr>
              </a:lvl1pPr>
            </a:lstStyle>
            <a:p>
              <a:pPr>
                <a:lnSpc>
                  <a:spcPct val="100000"/>
                </a:lnSpc>
                <a:defRPr/>
              </a:pPr>
              <a:r>
                <a:rPr lang="zh-CN" altLang="en-US" sz="3000" b="1" dirty="0">
                  <a:ln>
                    <a:noFill/>
                  </a:ln>
                  <a:effectLst/>
                </a:rPr>
                <a:t>添加</a:t>
              </a:r>
              <a:endParaRPr lang="en-US" altLang="zh-CN" sz="3000" b="1" dirty="0">
                <a:ln>
                  <a:noFill/>
                </a:ln>
                <a:effectLst/>
              </a:endParaRPr>
            </a:p>
            <a:p>
              <a:pPr>
                <a:lnSpc>
                  <a:spcPct val="100000"/>
                </a:lnSpc>
                <a:defRPr/>
              </a:pPr>
              <a:r>
                <a:rPr lang="zh-CN" altLang="en-US" sz="3000" b="1" dirty="0">
                  <a:ln>
                    <a:noFill/>
                  </a:ln>
                  <a:effectLst/>
                </a:rPr>
                <a:t>文本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979458" y="915566"/>
            <a:ext cx="2192941" cy="1849686"/>
            <a:chOff x="5276006" y="1147394"/>
            <a:chExt cx="1800200" cy="1551897"/>
          </a:xfrm>
        </p:grpSpPr>
        <p:grpSp>
          <p:nvGrpSpPr>
            <p:cNvPr id="31" name="组合 30"/>
            <p:cNvGrpSpPr/>
            <p:nvPr/>
          </p:nvGrpSpPr>
          <p:grpSpPr>
            <a:xfrm>
              <a:off x="5276006" y="1147394"/>
              <a:ext cx="1800200" cy="1551897"/>
              <a:chOff x="985377" y="1960081"/>
              <a:chExt cx="1800200" cy="1551897"/>
            </a:xfrm>
          </p:grpSpPr>
          <p:sp>
            <p:nvSpPr>
              <p:cNvPr id="33" name="六边形 32"/>
              <p:cNvSpPr/>
              <p:nvPr/>
            </p:nvSpPr>
            <p:spPr>
              <a:xfrm>
                <a:off x="985377" y="1960081"/>
                <a:ext cx="1800200" cy="1551897"/>
              </a:xfrm>
              <a:prstGeom prst="hexag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六边形 33"/>
              <p:cNvSpPr/>
              <p:nvPr/>
            </p:nvSpPr>
            <p:spPr>
              <a:xfrm>
                <a:off x="1081631" y="2043058"/>
                <a:ext cx="1607692" cy="1385942"/>
              </a:xfrm>
              <a:prstGeom prst="hexagon">
                <a:avLst/>
              </a:prstGeom>
              <a:solidFill>
                <a:srgbClr val="0F97C7"/>
              </a:solidFill>
              <a:ln>
                <a:noFill/>
              </a:ln>
              <a:effectLst>
                <a:innerShdw blurRad="762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 flipH="1">
              <a:off x="5653013" y="1476201"/>
              <a:ext cx="10433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defRPr>
              </a:lvl1pPr>
            </a:lstStyle>
            <a:p>
              <a:pPr>
                <a:lnSpc>
                  <a:spcPct val="100000"/>
                </a:lnSpc>
                <a:defRPr/>
              </a:pPr>
              <a:r>
                <a:rPr lang="zh-CN" altLang="en-US" sz="3000" b="1" dirty="0">
                  <a:ln>
                    <a:noFill/>
                  </a:ln>
                  <a:effectLst/>
                </a:rPr>
                <a:t>添加</a:t>
              </a:r>
              <a:endParaRPr lang="en-US" altLang="zh-CN" sz="3000" b="1" dirty="0">
                <a:ln>
                  <a:noFill/>
                </a:ln>
                <a:effectLst/>
              </a:endParaRPr>
            </a:p>
            <a:p>
              <a:pPr>
                <a:lnSpc>
                  <a:spcPct val="100000"/>
                </a:lnSpc>
                <a:defRPr/>
              </a:pPr>
              <a:r>
                <a:rPr lang="zh-CN" altLang="en-US" sz="3000" b="1" dirty="0">
                  <a:ln>
                    <a:noFill/>
                  </a:ln>
                  <a:effectLst/>
                </a:rPr>
                <a:t>文本</a:t>
              </a:r>
            </a:p>
          </p:txBody>
        </p:sp>
      </p:grpSp>
      <p:sp>
        <p:nvSpPr>
          <p:cNvPr id="35" name="圆角矩形 34"/>
          <p:cNvSpPr/>
          <p:nvPr/>
        </p:nvSpPr>
        <p:spPr>
          <a:xfrm>
            <a:off x="747870" y="4208435"/>
            <a:ext cx="470006" cy="470006"/>
          </a:xfrm>
          <a:prstGeom prst="roundRect">
            <a:avLst/>
          </a:prstGeom>
          <a:gradFill flip="none" rotWithShape="1">
            <a:gsLst>
              <a:gs pos="54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95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01600" dist="254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/>
        </p:nvSpPr>
        <p:spPr>
          <a:xfrm>
            <a:off x="1526983" y="4208435"/>
            <a:ext cx="470006" cy="470006"/>
          </a:xfrm>
          <a:prstGeom prst="roundRect">
            <a:avLst/>
          </a:prstGeom>
          <a:gradFill flip="none" rotWithShape="1">
            <a:gsLst>
              <a:gs pos="54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95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01600" dist="254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7" name="圆角矩形 36"/>
          <p:cNvSpPr/>
          <p:nvPr/>
        </p:nvSpPr>
        <p:spPr>
          <a:xfrm>
            <a:off x="2306096" y="4208438"/>
            <a:ext cx="470006" cy="470006"/>
          </a:xfrm>
          <a:prstGeom prst="roundRect">
            <a:avLst/>
          </a:prstGeom>
          <a:gradFill flip="none" rotWithShape="1">
            <a:gsLst>
              <a:gs pos="54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95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01600" dist="254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3085210" y="4208437"/>
            <a:ext cx="470006" cy="470006"/>
          </a:xfrm>
          <a:prstGeom prst="roundRect">
            <a:avLst/>
          </a:prstGeom>
          <a:gradFill flip="none" rotWithShape="1">
            <a:gsLst>
              <a:gs pos="54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95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01600" dist="254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TextBox 42"/>
          <p:cNvSpPr txBox="1"/>
          <p:nvPr/>
        </p:nvSpPr>
        <p:spPr>
          <a:xfrm>
            <a:off x="739197" y="4794126"/>
            <a:ext cx="48735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40" name="TextBox 43"/>
          <p:cNvSpPr txBox="1"/>
          <p:nvPr/>
        </p:nvSpPr>
        <p:spPr>
          <a:xfrm>
            <a:off x="1511863" y="4794126"/>
            <a:ext cx="48735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41" name="TextBox 44"/>
          <p:cNvSpPr txBox="1"/>
          <p:nvPr/>
        </p:nvSpPr>
        <p:spPr>
          <a:xfrm>
            <a:off x="2297423" y="4794126"/>
            <a:ext cx="48735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42" name="TextBox 45"/>
          <p:cNvSpPr txBox="1"/>
          <p:nvPr/>
        </p:nvSpPr>
        <p:spPr>
          <a:xfrm>
            <a:off x="3076537" y="4794126"/>
            <a:ext cx="48735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881785" y="4361125"/>
            <a:ext cx="202176" cy="164626"/>
          </a:xfrm>
          <a:custGeom>
            <a:avLst/>
            <a:gdLst>
              <a:gd name="T0" fmla="*/ 29 w 350"/>
              <a:gd name="T1" fmla="*/ 253 h 285"/>
              <a:gd name="T2" fmla="*/ 69 w 350"/>
              <a:gd name="T3" fmla="*/ 244 h 285"/>
              <a:gd name="T4" fmla="*/ 106 w 350"/>
              <a:gd name="T5" fmla="*/ 223 h 285"/>
              <a:gd name="T6" fmla="*/ 85 w 350"/>
              <a:gd name="T7" fmla="*/ 219 h 285"/>
              <a:gd name="T8" fmla="*/ 70 w 350"/>
              <a:gd name="T9" fmla="*/ 213 h 285"/>
              <a:gd name="T10" fmla="*/ 58 w 350"/>
              <a:gd name="T11" fmla="*/ 204 h 285"/>
              <a:gd name="T12" fmla="*/ 47 w 350"/>
              <a:gd name="T13" fmla="*/ 191 h 285"/>
              <a:gd name="T14" fmla="*/ 38 w 350"/>
              <a:gd name="T15" fmla="*/ 173 h 285"/>
              <a:gd name="T16" fmla="*/ 62 w 350"/>
              <a:gd name="T17" fmla="*/ 173 h 285"/>
              <a:gd name="T18" fmla="*/ 57 w 350"/>
              <a:gd name="T19" fmla="*/ 167 h 285"/>
              <a:gd name="T20" fmla="*/ 41 w 350"/>
              <a:gd name="T21" fmla="*/ 158 h 285"/>
              <a:gd name="T22" fmla="*/ 29 w 350"/>
              <a:gd name="T23" fmla="*/ 146 h 285"/>
              <a:gd name="T24" fmla="*/ 20 w 350"/>
              <a:gd name="T25" fmla="*/ 131 h 285"/>
              <a:gd name="T26" fmla="*/ 14 w 350"/>
              <a:gd name="T27" fmla="*/ 113 h 285"/>
              <a:gd name="T28" fmla="*/ 21 w 350"/>
              <a:gd name="T29" fmla="*/ 103 h 285"/>
              <a:gd name="T30" fmla="*/ 44 w 350"/>
              <a:gd name="T31" fmla="*/ 109 h 285"/>
              <a:gd name="T32" fmla="*/ 25 w 350"/>
              <a:gd name="T33" fmla="*/ 88 h 285"/>
              <a:gd name="T34" fmla="*/ 15 w 350"/>
              <a:gd name="T35" fmla="*/ 62 h 285"/>
              <a:gd name="T36" fmla="*/ 15 w 350"/>
              <a:gd name="T37" fmla="*/ 35 h 285"/>
              <a:gd name="T38" fmla="*/ 24 w 350"/>
              <a:gd name="T39" fmla="*/ 13 h 285"/>
              <a:gd name="T40" fmla="*/ 47 w 350"/>
              <a:gd name="T41" fmla="*/ 36 h 285"/>
              <a:gd name="T42" fmla="*/ 72 w 350"/>
              <a:gd name="T43" fmla="*/ 56 h 285"/>
              <a:gd name="T44" fmla="*/ 99 w 350"/>
              <a:gd name="T45" fmla="*/ 70 h 285"/>
              <a:gd name="T46" fmla="*/ 129 w 350"/>
              <a:gd name="T47" fmla="*/ 81 h 285"/>
              <a:gd name="T48" fmla="*/ 161 w 350"/>
              <a:gd name="T49" fmla="*/ 87 h 285"/>
              <a:gd name="T50" fmla="*/ 170 w 350"/>
              <a:gd name="T51" fmla="*/ 69 h 285"/>
              <a:gd name="T52" fmla="*/ 173 w 350"/>
              <a:gd name="T53" fmla="*/ 50 h 285"/>
              <a:gd name="T54" fmla="*/ 182 w 350"/>
              <a:gd name="T55" fmla="*/ 32 h 285"/>
              <a:gd name="T56" fmla="*/ 194 w 350"/>
              <a:gd name="T57" fmla="*/ 17 h 285"/>
              <a:gd name="T58" fmla="*/ 210 w 350"/>
              <a:gd name="T59" fmla="*/ 7 h 285"/>
              <a:gd name="T60" fmla="*/ 229 w 350"/>
              <a:gd name="T61" fmla="*/ 0 h 285"/>
              <a:gd name="T62" fmla="*/ 256 w 350"/>
              <a:gd name="T63" fmla="*/ 1 h 285"/>
              <a:gd name="T64" fmla="*/ 279 w 350"/>
              <a:gd name="T65" fmla="*/ 10 h 285"/>
              <a:gd name="T66" fmla="*/ 294 w 350"/>
              <a:gd name="T67" fmla="*/ 22 h 285"/>
              <a:gd name="T68" fmla="*/ 308 w 350"/>
              <a:gd name="T69" fmla="*/ 19 h 285"/>
              <a:gd name="T70" fmla="*/ 338 w 350"/>
              <a:gd name="T71" fmla="*/ 6 h 285"/>
              <a:gd name="T72" fmla="*/ 334 w 350"/>
              <a:gd name="T73" fmla="*/ 20 h 285"/>
              <a:gd name="T74" fmla="*/ 322 w 350"/>
              <a:gd name="T75" fmla="*/ 34 h 285"/>
              <a:gd name="T76" fmla="*/ 313 w 350"/>
              <a:gd name="T77" fmla="*/ 44 h 285"/>
              <a:gd name="T78" fmla="*/ 344 w 350"/>
              <a:gd name="T79" fmla="*/ 36 h 285"/>
              <a:gd name="T80" fmla="*/ 335 w 350"/>
              <a:gd name="T81" fmla="*/ 52 h 285"/>
              <a:gd name="T82" fmla="*/ 315 w 350"/>
              <a:gd name="T83" fmla="*/ 71 h 285"/>
              <a:gd name="T84" fmla="*/ 313 w 350"/>
              <a:gd name="T85" fmla="*/ 100 h 285"/>
              <a:gd name="T86" fmla="*/ 305 w 350"/>
              <a:gd name="T87" fmla="*/ 141 h 285"/>
              <a:gd name="T88" fmla="*/ 289 w 350"/>
              <a:gd name="T89" fmla="*/ 179 h 285"/>
              <a:gd name="T90" fmla="*/ 271 w 350"/>
              <a:gd name="T91" fmla="*/ 207 h 285"/>
              <a:gd name="T92" fmla="*/ 249 w 350"/>
              <a:gd name="T93" fmla="*/ 231 h 285"/>
              <a:gd name="T94" fmla="*/ 225 w 350"/>
              <a:gd name="T95" fmla="*/ 250 h 285"/>
              <a:gd name="T96" fmla="*/ 198 w 350"/>
              <a:gd name="T97" fmla="*/ 266 h 285"/>
              <a:gd name="T98" fmla="*/ 167 w 350"/>
              <a:gd name="T99" fmla="*/ 277 h 285"/>
              <a:gd name="T100" fmla="*/ 138 w 350"/>
              <a:gd name="T101" fmla="*/ 283 h 285"/>
              <a:gd name="T102" fmla="*/ 112 w 350"/>
              <a:gd name="T103" fmla="*/ 285 h 285"/>
              <a:gd name="T104" fmla="*/ 86 w 350"/>
              <a:gd name="T105" fmla="*/ 284 h 285"/>
              <a:gd name="T106" fmla="*/ 60 w 350"/>
              <a:gd name="T107" fmla="*/ 279 h 285"/>
              <a:gd name="T108" fmla="*/ 35 w 350"/>
              <a:gd name="T109" fmla="*/ 271 h 285"/>
              <a:gd name="T110" fmla="*/ 10 w 350"/>
              <a:gd name="T111" fmla="*/ 259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0" h="285">
                <a:moveTo>
                  <a:pt x="1" y="253"/>
                </a:moveTo>
                <a:lnTo>
                  <a:pt x="1" y="253"/>
                </a:lnTo>
                <a:lnTo>
                  <a:pt x="8" y="253"/>
                </a:lnTo>
                <a:lnTo>
                  <a:pt x="15" y="253"/>
                </a:lnTo>
                <a:lnTo>
                  <a:pt x="22" y="253"/>
                </a:lnTo>
                <a:lnTo>
                  <a:pt x="29" y="253"/>
                </a:lnTo>
                <a:lnTo>
                  <a:pt x="36" y="252"/>
                </a:lnTo>
                <a:lnTo>
                  <a:pt x="42" y="251"/>
                </a:lnTo>
                <a:lnTo>
                  <a:pt x="49" y="250"/>
                </a:lnTo>
                <a:lnTo>
                  <a:pt x="56" y="248"/>
                </a:lnTo>
                <a:lnTo>
                  <a:pt x="62" y="246"/>
                </a:lnTo>
                <a:lnTo>
                  <a:pt x="69" y="244"/>
                </a:lnTo>
                <a:lnTo>
                  <a:pt x="75" y="241"/>
                </a:lnTo>
                <a:lnTo>
                  <a:pt x="81" y="238"/>
                </a:lnTo>
                <a:lnTo>
                  <a:pt x="87" y="235"/>
                </a:lnTo>
                <a:lnTo>
                  <a:pt x="93" y="231"/>
                </a:lnTo>
                <a:lnTo>
                  <a:pt x="99" y="227"/>
                </a:lnTo>
                <a:lnTo>
                  <a:pt x="106" y="223"/>
                </a:lnTo>
                <a:lnTo>
                  <a:pt x="99" y="222"/>
                </a:lnTo>
                <a:lnTo>
                  <a:pt x="96" y="222"/>
                </a:lnTo>
                <a:lnTo>
                  <a:pt x="93" y="221"/>
                </a:lnTo>
                <a:lnTo>
                  <a:pt x="91" y="221"/>
                </a:lnTo>
                <a:lnTo>
                  <a:pt x="88" y="220"/>
                </a:lnTo>
                <a:lnTo>
                  <a:pt x="85" y="219"/>
                </a:lnTo>
                <a:lnTo>
                  <a:pt x="83" y="218"/>
                </a:lnTo>
                <a:lnTo>
                  <a:pt x="80" y="217"/>
                </a:lnTo>
                <a:lnTo>
                  <a:pt x="77" y="217"/>
                </a:lnTo>
                <a:lnTo>
                  <a:pt x="75" y="215"/>
                </a:lnTo>
                <a:lnTo>
                  <a:pt x="73" y="214"/>
                </a:lnTo>
                <a:lnTo>
                  <a:pt x="70" y="213"/>
                </a:lnTo>
                <a:lnTo>
                  <a:pt x="68" y="211"/>
                </a:lnTo>
                <a:lnTo>
                  <a:pt x="66" y="210"/>
                </a:lnTo>
                <a:lnTo>
                  <a:pt x="64" y="208"/>
                </a:lnTo>
                <a:lnTo>
                  <a:pt x="62" y="207"/>
                </a:lnTo>
                <a:lnTo>
                  <a:pt x="60" y="205"/>
                </a:lnTo>
                <a:lnTo>
                  <a:pt x="58" y="204"/>
                </a:lnTo>
                <a:lnTo>
                  <a:pt x="56" y="201"/>
                </a:lnTo>
                <a:lnTo>
                  <a:pt x="54" y="200"/>
                </a:lnTo>
                <a:lnTo>
                  <a:pt x="53" y="198"/>
                </a:lnTo>
                <a:lnTo>
                  <a:pt x="50" y="195"/>
                </a:lnTo>
                <a:lnTo>
                  <a:pt x="49" y="193"/>
                </a:lnTo>
                <a:lnTo>
                  <a:pt x="47" y="191"/>
                </a:lnTo>
                <a:lnTo>
                  <a:pt x="46" y="188"/>
                </a:lnTo>
                <a:lnTo>
                  <a:pt x="44" y="186"/>
                </a:lnTo>
                <a:lnTo>
                  <a:pt x="43" y="184"/>
                </a:lnTo>
                <a:lnTo>
                  <a:pt x="42" y="181"/>
                </a:lnTo>
                <a:lnTo>
                  <a:pt x="40" y="178"/>
                </a:lnTo>
                <a:lnTo>
                  <a:pt x="38" y="173"/>
                </a:lnTo>
                <a:lnTo>
                  <a:pt x="42" y="173"/>
                </a:lnTo>
                <a:lnTo>
                  <a:pt x="47" y="174"/>
                </a:lnTo>
                <a:lnTo>
                  <a:pt x="50" y="174"/>
                </a:lnTo>
                <a:lnTo>
                  <a:pt x="54" y="174"/>
                </a:lnTo>
                <a:lnTo>
                  <a:pt x="58" y="174"/>
                </a:lnTo>
                <a:lnTo>
                  <a:pt x="62" y="173"/>
                </a:lnTo>
                <a:lnTo>
                  <a:pt x="66" y="173"/>
                </a:lnTo>
                <a:lnTo>
                  <a:pt x="70" y="172"/>
                </a:lnTo>
                <a:lnTo>
                  <a:pt x="66" y="171"/>
                </a:lnTo>
                <a:lnTo>
                  <a:pt x="63" y="170"/>
                </a:lnTo>
                <a:lnTo>
                  <a:pt x="60" y="168"/>
                </a:lnTo>
                <a:lnTo>
                  <a:pt x="57" y="167"/>
                </a:lnTo>
                <a:lnTo>
                  <a:pt x="54" y="165"/>
                </a:lnTo>
                <a:lnTo>
                  <a:pt x="52" y="164"/>
                </a:lnTo>
                <a:lnTo>
                  <a:pt x="49" y="163"/>
                </a:lnTo>
                <a:lnTo>
                  <a:pt x="46" y="161"/>
                </a:lnTo>
                <a:lnTo>
                  <a:pt x="44" y="159"/>
                </a:lnTo>
                <a:lnTo>
                  <a:pt x="41" y="158"/>
                </a:lnTo>
                <a:lnTo>
                  <a:pt x="39" y="156"/>
                </a:lnTo>
                <a:lnTo>
                  <a:pt x="37" y="154"/>
                </a:lnTo>
                <a:lnTo>
                  <a:pt x="34" y="152"/>
                </a:lnTo>
                <a:lnTo>
                  <a:pt x="33" y="150"/>
                </a:lnTo>
                <a:lnTo>
                  <a:pt x="30" y="148"/>
                </a:lnTo>
                <a:lnTo>
                  <a:pt x="29" y="146"/>
                </a:lnTo>
                <a:lnTo>
                  <a:pt x="27" y="143"/>
                </a:lnTo>
                <a:lnTo>
                  <a:pt x="26" y="141"/>
                </a:lnTo>
                <a:lnTo>
                  <a:pt x="24" y="138"/>
                </a:lnTo>
                <a:lnTo>
                  <a:pt x="23" y="136"/>
                </a:lnTo>
                <a:lnTo>
                  <a:pt x="21" y="134"/>
                </a:lnTo>
                <a:lnTo>
                  <a:pt x="20" y="131"/>
                </a:lnTo>
                <a:lnTo>
                  <a:pt x="19" y="128"/>
                </a:lnTo>
                <a:lnTo>
                  <a:pt x="18" y="125"/>
                </a:lnTo>
                <a:lnTo>
                  <a:pt x="17" y="122"/>
                </a:lnTo>
                <a:lnTo>
                  <a:pt x="16" y="119"/>
                </a:lnTo>
                <a:lnTo>
                  <a:pt x="15" y="116"/>
                </a:lnTo>
                <a:lnTo>
                  <a:pt x="14" y="113"/>
                </a:lnTo>
                <a:lnTo>
                  <a:pt x="14" y="110"/>
                </a:lnTo>
                <a:lnTo>
                  <a:pt x="14" y="107"/>
                </a:lnTo>
                <a:lnTo>
                  <a:pt x="13" y="103"/>
                </a:lnTo>
                <a:lnTo>
                  <a:pt x="13" y="100"/>
                </a:lnTo>
                <a:lnTo>
                  <a:pt x="17" y="102"/>
                </a:lnTo>
                <a:lnTo>
                  <a:pt x="21" y="103"/>
                </a:lnTo>
                <a:lnTo>
                  <a:pt x="24" y="105"/>
                </a:lnTo>
                <a:lnTo>
                  <a:pt x="28" y="106"/>
                </a:lnTo>
                <a:lnTo>
                  <a:pt x="32" y="107"/>
                </a:lnTo>
                <a:lnTo>
                  <a:pt x="36" y="108"/>
                </a:lnTo>
                <a:lnTo>
                  <a:pt x="40" y="108"/>
                </a:lnTo>
                <a:lnTo>
                  <a:pt x="44" y="109"/>
                </a:lnTo>
                <a:lnTo>
                  <a:pt x="40" y="105"/>
                </a:lnTo>
                <a:lnTo>
                  <a:pt x="37" y="102"/>
                </a:lnTo>
                <a:lnTo>
                  <a:pt x="34" y="99"/>
                </a:lnTo>
                <a:lnTo>
                  <a:pt x="30" y="95"/>
                </a:lnTo>
                <a:lnTo>
                  <a:pt x="27" y="91"/>
                </a:lnTo>
                <a:lnTo>
                  <a:pt x="25" y="88"/>
                </a:lnTo>
                <a:lnTo>
                  <a:pt x="23" y="83"/>
                </a:lnTo>
                <a:lnTo>
                  <a:pt x="21" y="79"/>
                </a:lnTo>
                <a:lnTo>
                  <a:pt x="19" y="75"/>
                </a:lnTo>
                <a:lnTo>
                  <a:pt x="17" y="71"/>
                </a:lnTo>
                <a:lnTo>
                  <a:pt x="16" y="67"/>
                </a:lnTo>
                <a:lnTo>
                  <a:pt x="15" y="62"/>
                </a:lnTo>
                <a:lnTo>
                  <a:pt x="14" y="58"/>
                </a:lnTo>
                <a:lnTo>
                  <a:pt x="14" y="53"/>
                </a:lnTo>
                <a:lnTo>
                  <a:pt x="14" y="48"/>
                </a:lnTo>
                <a:lnTo>
                  <a:pt x="14" y="43"/>
                </a:lnTo>
                <a:lnTo>
                  <a:pt x="14" y="39"/>
                </a:lnTo>
                <a:lnTo>
                  <a:pt x="15" y="35"/>
                </a:lnTo>
                <a:lnTo>
                  <a:pt x="16" y="31"/>
                </a:lnTo>
                <a:lnTo>
                  <a:pt x="17" y="27"/>
                </a:lnTo>
                <a:lnTo>
                  <a:pt x="18" y="23"/>
                </a:lnTo>
                <a:lnTo>
                  <a:pt x="20" y="20"/>
                </a:lnTo>
                <a:lnTo>
                  <a:pt x="21" y="17"/>
                </a:lnTo>
                <a:lnTo>
                  <a:pt x="24" y="13"/>
                </a:lnTo>
                <a:lnTo>
                  <a:pt x="27" y="17"/>
                </a:lnTo>
                <a:lnTo>
                  <a:pt x="31" y="21"/>
                </a:lnTo>
                <a:lnTo>
                  <a:pt x="34" y="25"/>
                </a:lnTo>
                <a:lnTo>
                  <a:pt x="39" y="29"/>
                </a:lnTo>
                <a:lnTo>
                  <a:pt x="43" y="33"/>
                </a:lnTo>
                <a:lnTo>
                  <a:pt x="47" y="36"/>
                </a:lnTo>
                <a:lnTo>
                  <a:pt x="50" y="40"/>
                </a:lnTo>
                <a:lnTo>
                  <a:pt x="55" y="43"/>
                </a:lnTo>
                <a:lnTo>
                  <a:pt x="59" y="46"/>
                </a:lnTo>
                <a:lnTo>
                  <a:pt x="63" y="50"/>
                </a:lnTo>
                <a:lnTo>
                  <a:pt x="67" y="53"/>
                </a:lnTo>
                <a:lnTo>
                  <a:pt x="72" y="56"/>
                </a:lnTo>
                <a:lnTo>
                  <a:pt x="76" y="59"/>
                </a:lnTo>
                <a:lnTo>
                  <a:pt x="80" y="61"/>
                </a:lnTo>
                <a:lnTo>
                  <a:pt x="85" y="64"/>
                </a:lnTo>
                <a:lnTo>
                  <a:pt x="89" y="66"/>
                </a:lnTo>
                <a:lnTo>
                  <a:pt x="94" y="68"/>
                </a:lnTo>
                <a:lnTo>
                  <a:pt x="99" y="70"/>
                </a:lnTo>
                <a:lnTo>
                  <a:pt x="104" y="73"/>
                </a:lnTo>
                <a:lnTo>
                  <a:pt x="109" y="75"/>
                </a:lnTo>
                <a:lnTo>
                  <a:pt x="113" y="76"/>
                </a:lnTo>
                <a:lnTo>
                  <a:pt x="119" y="78"/>
                </a:lnTo>
                <a:lnTo>
                  <a:pt x="123" y="79"/>
                </a:lnTo>
                <a:lnTo>
                  <a:pt x="129" y="81"/>
                </a:lnTo>
                <a:lnTo>
                  <a:pt x="134" y="82"/>
                </a:lnTo>
                <a:lnTo>
                  <a:pt x="139" y="83"/>
                </a:lnTo>
                <a:lnTo>
                  <a:pt x="144" y="85"/>
                </a:lnTo>
                <a:lnTo>
                  <a:pt x="149" y="86"/>
                </a:lnTo>
                <a:lnTo>
                  <a:pt x="155" y="86"/>
                </a:lnTo>
                <a:lnTo>
                  <a:pt x="161" y="87"/>
                </a:lnTo>
                <a:lnTo>
                  <a:pt x="166" y="88"/>
                </a:lnTo>
                <a:lnTo>
                  <a:pt x="171" y="88"/>
                </a:lnTo>
                <a:lnTo>
                  <a:pt x="171" y="82"/>
                </a:lnTo>
                <a:lnTo>
                  <a:pt x="170" y="76"/>
                </a:lnTo>
                <a:lnTo>
                  <a:pt x="170" y="72"/>
                </a:lnTo>
                <a:lnTo>
                  <a:pt x="170" y="69"/>
                </a:lnTo>
                <a:lnTo>
                  <a:pt x="170" y="66"/>
                </a:lnTo>
                <a:lnTo>
                  <a:pt x="170" y="63"/>
                </a:lnTo>
                <a:lnTo>
                  <a:pt x="171" y="59"/>
                </a:lnTo>
                <a:lnTo>
                  <a:pt x="171" y="56"/>
                </a:lnTo>
                <a:lnTo>
                  <a:pt x="172" y="53"/>
                </a:lnTo>
                <a:lnTo>
                  <a:pt x="173" y="50"/>
                </a:lnTo>
                <a:lnTo>
                  <a:pt x="174" y="46"/>
                </a:lnTo>
                <a:lnTo>
                  <a:pt x="175" y="44"/>
                </a:lnTo>
                <a:lnTo>
                  <a:pt x="177" y="41"/>
                </a:lnTo>
                <a:lnTo>
                  <a:pt x="178" y="38"/>
                </a:lnTo>
                <a:lnTo>
                  <a:pt x="180" y="35"/>
                </a:lnTo>
                <a:lnTo>
                  <a:pt x="182" y="32"/>
                </a:lnTo>
                <a:lnTo>
                  <a:pt x="184" y="30"/>
                </a:lnTo>
                <a:lnTo>
                  <a:pt x="185" y="27"/>
                </a:lnTo>
                <a:lnTo>
                  <a:pt x="187" y="24"/>
                </a:lnTo>
                <a:lnTo>
                  <a:pt x="190" y="22"/>
                </a:lnTo>
                <a:lnTo>
                  <a:pt x="192" y="20"/>
                </a:lnTo>
                <a:lnTo>
                  <a:pt x="194" y="17"/>
                </a:lnTo>
                <a:lnTo>
                  <a:pt x="197" y="15"/>
                </a:lnTo>
                <a:lnTo>
                  <a:pt x="199" y="13"/>
                </a:lnTo>
                <a:lnTo>
                  <a:pt x="202" y="12"/>
                </a:lnTo>
                <a:lnTo>
                  <a:pt x="205" y="10"/>
                </a:lnTo>
                <a:lnTo>
                  <a:pt x="207" y="8"/>
                </a:lnTo>
                <a:lnTo>
                  <a:pt x="210" y="7"/>
                </a:lnTo>
                <a:lnTo>
                  <a:pt x="213" y="5"/>
                </a:lnTo>
                <a:lnTo>
                  <a:pt x="217" y="4"/>
                </a:lnTo>
                <a:lnTo>
                  <a:pt x="220" y="3"/>
                </a:lnTo>
                <a:lnTo>
                  <a:pt x="223" y="2"/>
                </a:lnTo>
                <a:lnTo>
                  <a:pt x="226" y="1"/>
                </a:lnTo>
                <a:lnTo>
                  <a:pt x="229" y="0"/>
                </a:lnTo>
                <a:lnTo>
                  <a:pt x="233" y="0"/>
                </a:lnTo>
                <a:lnTo>
                  <a:pt x="238" y="0"/>
                </a:lnTo>
                <a:lnTo>
                  <a:pt x="243" y="0"/>
                </a:lnTo>
                <a:lnTo>
                  <a:pt x="247" y="0"/>
                </a:lnTo>
                <a:lnTo>
                  <a:pt x="251" y="0"/>
                </a:lnTo>
                <a:lnTo>
                  <a:pt x="256" y="1"/>
                </a:lnTo>
                <a:lnTo>
                  <a:pt x="259" y="2"/>
                </a:lnTo>
                <a:lnTo>
                  <a:pt x="264" y="3"/>
                </a:lnTo>
                <a:lnTo>
                  <a:pt x="268" y="4"/>
                </a:lnTo>
                <a:lnTo>
                  <a:pt x="271" y="6"/>
                </a:lnTo>
                <a:lnTo>
                  <a:pt x="275" y="7"/>
                </a:lnTo>
                <a:lnTo>
                  <a:pt x="279" y="10"/>
                </a:lnTo>
                <a:lnTo>
                  <a:pt x="282" y="12"/>
                </a:lnTo>
                <a:lnTo>
                  <a:pt x="286" y="15"/>
                </a:lnTo>
                <a:lnTo>
                  <a:pt x="289" y="18"/>
                </a:lnTo>
                <a:lnTo>
                  <a:pt x="293" y="21"/>
                </a:lnTo>
                <a:lnTo>
                  <a:pt x="294" y="21"/>
                </a:lnTo>
                <a:lnTo>
                  <a:pt x="294" y="22"/>
                </a:lnTo>
                <a:lnTo>
                  <a:pt x="295" y="22"/>
                </a:lnTo>
                <a:lnTo>
                  <a:pt x="295" y="22"/>
                </a:lnTo>
                <a:lnTo>
                  <a:pt x="296" y="22"/>
                </a:lnTo>
                <a:lnTo>
                  <a:pt x="298" y="22"/>
                </a:lnTo>
                <a:lnTo>
                  <a:pt x="303" y="20"/>
                </a:lnTo>
                <a:lnTo>
                  <a:pt x="308" y="19"/>
                </a:lnTo>
                <a:lnTo>
                  <a:pt x="313" y="17"/>
                </a:lnTo>
                <a:lnTo>
                  <a:pt x="318" y="15"/>
                </a:lnTo>
                <a:lnTo>
                  <a:pt x="323" y="13"/>
                </a:lnTo>
                <a:lnTo>
                  <a:pt x="328" y="11"/>
                </a:lnTo>
                <a:lnTo>
                  <a:pt x="333" y="9"/>
                </a:lnTo>
                <a:lnTo>
                  <a:pt x="338" y="6"/>
                </a:lnTo>
                <a:lnTo>
                  <a:pt x="340" y="5"/>
                </a:lnTo>
                <a:lnTo>
                  <a:pt x="339" y="8"/>
                </a:lnTo>
                <a:lnTo>
                  <a:pt x="338" y="11"/>
                </a:lnTo>
                <a:lnTo>
                  <a:pt x="336" y="14"/>
                </a:lnTo>
                <a:lnTo>
                  <a:pt x="335" y="17"/>
                </a:lnTo>
                <a:lnTo>
                  <a:pt x="334" y="20"/>
                </a:lnTo>
                <a:lnTo>
                  <a:pt x="332" y="22"/>
                </a:lnTo>
                <a:lnTo>
                  <a:pt x="330" y="25"/>
                </a:lnTo>
                <a:lnTo>
                  <a:pt x="328" y="27"/>
                </a:lnTo>
                <a:lnTo>
                  <a:pt x="326" y="30"/>
                </a:lnTo>
                <a:lnTo>
                  <a:pt x="324" y="32"/>
                </a:lnTo>
                <a:lnTo>
                  <a:pt x="322" y="34"/>
                </a:lnTo>
                <a:lnTo>
                  <a:pt x="320" y="36"/>
                </a:lnTo>
                <a:lnTo>
                  <a:pt x="318" y="38"/>
                </a:lnTo>
                <a:lnTo>
                  <a:pt x="315" y="40"/>
                </a:lnTo>
                <a:lnTo>
                  <a:pt x="313" y="42"/>
                </a:lnTo>
                <a:lnTo>
                  <a:pt x="310" y="44"/>
                </a:lnTo>
                <a:lnTo>
                  <a:pt x="313" y="44"/>
                </a:lnTo>
                <a:lnTo>
                  <a:pt x="315" y="43"/>
                </a:lnTo>
                <a:lnTo>
                  <a:pt x="320" y="43"/>
                </a:lnTo>
                <a:lnTo>
                  <a:pt x="325" y="42"/>
                </a:lnTo>
                <a:lnTo>
                  <a:pt x="330" y="40"/>
                </a:lnTo>
                <a:lnTo>
                  <a:pt x="340" y="37"/>
                </a:lnTo>
                <a:lnTo>
                  <a:pt x="344" y="36"/>
                </a:lnTo>
                <a:lnTo>
                  <a:pt x="350" y="34"/>
                </a:lnTo>
                <a:lnTo>
                  <a:pt x="346" y="39"/>
                </a:lnTo>
                <a:lnTo>
                  <a:pt x="342" y="43"/>
                </a:lnTo>
                <a:lnTo>
                  <a:pt x="339" y="47"/>
                </a:lnTo>
                <a:lnTo>
                  <a:pt x="337" y="50"/>
                </a:lnTo>
                <a:lnTo>
                  <a:pt x="335" y="52"/>
                </a:lnTo>
                <a:lnTo>
                  <a:pt x="330" y="56"/>
                </a:lnTo>
                <a:lnTo>
                  <a:pt x="325" y="61"/>
                </a:lnTo>
                <a:lnTo>
                  <a:pt x="320" y="65"/>
                </a:lnTo>
                <a:lnTo>
                  <a:pt x="315" y="69"/>
                </a:lnTo>
                <a:lnTo>
                  <a:pt x="315" y="70"/>
                </a:lnTo>
                <a:lnTo>
                  <a:pt x="315" y="71"/>
                </a:lnTo>
                <a:lnTo>
                  <a:pt x="314" y="72"/>
                </a:lnTo>
                <a:lnTo>
                  <a:pt x="314" y="73"/>
                </a:lnTo>
                <a:lnTo>
                  <a:pt x="314" y="79"/>
                </a:lnTo>
                <a:lnTo>
                  <a:pt x="314" y="86"/>
                </a:lnTo>
                <a:lnTo>
                  <a:pt x="314" y="93"/>
                </a:lnTo>
                <a:lnTo>
                  <a:pt x="313" y="100"/>
                </a:lnTo>
                <a:lnTo>
                  <a:pt x="312" y="107"/>
                </a:lnTo>
                <a:lnTo>
                  <a:pt x="311" y="114"/>
                </a:lnTo>
                <a:lnTo>
                  <a:pt x="310" y="121"/>
                </a:lnTo>
                <a:lnTo>
                  <a:pt x="308" y="128"/>
                </a:lnTo>
                <a:lnTo>
                  <a:pt x="307" y="134"/>
                </a:lnTo>
                <a:lnTo>
                  <a:pt x="305" y="141"/>
                </a:lnTo>
                <a:lnTo>
                  <a:pt x="302" y="147"/>
                </a:lnTo>
                <a:lnTo>
                  <a:pt x="300" y="154"/>
                </a:lnTo>
                <a:lnTo>
                  <a:pt x="298" y="160"/>
                </a:lnTo>
                <a:lnTo>
                  <a:pt x="295" y="166"/>
                </a:lnTo>
                <a:lnTo>
                  <a:pt x="292" y="173"/>
                </a:lnTo>
                <a:lnTo>
                  <a:pt x="289" y="179"/>
                </a:lnTo>
                <a:lnTo>
                  <a:pt x="286" y="184"/>
                </a:lnTo>
                <a:lnTo>
                  <a:pt x="283" y="188"/>
                </a:lnTo>
                <a:lnTo>
                  <a:pt x="280" y="193"/>
                </a:lnTo>
                <a:lnTo>
                  <a:pt x="277" y="198"/>
                </a:lnTo>
                <a:lnTo>
                  <a:pt x="274" y="202"/>
                </a:lnTo>
                <a:lnTo>
                  <a:pt x="271" y="207"/>
                </a:lnTo>
                <a:lnTo>
                  <a:pt x="267" y="211"/>
                </a:lnTo>
                <a:lnTo>
                  <a:pt x="264" y="215"/>
                </a:lnTo>
                <a:lnTo>
                  <a:pt x="260" y="219"/>
                </a:lnTo>
                <a:lnTo>
                  <a:pt x="257" y="223"/>
                </a:lnTo>
                <a:lnTo>
                  <a:pt x="253" y="227"/>
                </a:lnTo>
                <a:lnTo>
                  <a:pt x="249" y="231"/>
                </a:lnTo>
                <a:lnTo>
                  <a:pt x="246" y="234"/>
                </a:lnTo>
                <a:lnTo>
                  <a:pt x="242" y="238"/>
                </a:lnTo>
                <a:lnTo>
                  <a:pt x="238" y="241"/>
                </a:lnTo>
                <a:lnTo>
                  <a:pt x="234" y="244"/>
                </a:lnTo>
                <a:lnTo>
                  <a:pt x="230" y="247"/>
                </a:lnTo>
                <a:lnTo>
                  <a:pt x="225" y="250"/>
                </a:lnTo>
                <a:lnTo>
                  <a:pt x="221" y="253"/>
                </a:lnTo>
                <a:lnTo>
                  <a:pt x="217" y="256"/>
                </a:lnTo>
                <a:lnTo>
                  <a:pt x="212" y="259"/>
                </a:lnTo>
                <a:lnTo>
                  <a:pt x="207" y="261"/>
                </a:lnTo>
                <a:lnTo>
                  <a:pt x="203" y="264"/>
                </a:lnTo>
                <a:lnTo>
                  <a:pt x="198" y="266"/>
                </a:lnTo>
                <a:lnTo>
                  <a:pt x="193" y="268"/>
                </a:lnTo>
                <a:lnTo>
                  <a:pt x="188" y="270"/>
                </a:lnTo>
                <a:lnTo>
                  <a:pt x="183" y="272"/>
                </a:lnTo>
                <a:lnTo>
                  <a:pt x="178" y="274"/>
                </a:lnTo>
                <a:lnTo>
                  <a:pt x="172" y="276"/>
                </a:lnTo>
                <a:lnTo>
                  <a:pt x="167" y="277"/>
                </a:lnTo>
                <a:lnTo>
                  <a:pt x="162" y="279"/>
                </a:lnTo>
                <a:lnTo>
                  <a:pt x="156" y="280"/>
                </a:lnTo>
                <a:lnTo>
                  <a:pt x="152" y="281"/>
                </a:lnTo>
                <a:lnTo>
                  <a:pt x="147" y="282"/>
                </a:lnTo>
                <a:lnTo>
                  <a:pt x="143" y="283"/>
                </a:lnTo>
                <a:lnTo>
                  <a:pt x="138" y="283"/>
                </a:lnTo>
                <a:lnTo>
                  <a:pt x="134" y="283"/>
                </a:lnTo>
                <a:lnTo>
                  <a:pt x="129" y="284"/>
                </a:lnTo>
                <a:lnTo>
                  <a:pt x="125" y="285"/>
                </a:lnTo>
                <a:lnTo>
                  <a:pt x="121" y="285"/>
                </a:lnTo>
                <a:lnTo>
                  <a:pt x="116" y="285"/>
                </a:lnTo>
                <a:lnTo>
                  <a:pt x="112" y="285"/>
                </a:lnTo>
                <a:lnTo>
                  <a:pt x="108" y="285"/>
                </a:lnTo>
                <a:lnTo>
                  <a:pt x="103" y="285"/>
                </a:lnTo>
                <a:lnTo>
                  <a:pt x="99" y="285"/>
                </a:lnTo>
                <a:lnTo>
                  <a:pt x="95" y="285"/>
                </a:lnTo>
                <a:lnTo>
                  <a:pt x="90" y="284"/>
                </a:lnTo>
                <a:lnTo>
                  <a:pt x="86" y="284"/>
                </a:lnTo>
                <a:lnTo>
                  <a:pt x="82" y="283"/>
                </a:lnTo>
                <a:lnTo>
                  <a:pt x="77" y="283"/>
                </a:lnTo>
                <a:lnTo>
                  <a:pt x="73" y="282"/>
                </a:lnTo>
                <a:lnTo>
                  <a:pt x="69" y="281"/>
                </a:lnTo>
                <a:lnTo>
                  <a:pt x="65" y="280"/>
                </a:lnTo>
                <a:lnTo>
                  <a:pt x="60" y="279"/>
                </a:lnTo>
                <a:lnTo>
                  <a:pt x="56" y="278"/>
                </a:lnTo>
                <a:lnTo>
                  <a:pt x="52" y="277"/>
                </a:lnTo>
                <a:lnTo>
                  <a:pt x="48" y="276"/>
                </a:lnTo>
                <a:lnTo>
                  <a:pt x="44" y="274"/>
                </a:lnTo>
                <a:lnTo>
                  <a:pt x="40" y="273"/>
                </a:lnTo>
                <a:lnTo>
                  <a:pt x="35" y="271"/>
                </a:lnTo>
                <a:lnTo>
                  <a:pt x="31" y="270"/>
                </a:lnTo>
                <a:lnTo>
                  <a:pt x="27" y="267"/>
                </a:lnTo>
                <a:lnTo>
                  <a:pt x="23" y="266"/>
                </a:lnTo>
                <a:lnTo>
                  <a:pt x="19" y="264"/>
                </a:lnTo>
                <a:lnTo>
                  <a:pt x="14" y="261"/>
                </a:lnTo>
                <a:lnTo>
                  <a:pt x="10" y="259"/>
                </a:lnTo>
                <a:lnTo>
                  <a:pt x="0" y="253"/>
                </a:lnTo>
                <a:lnTo>
                  <a:pt x="1" y="2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innerShdw blurRad="38100" dist="127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89"/>
          <p:cNvSpPr>
            <a:spLocks/>
          </p:cNvSpPr>
          <p:nvPr/>
        </p:nvSpPr>
        <p:spPr bwMode="auto">
          <a:xfrm>
            <a:off x="3223433" y="4370367"/>
            <a:ext cx="193562" cy="146146"/>
          </a:xfrm>
          <a:custGeom>
            <a:avLst/>
            <a:gdLst/>
            <a:ahLst/>
            <a:cxnLst/>
            <a:rect l="l" t="t" r="r" b="b"/>
            <a:pathLst>
              <a:path w="473075" h="357188">
                <a:moveTo>
                  <a:pt x="373063" y="188913"/>
                </a:moveTo>
                <a:lnTo>
                  <a:pt x="473075" y="273051"/>
                </a:lnTo>
                <a:lnTo>
                  <a:pt x="373063" y="357188"/>
                </a:lnTo>
                <a:lnTo>
                  <a:pt x="373063" y="307976"/>
                </a:lnTo>
                <a:lnTo>
                  <a:pt x="323850" y="307976"/>
                </a:lnTo>
                <a:lnTo>
                  <a:pt x="306388" y="306388"/>
                </a:lnTo>
                <a:lnTo>
                  <a:pt x="287338" y="301626"/>
                </a:lnTo>
                <a:lnTo>
                  <a:pt x="271463" y="292101"/>
                </a:lnTo>
                <a:lnTo>
                  <a:pt x="255588" y="284163"/>
                </a:lnTo>
                <a:lnTo>
                  <a:pt x="236538" y="269876"/>
                </a:lnTo>
                <a:lnTo>
                  <a:pt x="219075" y="254001"/>
                </a:lnTo>
                <a:lnTo>
                  <a:pt x="244475" y="227013"/>
                </a:lnTo>
                <a:lnTo>
                  <a:pt x="260350" y="207963"/>
                </a:lnTo>
                <a:lnTo>
                  <a:pt x="276225" y="220663"/>
                </a:lnTo>
                <a:lnTo>
                  <a:pt x="290513" y="230188"/>
                </a:lnTo>
                <a:lnTo>
                  <a:pt x="303213" y="238126"/>
                </a:lnTo>
                <a:lnTo>
                  <a:pt x="315913" y="241301"/>
                </a:lnTo>
                <a:lnTo>
                  <a:pt x="323850" y="242888"/>
                </a:lnTo>
                <a:lnTo>
                  <a:pt x="373063" y="242888"/>
                </a:lnTo>
                <a:close/>
                <a:moveTo>
                  <a:pt x="0" y="52388"/>
                </a:moveTo>
                <a:lnTo>
                  <a:pt x="57150" y="52388"/>
                </a:lnTo>
                <a:lnTo>
                  <a:pt x="74613" y="53976"/>
                </a:lnTo>
                <a:lnTo>
                  <a:pt x="93663" y="58738"/>
                </a:lnTo>
                <a:lnTo>
                  <a:pt x="109538" y="65088"/>
                </a:lnTo>
                <a:lnTo>
                  <a:pt x="125413" y="73026"/>
                </a:lnTo>
                <a:lnTo>
                  <a:pt x="142875" y="88901"/>
                </a:lnTo>
                <a:lnTo>
                  <a:pt x="161925" y="104776"/>
                </a:lnTo>
                <a:lnTo>
                  <a:pt x="138113" y="130176"/>
                </a:lnTo>
                <a:lnTo>
                  <a:pt x="117475" y="150813"/>
                </a:lnTo>
                <a:lnTo>
                  <a:pt x="103188" y="138113"/>
                </a:lnTo>
                <a:lnTo>
                  <a:pt x="90488" y="128588"/>
                </a:lnTo>
                <a:lnTo>
                  <a:pt x="77788" y="120651"/>
                </a:lnTo>
                <a:lnTo>
                  <a:pt x="65088" y="115888"/>
                </a:lnTo>
                <a:lnTo>
                  <a:pt x="57150" y="114301"/>
                </a:lnTo>
                <a:lnTo>
                  <a:pt x="0" y="114301"/>
                </a:lnTo>
                <a:close/>
                <a:moveTo>
                  <a:pt x="373063" y="0"/>
                </a:moveTo>
                <a:lnTo>
                  <a:pt x="473075" y="82550"/>
                </a:lnTo>
                <a:lnTo>
                  <a:pt x="373063" y="166688"/>
                </a:lnTo>
                <a:lnTo>
                  <a:pt x="373063" y="114300"/>
                </a:lnTo>
                <a:lnTo>
                  <a:pt x="323850" y="114300"/>
                </a:lnTo>
                <a:lnTo>
                  <a:pt x="317500" y="115888"/>
                </a:lnTo>
                <a:lnTo>
                  <a:pt x="307975" y="119063"/>
                </a:lnTo>
                <a:lnTo>
                  <a:pt x="300038" y="122238"/>
                </a:lnTo>
                <a:lnTo>
                  <a:pt x="290513" y="128588"/>
                </a:lnTo>
                <a:lnTo>
                  <a:pt x="269875" y="144463"/>
                </a:lnTo>
                <a:lnTo>
                  <a:pt x="246063" y="166688"/>
                </a:lnTo>
                <a:lnTo>
                  <a:pt x="196850" y="219075"/>
                </a:lnTo>
                <a:lnTo>
                  <a:pt x="171450" y="246063"/>
                </a:lnTo>
                <a:lnTo>
                  <a:pt x="142875" y="269875"/>
                </a:lnTo>
                <a:lnTo>
                  <a:pt x="125413" y="284163"/>
                </a:lnTo>
                <a:lnTo>
                  <a:pt x="103188" y="296863"/>
                </a:lnTo>
                <a:lnTo>
                  <a:pt x="92075" y="301625"/>
                </a:lnTo>
                <a:lnTo>
                  <a:pt x="79375" y="304800"/>
                </a:lnTo>
                <a:lnTo>
                  <a:pt x="68263" y="306388"/>
                </a:lnTo>
                <a:lnTo>
                  <a:pt x="55563" y="307975"/>
                </a:lnTo>
                <a:lnTo>
                  <a:pt x="0" y="307975"/>
                </a:lnTo>
                <a:lnTo>
                  <a:pt x="0" y="242888"/>
                </a:lnTo>
                <a:lnTo>
                  <a:pt x="55563" y="242888"/>
                </a:lnTo>
                <a:lnTo>
                  <a:pt x="63500" y="242888"/>
                </a:lnTo>
                <a:lnTo>
                  <a:pt x="69850" y="239713"/>
                </a:lnTo>
                <a:lnTo>
                  <a:pt x="79375" y="236538"/>
                </a:lnTo>
                <a:lnTo>
                  <a:pt x="90488" y="230188"/>
                </a:lnTo>
                <a:lnTo>
                  <a:pt x="111125" y="214313"/>
                </a:lnTo>
                <a:lnTo>
                  <a:pt x="134938" y="192088"/>
                </a:lnTo>
                <a:lnTo>
                  <a:pt x="184150" y="139700"/>
                </a:lnTo>
                <a:lnTo>
                  <a:pt x="209550" y="114300"/>
                </a:lnTo>
                <a:lnTo>
                  <a:pt x="236538" y="88900"/>
                </a:lnTo>
                <a:lnTo>
                  <a:pt x="255588" y="73025"/>
                </a:lnTo>
                <a:lnTo>
                  <a:pt x="276225" y="63500"/>
                </a:lnTo>
                <a:lnTo>
                  <a:pt x="287338" y="58738"/>
                </a:lnTo>
                <a:lnTo>
                  <a:pt x="298450" y="53975"/>
                </a:lnTo>
                <a:lnTo>
                  <a:pt x="311150" y="52387"/>
                </a:lnTo>
                <a:lnTo>
                  <a:pt x="323850" y="52387"/>
                </a:lnTo>
                <a:lnTo>
                  <a:pt x="373063" y="5238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innerShdw blurRad="25400" dist="127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1670463" y="4329144"/>
            <a:ext cx="183046" cy="228588"/>
            <a:chOff x="6006946" y="4028502"/>
            <a:chExt cx="166452" cy="207866"/>
          </a:xfrm>
        </p:grpSpPr>
        <p:sp>
          <p:nvSpPr>
            <p:cNvPr id="46" name="Freeform 20"/>
            <p:cNvSpPr>
              <a:spLocks noEditPoints="1"/>
            </p:cNvSpPr>
            <p:nvPr/>
          </p:nvSpPr>
          <p:spPr bwMode="auto">
            <a:xfrm>
              <a:off x="6006946" y="4028502"/>
              <a:ext cx="166452" cy="207866"/>
            </a:xfrm>
            <a:custGeom>
              <a:avLst/>
              <a:gdLst>
                <a:gd name="T0" fmla="*/ 147 w 216"/>
                <a:gd name="T1" fmla="*/ 233 h 270"/>
                <a:gd name="T2" fmla="*/ 165 w 216"/>
                <a:gd name="T3" fmla="*/ 200 h 270"/>
                <a:gd name="T4" fmla="*/ 216 w 216"/>
                <a:gd name="T5" fmla="*/ 108 h 270"/>
                <a:gd name="T6" fmla="*/ 108 w 216"/>
                <a:gd name="T7" fmla="*/ 0 h 270"/>
                <a:gd name="T8" fmla="*/ 0 w 216"/>
                <a:gd name="T9" fmla="*/ 108 h 270"/>
                <a:gd name="T10" fmla="*/ 51 w 216"/>
                <a:gd name="T11" fmla="*/ 200 h 270"/>
                <a:gd name="T12" fmla="*/ 70 w 216"/>
                <a:gd name="T13" fmla="*/ 233 h 270"/>
                <a:gd name="T14" fmla="*/ 70 w 216"/>
                <a:gd name="T15" fmla="*/ 247 h 270"/>
                <a:gd name="T16" fmla="*/ 93 w 216"/>
                <a:gd name="T17" fmla="*/ 270 h 270"/>
                <a:gd name="T18" fmla="*/ 123 w 216"/>
                <a:gd name="T19" fmla="*/ 270 h 270"/>
                <a:gd name="T20" fmla="*/ 147 w 216"/>
                <a:gd name="T21" fmla="*/ 247 h 270"/>
                <a:gd name="T22" fmla="*/ 147 w 216"/>
                <a:gd name="T23" fmla="*/ 233 h 270"/>
                <a:gd name="T24" fmla="*/ 124 w 216"/>
                <a:gd name="T25" fmla="*/ 224 h 270"/>
                <a:gd name="T26" fmla="*/ 92 w 216"/>
                <a:gd name="T27" fmla="*/ 224 h 270"/>
                <a:gd name="T28" fmla="*/ 64 w 216"/>
                <a:gd name="T29" fmla="*/ 180 h 270"/>
                <a:gd name="T30" fmla="*/ 23 w 216"/>
                <a:gd name="T31" fmla="*/ 108 h 270"/>
                <a:gd name="T32" fmla="*/ 108 w 216"/>
                <a:gd name="T33" fmla="*/ 23 h 270"/>
                <a:gd name="T34" fmla="*/ 193 w 216"/>
                <a:gd name="T35" fmla="*/ 108 h 270"/>
                <a:gd name="T36" fmla="*/ 153 w 216"/>
                <a:gd name="T37" fmla="*/ 180 h 270"/>
                <a:gd name="T38" fmla="*/ 124 w 216"/>
                <a:gd name="T39" fmla="*/ 22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6" h="270">
                  <a:moveTo>
                    <a:pt x="147" y="233"/>
                  </a:moveTo>
                  <a:cubicBezTo>
                    <a:pt x="147" y="219"/>
                    <a:pt x="153" y="207"/>
                    <a:pt x="165" y="200"/>
                  </a:cubicBezTo>
                  <a:cubicBezTo>
                    <a:pt x="195" y="181"/>
                    <a:pt x="216" y="147"/>
                    <a:pt x="216" y="108"/>
                  </a:cubicBezTo>
                  <a:cubicBezTo>
                    <a:pt x="216" y="49"/>
                    <a:pt x="168" y="0"/>
                    <a:pt x="108" y="0"/>
                  </a:cubicBezTo>
                  <a:cubicBezTo>
                    <a:pt x="49" y="0"/>
                    <a:pt x="0" y="49"/>
                    <a:pt x="0" y="108"/>
                  </a:cubicBezTo>
                  <a:cubicBezTo>
                    <a:pt x="0" y="147"/>
                    <a:pt x="21" y="181"/>
                    <a:pt x="51" y="200"/>
                  </a:cubicBezTo>
                  <a:cubicBezTo>
                    <a:pt x="63" y="207"/>
                    <a:pt x="70" y="219"/>
                    <a:pt x="70" y="233"/>
                  </a:cubicBezTo>
                  <a:cubicBezTo>
                    <a:pt x="70" y="247"/>
                    <a:pt x="70" y="247"/>
                    <a:pt x="70" y="247"/>
                  </a:cubicBezTo>
                  <a:cubicBezTo>
                    <a:pt x="93" y="270"/>
                    <a:pt x="93" y="270"/>
                    <a:pt x="93" y="270"/>
                  </a:cubicBezTo>
                  <a:cubicBezTo>
                    <a:pt x="123" y="270"/>
                    <a:pt x="123" y="270"/>
                    <a:pt x="123" y="270"/>
                  </a:cubicBezTo>
                  <a:cubicBezTo>
                    <a:pt x="147" y="247"/>
                    <a:pt x="147" y="247"/>
                    <a:pt x="147" y="247"/>
                  </a:cubicBezTo>
                  <a:lnTo>
                    <a:pt x="147" y="233"/>
                  </a:lnTo>
                  <a:close/>
                  <a:moveTo>
                    <a:pt x="124" y="224"/>
                  </a:moveTo>
                  <a:cubicBezTo>
                    <a:pt x="92" y="224"/>
                    <a:pt x="92" y="224"/>
                    <a:pt x="92" y="224"/>
                  </a:cubicBezTo>
                  <a:cubicBezTo>
                    <a:pt x="89" y="206"/>
                    <a:pt x="79" y="190"/>
                    <a:pt x="64" y="180"/>
                  </a:cubicBezTo>
                  <a:cubicBezTo>
                    <a:pt x="38" y="165"/>
                    <a:pt x="23" y="138"/>
                    <a:pt x="23" y="108"/>
                  </a:cubicBezTo>
                  <a:cubicBezTo>
                    <a:pt x="23" y="62"/>
                    <a:pt x="61" y="23"/>
                    <a:pt x="108" y="23"/>
                  </a:cubicBezTo>
                  <a:cubicBezTo>
                    <a:pt x="155" y="23"/>
                    <a:pt x="193" y="62"/>
                    <a:pt x="193" y="108"/>
                  </a:cubicBezTo>
                  <a:cubicBezTo>
                    <a:pt x="193" y="138"/>
                    <a:pt x="178" y="165"/>
                    <a:pt x="153" y="180"/>
                  </a:cubicBezTo>
                  <a:cubicBezTo>
                    <a:pt x="137" y="190"/>
                    <a:pt x="127" y="206"/>
                    <a:pt x="124" y="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25400" dist="127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6054615" y="4065230"/>
              <a:ext cx="71113" cy="89085"/>
            </a:xfrm>
            <a:custGeom>
              <a:avLst/>
              <a:gdLst>
                <a:gd name="T0" fmla="*/ 57 w 91"/>
                <a:gd name="T1" fmla="*/ 44 h 114"/>
                <a:gd name="T2" fmla="*/ 75 w 91"/>
                <a:gd name="T3" fmla="*/ 0 h 114"/>
                <a:gd name="T4" fmla="*/ 0 w 91"/>
                <a:gd name="T5" fmla="*/ 70 h 114"/>
                <a:gd name="T6" fmla="*/ 34 w 91"/>
                <a:gd name="T7" fmla="*/ 70 h 114"/>
                <a:gd name="T8" fmla="*/ 16 w 91"/>
                <a:gd name="T9" fmla="*/ 114 h 114"/>
                <a:gd name="T10" fmla="*/ 91 w 91"/>
                <a:gd name="T11" fmla="*/ 44 h 114"/>
                <a:gd name="T12" fmla="*/ 57 w 91"/>
                <a:gd name="T13" fmla="*/ 4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14">
                  <a:moveTo>
                    <a:pt x="57" y="44"/>
                  </a:moveTo>
                  <a:lnTo>
                    <a:pt x="75" y="0"/>
                  </a:lnTo>
                  <a:lnTo>
                    <a:pt x="0" y="70"/>
                  </a:lnTo>
                  <a:lnTo>
                    <a:pt x="34" y="70"/>
                  </a:lnTo>
                  <a:lnTo>
                    <a:pt x="16" y="114"/>
                  </a:lnTo>
                  <a:lnTo>
                    <a:pt x="91" y="44"/>
                  </a:lnTo>
                  <a:lnTo>
                    <a:pt x="57" y="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innerShdw blurRad="25400" dist="127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8" name="Freeform 23"/>
          <p:cNvSpPr>
            <a:spLocks/>
          </p:cNvSpPr>
          <p:nvPr/>
        </p:nvSpPr>
        <p:spPr bwMode="auto">
          <a:xfrm>
            <a:off x="2435703" y="4338046"/>
            <a:ext cx="210792" cy="210790"/>
          </a:xfrm>
          <a:custGeom>
            <a:avLst/>
            <a:gdLst/>
            <a:ahLst/>
            <a:cxnLst/>
            <a:rect l="l" t="t" r="r" b="b"/>
            <a:pathLst>
              <a:path w="422275" h="422276">
                <a:moveTo>
                  <a:pt x="178365" y="222250"/>
                </a:moveTo>
                <a:cubicBezTo>
                  <a:pt x="178365" y="222250"/>
                  <a:pt x="178365" y="222250"/>
                  <a:pt x="206455" y="261159"/>
                </a:cubicBezTo>
                <a:cubicBezTo>
                  <a:pt x="206455" y="261159"/>
                  <a:pt x="206455" y="261159"/>
                  <a:pt x="206455" y="259214"/>
                </a:cubicBezTo>
                <a:lnTo>
                  <a:pt x="206455" y="245596"/>
                </a:lnTo>
                <a:cubicBezTo>
                  <a:pt x="206455" y="245596"/>
                  <a:pt x="206455" y="245596"/>
                  <a:pt x="205285" y="244234"/>
                </a:cubicBezTo>
                <a:lnTo>
                  <a:pt x="197092" y="234701"/>
                </a:lnTo>
                <a:cubicBezTo>
                  <a:pt x="197092" y="234701"/>
                  <a:pt x="197092" y="234701"/>
                  <a:pt x="225183" y="234701"/>
                </a:cubicBezTo>
                <a:cubicBezTo>
                  <a:pt x="225183" y="234701"/>
                  <a:pt x="225183" y="234701"/>
                  <a:pt x="224012" y="236063"/>
                </a:cubicBezTo>
                <a:lnTo>
                  <a:pt x="215819" y="245596"/>
                </a:lnTo>
                <a:cubicBezTo>
                  <a:pt x="215819" y="245596"/>
                  <a:pt x="215819" y="245596"/>
                  <a:pt x="215819" y="247541"/>
                </a:cubicBezTo>
                <a:lnTo>
                  <a:pt x="215819" y="261159"/>
                </a:lnTo>
                <a:cubicBezTo>
                  <a:pt x="215819" y="261159"/>
                  <a:pt x="215819" y="261159"/>
                  <a:pt x="243910" y="222250"/>
                </a:cubicBezTo>
                <a:lnTo>
                  <a:pt x="300091" y="247152"/>
                </a:lnTo>
                <a:cubicBezTo>
                  <a:pt x="303212" y="259603"/>
                  <a:pt x="301652" y="273610"/>
                  <a:pt x="292288" y="284505"/>
                </a:cubicBezTo>
                <a:cubicBezTo>
                  <a:pt x="284485" y="295400"/>
                  <a:pt x="272000" y="301625"/>
                  <a:pt x="259516" y="301625"/>
                </a:cubicBezTo>
                <a:cubicBezTo>
                  <a:pt x="259516" y="301625"/>
                  <a:pt x="259516" y="301625"/>
                  <a:pt x="164319" y="301625"/>
                </a:cubicBezTo>
                <a:cubicBezTo>
                  <a:pt x="150274" y="301625"/>
                  <a:pt x="137789" y="295400"/>
                  <a:pt x="129986" y="284505"/>
                </a:cubicBezTo>
                <a:cubicBezTo>
                  <a:pt x="122183" y="273610"/>
                  <a:pt x="119062" y="259603"/>
                  <a:pt x="122183" y="247152"/>
                </a:cubicBezTo>
                <a:cubicBezTo>
                  <a:pt x="122183" y="247152"/>
                  <a:pt x="122183" y="247152"/>
                  <a:pt x="178365" y="222250"/>
                </a:cubicBezTo>
                <a:close/>
                <a:moveTo>
                  <a:pt x="386304" y="211138"/>
                </a:moveTo>
                <a:cubicBezTo>
                  <a:pt x="386316" y="211138"/>
                  <a:pt x="386979" y="211138"/>
                  <a:pt x="422275" y="211138"/>
                </a:cubicBezTo>
                <a:cubicBezTo>
                  <a:pt x="422275" y="328437"/>
                  <a:pt x="328436" y="422276"/>
                  <a:pt x="211138" y="422276"/>
                </a:cubicBezTo>
                <a:cubicBezTo>
                  <a:pt x="142323" y="422276"/>
                  <a:pt x="81327" y="389432"/>
                  <a:pt x="42228" y="337821"/>
                </a:cubicBezTo>
                <a:cubicBezTo>
                  <a:pt x="42221" y="337828"/>
                  <a:pt x="41696" y="338353"/>
                  <a:pt x="0" y="380049"/>
                </a:cubicBezTo>
                <a:cubicBezTo>
                  <a:pt x="0" y="380031"/>
                  <a:pt x="0" y="378683"/>
                  <a:pt x="0" y="272134"/>
                </a:cubicBezTo>
                <a:cubicBezTo>
                  <a:pt x="17" y="272134"/>
                  <a:pt x="1377" y="272134"/>
                  <a:pt x="109479" y="272134"/>
                </a:cubicBezTo>
                <a:cubicBezTo>
                  <a:pt x="109472" y="272140"/>
                  <a:pt x="108964" y="272629"/>
                  <a:pt x="68815" y="311233"/>
                </a:cubicBezTo>
                <a:cubicBezTo>
                  <a:pt x="100095" y="356589"/>
                  <a:pt x="151706" y="386304"/>
                  <a:pt x="211138" y="386304"/>
                </a:cubicBezTo>
                <a:cubicBezTo>
                  <a:pt x="308105" y="386304"/>
                  <a:pt x="386304" y="308105"/>
                  <a:pt x="386304" y="211138"/>
                </a:cubicBezTo>
                <a:close/>
                <a:moveTo>
                  <a:pt x="199440" y="122214"/>
                </a:moveTo>
                <a:cubicBezTo>
                  <a:pt x="211917" y="120650"/>
                  <a:pt x="218156" y="122214"/>
                  <a:pt x="225954" y="128467"/>
                </a:cubicBezTo>
                <a:cubicBezTo>
                  <a:pt x="244670" y="131594"/>
                  <a:pt x="254028" y="144102"/>
                  <a:pt x="246229" y="164427"/>
                </a:cubicBezTo>
                <a:cubicBezTo>
                  <a:pt x="250908" y="165990"/>
                  <a:pt x="255587" y="172244"/>
                  <a:pt x="255587" y="176934"/>
                </a:cubicBezTo>
                <a:cubicBezTo>
                  <a:pt x="255587" y="184752"/>
                  <a:pt x="250908" y="191006"/>
                  <a:pt x="244670" y="191006"/>
                </a:cubicBezTo>
                <a:cubicBezTo>
                  <a:pt x="239991" y="211330"/>
                  <a:pt x="229073" y="223838"/>
                  <a:pt x="210357" y="223838"/>
                </a:cubicBezTo>
                <a:cubicBezTo>
                  <a:pt x="191642" y="223838"/>
                  <a:pt x="182284" y="211330"/>
                  <a:pt x="177605" y="191006"/>
                </a:cubicBezTo>
                <a:cubicBezTo>
                  <a:pt x="171366" y="191006"/>
                  <a:pt x="166687" y="184752"/>
                  <a:pt x="166687" y="176934"/>
                </a:cubicBezTo>
                <a:cubicBezTo>
                  <a:pt x="166687" y="172244"/>
                  <a:pt x="169807" y="165990"/>
                  <a:pt x="174485" y="164427"/>
                </a:cubicBezTo>
                <a:cubicBezTo>
                  <a:pt x="171366" y="156610"/>
                  <a:pt x="171366" y="148792"/>
                  <a:pt x="176045" y="140975"/>
                </a:cubicBezTo>
                <a:cubicBezTo>
                  <a:pt x="180724" y="130031"/>
                  <a:pt x="186963" y="123777"/>
                  <a:pt x="199440" y="122214"/>
                </a:cubicBezTo>
                <a:close/>
                <a:moveTo>
                  <a:pt x="211138" y="0"/>
                </a:moveTo>
                <a:cubicBezTo>
                  <a:pt x="279953" y="0"/>
                  <a:pt x="340948" y="34408"/>
                  <a:pt x="380048" y="84455"/>
                </a:cubicBezTo>
                <a:cubicBezTo>
                  <a:pt x="380054" y="84449"/>
                  <a:pt x="380580" y="83924"/>
                  <a:pt x="422275" y="42228"/>
                </a:cubicBezTo>
                <a:cubicBezTo>
                  <a:pt x="422275" y="42245"/>
                  <a:pt x="422275" y="43617"/>
                  <a:pt x="422275" y="151707"/>
                </a:cubicBezTo>
                <a:cubicBezTo>
                  <a:pt x="422258" y="151707"/>
                  <a:pt x="420922" y="151707"/>
                  <a:pt x="314361" y="151707"/>
                </a:cubicBezTo>
                <a:cubicBezTo>
                  <a:pt x="314369" y="151698"/>
                  <a:pt x="314937" y="151107"/>
                  <a:pt x="353460" y="111043"/>
                </a:cubicBezTo>
                <a:cubicBezTo>
                  <a:pt x="322180" y="65688"/>
                  <a:pt x="270569" y="35972"/>
                  <a:pt x="211138" y="35972"/>
                </a:cubicBezTo>
                <a:cubicBezTo>
                  <a:pt x="115735" y="35972"/>
                  <a:pt x="35972" y="115735"/>
                  <a:pt x="35972" y="211138"/>
                </a:cubicBezTo>
                <a:cubicBezTo>
                  <a:pt x="35959" y="211138"/>
                  <a:pt x="35296" y="211138"/>
                  <a:pt x="0" y="211138"/>
                </a:cubicBezTo>
                <a:cubicBezTo>
                  <a:pt x="0" y="95403"/>
                  <a:pt x="95403" y="0"/>
                  <a:pt x="21113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innerShdw blurRad="25400" dist="127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782237" y="2575970"/>
            <a:ext cx="3036195" cy="189282"/>
            <a:chOff x="5410691" y="2117214"/>
            <a:chExt cx="3036195" cy="189282"/>
          </a:xfrm>
        </p:grpSpPr>
        <p:sp>
          <p:nvSpPr>
            <p:cNvPr id="50" name="矩形 49"/>
            <p:cNvSpPr>
              <a:spLocks noChangeArrowheads="1"/>
            </p:cNvSpPr>
            <p:nvPr/>
          </p:nvSpPr>
          <p:spPr bwMode="auto">
            <a:xfrm>
              <a:off x="5410691" y="2117214"/>
              <a:ext cx="746348" cy="18928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200" b="1" cap="all" dirty="0">
                  <a:latin typeface="微软雅黑" pitchFamily="34" charset="-122"/>
                  <a:ea typeface="微软雅黑" pitchFamily="34" charset="-122"/>
                  <a:cs typeface="+mj-cs"/>
                </a:rPr>
                <a:t>项目说明</a:t>
              </a:r>
              <a:endParaRPr lang="en-US" altLang="zh-CN" sz="1200" b="1" cap="all" dirty="0">
                <a:latin typeface="微软雅黑" pitchFamily="34" charset="-122"/>
                <a:ea typeface="微软雅黑" pitchFamily="34" charset="-122"/>
                <a:cs typeface="+mj-cs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6083724" y="2211855"/>
              <a:ext cx="2363162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"/>
          <p:cNvSpPr txBox="1"/>
          <p:nvPr/>
        </p:nvSpPr>
        <p:spPr>
          <a:xfrm>
            <a:off x="413512" y="2847814"/>
            <a:ext cx="34769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>
                <a:solidFill>
                  <a:schemeClr val="tx1"/>
                </a:solidFill>
              </a:rPr>
              <a:t>点击输入简要文字内容，文字内容需概括精炼，言简意赅的说明该分项内容</a:t>
            </a:r>
            <a:r>
              <a:rPr lang="en-US" altLang="zh-CN" sz="1000" dirty="0">
                <a:solidFill>
                  <a:schemeClr val="tx1"/>
                </a:solidFill>
              </a:rPr>
              <a:t>KINGPUB</a:t>
            </a:r>
            <a:r>
              <a:rPr lang="zh-CN" altLang="en-US" sz="1000" dirty="0">
                <a:solidFill>
                  <a:schemeClr val="tx1"/>
                </a:solidFill>
              </a:rPr>
              <a:t>专业设计</a:t>
            </a:r>
            <a:r>
              <a:rPr lang="en-US" altLang="zh-CN" sz="1000" dirty="0">
                <a:solidFill>
                  <a:schemeClr val="tx1"/>
                </a:solidFill>
              </a:rPr>
              <a:t>……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782237" y="3432528"/>
            <a:ext cx="3036195" cy="189282"/>
            <a:chOff x="5410691" y="2973772"/>
            <a:chExt cx="3036195" cy="189282"/>
          </a:xfrm>
        </p:grpSpPr>
        <p:sp>
          <p:nvSpPr>
            <p:cNvPr id="54" name="矩形 53"/>
            <p:cNvSpPr>
              <a:spLocks noChangeArrowheads="1"/>
            </p:cNvSpPr>
            <p:nvPr/>
          </p:nvSpPr>
          <p:spPr bwMode="auto">
            <a:xfrm>
              <a:off x="5410691" y="2973772"/>
              <a:ext cx="806537" cy="18928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200" b="1" cap="all" dirty="0">
                  <a:latin typeface="微软雅黑" pitchFamily="34" charset="-122"/>
                  <a:ea typeface="微软雅黑" pitchFamily="34" charset="-122"/>
                  <a:cs typeface="+mj-cs"/>
                </a:rPr>
                <a:t>经验与不足</a:t>
              </a:r>
              <a:endParaRPr lang="en-US" altLang="zh-CN" sz="1200" b="1" cap="all" dirty="0">
                <a:latin typeface="微软雅黑" pitchFamily="34" charset="-122"/>
                <a:ea typeface="微软雅黑" pitchFamily="34" charset="-122"/>
                <a:cs typeface="+mj-cs"/>
              </a:endParaRPr>
            </a:p>
          </p:txBody>
        </p:sp>
        <p:cxnSp>
          <p:nvCxnSpPr>
            <p:cNvPr id="55" name="直接连接符 54"/>
            <p:cNvCxnSpPr>
              <a:stCxn id="54" idx="3"/>
            </p:cNvCxnSpPr>
            <p:nvPr/>
          </p:nvCxnSpPr>
          <p:spPr>
            <a:xfrm>
              <a:off x="6217228" y="3068413"/>
              <a:ext cx="2229658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"/>
          <p:cNvSpPr txBox="1"/>
          <p:nvPr/>
        </p:nvSpPr>
        <p:spPr>
          <a:xfrm>
            <a:off x="413512" y="3704372"/>
            <a:ext cx="34769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>
                <a:solidFill>
                  <a:schemeClr val="tx1"/>
                </a:solidFill>
              </a:rPr>
              <a:t>点击输入简要文字内容，文字内容需概括精炼，言简意赅的说明该分项内容</a:t>
            </a:r>
            <a:r>
              <a:rPr lang="en-US" altLang="zh-CN" sz="1000" dirty="0">
                <a:solidFill>
                  <a:schemeClr val="tx1"/>
                </a:solidFill>
              </a:rPr>
              <a:t>KINGPUB</a:t>
            </a:r>
            <a:r>
              <a:rPr lang="zh-CN" altLang="en-US" sz="1000" dirty="0">
                <a:solidFill>
                  <a:schemeClr val="tx1"/>
                </a:solidFill>
              </a:rPr>
              <a:t>专业设计</a:t>
            </a:r>
            <a:r>
              <a:rPr lang="en-US" altLang="zh-CN" sz="1000" dirty="0">
                <a:solidFill>
                  <a:schemeClr val="tx1"/>
                </a:solidFill>
              </a:rPr>
              <a:t>……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413512" y="2535711"/>
            <a:ext cx="254992" cy="254990"/>
            <a:chOff x="5026429" y="2057723"/>
            <a:chExt cx="254992" cy="254990"/>
          </a:xfrm>
        </p:grpSpPr>
        <p:sp>
          <p:nvSpPr>
            <p:cNvPr id="58" name="椭圆 57"/>
            <p:cNvSpPr/>
            <p:nvPr/>
          </p:nvSpPr>
          <p:spPr>
            <a:xfrm>
              <a:off x="5026429" y="2057723"/>
              <a:ext cx="254992" cy="25499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65100" dist="508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Freeform 34"/>
            <p:cNvSpPr>
              <a:spLocks/>
            </p:cNvSpPr>
            <p:nvPr/>
          </p:nvSpPr>
          <p:spPr bwMode="auto">
            <a:xfrm>
              <a:off x="5095295" y="2126932"/>
              <a:ext cx="117262" cy="1165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38100" dist="127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13512" y="3391540"/>
            <a:ext cx="254992" cy="254990"/>
            <a:chOff x="5026429" y="2057723"/>
            <a:chExt cx="254992" cy="254990"/>
          </a:xfrm>
        </p:grpSpPr>
        <p:sp>
          <p:nvSpPr>
            <p:cNvPr id="61" name="椭圆 60"/>
            <p:cNvSpPr/>
            <p:nvPr/>
          </p:nvSpPr>
          <p:spPr>
            <a:xfrm>
              <a:off x="5026429" y="2057723"/>
              <a:ext cx="254992" cy="25499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65100" dist="508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Freeform 34"/>
            <p:cNvSpPr>
              <a:spLocks/>
            </p:cNvSpPr>
            <p:nvPr/>
          </p:nvSpPr>
          <p:spPr bwMode="auto">
            <a:xfrm>
              <a:off x="5095295" y="2126932"/>
              <a:ext cx="117262" cy="1165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38100" dist="127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411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50"/>
                            </p:stCondLst>
                            <p:childTnLst>
                              <p:par>
                                <p:cTn id="2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9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5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 animBg="1"/>
      <p:bldP spid="44" grpId="0" animBg="1"/>
      <p:bldP spid="48" grpId="0" animBg="1"/>
      <p:bldP spid="52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470" y="13560"/>
            <a:ext cx="1323753" cy="11180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5" name="矩形 4"/>
          <p:cNvSpPr/>
          <p:nvPr/>
        </p:nvSpPr>
        <p:spPr>
          <a:xfrm>
            <a:off x="120361" y="406004"/>
            <a:ext cx="1323753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LOGO</a:t>
            </a:r>
          </a:p>
          <a:p>
            <a:pPr algn="ctr"/>
            <a:r>
              <a:rPr lang="zh-CN" altLang="en-US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公司名称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182296"/>
              </p:ext>
            </p:extLst>
          </p:nvPr>
        </p:nvGraphicFramePr>
        <p:xfrm>
          <a:off x="2051720" y="267494"/>
          <a:ext cx="668655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年度总结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工作完成情况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成功项目展示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工作存在不足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明年工作计划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1447121" y="699542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737771" y="275041"/>
            <a:ext cx="1211619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717574" y="284333"/>
            <a:ext cx="126188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成功案例展示</a:t>
            </a:r>
          </a:p>
        </p:txBody>
      </p:sp>
      <p:sp>
        <p:nvSpPr>
          <p:cNvPr id="10" name="矩形 9"/>
          <p:cNvSpPr/>
          <p:nvPr/>
        </p:nvSpPr>
        <p:spPr>
          <a:xfrm>
            <a:off x="35496" y="1489177"/>
            <a:ext cx="9039609" cy="133565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32" tIns="38616" rIns="77232" bIns="38616"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t="9750" b="72490"/>
          <a:stretch/>
        </p:blipFill>
        <p:spPr>
          <a:xfrm>
            <a:off x="-85207" y="1489177"/>
            <a:ext cx="9474998" cy="1320033"/>
          </a:xfrm>
          <a:prstGeom prst="rect">
            <a:avLst/>
          </a:prstGeom>
        </p:spPr>
      </p:pic>
      <p:sp>
        <p:nvSpPr>
          <p:cNvPr id="12" name="文本框 4"/>
          <p:cNvSpPr txBox="1"/>
          <p:nvPr/>
        </p:nvSpPr>
        <p:spPr>
          <a:xfrm>
            <a:off x="611154" y="1803671"/>
            <a:ext cx="3300301" cy="447318"/>
          </a:xfrm>
          <a:prstGeom prst="rect">
            <a:avLst/>
          </a:prstGeom>
          <a:noFill/>
        </p:spPr>
        <p:txBody>
          <a:bodyPr wrap="square" lIns="77232" tIns="38616" rIns="77232" bIns="38616" rtlCol="0">
            <a:spAutoFit/>
          </a:bodyPr>
          <a:lstStyle/>
          <a:p>
            <a:r>
              <a:rPr lang="zh-CN" altLang="en-US" sz="2400" b="1" dirty="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400" dirty="0">
                <a:solidFill>
                  <a:srgbClr val="0B3F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</a:t>
            </a:r>
            <a:endParaRPr lang="en-US" altLang="zh-CN" sz="1700" dirty="0">
              <a:solidFill>
                <a:srgbClr val="0B3F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6"/>
          <p:cNvSpPr txBox="1"/>
          <p:nvPr/>
        </p:nvSpPr>
        <p:spPr>
          <a:xfrm>
            <a:off x="611156" y="2340912"/>
            <a:ext cx="8082273" cy="483922"/>
          </a:xfrm>
          <a:prstGeom prst="rect">
            <a:avLst/>
          </a:prstGeom>
          <a:noFill/>
        </p:spPr>
        <p:txBody>
          <a:bodyPr wrap="square" lIns="77232" tIns="38616" rIns="77232" bIns="3861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您的内容打在这里，或者通过复制您的文本后，在此框中选择粘贴，并选择只保留文字。您的内容打在这里，或者通过复制您的文本后您的内容打在这里。您的内容打在这里，或者通过复制您的文本后。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466944" y="3217829"/>
            <a:ext cx="3957487" cy="727711"/>
            <a:chOff x="7076749" y="2727736"/>
            <a:chExt cx="4685293" cy="860819"/>
          </a:xfrm>
        </p:grpSpPr>
        <p:grpSp>
          <p:nvGrpSpPr>
            <p:cNvPr id="15" name="组合 14"/>
            <p:cNvGrpSpPr/>
            <p:nvPr/>
          </p:nvGrpSpPr>
          <p:grpSpPr>
            <a:xfrm>
              <a:off x="8472643" y="2764395"/>
              <a:ext cx="3289399" cy="824160"/>
              <a:chOff x="8242848" y="2835708"/>
              <a:chExt cx="2083546" cy="824160"/>
            </a:xfrm>
          </p:grpSpPr>
          <p:sp>
            <p:nvSpPr>
              <p:cNvPr id="17" name="文本框 20"/>
              <p:cNvSpPr txBox="1"/>
              <p:nvPr/>
            </p:nvSpPr>
            <p:spPr>
              <a:xfrm>
                <a:off x="8242848" y="2835708"/>
                <a:ext cx="2083546" cy="473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添加文本标题</a:t>
                </a:r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文本框 21"/>
              <p:cNvSpPr txBox="1"/>
              <p:nvPr/>
            </p:nvSpPr>
            <p:spPr>
              <a:xfrm>
                <a:off x="8242849" y="3142803"/>
                <a:ext cx="1927407" cy="51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添加文本添加文本添加文本添加文本</a:t>
                </a:r>
                <a:endPara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添加文本添加文本添加文本添加文本</a:t>
                </a:r>
                <a:endPara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文本框 22"/>
            <p:cNvSpPr txBox="1"/>
            <p:nvPr/>
          </p:nvSpPr>
          <p:spPr>
            <a:xfrm>
              <a:off x="7076749" y="2727736"/>
              <a:ext cx="138714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adikal Thin" pitchFamily="50" charset="0"/>
                  <a:ea typeface="Microsoft YaHei UI" panose="020B0503020204020204" pitchFamily="34" charset="-122"/>
                </a:rPr>
                <a:t>21%</a:t>
              </a:r>
              <a:endParaRPr lang="zh-CN" alt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Radikal Thin" pitchFamily="50" charset="0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84625" y="3488738"/>
            <a:ext cx="4023797" cy="1343943"/>
            <a:chOff x="1533322" y="3048201"/>
            <a:chExt cx="4763798" cy="1589768"/>
          </a:xfrm>
        </p:grpSpPr>
        <p:sp>
          <p:nvSpPr>
            <p:cNvPr id="20" name="流程图: 手动操作 19"/>
            <p:cNvSpPr/>
            <p:nvPr/>
          </p:nvSpPr>
          <p:spPr>
            <a:xfrm flipV="1">
              <a:off x="1533322" y="3804274"/>
              <a:ext cx="4763798" cy="833695"/>
            </a:xfrm>
            <a:prstGeom prst="flowChartManualOperation">
              <a:avLst/>
            </a:prstGeom>
            <a:noFill/>
            <a:ln w="114300">
              <a:solidFill>
                <a:srgbClr val="D5D5D5">
                  <a:alpha val="7000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2304457" y="3201520"/>
              <a:ext cx="3240062" cy="833173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Freeform 56"/>
            <p:cNvSpPr>
              <a:spLocks noEditPoints="1"/>
            </p:cNvSpPr>
            <p:nvPr/>
          </p:nvSpPr>
          <p:spPr bwMode="auto">
            <a:xfrm>
              <a:off x="3817598" y="3136711"/>
              <a:ext cx="1726921" cy="1264035"/>
            </a:xfrm>
            <a:custGeom>
              <a:avLst/>
              <a:gdLst>
                <a:gd name="T0" fmla="*/ 430 w 582"/>
                <a:gd name="T1" fmla="*/ 85 h 426"/>
                <a:gd name="T2" fmla="*/ 449 w 582"/>
                <a:gd name="T3" fmla="*/ 104 h 426"/>
                <a:gd name="T4" fmla="*/ 449 w 582"/>
                <a:gd name="T5" fmla="*/ 357 h 426"/>
                <a:gd name="T6" fmla="*/ 19 w 582"/>
                <a:gd name="T7" fmla="*/ 357 h 426"/>
                <a:gd name="T8" fmla="*/ 0 w 582"/>
                <a:gd name="T9" fmla="*/ 338 h 426"/>
                <a:gd name="T10" fmla="*/ 0 w 582"/>
                <a:gd name="T11" fmla="*/ 85 h 426"/>
                <a:gd name="T12" fmla="*/ 19 w 582"/>
                <a:gd name="T13" fmla="*/ 85 h 426"/>
                <a:gd name="T14" fmla="*/ 582 w 582"/>
                <a:gd name="T15" fmla="*/ 426 h 426"/>
                <a:gd name="T16" fmla="*/ 385 w 582"/>
                <a:gd name="T17" fmla="*/ 0 h 426"/>
                <a:gd name="T18" fmla="*/ 442 w 582"/>
                <a:gd name="T19" fmla="*/ 57 h 426"/>
                <a:gd name="T20" fmla="*/ 556 w 582"/>
                <a:gd name="T21" fmla="*/ 57 h 426"/>
                <a:gd name="T22" fmla="*/ 565 w 582"/>
                <a:gd name="T23" fmla="*/ 66 h 426"/>
                <a:gd name="T24" fmla="*/ 565 w 582"/>
                <a:gd name="T25" fmla="*/ 128 h 426"/>
                <a:gd name="T26" fmla="*/ 478 w 582"/>
                <a:gd name="T27" fmla="*/ 128 h 426"/>
                <a:gd name="T28" fmla="*/ 556 w 582"/>
                <a:gd name="T29" fmla="*/ 144 h 426"/>
                <a:gd name="T30" fmla="*/ 565 w 582"/>
                <a:gd name="T31" fmla="*/ 154 h 426"/>
                <a:gd name="T32" fmla="*/ 565 w 582"/>
                <a:gd name="T33" fmla="*/ 215 h 426"/>
                <a:gd name="T34" fmla="*/ 478 w 582"/>
                <a:gd name="T35" fmla="*/ 215 h 426"/>
                <a:gd name="T36" fmla="*/ 385 w 582"/>
                <a:gd name="T37" fmla="*/ 386 h 426"/>
                <a:gd name="T38" fmla="*/ 385 w 582"/>
                <a:gd name="T39" fmla="*/ 426 h 426"/>
                <a:gd name="T40" fmla="*/ 563 w 582"/>
                <a:gd name="T41" fmla="*/ 241 h 426"/>
                <a:gd name="T42" fmla="*/ 527 w 582"/>
                <a:gd name="T43" fmla="*/ 260 h 426"/>
                <a:gd name="T44" fmla="*/ 527 w 582"/>
                <a:gd name="T45" fmla="*/ 241 h 426"/>
                <a:gd name="T46" fmla="*/ 563 w 582"/>
                <a:gd name="T47" fmla="*/ 274 h 426"/>
                <a:gd name="T48" fmla="*/ 527 w 582"/>
                <a:gd name="T49" fmla="*/ 296 h 426"/>
                <a:gd name="T50" fmla="*/ 527 w 582"/>
                <a:gd name="T51" fmla="*/ 274 h 426"/>
                <a:gd name="T52" fmla="*/ 546 w 582"/>
                <a:gd name="T53" fmla="*/ 76 h 426"/>
                <a:gd name="T54" fmla="*/ 478 w 582"/>
                <a:gd name="T55" fmla="*/ 111 h 426"/>
                <a:gd name="T56" fmla="*/ 478 w 582"/>
                <a:gd name="T57" fmla="*/ 76 h 426"/>
                <a:gd name="T58" fmla="*/ 546 w 582"/>
                <a:gd name="T59" fmla="*/ 161 h 426"/>
                <a:gd name="T60" fmla="*/ 478 w 582"/>
                <a:gd name="T61" fmla="*/ 196 h 426"/>
                <a:gd name="T62" fmla="*/ 478 w 582"/>
                <a:gd name="T63" fmla="*/ 161 h 426"/>
                <a:gd name="T64" fmla="*/ 151 w 582"/>
                <a:gd name="T65" fmla="*/ 404 h 426"/>
                <a:gd name="T66" fmla="*/ 296 w 582"/>
                <a:gd name="T67" fmla="*/ 369 h 426"/>
                <a:gd name="T68" fmla="*/ 324 w 582"/>
                <a:gd name="T69" fmla="*/ 404 h 426"/>
                <a:gd name="T70" fmla="*/ 118 w 582"/>
                <a:gd name="T71" fmla="*/ 426 h 426"/>
                <a:gd name="T72" fmla="*/ 118 w 582"/>
                <a:gd name="T73" fmla="*/ 404 h 426"/>
                <a:gd name="T74" fmla="*/ 52 w 582"/>
                <a:gd name="T75" fmla="*/ 132 h 426"/>
                <a:gd name="T76" fmla="*/ 400 w 582"/>
                <a:gd name="T77" fmla="*/ 31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2" h="426">
                  <a:moveTo>
                    <a:pt x="19" y="85"/>
                  </a:moveTo>
                  <a:lnTo>
                    <a:pt x="430" y="85"/>
                  </a:lnTo>
                  <a:lnTo>
                    <a:pt x="449" y="85"/>
                  </a:lnTo>
                  <a:lnTo>
                    <a:pt x="449" y="104"/>
                  </a:lnTo>
                  <a:lnTo>
                    <a:pt x="449" y="338"/>
                  </a:lnTo>
                  <a:lnTo>
                    <a:pt x="449" y="357"/>
                  </a:lnTo>
                  <a:lnTo>
                    <a:pt x="430" y="357"/>
                  </a:lnTo>
                  <a:lnTo>
                    <a:pt x="19" y="357"/>
                  </a:lnTo>
                  <a:lnTo>
                    <a:pt x="0" y="357"/>
                  </a:lnTo>
                  <a:lnTo>
                    <a:pt x="0" y="338"/>
                  </a:lnTo>
                  <a:lnTo>
                    <a:pt x="0" y="104"/>
                  </a:lnTo>
                  <a:lnTo>
                    <a:pt x="0" y="85"/>
                  </a:lnTo>
                  <a:lnTo>
                    <a:pt x="19" y="85"/>
                  </a:lnTo>
                  <a:lnTo>
                    <a:pt x="19" y="85"/>
                  </a:lnTo>
                  <a:close/>
                  <a:moveTo>
                    <a:pt x="385" y="426"/>
                  </a:moveTo>
                  <a:lnTo>
                    <a:pt x="582" y="426"/>
                  </a:lnTo>
                  <a:lnTo>
                    <a:pt x="582" y="0"/>
                  </a:lnTo>
                  <a:lnTo>
                    <a:pt x="385" y="0"/>
                  </a:lnTo>
                  <a:lnTo>
                    <a:pt x="385" y="57"/>
                  </a:lnTo>
                  <a:lnTo>
                    <a:pt x="442" y="57"/>
                  </a:lnTo>
                  <a:lnTo>
                    <a:pt x="478" y="57"/>
                  </a:lnTo>
                  <a:lnTo>
                    <a:pt x="556" y="57"/>
                  </a:lnTo>
                  <a:lnTo>
                    <a:pt x="565" y="57"/>
                  </a:lnTo>
                  <a:lnTo>
                    <a:pt x="565" y="66"/>
                  </a:lnTo>
                  <a:lnTo>
                    <a:pt x="565" y="118"/>
                  </a:lnTo>
                  <a:lnTo>
                    <a:pt x="565" y="128"/>
                  </a:lnTo>
                  <a:lnTo>
                    <a:pt x="556" y="128"/>
                  </a:lnTo>
                  <a:lnTo>
                    <a:pt x="478" y="128"/>
                  </a:lnTo>
                  <a:lnTo>
                    <a:pt x="478" y="144"/>
                  </a:lnTo>
                  <a:lnTo>
                    <a:pt x="556" y="144"/>
                  </a:lnTo>
                  <a:lnTo>
                    <a:pt x="565" y="144"/>
                  </a:lnTo>
                  <a:lnTo>
                    <a:pt x="565" y="154"/>
                  </a:lnTo>
                  <a:lnTo>
                    <a:pt x="565" y="206"/>
                  </a:lnTo>
                  <a:lnTo>
                    <a:pt x="565" y="215"/>
                  </a:lnTo>
                  <a:lnTo>
                    <a:pt x="556" y="215"/>
                  </a:lnTo>
                  <a:lnTo>
                    <a:pt x="478" y="215"/>
                  </a:lnTo>
                  <a:lnTo>
                    <a:pt x="478" y="386"/>
                  </a:lnTo>
                  <a:lnTo>
                    <a:pt x="385" y="386"/>
                  </a:lnTo>
                  <a:lnTo>
                    <a:pt x="385" y="426"/>
                  </a:lnTo>
                  <a:lnTo>
                    <a:pt x="385" y="426"/>
                  </a:lnTo>
                  <a:close/>
                  <a:moveTo>
                    <a:pt x="527" y="241"/>
                  </a:moveTo>
                  <a:lnTo>
                    <a:pt x="563" y="241"/>
                  </a:lnTo>
                  <a:lnTo>
                    <a:pt x="563" y="260"/>
                  </a:lnTo>
                  <a:lnTo>
                    <a:pt x="527" y="260"/>
                  </a:lnTo>
                  <a:lnTo>
                    <a:pt x="527" y="241"/>
                  </a:lnTo>
                  <a:lnTo>
                    <a:pt x="527" y="241"/>
                  </a:lnTo>
                  <a:close/>
                  <a:moveTo>
                    <a:pt x="527" y="274"/>
                  </a:moveTo>
                  <a:lnTo>
                    <a:pt x="563" y="274"/>
                  </a:lnTo>
                  <a:lnTo>
                    <a:pt x="563" y="296"/>
                  </a:lnTo>
                  <a:lnTo>
                    <a:pt x="527" y="296"/>
                  </a:lnTo>
                  <a:lnTo>
                    <a:pt x="527" y="274"/>
                  </a:lnTo>
                  <a:lnTo>
                    <a:pt x="527" y="274"/>
                  </a:lnTo>
                  <a:close/>
                  <a:moveTo>
                    <a:pt x="478" y="76"/>
                  </a:moveTo>
                  <a:lnTo>
                    <a:pt x="546" y="76"/>
                  </a:lnTo>
                  <a:lnTo>
                    <a:pt x="546" y="111"/>
                  </a:lnTo>
                  <a:lnTo>
                    <a:pt x="478" y="111"/>
                  </a:lnTo>
                  <a:lnTo>
                    <a:pt x="478" y="76"/>
                  </a:lnTo>
                  <a:lnTo>
                    <a:pt x="478" y="76"/>
                  </a:lnTo>
                  <a:close/>
                  <a:moveTo>
                    <a:pt x="478" y="161"/>
                  </a:moveTo>
                  <a:lnTo>
                    <a:pt x="546" y="161"/>
                  </a:lnTo>
                  <a:lnTo>
                    <a:pt x="546" y="196"/>
                  </a:lnTo>
                  <a:lnTo>
                    <a:pt x="478" y="196"/>
                  </a:lnTo>
                  <a:lnTo>
                    <a:pt x="478" y="161"/>
                  </a:lnTo>
                  <a:lnTo>
                    <a:pt x="478" y="161"/>
                  </a:lnTo>
                  <a:close/>
                  <a:moveTo>
                    <a:pt x="118" y="404"/>
                  </a:moveTo>
                  <a:lnTo>
                    <a:pt x="151" y="404"/>
                  </a:lnTo>
                  <a:lnTo>
                    <a:pt x="151" y="369"/>
                  </a:lnTo>
                  <a:lnTo>
                    <a:pt x="296" y="369"/>
                  </a:lnTo>
                  <a:lnTo>
                    <a:pt x="296" y="404"/>
                  </a:lnTo>
                  <a:lnTo>
                    <a:pt x="324" y="404"/>
                  </a:lnTo>
                  <a:lnTo>
                    <a:pt x="324" y="426"/>
                  </a:lnTo>
                  <a:lnTo>
                    <a:pt x="118" y="426"/>
                  </a:lnTo>
                  <a:lnTo>
                    <a:pt x="118" y="404"/>
                  </a:lnTo>
                  <a:lnTo>
                    <a:pt x="118" y="404"/>
                  </a:lnTo>
                  <a:close/>
                  <a:moveTo>
                    <a:pt x="400" y="132"/>
                  </a:moveTo>
                  <a:lnTo>
                    <a:pt x="52" y="132"/>
                  </a:lnTo>
                  <a:lnTo>
                    <a:pt x="52" y="312"/>
                  </a:lnTo>
                  <a:lnTo>
                    <a:pt x="400" y="312"/>
                  </a:lnTo>
                  <a:lnTo>
                    <a:pt x="400" y="13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66"/>
            <p:cNvSpPr>
              <a:spLocks noEditPoints="1"/>
            </p:cNvSpPr>
            <p:nvPr/>
          </p:nvSpPr>
          <p:spPr bwMode="auto">
            <a:xfrm>
              <a:off x="2199798" y="3048201"/>
              <a:ext cx="1429004" cy="1352545"/>
            </a:xfrm>
            <a:custGeom>
              <a:avLst/>
              <a:gdLst>
                <a:gd name="T0" fmla="*/ 19 w 229"/>
                <a:gd name="T1" fmla="*/ 0 h 217"/>
                <a:gd name="T2" fmla="*/ 209 w 229"/>
                <a:gd name="T3" fmla="*/ 0 h 217"/>
                <a:gd name="T4" fmla="*/ 229 w 229"/>
                <a:gd name="T5" fmla="*/ 20 h 217"/>
                <a:gd name="T6" fmla="*/ 229 w 229"/>
                <a:gd name="T7" fmla="*/ 140 h 217"/>
                <a:gd name="T8" fmla="*/ 209 w 229"/>
                <a:gd name="T9" fmla="*/ 160 h 217"/>
                <a:gd name="T10" fmla="*/ 19 w 229"/>
                <a:gd name="T11" fmla="*/ 160 h 217"/>
                <a:gd name="T12" fmla="*/ 0 w 229"/>
                <a:gd name="T13" fmla="*/ 140 h 217"/>
                <a:gd name="T14" fmla="*/ 0 w 229"/>
                <a:gd name="T15" fmla="*/ 20 h 217"/>
                <a:gd name="T16" fmla="*/ 19 w 229"/>
                <a:gd name="T17" fmla="*/ 0 h 217"/>
                <a:gd name="T18" fmla="*/ 56 w 229"/>
                <a:gd name="T19" fmla="*/ 203 h 217"/>
                <a:gd name="T20" fmla="*/ 94 w 229"/>
                <a:gd name="T21" fmla="*/ 199 h 217"/>
                <a:gd name="T22" fmla="*/ 94 w 229"/>
                <a:gd name="T23" fmla="*/ 171 h 217"/>
                <a:gd name="T24" fmla="*/ 140 w 229"/>
                <a:gd name="T25" fmla="*/ 171 h 217"/>
                <a:gd name="T26" fmla="*/ 140 w 229"/>
                <a:gd name="T27" fmla="*/ 199 h 217"/>
                <a:gd name="T28" fmla="*/ 176 w 229"/>
                <a:gd name="T29" fmla="*/ 203 h 217"/>
                <a:gd name="T30" fmla="*/ 176 w 229"/>
                <a:gd name="T31" fmla="*/ 217 h 217"/>
                <a:gd name="T32" fmla="*/ 56 w 229"/>
                <a:gd name="T33" fmla="*/ 217 h 217"/>
                <a:gd name="T34" fmla="*/ 56 w 229"/>
                <a:gd name="T35" fmla="*/ 203 h 217"/>
                <a:gd name="T36" fmla="*/ 17 w 229"/>
                <a:gd name="T37" fmla="*/ 19 h 217"/>
                <a:gd name="T38" fmla="*/ 17 w 229"/>
                <a:gd name="T39" fmla="*/ 124 h 217"/>
                <a:gd name="T40" fmla="*/ 210 w 229"/>
                <a:gd name="T41" fmla="*/ 124 h 217"/>
                <a:gd name="T42" fmla="*/ 210 w 229"/>
                <a:gd name="T43" fmla="*/ 19 h 217"/>
                <a:gd name="T44" fmla="*/ 17 w 229"/>
                <a:gd name="T45" fmla="*/ 19 h 217"/>
                <a:gd name="T46" fmla="*/ 191 w 229"/>
                <a:gd name="T47" fmla="*/ 134 h 217"/>
                <a:gd name="T48" fmla="*/ 183 w 229"/>
                <a:gd name="T49" fmla="*/ 142 h 217"/>
                <a:gd name="T50" fmla="*/ 191 w 229"/>
                <a:gd name="T51" fmla="*/ 150 h 217"/>
                <a:gd name="T52" fmla="*/ 199 w 229"/>
                <a:gd name="T53" fmla="*/ 142 h 217"/>
                <a:gd name="T54" fmla="*/ 191 w 229"/>
                <a:gd name="T55" fmla="*/ 13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9" h="217">
                  <a:moveTo>
                    <a:pt x="19" y="0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220" y="0"/>
                    <a:pt x="229" y="9"/>
                    <a:pt x="229" y="20"/>
                  </a:cubicBezTo>
                  <a:cubicBezTo>
                    <a:pt x="229" y="140"/>
                    <a:pt x="229" y="140"/>
                    <a:pt x="229" y="140"/>
                  </a:cubicBezTo>
                  <a:cubicBezTo>
                    <a:pt x="229" y="151"/>
                    <a:pt x="220" y="160"/>
                    <a:pt x="209" y="16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8" y="160"/>
                    <a:pt x="0" y="151"/>
                    <a:pt x="0" y="14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lose/>
                  <a:moveTo>
                    <a:pt x="56" y="203"/>
                  </a:moveTo>
                  <a:cubicBezTo>
                    <a:pt x="69" y="201"/>
                    <a:pt x="81" y="199"/>
                    <a:pt x="94" y="19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140" y="171"/>
                    <a:pt x="140" y="171"/>
                    <a:pt x="140" y="171"/>
                  </a:cubicBezTo>
                  <a:cubicBezTo>
                    <a:pt x="140" y="199"/>
                    <a:pt x="140" y="199"/>
                    <a:pt x="140" y="199"/>
                  </a:cubicBezTo>
                  <a:cubicBezTo>
                    <a:pt x="152" y="200"/>
                    <a:pt x="164" y="201"/>
                    <a:pt x="176" y="203"/>
                  </a:cubicBezTo>
                  <a:cubicBezTo>
                    <a:pt x="176" y="217"/>
                    <a:pt x="176" y="217"/>
                    <a:pt x="176" y="217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6" y="213"/>
                    <a:pt x="56" y="208"/>
                    <a:pt x="56" y="203"/>
                  </a:cubicBezTo>
                  <a:close/>
                  <a:moveTo>
                    <a:pt x="17" y="19"/>
                  </a:moveTo>
                  <a:cubicBezTo>
                    <a:pt x="17" y="124"/>
                    <a:pt x="17" y="124"/>
                    <a:pt x="17" y="124"/>
                  </a:cubicBezTo>
                  <a:cubicBezTo>
                    <a:pt x="210" y="124"/>
                    <a:pt x="210" y="124"/>
                    <a:pt x="210" y="124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191" y="134"/>
                  </a:moveTo>
                  <a:cubicBezTo>
                    <a:pt x="186" y="134"/>
                    <a:pt x="183" y="137"/>
                    <a:pt x="183" y="142"/>
                  </a:cubicBezTo>
                  <a:cubicBezTo>
                    <a:pt x="183" y="146"/>
                    <a:pt x="186" y="150"/>
                    <a:pt x="191" y="150"/>
                  </a:cubicBezTo>
                  <a:cubicBezTo>
                    <a:pt x="195" y="150"/>
                    <a:pt x="199" y="146"/>
                    <a:pt x="199" y="142"/>
                  </a:cubicBezTo>
                  <a:cubicBezTo>
                    <a:pt x="199" y="137"/>
                    <a:pt x="195" y="134"/>
                    <a:pt x="191" y="13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流程图: 手动输入 23"/>
            <p:cNvSpPr/>
            <p:nvPr/>
          </p:nvSpPr>
          <p:spPr>
            <a:xfrm rot="5400000">
              <a:off x="2455779" y="3023468"/>
              <a:ext cx="644774" cy="947419"/>
            </a:xfrm>
            <a:prstGeom prst="flowChartManualInpu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流程图: 手动输入 24"/>
            <p:cNvSpPr/>
            <p:nvPr/>
          </p:nvSpPr>
          <p:spPr>
            <a:xfrm rot="5400000">
              <a:off x="4220374" y="3278097"/>
              <a:ext cx="534007" cy="1033298"/>
            </a:xfrm>
            <a:prstGeom prst="flowChartManualInpu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6" name="直接连接符 25"/>
          <p:cNvCxnSpPr/>
          <p:nvPr/>
        </p:nvCxnSpPr>
        <p:spPr>
          <a:xfrm rot="16200000">
            <a:off x="7118235" y="2528239"/>
            <a:ext cx="0" cy="3040781"/>
          </a:xfrm>
          <a:prstGeom prst="line">
            <a:avLst/>
          </a:prstGeom>
          <a:ln w="22225">
            <a:solidFill>
              <a:srgbClr val="E0E0E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5535428" y="4175667"/>
            <a:ext cx="2435741" cy="544812"/>
            <a:chOff x="7466678" y="2801869"/>
            <a:chExt cx="2883689" cy="644465"/>
          </a:xfrm>
        </p:grpSpPr>
        <p:sp>
          <p:nvSpPr>
            <p:cNvPr id="28" name="文本框 34"/>
            <p:cNvSpPr txBox="1"/>
            <p:nvPr/>
          </p:nvSpPr>
          <p:spPr>
            <a:xfrm>
              <a:off x="7466679" y="2801869"/>
              <a:ext cx="1715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35"/>
            <p:cNvSpPr txBox="1"/>
            <p:nvPr/>
          </p:nvSpPr>
          <p:spPr>
            <a:xfrm>
              <a:off x="7466678" y="3140513"/>
              <a:ext cx="2883689" cy="305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添加文本添加文本添加文本添加文本</a:t>
              </a:r>
            </a:p>
          </p:txBody>
        </p:sp>
      </p:grpSp>
      <p:sp>
        <p:nvSpPr>
          <p:cNvPr id="30" name="文本框 36"/>
          <p:cNvSpPr txBox="1"/>
          <p:nvPr/>
        </p:nvSpPr>
        <p:spPr>
          <a:xfrm>
            <a:off x="5542399" y="4640379"/>
            <a:ext cx="2435741" cy="244551"/>
          </a:xfrm>
          <a:prstGeom prst="rect">
            <a:avLst/>
          </a:prstGeom>
          <a:noFill/>
        </p:spPr>
        <p:txBody>
          <a:bodyPr wrap="square" lIns="77232" tIns="38616" rIns="77232" bIns="3861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</a:t>
            </a:r>
          </a:p>
        </p:txBody>
      </p:sp>
      <p:sp>
        <p:nvSpPr>
          <p:cNvPr id="31" name="文本框 37"/>
          <p:cNvSpPr txBox="1"/>
          <p:nvPr/>
        </p:nvSpPr>
        <p:spPr>
          <a:xfrm>
            <a:off x="5542399" y="4819403"/>
            <a:ext cx="2435741" cy="244551"/>
          </a:xfrm>
          <a:prstGeom prst="rect">
            <a:avLst/>
          </a:prstGeom>
          <a:noFill/>
        </p:spPr>
        <p:txBody>
          <a:bodyPr wrap="square" lIns="77232" tIns="38616" rIns="77232" bIns="3861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添加文本添加文本添加文本添加文本</a:t>
            </a:r>
          </a:p>
        </p:txBody>
      </p:sp>
      <p:sp>
        <p:nvSpPr>
          <p:cNvPr id="32" name="文本框 30"/>
          <p:cNvSpPr txBox="1"/>
          <p:nvPr/>
        </p:nvSpPr>
        <p:spPr>
          <a:xfrm>
            <a:off x="4732797" y="155941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重点完成项目</a:t>
            </a:r>
          </a:p>
        </p:txBody>
      </p:sp>
    </p:spTree>
    <p:extLst>
      <p:ext uri="{BB962C8B-B14F-4D97-AF65-F5344CB8AC3E}">
        <p14:creationId xmlns:p14="http://schemas.microsoft.com/office/powerpoint/2010/main" val="190263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18" presetClass="entr" presetSubtype="3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18" presetClass="entr" presetSubtype="3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50"/>
                            </p:stCondLst>
                            <p:childTnLst>
                              <p:par>
                                <p:cTn id="49" presetID="18" presetClass="entr" presetSubtype="3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0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470" y="13560"/>
            <a:ext cx="1323753" cy="11180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5" name="矩形 4"/>
          <p:cNvSpPr/>
          <p:nvPr/>
        </p:nvSpPr>
        <p:spPr>
          <a:xfrm>
            <a:off x="120361" y="406004"/>
            <a:ext cx="1323753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LOGO</a:t>
            </a:r>
          </a:p>
          <a:p>
            <a:pPr algn="ctr"/>
            <a:r>
              <a:rPr lang="zh-CN" altLang="en-US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公司名称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745087"/>
              </p:ext>
            </p:extLst>
          </p:nvPr>
        </p:nvGraphicFramePr>
        <p:xfrm>
          <a:off x="2051720" y="267494"/>
          <a:ext cx="668655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年度总结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工作完成情况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成功项目展示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工作存在不足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明年工作计划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1447121" y="699542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156176" y="258201"/>
            <a:ext cx="1211619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135977" y="267493"/>
            <a:ext cx="126188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工作存在不足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614867" y="1345407"/>
            <a:ext cx="21569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30"/>
          <p:cNvSpPr txBox="1"/>
          <p:nvPr/>
        </p:nvSpPr>
        <p:spPr>
          <a:xfrm>
            <a:off x="2915816" y="1022241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工作存在的问题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4733" y="4083918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12509" y="4083918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07111" y="4091883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0379" y="4091883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17" name="燕尾形箭头 16"/>
          <p:cNvSpPr/>
          <p:nvPr/>
        </p:nvSpPr>
        <p:spPr>
          <a:xfrm>
            <a:off x="467544" y="2931790"/>
            <a:ext cx="8208912" cy="228600"/>
          </a:xfrm>
          <a:prstGeom prst="notch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83076" y="2139702"/>
            <a:ext cx="1697385" cy="1697385"/>
            <a:chOff x="1278794" y="3334906"/>
            <a:chExt cx="914014" cy="914014"/>
          </a:xfrm>
        </p:grpSpPr>
        <p:grpSp>
          <p:nvGrpSpPr>
            <p:cNvPr id="19" name="组合 18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同心圆 2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529730" y="3742514"/>
              <a:ext cx="410189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latin typeface="微软雅黑" pitchFamily="34" charset="-122"/>
                  <a:ea typeface="微软雅黑" pitchFamily="34" charset="-122"/>
                </a:rPr>
                <a:t>问题一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746134" y="2143412"/>
            <a:ext cx="1697385" cy="1697385"/>
            <a:chOff x="1278794" y="3334906"/>
            <a:chExt cx="914014" cy="914014"/>
          </a:xfrm>
        </p:grpSpPr>
        <p:grpSp>
          <p:nvGrpSpPr>
            <p:cNvPr id="24" name="组合 23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529728" y="3740516"/>
              <a:ext cx="410189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latin typeface="微软雅黑" pitchFamily="34" charset="-122"/>
                  <a:ea typeface="微软雅黑" pitchFamily="34" charset="-122"/>
                </a:rPr>
                <a:t>问题二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688516" y="2139702"/>
            <a:ext cx="1697385" cy="1697385"/>
            <a:chOff x="1278794" y="3334906"/>
            <a:chExt cx="914014" cy="914014"/>
          </a:xfrm>
        </p:grpSpPr>
        <p:grpSp>
          <p:nvGrpSpPr>
            <p:cNvPr id="29" name="组合 28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同心圆 3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529729" y="3742514"/>
              <a:ext cx="410189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latin typeface="微软雅黑" pitchFamily="34" charset="-122"/>
                  <a:ea typeface="微软雅黑" pitchFamily="34" charset="-122"/>
                </a:rPr>
                <a:t>问题三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619031" y="2146577"/>
            <a:ext cx="1697385" cy="1697385"/>
            <a:chOff x="1278794" y="3334906"/>
            <a:chExt cx="914014" cy="914014"/>
          </a:xfrm>
        </p:grpSpPr>
        <p:grpSp>
          <p:nvGrpSpPr>
            <p:cNvPr id="34" name="组合 33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529730" y="3738812"/>
              <a:ext cx="410189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latin typeface="微软雅黑" pitchFamily="34" charset="-122"/>
                  <a:ea typeface="微软雅黑" pitchFamily="34" charset="-122"/>
                </a:rPr>
                <a:t>问题四</a:t>
              </a:r>
            </a:p>
          </p:txBody>
        </p:sp>
      </p:grpSp>
      <p:sp>
        <p:nvSpPr>
          <p:cNvPr id="38" name="椭圆 37"/>
          <p:cNvSpPr/>
          <p:nvPr/>
        </p:nvSpPr>
        <p:spPr>
          <a:xfrm>
            <a:off x="824277" y="1995686"/>
            <a:ext cx="645364" cy="64536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39" name="椭圆 38"/>
          <p:cNvSpPr/>
          <p:nvPr/>
        </p:nvSpPr>
        <p:spPr>
          <a:xfrm>
            <a:off x="2783180" y="1995686"/>
            <a:ext cx="645364" cy="64536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40" name="椭圆 39"/>
          <p:cNvSpPr/>
          <p:nvPr/>
        </p:nvSpPr>
        <p:spPr>
          <a:xfrm>
            <a:off x="4760524" y="2002231"/>
            <a:ext cx="645364" cy="64536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41" name="椭圆 40"/>
          <p:cNvSpPr/>
          <p:nvPr/>
        </p:nvSpPr>
        <p:spPr>
          <a:xfrm>
            <a:off x="6707078" y="2002231"/>
            <a:ext cx="645364" cy="64536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42" name="Freeform 34"/>
          <p:cNvSpPr>
            <a:spLocks noEditPoints="1"/>
          </p:cNvSpPr>
          <p:nvPr/>
        </p:nvSpPr>
        <p:spPr bwMode="auto">
          <a:xfrm>
            <a:off x="1000830" y="2146577"/>
            <a:ext cx="334257" cy="343054"/>
          </a:xfrm>
          <a:custGeom>
            <a:avLst/>
            <a:gdLst>
              <a:gd name="T0" fmla="*/ 261 w 447"/>
              <a:gd name="T1" fmla="*/ 25 h 460"/>
              <a:gd name="T2" fmla="*/ 286 w 447"/>
              <a:gd name="T3" fmla="*/ 99 h 460"/>
              <a:gd name="T4" fmla="*/ 310 w 447"/>
              <a:gd name="T5" fmla="*/ 25 h 460"/>
              <a:gd name="T6" fmla="*/ 124 w 447"/>
              <a:gd name="T7" fmla="*/ 3 h 460"/>
              <a:gd name="T8" fmla="*/ 100 w 447"/>
              <a:gd name="T9" fmla="*/ 28 h 460"/>
              <a:gd name="T10" fmla="*/ 125 w 447"/>
              <a:gd name="T11" fmla="*/ 103 h 460"/>
              <a:gd name="T12" fmla="*/ 149 w 447"/>
              <a:gd name="T13" fmla="*/ 28 h 460"/>
              <a:gd name="T14" fmla="*/ 31 w 447"/>
              <a:gd name="T15" fmla="*/ 70 h 460"/>
              <a:gd name="T16" fmla="*/ 7 w 447"/>
              <a:gd name="T17" fmla="*/ 82 h 460"/>
              <a:gd name="T18" fmla="*/ 0 w 447"/>
              <a:gd name="T19" fmla="*/ 401 h 460"/>
              <a:gd name="T20" fmla="*/ 31 w 447"/>
              <a:gd name="T21" fmla="*/ 436 h 460"/>
              <a:gd name="T22" fmla="*/ 237 w 447"/>
              <a:gd name="T23" fmla="*/ 397 h 460"/>
              <a:gd name="T24" fmla="*/ 153 w 447"/>
              <a:gd name="T25" fmla="*/ 302 h 460"/>
              <a:gd name="T26" fmla="*/ 241 w 447"/>
              <a:gd name="T27" fmla="*/ 314 h 460"/>
              <a:gd name="T28" fmla="*/ 265 w 447"/>
              <a:gd name="T29" fmla="*/ 278 h 460"/>
              <a:gd name="T30" fmla="*/ 359 w 447"/>
              <a:gd name="T31" fmla="*/ 174 h 460"/>
              <a:gd name="T32" fmla="*/ 399 w 447"/>
              <a:gd name="T33" fmla="*/ 267 h 460"/>
              <a:gd name="T34" fmla="*/ 392 w 447"/>
              <a:gd name="T35" fmla="*/ 82 h 460"/>
              <a:gd name="T36" fmla="*/ 325 w 447"/>
              <a:gd name="T37" fmla="*/ 70 h 460"/>
              <a:gd name="T38" fmla="*/ 313 w 447"/>
              <a:gd name="T39" fmla="*/ 108 h 460"/>
              <a:gd name="T40" fmla="*/ 256 w 447"/>
              <a:gd name="T41" fmla="*/ 108 h 460"/>
              <a:gd name="T42" fmla="*/ 245 w 447"/>
              <a:gd name="T43" fmla="*/ 70 h 460"/>
              <a:gd name="T44" fmla="*/ 165 w 447"/>
              <a:gd name="T45" fmla="*/ 91 h 460"/>
              <a:gd name="T46" fmla="*/ 125 w 447"/>
              <a:gd name="T47" fmla="*/ 115 h 460"/>
              <a:gd name="T48" fmla="*/ 85 w 447"/>
              <a:gd name="T49" fmla="*/ 91 h 460"/>
              <a:gd name="T50" fmla="*/ 31 w 447"/>
              <a:gd name="T51" fmla="*/ 70 h 460"/>
              <a:gd name="T52" fmla="*/ 40 w 447"/>
              <a:gd name="T53" fmla="*/ 174 h 460"/>
              <a:gd name="T54" fmla="*/ 129 w 447"/>
              <a:gd name="T55" fmla="*/ 278 h 460"/>
              <a:gd name="T56" fmla="*/ 40 w 447"/>
              <a:gd name="T57" fmla="*/ 174 h 460"/>
              <a:gd name="T58" fmla="*/ 153 w 447"/>
              <a:gd name="T59" fmla="*/ 174 h 460"/>
              <a:gd name="T60" fmla="*/ 241 w 447"/>
              <a:gd name="T61" fmla="*/ 278 h 460"/>
              <a:gd name="T62" fmla="*/ 153 w 447"/>
              <a:gd name="T63" fmla="*/ 174 h 460"/>
              <a:gd name="T64" fmla="*/ 352 w 447"/>
              <a:gd name="T65" fmla="*/ 281 h 460"/>
              <a:gd name="T66" fmla="*/ 357 w 447"/>
              <a:gd name="T67" fmla="*/ 460 h 460"/>
              <a:gd name="T68" fmla="*/ 357 w 447"/>
              <a:gd name="T69" fmla="*/ 281 h 460"/>
              <a:gd name="T70" fmla="*/ 40 w 447"/>
              <a:gd name="T71" fmla="*/ 302 h 460"/>
              <a:gd name="T72" fmla="*/ 129 w 447"/>
              <a:gd name="T73" fmla="*/ 302 h 460"/>
              <a:gd name="T74" fmla="*/ 40 w 447"/>
              <a:gd name="T75" fmla="*/ 397 h 460"/>
              <a:gd name="T76" fmla="*/ 319 w 447"/>
              <a:gd name="T77" fmla="*/ 316 h 460"/>
              <a:gd name="T78" fmla="*/ 414 w 447"/>
              <a:gd name="T79" fmla="*/ 316 h 460"/>
              <a:gd name="T80" fmla="*/ 364 w 447"/>
              <a:gd name="T81" fmla="*/ 432 h 460"/>
              <a:gd name="T82" fmla="*/ 371 w 447"/>
              <a:gd name="T83" fmla="*/ 345 h 460"/>
              <a:gd name="T84" fmla="*/ 352 w 447"/>
              <a:gd name="T85" fmla="*/ 345 h 460"/>
              <a:gd name="T86" fmla="*/ 316 w 447"/>
              <a:gd name="T87" fmla="*/ 346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7" h="460">
                <a:moveTo>
                  <a:pt x="285" y="0"/>
                </a:moveTo>
                <a:cubicBezTo>
                  <a:pt x="272" y="0"/>
                  <a:pt x="261" y="12"/>
                  <a:pt x="261" y="25"/>
                </a:cubicBezTo>
                <a:lnTo>
                  <a:pt x="261" y="75"/>
                </a:lnTo>
                <a:cubicBezTo>
                  <a:pt x="261" y="88"/>
                  <a:pt x="273" y="99"/>
                  <a:pt x="286" y="99"/>
                </a:cubicBezTo>
                <a:cubicBezTo>
                  <a:pt x="298" y="99"/>
                  <a:pt x="310" y="88"/>
                  <a:pt x="310" y="75"/>
                </a:cubicBezTo>
                <a:lnTo>
                  <a:pt x="310" y="25"/>
                </a:lnTo>
                <a:cubicBezTo>
                  <a:pt x="310" y="12"/>
                  <a:pt x="298" y="0"/>
                  <a:pt x="285" y="0"/>
                </a:cubicBezTo>
                <a:close/>
                <a:moveTo>
                  <a:pt x="124" y="3"/>
                </a:moveTo>
                <a:lnTo>
                  <a:pt x="124" y="3"/>
                </a:lnTo>
                <a:cubicBezTo>
                  <a:pt x="111" y="3"/>
                  <a:pt x="100" y="15"/>
                  <a:pt x="100" y="28"/>
                </a:cubicBezTo>
                <a:lnTo>
                  <a:pt x="100" y="78"/>
                </a:lnTo>
                <a:cubicBezTo>
                  <a:pt x="100" y="91"/>
                  <a:pt x="112" y="103"/>
                  <a:pt x="125" y="103"/>
                </a:cubicBezTo>
                <a:cubicBezTo>
                  <a:pt x="138" y="103"/>
                  <a:pt x="149" y="91"/>
                  <a:pt x="149" y="78"/>
                </a:cubicBezTo>
                <a:lnTo>
                  <a:pt x="149" y="28"/>
                </a:lnTo>
                <a:cubicBezTo>
                  <a:pt x="150" y="15"/>
                  <a:pt x="138" y="3"/>
                  <a:pt x="124" y="3"/>
                </a:cubicBezTo>
                <a:close/>
                <a:moveTo>
                  <a:pt x="31" y="70"/>
                </a:moveTo>
                <a:lnTo>
                  <a:pt x="31" y="70"/>
                </a:lnTo>
                <a:cubicBezTo>
                  <a:pt x="21" y="70"/>
                  <a:pt x="13" y="75"/>
                  <a:pt x="7" y="82"/>
                </a:cubicBezTo>
                <a:cubicBezTo>
                  <a:pt x="2" y="89"/>
                  <a:pt x="0" y="97"/>
                  <a:pt x="0" y="105"/>
                </a:cubicBezTo>
                <a:lnTo>
                  <a:pt x="0" y="401"/>
                </a:lnTo>
                <a:cubicBezTo>
                  <a:pt x="0" y="410"/>
                  <a:pt x="2" y="418"/>
                  <a:pt x="7" y="424"/>
                </a:cubicBezTo>
                <a:cubicBezTo>
                  <a:pt x="13" y="431"/>
                  <a:pt x="21" y="436"/>
                  <a:pt x="31" y="436"/>
                </a:cubicBezTo>
                <a:lnTo>
                  <a:pt x="262" y="436"/>
                </a:lnTo>
                <a:cubicBezTo>
                  <a:pt x="251" y="425"/>
                  <a:pt x="243" y="412"/>
                  <a:pt x="237" y="397"/>
                </a:cubicBezTo>
                <a:lnTo>
                  <a:pt x="153" y="397"/>
                </a:lnTo>
                <a:lnTo>
                  <a:pt x="153" y="302"/>
                </a:lnTo>
                <a:lnTo>
                  <a:pt x="241" y="302"/>
                </a:lnTo>
                <a:lnTo>
                  <a:pt x="241" y="314"/>
                </a:lnTo>
                <a:cubicBezTo>
                  <a:pt x="247" y="301"/>
                  <a:pt x="256" y="288"/>
                  <a:pt x="267" y="278"/>
                </a:cubicBezTo>
                <a:lnTo>
                  <a:pt x="265" y="278"/>
                </a:lnTo>
                <a:lnTo>
                  <a:pt x="265" y="174"/>
                </a:lnTo>
                <a:lnTo>
                  <a:pt x="359" y="174"/>
                </a:lnTo>
                <a:lnTo>
                  <a:pt x="359" y="251"/>
                </a:lnTo>
                <a:cubicBezTo>
                  <a:pt x="374" y="254"/>
                  <a:pt x="387" y="259"/>
                  <a:pt x="399" y="267"/>
                </a:cubicBezTo>
                <a:lnTo>
                  <a:pt x="399" y="105"/>
                </a:lnTo>
                <a:cubicBezTo>
                  <a:pt x="399" y="97"/>
                  <a:pt x="397" y="89"/>
                  <a:pt x="392" y="82"/>
                </a:cubicBezTo>
                <a:cubicBezTo>
                  <a:pt x="386" y="75"/>
                  <a:pt x="377" y="70"/>
                  <a:pt x="367" y="70"/>
                </a:cubicBezTo>
                <a:lnTo>
                  <a:pt x="325" y="70"/>
                </a:lnTo>
                <a:lnTo>
                  <a:pt x="325" y="91"/>
                </a:lnTo>
                <a:cubicBezTo>
                  <a:pt x="325" y="97"/>
                  <a:pt x="321" y="103"/>
                  <a:pt x="313" y="108"/>
                </a:cubicBezTo>
                <a:cubicBezTo>
                  <a:pt x="306" y="112"/>
                  <a:pt x="295" y="115"/>
                  <a:pt x="285" y="115"/>
                </a:cubicBezTo>
                <a:cubicBezTo>
                  <a:pt x="274" y="115"/>
                  <a:pt x="264" y="112"/>
                  <a:pt x="256" y="108"/>
                </a:cubicBezTo>
                <a:cubicBezTo>
                  <a:pt x="249" y="103"/>
                  <a:pt x="245" y="97"/>
                  <a:pt x="245" y="91"/>
                </a:cubicBezTo>
                <a:lnTo>
                  <a:pt x="245" y="70"/>
                </a:lnTo>
                <a:lnTo>
                  <a:pt x="165" y="70"/>
                </a:lnTo>
                <a:lnTo>
                  <a:pt x="165" y="91"/>
                </a:lnTo>
                <a:cubicBezTo>
                  <a:pt x="165" y="97"/>
                  <a:pt x="161" y="103"/>
                  <a:pt x="153" y="108"/>
                </a:cubicBezTo>
                <a:cubicBezTo>
                  <a:pt x="146" y="112"/>
                  <a:pt x="135" y="115"/>
                  <a:pt x="125" y="115"/>
                </a:cubicBezTo>
                <a:cubicBezTo>
                  <a:pt x="114" y="115"/>
                  <a:pt x="104" y="112"/>
                  <a:pt x="96" y="108"/>
                </a:cubicBezTo>
                <a:cubicBezTo>
                  <a:pt x="89" y="103"/>
                  <a:pt x="85" y="97"/>
                  <a:pt x="85" y="91"/>
                </a:cubicBezTo>
                <a:lnTo>
                  <a:pt x="85" y="70"/>
                </a:lnTo>
                <a:lnTo>
                  <a:pt x="31" y="70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129" y="174"/>
                </a:lnTo>
                <a:lnTo>
                  <a:pt x="129" y="278"/>
                </a:lnTo>
                <a:lnTo>
                  <a:pt x="40" y="278"/>
                </a:lnTo>
                <a:lnTo>
                  <a:pt x="40" y="174"/>
                </a:lnTo>
                <a:close/>
                <a:moveTo>
                  <a:pt x="153" y="174"/>
                </a:moveTo>
                <a:lnTo>
                  <a:pt x="153" y="174"/>
                </a:lnTo>
                <a:lnTo>
                  <a:pt x="241" y="174"/>
                </a:lnTo>
                <a:lnTo>
                  <a:pt x="241" y="278"/>
                </a:lnTo>
                <a:lnTo>
                  <a:pt x="153" y="278"/>
                </a:lnTo>
                <a:lnTo>
                  <a:pt x="153" y="174"/>
                </a:lnTo>
                <a:close/>
                <a:moveTo>
                  <a:pt x="352" y="281"/>
                </a:moveTo>
                <a:lnTo>
                  <a:pt x="352" y="281"/>
                </a:lnTo>
                <a:cubicBezTo>
                  <a:pt x="305" y="283"/>
                  <a:pt x="267" y="322"/>
                  <a:pt x="267" y="370"/>
                </a:cubicBezTo>
                <a:cubicBezTo>
                  <a:pt x="267" y="420"/>
                  <a:pt x="307" y="460"/>
                  <a:pt x="357" y="460"/>
                </a:cubicBezTo>
                <a:cubicBezTo>
                  <a:pt x="407" y="460"/>
                  <a:pt x="447" y="420"/>
                  <a:pt x="447" y="370"/>
                </a:cubicBezTo>
                <a:cubicBezTo>
                  <a:pt x="447" y="321"/>
                  <a:pt x="407" y="281"/>
                  <a:pt x="357" y="281"/>
                </a:cubicBezTo>
                <a:cubicBezTo>
                  <a:pt x="355" y="281"/>
                  <a:pt x="354" y="281"/>
                  <a:pt x="352" y="281"/>
                </a:cubicBezTo>
                <a:close/>
                <a:moveTo>
                  <a:pt x="40" y="302"/>
                </a:moveTo>
                <a:lnTo>
                  <a:pt x="40" y="302"/>
                </a:lnTo>
                <a:lnTo>
                  <a:pt x="129" y="302"/>
                </a:lnTo>
                <a:lnTo>
                  <a:pt x="129" y="397"/>
                </a:lnTo>
                <a:lnTo>
                  <a:pt x="40" y="397"/>
                </a:lnTo>
                <a:lnTo>
                  <a:pt x="40" y="302"/>
                </a:lnTo>
                <a:close/>
                <a:moveTo>
                  <a:pt x="319" y="316"/>
                </a:moveTo>
                <a:lnTo>
                  <a:pt x="319" y="316"/>
                </a:lnTo>
                <a:lnTo>
                  <a:pt x="414" y="316"/>
                </a:lnTo>
                <a:lnTo>
                  <a:pt x="414" y="330"/>
                </a:lnTo>
                <a:lnTo>
                  <a:pt x="364" y="432"/>
                </a:lnTo>
                <a:lnTo>
                  <a:pt x="329" y="432"/>
                </a:lnTo>
                <a:lnTo>
                  <a:pt x="371" y="345"/>
                </a:lnTo>
                <a:cubicBezTo>
                  <a:pt x="371" y="345"/>
                  <a:pt x="365" y="345"/>
                  <a:pt x="362" y="345"/>
                </a:cubicBezTo>
                <a:cubicBezTo>
                  <a:pt x="359" y="345"/>
                  <a:pt x="355" y="345"/>
                  <a:pt x="352" y="345"/>
                </a:cubicBezTo>
                <a:cubicBezTo>
                  <a:pt x="348" y="345"/>
                  <a:pt x="345" y="345"/>
                  <a:pt x="341" y="345"/>
                </a:cubicBezTo>
                <a:cubicBezTo>
                  <a:pt x="334" y="346"/>
                  <a:pt x="325" y="346"/>
                  <a:pt x="316" y="346"/>
                </a:cubicBezTo>
                <a:lnTo>
                  <a:pt x="319" y="3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/>
          </a:p>
        </p:txBody>
      </p:sp>
      <p:sp>
        <p:nvSpPr>
          <p:cNvPr id="43" name="Freeform 26"/>
          <p:cNvSpPr>
            <a:spLocks noEditPoints="1"/>
          </p:cNvSpPr>
          <p:nvPr/>
        </p:nvSpPr>
        <p:spPr bwMode="auto">
          <a:xfrm>
            <a:off x="2952968" y="2167327"/>
            <a:ext cx="305788" cy="302082"/>
          </a:xfrm>
          <a:custGeom>
            <a:avLst/>
            <a:gdLst>
              <a:gd name="T0" fmla="*/ 351 w 389"/>
              <a:gd name="T1" fmla="*/ 332 h 385"/>
              <a:gd name="T2" fmla="*/ 311 w 389"/>
              <a:gd name="T3" fmla="*/ 332 h 385"/>
              <a:gd name="T4" fmla="*/ 255 w 389"/>
              <a:gd name="T5" fmla="*/ 224 h 385"/>
              <a:gd name="T6" fmla="*/ 249 w 389"/>
              <a:gd name="T7" fmla="*/ 245 h 385"/>
              <a:gd name="T8" fmla="*/ 218 w 389"/>
              <a:gd name="T9" fmla="*/ 269 h 385"/>
              <a:gd name="T10" fmla="*/ 319 w 389"/>
              <a:gd name="T11" fmla="*/ 380 h 385"/>
              <a:gd name="T12" fmla="*/ 384 w 389"/>
              <a:gd name="T13" fmla="*/ 337 h 385"/>
              <a:gd name="T14" fmla="*/ 336 w 389"/>
              <a:gd name="T15" fmla="*/ 287 h 385"/>
              <a:gd name="T16" fmla="*/ 265 w 389"/>
              <a:gd name="T17" fmla="*/ 229 h 385"/>
              <a:gd name="T18" fmla="*/ 140 w 389"/>
              <a:gd name="T19" fmla="*/ 137 h 385"/>
              <a:gd name="T20" fmla="*/ 162 w 389"/>
              <a:gd name="T21" fmla="*/ 131 h 385"/>
              <a:gd name="T22" fmla="*/ 167 w 389"/>
              <a:gd name="T23" fmla="*/ 110 h 385"/>
              <a:gd name="T24" fmla="*/ 172 w 389"/>
              <a:gd name="T25" fmla="*/ 90 h 385"/>
              <a:gd name="T26" fmla="*/ 75 w 389"/>
              <a:gd name="T27" fmla="*/ 9 h 385"/>
              <a:gd name="T28" fmla="*/ 61 w 389"/>
              <a:gd name="T29" fmla="*/ 109 h 385"/>
              <a:gd name="T30" fmla="*/ 0 w 389"/>
              <a:gd name="T31" fmla="*/ 84 h 385"/>
              <a:gd name="T32" fmla="*/ 115 w 389"/>
              <a:gd name="T33" fmla="*/ 166 h 385"/>
              <a:gd name="T34" fmla="*/ 130 w 389"/>
              <a:gd name="T35" fmla="*/ 147 h 385"/>
              <a:gd name="T36" fmla="*/ 375 w 389"/>
              <a:gd name="T37" fmla="*/ 37 h 385"/>
              <a:gd name="T38" fmla="*/ 322 w 389"/>
              <a:gd name="T39" fmla="*/ 0 h 385"/>
              <a:gd name="T40" fmla="*/ 183 w 389"/>
              <a:gd name="T41" fmla="*/ 125 h 385"/>
              <a:gd name="T42" fmla="*/ 163 w 389"/>
              <a:gd name="T43" fmla="*/ 154 h 385"/>
              <a:gd name="T44" fmla="*/ 146 w 389"/>
              <a:gd name="T45" fmla="*/ 162 h 385"/>
              <a:gd name="T46" fmla="*/ 147 w 389"/>
              <a:gd name="T47" fmla="*/ 215 h 385"/>
              <a:gd name="T48" fmla="*/ 34 w 389"/>
              <a:gd name="T49" fmla="*/ 313 h 385"/>
              <a:gd name="T50" fmla="*/ 22 w 389"/>
              <a:gd name="T51" fmla="*/ 385 h 385"/>
              <a:gd name="T52" fmla="*/ 80 w 389"/>
              <a:gd name="T53" fmla="*/ 327 h 385"/>
              <a:gd name="T54" fmla="*/ 172 w 389"/>
              <a:gd name="T55" fmla="*/ 240 h 385"/>
              <a:gd name="T56" fmla="*/ 224 w 389"/>
              <a:gd name="T57" fmla="*/ 240 h 385"/>
              <a:gd name="T58" fmla="*/ 238 w 389"/>
              <a:gd name="T59" fmla="*/ 208 h 385"/>
              <a:gd name="T60" fmla="*/ 261 w 389"/>
              <a:gd name="T61" fmla="*/ 203 h 385"/>
              <a:gd name="T62" fmla="*/ 375 w 389"/>
              <a:gd name="T63" fmla="*/ 3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9" h="385">
                <a:moveTo>
                  <a:pt x="331" y="312"/>
                </a:moveTo>
                <a:cubicBezTo>
                  <a:pt x="342" y="312"/>
                  <a:pt x="351" y="321"/>
                  <a:pt x="351" y="332"/>
                </a:cubicBezTo>
                <a:cubicBezTo>
                  <a:pt x="351" y="343"/>
                  <a:pt x="342" y="352"/>
                  <a:pt x="331" y="352"/>
                </a:cubicBezTo>
                <a:cubicBezTo>
                  <a:pt x="320" y="352"/>
                  <a:pt x="311" y="343"/>
                  <a:pt x="311" y="332"/>
                </a:cubicBezTo>
                <a:cubicBezTo>
                  <a:pt x="311" y="321"/>
                  <a:pt x="320" y="312"/>
                  <a:pt x="331" y="312"/>
                </a:cubicBezTo>
                <a:close/>
                <a:moveTo>
                  <a:pt x="255" y="224"/>
                </a:moveTo>
                <a:lnTo>
                  <a:pt x="260" y="234"/>
                </a:lnTo>
                <a:lnTo>
                  <a:pt x="249" y="245"/>
                </a:lnTo>
                <a:lnTo>
                  <a:pt x="239" y="255"/>
                </a:lnTo>
                <a:cubicBezTo>
                  <a:pt x="233" y="261"/>
                  <a:pt x="226" y="266"/>
                  <a:pt x="218" y="269"/>
                </a:cubicBezTo>
                <a:lnTo>
                  <a:pt x="286" y="337"/>
                </a:lnTo>
                <a:lnTo>
                  <a:pt x="319" y="380"/>
                </a:lnTo>
                <a:lnTo>
                  <a:pt x="336" y="385"/>
                </a:lnTo>
                <a:lnTo>
                  <a:pt x="384" y="337"/>
                </a:lnTo>
                <a:lnTo>
                  <a:pt x="379" y="319"/>
                </a:lnTo>
                <a:lnTo>
                  <a:pt x="336" y="287"/>
                </a:lnTo>
                <a:lnTo>
                  <a:pt x="271" y="223"/>
                </a:lnTo>
                <a:lnTo>
                  <a:pt x="265" y="229"/>
                </a:lnTo>
                <a:lnTo>
                  <a:pt x="255" y="224"/>
                </a:lnTo>
                <a:close/>
                <a:moveTo>
                  <a:pt x="140" y="137"/>
                </a:moveTo>
                <a:lnTo>
                  <a:pt x="151" y="126"/>
                </a:lnTo>
                <a:lnTo>
                  <a:pt x="162" y="131"/>
                </a:lnTo>
                <a:lnTo>
                  <a:pt x="156" y="121"/>
                </a:lnTo>
                <a:lnTo>
                  <a:pt x="167" y="110"/>
                </a:lnTo>
                <a:lnTo>
                  <a:pt x="168" y="109"/>
                </a:lnTo>
                <a:cubicBezTo>
                  <a:pt x="171" y="102"/>
                  <a:pt x="172" y="96"/>
                  <a:pt x="172" y="90"/>
                </a:cubicBezTo>
                <a:cubicBezTo>
                  <a:pt x="172" y="44"/>
                  <a:pt x="129" y="0"/>
                  <a:pt x="83" y="1"/>
                </a:cubicBezTo>
                <a:cubicBezTo>
                  <a:pt x="83" y="1"/>
                  <a:pt x="78" y="6"/>
                  <a:pt x="75" y="9"/>
                </a:cubicBezTo>
                <a:cubicBezTo>
                  <a:pt x="111" y="45"/>
                  <a:pt x="108" y="39"/>
                  <a:pt x="108" y="62"/>
                </a:cubicBezTo>
                <a:cubicBezTo>
                  <a:pt x="108" y="80"/>
                  <a:pt x="79" y="109"/>
                  <a:pt x="61" y="109"/>
                </a:cubicBezTo>
                <a:cubicBezTo>
                  <a:pt x="38" y="109"/>
                  <a:pt x="46" y="113"/>
                  <a:pt x="8" y="75"/>
                </a:cubicBezTo>
                <a:cubicBezTo>
                  <a:pt x="5" y="78"/>
                  <a:pt x="0" y="83"/>
                  <a:pt x="0" y="84"/>
                </a:cubicBezTo>
                <a:cubicBezTo>
                  <a:pt x="1" y="129"/>
                  <a:pt x="44" y="173"/>
                  <a:pt x="90" y="173"/>
                </a:cubicBezTo>
                <a:cubicBezTo>
                  <a:pt x="98" y="173"/>
                  <a:pt x="107" y="170"/>
                  <a:pt x="115" y="166"/>
                </a:cubicBezTo>
                <a:lnTo>
                  <a:pt x="117" y="168"/>
                </a:lnTo>
                <a:cubicBezTo>
                  <a:pt x="120" y="160"/>
                  <a:pt x="124" y="153"/>
                  <a:pt x="130" y="147"/>
                </a:cubicBezTo>
                <a:lnTo>
                  <a:pt x="140" y="137"/>
                </a:lnTo>
                <a:close/>
                <a:moveTo>
                  <a:pt x="375" y="37"/>
                </a:moveTo>
                <a:lnTo>
                  <a:pt x="348" y="11"/>
                </a:lnTo>
                <a:cubicBezTo>
                  <a:pt x="341" y="4"/>
                  <a:pt x="332" y="0"/>
                  <a:pt x="322" y="0"/>
                </a:cubicBezTo>
                <a:cubicBezTo>
                  <a:pt x="313" y="0"/>
                  <a:pt x="304" y="4"/>
                  <a:pt x="297" y="11"/>
                </a:cubicBezTo>
                <a:lnTo>
                  <a:pt x="183" y="125"/>
                </a:lnTo>
                <a:cubicBezTo>
                  <a:pt x="186" y="132"/>
                  <a:pt x="183" y="142"/>
                  <a:pt x="178" y="147"/>
                </a:cubicBezTo>
                <a:cubicBezTo>
                  <a:pt x="174" y="151"/>
                  <a:pt x="168" y="154"/>
                  <a:pt x="163" y="154"/>
                </a:cubicBezTo>
                <a:cubicBezTo>
                  <a:pt x="160" y="154"/>
                  <a:pt x="158" y="153"/>
                  <a:pt x="156" y="152"/>
                </a:cubicBezTo>
                <a:lnTo>
                  <a:pt x="146" y="162"/>
                </a:lnTo>
                <a:cubicBezTo>
                  <a:pt x="131" y="176"/>
                  <a:pt x="131" y="199"/>
                  <a:pt x="145" y="213"/>
                </a:cubicBezTo>
                <a:lnTo>
                  <a:pt x="147" y="215"/>
                </a:lnTo>
                <a:lnTo>
                  <a:pt x="58" y="304"/>
                </a:lnTo>
                <a:lnTo>
                  <a:pt x="34" y="313"/>
                </a:lnTo>
                <a:lnTo>
                  <a:pt x="0" y="363"/>
                </a:lnTo>
                <a:lnTo>
                  <a:pt x="22" y="385"/>
                </a:lnTo>
                <a:lnTo>
                  <a:pt x="71" y="351"/>
                </a:lnTo>
                <a:lnTo>
                  <a:pt x="80" y="327"/>
                </a:lnTo>
                <a:lnTo>
                  <a:pt x="170" y="237"/>
                </a:lnTo>
                <a:lnTo>
                  <a:pt x="172" y="240"/>
                </a:lnTo>
                <a:cubicBezTo>
                  <a:pt x="179" y="247"/>
                  <a:pt x="189" y="251"/>
                  <a:pt x="198" y="251"/>
                </a:cubicBezTo>
                <a:cubicBezTo>
                  <a:pt x="207" y="251"/>
                  <a:pt x="216" y="247"/>
                  <a:pt x="224" y="240"/>
                </a:cubicBezTo>
                <a:lnTo>
                  <a:pt x="234" y="230"/>
                </a:lnTo>
                <a:cubicBezTo>
                  <a:pt x="230" y="223"/>
                  <a:pt x="233" y="213"/>
                  <a:pt x="238" y="208"/>
                </a:cubicBezTo>
                <a:cubicBezTo>
                  <a:pt x="242" y="204"/>
                  <a:pt x="248" y="202"/>
                  <a:pt x="254" y="202"/>
                </a:cubicBezTo>
                <a:cubicBezTo>
                  <a:pt x="256" y="202"/>
                  <a:pt x="258" y="202"/>
                  <a:pt x="261" y="203"/>
                </a:cubicBezTo>
                <a:lnTo>
                  <a:pt x="375" y="89"/>
                </a:lnTo>
                <a:cubicBezTo>
                  <a:pt x="389" y="75"/>
                  <a:pt x="389" y="52"/>
                  <a:pt x="37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/>
          </a:p>
        </p:txBody>
      </p:sp>
      <p:sp>
        <p:nvSpPr>
          <p:cNvPr id="44" name="Freeform 35"/>
          <p:cNvSpPr>
            <a:spLocks noEditPoints="1"/>
          </p:cNvSpPr>
          <p:nvPr/>
        </p:nvSpPr>
        <p:spPr bwMode="auto">
          <a:xfrm>
            <a:off x="6895784" y="2183623"/>
            <a:ext cx="294065" cy="318039"/>
          </a:xfrm>
          <a:custGeom>
            <a:avLst/>
            <a:gdLst>
              <a:gd name="T0" fmla="*/ 29 w 433"/>
              <a:gd name="T1" fmla="*/ 29 h 469"/>
              <a:gd name="T2" fmla="*/ 115 w 433"/>
              <a:gd name="T3" fmla="*/ 28 h 469"/>
              <a:gd name="T4" fmla="*/ 208 w 433"/>
              <a:gd name="T5" fmla="*/ 3 h 469"/>
              <a:gd name="T6" fmla="*/ 216 w 433"/>
              <a:gd name="T7" fmla="*/ 0 h 469"/>
              <a:gd name="T8" fmla="*/ 225 w 433"/>
              <a:gd name="T9" fmla="*/ 3 h 469"/>
              <a:gd name="T10" fmla="*/ 318 w 433"/>
              <a:gd name="T11" fmla="*/ 28 h 469"/>
              <a:gd name="T12" fmla="*/ 404 w 433"/>
              <a:gd name="T13" fmla="*/ 29 h 469"/>
              <a:gd name="T14" fmla="*/ 433 w 433"/>
              <a:gd name="T15" fmla="*/ 25 h 469"/>
              <a:gd name="T16" fmla="*/ 433 w 433"/>
              <a:gd name="T17" fmla="*/ 58 h 469"/>
              <a:gd name="T18" fmla="*/ 372 w 433"/>
              <a:gd name="T19" fmla="*/ 355 h 469"/>
              <a:gd name="T20" fmla="*/ 222 w 433"/>
              <a:gd name="T21" fmla="*/ 468 h 469"/>
              <a:gd name="T22" fmla="*/ 216 w 433"/>
              <a:gd name="T23" fmla="*/ 469 h 469"/>
              <a:gd name="T24" fmla="*/ 210 w 433"/>
              <a:gd name="T25" fmla="*/ 468 h 469"/>
              <a:gd name="T26" fmla="*/ 61 w 433"/>
              <a:gd name="T27" fmla="*/ 355 h 469"/>
              <a:gd name="T28" fmla="*/ 0 w 433"/>
              <a:gd name="T29" fmla="*/ 58 h 469"/>
              <a:gd name="T30" fmla="*/ 0 w 433"/>
              <a:gd name="T31" fmla="*/ 25 h 469"/>
              <a:gd name="T32" fmla="*/ 29 w 433"/>
              <a:gd name="T33" fmla="*/ 29 h 469"/>
              <a:gd name="T34" fmla="*/ 216 w 433"/>
              <a:gd name="T35" fmla="*/ 239 h 469"/>
              <a:gd name="T36" fmla="*/ 216 w 433"/>
              <a:gd name="T37" fmla="*/ 239 h 469"/>
              <a:gd name="T38" fmla="*/ 361 w 433"/>
              <a:gd name="T39" fmla="*/ 239 h 469"/>
              <a:gd name="T40" fmla="*/ 380 w 433"/>
              <a:gd name="T41" fmla="*/ 90 h 469"/>
              <a:gd name="T42" fmla="*/ 311 w 433"/>
              <a:gd name="T43" fmla="*/ 86 h 469"/>
              <a:gd name="T44" fmla="*/ 216 w 433"/>
              <a:gd name="T45" fmla="*/ 62 h 469"/>
              <a:gd name="T46" fmla="*/ 216 w 433"/>
              <a:gd name="T47" fmla="*/ 239 h 469"/>
              <a:gd name="T48" fmla="*/ 216 w 433"/>
              <a:gd name="T49" fmla="*/ 409 h 469"/>
              <a:gd name="T50" fmla="*/ 216 w 433"/>
              <a:gd name="T51" fmla="*/ 409 h 469"/>
              <a:gd name="T52" fmla="*/ 216 w 433"/>
              <a:gd name="T53" fmla="*/ 239 h 469"/>
              <a:gd name="T54" fmla="*/ 72 w 433"/>
              <a:gd name="T55" fmla="*/ 239 h 469"/>
              <a:gd name="T56" fmla="*/ 105 w 433"/>
              <a:gd name="T57" fmla="*/ 323 h 469"/>
              <a:gd name="T58" fmla="*/ 216 w 433"/>
              <a:gd name="T59" fmla="*/ 40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3" h="469">
                <a:moveTo>
                  <a:pt x="29" y="29"/>
                </a:moveTo>
                <a:cubicBezTo>
                  <a:pt x="57" y="32"/>
                  <a:pt x="85" y="32"/>
                  <a:pt x="115" y="28"/>
                </a:cubicBezTo>
                <a:cubicBezTo>
                  <a:pt x="145" y="24"/>
                  <a:pt x="176" y="16"/>
                  <a:pt x="208" y="3"/>
                </a:cubicBezTo>
                <a:lnTo>
                  <a:pt x="216" y="0"/>
                </a:lnTo>
                <a:lnTo>
                  <a:pt x="225" y="3"/>
                </a:lnTo>
                <a:cubicBezTo>
                  <a:pt x="257" y="16"/>
                  <a:pt x="288" y="24"/>
                  <a:pt x="318" y="28"/>
                </a:cubicBezTo>
                <a:cubicBezTo>
                  <a:pt x="347" y="32"/>
                  <a:pt x="376" y="32"/>
                  <a:pt x="404" y="29"/>
                </a:cubicBezTo>
                <a:lnTo>
                  <a:pt x="433" y="25"/>
                </a:lnTo>
                <a:lnTo>
                  <a:pt x="433" y="58"/>
                </a:lnTo>
                <a:cubicBezTo>
                  <a:pt x="431" y="199"/>
                  <a:pt x="409" y="293"/>
                  <a:pt x="372" y="355"/>
                </a:cubicBezTo>
                <a:cubicBezTo>
                  <a:pt x="334" y="421"/>
                  <a:pt x="281" y="452"/>
                  <a:pt x="222" y="468"/>
                </a:cubicBezTo>
                <a:lnTo>
                  <a:pt x="216" y="469"/>
                </a:lnTo>
                <a:lnTo>
                  <a:pt x="210" y="468"/>
                </a:lnTo>
                <a:cubicBezTo>
                  <a:pt x="151" y="452"/>
                  <a:pt x="99" y="421"/>
                  <a:pt x="61" y="355"/>
                </a:cubicBezTo>
                <a:cubicBezTo>
                  <a:pt x="24" y="293"/>
                  <a:pt x="1" y="199"/>
                  <a:pt x="0" y="58"/>
                </a:cubicBezTo>
                <a:lnTo>
                  <a:pt x="0" y="25"/>
                </a:lnTo>
                <a:lnTo>
                  <a:pt x="29" y="29"/>
                </a:lnTo>
                <a:close/>
                <a:moveTo>
                  <a:pt x="216" y="239"/>
                </a:moveTo>
                <a:lnTo>
                  <a:pt x="216" y="239"/>
                </a:lnTo>
                <a:lnTo>
                  <a:pt x="361" y="239"/>
                </a:lnTo>
                <a:cubicBezTo>
                  <a:pt x="371" y="198"/>
                  <a:pt x="377" y="149"/>
                  <a:pt x="380" y="90"/>
                </a:cubicBezTo>
                <a:cubicBezTo>
                  <a:pt x="357" y="91"/>
                  <a:pt x="335" y="90"/>
                  <a:pt x="311" y="86"/>
                </a:cubicBezTo>
                <a:cubicBezTo>
                  <a:pt x="281" y="82"/>
                  <a:pt x="249" y="74"/>
                  <a:pt x="216" y="62"/>
                </a:cubicBezTo>
                <a:lnTo>
                  <a:pt x="216" y="239"/>
                </a:lnTo>
                <a:close/>
                <a:moveTo>
                  <a:pt x="216" y="409"/>
                </a:moveTo>
                <a:lnTo>
                  <a:pt x="216" y="409"/>
                </a:lnTo>
                <a:lnTo>
                  <a:pt x="216" y="239"/>
                </a:lnTo>
                <a:lnTo>
                  <a:pt x="72" y="239"/>
                </a:lnTo>
                <a:cubicBezTo>
                  <a:pt x="80" y="273"/>
                  <a:pt x="92" y="301"/>
                  <a:pt x="105" y="323"/>
                </a:cubicBezTo>
                <a:cubicBezTo>
                  <a:pt x="133" y="372"/>
                  <a:pt x="172" y="396"/>
                  <a:pt x="216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/>
          </a:p>
        </p:txBody>
      </p:sp>
      <p:sp>
        <p:nvSpPr>
          <p:cNvPr id="45" name="Freeform 20"/>
          <p:cNvSpPr>
            <a:spLocks noEditPoints="1"/>
          </p:cNvSpPr>
          <p:nvPr/>
        </p:nvSpPr>
        <p:spPr bwMode="auto">
          <a:xfrm>
            <a:off x="4949998" y="2139702"/>
            <a:ext cx="287664" cy="361960"/>
          </a:xfrm>
          <a:custGeom>
            <a:avLst/>
            <a:gdLst>
              <a:gd name="T0" fmla="*/ 41 w 355"/>
              <a:gd name="T1" fmla="*/ 121 h 447"/>
              <a:gd name="T2" fmla="*/ 60 w 355"/>
              <a:gd name="T3" fmla="*/ 238 h 447"/>
              <a:gd name="T4" fmla="*/ 174 w 355"/>
              <a:gd name="T5" fmla="*/ 22 h 447"/>
              <a:gd name="T6" fmla="*/ 291 w 355"/>
              <a:gd name="T7" fmla="*/ 235 h 447"/>
              <a:gd name="T8" fmla="*/ 213 w 355"/>
              <a:gd name="T9" fmla="*/ 296 h 447"/>
              <a:gd name="T10" fmla="*/ 217 w 355"/>
              <a:gd name="T11" fmla="*/ 310 h 447"/>
              <a:gd name="T12" fmla="*/ 304 w 355"/>
              <a:gd name="T13" fmla="*/ 236 h 447"/>
              <a:gd name="T14" fmla="*/ 312 w 355"/>
              <a:gd name="T15" fmla="*/ 122 h 447"/>
              <a:gd name="T16" fmla="*/ 167 w 355"/>
              <a:gd name="T17" fmla="*/ 0 h 447"/>
              <a:gd name="T18" fmla="*/ 175 w 355"/>
              <a:gd name="T19" fmla="*/ 57 h 447"/>
              <a:gd name="T20" fmla="*/ 213 w 355"/>
              <a:gd name="T21" fmla="*/ 96 h 447"/>
              <a:gd name="T22" fmla="*/ 175 w 355"/>
              <a:gd name="T23" fmla="*/ 57 h 447"/>
              <a:gd name="T24" fmla="*/ 132 w 355"/>
              <a:gd name="T25" fmla="*/ 173 h 447"/>
              <a:gd name="T26" fmla="*/ 132 w 355"/>
              <a:gd name="T27" fmla="*/ 209 h 447"/>
              <a:gd name="T28" fmla="*/ 132 w 355"/>
              <a:gd name="T29" fmla="*/ 173 h 447"/>
              <a:gd name="T30" fmla="*/ 223 w 355"/>
              <a:gd name="T31" fmla="*/ 173 h 447"/>
              <a:gd name="T32" fmla="*/ 223 w 355"/>
              <a:gd name="T33" fmla="*/ 209 h 447"/>
              <a:gd name="T34" fmla="*/ 223 w 355"/>
              <a:gd name="T35" fmla="*/ 173 h 447"/>
              <a:gd name="T36" fmla="*/ 190 w 355"/>
              <a:gd name="T37" fmla="*/ 292 h 447"/>
              <a:gd name="T38" fmla="*/ 157 w 355"/>
              <a:gd name="T39" fmla="*/ 303 h 447"/>
              <a:gd name="T40" fmla="*/ 171 w 355"/>
              <a:gd name="T41" fmla="*/ 325 h 447"/>
              <a:gd name="T42" fmla="*/ 204 w 355"/>
              <a:gd name="T43" fmla="*/ 313 h 447"/>
              <a:gd name="T44" fmla="*/ 190 w 355"/>
              <a:gd name="T45" fmla="*/ 292 h 447"/>
              <a:gd name="T46" fmla="*/ 252 w 355"/>
              <a:gd name="T47" fmla="*/ 312 h 447"/>
              <a:gd name="T48" fmla="*/ 223 w 355"/>
              <a:gd name="T49" fmla="*/ 447 h 447"/>
              <a:gd name="T50" fmla="*/ 252 w 355"/>
              <a:gd name="T51" fmla="*/ 312 h 447"/>
              <a:gd name="T52" fmla="*/ 108 w 355"/>
              <a:gd name="T53" fmla="*/ 315 h 447"/>
              <a:gd name="T54" fmla="*/ 132 w 355"/>
              <a:gd name="T55" fmla="*/ 447 h 447"/>
              <a:gd name="T56" fmla="*/ 108 w 355"/>
              <a:gd name="T57" fmla="*/ 315 h 447"/>
              <a:gd name="T58" fmla="*/ 156 w 355"/>
              <a:gd name="T59" fmla="*/ 341 h 447"/>
              <a:gd name="T60" fmla="*/ 157 w 355"/>
              <a:gd name="T61" fmla="*/ 447 h 447"/>
              <a:gd name="T62" fmla="*/ 205 w 355"/>
              <a:gd name="T63" fmla="*/ 344 h 447"/>
              <a:gd name="T64" fmla="*/ 156 w 355"/>
              <a:gd name="T65" fmla="*/ 341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5" h="447">
                <a:moveTo>
                  <a:pt x="167" y="0"/>
                </a:moveTo>
                <a:cubicBezTo>
                  <a:pt x="95" y="2"/>
                  <a:pt x="46" y="57"/>
                  <a:pt x="41" y="121"/>
                </a:cubicBezTo>
                <a:cubicBezTo>
                  <a:pt x="18" y="130"/>
                  <a:pt x="1" y="152"/>
                  <a:pt x="2" y="178"/>
                </a:cubicBezTo>
                <a:cubicBezTo>
                  <a:pt x="4" y="237"/>
                  <a:pt x="28" y="238"/>
                  <a:pt x="60" y="238"/>
                </a:cubicBezTo>
                <a:lnTo>
                  <a:pt x="60" y="125"/>
                </a:lnTo>
                <a:cubicBezTo>
                  <a:pt x="60" y="76"/>
                  <a:pt x="108" y="22"/>
                  <a:pt x="174" y="22"/>
                </a:cubicBezTo>
                <a:cubicBezTo>
                  <a:pt x="239" y="22"/>
                  <a:pt x="275" y="73"/>
                  <a:pt x="291" y="118"/>
                </a:cubicBezTo>
                <a:lnTo>
                  <a:pt x="291" y="235"/>
                </a:lnTo>
                <a:cubicBezTo>
                  <a:pt x="288" y="242"/>
                  <a:pt x="279" y="251"/>
                  <a:pt x="263" y="266"/>
                </a:cubicBezTo>
                <a:cubicBezTo>
                  <a:pt x="243" y="286"/>
                  <a:pt x="213" y="296"/>
                  <a:pt x="213" y="296"/>
                </a:cubicBezTo>
                <a:cubicBezTo>
                  <a:pt x="210" y="297"/>
                  <a:pt x="207" y="301"/>
                  <a:pt x="208" y="305"/>
                </a:cubicBezTo>
                <a:cubicBezTo>
                  <a:pt x="209" y="309"/>
                  <a:pt x="214" y="312"/>
                  <a:pt x="217" y="310"/>
                </a:cubicBezTo>
                <a:cubicBezTo>
                  <a:pt x="217" y="310"/>
                  <a:pt x="248" y="300"/>
                  <a:pt x="271" y="277"/>
                </a:cubicBezTo>
                <a:cubicBezTo>
                  <a:pt x="294" y="255"/>
                  <a:pt x="304" y="237"/>
                  <a:pt x="304" y="236"/>
                </a:cubicBezTo>
                <a:cubicBezTo>
                  <a:pt x="329" y="230"/>
                  <a:pt x="348" y="230"/>
                  <a:pt x="348" y="178"/>
                </a:cubicBezTo>
                <a:cubicBezTo>
                  <a:pt x="348" y="153"/>
                  <a:pt x="333" y="131"/>
                  <a:pt x="312" y="122"/>
                </a:cubicBezTo>
                <a:cubicBezTo>
                  <a:pt x="296" y="63"/>
                  <a:pt x="247" y="2"/>
                  <a:pt x="174" y="0"/>
                </a:cubicBezTo>
                <a:cubicBezTo>
                  <a:pt x="171" y="0"/>
                  <a:pt x="169" y="0"/>
                  <a:pt x="167" y="0"/>
                </a:cubicBezTo>
                <a:close/>
                <a:moveTo>
                  <a:pt x="175" y="57"/>
                </a:moveTo>
                <a:lnTo>
                  <a:pt x="175" y="57"/>
                </a:lnTo>
                <a:cubicBezTo>
                  <a:pt x="92" y="57"/>
                  <a:pt x="52" y="120"/>
                  <a:pt x="70" y="185"/>
                </a:cubicBezTo>
                <a:cubicBezTo>
                  <a:pt x="70" y="185"/>
                  <a:pt x="212" y="126"/>
                  <a:pt x="213" y="96"/>
                </a:cubicBezTo>
                <a:cubicBezTo>
                  <a:pt x="244" y="138"/>
                  <a:pt x="280" y="155"/>
                  <a:pt x="280" y="155"/>
                </a:cubicBezTo>
                <a:cubicBezTo>
                  <a:pt x="276" y="83"/>
                  <a:pt x="243" y="58"/>
                  <a:pt x="175" y="57"/>
                </a:cubicBezTo>
                <a:close/>
                <a:moveTo>
                  <a:pt x="132" y="173"/>
                </a:moveTo>
                <a:lnTo>
                  <a:pt x="132" y="173"/>
                </a:lnTo>
                <a:cubicBezTo>
                  <a:pt x="120" y="173"/>
                  <a:pt x="111" y="181"/>
                  <a:pt x="111" y="191"/>
                </a:cubicBezTo>
                <a:cubicBezTo>
                  <a:pt x="111" y="201"/>
                  <a:pt x="120" y="209"/>
                  <a:pt x="132" y="209"/>
                </a:cubicBezTo>
                <a:cubicBezTo>
                  <a:pt x="144" y="209"/>
                  <a:pt x="154" y="201"/>
                  <a:pt x="154" y="191"/>
                </a:cubicBezTo>
                <a:cubicBezTo>
                  <a:pt x="154" y="181"/>
                  <a:pt x="144" y="173"/>
                  <a:pt x="132" y="173"/>
                </a:cubicBezTo>
                <a:close/>
                <a:moveTo>
                  <a:pt x="223" y="173"/>
                </a:moveTo>
                <a:lnTo>
                  <a:pt x="223" y="173"/>
                </a:lnTo>
                <a:cubicBezTo>
                  <a:pt x="211" y="173"/>
                  <a:pt x="201" y="181"/>
                  <a:pt x="201" y="191"/>
                </a:cubicBezTo>
                <a:cubicBezTo>
                  <a:pt x="201" y="201"/>
                  <a:pt x="211" y="209"/>
                  <a:pt x="223" y="209"/>
                </a:cubicBezTo>
                <a:cubicBezTo>
                  <a:pt x="235" y="209"/>
                  <a:pt x="245" y="201"/>
                  <a:pt x="245" y="191"/>
                </a:cubicBezTo>
                <a:cubicBezTo>
                  <a:pt x="245" y="181"/>
                  <a:pt x="235" y="173"/>
                  <a:pt x="223" y="173"/>
                </a:cubicBezTo>
                <a:close/>
                <a:moveTo>
                  <a:pt x="190" y="292"/>
                </a:moveTo>
                <a:lnTo>
                  <a:pt x="190" y="292"/>
                </a:lnTo>
                <a:lnTo>
                  <a:pt x="169" y="293"/>
                </a:lnTo>
                <a:cubicBezTo>
                  <a:pt x="162" y="294"/>
                  <a:pt x="157" y="299"/>
                  <a:pt x="157" y="303"/>
                </a:cubicBezTo>
                <a:lnTo>
                  <a:pt x="158" y="318"/>
                </a:lnTo>
                <a:cubicBezTo>
                  <a:pt x="158" y="322"/>
                  <a:pt x="164" y="326"/>
                  <a:pt x="171" y="325"/>
                </a:cubicBezTo>
                <a:lnTo>
                  <a:pt x="192" y="323"/>
                </a:lnTo>
                <a:cubicBezTo>
                  <a:pt x="198" y="322"/>
                  <a:pt x="204" y="318"/>
                  <a:pt x="204" y="313"/>
                </a:cubicBezTo>
                <a:lnTo>
                  <a:pt x="203" y="299"/>
                </a:lnTo>
                <a:cubicBezTo>
                  <a:pt x="202" y="295"/>
                  <a:pt x="196" y="291"/>
                  <a:pt x="190" y="292"/>
                </a:cubicBezTo>
                <a:close/>
                <a:moveTo>
                  <a:pt x="252" y="312"/>
                </a:moveTo>
                <a:lnTo>
                  <a:pt x="252" y="312"/>
                </a:lnTo>
                <a:cubicBezTo>
                  <a:pt x="246" y="313"/>
                  <a:pt x="241" y="314"/>
                  <a:pt x="235" y="316"/>
                </a:cubicBezTo>
                <a:lnTo>
                  <a:pt x="223" y="447"/>
                </a:lnTo>
                <a:lnTo>
                  <a:pt x="355" y="447"/>
                </a:lnTo>
                <a:cubicBezTo>
                  <a:pt x="336" y="406"/>
                  <a:pt x="302" y="310"/>
                  <a:pt x="252" y="312"/>
                </a:cubicBezTo>
                <a:close/>
                <a:moveTo>
                  <a:pt x="108" y="315"/>
                </a:moveTo>
                <a:lnTo>
                  <a:pt x="108" y="315"/>
                </a:lnTo>
                <a:cubicBezTo>
                  <a:pt x="49" y="318"/>
                  <a:pt x="20" y="404"/>
                  <a:pt x="0" y="447"/>
                </a:cubicBezTo>
                <a:lnTo>
                  <a:pt x="132" y="447"/>
                </a:lnTo>
                <a:lnTo>
                  <a:pt x="120" y="316"/>
                </a:lnTo>
                <a:cubicBezTo>
                  <a:pt x="116" y="315"/>
                  <a:pt x="112" y="315"/>
                  <a:pt x="108" y="315"/>
                </a:cubicBezTo>
                <a:close/>
                <a:moveTo>
                  <a:pt x="156" y="341"/>
                </a:moveTo>
                <a:lnTo>
                  <a:pt x="156" y="341"/>
                </a:lnTo>
                <a:cubicBezTo>
                  <a:pt x="152" y="341"/>
                  <a:pt x="150" y="343"/>
                  <a:pt x="150" y="344"/>
                </a:cubicBezTo>
                <a:lnTo>
                  <a:pt x="157" y="447"/>
                </a:lnTo>
                <a:lnTo>
                  <a:pt x="198" y="447"/>
                </a:lnTo>
                <a:lnTo>
                  <a:pt x="205" y="344"/>
                </a:lnTo>
                <a:cubicBezTo>
                  <a:pt x="205" y="343"/>
                  <a:pt x="203" y="341"/>
                  <a:pt x="200" y="341"/>
                </a:cubicBezTo>
                <a:lnTo>
                  <a:pt x="156" y="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/>
          </a:p>
        </p:txBody>
      </p:sp>
      <p:cxnSp>
        <p:nvCxnSpPr>
          <p:cNvPr id="49" name="直接连接符 48"/>
          <p:cNvCxnSpPr/>
          <p:nvPr/>
        </p:nvCxnSpPr>
        <p:spPr>
          <a:xfrm>
            <a:off x="6543818" y="1345407"/>
            <a:ext cx="21569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18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4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3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4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8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8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/>
          <p:bldP spid="11" grpId="0"/>
          <p:bldP spid="13" grpId="0"/>
          <p:bldP spid="14" grpId="0"/>
          <p:bldP spid="15" grpId="0"/>
          <p:bldP spid="16" grpId="0"/>
          <p:bldP spid="1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8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8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/>
          <p:bldP spid="11" grpId="0"/>
          <p:bldP spid="13" grpId="0"/>
          <p:bldP spid="14" grpId="0"/>
          <p:bldP spid="15" grpId="0"/>
          <p:bldP spid="16" grpId="0"/>
          <p:bldP spid="1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470" y="13560"/>
            <a:ext cx="1323753" cy="11180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5" name="矩形 4"/>
          <p:cNvSpPr/>
          <p:nvPr/>
        </p:nvSpPr>
        <p:spPr>
          <a:xfrm>
            <a:off x="120361" y="406004"/>
            <a:ext cx="1323753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LOGO</a:t>
            </a:r>
          </a:p>
          <a:p>
            <a:pPr algn="ctr"/>
            <a:r>
              <a:rPr lang="zh-CN" altLang="en-US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公司名称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907642"/>
              </p:ext>
            </p:extLst>
          </p:nvPr>
        </p:nvGraphicFramePr>
        <p:xfrm>
          <a:off x="2051720" y="267494"/>
          <a:ext cx="668655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年度总结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工作完成情况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成功项目展示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工作存在不足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明年工作计划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1447121" y="699542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156176" y="258201"/>
            <a:ext cx="1211619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135977" y="267493"/>
            <a:ext cx="126188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工作存在不足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447121" y="699542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14867" y="1345407"/>
            <a:ext cx="21569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30"/>
          <p:cNvSpPr txBox="1"/>
          <p:nvPr/>
        </p:nvSpPr>
        <p:spPr>
          <a:xfrm>
            <a:off x="2915816" y="102224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已解决的问题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6543818" y="1345407"/>
            <a:ext cx="21569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1069478" y="1923009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679211" y="1923009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288944" y="1923009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898678" y="1923009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598201" y="2570410"/>
            <a:ext cx="95410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点击输入</a:t>
            </a:r>
            <a:endParaRPr lang="en-US" altLang="zh-CN" sz="15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标题文本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54428" y="2570410"/>
            <a:ext cx="95410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点击输入</a:t>
            </a:r>
            <a:endParaRPr lang="en-US" altLang="zh-CN" sz="15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标题文本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99555" y="2570410"/>
            <a:ext cx="95410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点击输入</a:t>
            </a:r>
            <a:endParaRPr lang="en-US" altLang="zh-CN" sz="15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标题文本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06581" y="2570410"/>
            <a:ext cx="95410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点击输入</a:t>
            </a:r>
            <a:endParaRPr lang="en-US" altLang="zh-CN" sz="15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标题文本</a:t>
            </a:r>
          </a:p>
        </p:txBody>
      </p:sp>
      <p:sp>
        <p:nvSpPr>
          <p:cNvPr id="30" name="椭圆 29"/>
          <p:cNvSpPr/>
          <p:nvPr/>
        </p:nvSpPr>
        <p:spPr>
          <a:xfrm>
            <a:off x="4481571" y="3575688"/>
            <a:ext cx="500908" cy="50090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5623901" y="3799999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2458784" y="3800358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2162450" y="3918697"/>
            <a:ext cx="137389" cy="13738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6082039" y="3805018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2968765" y="3797513"/>
            <a:ext cx="137389" cy="13738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6459799" y="3928920"/>
            <a:ext cx="137389" cy="13738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756854" y="3832124"/>
            <a:ext cx="250454" cy="250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6633502" y="3798717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4058077" y="3806772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7266263" y="3855908"/>
            <a:ext cx="137389" cy="13738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5807262" y="3616214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976880" y="3929204"/>
            <a:ext cx="137389" cy="13738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412876" y="3652311"/>
            <a:ext cx="137389" cy="13738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3112552" y="3744158"/>
            <a:ext cx="322151" cy="322151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4982479" y="3796895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1113388" y="3800228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828178" y="3931460"/>
            <a:ext cx="137389" cy="13738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2678870" y="3616957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597165" y="3853291"/>
            <a:ext cx="137389" cy="13738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100011" y="3659506"/>
            <a:ext cx="137389" cy="13738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7636981" y="3790934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2274341" y="4281892"/>
            <a:ext cx="4487644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 Light" pitchFamily="34" charset="-122"/>
                <a:ea typeface="微软雅黑 Light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 Light" pitchFamily="34" charset="-122"/>
                <a:ea typeface="微软雅黑 Light" pitchFamily="34" charset="-122"/>
              </a:rPr>
              <a:t>……</a:t>
            </a:r>
          </a:p>
        </p:txBody>
      </p:sp>
      <p:sp>
        <p:nvSpPr>
          <p:cNvPr id="53" name="Freeform 5"/>
          <p:cNvSpPr>
            <a:spLocks/>
          </p:cNvSpPr>
          <p:nvPr/>
        </p:nvSpPr>
        <p:spPr bwMode="auto">
          <a:xfrm>
            <a:off x="1968773" y="4286527"/>
            <a:ext cx="177720" cy="729369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54" name="Freeform 5"/>
          <p:cNvSpPr>
            <a:spLocks/>
          </p:cNvSpPr>
          <p:nvPr/>
        </p:nvSpPr>
        <p:spPr bwMode="auto">
          <a:xfrm flipH="1">
            <a:off x="6908037" y="4245020"/>
            <a:ext cx="177720" cy="729369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034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1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162" presetID="16" presetClass="entr" presetSubtype="2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6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5" presetID="16" presetClass="entr" presetSubtype="2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6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8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16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1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26" grpId="0"/>
          <p:bldP spid="27" grpId="0"/>
          <p:bldP spid="28" grpId="0"/>
          <p:bldP spid="29" grpId="0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/>
          <p:bldP spid="53" grpId="0" animBg="1"/>
          <p:bldP spid="5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1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162" presetID="16" presetClass="entr" presetSubtype="2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6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5" presetID="16" presetClass="entr" presetSubtype="2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6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8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16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1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26" grpId="0"/>
          <p:bldP spid="27" grpId="0"/>
          <p:bldP spid="28" grpId="0"/>
          <p:bldP spid="29" grpId="0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/>
          <p:bldP spid="53" grpId="0" animBg="1"/>
          <p:bldP spid="54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470" y="13560"/>
            <a:ext cx="1323753" cy="11180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5" name="矩形 4"/>
          <p:cNvSpPr/>
          <p:nvPr/>
        </p:nvSpPr>
        <p:spPr>
          <a:xfrm>
            <a:off x="120361" y="406004"/>
            <a:ext cx="1323753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LOGO</a:t>
            </a:r>
          </a:p>
          <a:p>
            <a:pPr algn="ctr"/>
            <a:r>
              <a:rPr lang="zh-CN" altLang="en-US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公司名称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637229"/>
              </p:ext>
            </p:extLst>
          </p:nvPr>
        </p:nvGraphicFramePr>
        <p:xfrm>
          <a:off x="2051720" y="267494"/>
          <a:ext cx="668655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年度总结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工作完成情况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成功项目展示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工作存在不足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明年工作计划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1447121" y="699542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156176" y="258201"/>
            <a:ext cx="1211619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135977" y="267493"/>
            <a:ext cx="126188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工作存在不足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447121" y="699542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14867" y="1345407"/>
            <a:ext cx="21569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30"/>
          <p:cNvSpPr txBox="1"/>
          <p:nvPr/>
        </p:nvSpPr>
        <p:spPr>
          <a:xfrm>
            <a:off x="2915816" y="1022241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需要改善的不足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6543818" y="1345407"/>
            <a:ext cx="21569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 flipV="1">
            <a:off x="2897037" y="2225888"/>
            <a:ext cx="3628920" cy="1695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2112971" y="1784365"/>
            <a:ext cx="4562601" cy="21650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1748973" y="1727750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372728" y="3664886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569445" y="1466093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8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781289" y="3682022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819661" y="1727150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改善不足一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909478" y="3707421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改善不足三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75572" y="1480044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改善不足四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83727" y="3690285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改善那不足二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63688" y="2004255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点击输入标题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588224" y="1741834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点击输入标题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403648" y="3924112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点击输入标题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96136" y="3955162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点击输入标题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3674625" y="2178639"/>
            <a:ext cx="1382075" cy="1382075"/>
            <a:chOff x="3746633" y="1810030"/>
            <a:chExt cx="1382075" cy="1382075"/>
          </a:xfrm>
        </p:grpSpPr>
        <p:grpSp>
          <p:nvGrpSpPr>
            <p:cNvPr id="62" name="组合 61"/>
            <p:cNvGrpSpPr/>
            <p:nvPr/>
          </p:nvGrpSpPr>
          <p:grpSpPr>
            <a:xfrm>
              <a:off x="3746633" y="1810030"/>
              <a:ext cx="1382075" cy="13820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4" name="同心圆 6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392112" y="760412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3978122" y="2397335"/>
              <a:ext cx="92641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对症方法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20773" y="2555386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3173" y="4380519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77357" y="4427594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0152" y="2341597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2811759" y="1672712"/>
            <a:ext cx="373310" cy="37331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71" name="椭圆 70"/>
          <p:cNvSpPr/>
          <p:nvPr/>
        </p:nvSpPr>
        <p:spPr>
          <a:xfrm>
            <a:off x="2451719" y="3576096"/>
            <a:ext cx="373310" cy="37331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72" name="椭圆 71"/>
          <p:cNvSpPr/>
          <p:nvPr/>
        </p:nvSpPr>
        <p:spPr>
          <a:xfrm>
            <a:off x="6839320" y="3643876"/>
            <a:ext cx="373310" cy="37331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73" name="椭圆 72"/>
          <p:cNvSpPr/>
          <p:nvPr/>
        </p:nvSpPr>
        <p:spPr>
          <a:xfrm>
            <a:off x="7653144" y="1428191"/>
            <a:ext cx="373310" cy="37331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047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9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4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9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4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9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4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6" grpId="0"/>
      <p:bldP spid="67" grpId="0"/>
      <p:bldP spid="68" grpId="0"/>
      <p:bldP spid="69" grpId="0"/>
      <p:bldP spid="70" grpId="0" animBg="1"/>
      <p:bldP spid="71" grpId="0" animBg="1"/>
      <p:bldP spid="72" grpId="0" animBg="1"/>
      <p:bldP spid="7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470" y="13560"/>
            <a:ext cx="1323753" cy="11180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5" name="矩形 4"/>
          <p:cNvSpPr/>
          <p:nvPr/>
        </p:nvSpPr>
        <p:spPr>
          <a:xfrm>
            <a:off x="120361" y="406004"/>
            <a:ext cx="1323753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LOGO</a:t>
            </a:r>
          </a:p>
          <a:p>
            <a:pPr algn="ctr"/>
            <a:r>
              <a:rPr lang="zh-CN" altLang="en-US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公司名称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081830"/>
              </p:ext>
            </p:extLst>
          </p:nvPr>
        </p:nvGraphicFramePr>
        <p:xfrm>
          <a:off x="2051720" y="267494"/>
          <a:ext cx="668655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年度总结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工作完成情况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成功项目展示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工作存在不足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明年工作计划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1447121" y="699542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156176" y="258201"/>
            <a:ext cx="1211619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135977" y="267493"/>
            <a:ext cx="126188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工作存在不足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447121" y="699542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14867" y="1345407"/>
            <a:ext cx="21569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30"/>
          <p:cNvSpPr txBox="1"/>
          <p:nvPr/>
        </p:nvSpPr>
        <p:spPr>
          <a:xfrm>
            <a:off x="2915816" y="1022241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执行力问题不足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6543818" y="1345407"/>
            <a:ext cx="21569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"/>
          <p:cNvSpPr txBox="1"/>
          <p:nvPr/>
        </p:nvSpPr>
        <p:spPr>
          <a:xfrm>
            <a:off x="3243064" y="2051272"/>
            <a:ext cx="36807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点击输入简要文字内容，文字内容需概括精炼，言简意赅的说明该分项内容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KINGPUB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993169" y="1731921"/>
            <a:ext cx="912630" cy="912630"/>
          </a:xfrm>
          <a:prstGeom prst="roundRect">
            <a:avLst/>
          </a:prstGeom>
          <a:gradFill flip="none" rotWithShape="1">
            <a:gsLst>
              <a:gs pos="54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95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01600" dist="254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153614" y="2118014"/>
            <a:ext cx="591740" cy="214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zh-CN" altLang="en-US" sz="1200" cap="all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问题一</a:t>
            </a:r>
            <a:endParaRPr lang="en-US" altLang="zh-CN" sz="1200" cap="all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937748" y="1731921"/>
            <a:ext cx="4272375" cy="912630"/>
          </a:xfrm>
          <a:prstGeom prst="round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101600" dist="254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7268638" y="2846505"/>
            <a:ext cx="912630" cy="912630"/>
          </a:xfrm>
          <a:prstGeom prst="roundRect">
            <a:avLst/>
          </a:prstGeom>
          <a:gradFill flip="none" rotWithShape="1">
            <a:gsLst>
              <a:gs pos="54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95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01600" dist="254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TextBox 5"/>
          <p:cNvSpPr txBox="1"/>
          <p:nvPr/>
        </p:nvSpPr>
        <p:spPr>
          <a:xfrm>
            <a:off x="2269630" y="3165856"/>
            <a:ext cx="36807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点击输入简要文字内容，文字内容需概括精炼，言简意赅的说明该分项内容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KINGPUB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7429083" y="3232598"/>
            <a:ext cx="591740" cy="214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zh-CN" altLang="en-US" sz="1200" cap="all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问题二</a:t>
            </a:r>
            <a:endParaRPr lang="en-US" altLang="zh-CN" sz="1200" cap="all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1964314" y="2846505"/>
            <a:ext cx="4272375" cy="912630"/>
          </a:xfrm>
          <a:prstGeom prst="round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101600" dist="254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TextBox 5"/>
          <p:cNvSpPr txBox="1"/>
          <p:nvPr/>
        </p:nvSpPr>
        <p:spPr>
          <a:xfrm>
            <a:off x="3241179" y="4280440"/>
            <a:ext cx="36807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点击输入简要文字内容，文字内容需概括精炼，言简意赅的说明该分项内容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KINGPUB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991284" y="3961089"/>
            <a:ext cx="912630" cy="912630"/>
          </a:xfrm>
          <a:prstGeom prst="roundRect">
            <a:avLst/>
          </a:prstGeom>
          <a:gradFill flip="none" rotWithShape="1">
            <a:gsLst>
              <a:gs pos="54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95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01600" dist="254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151729" y="4347182"/>
            <a:ext cx="591740" cy="214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zh-CN" altLang="en-US" sz="1200" cap="all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问题三</a:t>
            </a:r>
            <a:endParaRPr lang="en-US" altLang="zh-CN" sz="1200" cap="all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2935863" y="3961089"/>
            <a:ext cx="4272375" cy="912630"/>
          </a:xfrm>
          <a:prstGeom prst="round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101600" dist="254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1966199" y="1731921"/>
            <a:ext cx="912630" cy="912630"/>
          </a:xfrm>
          <a:prstGeom prst="roundRect">
            <a:avLst/>
          </a:prstGeom>
          <a:gradFill flip="none" rotWithShape="1">
            <a:gsLst>
              <a:gs pos="54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95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01600" dist="254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2044952" y="2068936"/>
            <a:ext cx="755124" cy="2633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zh-CN" altLang="en-US" b="1" cap="all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不想做</a:t>
            </a:r>
            <a:endParaRPr lang="en-US" altLang="zh-CN" b="1" cap="all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964314" y="3961089"/>
            <a:ext cx="912630" cy="912630"/>
          </a:xfrm>
          <a:prstGeom prst="roundRect">
            <a:avLst/>
          </a:prstGeom>
          <a:gradFill flip="none" rotWithShape="1">
            <a:gsLst>
              <a:gs pos="54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95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01600" dist="254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2043067" y="4298104"/>
            <a:ext cx="755124" cy="2633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zh-CN" altLang="en-US" b="1" cap="all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做不好</a:t>
            </a:r>
            <a:endParaRPr lang="en-US" altLang="zh-CN" b="1" cap="all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6295608" y="2846505"/>
            <a:ext cx="912630" cy="912630"/>
          </a:xfrm>
          <a:prstGeom prst="roundRect">
            <a:avLst/>
          </a:prstGeom>
          <a:gradFill flip="none" rotWithShape="1">
            <a:gsLst>
              <a:gs pos="54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95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01600" dist="254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6374361" y="3183520"/>
            <a:ext cx="755124" cy="2633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zh-CN" altLang="en-US" b="1" cap="all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不会做</a:t>
            </a:r>
            <a:endParaRPr lang="en-US" altLang="zh-CN" b="1" cap="all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473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38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40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-21600000">
                                      <p:cBhvr>
                                        <p:cTn id="70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-21600000">
                                      <p:cBhvr>
                                        <p:cTn id="72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2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102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104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900"/>
                            </p:stCondLst>
                            <p:childTnLst>
                              <p:par>
                                <p:cTn id="10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  <p:bldP spid="15" grpId="1" animBg="1"/>
      <p:bldP spid="16" grpId="0"/>
      <p:bldP spid="16" grpId="1"/>
      <p:bldP spid="17" grpId="0" animBg="1"/>
      <p:bldP spid="18" grpId="0" animBg="1"/>
      <p:bldP spid="18" grpId="1" animBg="1"/>
      <p:bldP spid="19" grpId="0"/>
      <p:bldP spid="20" grpId="0"/>
      <p:bldP spid="20" grpId="1"/>
      <p:bldP spid="21" grpId="0" animBg="1"/>
      <p:bldP spid="22" grpId="0"/>
      <p:bldP spid="23" grpId="0" animBg="1"/>
      <p:bldP spid="23" grpId="1" animBg="1"/>
      <p:bldP spid="24" grpId="0"/>
      <p:bldP spid="24" grpId="1"/>
      <p:bldP spid="25" grpId="0" animBg="1"/>
      <p:bldP spid="26" grpId="0" animBg="1"/>
      <p:bldP spid="26" grpId="1" animBg="1"/>
      <p:bldP spid="27" grpId="0"/>
      <p:bldP spid="27" grpId="1"/>
      <p:bldP spid="28" grpId="0" animBg="1"/>
      <p:bldP spid="28" grpId="1" animBg="1"/>
      <p:bldP spid="29" grpId="0"/>
      <p:bldP spid="29" grpId="1"/>
      <p:bldP spid="30" grpId="0" animBg="1"/>
      <p:bldP spid="30" grpId="1" animBg="1"/>
      <p:bldP spid="31" grpId="0"/>
      <p:bldP spid="31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470" y="13560"/>
            <a:ext cx="1323753" cy="11180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5" name="矩形 4"/>
          <p:cNvSpPr/>
          <p:nvPr/>
        </p:nvSpPr>
        <p:spPr>
          <a:xfrm>
            <a:off x="120361" y="406004"/>
            <a:ext cx="1323753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LOGO</a:t>
            </a:r>
          </a:p>
          <a:p>
            <a:pPr algn="ctr"/>
            <a:r>
              <a:rPr lang="zh-CN" altLang="en-US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公司名称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216206"/>
              </p:ext>
            </p:extLst>
          </p:nvPr>
        </p:nvGraphicFramePr>
        <p:xfrm>
          <a:off x="2051720" y="267494"/>
          <a:ext cx="668655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年度总结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工作完成情况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成功项目展示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工作存在不足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明年工作计划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1447121" y="699542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156176" y="258201"/>
            <a:ext cx="1211619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135977" y="267493"/>
            <a:ext cx="126188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工作存在不足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447121" y="699542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14867" y="1345407"/>
            <a:ext cx="21569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30"/>
          <p:cNvSpPr txBox="1"/>
          <p:nvPr/>
        </p:nvSpPr>
        <p:spPr>
          <a:xfrm>
            <a:off x="2915816" y="102224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市场存在问题</a:t>
            </a: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2018852" y="3209594"/>
            <a:ext cx="1348932" cy="939553"/>
          </a:xfrm>
          <a:prstGeom prst="line">
            <a:avLst/>
          </a:prstGeom>
          <a:ln w="762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-36512" y="4144388"/>
            <a:ext cx="2062918" cy="999112"/>
          </a:xfrm>
          <a:prstGeom prst="line">
            <a:avLst/>
          </a:prstGeom>
          <a:ln w="762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367784" y="3209595"/>
            <a:ext cx="1816070" cy="638773"/>
          </a:xfrm>
          <a:prstGeom prst="line">
            <a:avLst/>
          </a:prstGeom>
          <a:ln w="762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5183854" y="2423427"/>
            <a:ext cx="1816825" cy="1424941"/>
          </a:xfrm>
          <a:prstGeom prst="line">
            <a:avLst/>
          </a:prstGeom>
          <a:ln w="762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620880" y="3703428"/>
            <a:ext cx="836538" cy="836538"/>
            <a:chOff x="1566862" y="4055810"/>
            <a:chExt cx="827056" cy="827056"/>
          </a:xfrm>
        </p:grpSpPr>
        <p:grpSp>
          <p:nvGrpSpPr>
            <p:cNvPr id="19" name="组合 18"/>
            <p:cNvGrpSpPr/>
            <p:nvPr/>
          </p:nvGrpSpPr>
          <p:grpSpPr>
            <a:xfrm>
              <a:off x="1566862" y="4055810"/>
              <a:ext cx="827056" cy="82705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21" name="同心圆 2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31574" y="799874"/>
                <a:ext cx="3746952" cy="374695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617926" y="4218412"/>
              <a:ext cx="730851" cy="5172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本地</a:t>
              </a:r>
              <a:endParaRPr lang="en-US" altLang="zh-CN" sz="1400" dirty="0"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市场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845016" y="2754205"/>
            <a:ext cx="1016704" cy="1016704"/>
            <a:chOff x="2781516" y="3097105"/>
            <a:chExt cx="1016704" cy="1016704"/>
          </a:xfrm>
          <a:effectLst/>
        </p:grpSpPr>
        <p:grpSp>
          <p:nvGrpSpPr>
            <p:cNvPr id="24" name="组合 23"/>
            <p:cNvGrpSpPr/>
            <p:nvPr/>
          </p:nvGrpSpPr>
          <p:grpSpPr>
            <a:xfrm>
              <a:off x="2781516" y="3097105"/>
              <a:ext cx="1016704" cy="1016704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26" name="同心圆 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980409" y="3315940"/>
              <a:ext cx="59503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周边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市场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592277" y="3232510"/>
            <a:ext cx="1239392" cy="1239392"/>
            <a:chOff x="4464548" y="3511181"/>
            <a:chExt cx="1303621" cy="1303621"/>
          </a:xfrm>
        </p:grpSpPr>
        <p:grpSp>
          <p:nvGrpSpPr>
            <p:cNvPr id="29" name="组合 28"/>
            <p:cNvGrpSpPr/>
            <p:nvPr/>
          </p:nvGrpSpPr>
          <p:grpSpPr>
            <a:xfrm>
              <a:off x="4464548" y="3511181"/>
              <a:ext cx="1303621" cy="1303621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31" name="同心圆 3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404596" y="772896"/>
                <a:ext cx="3800908" cy="380090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4752438" y="3825704"/>
              <a:ext cx="733780" cy="7445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细分</a:t>
              </a:r>
              <a:endParaRPr lang="en-US" altLang="zh-CN" sz="2000" dirty="0"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市场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300192" y="1635646"/>
            <a:ext cx="1454948" cy="1454948"/>
            <a:chOff x="6075122" y="1932896"/>
            <a:chExt cx="1688526" cy="1688526"/>
          </a:xfrm>
        </p:grpSpPr>
        <p:grpSp>
          <p:nvGrpSpPr>
            <p:cNvPr id="34" name="组合 33"/>
            <p:cNvGrpSpPr/>
            <p:nvPr/>
          </p:nvGrpSpPr>
          <p:grpSpPr>
            <a:xfrm>
              <a:off x="6075122" y="1932896"/>
              <a:ext cx="1688526" cy="168852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3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411027" y="779327"/>
                <a:ext cx="3788049" cy="378804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6456877" y="2299775"/>
              <a:ext cx="928687" cy="9644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高端</a:t>
              </a:r>
              <a:endParaRPr lang="en-US" altLang="zh-CN" sz="2400" dirty="0"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市场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230637" y="1923678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3528" y="2920772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56176" y="3770953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64113" y="878632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2246287" y="4155926"/>
            <a:ext cx="447031" cy="447031"/>
            <a:chOff x="2246286" y="4230035"/>
            <a:chExt cx="525513" cy="525513"/>
          </a:xfrm>
        </p:grpSpPr>
        <p:sp>
          <p:nvSpPr>
            <p:cNvPr id="43" name="椭圆 42"/>
            <p:cNvSpPr/>
            <p:nvPr/>
          </p:nvSpPr>
          <p:spPr>
            <a:xfrm>
              <a:off x="2246286" y="4230035"/>
              <a:ext cx="525513" cy="52551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290214" y="4410054"/>
              <a:ext cx="433392" cy="1809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2016</a:t>
              </a:r>
              <a:endParaRPr lang="zh-CN" altLang="en-US" sz="1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577236" y="3993954"/>
            <a:ext cx="447032" cy="447031"/>
            <a:chOff x="2246285" y="4230035"/>
            <a:chExt cx="525514" cy="525513"/>
          </a:xfrm>
        </p:grpSpPr>
        <p:sp>
          <p:nvSpPr>
            <p:cNvPr id="46" name="椭圆 45"/>
            <p:cNvSpPr/>
            <p:nvPr/>
          </p:nvSpPr>
          <p:spPr>
            <a:xfrm>
              <a:off x="2246286" y="4230035"/>
              <a:ext cx="525513" cy="52551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46285" y="4324595"/>
              <a:ext cx="525513" cy="3256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9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2017</a:t>
              </a:r>
            </a:p>
            <a:p>
              <a:pPr algn="ctr"/>
              <a:r>
                <a:rPr lang="zh-CN" altLang="en-US" sz="9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下半年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522599" y="3426320"/>
            <a:ext cx="447032" cy="447031"/>
            <a:chOff x="2246285" y="4230035"/>
            <a:chExt cx="525514" cy="525513"/>
          </a:xfrm>
        </p:grpSpPr>
        <p:sp>
          <p:nvSpPr>
            <p:cNvPr id="49" name="椭圆 48"/>
            <p:cNvSpPr/>
            <p:nvPr/>
          </p:nvSpPr>
          <p:spPr>
            <a:xfrm>
              <a:off x="2246286" y="4230035"/>
              <a:ext cx="525513" cy="52551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46285" y="4415895"/>
              <a:ext cx="525513" cy="1628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9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2017</a:t>
              </a:r>
              <a:endParaRPr lang="zh-CN" altLang="en-US" sz="9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452320" y="2571750"/>
            <a:ext cx="447032" cy="447031"/>
            <a:chOff x="2246285" y="4230035"/>
            <a:chExt cx="525514" cy="525513"/>
          </a:xfrm>
        </p:grpSpPr>
        <p:sp>
          <p:nvSpPr>
            <p:cNvPr id="52" name="椭圆 51"/>
            <p:cNvSpPr/>
            <p:nvPr/>
          </p:nvSpPr>
          <p:spPr>
            <a:xfrm>
              <a:off x="2246286" y="4230035"/>
              <a:ext cx="525513" cy="52551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246285" y="4415895"/>
              <a:ext cx="525513" cy="1628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9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2018</a:t>
              </a:r>
              <a:endParaRPr lang="zh-CN" altLang="en-US" sz="9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4" name="椭圆 53"/>
          <p:cNvSpPr/>
          <p:nvPr/>
        </p:nvSpPr>
        <p:spPr>
          <a:xfrm>
            <a:off x="4349204" y="3297699"/>
            <a:ext cx="137389" cy="13738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4087077" y="3914842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4224465" y="4498008"/>
            <a:ext cx="137389" cy="13738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2765464" y="4258314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3341787" y="3799199"/>
            <a:ext cx="137389" cy="13738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5954877" y="3288931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7360071" y="3209594"/>
            <a:ext cx="167224" cy="16722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6562548" y="3113850"/>
            <a:ext cx="137389" cy="13738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5161319" y="2765899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8028384" y="2307255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8053009" y="1993016"/>
            <a:ext cx="152400" cy="1524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966178" y="4299942"/>
            <a:ext cx="166157" cy="16615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4447481" y="3318964"/>
            <a:ext cx="137389" cy="13738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4185354" y="3936107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4322742" y="4519273"/>
            <a:ext cx="137389" cy="13738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2863741" y="4279579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3440064" y="3820464"/>
            <a:ext cx="137389" cy="13738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1064455" y="4321207"/>
            <a:ext cx="166157" cy="16615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45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50"/>
                            </p:stCondLst>
                            <p:childTnLst>
                              <p:par>
                                <p:cTn id="2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5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50"/>
                            </p:stCondLst>
                            <p:childTnLst>
                              <p:par>
                                <p:cTn id="5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5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65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15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65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15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650"/>
                            </p:stCondLst>
                            <p:childTnLst>
                              <p:par>
                                <p:cTn id="8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6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6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8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8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6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6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4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4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650"/>
                            </p:stCondLst>
                            <p:childTnLst>
                              <p:par>
                                <p:cTn id="1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6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6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8" grpId="0"/>
      <p:bldP spid="39" grpId="0"/>
      <p:bldP spid="40" grpId="0"/>
      <p:bldP spid="41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470" y="13560"/>
            <a:ext cx="1323753" cy="11180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5" name="矩形 4"/>
          <p:cNvSpPr/>
          <p:nvPr/>
        </p:nvSpPr>
        <p:spPr>
          <a:xfrm>
            <a:off x="120361" y="406004"/>
            <a:ext cx="1323753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LOGO</a:t>
            </a:r>
          </a:p>
          <a:p>
            <a:pPr algn="ctr"/>
            <a:r>
              <a:rPr lang="zh-CN" altLang="en-US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公司名称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296017"/>
              </p:ext>
            </p:extLst>
          </p:nvPr>
        </p:nvGraphicFramePr>
        <p:xfrm>
          <a:off x="2051720" y="267494"/>
          <a:ext cx="668655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年度总结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工作完成情况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成功项目展示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工作存在不足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明年工作计划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1447121" y="699542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156176" y="258201"/>
            <a:ext cx="1211619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135977" y="267493"/>
            <a:ext cx="126188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工作存在不足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447121" y="699542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endCxn id="12" idx="1"/>
          </p:cNvCxnSpPr>
          <p:nvPr/>
        </p:nvCxnSpPr>
        <p:spPr>
          <a:xfrm>
            <a:off x="614867" y="1345407"/>
            <a:ext cx="4204079" cy="1259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30"/>
          <p:cNvSpPr txBox="1"/>
          <p:nvPr/>
        </p:nvSpPr>
        <p:spPr>
          <a:xfrm>
            <a:off x="4818946" y="1034832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改善工作不足方案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2891982" y="1653187"/>
            <a:ext cx="3125782" cy="3123592"/>
          </a:xfrm>
          <a:custGeom>
            <a:avLst/>
            <a:gdLst>
              <a:gd name="connsiteX0" fmla="*/ 1639532 w 3243064"/>
              <a:gd name="connsiteY0" fmla="*/ 1651573 h 3240793"/>
              <a:gd name="connsiteX1" fmla="*/ 3015392 w 3243064"/>
              <a:gd name="connsiteY1" fmla="*/ 2445926 h 3240793"/>
              <a:gd name="connsiteX2" fmla="*/ 2966132 w 3243064"/>
              <a:gd name="connsiteY2" fmla="*/ 2527010 h 3240793"/>
              <a:gd name="connsiteX3" fmla="*/ 1828056 w 3243064"/>
              <a:gd name="connsiteY3" fmla="*/ 3228900 h 3240793"/>
              <a:gd name="connsiteX4" fmla="*/ 1639532 w 3243064"/>
              <a:gd name="connsiteY4" fmla="*/ 3240793 h 3240793"/>
              <a:gd name="connsiteX5" fmla="*/ 1603532 w 3243064"/>
              <a:gd name="connsiteY5" fmla="*/ 1651573 h 3240793"/>
              <a:gd name="connsiteX6" fmla="*/ 1603532 w 3243064"/>
              <a:gd name="connsiteY6" fmla="*/ 3240793 h 3240793"/>
              <a:gd name="connsiteX7" fmla="*/ 1415008 w 3243064"/>
              <a:gd name="connsiteY7" fmla="*/ 3228900 h 3240793"/>
              <a:gd name="connsiteX8" fmla="*/ 276932 w 3243064"/>
              <a:gd name="connsiteY8" fmla="*/ 2527010 h 3240793"/>
              <a:gd name="connsiteX9" fmla="*/ 227673 w 3243064"/>
              <a:gd name="connsiteY9" fmla="*/ 2445926 h 3240793"/>
              <a:gd name="connsiteX10" fmla="*/ 3034088 w 3243064"/>
              <a:gd name="connsiteY10" fmla="*/ 825641 h 3240793"/>
              <a:gd name="connsiteX11" fmla="*/ 3047354 w 3243064"/>
              <a:gd name="connsiteY11" fmla="*/ 847478 h 3240793"/>
              <a:gd name="connsiteX12" fmla="*/ 3243064 w 3243064"/>
              <a:gd name="connsiteY12" fmla="*/ 1620396 h 3240793"/>
              <a:gd name="connsiteX13" fmla="*/ 3047354 w 3243064"/>
              <a:gd name="connsiteY13" fmla="*/ 2393314 h 3240793"/>
              <a:gd name="connsiteX14" fmla="*/ 3034088 w 3243064"/>
              <a:gd name="connsiteY14" fmla="*/ 2415151 h 3240793"/>
              <a:gd name="connsiteX15" fmla="*/ 1657532 w 3243064"/>
              <a:gd name="connsiteY15" fmla="*/ 1620396 h 3240793"/>
              <a:gd name="connsiteX16" fmla="*/ 208976 w 3243064"/>
              <a:gd name="connsiteY16" fmla="*/ 825641 h 3240793"/>
              <a:gd name="connsiteX17" fmla="*/ 1585532 w 3243064"/>
              <a:gd name="connsiteY17" fmla="*/ 1620396 h 3240793"/>
              <a:gd name="connsiteX18" fmla="*/ 208976 w 3243064"/>
              <a:gd name="connsiteY18" fmla="*/ 2415151 h 3240793"/>
              <a:gd name="connsiteX19" fmla="*/ 195710 w 3243064"/>
              <a:gd name="connsiteY19" fmla="*/ 2393314 h 3240793"/>
              <a:gd name="connsiteX20" fmla="*/ 0 w 3243064"/>
              <a:gd name="connsiteY20" fmla="*/ 1620396 h 3240793"/>
              <a:gd name="connsiteX21" fmla="*/ 195710 w 3243064"/>
              <a:gd name="connsiteY21" fmla="*/ 847478 h 3240793"/>
              <a:gd name="connsiteX22" fmla="*/ 1639532 w 3243064"/>
              <a:gd name="connsiteY22" fmla="*/ 0 h 3240793"/>
              <a:gd name="connsiteX23" fmla="*/ 1828056 w 3243064"/>
              <a:gd name="connsiteY23" fmla="*/ 11892 h 3240793"/>
              <a:gd name="connsiteX24" fmla="*/ 2966132 w 3243064"/>
              <a:gd name="connsiteY24" fmla="*/ 713782 h 3240793"/>
              <a:gd name="connsiteX25" fmla="*/ 3015392 w 3243064"/>
              <a:gd name="connsiteY25" fmla="*/ 794866 h 3240793"/>
              <a:gd name="connsiteX26" fmla="*/ 1639532 w 3243064"/>
              <a:gd name="connsiteY26" fmla="*/ 1589219 h 3240793"/>
              <a:gd name="connsiteX27" fmla="*/ 1603532 w 3243064"/>
              <a:gd name="connsiteY27" fmla="*/ 0 h 3240793"/>
              <a:gd name="connsiteX28" fmla="*/ 1603532 w 3243064"/>
              <a:gd name="connsiteY28" fmla="*/ 1589219 h 3240793"/>
              <a:gd name="connsiteX29" fmla="*/ 227673 w 3243064"/>
              <a:gd name="connsiteY29" fmla="*/ 794866 h 3240793"/>
              <a:gd name="connsiteX30" fmla="*/ 276932 w 3243064"/>
              <a:gd name="connsiteY30" fmla="*/ 713782 h 3240793"/>
              <a:gd name="connsiteX31" fmla="*/ 1415008 w 3243064"/>
              <a:gd name="connsiteY31" fmla="*/ 11892 h 324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243064" h="3240793">
                <a:moveTo>
                  <a:pt x="1639532" y="1651573"/>
                </a:moveTo>
                <a:lnTo>
                  <a:pt x="3015392" y="2445926"/>
                </a:lnTo>
                <a:lnTo>
                  <a:pt x="2966132" y="2527010"/>
                </a:lnTo>
                <a:cubicBezTo>
                  <a:pt x="2711156" y="2904424"/>
                  <a:pt x="2301462" y="3168723"/>
                  <a:pt x="1828056" y="3228900"/>
                </a:cubicBezTo>
                <a:lnTo>
                  <a:pt x="1639532" y="3240793"/>
                </a:lnTo>
                <a:close/>
                <a:moveTo>
                  <a:pt x="1603532" y="1651573"/>
                </a:moveTo>
                <a:lnTo>
                  <a:pt x="1603532" y="3240793"/>
                </a:lnTo>
                <a:lnTo>
                  <a:pt x="1415008" y="3228900"/>
                </a:lnTo>
                <a:cubicBezTo>
                  <a:pt x="941602" y="3168723"/>
                  <a:pt x="531909" y="2904424"/>
                  <a:pt x="276932" y="2527010"/>
                </a:cubicBezTo>
                <a:lnTo>
                  <a:pt x="227673" y="2445926"/>
                </a:lnTo>
                <a:close/>
                <a:moveTo>
                  <a:pt x="3034088" y="825641"/>
                </a:moveTo>
                <a:lnTo>
                  <a:pt x="3047354" y="847478"/>
                </a:lnTo>
                <a:cubicBezTo>
                  <a:pt x="3172167" y="1077238"/>
                  <a:pt x="3243064" y="1340538"/>
                  <a:pt x="3243064" y="1620396"/>
                </a:cubicBezTo>
                <a:cubicBezTo>
                  <a:pt x="3243064" y="1900255"/>
                  <a:pt x="3172167" y="2163554"/>
                  <a:pt x="3047354" y="2393314"/>
                </a:cubicBezTo>
                <a:lnTo>
                  <a:pt x="3034088" y="2415151"/>
                </a:lnTo>
                <a:lnTo>
                  <a:pt x="1657532" y="1620396"/>
                </a:lnTo>
                <a:close/>
                <a:moveTo>
                  <a:pt x="208976" y="825641"/>
                </a:moveTo>
                <a:lnTo>
                  <a:pt x="1585532" y="1620396"/>
                </a:lnTo>
                <a:lnTo>
                  <a:pt x="208976" y="2415151"/>
                </a:lnTo>
                <a:lnTo>
                  <a:pt x="195710" y="2393314"/>
                </a:lnTo>
                <a:cubicBezTo>
                  <a:pt x="70897" y="2163554"/>
                  <a:pt x="0" y="1900255"/>
                  <a:pt x="0" y="1620396"/>
                </a:cubicBezTo>
                <a:cubicBezTo>
                  <a:pt x="0" y="1340538"/>
                  <a:pt x="70897" y="1077238"/>
                  <a:pt x="195710" y="847478"/>
                </a:cubicBezTo>
                <a:close/>
                <a:moveTo>
                  <a:pt x="1639532" y="0"/>
                </a:moveTo>
                <a:lnTo>
                  <a:pt x="1828056" y="11892"/>
                </a:lnTo>
                <a:cubicBezTo>
                  <a:pt x="2301462" y="72070"/>
                  <a:pt x="2711156" y="336368"/>
                  <a:pt x="2966132" y="713782"/>
                </a:cubicBezTo>
                <a:lnTo>
                  <a:pt x="3015392" y="794866"/>
                </a:lnTo>
                <a:lnTo>
                  <a:pt x="1639532" y="1589219"/>
                </a:lnTo>
                <a:close/>
                <a:moveTo>
                  <a:pt x="1603532" y="0"/>
                </a:moveTo>
                <a:lnTo>
                  <a:pt x="1603532" y="1589219"/>
                </a:lnTo>
                <a:lnTo>
                  <a:pt x="227673" y="794866"/>
                </a:lnTo>
                <a:lnTo>
                  <a:pt x="276932" y="713782"/>
                </a:lnTo>
                <a:cubicBezTo>
                  <a:pt x="531909" y="336368"/>
                  <a:pt x="941602" y="72070"/>
                  <a:pt x="1415008" y="1189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3465824" y="1767599"/>
            <a:ext cx="254992" cy="254990"/>
            <a:chOff x="5026429" y="2057723"/>
            <a:chExt cx="254992" cy="254990"/>
          </a:xfrm>
        </p:grpSpPr>
        <p:sp>
          <p:nvSpPr>
            <p:cNvPr id="16" name="椭圆 15"/>
            <p:cNvSpPr/>
            <p:nvPr/>
          </p:nvSpPr>
          <p:spPr>
            <a:xfrm>
              <a:off x="5026429" y="2057723"/>
              <a:ext cx="254992" cy="25499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65100" dist="508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5104300" y="2135885"/>
              <a:ext cx="99250" cy="986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38100" dist="127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194205" y="1767599"/>
            <a:ext cx="254992" cy="254990"/>
            <a:chOff x="5026429" y="2057723"/>
            <a:chExt cx="254992" cy="254990"/>
          </a:xfrm>
        </p:grpSpPr>
        <p:sp>
          <p:nvSpPr>
            <p:cNvPr id="19" name="椭圆 18"/>
            <p:cNvSpPr/>
            <p:nvPr/>
          </p:nvSpPr>
          <p:spPr>
            <a:xfrm>
              <a:off x="5026429" y="2057723"/>
              <a:ext cx="254992" cy="25499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65100" dist="508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5104300" y="2135885"/>
              <a:ext cx="99250" cy="986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38100" dist="127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774855" y="3087488"/>
            <a:ext cx="254992" cy="254990"/>
            <a:chOff x="5026429" y="2057723"/>
            <a:chExt cx="254992" cy="254990"/>
          </a:xfrm>
        </p:grpSpPr>
        <p:sp>
          <p:nvSpPr>
            <p:cNvPr id="22" name="椭圆 21"/>
            <p:cNvSpPr/>
            <p:nvPr/>
          </p:nvSpPr>
          <p:spPr>
            <a:xfrm>
              <a:off x="5026429" y="2057723"/>
              <a:ext cx="254992" cy="25499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65100" dist="508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5104300" y="2135885"/>
              <a:ext cx="99250" cy="986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38100" dist="127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881262" y="3087488"/>
            <a:ext cx="254992" cy="254990"/>
            <a:chOff x="5026429" y="2057723"/>
            <a:chExt cx="254992" cy="254990"/>
          </a:xfrm>
        </p:grpSpPr>
        <p:sp>
          <p:nvSpPr>
            <p:cNvPr id="25" name="椭圆 24"/>
            <p:cNvSpPr/>
            <p:nvPr/>
          </p:nvSpPr>
          <p:spPr>
            <a:xfrm>
              <a:off x="5026429" y="2057723"/>
              <a:ext cx="254992" cy="25499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65100" dist="508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34"/>
            <p:cNvSpPr>
              <a:spLocks/>
            </p:cNvSpPr>
            <p:nvPr/>
          </p:nvSpPr>
          <p:spPr bwMode="auto">
            <a:xfrm>
              <a:off x="5104300" y="2135885"/>
              <a:ext cx="99250" cy="986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38100" dist="127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465824" y="4407373"/>
            <a:ext cx="254992" cy="254990"/>
            <a:chOff x="5026429" y="2057723"/>
            <a:chExt cx="254992" cy="254990"/>
          </a:xfrm>
        </p:grpSpPr>
        <p:sp>
          <p:nvSpPr>
            <p:cNvPr id="28" name="椭圆 27"/>
            <p:cNvSpPr/>
            <p:nvPr/>
          </p:nvSpPr>
          <p:spPr>
            <a:xfrm>
              <a:off x="5026429" y="2057723"/>
              <a:ext cx="254992" cy="25499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65100" dist="508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5104300" y="2135885"/>
              <a:ext cx="99250" cy="986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38100" dist="127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194205" y="4407373"/>
            <a:ext cx="254992" cy="254990"/>
            <a:chOff x="5026429" y="2057723"/>
            <a:chExt cx="254992" cy="254990"/>
          </a:xfrm>
        </p:grpSpPr>
        <p:sp>
          <p:nvSpPr>
            <p:cNvPr id="31" name="椭圆 30"/>
            <p:cNvSpPr/>
            <p:nvPr/>
          </p:nvSpPr>
          <p:spPr>
            <a:xfrm>
              <a:off x="5026429" y="2057723"/>
              <a:ext cx="254992" cy="25499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65100" dist="508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5104300" y="2135885"/>
              <a:ext cx="99250" cy="986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38100" dist="127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3" name="TextBox 5"/>
          <p:cNvSpPr txBox="1"/>
          <p:nvPr/>
        </p:nvSpPr>
        <p:spPr>
          <a:xfrm>
            <a:off x="3648750" y="1962671"/>
            <a:ext cx="2803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32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wiss911 UCm BT" panose="020B0608020202060204" pitchFamily="34" charset="0"/>
              </a:rPr>
              <a:t>01</a:t>
            </a:r>
          </a:p>
        </p:txBody>
      </p:sp>
      <p:sp>
        <p:nvSpPr>
          <p:cNvPr id="34" name="TextBox 5"/>
          <p:cNvSpPr txBox="1"/>
          <p:nvPr/>
        </p:nvSpPr>
        <p:spPr>
          <a:xfrm>
            <a:off x="4966876" y="1962671"/>
            <a:ext cx="2803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32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wiss911 UCm BT" panose="020B0608020202060204" pitchFamily="34" charset="0"/>
              </a:rPr>
              <a:t>02</a:t>
            </a:r>
          </a:p>
        </p:txBody>
      </p:sp>
      <p:sp>
        <p:nvSpPr>
          <p:cNvPr id="35" name="TextBox 5"/>
          <p:cNvSpPr txBox="1"/>
          <p:nvPr/>
        </p:nvSpPr>
        <p:spPr>
          <a:xfrm>
            <a:off x="3095083" y="2968762"/>
            <a:ext cx="2803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32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wiss911 UCm BT" panose="020B0608020202060204" pitchFamily="34" charset="0"/>
              </a:rPr>
              <a:t>06</a:t>
            </a:r>
          </a:p>
        </p:txBody>
      </p:sp>
      <p:sp>
        <p:nvSpPr>
          <p:cNvPr id="36" name="TextBox 5"/>
          <p:cNvSpPr txBox="1"/>
          <p:nvPr/>
        </p:nvSpPr>
        <p:spPr>
          <a:xfrm>
            <a:off x="5499616" y="2968762"/>
            <a:ext cx="2803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32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wiss911 UCm BT" panose="020B0608020202060204" pitchFamily="34" charset="0"/>
              </a:rPr>
              <a:t>03</a:t>
            </a:r>
          </a:p>
        </p:txBody>
      </p:sp>
      <p:sp>
        <p:nvSpPr>
          <p:cNvPr id="37" name="TextBox 5"/>
          <p:cNvSpPr txBox="1"/>
          <p:nvPr/>
        </p:nvSpPr>
        <p:spPr>
          <a:xfrm>
            <a:off x="3648750" y="3988571"/>
            <a:ext cx="2803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32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wiss911 UCm BT" panose="020B0608020202060204" pitchFamily="34" charset="0"/>
              </a:rPr>
              <a:t>05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4966876" y="3988571"/>
            <a:ext cx="2803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32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wiss911 UCm BT" panose="020B0608020202060204" pitchFamily="34" charset="0"/>
              </a:rPr>
              <a:t>04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5456630" y="1895094"/>
            <a:ext cx="872356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6549331" y="1778405"/>
            <a:ext cx="1414382" cy="2249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r>
              <a:rPr lang="zh-CN" altLang="en-US" sz="1600" b="1" cap="all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添加标题文本</a:t>
            </a:r>
            <a:endParaRPr lang="en-US" altLang="zh-CN" sz="1600" b="1" cap="all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41" name="TextBox 5"/>
          <p:cNvSpPr txBox="1"/>
          <p:nvPr/>
        </p:nvSpPr>
        <p:spPr>
          <a:xfrm>
            <a:off x="6549331" y="2102776"/>
            <a:ext cx="193799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输入简要文字内容，言简意赅的说明分项内容专业设计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6136254" y="3214983"/>
            <a:ext cx="192732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6549331" y="3087488"/>
            <a:ext cx="1414382" cy="2249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r>
              <a:rPr lang="zh-CN" altLang="en-US" sz="1600" b="1" cap="all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添加标题文本</a:t>
            </a:r>
            <a:endParaRPr lang="en-US" altLang="zh-CN" sz="1600" b="1" cap="all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44" name="TextBox 5"/>
          <p:cNvSpPr txBox="1"/>
          <p:nvPr/>
        </p:nvSpPr>
        <p:spPr>
          <a:xfrm>
            <a:off x="6549331" y="3411859"/>
            <a:ext cx="193799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输入简要文字内容，言简意赅的说明分项内容专业设计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5456630" y="4534868"/>
            <a:ext cx="872356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6549331" y="4413909"/>
            <a:ext cx="1414382" cy="2249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r>
              <a:rPr lang="zh-CN" altLang="en-US" sz="1600" b="1" cap="all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添加标题文本</a:t>
            </a:r>
            <a:endParaRPr lang="en-US" altLang="zh-CN" sz="1600" b="1" cap="all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47" name="TextBox 5"/>
          <p:cNvSpPr txBox="1"/>
          <p:nvPr/>
        </p:nvSpPr>
        <p:spPr>
          <a:xfrm>
            <a:off x="6549331" y="4738280"/>
            <a:ext cx="193799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输入简要文字内容，言简意赅的说明分项内容专业设计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cxnSp>
        <p:nvCxnSpPr>
          <p:cNvPr id="48" name="直接连接符 47"/>
          <p:cNvCxnSpPr/>
          <p:nvPr/>
        </p:nvCxnSpPr>
        <p:spPr>
          <a:xfrm flipH="1">
            <a:off x="2581034" y="1895094"/>
            <a:ext cx="872356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2581034" y="3214983"/>
            <a:ext cx="192732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2581034" y="4534868"/>
            <a:ext cx="872356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1048162" y="1778405"/>
            <a:ext cx="1414382" cy="2249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r"/>
            <a:r>
              <a:rPr lang="zh-CN" altLang="en-US" sz="1600" b="1" cap="all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添加标题文本</a:t>
            </a:r>
            <a:endParaRPr lang="en-US" altLang="zh-CN" sz="1600" b="1" cap="all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52" name="TextBox 5"/>
          <p:cNvSpPr txBox="1"/>
          <p:nvPr/>
        </p:nvSpPr>
        <p:spPr>
          <a:xfrm>
            <a:off x="494432" y="2102776"/>
            <a:ext cx="19681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输入简要文字内容，言简意赅的说明分项内容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1048162" y="3087488"/>
            <a:ext cx="1414382" cy="2249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r"/>
            <a:r>
              <a:rPr lang="zh-CN" altLang="en-US" sz="1600" b="1" cap="all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添加标题文本</a:t>
            </a:r>
            <a:endParaRPr lang="en-US" altLang="zh-CN" sz="1600" b="1" cap="all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54" name="TextBox 5"/>
          <p:cNvSpPr txBox="1"/>
          <p:nvPr/>
        </p:nvSpPr>
        <p:spPr>
          <a:xfrm>
            <a:off x="494432" y="3411859"/>
            <a:ext cx="19681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输入简要文字内容，言简意赅的说明分项内容设计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1048162" y="4413909"/>
            <a:ext cx="1414382" cy="2249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r"/>
            <a:r>
              <a:rPr lang="zh-CN" altLang="en-US" sz="1600" b="1" cap="all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添加标题文本</a:t>
            </a:r>
            <a:endParaRPr lang="en-US" altLang="zh-CN" sz="1600" b="1" cap="all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56" name="TextBox 5"/>
          <p:cNvSpPr txBox="1"/>
          <p:nvPr/>
        </p:nvSpPr>
        <p:spPr>
          <a:xfrm>
            <a:off x="494432" y="4738280"/>
            <a:ext cx="19681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输入简要文字内容，言简意赅的说明分项内容专业设计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3505234" y="2266512"/>
            <a:ext cx="1899278" cy="1896938"/>
            <a:chOff x="3622361" y="1888931"/>
            <a:chExt cx="1899278" cy="1896938"/>
          </a:xfrm>
        </p:grpSpPr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3622361" y="1888931"/>
              <a:ext cx="1899278" cy="1896938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27000" dist="762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9" name="Freeform 5"/>
            <p:cNvSpPr>
              <a:spLocks noEditPoints="1"/>
            </p:cNvSpPr>
            <p:nvPr/>
          </p:nvSpPr>
          <p:spPr bwMode="auto">
            <a:xfrm>
              <a:off x="4160401" y="2138516"/>
              <a:ext cx="811650" cy="1109720"/>
            </a:xfrm>
            <a:custGeom>
              <a:avLst/>
              <a:gdLst>
                <a:gd name="T0" fmla="*/ 3024 w 3462"/>
                <a:gd name="T1" fmla="*/ 2069 h 4723"/>
                <a:gd name="T2" fmla="*/ 2827 w 3462"/>
                <a:gd name="T3" fmla="*/ 4612 h 4723"/>
                <a:gd name="T4" fmla="*/ 1353 w 3462"/>
                <a:gd name="T5" fmla="*/ 4723 h 4723"/>
                <a:gd name="T6" fmla="*/ 1253 w 3462"/>
                <a:gd name="T7" fmla="*/ 4162 h 4723"/>
                <a:gd name="T8" fmla="*/ 436 w 3462"/>
                <a:gd name="T9" fmla="*/ 4002 h 4723"/>
                <a:gd name="T10" fmla="*/ 124 w 3462"/>
                <a:gd name="T11" fmla="*/ 3394 h 4723"/>
                <a:gd name="T12" fmla="*/ 727 w 3462"/>
                <a:gd name="T13" fmla="*/ 2068 h 4723"/>
                <a:gd name="T14" fmla="*/ 790 w 3462"/>
                <a:gd name="T15" fmla="*/ 2068 h 4723"/>
                <a:gd name="T16" fmla="*/ 1511 w 3462"/>
                <a:gd name="T17" fmla="*/ 2068 h 4723"/>
                <a:gd name="T18" fmla="*/ 2217 w 3462"/>
                <a:gd name="T19" fmla="*/ 1731 h 4723"/>
                <a:gd name="T20" fmla="*/ 2099 w 3462"/>
                <a:gd name="T21" fmla="*/ 1754 h 4723"/>
                <a:gd name="T22" fmla="*/ 2176 w 3462"/>
                <a:gd name="T23" fmla="*/ 1574 h 4723"/>
                <a:gd name="T24" fmla="*/ 2179 w 3462"/>
                <a:gd name="T25" fmla="*/ 1399 h 4723"/>
                <a:gd name="T26" fmla="*/ 1942 w 3462"/>
                <a:gd name="T27" fmla="*/ 1479 h 4723"/>
                <a:gd name="T28" fmla="*/ 2397 w 3462"/>
                <a:gd name="T29" fmla="*/ 1450 h 4723"/>
                <a:gd name="T30" fmla="*/ 2217 w 3462"/>
                <a:gd name="T31" fmla="*/ 1731 h 4723"/>
                <a:gd name="T32" fmla="*/ 1802 w 3462"/>
                <a:gd name="T33" fmla="*/ 1585 h 4723"/>
                <a:gd name="T34" fmla="*/ 1578 w 3462"/>
                <a:gd name="T35" fmla="*/ 1524 h 4723"/>
                <a:gd name="T36" fmla="*/ 1858 w 3462"/>
                <a:gd name="T37" fmla="*/ 1042 h 4723"/>
                <a:gd name="T38" fmla="*/ 1533 w 3462"/>
                <a:gd name="T39" fmla="*/ 1120 h 4723"/>
                <a:gd name="T40" fmla="*/ 1190 w 3462"/>
                <a:gd name="T41" fmla="*/ 1363 h 4723"/>
                <a:gd name="T42" fmla="*/ 867 w 3462"/>
                <a:gd name="T43" fmla="*/ 1428 h 4723"/>
                <a:gd name="T44" fmla="*/ 1077 w 3462"/>
                <a:gd name="T45" fmla="*/ 936 h 4723"/>
                <a:gd name="T46" fmla="*/ 1085 w 3462"/>
                <a:gd name="T47" fmla="*/ 460 h 4723"/>
                <a:gd name="T48" fmla="*/ 440 w 3462"/>
                <a:gd name="T49" fmla="*/ 678 h 4723"/>
                <a:gd name="T50" fmla="*/ 1681 w 3462"/>
                <a:gd name="T51" fmla="*/ 597 h 4723"/>
                <a:gd name="T52" fmla="*/ 1768 w 3462"/>
                <a:gd name="T53" fmla="*/ 695 h 4723"/>
                <a:gd name="T54" fmla="*/ 1942 w 3462"/>
                <a:gd name="T55" fmla="*/ 1333 h 4723"/>
                <a:gd name="T56" fmla="*/ 1830 w 3462"/>
                <a:gd name="T57" fmla="*/ 1944 h 4723"/>
                <a:gd name="T58" fmla="*/ 1556 w 3462"/>
                <a:gd name="T59" fmla="*/ 1686 h 4723"/>
                <a:gd name="T60" fmla="*/ 1830 w 3462"/>
                <a:gd name="T61" fmla="*/ 1944 h 4723"/>
                <a:gd name="T62" fmla="*/ 835 w 3462"/>
                <a:gd name="T63" fmla="*/ 1944 h 4723"/>
                <a:gd name="T64" fmla="*/ 1230 w 3462"/>
                <a:gd name="T65" fmla="*/ 1573 h 4723"/>
                <a:gd name="T66" fmla="*/ 2232 w 3462"/>
                <a:gd name="T67" fmla="*/ 1944 h 4723"/>
                <a:gd name="T68" fmla="*/ 2087 w 3462"/>
                <a:gd name="T69" fmla="*/ 1808 h 4723"/>
                <a:gd name="T70" fmla="*/ 2232 w 3462"/>
                <a:gd name="T71" fmla="*/ 1944 h 4723"/>
                <a:gd name="T72" fmla="*/ 3024 w 3462"/>
                <a:gd name="T73" fmla="*/ 2069 h 4723"/>
                <a:gd name="T74" fmla="*/ 3166 w 3462"/>
                <a:gd name="T75" fmla="*/ 640 h 4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62" h="4723">
                  <a:moveTo>
                    <a:pt x="1514" y="2068"/>
                  </a:moveTo>
                  <a:lnTo>
                    <a:pt x="3024" y="2069"/>
                  </a:lnTo>
                  <a:lnTo>
                    <a:pt x="2827" y="3584"/>
                  </a:lnTo>
                  <a:lnTo>
                    <a:pt x="2827" y="4612"/>
                  </a:lnTo>
                  <a:cubicBezTo>
                    <a:pt x="2827" y="4673"/>
                    <a:pt x="2777" y="4723"/>
                    <a:pt x="2716" y="4723"/>
                  </a:cubicBezTo>
                  <a:lnTo>
                    <a:pt x="1353" y="4723"/>
                  </a:lnTo>
                  <a:cubicBezTo>
                    <a:pt x="1292" y="4723"/>
                    <a:pt x="1240" y="4673"/>
                    <a:pt x="1242" y="4612"/>
                  </a:cubicBezTo>
                  <a:lnTo>
                    <a:pt x="1253" y="4162"/>
                  </a:lnTo>
                  <a:lnTo>
                    <a:pt x="680" y="4189"/>
                  </a:lnTo>
                  <a:cubicBezTo>
                    <a:pt x="521" y="4196"/>
                    <a:pt x="443" y="4107"/>
                    <a:pt x="436" y="4002"/>
                  </a:cubicBezTo>
                  <a:lnTo>
                    <a:pt x="398" y="3466"/>
                  </a:lnTo>
                  <a:lnTo>
                    <a:pt x="124" y="3394"/>
                  </a:lnTo>
                  <a:cubicBezTo>
                    <a:pt x="29" y="3369"/>
                    <a:pt x="0" y="3272"/>
                    <a:pt x="57" y="3179"/>
                  </a:cubicBezTo>
                  <a:lnTo>
                    <a:pt x="727" y="2068"/>
                  </a:lnTo>
                  <a:lnTo>
                    <a:pt x="759" y="2068"/>
                  </a:lnTo>
                  <a:lnTo>
                    <a:pt x="790" y="2068"/>
                  </a:lnTo>
                  <a:lnTo>
                    <a:pt x="1353" y="2068"/>
                  </a:lnTo>
                  <a:lnTo>
                    <a:pt x="1511" y="2068"/>
                  </a:lnTo>
                  <a:lnTo>
                    <a:pt x="1514" y="2068"/>
                  </a:lnTo>
                  <a:close/>
                  <a:moveTo>
                    <a:pt x="2217" y="1731"/>
                  </a:moveTo>
                  <a:lnTo>
                    <a:pt x="2217" y="1754"/>
                  </a:lnTo>
                  <a:lnTo>
                    <a:pt x="2099" y="1754"/>
                  </a:lnTo>
                  <a:lnTo>
                    <a:pt x="2099" y="1722"/>
                  </a:lnTo>
                  <a:cubicBezTo>
                    <a:pt x="2097" y="1661"/>
                    <a:pt x="2122" y="1611"/>
                    <a:pt x="2176" y="1574"/>
                  </a:cubicBezTo>
                  <a:cubicBezTo>
                    <a:pt x="2225" y="1534"/>
                    <a:pt x="2249" y="1499"/>
                    <a:pt x="2247" y="1467"/>
                  </a:cubicBezTo>
                  <a:cubicBezTo>
                    <a:pt x="2243" y="1426"/>
                    <a:pt x="2220" y="1403"/>
                    <a:pt x="2179" y="1399"/>
                  </a:cubicBezTo>
                  <a:cubicBezTo>
                    <a:pt x="2123" y="1399"/>
                    <a:pt x="2089" y="1436"/>
                    <a:pt x="2075" y="1509"/>
                  </a:cubicBezTo>
                  <a:lnTo>
                    <a:pt x="1942" y="1479"/>
                  </a:lnTo>
                  <a:cubicBezTo>
                    <a:pt x="1966" y="1345"/>
                    <a:pt x="2051" y="1280"/>
                    <a:pt x="2199" y="1284"/>
                  </a:cubicBezTo>
                  <a:cubicBezTo>
                    <a:pt x="2322" y="1290"/>
                    <a:pt x="2388" y="1345"/>
                    <a:pt x="2397" y="1450"/>
                  </a:cubicBezTo>
                  <a:cubicBezTo>
                    <a:pt x="2401" y="1513"/>
                    <a:pt x="2366" y="1570"/>
                    <a:pt x="2291" y="1621"/>
                  </a:cubicBezTo>
                  <a:cubicBezTo>
                    <a:pt x="2236" y="1659"/>
                    <a:pt x="2211" y="1695"/>
                    <a:pt x="2217" y="1731"/>
                  </a:cubicBezTo>
                  <a:close/>
                  <a:moveTo>
                    <a:pt x="1802" y="1541"/>
                  </a:moveTo>
                  <a:lnTo>
                    <a:pt x="1802" y="1585"/>
                  </a:lnTo>
                  <a:lnTo>
                    <a:pt x="1578" y="1585"/>
                  </a:lnTo>
                  <a:lnTo>
                    <a:pt x="1578" y="1524"/>
                  </a:lnTo>
                  <a:cubicBezTo>
                    <a:pt x="1574" y="1408"/>
                    <a:pt x="1623" y="1315"/>
                    <a:pt x="1724" y="1244"/>
                  </a:cubicBezTo>
                  <a:cubicBezTo>
                    <a:pt x="1817" y="1169"/>
                    <a:pt x="1862" y="1102"/>
                    <a:pt x="1858" y="1042"/>
                  </a:cubicBezTo>
                  <a:cubicBezTo>
                    <a:pt x="1850" y="964"/>
                    <a:pt x="1808" y="921"/>
                    <a:pt x="1729" y="913"/>
                  </a:cubicBezTo>
                  <a:cubicBezTo>
                    <a:pt x="1625" y="913"/>
                    <a:pt x="1559" y="982"/>
                    <a:pt x="1533" y="1120"/>
                  </a:cubicBezTo>
                  <a:lnTo>
                    <a:pt x="1365" y="1083"/>
                  </a:lnTo>
                  <a:cubicBezTo>
                    <a:pt x="1233" y="1179"/>
                    <a:pt x="1175" y="1272"/>
                    <a:pt x="1190" y="1363"/>
                  </a:cubicBezTo>
                  <a:lnTo>
                    <a:pt x="1190" y="1428"/>
                  </a:lnTo>
                  <a:lnTo>
                    <a:pt x="867" y="1428"/>
                  </a:lnTo>
                  <a:lnTo>
                    <a:pt x="867" y="1339"/>
                  </a:lnTo>
                  <a:cubicBezTo>
                    <a:pt x="862" y="1172"/>
                    <a:pt x="932" y="1038"/>
                    <a:pt x="1077" y="936"/>
                  </a:cubicBezTo>
                  <a:cubicBezTo>
                    <a:pt x="1211" y="828"/>
                    <a:pt x="1276" y="732"/>
                    <a:pt x="1270" y="646"/>
                  </a:cubicBezTo>
                  <a:cubicBezTo>
                    <a:pt x="1260" y="533"/>
                    <a:pt x="1198" y="471"/>
                    <a:pt x="1085" y="460"/>
                  </a:cubicBezTo>
                  <a:cubicBezTo>
                    <a:pt x="934" y="460"/>
                    <a:pt x="841" y="560"/>
                    <a:pt x="803" y="758"/>
                  </a:cubicBezTo>
                  <a:lnTo>
                    <a:pt x="440" y="678"/>
                  </a:lnTo>
                  <a:cubicBezTo>
                    <a:pt x="505" y="312"/>
                    <a:pt x="738" y="135"/>
                    <a:pt x="1141" y="146"/>
                  </a:cubicBezTo>
                  <a:cubicBezTo>
                    <a:pt x="1475" y="161"/>
                    <a:pt x="1654" y="312"/>
                    <a:pt x="1681" y="597"/>
                  </a:cubicBezTo>
                  <a:cubicBezTo>
                    <a:pt x="1683" y="631"/>
                    <a:pt x="1681" y="665"/>
                    <a:pt x="1675" y="698"/>
                  </a:cubicBezTo>
                  <a:cubicBezTo>
                    <a:pt x="1705" y="695"/>
                    <a:pt x="1736" y="694"/>
                    <a:pt x="1768" y="695"/>
                  </a:cubicBezTo>
                  <a:cubicBezTo>
                    <a:pt x="2000" y="706"/>
                    <a:pt x="2125" y="811"/>
                    <a:pt x="2143" y="1008"/>
                  </a:cubicBezTo>
                  <a:cubicBezTo>
                    <a:pt x="2151" y="1128"/>
                    <a:pt x="2084" y="1236"/>
                    <a:pt x="1942" y="1333"/>
                  </a:cubicBezTo>
                  <a:cubicBezTo>
                    <a:pt x="1837" y="1404"/>
                    <a:pt x="1791" y="1473"/>
                    <a:pt x="1802" y="1541"/>
                  </a:cubicBezTo>
                  <a:close/>
                  <a:moveTo>
                    <a:pt x="1830" y="1944"/>
                  </a:moveTo>
                  <a:lnTo>
                    <a:pt x="1556" y="1944"/>
                  </a:lnTo>
                  <a:lnTo>
                    <a:pt x="1556" y="1686"/>
                  </a:lnTo>
                  <a:lnTo>
                    <a:pt x="1830" y="1686"/>
                  </a:lnTo>
                  <a:lnTo>
                    <a:pt x="1830" y="1944"/>
                  </a:lnTo>
                  <a:close/>
                  <a:moveTo>
                    <a:pt x="1230" y="1944"/>
                  </a:moveTo>
                  <a:lnTo>
                    <a:pt x="835" y="1944"/>
                  </a:lnTo>
                  <a:lnTo>
                    <a:pt x="835" y="1573"/>
                  </a:lnTo>
                  <a:lnTo>
                    <a:pt x="1230" y="1573"/>
                  </a:lnTo>
                  <a:lnTo>
                    <a:pt x="1230" y="1944"/>
                  </a:lnTo>
                  <a:close/>
                  <a:moveTo>
                    <a:pt x="2232" y="1944"/>
                  </a:moveTo>
                  <a:lnTo>
                    <a:pt x="2087" y="1944"/>
                  </a:lnTo>
                  <a:lnTo>
                    <a:pt x="2087" y="1808"/>
                  </a:lnTo>
                  <a:lnTo>
                    <a:pt x="2232" y="1808"/>
                  </a:lnTo>
                  <a:lnTo>
                    <a:pt x="2232" y="1944"/>
                  </a:lnTo>
                  <a:close/>
                  <a:moveTo>
                    <a:pt x="3166" y="640"/>
                  </a:moveTo>
                  <a:cubicBezTo>
                    <a:pt x="3462" y="1101"/>
                    <a:pt x="3390" y="1692"/>
                    <a:pt x="3024" y="2069"/>
                  </a:cubicBezTo>
                  <a:lnTo>
                    <a:pt x="1808" y="175"/>
                  </a:lnTo>
                  <a:cubicBezTo>
                    <a:pt x="2302" y="0"/>
                    <a:pt x="2870" y="180"/>
                    <a:pt x="3166" y="6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innerShdw blurRad="88900" dist="38100" dir="18900000">
                <a:prstClr val="black">
                  <a:alpha val="50000"/>
                </a:prstClr>
              </a:inn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0" name="矩形 59"/>
            <p:cNvSpPr>
              <a:spLocks noChangeArrowheads="1"/>
            </p:cNvSpPr>
            <p:nvPr/>
          </p:nvSpPr>
          <p:spPr bwMode="auto">
            <a:xfrm>
              <a:off x="4031245" y="3329973"/>
              <a:ext cx="1081510" cy="22492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pPr algn="ctr"/>
              <a:r>
                <a:rPr lang="zh-CN" altLang="en-US" sz="1200" b="1" cap="al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+mj-cs"/>
                </a:rPr>
                <a:t>思路决定出路</a:t>
              </a:r>
              <a:endParaRPr lang="en-US" altLang="zh-CN" sz="12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941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9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4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9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4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4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9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4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900"/>
                            </p:stCondLst>
                            <p:childTnLst>
                              <p:par>
                                <p:cTn id="1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400"/>
                            </p:stCondLst>
                            <p:childTnLst>
                              <p:par>
                                <p:cTn id="1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900"/>
                            </p:stCondLst>
                            <p:childTnLst>
                              <p:par>
                                <p:cTn id="1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400"/>
                            </p:stCondLst>
                            <p:childTnLst>
                              <p:par>
                                <p:cTn id="1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3" grpId="0"/>
      <p:bldP spid="44" grpId="0"/>
      <p:bldP spid="46" grpId="0"/>
      <p:bldP spid="47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圆角矩形 83"/>
          <p:cNvSpPr/>
          <p:nvPr/>
        </p:nvSpPr>
        <p:spPr>
          <a:xfrm>
            <a:off x="4737448" y="2019160"/>
            <a:ext cx="912630" cy="912630"/>
          </a:xfrm>
          <a:prstGeom prst="roundRect">
            <a:avLst/>
          </a:prstGeom>
          <a:gradFill flip="none" rotWithShape="1">
            <a:gsLst>
              <a:gs pos="54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95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01600" dist="254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3" name="圆角矩形 82"/>
          <p:cNvSpPr/>
          <p:nvPr/>
        </p:nvSpPr>
        <p:spPr>
          <a:xfrm>
            <a:off x="5715601" y="2091168"/>
            <a:ext cx="3392903" cy="912630"/>
          </a:xfrm>
          <a:prstGeom prst="roundRect">
            <a:avLst/>
          </a:prstGeom>
          <a:gradFill flip="none" rotWithShape="1">
            <a:gsLst>
              <a:gs pos="54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95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01600" dist="254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2" name="圆角矩形 81"/>
          <p:cNvSpPr/>
          <p:nvPr/>
        </p:nvSpPr>
        <p:spPr>
          <a:xfrm>
            <a:off x="131909" y="1851670"/>
            <a:ext cx="3359971" cy="912630"/>
          </a:xfrm>
          <a:prstGeom prst="roundRect">
            <a:avLst/>
          </a:prstGeom>
          <a:gradFill flip="none" rotWithShape="1">
            <a:gsLst>
              <a:gs pos="54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95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01600" dist="254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" name="圆角矩形 80"/>
          <p:cNvSpPr/>
          <p:nvPr/>
        </p:nvSpPr>
        <p:spPr>
          <a:xfrm>
            <a:off x="3587362" y="1803136"/>
            <a:ext cx="912630" cy="912630"/>
          </a:xfrm>
          <a:prstGeom prst="roundRect">
            <a:avLst/>
          </a:prstGeom>
          <a:gradFill flip="none" rotWithShape="1">
            <a:gsLst>
              <a:gs pos="54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95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01600" dist="254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91470" y="13560"/>
            <a:ext cx="1323753" cy="11180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5" name="矩形 4"/>
          <p:cNvSpPr/>
          <p:nvPr/>
        </p:nvSpPr>
        <p:spPr>
          <a:xfrm>
            <a:off x="120361" y="406004"/>
            <a:ext cx="1323753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LOGO</a:t>
            </a:r>
          </a:p>
          <a:p>
            <a:pPr algn="ctr"/>
            <a:r>
              <a:rPr lang="zh-CN" altLang="en-US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公司名称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681805"/>
              </p:ext>
            </p:extLst>
          </p:nvPr>
        </p:nvGraphicFramePr>
        <p:xfrm>
          <a:off x="2051720" y="267494"/>
          <a:ext cx="668655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年度总结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工作完成情况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成功项目展示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工作存在不足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明年工作计划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1447121" y="699542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397866" y="267494"/>
            <a:ext cx="1211619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377666" y="276786"/>
            <a:ext cx="126188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明年工作计划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614867" y="1345407"/>
            <a:ext cx="21569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30"/>
          <p:cNvSpPr txBox="1"/>
          <p:nvPr/>
        </p:nvSpPr>
        <p:spPr>
          <a:xfrm>
            <a:off x="2915816" y="1022241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今年工作计划总体方案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687689" y="1997427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01</a:t>
            </a:r>
            <a:endParaRPr lang="zh-CN" altLang="en-US" sz="900" b="1" dirty="0">
              <a:solidFill>
                <a:srgbClr val="0070C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844950" y="222656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02</a:t>
            </a:r>
            <a:endParaRPr lang="zh-CN" altLang="en-US" sz="900" b="1" dirty="0">
              <a:solidFill>
                <a:srgbClr val="0070C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7" name="Text Box 40"/>
          <p:cNvSpPr txBox="1">
            <a:spLocks noChangeArrowheads="1"/>
          </p:cNvSpPr>
          <p:nvPr/>
        </p:nvSpPr>
        <p:spPr bwMode="gray">
          <a:xfrm>
            <a:off x="0" y="1968478"/>
            <a:ext cx="3255336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zh-CN" altLang="en-US" sz="1400" kern="0" dirty="0">
                <a:latin typeface="微软雅黑" pitchFamily="34" charset="-122"/>
                <a:ea typeface="微软雅黑" pitchFamily="34" charset="-122"/>
              </a:rPr>
              <a:t>单击此处输入文字单击此处输入文字</a:t>
            </a:r>
          </a:p>
          <a:p>
            <a:pPr lvl="0" algn="r">
              <a:lnSpc>
                <a:spcPct val="120000"/>
              </a:lnSpc>
              <a:defRPr/>
            </a:pPr>
            <a:r>
              <a:rPr lang="zh-CN" altLang="en-US" sz="1400" kern="0" dirty="0">
                <a:latin typeface="微软雅黑" pitchFamily="34" charset="-122"/>
                <a:ea typeface="微软雅黑" pitchFamily="34" charset="-122"/>
              </a:rPr>
              <a:t>单击此处输入文字单击此处输入文字</a:t>
            </a:r>
          </a:p>
        </p:txBody>
      </p:sp>
      <p:sp>
        <p:nvSpPr>
          <p:cNvPr id="79" name="Text Box 40"/>
          <p:cNvSpPr txBox="1">
            <a:spLocks noChangeArrowheads="1"/>
          </p:cNvSpPr>
          <p:nvPr/>
        </p:nvSpPr>
        <p:spPr bwMode="gray">
          <a:xfrm>
            <a:off x="5763204" y="2178376"/>
            <a:ext cx="3255336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zh-CN" altLang="en-US" sz="1400" kern="0" dirty="0">
                <a:latin typeface="微软雅黑" pitchFamily="34" charset="-122"/>
                <a:ea typeface="微软雅黑" pitchFamily="34" charset="-122"/>
              </a:rPr>
              <a:t>单击此处输入文字单击此处输入文字</a:t>
            </a:r>
          </a:p>
          <a:p>
            <a:pPr lvl="0" algn="r">
              <a:lnSpc>
                <a:spcPct val="120000"/>
              </a:lnSpc>
              <a:defRPr/>
            </a:pPr>
            <a:r>
              <a:rPr lang="zh-CN" altLang="en-US" sz="1400" kern="0" dirty="0">
                <a:latin typeface="微软雅黑" pitchFamily="34" charset="-122"/>
                <a:ea typeface="微软雅黑" pitchFamily="34" charset="-122"/>
              </a:rPr>
              <a:t>单击此处输入文字单击此处输入文字</a:t>
            </a:r>
          </a:p>
        </p:txBody>
      </p:sp>
      <p:sp>
        <p:nvSpPr>
          <p:cNvPr id="85" name="圆角矩形 84"/>
          <p:cNvSpPr/>
          <p:nvPr/>
        </p:nvSpPr>
        <p:spPr>
          <a:xfrm>
            <a:off x="3659370" y="3099280"/>
            <a:ext cx="912630" cy="912630"/>
          </a:xfrm>
          <a:prstGeom prst="roundRect">
            <a:avLst/>
          </a:prstGeom>
          <a:gradFill flip="none" rotWithShape="1">
            <a:gsLst>
              <a:gs pos="54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95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01600" dist="254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6" name="TextBox 85"/>
          <p:cNvSpPr txBox="1"/>
          <p:nvPr/>
        </p:nvSpPr>
        <p:spPr>
          <a:xfrm>
            <a:off x="3759697" y="329357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03</a:t>
            </a:r>
            <a:endParaRPr lang="zh-CN" altLang="en-US" sz="900" b="1" dirty="0">
              <a:solidFill>
                <a:srgbClr val="0070C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7" name="圆角矩形 86"/>
          <p:cNvSpPr/>
          <p:nvPr/>
        </p:nvSpPr>
        <p:spPr>
          <a:xfrm>
            <a:off x="118871" y="3171288"/>
            <a:ext cx="3359971" cy="912630"/>
          </a:xfrm>
          <a:prstGeom prst="roundRect">
            <a:avLst/>
          </a:prstGeom>
          <a:gradFill flip="none" rotWithShape="1">
            <a:gsLst>
              <a:gs pos="54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95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01600" dist="254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8" name="Text Box 40"/>
          <p:cNvSpPr txBox="1">
            <a:spLocks noChangeArrowheads="1"/>
          </p:cNvSpPr>
          <p:nvPr/>
        </p:nvSpPr>
        <p:spPr bwMode="gray">
          <a:xfrm>
            <a:off x="-13038" y="3288096"/>
            <a:ext cx="3255336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zh-CN" altLang="en-US" sz="1400" kern="0" dirty="0">
                <a:latin typeface="微软雅黑" pitchFamily="34" charset="-122"/>
                <a:ea typeface="微软雅黑" pitchFamily="34" charset="-122"/>
              </a:rPr>
              <a:t>单击此处输入文字单击此处输入文字</a:t>
            </a:r>
          </a:p>
          <a:p>
            <a:pPr lvl="0" algn="r">
              <a:lnSpc>
                <a:spcPct val="120000"/>
              </a:lnSpc>
              <a:defRPr/>
            </a:pPr>
            <a:r>
              <a:rPr lang="zh-CN" altLang="en-US" sz="1400" kern="0" dirty="0">
                <a:latin typeface="微软雅黑" pitchFamily="34" charset="-122"/>
                <a:ea typeface="微软雅黑" pitchFamily="34" charset="-122"/>
              </a:rPr>
              <a:t>单击此处输入文字单击此处输入文字</a:t>
            </a:r>
          </a:p>
        </p:txBody>
      </p:sp>
      <p:sp>
        <p:nvSpPr>
          <p:cNvPr id="89" name="圆角矩形 88"/>
          <p:cNvSpPr/>
          <p:nvPr/>
        </p:nvSpPr>
        <p:spPr>
          <a:xfrm>
            <a:off x="4665440" y="3579862"/>
            <a:ext cx="912630" cy="912630"/>
          </a:xfrm>
          <a:prstGeom prst="roundRect">
            <a:avLst/>
          </a:prstGeom>
          <a:gradFill flip="none" rotWithShape="1">
            <a:gsLst>
              <a:gs pos="54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95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01600" dist="254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0" name="圆角矩形 89"/>
          <p:cNvSpPr/>
          <p:nvPr/>
        </p:nvSpPr>
        <p:spPr>
          <a:xfrm>
            <a:off x="5643593" y="3651870"/>
            <a:ext cx="3392903" cy="912630"/>
          </a:xfrm>
          <a:prstGeom prst="roundRect">
            <a:avLst/>
          </a:prstGeom>
          <a:gradFill flip="none" rotWithShape="1">
            <a:gsLst>
              <a:gs pos="54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95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01600" dist="254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1" name="TextBox 90"/>
          <p:cNvSpPr txBox="1"/>
          <p:nvPr/>
        </p:nvSpPr>
        <p:spPr>
          <a:xfrm>
            <a:off x="4772942" y="378727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04</a:t>
            </a:r>
            <a:endParaRPr lang="zh-CN" altLang="en-US" sz="900" b="1" dirty="0">
              <a:solidFill>
                <a:srgbClr val="0070C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2" name="Text Box 40"/>
          <p:cNvSpPr txBox="1">
            <a:spLocks noChangeArrowheads="1"/>
          </p:cNvSpPr>
          <p:nvPr/>
        </p:nvSpPr>
        <p:spPr bwMode="gray">
          <a:xfrm>
            <a:off x="5691196" y="3739078"/>
            <a:ext cx="3255336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zh-CN" altLang="en-US" sz="1400" kern="0" dirty="0">
                <a:latin typeface="微软雅黑" pitchFamily="34" charset="-122"/>
                <a:ea typeface="微软雅黑" pitchFamily="34" charset="-122"/>
              </a:rPr>
              <a:t>单击此处输入文字单击此处输入文字</a:t>
            </a:r>
          </a:p>
          <a:p>
            <a:pPr lvl="0" algn="r">
              <a:lnSpc>
                <a:spcPct val="120000"/>
              </a:lnSpc>
              <a:defRPr/>
            </a:pPr>
            <a:r>
              <a:rPr lang="zh-CN" altLang="en-US" sz="1400" kern="0" dirty="0">
                <a:latin typeface="微软雅黑" pitchFamily="34" charset="-122"/>
                <a:ea typeface="微软雅黑" pitchFamily="34" charset="-122"/>
              </a:rPr>
              <a:t>单击此处输入文字单击此处输入文字</a:t>
            </a:r>
          </a:p>
        </p:txBody>
      </p:sp>
    </p:spTree>
    <p:extLst>
      <p:ext uri="{BB962C8B-B14F-4D97-AF65-F5344CB8AC3E}">
        <p14:creationId xmlns:p14="http://schemas.microsoft.com/office/powerpoint/2010/main" val="206015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8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50"/>
                            </p:stCondLst>
                            <p:childTnLst>
                              <p:par>
                                <p:cTn id="2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8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8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8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8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8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8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8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8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8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5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8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8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8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850"/>
                            </p:stCondLst>
                            <p:childTnLst>
                              <p:par>
                                <p:cTn id="7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8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8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65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8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8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8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8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8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8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45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  <p:bldP spid="83" grpId="0" animBg="1"/>
      <p:bldP spid="83" grpId="1" animBg="1"/>
      <p:bldP spid="82" grpId="0" animBg="1"/>
      <p:bldP spid="82" grpId="1" animBg="1"/>
      <p:bldP spid="81" grpId="0" animBg="1"/>
      <p:bldP spid="81" grpId="1" animBg="1"/>
      <p:bldP spid="8" grpId="0" animBg="1"/>
      <p:bldP spid="9" grpId="0"/>
      <p:bldP spid="11" grpId="0"/>
      <p:bldP spid="73" grpId="0"/>
      <p:bldP spid="73" grpId="1"/>
      <p:bldP spid="75" grpId="0"/>
      <p:bldP spid="75" grpId="1"/>
      <p:bldP spid="77" grpId="0"/>
      <p:bldP spid="79" grpId="0"/>
      <p:bldP spid="85" grpId="0" animBg="1"/>
      <p:bldP spid="85" grpId="1" animBg="1"/>
      <p:bldP spid="86" grpId="0"/>
      <p:bldP spid="86" grpId="1"/>
      <p:bldP spid="87" grpId="0" animBg="1"/>
      <p:bldP spid="87" grpId="1" animBg="1"/>
      <p:bldP spid="88" grpId="0"/>
      <p:bldP spid="89" grpId="0" animBg="1"/>
      <p:bldP spid="89" grpId="1" animBg="1"/>
      <p:bldP spid="90" grpId="0" animBg="1"/>
      <p:bldP spid="90" grpId="1" animBg="1"/>
      <p:bldP spid="91" grpId="0"/>
      <p:bldP spid="91" grpId="1"/>
      <p:bldP spid="9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91470" y="13560"/>
            <a:ext cx="1323753" cy="11180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8" name="同心圆 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11" name="矩形 10"/>
          <p:cNvSpPr/>
          <p:nvPr/>
        </p:nvSpPr>
        <p:spPr>
          <a:xfrm>
            <a:off x="120361" y="406004"/>
            <a:ext cx="1323753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LOGO</a:t>
            </a:r>
          </a:p>
          <a:p>
            <a:pPr algn="ctr"/>
            <a:r>
              <a:rPr lang="zh-CN" altLang="en-US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公司名称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356847"/>
              </p:ext>
            </p:extLst>
          </p:nvPr>
        </p:nvGraphicFramePr>
        <p:xfrm>
          <a:off x="2051720" y="267494"/>
          <a:ext cx="668655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年度总结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工作完成情况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成功项目展示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工作存在不足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明年工作计划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3" name="直接连接符 12"/>
          <p:cNvCxnSpPr/>
          <p:nvPr/>
        </p:nvCxnSpPr>
        <p:spPr>
          <a:xfrm>
            <a:off x="1447121" y="738099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397866" y="267494"/>
            <a:ext cx="1211619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377666" y="276786"/>
            <a:ext cx="126188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明年工作计划</a:t>
            </a:r>
          </a:p>
        </p:txBody>
      </p:sp>
      <p:grpSp>
        <p:nvGrpSpPr>
          <p:cNvPr id="16" name="组合 15"/>
          <p:cNvGrpSpPr/>
          <p:nvPr/>
        </p:nvGrpSpPr>
        <p:grpSpPr>
          <a:xfrm rot="4362876">
            <a:off x="1030745" y="471485"/>
            <a:ext cx="1959624" cy="3366140"/>
            <a:chOff x="1306687" y="782387"/>
            <a:chExt cx="1959624" cy="3366140"/>
          </a:xfrm>
        </p:grpSpPr>
        <p:grpSp>
          <p:nvGrpSpPr>
            <p:cNvPr id="17" name="组合 16"/>
            <p:cNvGrpSpPr/>
            <p:nvPr/>
          </p:nvGrpSpPr>
          <p:grpSpPr>
            <a:xfrm rot="1540888">
              <a:off x="1306687" y="782387"/>
              <a:ext cx="1768174" cy="3366140"/>
              <a:chOff x="1691680" y="1541786"/>
              <a:chExt cx="2088232" cy="3975446"/>
            </a:xfrm>
          </p:grpSpPr>
          <p:cxnSp>
            <p:nvCxnSpPr>
              <p:cNvPr id="19" name="直接连接符 18"/>
              <p:cNvCxnSpPr/>
              <p:nvPr/>
            </p:nvCxnSpPr>
            <p:spPr>
              <a:xfrm flipH="1" flipV="1">
                <a:off x="3349865" y="1997837"/>
                <a:ext cx="430047" cy="236726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1691680" y="1997837"/>
                <a:ext cx="1044116" cy="236726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  <p:grpSp>
            <p:nvGrpSpPr>
              <p:cNvPr id="21" name="组合 20"/>
              <p:cNvGrpSpPr/>
              <p:nvPr/>
            </p:nvGrpSpPr>
            <p:grpSpPr>
              <a:xfrm>
                <a:off x="2627784" y="1541786"/>
                <a:ext cx="912102" cy="912102"/>
                <a:chOff x="1259632" y="764704"/>
                <a:chExt cx="1728192" cy="1728192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1259632" y="764704"/>
                  <a:ext cx="1728192" cy="172819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9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1619672" y="1124744"/>
                  <a:ext cx="1008112" cy="100811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1397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691680" y="3429000"/>
                <a:ext cx="2088232" cy="2088232"/>
                <a:chOff x="1691680" y="2780928"/>
                <a:chExt cx="2736304" cy="2736304"/>
              </a:xfrm>
            </p:grpSpPr>
            <p:sp>
              <p:nvSpPr>
                <p:cNvPr id="23" name="椭圆 22"/>
                <p:cNvSpPr/>
                <p:nvPr/>
              </p:nvSpPr>
              <p:spPr>
                <a:xfrm>
                  <a:off x="1691680" y="2780928"/>
                  <a:ext cx="2736304" cy="27363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4E4E4"/>
                    </a:gs>
                    <a:gs pos="90000">
                      <a:sysClr val="window" lastClr="FFFFFF"/>
                    </a:gs>
                  </a:gsLst>
                  <a:lin ang="5400000" scaled="1"/>
                  <a:tileRect/>
                </a:gradFill>
                <a:ln w="762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165100" dist="190500" dir="5400000" algn="t" rotWithShape="0">
                    <a:prstClr val="black">
                      <a:alpha val="3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椭圆 23"/>
                <p:cNvSpPr/>
                <p:nvPr/>
              </p:nvSpPr>
              <p:spPr>
                <a:xfrm>
                  <a:off x="2056065" y="3428380"/>
                  <a:ext cx="1994498" cy="1994498"/>
                </a:xfrm>
                <a:prstGeom prst="ellipse">
                  <a:avLst/>
                </a:prstGeom>
                <a:solidFill>
                  <a:srgbClr val="007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8" name="TextBox 17"/>
            <p:cNvSpPr txBox="1"/>
            <p:nvPr/>
          </p:nvSpPr>
          <p:spPr>
            <a:xfrm>
              <a:off x="2778413" y="1224665"/>
              <a:ext cx="487898" cy="37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  <a:uLnTx/>
                  <a:uFillTx/>
                  <a:latin typeface="Adidas Unity" pitchFamily="2" charset="0"/>
                  <a:ea typeface="微软雅黑" pitchFamily="34" charset="-122"/>
                  <a:cs typeface="Times New Roman" pitchFamily="18" charset="0"/>
                </a:rPr>
                <a:t>1</a:t>
              </a:r>
              <a:endParaRPr kumimoji="0" lang="zh-CN" altLang="en-US" sz="2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  <a:uLnTx/>
                <a:uFillTx/>
                <a:latin typeface="Adidas Unity" pitchFamily="2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3895599">
            <a:off x="981932" y="2269023"/>
            <a:ext cx="1768174" cy="3027274"/>
            <a:chOff x="2859605" y="1338130"/>
            <a:chExt cx="1768174" cy="3366140"/>
          </a:xfrm>
        </p:grpSpPr>
        <p:grpSp>
          <p:nvGrpSpPr>
            <p:cNvPr id="28" name="组合 27"/>
            <p:cNvGrpSpPr/>
            <p:nvPr/>
          </p:nvGrpSpPr>
          <p:grpSpPr>
            <a:xfrm>
              <a:off x="2859605" y="1338130"/>
              <a:ext cx="1768174" cy="3366140"/>
              <a:chOff x="1691680" y="1541786"/>
              <a:chExt cx="2088232" cy="3975446"/>
            </a:xfrm>
          </p:grpSpPr>
          <p:cxnSp>
            <p:nvCxnSpPr>
              <p:cNvPr id="30" name="直接连接符 29"/>
              <p:cNvCxnSpPr/>
              <p:nvPr/>
            </p:nvCxnSpPr>
            <p:spPr>
              <a:xfrm flipH="1" flipV="1">
                <a:off x="3349865" y="1997837"/>
                <a:ext cx="430047" cy="236726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1691680" y="1997837"/>
                <a:ext cx="1044116" cy="236726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  <p:grpSp>
            <p:nvGrpSpPr>
              <p:cNvPr id="32" name="组合 31"/>
              <p:cNvGrpSpPr/>
              <p:nvPr/>
            </p:nvGrpSpPr>
            <p:grpSpPr>
              <a:xfrm>
                <a:off x="2627784" y="1541786"/>
                <a:ext cx="912102" cy="912102"/>
                <a:chOff x="1259632" y="764704"/>
                <a:chExt cx="1728192" cy="1728192"/>
              </a:xfrm>
            </p:grpSpPr>
            <p:sp>
              <p:nvSpPr>
                <p:cNvPr id="36" name="椭圆 35"/>
                <p:cNvSpPr/>
                <p:nvPr/>
              </p:nvSpPr>
              <p:spPr>
                <a:xfrm>
                  <a:off x="1259632" y="764704"/>
                  <a:ext cx="1728192" cy="172819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9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1619672" y="1124744"/>
                  <a:ext cx="1008112" cy="100811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1397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1691680" y="3429000"/>
                <a:ext cx="2088232" cy="2088232"/>
                <a:chOff x="1691680" y="2780928"/>
                <a:chExt cx="2736304" cy="2736304"/>
              </a:xfrm>
            </p:grpSpPr>
            <p:sp>
              <p:nvSpPr>
                <p:cNvPr id="34" name="椭圆 33"/>
                <p:cNvSpPr/>
                <p:nvPr/>
              </p:nvSpPr>
              <p:spPr>
                <a:xfrm>
                  <a:off x="1691680" y="2780928"/>
                  <a:ext cx="2736304" cy="27363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4E4E4"/>
                    </a:gs>
                    <a:gs pos="90000">
                      <a:sysClr val="window" lastClr="FFFFFF"/>
                    </a:gs>
                  </a:gsLst>
                  <a:lin ang="5400000" scaled="1"/>
                  <a:tileRect/>
                </a:gradFill>
                <a:ln w="762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165100" dist="190500" dir="5400000" algn="t" rotWithShape="0">
                    <a:prstClr val="black">
                      <a:alpha val="3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2014391" y="3419903"/>
                  <a:ext cx="1994498" cy="1994498"/>
                </a:xfrm>
                <a:prstGeom prst="ellipse">
                  <a:avLst/>
                </a:prstGeom>
                <a:solidFill>
                  <a:srgbClr val="007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9" name="TextBox 28"/>
            <p:cNvSpPr txBox="1"/>
            <p:nvPr/>
          </p:nvSpPr>
          <p:spPr>
            <a:xfrm>
              <a:off x="3814929" y="1515940"/>
              <a:ext cx="487898" cy="37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  <a:uLnTx/>
                  <a:uFillTx/>
                  <a:latin typeface="Adidas Unity" pitchFamily="2" charset="0"/>
                  <a:ea typeface="微软雅黑" pitchFamily="34" charset="-122"/>
                  <a:cs typeface="Times New Roman" pitchFamily="18" charset="0"/>
                </a:rPr>
                <a:t>2</a:t>
              </a:r>
              <a:endParaRPr kumimoji="0" lang="zh-CN" altLang="en-US" sz="2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  <a:uLnTx/>
                <a:uFillTx/>
                <a:latin typeface="Adidas Unity" pitchFamily="2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rot="17798172">
            <a:off x="6107047" y="2371343"/>
            <a:ext cx="1768174" cy="3366140"/>
            <a:chOff x="4462227" y="1242041"/>
            <a:chExt cx="1768174" cy="3366140"/>
          </a:xfrm>
        </p:grpSpPr>
        <p:grpSp>
          <p:nvGrpSpPr>
            <p:cNvPr id="39" name="组合 38"/>
            <p:cNvGrpSpPr/>
            <p:nvPr/>
          </p:nvGrpSpPr>
          <p:grpSpPr>
            <a:xfrm rot="19915566">
              <a:off x="4462227" y="1242041"/>
              <a:ext cx="1768174" cy="3366140"/>
              <a:chOff x="1691680" y="1541786"/>
              <a:chExt cx="2088232" cy="3975446"/>
            </a:xfrm>
          </p:grpSpPr>
          <p:cxnSp>
            <p:nvCxnSpPr>
              <p:cNvPr id="41" name="直接连接符 40"/>
              <p:cNvCxnSpPr/>
              <p:nvPr/>
            </p:nvCxnSpPr>
            <p:spPr>
              <a:xfrm flipH="1" flipV="1">
                <a:off x="3349865" y="1997837"/>
                <a:ext cx="430047" cy="236726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1691680" y="1997837"/>
                <a:ext cx="1044116" cy="236726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  <p:grpSp>
            <p:nvGrpSpPr>
              <p:cNvPr id="43" name="组合 42"/>
              <p:cNvGrpSpPr/>
              <p:nvPr/>
            </p:nvGrpSpPr>
            <p:grpSpPr>
              <a:xfrm>
                <a:off x="2627784" y="1541786"/>
                <a:ext cx="912102" cy="912102"/>
                <a:chOff x="1259632" y="764704"/>
                <a:chExt cx="1728192" cy="1728192"/>
              </a:xfrm>
            </p:grpSpPr>
            <p:sp>
              <p:nvSpPr>
                <p:cNvPr id="47" name="椭圆 46"/>
                <p:cNvSpPr/>
                <p:nvPr/>
              </p:nvSpPr>
              <p:spPr>
                <a:xfrm>
                  <a:off x="1259632" y="764704"/>
                  <a:ext cx="1728192" cy="172819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9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椭圆 47"/>
                <p:cNvSpPr/>
                <p:nvPr/>
              </p:nvSpPr>
              <p:spPr>
                <a:xfrm>
                  <a:off x="1619672" y="1124744"/>
                  <a:ext cx="1008112" cy="100811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1397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1691680" y="3429000"/>
                <a:ext cx="2088232" cy="2088232"/>
                <a:chOff x="1691680" y="2780928"/>
                <a:chExt cx="2736304" cy="2736304"/>
              </a:xfrm>
            </p:grpSpPr>
            <p:sp>
              <p:nvSpPr>
                <p:cNvPr id="45" name="椭圆 44"/>
                <p:cNvSpPr/>
                <p:nvPr/>
              </p:nvSpPr>
              <p:spPr>
                <a:xfrm>
                  <a:off x="1691680" y="2780928"/>
                  <a:ext cx="2736304" cy="27363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4E4E4"/>
                    </a:gs>
                    <a:gs pos="90000">
                      <a:sysClr val="window" lastClr="FFFFFF"/>
                    </a:gs>
                  </a:gsLst>
                  <a:lin ang="5400000" scaled="1"/>
                  <a:tileRect/>
                </a:gradFill>
                <a:ln w="762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165100" dist="190500" dir="5400000" algn="t" rotWithShape="0">
                    <a:prstClr val="black">
                      <a:alpha val="3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2014391" y="3419903"/>
                  <a:ext cx="1994498" cy="1994498"/>
                </a:xfrm>
                <a:prstGeom prst="ellipse">
                  <a:avLst/>
                </a:prstGeom>
                <a:solidFill>
                  <a:srgbClr val="007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0" name="TextBox 39"/>
            <p:cNvSpPr txBox="1"/>
            <p:nvPr/>
          </p:nvSpPr>
          <p:spPr>
            <a:xfrm>
              <a:off x="4765630" y="1438604"/>
              <a:ext cx="487898" cy="37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  <a:uLnTx/>
                  <a:uFillTx/>
                  <a:latin typeface="Adidas Unity" pitchFamily="2" charset="0"/>
                  <a:ea typeface="微软雅黑" pitchFamily="34" charset="-122"/>
                  <a:cs typeface="Times New Roman" pitchFamily="18" charset="0"/>
                </a:rPr>
                <a:t>3</a:t>
              </a:r>
              <a:endParaRPr kumimoji="0" lang="zh-CN" altLang="en-US" sz="2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  <a:uLnTx/>
                <a:uFillTx/>
                <a:latin typeface="Adidas Unity" pitchFamily="2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 rot="17875437">
            <a:off x="5102756" y="1163160"/>
            <a:ext cx="3366139" cy="2083849"/>
            <a:chOff x="5121921" y="1008033"/>
            <a:chExt cx="3366139" cy="2083849"/>
          </a:xfrm>
        </p:grpSpPr>
        <p:grpSp>
          <p:nvGrpSpPr>
            <p:cNvPr id="50" name="组合 49"/>
            <p:cNvGrpSpPr/>
            <p:nvPr/>
          </p:nvGrpSpPr>
          <p:grpSpPr>
            <a:xfrm rot="18300414">
              <a:off x="5920904" y="524725"/>
              <a:ext cx="1768174" cy="3366139"/>
              <a:chOff x="1691680" y="1541786"/>
              <a:chExt cx="2088232" cy="3975446"/>
            </a:xfrm>
          </p:grpSpPr>
          <p:cxnSp>
            <p:nvCxnSpPr>
              <p:cNvPr id="52" name="直接连接符 51"/>
              <p:cNvCxnSpPr/>
              <p:nvPr/>
            </p:nvCxnSpPr>
            <p:spPr>
              <a:xfrm flipH="1" flipV="1">
                <a:off x="3349865" y="1997837"/>
                <a:ext cx="430047" cy="236726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  <p:cxnSp>
            <p:nvCxnSpPr>
              <p:cNvPr id="53" name="直接连接符 52"/>
              <p:cNvCxnSpPr/>
              <p:nvPr/>
            </p:nvCxnSpPr>
            <p:spPr>
              <a:xfrm flipH="1">
                <a:off x="1691680" y="1997837"/>
                <a:ext cx="1044116" cy="236726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</p:cxnSp>
          <p:grpSp>
            <p:nvGrpSpPr>
              <p:cNvPr id="54" name="组合 53"/>
              <p:cNvGrpSpPr/>
              <p:nvPr/>
            </p:nvGrpSpPr>
            <p:grpSpPr>
              <a:xfrm>
                <a:off x="2627784" y="1541786"/>
                <a:ext cx="912102" cy="912102"/>
                <a:chOff x="1259632" y="764704"/>
                <a:chExt cx="1728192" cy="1728192"/>
              </a:xfrm>
            </p:grpSpPr>
            <p:sp>
              <p:nvSpPr>
                <p:cNvPr id="58" name="椭圆 57"/>
                <p:cNvSpPr/>
                <p:nvPr/>
              </p:nvSpPr>
              <p:spPr>
                <a:xfrm>
                  <a:off x="1259632" y="764704"/>
                  <a:ext cx="1728192" cy="172819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9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1619672" y="1124744"/>
                  <a:ext cx="1008112" cy="100811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1397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5" name="组合 54"/>
              <p:cNvGrpSpPr/>
              <p:nvPr/>
            </p:nvGrpSpPr>
            <p:grpSpPr>
              <a:xfrm>
                <a:off x="1691680" y="3429000"/>
                <a:ext cx="2088232" cy="2088232"/>
                <a:chOff x="1691680" y="2780928"/>
                <a:chExt cx="2736304" cy="2736304"/>
              </a:xfrm>
            </p:grpSpPr>
            <p:sp>
              <p:nvSpPr>
                <p:cNvPr id="56" name="椭圆 55"/>
                <p:cNvSpPr/>
                <p:nvPr/>
              </p:nvSpPr>
              <p:spPr>
                <a:xfrm>
                  <a:off x="1691680" y="2780928"/>
                  <a:ext cx="2736304" cy="27363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4E4E4"/>
                    </a:gs>
                    <a:gs pos="90000">
                      <a:sysClr val="window" lastClr="FFFFFF"/>
                    </a:gs>
                  </a:gsLst>
                  <a:lin ang="5400000" scaled="1"/>
                  <a:tileRect/>
                </a:gradFill>
                <a:ln w="762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165100" dist="190500" dir="5400000" algn="t" rotWithShape="0">
                    <a:prstClr val="black">
                      <a:alpha val="3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2014390" y="3419903"/>
                  <a:ext cx="1994498" cy="1994499"/>
                </a:xfrm>
                <a:prstGeom prst="ellipse">
                  <a:avLst/>
                </a:prstGeom>
                <a:solidFill>
                  <a:srgbClr val="007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1" name="TextBox 50"/>
            <p:cNvSpPr txBox="1"/>
            <p:nvPr/>
          </p:nvSpPr>
          <p:spPr>
            <a:xfrm>
              <a:off x="5664600" y="1008033"/>
              <a:ext cx="487898" cy="37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  <a:uLnTx/>
                  <a:uFillTx/>
                  <a:latin typeface="Adidas Unity" pitchFamily="2" charset="0"/>
                  <a:ea typeface="微软雅黑" pitchFamily="34" charset="-122"/>
                  <a:cs typeface="Times New Roman" pitchFamily="18" charset="0"/>
                </a:rPr>
                <a:t>4</a:t>
              </a:r>
              <a:endParaRPr kumimoji="0" lang="zh-CN" altLang="en-US" sz="2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>
                  <a:outerShdw dist="25400" dir="5400000" algn="t" rotWithShape="0">
                    <a:sysClr val="window" lastClr="FFFFFF">
                      <a:alpha val="29000"/>
                    </a:sysClr>
                  </a:outerShdw>
                </a:effectLst>
                <a:uLnTx/>
                <a:uFillTx/>
                <a:latin typeface="Adidas Unity" pitchFamily="2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90007" y="1465991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入内容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3823" y="3771035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入内容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39285" y="3759337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入内容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12811" y="1465991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点击录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入内容</a:t>
            </a:r>
          </a:p>
        </p:txBody>
      </p:sp>
      <p:sp>
        <p:nvSpPr>
          <p:cNvPr id="65" name="Freeform 5"/>
          <p:cNvSpPr>
            <a:spLocks/>
          </p:cNvSpPr>
          <p:nvPr/>
        </p:nvSpPr>
        <p:spPr bwMode="auto">
          <a:xfrm rot="2284092" flipH="1">
            <a:off x="3646057" y="2178148"/>
            <a:ext cx="1681439" cy="1892375"/>
          </a:xfrm>
          <a:custGeom>
            <a:avLst/>
            <a:gdLst>
              <a:gd name="T0" fmla="*/ 245 w 248"/>
              <a:gd name="T1" fmla="*/ 16 h 274"/>
              <a:gd name="T2" fmla="*/ 230 w 248"/>
              <a:gd name="T3" fmla="*/ 20 h 274"/>
              <a:gd name="T4" fmla="*/ 227 w 248"/>
              <a:gd name="T5" fmla="*/ 18 h 274"/>
              <a:gd name="T6" fmla="*/ 228 w 248"/>
              <a:gd name="T7" fmla="*/ 3 h 274"/>
              <a:gd name="T8" fmla="*/ 225 w 248"/>
              <a:gd name="T9" fmla="*/ 1 h 274"/>
              <a:gd name="T10" fmla="*/ 198 w 248"/>
              <a:gd name="T11" fmla="*/ 34 h 274"/>
              <a:gd name="T12" fmla="*/ 197 w 248"/>
              <a:gd name="T13" fmla="*/ 47 h 274"/>
              <a:gd name="T14" fmla="*/ 188 w 248"/>
              <a:gd name="T15" fmla="*/ 57 h 274"/>
              <a:gd name="T16" fmla="*/ 119 w 248"/>
              <a:gd name="T17" fmla="*/ 35 h 274"/>
              <a:gd name="T18" fmla="*/ 0 w 248"/>
              <a:gd name="T19" fmla="*/ 154 h 274"/>
              <a:gd name="T20" fmla="*/ 119 w 248"/>
              <a:gd name="T21" fmla="*/ 274 h 274"/>
              <a:gd name="T22" fmla="*/ 239 w 248"/>
              <a:gd name="T23" fmla="*/ 154 h 274"/>
              <a:gd name="T24" fmla="*/ 204 w 248"/>
              <a:gd name="T25" fmla="*/ 70 h 274"/>
              <a:gd name="T26" fmla="*/ 182 w 248"/>
              <a:gd name="T27" fmla="*/ 96 h 274"/>
              <a:gd name="T28" fmla="*/ 205 w 248"/>
              <a:gd name="T29" fmla="*/ 154 h 274"/>
              <a:gd name="T30" fmla="*/ 180 w 248"/>
              <a:gd name="T31" fmla="*/ 215 h 274"/>
              <a:gd name="T32" fmla="*/ 119 w 248"/>
              <a:gd name="T33" fmla="*/ 240 h 274"/>
              <a:gd name="T34" fmla="*/ 58 w 248"/>
              <a:gd name="T35" fmla="*/ 215 h 274"/>
              <a:gd name="T36" fmla="*/ 33 w 248"/>
              <a:gd name="T37" fmla="*/ 154 h 274"/>
              <a:gd name="T38" fmla="*/ 58 w 248"/>
              <a:gd name="T39" fmla="*/ 93 h 274"/>
              <a:gd name="T40" fmla="*/ 119 w 248"/>
              <a:gd name="T41" fmla="*/ 68 h 274"/>
              <a:gd name="T42" fmla="*/ 167 w 248"/>
              <a:gd name="T43" fmla="*/ 83 h 274"/>
              <a:gd name="T44" fmla="*/ 150 w 248"/>
              <a:gd name="T45" fmla="*/ 104 h 274"/>
              <a:gd name="T46" fmla="*/ 119 w 248"/>
              <a:gd name="T47" fmla="*/ 95 h 274"/>
              <a:gd name="T48" fmla="*/ 60 w 248"/>
              <a:gd name="T49" fmla="*/ 154 h 274"/>
              <a:gd name="T50" fmla="*/ 119 w 248"/>
              <a:gd name="T51" fmla="*/ 213 h 274"/>
              <a:gd name="T52" fmla="*/ 178 w 248"/>
              <a:gd name="T53" fmla="*/ 154 h 274"/>
              <a:gd name="T54" fmla="*/ 165 w 248"/>
              <a:gd name="T55" fmla="*/ 117 h 274"/>
              <a:gd name="T56" fmla="*/ 143 w 248"/>
              <a:gd name="T57" fmla="*/ 144 h 274"/>
              <a:gd name="T58" fmla="*/ 145 w 248"/>
              <a:gd name="T59" fmla="*/ 154 h 274"/>
              <a:gd name="T60" fmla="*/ 119 w 248"/>
              <a:gd name="T61" fmla="*/ 180 h 274"/>
              <a:gd name="T62" fmla="*/ 93 w 248"/>
              <a:gd name="T63" fmla="*/ 154 h 274"/>
              <a:gd name="T64" fmla="*/ 119 w 248"/>
              <a:gd name="T65" fmla="*/ 128 h 274"/>
              <a:gd name="T66" fmla="*/ 129 w 248"/>
              <a:gd name="T67" fmla="*/ 130 h 274"/>
              <a:gd name="T68" fmla="*/ 114 w 248"/>
              <a:gd name="T69" fmla="*/ 148 h 274"/>
              <a:gd name="T70" fmla="*/ 115 w 248"/>
              <a:gd name="T71" fmla="*/ 157 h 274"/>
              <a:gd name="T72" fmla="*/ 116 w 248"/>
              <a:gd name="T73" fmla="*/ 158 h 274"/>
              <a:gd name="T74" fmla="*/ 120 w 248"/>
              <a:gd name="T75" fmla="*/ 159 h 274"/>
              <a:gd name="T76" fmla="*/ 125 w 248"/>
              <a:gd name="T77" fmla="*/ 156 h 274"/>
              <a:gd name="T78" fmla="*/ 139 w 248"/>
              <a:gd name="T79" fmla="*/ 138 h 274"/>
              <a:gd name="T80" fmla="*/ 161 w 248"/>
              <a:gd name="T81" fmla="*/ 112 h 274"/>
              <a:gd name="T82" fmla="*/ 178 w 248"/>
              <a:gd name="T83" fmla="*/ 91 h 274"/>
              <a:gd name="T84" fmla="*/ 199 w 248"/>
              <a:gd name="T85" fmla="*/ 65 h 274"/>
              <a:gd name="T86" fmla="*/ 207 w 248"/>
              <a:gd name="T87" fmla="*/ 56 h 274"/>
              <a:gd name="T88" fmla="*/ 216 w 248"/>
              <a:gd name="T89" fmla="*/ 55 h 274"/>
              <a:gd name="T90" fmla="*/ 220 w 248"/>
              <a:gd name="T91" fmla="*/ 52 h 274"/>
              <a:gd name="T92" fmla="*/ 246 w 248"/>
              <a:gd name="T93" fmla="*/ 19 h 274"/>
              <a:gd name="T94" fmla="*/ 245 w 248"/>
              <a:gd name="T95" fmla="*/ 16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8" h="274">
                <a:moveTo>
                  <a:pt x="245" y="16"/>
                </a:moveTo>
                <a:cubicBezTo>
                  <a:pt x="230" y="20"/>
                  <a:pt x="230" y="20"/>
                  <a:pt x="230" y="20"/>
                </a:cubicBezTo>
                <a:cubicBezTo>
                  <a:pt x="228" y="20"/>
                  <a:pt x="227" y="19"/>
                  <a:pt x="227" y="18"/>
                </a:cubicBezTo>
                <a:cubicBezTo>
                  <a:pt x="228" y="3"/>
                  <a:pt x="228" y="3"/>
                  <a:pt x="228" y="3"/>
                </a:cubicBezTo>
                <a:cubicBezTo>
                  <a:pt x="228" y="1"/>
                  <a:pt x="226" y="0"/>
                  <a:pt x="225" y="1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195" y="38"/>
                  <a:pt x="195" y="43"/>
                  <a:pt x="197" y="47"/>
                </a:cubicBezTo>
                <a:cubicBezTo>
                  <a:pt x="188" y="57"/>
                  <a:pt x="188" y="57"/>
                  <a:pt x="188" y="57"/>
                </a:cubicBezTo>
                <a:cubicBezTo>
                  <a:pt x="169" y="43"/>
                  <a:pt x="145" y="35"/>
                  <a:pt x="119" y="35"/>
                </a:cubicBezTo>
                <a:cubicBezTo>
                  <a:pt x="53" y="35"/>
                  <a:pt x="0" y="88"/>
                  <a:pt x="0" y="154"/>
                </a:cubicBezTo>
                <a:cubicBezTo>
                  <a:pt x="0" y="220"/>
                  <a:pt x="53" y="274"/>
                  <a:pt x="119" y="274"/>
                </a:cubicBezTo>
                <a:cubicBezTo>
                  <a:pt x="185" y="274"/>
                  <a:pt x="239" y="220"/>
                  <a:pt x="239" y="154"/>
                </a:cubicBezTo>
                <a:cubicBezTo>
                  <a:pt x="239" y="121"/>
                  <a:pt x="225" y="92"/>
                  <a:pt x="204" y="70"/>
                </a:cubicBezTo>
                <a:cubicBezTo>
                  <a:pt x="182" y="96"/>
                  <a:pt x="182" y="96"/>
                  <a:pt x="182" y="96"/>
                </a:cubicBezTo>
                <a:cubicBezTo>
                  <a:pt x="197" y="112"/>
                  <a:pt x="205" y="132"/>
                  <a:pt x="205" y="154"/>
                </a:cubicBezTo>
                <a:cubicBezTo>
                  <a:pt x="205" y="177"/>
                  <a:pt x="196" y="199"/>
                  <a:pt x="180" y="215"/>
                </a:cubicBezTo>
                <a:cubicBezTo>
                  <a:pt x="164" y="231"/>
                  <a:pt x="142" y="240"/>
                  <a:pt x="119" y="240"/>
                </a:cubicBezTo>
                <a:cubicBezTo>
                  <a:pt x="96" y="240"/>
                  <a:pt x="74" y="231"/>
                  <a:pt x="58" y="215"/>
                </a:cubicBezTo>
                <a:cubicBezTo>
                  <a:pt x="42" y="199"/>
                  <a:pt x="33" y="177"/>
                  <a:pt x="33" y="154"/>
                </a:cubicBezTo>
                <a:cubicBezTo>
                  <a:pt x="33" y="131"/>
                  <a:pt x="42" y="110"/>
                  <a:pt x="58" y="93"/>
                </a:cubicBezTo>
                <a:cubicBezTo>
                  <a:pt x="74" y="77"/>
                  <a:pt x="96" y="68"/>
                  <a:pt x="119" y="68"/>
                </a:cubicBezTo>
                <a:cubicBezTo>
                  <a:pt x="137" y="68"/>
                  <a:pt x="153" y="73"/>
                  <a:pt x="167" y="83"/>
                </a:cubicBezTo>
                <a:cubicBezTo>
                  <a:pt x="150" y="104"/>
                  <a:pt x="150" y="104"/>
                  <a:pt x="150" y="104"/>
                </a:cubicBezTo>
                <a:cubicBezTo>
                  <a:pt x="141" y="98"/>
                  <a:pt x="130" y="95"/>
                  <a:pt x="119" y="95"/>
                </a:cubicBezTo>
                <a:cubicBezTo>
                  <a:pt x="86" y="95"/>
                  <a:pt x="60" y="122"/>
                  <a:pt x="60" y="154"/>
                </a:cubicBezTo>
                <a:cubicBezTo>
                  <a:pt x="60" y="187"/>
                  <a:pt x="86" y="213"/>
                  <a:pt x="119" y="213"/>
                </a:cubicBezTo>
                <a:cubicBezTo>
                  <a:pt x="152" y="213"/>
                  <a:pt x="178" y="187"/>
                  <a:pt x="178" y="154"/>
                </a:cubicBezTo>
                <a:cubicBezTo>
                  <a:pt x="178" y="140"/>
                  <a:pt x="173" y="127"/>
                  <a:pt x="165" y="117"/>
                </a:cubicBezTo>
                <a:cubicBezTo>
                  <a:pt x="143" y="144"/>
                  <a:pt x="143" y="144"/>
                  <a:pt x="143" y="144"/>
                </a:cubicBezTo>
                <a:cubicBezTo>
                  <a:pt x="144" y="147"/>
                  <a:pt x="145" y="151"/>
                  <a:pt x="145" y="154"/>
                </a:cubicBezTo>
                <a:cubicBezTo>
                  <a:pt x="145" y="169"/>
                  <a:pt x="133" y="180"/>
                  <a:pt x="119" y="180"/>
                </a:cubicBezTo>
                <a:cubicBezTo>
                  <a:pt x="105" y="180"/>
                  <a:pt x="93" y="169"/>
                  <a:pt x="93" y="154"/>
                </a:cubicBezTo>
                <a:cubicBezTo>
                  <a:pt x="93" y="140"/>
                  <a:pt x="105" y="128"/>
                  <a:pt x="119" y="128"/>
                </a:cubicBezTo>
                <a:cubicBezTo>
                  <a:pt x="122" y="128"/>
                  <a:pt x="126" y="129"/>
                  <a:pt x="129" y="130"/>
                </a:cubicBezTo>
                <a:cubicBezTo>
                  <a:pt x="114" y="148"/>
                  <a:pt x="114" y="148"/>
                  <a:pt x="114" y="148"/>
                </a:cubicBezTo>
                <a:cubicBezTo>
                  <a:pt x="112" y="151"/>
                  <a:pt x="112" y="155"/>
                  <a:pt x="115" y="157"/>
                </a:cubicBezTo>
                <a:cubicBezTo>
                  <a:pt x="116" y="157"/>
                  <a:pt x="116" y="158"/>
                  <a:pt x="116" y="158"/>
                </a:cubicBezTo>
                <a:cubicBezTo>
                  <a:pt x="117" y="158"/>
                  <a:pt x="118" y="159"/>
                  <a:pt x="120" y="159"/>
                </a:cubicBezTo>
                <a:cubicBezTo>
                  <a:pt x="122" y="159"/>
                  <a:pt x="124" y="158"/>
                  <a:pt x="125" y="156"/>
                </a:cubicBezTo>
                <a:cubicBezTo>
                  <a:pt x="139" y="138"/>
                  <a:pt x="139" y="138"/>
                  <a:pt x="139" y="138"/>
                </a:cubicBezTo>
                <a:cubicBezTo>
                  <a:pt x="161" y="112"/>
                  <a:pt x="161" y="112"/>
                  <a:pt x="161" y="112"/>
                </a:cubicBezTo>
                <a:cubicBezTo>
                  <a:pt x="178" y="91"/>
                  <a:pt x="178" y="91"/>
                  <a:pt x="178" y="91"/>
                </a:cubicBezTo>
                <a:cubicBezTo>
                  <a:pt x="199" y="65"/>
                  <a:pt x="199" y="65"/>
                  <a:pt x="199" y="65"/>
                </a:cubicBezTo>
                <a:cubicBezTo>
                  <a:pt x="207" y="56"/>
                  <a:pt x="207" y="56"/>
                  <a:pt x="207" y="56"/>
                </a:cubicBezTo>
                <a:cubicBezTo>
                  <a:pt x="210" y="56"/>
                  <a:pt x="213" y="56"/>
                  <a:pt x="216" y="55"/>
                </a:cubicBezTo>
                <a:cubicBezTo>
                  <a:pt x="218" y="54"/>
                  <a:pt x="219" y="53"/>
                  <a:pt x="220" y="52"/>
                </a:cubicBezTo>
                <a:cubicBezTo>
                  <a:pt x="246" y="19"/>
                  <a:pt x="246" y="19"/>
                  <a:pt x="246" y="19"/>
                </a:cubicBezTo>
                <a:cubicBezTo>
                  <a:pt x="248" y="18"/>
                  <a:pt x="246" y="16"/>
                  <a:pt x="245" y="16"/>
                </a:cubicBezTo>
              </a:path>
            </a:pathLst>
          </a:cu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文本框 30"/>
          <p:cNvSpPr txBox="1"/>
          <p:nvPr/>
        </p:nvSpPr>
        <p:spPr>
          <a:xfrm>
            <a:off x="2922466" y="942787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具体工作目标</a:t>
            </a:r>
          </a:p>
        </p:txBody>
      </p:sp>
    </p:spTree>
    <p:extLst>
      <p:ext uri="{BB962C8B-B14F-4D97-AF65-F5344CB8AC3E}">
        <p14:creationId xmlns:p14="http://schemas.microsoft.com/office/powerpoint/2010/main" val="267437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5" grpId="0" animBg="1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31"/>
          <p:cNvSpPr/>
          <p:nvPr/>
        </p:nvSpPr>
        <p:spPr>
          <a:xfrm>
            <a:off x="1430102" y="2090401"/>
            <a:ext cx="6260551" cy="1135924"/>
          </a:xfrm>
          <a:custGeom>
            <a:avLst/>
            <a:gdLst>
              <a:gd name="connsiteX0" fmla="*/ 0 w 5689600"/>
              <a:gd name="connsiteY0" fmla="*/ 1079512 h 1079512"/>
              <a:gd name="connsiteX1" fmla="*/ 1917700 w 5689600"/>
              <a:gd name="connsiteY1" fmla="*/ 12 h 1079512"/>
              <a:gd name="connsiteX2" fmla="*/ 3810000 w 5689600"/>
              <a:gd name="connsiteY2" fmla="*/ 1054112 h 1079512"/>
              <a:gd name="connsiteX3" fmla="*/ 5689600 w 5689600"/>
              <a:gd name="connsiteY3" fmla="*/ 12712 h 1079512"/>
              <a:gd name="connsiteX0" fmla="*/ 0 w 7762075"/>
              <a:gd name="connsiteY0" fmla="*/ 1079512 h 1079512"/>
              <a:gd name="connsiteX1" fmla="*/ 1917700 w 7762075"/>
              <a:gd name="connsiteY1" fmla="*/ 12 h 1079512"/>
              <a:gd name="connsiteX2" fmla="*/ 3810000 w 7762075"/>
              <a:gd name="connsiteY2" fmla="*/ 1054112 h 1079512"/>
              <a:gd name="connsiteX3" fmla="*/ 7762075 w 7762075"/>
              <a:gd name="connsiteY3" fmla="*/ 887355 h 1079512"/>
              <a:gd name="connsiteX0" fmla="*/ 0 w 7762075"/>
              <a:gd name="connsiteY0" fmla="*/ 1258016 h 1258016"/>
              <a:gd name="connsiteX1" fmla="*/ 1917700 w 7762075"/>
              <a:gd name="connsiteY1" fmla="*/ 178516 h 1258016"/>
              <a:gd name="connsiteX2" fmla="*/ 3810000 w 7762075"/>
              <a:gd name="connsiteY2" fmla="*/ 1232616 h 1258016"/>
              <a:gd name="connsiteX3" fmla="*/ 6120167 w 7762075"/>
              <a:gd name="connsiteY3" fmla="*/ 511 h 1258016"/>
              <a:gd name="connsiteX4" fmla="*/ 7762075 w 7762075"/>
              <a:gd name="connsiteY4" fmla="*/ 1065859 h 1258016"/>
              <a:gd name="connsiteX0" fmla="*/ 0 w 7872948"/>
              <a:gd name="connsiteY0" fmla="*/ 1257930 h 1296609"/>
              <a:gd name="connsiteX1" fmla="*/ 1917700 w 7872948"/>
              <a:gd name="connsiteY1" fmla="*/ 178430 h 1296609"/>
              <a:gd name="connsiteX2" fmla="*/ 3810000 w 7872948"/>
              <a:gd name="connsiteY2" fmla="*/ 1232530 h 1296609"/>
              <a:gd name="connsiteX3" fmla="*/ 6120167 w 7872948"/>
              <a:gd name="connsiteY3" fmla="*/ 425 h 1296609"/>
              <a:gd name="connsiteX4" fmla="*/ 7872948 w 7872948"/>
              <a:gd name="connsiteY4" fmla="*/ 1296361 h 1296609"/>
              <a:gd name="connsiteX0" fmla="*/ 0 w 7872948"/>
              <a:gd name="connsiteY0" fmla="*/ 1257930 h 1296609"/>
              <a:gd name="connsiteX1" fmla="*/ 1650430 w 7872948"/>
              <a:gd name="connsiteY1" fmla="*/ 263677 h 1296609"/>
              <a:gd name="connsiteX2" fmla="*/ 3810000 w 7872948"/>
              <a:gd name="connsiteY2" fmla="*/ 1232530 h 1296609"/>
              <a:gd name="connsiteX3" fmla="*/ 6120167 w 7872948"/>
              <a:gd name="connsiteY3" fmla="*/ 425 h 1296609"/>
              <a:gd name="connsiteX4" fmla="*/ 7872948 w 7872948"/>
              <a:gd name="connsiteY4" fmla="*/ 1296361 h 1296609"/>
              <a:gd name="connsiteX0" fmla="*/ 0 w 7872948"/>
              <a:gd name="connsiteY0" fmla="*/ 1257930 h 1296609"/>
              <a:gd name="connsiteX1" fmla="*/ 1650430 w 7872948"/>
              <a:gd name="connsiteY1" fmla="*/ 263677 h 1296609"/>
              <a:gd name="connsiteX2" fmla="*/ 3430071 w 7872948"/>
              <a:gd name="connsiteY2" fmla="*/ 1226591 h 1296609"/>
              <a:gd name="connsiteX3" fmla="*/ 6120167 w 7872948"/>
              <a:gd name="connsiteY3" fmla="*/ 425 h 1296609"/>
              <a:gd name="connsiteX4" fmla="*/ 7872948 w 7872948"/>
              <a:gd name="connsiteY4" fmla="*/ 1296361 h 1296609"/>
              <a:gd name="connsiteX0" fmla="*/ 0 w 7872948"/>
              <a:gd name="connsiteY0" fmla="*/ 1191562 h 1230254"/>
              <a:gd name="connsiteX1" fmla="*/ 1650430 w 7872948"/>
              <a:gd name="connsiteY1" fmla="*/ 197309 h 1230254"/>
              <a:gd name="connsiteX2" fmla="*/ 3430071 w 7872948"/>
              <a:gd name="connsiteY2" fmla="*/ 1160223 h 1230254"/>
              <a:gd name="connsiteX3" fmla="*/ 5639957 w 7872948"/>
              <a:gd name="connsiteY3" fmla="*/ 447 h 1230254"/>
              <a:gd name="connsiteX4" fmla="*/ 7872948 w 7872948"/>
              <a:gd name="connsiteY4" fmla="*/ 1229993 h 1230254"/>
              <a:gd name="connsiteX0" fmla="*/ 0 w 7681228"/>
              <a:gd name="connsiteY0" fmla="*/ 1191632 h 1191632"/>
              <a:gd name="connsiteX1" fmla="*/ 1650430 w 7681228"/>
              <a:gd name="connsiteY1" fmla="*/ 197379 h 1191632"/>
              <a:gd name="connsiteX2" fmla="*/ 3430071 w 7681228"/>
              <a:gd name="connsiteY2" fmla="*/ 1160293 h 1191632"/>
              <a:gd name="connsiteX3" fmla="*/ 5639957 w 7681228"/>
              <a:gd name="connsiteY3" fmla="*/ 517 h 1191632"/>
              <a:gd name="connsiteX4" fmla="*/ 7681228 w 7681228"/>
              <a:gd name="connsiteY4" fmla="*/ 1053214 h 1191632"/>
              <a:gd name="connsiteX0" fmla="*/ 0 w 7681228"/>
              <a:gd name="connsiteY0" fmla="*/ 1191576 h 1191576"/>
              <a:gd name="connsiteX1" fmla="*/ 1650430 w 7681228"/>
              <a:gd name="connsiteY1" fmla="*/ 197323 h 1191576"/>
              <a:gd name="connsiteX2" fmla="*/ 3430071 w 7681228"/>
              <a:gd name="connsiteY2" fmla="*/ 1160237 h 1191576"/>
              <a:gd name="connsiteX3" fmla="*/ 5639957 w 7681228"/>
              <a:gd name="connsiteY3" fmla="*/ 461 h 1191576"/>
              <a:gd name="connsiteX4" fmla="*/ 7681228 w 7681228"/>
              <a:gd name="connsiteY4" fmla="*/ 1053158 h 1191576"/>
              <a:gd name="connsiteX0" fmla="*/ 0 w 7826216"/>
              <a:gd name="connsiteY0" fmla="*/ 1191456 h 1508838"/>
              <a:gd name="connsiteX1" fmla="*/ 1650430 w 7826216"/>
              <a:gd name="connsiteY1" fmla="*/ 197203 h 1508838"/>
              <a:gd name="connsiteX2" fmla="*/ 3430071 w 7826216"/>
              <a:gd name="connsiteY2" fmla="*/ 1160117 h 1508838"/>
              <a:gd name="connsiteX3" fmla="*/ 5639957 w 7826216"/>
              <a:gd name="connsiteY3" fmla="*/ 341 h 1508838"/>
              <a:gd name="connsiteX4" fmla="*/ 7826216 w 7826216"/>
              <a:gd name="connsiteY4" fmla="*/ 1498311 h 1508838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430071 w 7826216"/>
              <a:gd name="connsiteY2" fmla="*/ 977278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737105 w 7826216"/>
              <a:gd name="connsiteY2" fmla="*/ 1136304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737105 w 7826216"/>
              <a:gd name="connsiteY2" fmla="*/ 1136304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737105 w 7826216"/>
              <a:gd name="connsiteY2" fmla="*/ 1136304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994938 h 1314128"/>
              <a:gd name="connsiteX1" fmla="*/ 1650430 w 7826216"/>
              <a:gd name="connsiteY1" fmla="*/ 685 h 1314128"/>
              <a:gd name="connsiteX2" fmla="*/ 3737105 w 7826216"/>
              <a:gd name="connsiteY2" fmla="*/ 1122625 h 1314128"/>
              <a:gd name="connsiteX3" fmla="*/ 5946991 w 7826216"/>
              <a:gd name="connsiteY3" fmla="*/ 66216 h 1314128"/>
              <a:gd name="connsiteX4" fmla="*/ 7826216 w 7826216"/>
              <a:gd name="connsiteY4" fmla="*/ 1301793 h 1314128"/>
              <a:gd name="connsiteX0" fmla="*/ 0 w 7826216"/>
              <a:gd name="connsiteY0" fmla="*/ 929125 h 1248315"/>
              <a:gd name="connsiteX1" fmla="*/ 1641902 w 7826216"/>
              <a:gd name="connsiteY1" fmla="*/ 30287 h 1248315"/>
              <a:gd name="connsiteX2" fmla="*/ 3737105 w 7826216"/>
              <a:gd name="connsiteY2" fmla="*/ 1056812 h 1248315"/>
              <a:gd name="connsiteX3" fmla="*/ 5946991 w 7826216"/>
              <a:gd name="connsiteY3" fmla="*/ 403 h 1248315"/>
              <a:gd name="connsiteX4" fmla="*/ 7826216 w 7826216"/>
              <a:gd name="connsiteY4" fmla="*/ 1235980 h 1248315"/>
              <a:gd name="connsiteX0" fmla="*/ 0 w 7826216"/>
              <a:gd name="connsiteY0" fmla="*/ 929125 h 1248315"/>
              <a:gd name="connsiteX1" fmla="*/ 1641902 w 7826216"/>
              <a:gd name="connsiteY1" fmla="*/ 30287 h 1248315"/>
              <a:gd name="connsiteX2" fmla="*/ 3941795 w 7826216"/>
              <a:gd name="connsiteY2" fmla="*/ 1088617 h 1248315"/>
              <a:gd name="connsiteX3" fmla="*/ 5946991 w 7826216"/>
              <a:gd name="connsiteY3" fmla="*/ 403 h 1248315"/>
              <a:gd name="connsiteX4" fmla="*/ 7826216 w 7826216"/>
              <a:gd name="connsiteY4" fmla="*/ 1235980 h 1248315"/>
              <a:gd name="connsiteX0" fmla="*/ 0 w 7698285"/>
              <a:gd name="connsiteY0" fmla="*/ 929138 h 1201018"/>
              <a:gd name="connsiteX1" fmla="*/ 1641902 w 7698285"/>
              <a:gd name="connsiteY1" fmla="*/ 30300 h 1201018"/>
              <a:gd name="connsiteX2" fmla="*/ 3941795 w 7698285"/>
              <a:gd name="connsiteY2" fmla="*/ 1088630 h 1201018"/>
              <a:gd name="connsiteX3" fmla="*/ 5946991 w 7698285"/>
              <a:gd name="connsiteY3" fmla="*/ 416 h 1201018"/>
              <a:gd name="connsiteX4" fmla="*/ 7698285 w 7698285"/>
              <a:gd name="connsiteY4" fmla="*/ 1188285 h 1201018"/>
              <a:gd name="connsiteX0" fmla="*/ 0 w 7698285"/>
              <a:gd name="connsiteY0" fmla="*/ 929194 h 1188341"/>
              <a:gd name="connsiteX1" fmla="*/ 1641902 w 7698285"/>
              <a:gd name="connsiteY1" fmla="*/ 30356 h 1188341"/>
              <a:gd name="connsiteX2" fmla="*/ 3941795 w 7698285"/>
              <a:gd name="connsiteY2" fmla="*/ 1088686 h 1188341"/>
              <a:gd name="connsiteX3" fmla="*/ 5946991 w 7698285"/>
              <a:gd name="connsiteY3" fmla="*/ 472 h 1188341"/>
              <a:gd name="connsiteX4" fmla="*/ 7698285 w 7698285"/>
              <a:gd name="connsiteY4" fmla="*/ 1188341 h 1188341"/>
              <a:gd name="connsiteX0" fmla="*/ 0 w 7766515"/>
              <a:gd name="connsiteY0" fmla="*/ 1064367 h 1188341"/>
              <a:gd name="connsiteX1" fmla="*/ 1710132 w 7766515"/>
              <a:gd name="connsiteY1" fmla="*/ 30356 h 1188341"/>
              <a:gd name="connsiteX2" fmla="*/ 4010025 w 7766515"/>
              <a:gd name="connsiteY2" fmla="*/ 1088686 h 1188341"/>
              <a:gd name="connsiteX3" fmla="*/ 6015221 w 7766515"/>
              <a:gd name="connsiteY3" fmla="*/ 472 h 1188341"/>
              <a:gd name="connsiteX4" fmla="*/ 7766515 w 7766515"/>
              <a:gd name="connsiteY4" fmla="*/ 1188341 h 1188341"/>
              <a:gd name="connsiteX0" fmla="*/ 0 w 7809158"/>
              <a:gd name="connsiteY0" fmla="*/ 682705 h 1188341"/>
              <a:gd name="connsiteX1" fmla="*/ 1752775 w 7809158"/>
              <a:gd name="connsiteY1" fmla="*/ 30356 h 1188341"/>
              <a:gd name="connsiteX2" fmla="*/ 4052668 w 7809158"/>
              <a:gd name="connsiteY2" fmla="*/ 1088686 h 1188341"/>
              <a:gd name="connsiteX3" fmla="*/ 6057864 w 7809158"/>
              <a:gd name="connsiteY3" fmla="*/ 472 h 1188341"/>
              <a:gd name="connsiteX4" fmla="*/ 7809158 w 7809158"/>
              <a:gd name="connsiteY4" fmla="*/ 1188341 h 1188341"/>
              <a:gd name="connsiteX0" fmla="*/ 0 w 7809158"/>
              <a:gd name="connsiteY0" fmla="*/ 682705 h 1188341"/>
              <a:gd name="connsiteX1" fmla="*/ 1752775 w 7809158"/>
              <a:gd name="connsiteY1" fmla="*/ 30356 h 1188341"/>
              <a:gd name="connsiteX2" fmla="*/ 4052668 w 7809158"/>
              <a:gd name="connsiteY2" fmla="*/ 1088686 h 1188341"/>
              <a:gd name="connsiteX3" fmla="*/ 6057864 w 7809158"/>
              <a:gd name="connsiteY3" fmla="*/ 472 h 1188341"/>
              <a:gd name="connsiteX4" fmla="*/ 7809158 w 7809158"/>
              <a:gd name="connsiteY4" fmla="*/ 1188341 h 1188341"/>
              <a:gd name="connsiteX0" fmla="*/ 0 w 7800630"/>
              <a:gd name="connsiteY0" fmla="*/ 1104124 h 1188341"/>
              <a:gd name="connsiteX1" fmla="*/ 1744247 w 7800630"/>
              <a:gd name="connsiteY1" fmla="*/ 30356 h 1188341"/>
              <a:gd name="connsiteX2" fmla="*/ 4044140 w 7800630"/>
              <a:gd name="connsiteY2" fmla="*/ 1088686 h 1188341"/>
              <a:gd name="connsiteX3" fmla="*/ 6049336 w 7800630"/>
              <a:gd name="connsiteY3" fmla="*/ 472 h 1188341"/>
              <a:gd name="connsiteX4" fmla="*/ 7800630 w 7800630"/>
              <a:gd name="connsiteY4" fmla="*/ 1188341 h 1188341"/>
              <a:gd name="connsiteX0" fmla="*/ 0 w 7800630"/>
              <a:gd name="connsiteY0" fmla="*/ 1120027 h 1188341"/>
              <a:gd name="connsiteX1" fmla="*/ 1744247 w 7800630"/>
              <a:gd name="connsiteY1" fmla="*/ 30356 h 1188341"/>
              <a:gd name="connsiteX2" fmla="*/ 4044140 w 7800630"/>
              <a:gd name="connsiteY2" fmla="*/ 1088686 h 1188341"/>
              <a:gd name="connsiteX3" fmla="*/ 6049336 w 7800630"/>
              <a:gd name="connsiteY3" fmla="*/ 472 h 1188341"/>
              <a:gd name="connsiteX4" fmla="*/ 7800630 w 7800630"/>
              <a:gd name="connsiteY4" fmla="*/ 1188341 h 1188341"/>
              <a:gd name="connsiteX0" fmla="*/ 0 w 7800630"/>
              <a:gd name="connsiteY0" fmla="*/ 1120027 h 1188341"/>
              <a:gd name="connsiteX1" fmla="*/ 1744247 w 7800630"/>
              <a:gd name="connsiteY1" fmla="*/ 30356 h 1188341"/>
              <a:gd name="connsiteX2" fmla="*/ 4044140 w 7800630"/>
              <a:gd name="connsiteY2" fmla="*/ 1088686 h 1188341"/>
              <a:gd name="connsiteX3" fmla="*/ 6049336 w 7800630"/>
              <a:gd name="connsiteY3" fmla="*/ 472 h 1188341"/>
              <a:gd name="connsiteX4" fmla="*/ 7800630 w 7800630"/>
              <a:gd name="connsiteY4" fmla="*/ 1188341 h 1188341"/>
              <a:gd name="connsiteX0" fmla="*/ 0 w 7851801"/>
              <a:gd name="connsiteY0" fmla="*/ 1120082 h 1120082"/>
              <a:gd name="connsiteX1" fmla="*/ 1744247 w 7851801"/>
              <a:gd name="connsiteY1" fmla="*/ 30411 h 1120082"/>
              <a:gd name="connsiteX2" fmla="*/ 4044140 w 7851801"/>
              <a:gd name="connsiteY2" fmla="*/ 1088741 h 1120082"/>
              <a:gd name="connsiteX3" fmla="*/ 6049336 w 7851801"/>
              <a:gd name="connsiteY3" fmla="*/ 527 h 1120082"/>
              <a:gd name="connsiteX4" fmla="*/ 7851801 w 7851801"/>
              <a:gd name="connsiteY4" fmla="*/ 1061175 h 1120082"/>
              <a:gd name="connsiteX0" fmla="*/ 0 w 7851801"/>
              <a:gd name="connsiteY0" fmla="*/ 1120082 h 1120082"/>
              <a:gd name="connsiteX1" fmla="*/ 1744247 w 7851801"/>
              <a:gd name="connsiteY1" fmla="*/ 30411 h 1120082"/>
              <a:gd name="connsiteX2" fmla="*/ 4044140 w 7851801"/>
              <a:gd name="connsiteY2" fmla="*/ 1088741 h 1120082"/>
              <a:gd name="connsiteX3" fmla="*/ 6049336 w 7851801"/>
              <a:gd name="connsiteY3" fmla="*/ 527 h 1120082"/>
              <a:gd name="connsiteX4" fmla="*/ 7851801 w 7851801"/>
              <a:gd name="connsiteY4" fmla="*/ 1061175 h 1120082"/>
              <a:gd name="connsiteX0" fmla="*/ 0 w 7851801"/>
              <a:gd name="connsiteY0" fmla="*/ 1120082 h 1120082"/>
              <a:gd name="connsiteX1" fmla="*/ 1744247 w 7851801"/>
              <a:gd name="connsiteY1" fmla="*/ 30411 h 1120082"/>
              <a:gd name="connsiteX2" fmla="*/ 4044140 w 7851801"/>
              <a:gd name="connsiteY2" fmla="*/ 1088741 h 1120082"/>
              <a:gd name="connsiteX3" fmla="*/ 6049336 w 7851801"/>
              <a:gd name="connsiteY3" fmla="*/ 527 h 1120082"/>
              <a:gd name="connsiteX4" fmla="*/ 7851801 w 7851801"/>
              <a:gd name="connsiteY4" fmla="*/ 1061175 h 1120082"/>
              <a:gd name="connsiteX0" fmla="*/ 0 w 7851801"/>
              <a:gd name="connsiteY0" fmla="*/ 1119555 h 1119555"/>
              <a:gd name="connsiteX1" fmla="*/ 1744247 w 7851801"/>
              <a:gd name="connsiteY1" fmla="*/ 29884 h 1119555"/>
              <a:gd name="connsiteX2" fmla="*/ 4044140 w 7851801"/>
              <a:gd name="connsiteY2" fmla="*/ 1088214 h 1119555"/>
              <a:gd name="connsiteX3" fmla="*/ 6049336 w 7851801"/>
              <a:gd name="connsiteY3" fmla="*/ 0 h 1119555"/>
              <a:gd name="connsiteX4" fmla="*/ 7851801 w 7851801"/>
              <a:gd name="connsiteY4" fmla="*/ 1060648 h 1119555"/>
              <a:gd name="connsiteX0" fmla="*/ 0 w 7851801"/>
              <a:gd name="connsiteY0" fmla="*/ 1119555 h 1119555"/>
              <a:gd name="connsiteX1" fmla="*/ 1744247 w 7851801"/>
              <a:gd name="connsiteY1" fmla="*/ 29884 h 1119555"/>
              <a:gd name="connsiteX2" fmla="*/ 4044140 w 7851801"/>
              <a:gd name="connsiteY2" fmla="*/ 1088214 h 1119555"/>
              <a:gd name="connsiteX3" fmla="*/ 6049336 w 7851801"/>
              <a:gd name="connsiteY3" fmla="*/ 0 h 1119555"/>
              <a:gd name="connsiteX4" fmla="*/ 7851801 w 7851801"/>
              <a:gd name="connsiteY4" fmla="*/ 1060648 h 1119555"/>
              <a:gd name="connsiteX0" fmla="*/ 0 w 7851801"/>
              <a:gd name="connsiteY0" fmla="*/ 1119555 h 1119555"/>
              <a:gd name="connsiteX1" fmla="*/ 2349784 w 7851801"/>
              <a:gd name="connsiteY1" fmla="*/ 13981 h 1119555"/>
              <a:gd name="connsiteX2" fmla="*/ 4044140 w 7851801"/>
              <a:gd name="connsiteY2" fmla="*/ 1088214 h 1119555"/>
              <a:gd name="connsiteX3" fmla="*/ 6049336 w 7851801"/>
              <a:gd name="connsiteY3" fmla="*/ 0 h 1119555"/>
              <a:gd name="connsiteX4" fmla="*/ 7851801 w 7851801"/>
              <a:gd name="connsiteY4" fmla="*/ 1060648 h 1119555"/>
              <a:gd name="connsiteX0" fmla="*/ 0 w 7118332"/>
              <a:gd name="connsiteY0" fmla="*/ 1079799 h 1088237"/>
              <a:gd name="connsiteX1" fmla="*/ 1616315 w 7118332"/>
              <a:gd name="connsiteY1" fmla="*/ 13981 h 1088237"/>
              <a:gd name="connsiteX2" fmla="*/ 3310671 w 7118332"/>
              <a:gd name="connsiteY2" fmla="*/ 1088214 h 1088237"/>
              <a:gd name="connsiteX3" fmla="*/ 5315867 w 7118332"/>
              <a:gd name="connsiteY3" fmla="*/ 0 h 1088237"/>
              <a:gd name="connsiteX4" fmla="*/ 7118332 w 7118332"/>
              <a:gd name="connsiteY4" fmla="*/ 1060648 h 1088237"/>
              <a:gd name="connsiteX0" fmla="*/ 0 w 7118332"/>
              <a:gd name="connsiteY0" fmla="*/ 1079799 h 1088237"/>
              <a:gd name="connsiteX1" fmla="*/ 1616315 w 7118332"/>
              <a:gd name="connsiteY1" fmla="*/ 13981 h 1088237"/>
              <a:gd name="connsiteX2" fmla="*/ 3310671 w 7118332"/>
              <a:gd name="connsiteY2" fmla="*/ 1088214 h 1088237"/>
              <a:gd name="connsiteX3" fmla="*/ 5315867 w 7118332"/>
              <a:gd name="connsiteY3" fmla="*/ 0 h 1088237"/>
              <a:gd name="connsiteX4" fmla="*/ 7118332 w 7118332"/>
              <a:gd name="connsiteY4" fmla="*/ 1060648 h 1088237"/>
              <a:gd name="connsiteX0" fmla="*/ 0 w 7118332"/>
              <a:gd name="connsiteY0" fmla="*/ 1065820 h 1074258"/>
              <a:gd name="connsiteX1" fmla="*/ 1616315 w 7118332"/>
              <a:gd name="connsiteY1" fmla="*/ 2 h 1074258"/>
              <a:gd name="connsiteX2" fmla="*/ 3310671 w 7118332"/>
              <a:gd name="connsiteY2" fmla="*/ 1074235 h 1074258"/>
              <a:gd name="connsiteX3" fmla="*/ 4974720 w 7118332"/>
              <a:gd name="connsiteY3" fmla="*/ 1924 h 1074258"/>
              <a:gd name="connsiteX4" fmla="*/ 7118332 w 7118332"/>
              <a:gd name="connsiteY4" fmla="*/ 1046669 h 1074258"/>
              <a:gd name="connsiteX0" fmla="*/ 0 w 6623667"/>
              <a:gd name="connsiteY0" fmla="*/ 1065820 h 1074258"/>
              <a:gd name="connsiteX1" fmla="*/ 1616315 w 6623667"/>
              <a:gd name="connsiteY1" fmla="*/ 2 h 1074258"/>
              <a:gd name="connsiteX2" fmla="*/ 3310671 w 6623667"/>
              <a:gd name="connsiteY2" fmla="*/ 1074235 h 1074258"/>
              <a:gd name="connsiteX3" fmla="*/ 4974720 w 6623667"/>
              <a:gd name="connsiteY3" fmla="*/ 1924 h 1074258"/>
              <a:gd name="connsiteX4" fmla="*/ 6623667 w 6623667"/>
              <a:gd name="connsiteY4" fmla="*/ 1038718 h 1074258"/>
              <a:gd name="connsiteX0" fmla="*/ 0 w 6478679"/>
              <a:gd name="connsiteY0" fmla="*/ 1065820 h 1074258"/>
              <a:gd name="connsiteX1" fmla="*/ 1616315 w 6478679"/>
              <a:gd name="connsiteY1" fmla="*/ 2 h 1074258"/>
              <a:gd name="connsiteX2" fmla="*/ 3310671 w 6478679"/>
              <a:gd name="connsiteY2" fmla="*/ 1074235 h 1074258"/>
              <a:gd name="connsiteX3" fmla="*/ 4974720 w 6478679"/>
              <a:gd name="connsiteY3" fmla="*/ 1924 h 1074258"/>
              <a:gd name="connsiteX4" fmla="*/ 6478679 w 6478679"/>
              <a:gd name="connsiteY4" fmla="*/ 1070523 h 1074258"/>
              <a:gd name="connsiteX0" fmla="*/ 0 w 6700425"/>
              <a:gd name="connsiteY0" fmla="*/ 1065820 h 1074258"/>
              <a:gd name="connsiteX1" fmla="*/ 1616315 w 6700425"/>
              <a:gd name="connsiteY1" fmla="*/ 2 h 1074258"/>
              <a:gd name="connsiteX2" fmla="*/ 3310671 w 6700425"/>
              <a:gd name="connsiteY2" fmla="*/ 1074235 h 1074258"/>
              <a:gd name="connsiteX3" fmla="*/ 4974720 w 6700425"/>
              <a:gd name="connsiteY3" fmla="*/ 1924 h 1074258"/>
              <a:gd name="connsiteX4" fmla="*/ 6700425 w 6700425"/>
              <a:gd name="connsiteY4" fmla="*/ 1038717 h 1074258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22"/>
              <a:gd name="connsiteX1" fmla="*/ 1616315 w 6700425"/>
              <a:gd name="connsiteY1" fmla="*/ 61689 h 1135922"/>
              <a:gd name="connsiteX2" fmla="*/ 3310671 w 6700425"/>
              <a:gd name="connsiteY2" fmla="*/ 1135922 h 1135922"/>
              <a:gd name="connsiteX3" fmla="*/ 5034421 w 6700425"/>
              <a:gd name="connsiteY3" fmla="*/ 0 h 1135922"/>
              <a:gd name="connsiteX4" fmla="*/ 6700425 w 6700425"/>
              <a:gd name="connsiteY4" fmla="*/ 1100404 h 1135922"/>
              <a:gd name="connsiteX0" fmla="*/ 0 w 6700425"/>
              <a:gd name="connsiteY0" fmla="*/ 1127509 h 1135924"/>
              <a:gd name="connsiteX1" fmla="*/ 1616315 w 6700425"/>
              <a:gd name="connsiteY1" fmla="*/ 61691 h 1135924"/>
              <a:gd name="connsiteX2" fmla="*/ 3310671 w 6700425"/>
              <a:gd name="connsiteY2" fmla="*/ 1135924 h 1135924"/>
              <a:gd name="connsiteX3" fmla="*/ 5034421 w 6700425"/>
              <a:gd name="connsiteY3" fmla="*/ 2 h 1135924"/>
              <a:gd name="connsiteX4" fmla="*/ 6700425 w 6700425"/>
              <a:gd name="connsiteY4" fmla="*/ 1100406 h 1135924"/>
              <a:gd name="connsiteX0" fmla="*/ 0 w 6700425"/>
              <a:gd name="connsiteY0" fmla="*/ 1127509 h 1135924"/>
              <a:gd name="connsiteX1" fmla="*/ 1616315 w 6700425"/>
              <a:gd name="connsiteY1" fmla="*/ 61691 h 1135924"/>
              <a:gd name="connsiteX2" fmla="*/ 3310671 w 6700425"/>
              <a:gd name="connsiteY2" fmla="*/ 1135924 h 1135924"/>
              <a:gd name="connsiteX3" fmla="*/ 5034421 w 6700425"/>
              <a:gd name="connsiteY3" fmla="*/ 2 h 1135924"/>
              <a:gd name="connsiteX4" fmla="*/ 6700425 w 6700425"/>
              <a:gd name="connsiteY4" fmla="*/ 1100406 h 1135924"/>
              <a:gd name="connsiteX0" fmla="*/ 0 w 6700425"/>
              <a:gd name="connsiteY0" fmla="*/ 1127509 h 1135924"/>
              <a:gd name="connsiteX1" fmla="*/ 1616315 w 6700425"/>
              <a:gd name="connsiteY1" fmla="*/ 61691 h 1135924"/>
              <a:gd name="connsiteX2" fmla="*/ 3310671 w 6700425"/>
              <a:gd name="connsiteY2" fmla="*/ 1135924 h 1135924"/>
              <a:gd name="connsiteX3" fmla="*/ 5034421 w 6700425"/>
              <a:gd name="connsiteY3" fmla="*/ 2 h 1135924"/>
              <a:gd name="connsiteX4" fmla="*/ 6700425 w 6700425"/>
              <a:gd name="connsiteY4" fmla="*/ 1072905 h 1135924"/>
              <a:gd name="connsiteX0" fmla="*/ 0 w 6715173"/>
              <a:gd name="connsiteY0" fmla="*/ 1127509 h 1135924"/>
              <a:gd name="connsiteX1" fmla="*/ 1616315 w 6715173"/>
              <a:gd name="connsiteY1" fmla="*/ 61691 h 1135924"/>
              <a:gd name="connsiteX2" fmla="*/ 3310671 w 6715173"/>
              <a:gd name="connsiteY2" fmla="*/ 1135924 h 1135924"/>
              <a:gd name="connsiteX3" fmla="*/ 5034421 w 6715173"/>
              <a:gd name="connsiteY3" fmla="*/ 2 h 1135924"/>
              <a:gd name="connsiteX4" fmla="*/ 6715173 w 6715173"/>
              <a:gd name="connsiteY4" fmla="*/ 1059155 h 113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173" h="1135924">
                <a:moveTo>
                  <a:pt x="0" y="1127509"/>
                </a:moveTo>
                <a:cubicBezTo>
                  <a:pt x="507007" y="1133134"/>
                  <a:pt x="1064537" y="60289"/>
                  <a:pt x="1616315" y="61691"/>
                </a:cubicBezTo>
                <a:cubicBezTo>
                  <a:pt x="2168093" y="63093"/>
                  <a:pt x="2778719" y="1127987"/>
                  <a:pt x="3310671" y="1135924"/>
                </a:cubicBezTo>
                <a:cubicBezTo>
                  <a:pt x="3866607" y="1117437"/>
                  <a:pt x="4488155" y="10816"/>
                  <a:pt x="5034421" y="2"/>
                </a:cubicBezTo>
                <a:cubicBezTo>
                  <a:pt x="5562285" y="-1785"/>
                  <a:pt x="6713956" y="1071307"/>
                  <a:pt x="6715173" y="1059155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476362" y="1903967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年度工作概括</a:t>
            </a:r>
          </a:p>
        </p:txBody>
      </p: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2060538" y="2904191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3658326" y="1901113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成功案例展示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220072" y="2918132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工作存在不足</a:t>
            </a:r>
            <a:endParaRPr 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3588" y="2246468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一年的总结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24774" y="3256146"/>
            <a:ext cx="11721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我们胡业绩效率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94073" y="2233018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我们完成效果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29432" y="3254811"/>
            <a:ext cx="11721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长期的战略目标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862349" y="2676127"/>
            <a:ext cx="1047751" cy="1047751"/>
            <a:chOff x="1008115" y="2542722"/>
            <a:chExt cx="1360493" cy="1360493"/>
          </a:xfrm>
        </p:grpSpPr>
        <p:grpSp>
          <p:nvGrpSpPr>
            <p:cNvPr id="42" name="组合 41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4" name="同心圆 4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351287" y="2797030"/>
              <a:ext cx="649839" cy="91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0070C0"/>
                  </a:solidFill>
                  <a:latin typeface="微软雅黑" pitchFamily="34" charset="-122"/>
                  <a:ea typeface="造字工房劲黑（非商用）常规体" pitchFamily="50" charset="-122"/>
                </a:rPr>
                <a:t>1</a:t>
              </a:r>
              <a:endParaRPr lang="zh-CN" altLang="en-US" sz="4000" b="1" dirty="0">
                <a:solidFill>
                  <a:srgbClr val="0070C0"/>
                </a:solidFill>
                <a:latin typeface="微软雅黑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998332" y="2647118"/>
            <a:ext cx="1047751" cy="1047751"/>
            <a:chOff x="4770261" y="2542722"/>
            <a:chExt cx="1360493" cy="1360493"/>
          </a:xfrm>
        </p:grpSpPr>
        <p:grpSp>
          <p:nvGrpSpPr>
            <p:cNvPr id="47" name="组合 46"/>
            <p:cNvGrpSpPr/>
            <p:nvPr/>
          </p:nvGrpSpPr>
          <p:grpSpPr>
            <a:xfrm>
              <a:off x="4770261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9" name="同心圆 4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5124493" y="2780033"/>
              <a:ext cx="649839" cy="91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0070C0"/>
                  </a:solidFill>
                  <a:latin typeface="微软雅黑" pitchFamily="34" charset="-122"/>
                  <a:ea typeface="造字工房劲黑（非商用）常规体" pitchFamily="50" charset="-122"/>
                </a:rPr>
                <a:t>3</a:t>
              </a:r>
              <a:endParaRPr lang="zh-CN" altLang="en-US" sz="4000" b="1" dirty="0">
                <a:solidFill>
                  <a:srgbClr val="0070C0"/>
                </a:solidFill>
                <a:latin typeface="微软雅黑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398370" y="1648195"/>
            <a:ext cx="1047751" cy="1047751"/>
            <a:chOff x="2889188" y="1494971"/>
            <a:chExt cx="1360493" cy="1360493"/>
          </a:xfrm>
        </p:grpSpPr>
        <p:grpSp>
          <p:nvGrpSpPr>
            <p:cNvPr id="52" name="组合 51"/>
            <p:cNvGrpSpPr/>
            <p:nvPr/>
          </p:nvGrpSpPr>
          <p:grpSpPr>
            <a:xfrm>
              <a:off x="2889188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4" name="同心圆 5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3243268" y="1759181"/>
              <a:ext cx="649839" cy="91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0070C0"/>
                  </a:solidFill>
                  <a:latin typeface="微软雅黑" pitchFamily="34" charset="-122"/>
                  <a:ea typeface="造字工房劲黑（非商用）常规体" pitchFamily="50" charset="-122"/>
                </a:rPr>
                <a:t>2</a:t>
              </a:r>
              <a:endParaRPr lang="zh-CN" altLang="en-US" sz="4000" b="1" dirty="0">
                <a:solidFill>
                  <a:srgbClr val="0070C0"/>
                </a:solidFill>
                <a:latin typeface="微软雅黑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582508" y="1561903"/>
            <a:ext cx="1047751" cy="1047751"/>
            <a:chOff x="6651335" y="1494971"/>
            <a:chExt cx="1360493" cy="1360493"/>
          </a:xfrm>
        </p:grpSpPr>
        <p:grpSp>
          <p:nvGrpSpPr>
            <p:cNvPr id="57" name="组合 56"/>
            <p:cNvGrpSpPr/>
            <p:nvPr/>
          </p:nvGrpSpPr>
          <p:grpSpPr>
            <a:xfrm>
              <a:off x="6651335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9" name="同心圆 5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980723" y="1724166"/>
              <a:ext cx="649839" cy="91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0070C0"/>
                  </a:solidFill>
                  <a:latin typeface="微软雅黑" pitchFamily="34" charset="-122"/>
                  <a:ea typeface="造字工房劲黑（非商用）常规体" pitchFamily="50" charset="-122"/>
                </a:rPr>
                <a:t>4</a:t>
              </a:r>
              <a:endParaRPr lang="zh-CN" altLang="en-US" sz="4000" b="1" dirty="0">
                <a:solidFill>
                  <a:srgbClr val="0070C0"/>
                </a:solidFill>
                <a:latin typeface="微软雅黑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120313" y="2635778"/>
            <a:ext cx="1047751" cy="1047751"/>
            <a:chOff x="6651335" y="1494971"/>
            <a:chExt cx="1360493" cy="1360493"/>
          </a:xfrm>
        </p:grpSpPr>
        <p:grpSp>
          <p:nvGrpSpPr>
            <p:cNvPr id="62" name="组合 61"/>
            <p:cNvGrpSpPr/>
            <p:nvPr/>
          </p:nvGrpSpPr>
          <p:grpSpPr>
            <a:xfrm>
              <a:off x="6651335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4" name="同心圆 6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7011696" y="1738356"/>
              <a:ext cx="649839" cy="91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0070C0"/>
                  </a:solidFill>
                  <a:latin typeface="微软雅黑" pitchFamily="34" charset="-122"/>
                  <a:ea typeface="造字工房劲黑（非商用）常规体" pitchFamily="50" charset="-122"/>
                </a:rPr>
                <a:t>5</a:t>
              </a:r>
            </a:p>
          </p:txBody>
        </p:sp>
      </p:grp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6732240" y="1883608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931" y="2211710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未来发展规划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563888" y="475567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目 录 页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515257" y="624114"/>
            <a:ext cx="3192647" cy="52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5436096" y="629351"/>
            <a:ext cx="326465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87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66" grpId="0"/>
      <p:bldP spid="6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470" y="13560"/>
            <a:ext cx="1323753" cy="11180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5" name="矩形 4"/>
          <p:cNvSpPr/>
          <p:nvPr/>
        </p:nvSpPr>
        <p:spPr>
          <a:xfrm>
            <a:off x="120361" y="406004"/>
            <a:ext cx="1323753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LOGO</a:t>
            </a:r>
          </a:p>
          <a:p>
            <a:pPr algn="ctr"/>
            <a:r>
              <a:rPr lang="zh-CN" altLang="en-US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公司名称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235150"/>
              </p:ext>
            </p:extLst>
          </p:nvPr>
        </p:nvGraphicFramePr>
        <p:xfrm>
          <a:off x="2051720" y="267494"/>
          <a:ext cx="668655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年度总结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工作完成情况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成功项目展示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工作存在不足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明年工作计划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1447121" y="738099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397866" y="267494"/>
            <a:ext cx="1211619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377666" y="276786"/>
            <a:ext cx="126188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明年工作计划</a:t>
            </a:r>
          </a:p>
        </p:txBody>
      </p:sp>
      <p:grpSp>
        <p:nvGrpSpPr>
          <p:cNvPr id="10" name="组合 20"/>
          <p:cNvGrpSpPr/>
          <p:nvPr/>
        </p:nvGrpSpPr>
        <p:grpSpPr>
          <a:xfrm>
            <a:off x="2553585" y="1513975"/>
            <a:ext cx="1849061" cy="1708856"/>
            <a:chOff x="3201431" y="1806525"/>
            <a:chExt cx="1956750" cy="2020951"/>
          </a:xfrm>
          <a:solidFill>
            <a:srgbClr val="0070C0"/>
          </a:solidFill>
        </p:grpSpPr>
        <p:sp>
          <p:nvSpPr>
            <p:cNvPr id="11" name="上弧形箭头 2"/>
            <p:cNvSpPr/>
            <p:nvPr/>
          </p:nvSpPr>
          <p:spPr bwMode="auto">
            <a:xfrm rot="19829800">
              <a:off x="3201431" y="1806525"/>
              <a:ext cx="1929267" cy="2020951"/>
            </a:xfrm>
            <a:custGeom>
              <a:avLst/>
              <a:gdLst>
                <a:gd name="connsiteX0" fmla="*/ 3114346 w 3960440"/>
                <a:gd name="connsiteY0" fmla="*/ 3384376 h 3384376"/>
                <a:gd name="connsiteX1" fmla="*/ 2228160 w 3960440"/>
                <a:gd name="connsiteY1" fmla="*/ 2538282 h 3384376"/>
                <a:gd name="connsiteX2" fmla="*/ 2485035 w 3960440"/>
                <a:gd name="connsiteY2" fmla="*/ 2538282 h 3384376"/>
                <a:gd name="connsiteX3" fmla="*/ 1262564 w 3960440"/>
                <a:gd name="connsiteY3" fmla="*/ 0 h 3384376"/>
                <a:gd name="connsiteX4" fmla="*/ 2441003 w 3960440"/>
                <a:gd name="connsiteY4" fmla="*/ 0 h 3384376"/>
                <a:gd name="connsiteX5" fmla="*/ 3663474 w 3960440"/>
                <a:gd name="connsiteY5" fmla="*/ 2538282 h 3384376"/>
                <a:gd name="connsiteX6" fmla="*/ 3920348 w 3960440"/>
                <a:gd name="connsiteY6" fmla="*/ 2538282 h 3384376"/>
                <a:gd name="connsiteX7" fmla="*/ 3114346 w 3960440"/>
                <a:gd name="connsiteY7" fmla="*/ 3384376 h 3384376"/>
                <a:gd name="connsiteX0" fmla="*/ 1851783 w 3960440"/>
                <a:gd name="connsiteY0" fmla="*/ 391155 h 3384376"/>
                <a:gd name="connsiteX1" fmla="*/ 1178440 w 3960440"/>
                <a:gd name="connsiteY1" fmla="*/ 3384376 h 3384376"/>
                <a:gd name="connsiteX2" fmla="*/ 0 w 3960440"/>
                <a:gd name="connsiteY2" fmla="*/ 3384376 h 3384376"/>
                <a:gd name="connsiteX3" fmla="*/ 112781 w 3960440"/>
                <a:gd name="connsiteY3" fmla="*/ 1986193 h 3384376"/>
                <a:gd name="connsiteX4" fmla="*/ 1851782 w 3960440"/>
                <a:gd name="connsiteY4" fmla="*/ 391155 h 3384376"/>
                <a:gd name="connsiteX5" fmla="*/ 1851783 w 3960440"/>
                <a:gd name="connsiteY5" fmla="*/ 391155 h 3384376"/>
                <a:gd name="connsiteX0" fmla="*/ 1851783 w 3960440"/>
                <a:gd name="connsiteY0" fmla="*/ 391155 h 3384376"/>
                <a:gd name="connsiteX1" fmla="*/ 1178440 w 3960440"/>
                <a:gd name="connsiteY1" fmla="*/ 3384376 h 3384376"/>
                <a:gd name="connsiteX2" fmla="*/ 0 w 3960440"/>
                <a:gd name="connsiteY2" fmla="*/ 3384376 h 3384376"/>
                <a:gd name="connsiteX3" fmla="*/ 1262563 w 3960440"/>
                <a:gd name="connsiteY3" fmla="*/ 0 h 3384376"/>
                <a:gd name="connsiteX4" fmla="*/ 2441003 w 3960440"/>
                <a:gd name="connsiteY4" fmla="*/ 0 h 3384376"/>
                <a:gd name="connsiteX5" fmla="*/ 3663474 w 3960440"/>
                <a:gd name="connsiteY5" fmla="*/ 2538282 h 3384376"/>
                <a:gd name="connsiteX6" fmla="*/ 3920348 w 3960440"/>
                <a:gd name="connsiteY6" fmla="*/ 2538282 h 3384376"/>
                <a:gd name="connsiteX7" fmla="*/ 3114346 w 3960440"/>
                <a:gd name="connsiteY7" fmla="*/ 3384376 h 3384376"/>
                <a:gd name="connsiteX8" fmla="*/ 2228160 w 3960440"/>
                <a:gd name="connsiteY8" fmla="*/ 2538282 h 3384376"/>
                <a:gd name="connsiteX9" fmla="*/ 2485035 w 3960440"/>
                <a:gd name="connsiteY9" fmla="*/ 2538282 h 3384376"/>
                <a:gd name="connsiteX10" fmla="*/ 1262564 w 3960440"/>
                <a:gd name="connsiteY10" fmla="*/ 0 h 3384376"/>
                <a:gd name="connsiteX0" fmla="*/ 3131660 w 3937662"/>
                <a:gd name="connsiteY0" fmla="*/ 3385291 h 3385291"/>
                <a:gd name="connsiteX1" fmla="*/ 2245474 w 3937662"/>
                <a:gd name="connsiteY1" fmla="*/ 2539197 h 3385291"/>
                <a:gd name="connsiteX2" fmla="*/ 2502349 w 3937662"/>
                <a:gd name="connsiteY2" fmla="*/ 2539197 h 3385291"/>
                <a:gd name="connsiteX3" fmla="*/ 1279878 w 3937662"/>
                <a:gd name="connsiteY3" fmla="*/ 915 h 3385291"/>
                <a:gd name="connsiteX4" fmla="*/ 2458317 w 3937662"/>
                <a:gd name="connsiteY4" fmla="*/ 915 h 3385291"/>
                <a:gd name="connsiteX5" fmla="*/ 3680788 w 3937662"/>
                <a:gd name="connsiteY5" fmla="*/ 2539197 h 3385291"/>
                <a:gd name="connsiteX6" fmla="*/ 3937662 w 3937662"/>
                <a:gd name="connsiteY6" fmla="*/ 2539197 h 3385291"/>
                <a:gd name="connsiteX7" fmla="*/ 3131660 w 3937662"/>
                <a:gd name="connsiteY7" fmla="*/ 3385291 h 3385291"/>
                <a:gd name="connsiteX0" fmla="*/ 1869097 w 3937662"/>
                <a:gd name="connsiteY0" fmla="*/ 392070 h 3385291"/>
                <a:gd name="connsiteX1" fmla="*/ 1195754 w 3937662"/>
                <a:gd name="connsiteY1" fmla="*/ 3385291 h 3385291"/>
                <a:gd name="connsiteX2" fmla="*/ 17314 w 3937662"/>
                <a:gd name="connsiteY2" fmla="*/ 3385291 h 3385291"/>
                <a:gd name="connsiteX3" fmla="*/ 130095 w 3937662"/>
                <a:gd name="connsiteY3" fmla="*/ 1987108 h 3385291"/>
                <a:gd name="connsiteX4" fmla="*/ 1869096 w 3937662"/>
                <a:gd name="connsiteY4" fmla="*/ 392070 h 3385291"/>
                <a:gd name="connsiteX5" fmla="*/ 1869097 w 3937662"/>
                <a:gd name="connsiteY5" fmla="*/ 392070 h 3385291"/>
                <a:gd name="connsiteX0" fmla="*/ 1869097 w 3937662"/>
                <a:gd name="connsiteY0" fmla="*/ 392070 h 3385291"/>
                <a:gd name="connsiteX1" fmla="*/ 0 w 3937662"/>
                <a:gd name="connsiteY1" fmla="*/ 3385291 h 3385291"/>
                <a:gd name="connsiteX2" fmla="*/ 17314 w 3937662"/>
                <a:gd name="connsiteY2" fmla="*/ 3385291 h 3385291"/>
                <a:gd name="connsiteX3" fmla="*/ 1279877 w 3937662"/>
                <a:gd name="connsiteY3" fmla="*/ 915 h 3385291"/>
                <a:gd name="connsiteX4" fmla="*/ 2458317 w 3937662"/>
                <a:gd name="connsiteY4" fmla="*/ 915 h 3385291"/>
                <a:gd name="connsiteX5" fmla="*/ 3680788 w 3937662"/>
                <a:gd name="connsiteY5" fmla="*/ 2539197 h 3385291"/>
                <a:gd name="connsiteX6" fmla="*/ 3937662 w 3937662"/>
                <a:gd name="connsiteY6" fmla="*/ 2539197 h 3385291"/>
                <a:gd name="connsiteX7" fmla="*/ 3131660 w 3937662"/>
                <a:gd name="connsiteY7" fmla="*/ 3385291 h 3385291"/>
                <a:gd name="connsiteX8" fmla="*/ 2245474 w 3937662"/>
                <a:gd name="connsiteY8" fmla="*/ 2539197 h 3385291"/>
                <a:gd name="connsiteX9" fmla="*/ 2502349 w 3937662"/>
                <a:gd name="connsiteY9" fmla="*/ 2539197 h 3385291"/>
                <a:gd name="connsiteX10" fmla="*/ 1279878 w 3937662"/>
                <a:gd name="connsiteY10" fmla="*/ 915 h 3385291"/>
                <a:gd name="connsiteX0" fmla="*/ 3145728 w 3951730"/>
                <a:gd name="connsiteY0" fmla="*/ 3385291 h 3385291"/>
                <a:gd name="connsiteX1" fmla="*/ 2259542 w 3951730"/>
                <a:gd name="connsiteY1" fmla="*/ 2539197 h 3385291"/>
                <a:gd name="connsiteX2" fmla="*/ 2516417 w 3951730"/>
                <a:gd name="connsiteY2" fmla="*/ 2539197 h 3385291"/>
                <a:gd name="connsiteX3" fmla="*/ 1293946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0" fmla="*/ 1883165 w 3951730"/>
                <a:gd name="connsiteY0" fmla="*/ 392070 h 3385291"/>
                <a:gd name="connsiteX1" fmla="*/ 0 w 3951730"/>
                <a:gd name="connsiteY1" fmla="*/ 3343088 h 3385291"/>
                <a:gd name="connsiteX2" fmla="*/ 31382 w 3951730"/>
                <a:gd name="connsiteY2" fmla="*/ 3385291 h 3385291"/>
                <a:gd name="connsiteX3" fmla="*/ 144163 w 3951730"/>
                <a:gd name="connsiteY3" fmla="*/ 1987108 h 3385291"/>
                <a:gd name="connsiteX4" fmla="*/ 1883164 w 3951730"/>
                <a:gd name="connsiteY4" fmla="*/ 392070 h 3385291"/>
                <a:gd name="connsiteX5" fmla="*/ 1883165 w 3951730"/>
                <a:gd name="connsiteY5" fmla="*/ 392070 h 3385291"/>
                <a:gd name="connsiteX0" fmla="*/ 1883165 w 3951730"/>
                <a:gd name="connsiteY0" fmla="*/ 392070 h 3385291"/>
                <a:gd name="connsiteX1" fmla="*/ 14068 w 3951730"/>
                <a:gd name="connsiteY1" fmla="*/ 3385291 h 3385291"/>
                <a:gd name="connsiteX2" fmla="*/ 31382 w 3951730"/>
                <a:gd name="connsiteY2" fmla="*/ 3385291 h 3385291"/>
                <a:gd name="connsiteX3" fmla="*/ 1293945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8" fmla="*/ 2259542 w 3951730"/>
                <a:gd name="connsiteY8" fmla="*/ 2539197 h 3385291"/>
                <a:gd name="connsiteX9" fmla="*/ 2516417 w 3951730"/>
                <a:gd name="connsiteY9" fmla="*/ 2539197 h 3385291"/>
                <a:gd name="connsiteX10" fmla="*/ 1293946 w 3951730"/>
                <a:gd name="connsiteY10" fmla="*/ 915 h 3385291"/>
                <a:gd name="connsiteX0" fmla="*/ 3145728 w 3951730"/>
                <a:gd name="connsiteY0" fmla="*/ 3385291 h 3385291"/>
                <a:gd name="connsiteX1" fmla="*/ 2259542 w 3951730"/>
                <a:gd name="connsiteY1" fmla="*/ 2539197 h 3385291"/>
                <a:gd name="connsiteX2" fmla="*/ 2516417 w 3951730"/>
                <a:gd name="connsiteY2" fmla="*/ 2539197 h 3385291"/>
                <a:gd name="connsiteX3" fmla="*/ 1293946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0" fmla="*/ 1883165 w 3951730"/>
                <a:gd name="connsiteY0" fmla="*/ 392070 h 3385291"/>
                <a:gd name="connsiteX1" fmla="*/ 0 w 3951730"/>
                <a:gd name="connsiteY1" fmla="*/ 3343088 h 3385291"/>
                <a:gd name="connsiteX2" fmla="*/ 31382 w 3951730"/>
                <a:gd name="connsiteY2" fmla="*/ 3385291 h 3385291"/>
                <a:gd name="connsiteX3" fmla="*/ 144163 w 3951730"/>
                <a:gd name="connsiteY3" fmla="*/ 1987108 h 3385291"/>
                <a:gd name="connsiteX4" fmla="*/ 1883164 w 3951730"/>
                <a:gd name="connsiteY4" fmla="*/ 392070 h 3385291"/>
                <a:gd name="connsiteX5" fmla="*/ 1883165 w 3951730"/>
                <a:gd name="connsiteY5" fmla="*/ 392070 h 3385291"/>
                <a:gd name="connsiteX0" fmla="*/ 1883165 w 3951730"/>
                <a:gd name="connsiteY0" fmla="*/ 392070 h 3385291"/>
                <a:gd name="connsiteX1" fmla="*/ 14068 w 3951730"/>
                <a:gd name="connsiteY1" fmla="*/ 3385291 h 3385291"/>
                <a:gd name="connsiteX2" fmla="*/ 31382 w 3951730"/>
                <a:gd name="connsiteY2" fmla="*/ 3385291 h 3385291"/>
                <a:gd name="connsiteX3" fmla="*/ 1293945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8" fmla="*/ 2259542 w 3951730"/>
                <a:gd name="connsiteY8" fmla="*/ 2539197 h 3385291"/>
                <a:gd name="connsiteX9" fmla="*/ 2516417 w 3951730"/>
                <a:gd name="connsiteY9" fmla="*/ 2539197 h 3385291"/>
                <a:gd name="connsiteX10" fmla="*/ 1293946 w 3951730"/>
                <a:gd name="connsiteY10" fmla="*/ 915 h 3385291"/>
                <a:gd name="connsiteX0" fmla="*/ 3145728 w 3951730"/>
                <a:gd name="connsiteY0" fmla="*/ 3385291 h 3385291"/>
                <a:gd name="connsiteX1" fmla="*/ 2259542 w 3951730"/>
                <a:gd name="connsiteY1" fmla="*/ 2539197 h 3385291"/>
                <a:gd name="connsiteX2" fmla="*/ 2516417 w 3951730"/>
                <a:gd name="connsiteY2" fmla="*/ 2539197 h 3385291"/>
                <a:gd name="connsiteX3" fmla="*/ 1293946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0" fmla="*/ 1883165 w 3951730"/>
                <a:gd name="connsiteY0" fmla="*/ 392070 h 3385291"/>
                <a:gd name="connsiteX1" fmla="*/ 0 w 3951730"/>
                <a:gd name="connsiteY1" fmla="*/ 3343088 h 3385291"/>
                <a:gd name="connsiteX2" fmla="*/ 31382 w 3951730"/>
                <a:gd name="connsiteY2" fmla="*/ 3385291 h 3385291"/>
                <a:gd name="connsiteX3" fmla="*/ 144163 w 3951730"/>
                <a:gd name="connsiteY3" fmla="*/ 1987108 h 3385291"/>
                <a:gd name="connsiteX4" fmla="*/ 1883164 w 3951730"/>
                <a:gd name="connsiteY4" fmla="*/ 392070 h 3385291"/>
                <a:gd name="connsiteX5" fmla="*/ 1883165 w 3951730"/>
                <a:gd name="connsiteY5" fmla="*/ 392070 h 3385291"/>
                <a:gd name="connsiteX0" fmla="*/ 1883165 w 3951730"/>
                <a:gd name="connsiteY0" fmla="*/ 392070 h 3385291"/>
                <a:gd name="connsiteX1" fmla="*/ 14068 w 3951730"/>
                <a:gd name="connsiteY1" fmla="*/ 3385291 h 3385291"/>
                <a:gd name="connsiteX2" fmla="*/ 31382 w 3951730"/>
                <a:gd name="connsiteY2" fmla="*/ 3385291 h 3385291"/>
                <a:gd name="connsiteX3" fmla="*/ 1293945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8" fmla="*/ 2259542 w 3951730"/>
                <a:gd name="connsiteY8" fmla="*/ 2539197 h 3385291"/>
                <a:gd name="connsiteX9" fmla="*/ 2516417 w 3951730"/>
                <a:gd name="connsiteY9" fmla="*/ 2539197 h 3385291"/>
                <a:gd name="connsiteX10" fmla="*/ 1293946 w 3951730"/>
                <a:gd name="connsiteY10" fmla="*/ 915 h 3385291"/>
                <a:gd name="connsiteX0" fmla="*/ 3145728 w 3951730"/>
                <a:gd name="connsiteY0" fmla="*/ 3385291 h 3385291"/>
                <a:gd name="connsiteX1" fmla="*/ 2259542 w 3951730"/>
                <a:gd name="connsiteY1" fmla="*/ 2539197 h 3385291"/>
                <a:gd name="connsiteX2" fmla="*/ 2516417 w 3951730"/>
                <a:gd name="connsiteY2" fmla="*/ 2539197 h 3385291"/>
                <a:gd name="connsiteX3" fmla="*/ 1293946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0" fmla="*/ 1883165 w 3951730"/>
                <a:gd name="connsiteY0" fmla="*/ 392070 h 3385291"/>
                <a:gd name="connsiteX1" fmla="*/ 0 w 3951730"/>
                <a:gd name="connsiteY1" fmla="*/ 3343088 h 3385291"/>
                <a:gd name="connsiteX2" fmla="*/ 31382 w 3951730"/>
                <a:gd name="connsiteY2" fmla="*/ 3385291 h 3385291"/>
                <a:gd name="connsiteX3" fmla="*/ 144163 w 3951730"/>
                <a:gd name="connsiteY3" fmla="*/ 1987108 h 3385291"/>
                <a:gd name="connsiteX4" fmla="*/ 1883164 w 3951730"/>
                <a:gd name="connsiteY4" fmla="*/ 392070 h 3385291"/>
                <a:gd name="connsiteX5" fmla="*/ 1883165 w 3951730"/>
                <a:gd name="connsiteY5" fmla="*/ 392070 h 3385291"/>
                <a:gd name="connsiteX0" fmla="*/ 1883165 w 3951730"/>
                <a:gd name="connsiteY0" fmla="*/ 392070 h 3385291"/>
                <a:gd name="connsiteX1" fmla="*/ 14068 w 3951730"/>
                <a:gd name="connsiteY1" fmla="*/ 3385291 h 3385291"/>
                <a:gd name="connsiteX2" fmla="*/ 31382 w 3951730"/>
                <a:gd name="connsiteY2" fmla="*/ 3385291 h 3385291"/>
                <a:gd name="connsiteX3" fmla="*/ 1293945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8" fmla="*/ 2259542 w 3951730"/>
                <a:gd name="connsiteY8" fmla="*/ 2539197 h 3385291"/>
                <a:gd name="connsiteX9" fmla="*/ 2516417 w 3951730"/>
                <a:gd name="connsiteY9" fmla="*/ 2539197 h 3385291"/>
                <a:gd name="connsiteX10" fmla="*/ 1293946 w 3951730"/>
                <a:gd name="connsiteY10" fmla="*/ 915 h 3385291"/>
                <a:gd name="connsiteX0" fmla="*/ 3145728 w 3951730"/>
                <a:gd name="connsiteY0" fmla="*/ 3385291 h 3385291"/>
                <a:gd name="connsiteX1" fmla="*/ 2259542 w 3951730"/>
                <a:gd name="connsiteY1" fmla="*/ 2539197 h 3385291"/>
                <a:gd name="connsiteX2" fmla="*/ 2516417 w 3951730"/>
                <a:gd name="connsiteY2" fmla="*/ 2539197 h 3385291"/>
                <a:gd name="connsiteX3" fmla="*/ 1293946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0" fmla="*/ 1883165 w 3951730"/>
                <a:gd name="connsiteY0" fmla="*/ 392070 h 3385291"/>
                <a:gd name="connsiteX1" fmla="*/ 0 w 3951730"/>
                <a:gd name="connsiteY1" fmla="*/ 3343088 h 3385291"/>
                <a:gd name="connsiteX2" fmla="*/ 31382 w 3951730"/>
                <a:gd name="connsiteY2" fmla="*/ 3385291 h 3385291"/>
                <a:gd name="connsiteX3" fmla="*/ 144163 w 3951730"/>
                <a:gd name="connsiteY3" fmla="*/ 1987108 h 3385291"/>
                <a:gd name="connsiteX4" fmla="*/ 1883164 w 3951730"/>
                <a:gd name="connsiteY4" fmla="*/ 392070 h 3385291"/>
                <a:gd name="connsiteX5" fmla="*/ 1883165 w 3951730"/>
                <a:gd name="connsiteY5" fmla="*/ 392070 h 3385291"/>
                <a:gd name="connsiteX0" fmla="*/ 1883165 w 3951730"/>
                <a:gd name="connsiteY0" fmla="*/ 392070 h 3385291"/>
                <a:gd name="connsiteX1" fmla="*/ 14068 w 3951730"/>
                <a:gd name="connsiteY1" fmla="*/ 3385291 h 3385291"/>
                <a:gd name="connsiteX2" fmla="*/ 45450 w 3951730"/>
                <a:gd name="connsiteY2" fmla="*/ 2794448 h 3385291"/>
                <a:gd name="connsiteX3" fmla="*/ 1293945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8" fmla="*/ 2259542 w 3951730"/>
                <a:gd name="connsiteY8" fmla="*/ 2539197 h 3385291"/>
                <a:gd name="connsiteX9" fmla="*/ 2516417 w 3951730"/>
                <a:gd name="connsiteY9" fmla="*/ 2539197 h 3385291"/>
                <a:gd name="connsiteX10" fmla="*/ 1293946 w 3951730"/>
                <a:gd name="connsiteY10" fmla="*/ 915 h 3385291"/>
                <a:gd name="connsiteX0" fmla="*/ 3145728 w 3951730"/>
                <a:gd name="connsiteY0" fmla="*/ 3385291 h 3385291"/>
                <a:gd name="connsiteX1" fmla="*/ 2259542 w 3951730"/>
                <a:gd name="connsiteY1" fmla="*/ 2539197 h 3385291"/>
                <a:gd name="connsiteX2" fmla="*/ 2516417 w 3951730"/>
                <a:gd name="connsiteY2" fmla="*/ 2539197 h 3385291"/>
                <a:gd name="connsiteX3" fmla="*/ 1293946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0" fmla="*/ 1883165 w 3951730"/>
                <a:gd name="connsiteY0" fmla="*/ 392070 h 3385291"/>
                <a:gd name="connsiteX1" fmla="*/ 0 w 3951730"/>
                <a:gd name="connsiteY1" fmla="*/ 3343088 h 3385291"/>
                <a:gd name="connsiteX2" fmla="*/ 31382 w 3951730"/>
                <a:gd name="connsiteY2" fmla="*/ 3385291 h 3385291"/>
                <a:gd name="connsiteX3" fmla="*/ 144163 w 3951730"/>
                <a:gd name="connsiteY3" fmla="*/ 1987108 h 3385291"/>
                <a:gd name="connsiteX4" fmla="*/ 1883164 w 3951730"/>
                <a:gd name="connsiteY4" fmla="*/ 392070 h 3385291"/>
                <a:gd name="connsiteX5" fmla="*/ 1883165 w 3951730"/>
                <a:gd name="connsiteY5" fmla="*/ 392070 h 3385291"/>
                <a:gd name="connsiteX0" fmla="*/ 1883165 w 3951730"/>
                <a:gd name="connsiteY0" fmla="*/ 392070 h 3385291"/>
                <a:gd name="connsiteX1" fmla="*/ 14068 w 3951730"/>
                <a:gd name="connsiteY1" fmla="*/ 3385291 h 3385291"/>
                <a:gd name="connsiteX2" fmla="*/ 45450 w 3951730"/>
                <a:gd name="connsiteY2" fmla="*/ 2794448 h 3385291"/>
                <a:gd name="connsiteX3" fmla="*/ 1293945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8" fmla="*/ 2259542 w 3951730"/>
                <a:gd name="connsiteY8" fmla="*/ 2539197 h 3385291"/>
                <a:gd name="connsiteX9" fmla="*/ 2516417 w 3951730"/>
                <a:gd name="connsiteY9" fmla="*/ 2539197 h 3385291"/>
                <a:gd name="connsiteX10" fmla="*/ 1293946 w 3951730"/>
                <a:gd name="connsiteY10" fmla="*/ 915 h 3385291"/>
                <a:gd name="connsiteX0" fmla="*/ 3145728 w 3951730"/>
                <a:gd name="connsiteY0" fmla="*/ 3385291 h 3693794"/>
                <a:gd name="connsiteX1" fmla="*/ 2259542 w 3951730"/>
                <a:gd name="connsiteY1" fmla="*/ 2539197 h 3693794"/>
                <a:gd name="connsiteX2" fmla="*/ 2516417 w 3951730"/>
                <a:gd name="connsiteY2" fmla="*/ 2539197 h 3693794"/>
                <a:gd name="connsiteX3" fmla="*/ 1293946 w 3951730"/>
                <a:gd name="connsiteY3" fmla="*/ 915 h 3693794"/>
                <a:gd name="connsiteX4" fmla="*/ 2472385 w 3951730"/>
                <a:gd name="connsiteY4" fmla="*/ 915 h 3693794"/>
                <a:gd name="connsiteX5" fmla="*/ 3694856 w 3951730"/>
                <a:gd name="connsiteY5" fmla="*/ 2539197 h 3693794"/>
                <a:gd name="connsiteX6" fmla="*/ 3951730 w 3951730"/>
                <a:gd name="connsiteY6" fmla="*/ 2539197 h 3693794"/>
                <a:gd name="connsiteX7" fmla="*/ 3145728 w 3951730"/>
                <a:gd name="connsiteY7" fmla="*/ 3385291 h 3693794"/>
                <a:gd name="connsiteX0" fmla="*/ 1883165 w 3951730"/>
                <a:gd name="connsiteY0" fmla="*/ 392070 h 3693794"/>
                <a:gd name="connsiteX1" fmla="*/ 0 w 3951730"/>
                <a:gd name="connsiteY1" fmla="*/ 3343088 h 3693794"/>
                <a:gd name="connsiteX2" fmla="*/ 31382 w 3951730"/>
                <a:gd name="connsiteY2" fmla="*/ 3385291 h 3693794"/>
                <a:gd name="connsiteX3" fmla="*/ 144163 w 3951730"/>
                <a:gd name="connsiteY3" fmla="*/ 1987108 h 3693794"/>
                <a:gd name="connsiteX4" fmla="*/ 1883164 w 3951730"/>
                <a:gd name="connsiteY4" fmla="*/ 392070 h 3693794"/>
                <a:gd name="connsiteX5" fmla="*/ 1883165 w 3951730"/>
                <a:gd name="connsiteY5" fmla="*/ 392070 h 3693794"/>
                <a:gd name="connsiteX0" fmla="*/ 1883165 w 3951730"/>
                <a:gd name="connsiteY0" fmla="*/ 392070 h 3693794"/>
                <a:gd name="connsiteX1" fmla="*/ 14068 w 3951730"/>
                <a:gd name="connsiteY1" fmla="*/ 3385291 h 3693794"/>
                <a:gd name="connsiteX2" fmla="*/ 45450 w 3951730"/>
                <a:gd name="connsiteY2" fmla="*/ 2794448 h 3693794"/>
                <a:gd name="connsiteX3" fmla="*/ 1293945 w 3951730"/>
                <a:gd name="connsiteY3" fmla="*/ 915 h 3693794"/>
                <a:gd name="connsiteX4" fmla="*/ 2472385 w 3951730"/>
                <a:gd name="connsiteY4" fmla="*/ 915 h 3693794"/>
                <a:gd name="connsiteX5" fmla="*/ 3694856 w 3951730"/>
                <a:gd name="connsiteY5" fmla="*/ 2539197 h 3693794"/>
                <a:gd name="connsiteX6" fmla="*/ 3951730 w 3951730"/>
                <a:gd name="connsiteY6" fmla="*/ 2539197 h 3693794"/>
                <a:gd name="connsiteX7" fmla="*/ 3101657 w 3951730"/>
                <a:gd name="connsiteY7" fmla="*/ 3693794 h 3693794"/>
                <a:gd name="connsiteX8" fmla="*/ 2259542 w 3951730"/>
                <a:gd name="connsiteY8" fmla="*/ 2539197 h 3693794"/>
                <a:gd name="connsiteX9" fmla="*/ 2516417 w 3951730"/>
                <a:gd name="connsiteY9" fmla="*/ 2539197 h 3693794"/>
                <a:gd name="connsiteX10" fmla="*/ 1293946 w 3951730"/>
                <a:gd name="connsiteY10" fmla="*/ 915 h 3693794"/>
                <a:gd name="connsiteX0" fmla="*/ 3101657 w 3951730"/>
                <a:gd name="connsiteY0" fmla="*/ 3715832 h 3715832"/>
                <a:gd name="connsiteX1" fmla="*/ 2259542 w 3951730"/>
                <a:gd name="connsiteY1" fmla="*/ 2539197 h 3715832"/>
                <a:gd name="connsiteX2" fmla="*/ 2516417 w 3951730"/>
                <a:gd name="connsiteY2" fmla="*/ 2539197 h 3715832"/>
                <a:gd name="connsiteX3" fmla="*/ 1293946 w 3951730"/>
                <a:gd name="connsiteY3" fmla="*/ 915 h 3715832"/>
                <a:gd name="connsiteX4" fmla="*/ 2472385 w 3951730"/>
                <a:gd name="connsiteY4" fmla="*/ 915 h 3715832"/>
                <a:gd name="connsiteX5" fmla="*/ 3694856 w 3951730"/>
                <a:gd name="connsiteY5" fmla="*/ 2539197 h 3715832"/>
                <a:gd name="connsiteX6" fmla="*/ 3951730 w 3951730"/>
                <a:gd name="connsiteY6" fmla="*/ 2539197 h 3715832"/>
                <a:gd name="connsiteX7" fmla="*/ 3101657 w 3951730"/>
                <a:gd name="connsiteY7" fmla="*/ 3715832 h 3715832"/>
                <a:gd name="connsiteX0" fmla="*/ 1883165 w 3951730"/>
                <a:gd name="connsiteY0" fmla="*/ 392070 h 3715832"/>
                <a:gd name="connsiteX1" fmla="*/ 0 w 3951730"/>
                <a:gd name="connsiteY1" fmla="*/ 3343088 h 3715832"/>
                <a:gd name="connsiteX2" fmla="*/ 31382 w 3951730"/>
                <a:gd name="connsiteY2" fmla="*/ 3385291 h 3715832"/>
                <a:gd name="connsiteX3" fmla="*/ 144163 w 3951730"/>
                <a:gd name="connsiteY3" fmla="*/ 1987108 h 3715832"/>
                <a:gd name="connsiteX4" fmla="*/ 1883164 w 3951730"/>
                <a:gd name="connsiteY4" fmla="*/ 392070 h 3715832"/>
                <a:gd name="connsiteX5" fmla="*/ 1883165 w 3951730"/>
                <a:gd name="connsiteY5" fmla="*/ 392070 h 3715832"/>
                <a:gd name="connsiteX0" fmla="*/ 1883165 w 3951730"/>
                <a:gd name="connsiteY0" fmla="*/ 392070 h 3715832"/>
                <a:gd name="connsiteX1" fmla="*/ 14068 w 3951730"/>
                <a:gd name="connsiteY1" fmla="*/ 3385291 h 3715832"/>
                <a:gd name="connsiteX2" fmla="*/ 45450 w 3951730"/>
                <a:gd name="connsiteY2" fmla="*/ 2794448 h 3715832"/>
                <a:gd name="connsiteX3" fmla="*/ 1293945 w 3951730"/>
                <a:gd name="connsiteY3" fmla="*/ 915 h 3715832"/>
                <a:gd name="connsiteX4" fmla="*/ 2472385 w 3951730"/>
                <a:gd name="connsiteY4" fmla="*/ 915 h 3715832"/>
                <a:gd name="connsiteX5" fmla="*/ 3694856 w 3951730"/>
                <a:gd name="connsiteY5" fmla="*/ 2539197 h 3715832"/>
                <a:gd name="connsiteX6" fmla="*/ 3951730 w 3951730"/>
                <a:gd name="connsiteY6" fmla="*/ 2539197 h 3715832"/>
                <a:gd name="connsiteX7" fmla="*/ 3101657 w 3951730"/>
                <a:gd name="connsiteY7" fmla="*/ 3693794 h 3715832"/>
                <a:gd name="connsiteX8" fmla="*/ 2259542 w 3951730"/>
                <a:gd name="connsiteY8" fmla="*/ 2539197 h 3715832"/>
                <a:gd name="connsiteX9" fmla="*/ 2516417 w 3951730"/>
                <a:gd name="connsiteY9" fmla="*/ 2539197 h 3715832"/>
                <a:gd name="connsiteX10" fmla="*/ 1293946 w 3951730"/>
                <a:gd name="connsiteY10" fmla="*/ 915 h 3715832"/>
                <a:gd name="connsiteX0" fmla="*/ 3101657 w 3951730"/>
                <a:gd name="connsiteY0" fmla="*/ 3715832 h 3715832"/>
                <a:gd name="connsiteX1" fmla="*/ 2259542 w 3951730"/>
                <a:gd name="connsiteY1" fmla="*/ 2539197 h 3715832"/>
                <a:gd name="connsiteX2" fmla="*/ 2516417 w 3951730"/>
                <a:gd name="connsiteY2" fmla="*/ 2539197 h 3715832"/>
                <a:gd name="connsiteX3" fmla="*/ 1293946 w 3951730"/>
                <a:gd name="connsiteY3" fmla="*/ 915 h 3715832"/>
                <a:gd name="connsiteX4" fmla="*/ 2472385 w 3951730"/>
                <a:gd name="connsiteY4" fmla="*/ 915 h 3715832"/>
                <a:gd name="connsiteX5" fmla="*/ 3694856 w 3951730"/>
                <a:gd name="connsiteY5" fmla="*/ 2539197 h 3715832"/>
                <a:gd name="connsiteX6" fmla="*/ 3951730 w 3951730"/>
                <a:gd name="connsiteY6" fmla="*/ 2539197 h 3715832"/>
                <a:gd name="connsiteX7" fmla="*/ 3101657 w 3951730"/>
                <a:gd name="connsiteY7" fmla="*/ 3715832 h 3715832"/>
                <a:gd name="connsiteX0" fmla="*/ 1883165 w 3951730"/>
                <a:gd name="connsiteY0" fmla="*/ 392070 h 3715832"/>
                <a:gd name="connsiteX1" fmla="*/ 0 w 3951730"/>
                <a:gd name="connsiteY1" fmla="*/ 3343088 h 3715832"/>
                <a:gd name="connsiteX2" fmla="*/ 31382 w 3951730"/>
                <a:gd name="connsiteY2" fmla="*/ 3385291 h 3715832"/>
                <a:gd name="connsiteX3" fmla="*/ 144163 w 3951730"/>
                <a:gd name="connsiteY3" fmla="*/ 1987108 h 3715832"/>
                <a:gd name="connsiteX4" fmla="*/ 1883164 w 3951730"/>
                <a:gd name="connsiteY4" fmla="*/ 392070 h 3715832"/>
                <a:gd name="connsiteX5" fmla="*/ 1883165 w 3951730"/>
                <a:gd name="connsiteY5" fmla="*/ 392070 h 3715832"/>
                <a:gd name="connsiteX0" fmla="*/ 1883165 w 3951730"/>
                <a:gd name="connsiteY0" fmla="*/ 392070 h 3715832"/>
                <a:gd name="connsiteX1" fmla="*/ 14068 w 3951730"/>
                <a:gd name="connsiteY1" fmla="*/ 3385291 h 3715832"/>
                <a:gd name="connsiteX2" fmla="*/ 45450 w 3951730"/>
                <a:gd name="connsiteY2" fmla="*/ 2794448 h 3715832"/>
                <a:gd name="connsiteX3" fmla="*/ 1293945 w 3951730"/>
                <a:gd name="connsiteY3" fmla="*/ 915 h 3715832"/>
                <a:gd name="connsiteX4" fmla="*/ 2472385 w 3951730"/>
                <a:gd name="connsiteY4" fmla="*/ 915 h 3715832"/>
                <a:gd name="connsiteX5" fmla="*/ 3694856 w 3951730"/>
                <a:gd name="connsiteY5" fmla="*/ 2539197 h 3715832"/>
                <a:gd name="connsiteX6" fmla="*/ 3951730 w 3951730"/>
                <a:gd name="connsiteY6" fmla="*/ 2539197 h 3715832"/>
                <a:gd name="connsiteX7" fmla="*/ 3101657 w 3951730"/>
                <a:gd name="connsiteY7" fmla="*/ 3693794 h 3715832"/>
                <a:gd name="connsiteX8" fmla="*/ 2259542 w 3951730"/>
                <a:gd name="connsiteY8" fmla="*/ 2539197 h 3715832"/>
                <a:gd name="connsiteX9" fmla="*/ 2516417 w 3951730"/>
                <a:gd name="connsiteY9" fmla="*/ 2539197 h 3715832"/>
                <a:gd name="connsiteX10" fmla="*/ 1293946 w 3951730"/>
                <a:gd name="connsiteY10" fmla="*/ 915 h 3715832"/>
                <a:gd name="connsiteX0" fmla="*/ 3101657 w 3951730"/>
                <a:gd name="connsiteY0" fmla="*/ 3715832 h 3715832"/>
                <a:gd name="connsiteX1" fmla="*/ 2259542 w 3951730"/>
                <a:gd name="connsiteY1" fmla="*/ 2539197 h 3715832"/>
                <a:gd name="connsiteX2" fmla="*/ 2516417 w 3951730"/>
                <a:gd name="connsiteY2" fmla="*/ 2539197 h 3715832"/>
                <a:gd name="connsiteX3" fmla="*/ 1293946 w 3951730"/>
                <a:gd name="connsiteY3" fmla="*/ 915 h 3715832"/>
                <a:gd name="connsiteX4" fmla="*/ 2472385 w 3951730"/>
                <a:gd name="connsiteY4" fmla="*/ 915 h 3715832"/>
                <a:gd name="connsiteX5" fmla="*/ 3694856 w 3951730"/>
                <a:gd name="connsiteY5" fmla="*/ 2539197 h 3715832"/>
                <a:gd name="connsiteX6" fmla="*/ 3951730 w 3951730"/>
                <a:gd name="connsiteY6" fmla="*/ 2539197 h 3715832"/>
                <a:gd name="connsiteX7" fmla="*/ 3101657 w 3951730"/>
                <a:gd name="connsiteY7" fmla="*/ 3715832 h 3715832"/>
                <a:gd name="connsiteX0" fmla="*/ 1883165 w 3951730"/>
                <a:gd name="connsiteY0" fmla="*/ 392070 h 3715832"/>
                <a:gd name="connsiteX1" fmla="*/ 0 w 3951730"/>
                <a:gd name="connsiteY1" fmla="*/ 3343088 h 3715832"/>
                <a:gd name="connsiteX2" fmla="*/ 31382 w 3951730"/>
                <a:gd name="connsiteY2" fmla="*/ 3385291 h 3715832"/>
                <a:gd name="connsiteX3" fmla="*/ 144163 w 3951730"/>
                <a:gd name="connsiteY3" fmla="*/ 1987108 h 3715832"/>
                <a:gd name="connsiteX4" fmla="*/ 1883164 w 3951730"/>
                <a:gd name="connsiteY4" fmla="*/ 392070 h 3715832"/>
                <a:gd name="connsiteX5" fmla="*/ 1883165 w 3951730"/>
                <a:gd name="connsiteY5" fmla="*/ 392070 h 3715832"/>
                <a:gd name="connsiteX0" fmla="*/ 14068 w 3951730"/>
                <a:gd name="connsiteY0" fmla="*/ 3385291 h 3715832"/>
                <a:gd name="connsiteX1" fmla="*/ 45450 w 3951730"/>
                <a:gd name="connsiteY1" fmla="*/ 2794448 h 3715832"/>
                <a:gd name="connsiteX2" fmla="*/ 1293945 w 3951730"/>
                <a:gd name="connsiteY2" fmla="*/ 915 h 3715832"/>
                <a:gd name="connsiteX3" fmla="*/ 2472385 w 3951730"/>
                <a:gd name="connsiteY3" fmla="*/ 915 h 3715832"/>
                <a:gd name="connsiteX4" fmla="*/ 3694856 w 3951730"/>
                <a:gd name="connsiteY4" fmla="*/ 2539197 h 3715832"/>
                <a:gd name="connsiteX5" fmla="*/ 3951730 w 3951730"/>
                <a:gd name="connsiteY5" fmla="*/ 2539197 h 3715832"/>
                <a:gd name="connsiteX6" fmla="*/ 3101657 w 3951730"/>
                <a:gd name="connsiteY6" fmla="*/ 3693794 h 3715832"/>
                <a:gd name="connsiteX7" fmla="*/ 2259542 w 3951730"/>
                <a:gd name="connsiteY7" fmla="*/ 2539197 h 3715832"/>
                <a:gd name="connsiteX8" fmla="*/ 2516417 w 3951730"/>
                <a:gd name="connsiteY8" fmla="*/ 2539197 h 3715832"/>
                <a:gd name="connsiteX9" fmla="*/ 1293946 w 3951730"/>
                <a:gd name="connsiteY9" fmla="*/ 915 h 371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51730" h="3715832" stroke="0" extrusionOk="0">
                  <a:moveTo>
                    <a:pt x="3101657" y="3715832"/>
                  </a:moveTo>
                  <a:lnTo>
                    <a:pt x="2259542" y="2539197"/>
                  </a:lnTo>
                  <a:lnTo>
                    <a:pt x="2516417" y="2539197"/>
                  </a:lnTo>
                  <a:cubicBezTo>
                    <a:pt x="2372485" y="1044932"/>
                    <a:pt x="1869672" y="915"/>
                    <a:pt x="1293946" y="915"/>
                  </a:cubicBezTo>
                  <a:lnTo>
                    <a:pt x="2472385" y="915"/>
                  </a:lnTo>
                  <a:cubicBezTo>
                    <a:pt x="3048112" y="915"/>
                    <a:pt x="3550925" y="1044933"/>
                    <a:pt x="3694856" y="2539197"/>
                  </a:cubicBezTo>
                  <a:lnTo>
                    <a:pt x="3951730" y="2539197"/>
                  </a:lnTo>
                  <a:lnTo>
                    <a:pt x="3101657" y="3715832"/>
                  </a:lnTo>
                  <a:close/>
                </a:path>
                <a:path w="3951730" h="3715832" fill="darkenLess" stroke="0" extrusionOk="0">
                  <a:moveTo>
                    <a:pt x="1883165" y="392070"/>
                  </a:moveTo>
                  <a:cubicBezTo>
                    <a:pt x="848992" y="390133"/>
                    <a:pt x="0" y="2087830"/>
                    <a:pt x="0" y="3343088"/>
                  </a:cubicBezTo>
                  <a:lnTo>
                    <a:pt x="31382" y="3385291"/>
                  </a:lnTo>
                  <a:cubicBezTo>
                    <a:pt x="31382" y="2903013"/>
                    <a:pt x="69835" y="2426305"/>
                    <a:pt x="144163" y="1987108"/>
                  </a:cubicBezTo>
                  <a:cubicBezTo>
                    <a:pt x="444463" y="212684"/>
                    <a:pt x="1240285" y="-517256"/>
                    <a:pt x="1883164" y="392070"/>
                  </a:cubicBezTo>
                  <a:lnTo>
                    <a:pt x="1883165" y="392070"/>
                  </a:lnTo>
                  <a:close/>
                </a:path>
                <a:path w="3951730" h="3715832" fill="none" extrusionOk="0">
                  <a:moveTo>
                    <a:pt x="14068" y="3385291"/>
                  </a:moveTo>
                  <a:lnTo>
                    <a:pt x="45450" y="2794448"/>
                  </a:lnTo>
                  <a:cubicBezTo>
                    <a:pt x="45450" y="1938183"/>
                    <a:pt x="596651" y="915"/>
                    <a:pt x="1293945" y="915"/>
                  </a:cubicBezTo>
                  <a:lnTo>
                    <a:pt x="2472385" y="915"/>
                  </a:lnTo>
                  <a:cubicBezTo>
                    <a:pt x="3048112" y="915"/>
                    <a:pt x="3550925" y="1044933"/>
                    <a:pt x="3694856" y="2539197"/>
                  </a:cubicBezTo>
                  <a:lnTo>
                    <a:pt x="3951730" y="2539197"/>
                  </a:lnTo>
                  <a:lnTo>
                    <a:pt x="3101657" y="3693794"/>
                  </a:lnTo>
                  <a:lnTo>
                    <a:pt x="2259542" y="2539197"/>
                  </a:lnTo>
                  <a:lnTo>
                    <a:pt x="2516417" y="2539197"/>
                  </a:lnTo>
                  <a:cubicBezTo>
                    <a:pt x="2372485" y="1044932"/>
                    <a:pt x="1869672" y="915"/>
                    <a:pt x="1293946" y="915"/>
                  </a:cubicBezTo>
                </a:path>
              </a:pathLst>
            </a:custGeom>
            <a:grpFill/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 rot="2590855">
              <a:off x="3879057" y="2245967"/>
              <a:ext cx="1279124" cy="4185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工作业绩</a:t>
              </a:r>
            </a:p>
          </p:txBody>
        </p:sp>
      </p:grpSp>
      <p:grpSp>
        <p:nvGrpSpPr>
          <p:cNvPr id="13" name="组合 23"/>
          <p:cNvGrpSpPr/>
          <p:nvPr/>
        </p:nvGrpSpPr>
        <p:grpSpPr>
          <a:xfrm>
            <a:off x="4680255" y="2724322"/>
            <a:ext cx="1823090" cy="1708856"/>
            <a:chOff x="5451958" y="3237922"/>
            <a:chExt cx="1929267" cy="2020951"/>
          </a:xfrm>
          <a:solidFill>
            <a:srgbClr val="0070C0"/>
          </a:solidFill>
        </p:grpSpPr>
        <p:sp>
          <p:nvSpPr>
            <p:cNvPr id="14" name="上弧形箭头 2"/>
            <p:cNvSpPr/>
            <p:nvPr/>
          </p:nvSpPr>
          <p:spPr bwMode="auto">
            <a:xfrm rot="19829800" flipH="1" flipV="1">
              <a:off x="5451958" y="3237922"/>
              <a:ext cx="1929267" cy="2020951"/>
            </a:xfrm>
            <a:custGeom>
              <a:avLst/>
              <a:gdLst>
                <a:gd name="connsiteX0" fmla="*/ 3114346 w 3960440"/>
                <a:gd name="connsiteY0" fmla="*/ 3384376 h 3384376"/>
                <a:gd name="connsiteX1" fmla="*/ 2228160 w 3960440"/>
                <a:gd name="connsiteY1" fmla="*/ 2538282 h 3384376"/>
                <a:gd name="connsiteX2" fmla="*/ 2485035 w 3960440"/>
                <a:gd name="connsiteY2" fmla="*/ 2538282 h 3384376"/>
                <a:gd name="connsiteX3" fmla="*/ 1262564 w 3960440"/>
                <a:gd name="connsiteY3" fmla="*/ 0 h 3384376"/>
                <a:gd name="connsiteX4" fmla="*/ 2441003 w 3960440"/>
                <a:gd name="connsiteY4" fmla="*/ 0 h 3384376"/>
                <a:gd name="connsiteX5" fmla="*/ 3663474 w 3960440"/>
                <a:gd name="connsiteY5" fmla="*/ 2538282 h 3384376"/>
                <a:gd name="connsiteX6" fmla="*/ 3920348 w 3960440"/>
                <a:gd name="connsiteY6" fmla="*/ 2538282 h 3384376"/>
                <a:gd name="connsiteX7" fmla="*/ 3114346 w 3960440"/>
                <a:gd name="connsiteY7" fmla="*/ 3384376 h 3384376"/>
                <a:gd name="connsiteX0" fmla="*/ 1851783 w 3960440"/>
                <a:gd name="connsiteY0" fmla="*/ 391155 h 3384376"/>
                <a:gd name="connsiteX1" fmla="*/ 1178440 w 3960440"/>
                <a:gd name="connsiteY1" fmla="*/ 3384376 h 3384376"/>
                <a:gd name="connsiteX2" fmla="*/ 0 w 3960440"/>
                <a:gd name="connsiteY2" fmla="*/ 3384376 h 3384376"/>
                <a:gd name="connsiteX3" fmla="*/ 112781 w 3960440"/>
                <a:gd name="connsiteY3" fmla="*/ 1986193 h 3384376"/>
                <a:gd name="connsiteX4" fmla="*/ 1851782 w 3960440"/>
                <a:gd name="connsiteY4" fmla="*/ 391155 h 3384376"/>
                <a:gd name="connsiteX5" fmla="*/ 1851783 w 3960440"/>
                <a:gd name="connsiteY5" fmla="*/ 391155 h 3384376"/>
                <a:gd name="connsiteX0" fmla="*/ 1851783 w 3960440"/>
                <a:gd name="connsiteY0" fmla="*/ 391155 h 3384376"/>
                <a:gd name="connsiteX1" fmla="*/ 1178440 w 3960440"/>
                <a:gd name="connsiteY1" fmla="*/ 3384376 h 3384376"/>
                <a:gd name="connsiteX2" fmla="*/ 0 w 3960440"/>
                <a:gd name="connsiteY2" fmla="*/ 3384376 h 3384376"/>
                <a:gd name="connsiteX3" fmla="*/ 1262563 w 3960440"/>
                <a:gd name="connsiteY3" fmla="*/ 0 h 3384376"/>
                <a:gd name="connsiteX4" fmla="*/ 2441003 w 3960440"/>
                <a:gd name="connsiteY4" fmla="*/ 0 h 3384376"/>
                <a:gd name="connsiteX5" fmla="*/ 3663474 w 3960440"/>
                <a:gd name="connsiteY5" fmla="*/ 2538282 h 3384376"/>
                <a:gd name="connsiteX6" fmla="*/ 3920348 w 3960440"/>
                <a:gd name="connsiteY6" fmla="*/ 2538282 h 3384376"/>
                <a:gd name="connsiteX7" fmla="*/ 3114346 w 3960440"/>
                <a:gd name="connsiteY7" fmla="*/ 3384376 h 3384376"/>
                <a:gd name="connsiteX8" fmla="*/ 2228160 w 3960440"/>
                <a:gd name="connsiteY8" fmla="*/ 2538282 h 3384376"/>
                <a:gd name="connsiteX9" fmla="*/ 2485035 w 3960440"/>
                <a:gd name="connsiteY9" fmla="*/ 2538282 h 3384376"/>
                <a:gd name="connsiteX10" fmla="*/ 1262564 w 3960440"/>
                <a:gd name="connsiteY10" fmla="*/ 0 h 3384376"/>
                <a:gd name="connsiteX0" fmla="*/ 3131660 w 3937662"/>
                <a:gd name="connsiteY0" fmla="*/ 3385291 h 3385291"/>
                <a:gd name="connsiteX1" fmla="*/ 2245474 w 3937662"/>
                <a:gd name="connsiteY1" fmla="*/ 2539197 h 3385291"/>
                <a:gd name="connsiteX2" fmla="*/ 2502349 w 3937662"/>
                <a:gd name="connsiteY2" fmla="*/ 2539197 h 3385291"/>
                <a:gd name="connsiteX3" fmla="*/ 1279878 w 3937662"/>
                <a:gd name="connsiteY3" fmla="*/ 915 h 3385291"/>
                <a:gd name="connsiteX4" fmla="*/ 2458317 w 3937662"/>
                <a:gd name="connsiteY4" fmla="*/ 915 h 3385291"/>
                <a:gd name="connsiteX5" fmla="*/ 3680788 w 3937662"/>
                <a:gd name="connsiteY5" fmla="*/ 2539197 h 3385291"/>
                <a:gd name="connsiteX6" fmla="*/ 3937662 w 3937662"/>
                <a:gd name="connsiteY6" fmla="*/ 2539197 h 3385291"/>
                <a:gd name="connsiteX7" fmla="*/ 3131660 w 3937662"/>
                <a:gd name="connsiteY7" fmla="*/ 3385291 h 3385291"/>
                <a:gd name="connsiteX0" fmla="*/ 1869097 w 3937662"/>
                <a:gd name="connsiteY0" fmla="*/ 392070 h 3385291"/>
                <a:gd name="connsiteX1" fmla="*/ 1195754 w 3937662"/>
                <a:gd name="connsiteY1" fmla="*/ 3385291 h 3385291"/>
                <a:gd name="connsiteX2" fmla="*/ 17314 w 3937662"/>
                <a:gd name="connsiteY2" fmla="*/ 3385291 h 3385291"/>
                <a:gd name="connsiteX3" fmla="*/ 130095 w 3937662"/>
                <a:gd name="connsiteY3" fmla="*/ 1987108 h 3385291"/>
                <a:gd name="connsiteX4" fmla="*/ 1869096 w 3937662"/>
                <a:gd name="connsiteY4" fmla="*/ 392070 h 3385291"/>
                <a:gd name="connsiteX5" fmla="*/ 1869097 w 3937662"/>
                <a:gd name="connsiteY5" fmla="*/ 392070 h 3385291"/>
                <a:gd name="connsiteX0" fmla="*/ 1869097 w 3937662"/>
                <a:gd name="connsiteY0" fmla="*/ 392070 h 3385291"/>
                <a:gd name="connsiteX1" fmla="*/ 0 w 3937662"/>
                <a:gd name="connsiteY1" fmla="*/ 3385291 h 3385291"/>
                <a:gd name="connsiteX2" fmla="*/ 17314 w 3937662"/>
                <a:gd name="connsiteY2" fmla="*/ 3385291 h 3385291"/>
                <a:gd name="connsiteX3" fmla="*/ 1279877 w 3937662"/>
                <a:gd name="connsiteY3" fmla="*/ 915 h 3385291"/>
                <a:gd name="connsiteX4" fmla="*/ 2458317 w 3937662"/>
                <a:gd name="connsiteY4" fmla="*/ 915 h 3385291"/>
                <a:gd name="connsiteX5" fmla="*/ 3680788 w 3937662"/>
                <a:gd name="connsiteY5" fmla="*/ 2539197 h 3385291"/>
                <a:gd name="connsiteX6" fmla="*/ 3937662 w 3937662"/>
                <a:gd name="connsiteY6" fmla="*/ 2539197 h 3385291"/>
                <a:gd name="connsiteX7" fmla="*/ 3131660 w 3937662"/>
                <a:gd name="connsiteY7" fmla="*/ 3385291 h 3385291"/>
                <a:gd name="connsiteX8" fmla="*/ 2245474 w 3937662"/>
                <a:gd name="connsiteY8" fmla="*/ 2539197 h 3385291"/>
                <a:gd name="connsiteX9" fmla="*/ 2502349 w 3937662"/>
                <a:gd name="connsiteY9" fmla="*/ 2539197 h 3385291"/>
                <a:gd name="connsiteX10" fmla="*/ 1279878 w 3937662"/>
                <a:gd name="connsiteY10" fmla="*/ 915 h 3385291"/>
                <a:gd name="connsiteX0" fmla="*/ 3145728 w 3951730"/>
                <a:gd name="connsiteY0" fmla="*/ 3385291 h 3385291"/>
                <a:gd name="connsiteX1" fmla="*/ 2259542 w 3951730"/>
                <a:gd name="connsiteY1" fmla="*/ 2539197 h 3385291"/>
                <a:gd name="connsiteX2" fmla="*/ 2516417 w 3951730"/>
                <a:gd name="connsiteY2" fmla="*/ 2539197 h 3385291"/>
                <a:gd name="connsiteX3" fmla="*/ 1293946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0" fmla="*/ 1883165 w 3951730"/>
                <a:gd name="connsiteY0" fmla="*/ 392070 h 3385291"/>
                <a:gd name="connsiteX1" fmla="*/ 0 w 3951730"/>
                <a:gd name="connsiteY1" fmla="*/ 3343088 h 3385291"/>
                <a:gd name="connsiteX2" fmla="*/ 31382 w 3951730"/>
                <a:gd name="connsiteY2" fmla="*/ 3385291 h 3385291"/>
                <a:gd name="connsiteX3" fmla="*/ 144163 w 3951730"/>
                <a:gd name="connsiteY3" fmla="*/ 1987108 h 3385291"/>
                <a:gd name="connsiteX4" fmla="*/ 1883164 w 3951730"/>
                <a:gd name="connsiteY4" fmla="*/ 392070 h 3385291"/>
                <a:gd name="connsiteX5" fmla="*/ 1883165 w 3951730"/>
                <a:gd name="connsiteY5" fmla="*/ 392070 h 3385291"/>
                <a:gd name="connsiteX0" fmla="*/ 1883165 w 3951730"/>
                <a:gd name="connsiteY0" fmla="*/ 392070 h 3385291"/>
                <a:gd name="connsiteX1" fmla="*/ 14068 w 3951730"/>
                <a:gd name="connsiteY1" fmla="*/ 3385291 h 3385291"/>
                <a:gd name="connsiteX2" fmla="*/ 31382 w 3951730"/>
                <a:gd name="connsiteY2" fmla="*/ 3385291 h 3385291"/>
                <a:gd name="connsiteX3" fmla="*/ 1293945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8" fmla="*/ 2259542 w 3951730"/>
                <a:gd name="connsiteY8" fmla="*/ 2539197 h 3385291"/>
                <a:gd name="connsiteX9" fmla="*/ 2516417 w 3951730"/>
                <a:gd name="connsiteY9" fmla="*/ 2539197 h 3385291"/>
                <a:gd name="connsiteX10" fmla="*/ 1293946 w 3951730"/>
                <a:gd name="connsiteY10" fmla="*/ 915 h 3385291"/>
                <a:gd name="connsiteX0" fmla="*/ 3145728 w 3951730"/>
                <a:gd name="connsiteY0" fmla="*/ 3385291 h 3385291"/>
                <a:gd name="connsiteX1" fmla="*/ 2259542 w 3951730"/>
                <a:gd name="connsiteY1" fmla="*/ 2539197 h 3385291"/>
                <a:gd name="connsiteX2" fmla="*/ 2516417 w 3951730"/>
                <a:gd name="connsiteY2" fmla="*/ 2539197 h 3385291"/>
                <a:gd name="connsiteX3" fmla="*/ 1293946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0" fmla="*/ 1883165 w 3951730"/>
                <a:gd name="connsiteY0" fmla="*/ 392070 h 3385291"/>
                <a:gd name="connsiteX1" fmla="*/ 0 w 3951730"/>
                <a:gd name="connsiteY1" fmla="*/ 3343088 h 3385291"/>
                <a:gd name="connsiteX2" fmla="*/ 31382 w 3951730"/>
                <a:gd name="connsiteY2" fmla="*/ 3385291 h 3385291"/>
                <a:gd name="connsiteX3" fmla="*/ 144163 w 3951730"/>
                <a:gd name="connsiteY3" fmla="*/ 1987108 h 3385291"/>
                <a:gd name="connsiteX4" fmla="*/ 1883164 w 3951730"/>
                <a:gd name="connsiteY4" fmla="*/ 392070 h 3385291"/>
                <a:gd name="connsiteX5" fmla="*/ 1883165 w 3951730"/>
                <a:gd name="connsiteY5" fmla="*/ 392070 h 3385291"/>
                <a:gd name="connsiteX0" fmla="*/ 1883165 w 3951730"/>
                <a:gd name="connsiteY0" fmla="*/ 392070 h 3385291"/>
                <a:gd name="connsiteX1" fmla="*/ 14068 w 3951730"/>
                <a:gd name="connsiteY1" fmla="*/ 3385291 h 3385291"/>
                <a:gd name="connsiteX2" fmla="*/ 31382 w 3951730"/>
                <a:gd name="connsiteY2" fmla="*/ 3385291 h 3385291"/>
                <a:gd name="connsiteX3" fmla="*/ 1293945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8" fmla="*/ 2259542 w 3951730"/>
                <a:gd name="connsiteY8" fmla="*/ 2539197 h 3385291"/>
                <a:gd name="connsiteX9" fmla="*/ 2516417 w 3951730"/>
                <a:gd name="connsiteY9" fmla="*/ 2539197 h 3385291"/>
                <a:gd name="connsiteX10" fmla="*/ 1293946 w 3951730"/>
                <a:gd name="connsiteY10" fmla="*/ 915 h 3385291"/>
                <a:gd name="connsiteX0" fmla="*/ 3145728 w 3951730"/>
                <a:gd name="connsiteY0" fmla="*/ 3385291 h 3385291"/>
                <a:gd name="connsiteX1" fmla="*/ 2259542 w 3951730"/>
                <a:gd name="connsiteY1" fmla="*/ 2539197 h 3385291"/>
                <a:gd name="connsiteX2" fmla="*/ 2516417 w 3951730"/>
                <a:gd name="connsiteY2" fmla="*/ 2539197 h 3385291"/>
                <a:gd name="connsiteX3" fmla="*/ 1293946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0" fmla="*/ 1883165 w 3951730"/>
                <a:gd name="connsiteY0" fmla="*/ 392070 h 3385291"/>
                <a:gd name="connsiteX1" fmla="*/ 0 w 3951730"/>
                <a:gd name="connsiteY1" fmla="*/ 3343088 h 3385291"/>
                <a:gd name="connsiteX2" fmla="*/ 31382 w 3951730"/>
                <a:gd name="connsiteY2" fmla="*/ 3385291 h 3385291"/>
                <a:gd name="connsiteX3" fmla="*/ 144163 w 3951730"/>
                <a:gd name="connsiteY3" fmla="*/ 1987108 h 3385291"/>
                <a:gd name="connsiteX4" fmla="*/ 1883164 w 3951730"/>
                <a:gd name="connsiteY4" fmla="*/ 392070 h 3385291"/>
                <a:gd name="connsiteX5" fmla="*/ 1883165 w 3951730"/>
                <a:gd name="connsiteY5" fmla="*/ 392070 h 3385291"/>
                <a:gd name="connsiteX0" fmla="*/ 1883165 w 3951730"/>
                <a:gd name="connsiteY0" fmla="*/ 392070 h 3385291"/>
                <a:gd name="connsiteX1" fmla="*/ 14068 w 3951730"/>
                <a:gd name="connsiteY1" fmla="*/ 3385291 h 3385291"/>
                <a:gd name="connsiteX2" fmla="*/ 31382 w 3951730"/>
                <a:gd name="connsiteY2" fmla="*/ 3385291 h 3385291"/>
                <a:gd name="connsiteX3" fmla="*/ 1293945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8" fmla="*/ 2259542 w 3951730"/>
                <a:gd name="connsiteY8" fmla="*/ 2539197 h 3385291"/>
                <a:gd name="connsiteX9" fmla="*/ 2516417 w 3951730"/>
                <a:gd name="connsiteY9" fmla="*/ 2539197 h 3385291"/>
                <a:gd name="connsiteX10" fmla="*/ 1293946 w 3951730"/>
                <a:gd name="connsiteY10" fmla="*/ 915 h 3385291"/>
                <a:gd name="connsiteX0" fmla="*/ 3145728 w 3951730"/>
                <a:gd name="connsiteY0" fmla="*/ 3385291 h 3385291"/>
                <a:gd name="connsiteX1" fmla="*/ 2259542 w 3951730"/>
                <a:gd name="connsiteY1" fmla="*/ 2539197 h 3385291"/>
                <a:gd name="connsiteX2" fmla="*/ 2516417 w 3951730"/>
                <a:gd name="connsiteY2" fmla="*/ 2539197 h 3385291"/>
                <a:gd name="connsiteX3" fmla="*/ 1293946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0" fmla="*/ 1883165 w 3951730"/>
                <a:gd name="connsiteY0" fmla="*/ 392070 h 3385291"/>
                <a:gd name="connsiteX1" fmla="*/ 0 w 3951730"/>
                <a:gd name="connsiteY1" fmla="*/ 3343088 h 3385291"/>
                <a:gd name="connsiteX2" fmla="*/ 31382 w 3951730"/>
                <a:gd name="connsiteY2" fmla="*/ 3385291 h 3385291"/>
                <a:gd name="connsiteX3" fmla="*/ 144163 w 3951730"/>
                <a:gd name="connsiteY3" fmla="*/ 1987108 h 3385291"/>
                <a:gd name="connsiteX4" fmla="*/ 1883164 w 3951730"/>
                <a:gd name="connsiteY4" fmla="*/ 392070 h 3385291"/>
                <a:gd name="connsiteX5" fmla="*/ 1883165 w 3951730"/>
                <a:gd name="connsiteY5" fmla="*/ 392070 h 3385291"/>
                <a:gd name="connsiteX0" fmla="*/ 1883165 w 3951730"/>
                <a:gd name="connsiteY0" fmla="*/ 392070 h 3385291"/>
                <a:gd name="connsiteX1" fmla="*/ 14068 w 3951730"/>
                <a:gd name="connsiteY1" fmla="*/ 3385291 h 3385291"/>
                <a:gd name="connsiteX2" fmla="*/ 31382 w 3951730"/>
                <a:gd name="connsiteY2" fmla="*/ 3385291 h 3385291"/>
                <a:gd name="connsiteX3" fmla="*/ 1293945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8" fmla="*/ 2259542 w 3951730"/>
                <a:gd name="connsiteY8" fmla="*/ 2539197 h 3385291"/>
                <a:gd name="connsiteX9" fmla="*/ 2516417 w 3951730"/>
                <a:gd name="connsiteY9" fmla="*/ 2539197 h 3385291"/>
                <a:gd name="connsiteX10" fmla="*/ 1293946 w 3951730"/>
                <a:gd name="connsiteY10" fmla="*/ 915 h 3385291"/>
                <a:gd name="connsiteX0" fmla="*/ 3145728 w 3951730"/>
                <a:gd name="connsiteY0" fmla="*/ 3385291 h 3385291"/>
                <a:gd name="connsiteX1" fmla="*/ 2259542 w 3951730"/>
                <a:gd name="connsiteY1" fmla="*/ 2539197 h 3385291"/>
                <a:gd name="connsiteX2" fmla="*/ 2516417 w 3951730"/>
                <a:gd name="connsiteY2" fmla="*/ 2539197 h 3385291"/>
                <a:gd name="connsiteX3" fmla="*/ 1293946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0" fmla="*/ 1883165 w 3951730"/>
                <a:gd name="connsiteY0" fmla="*/ 392070 h 3385291"/>
                <a:gd name="connsiteX1" fmla="*/ 0 w 3951730"/>
                <a:gd name="connsiteY1" fmla="*/ 3343088 h 3385291"/>
                <a:gd name="connsiteX2" fmla="*/ 31382 w 3951730"/>
                <a:gd name="connsiteY2" fmla="*/ 3385291 h 3385291"/>
                <a:gd name="connsiteX3" fmla="*/ 144163 w 3951730"/>
                <a:gd name="connsiteY3" fmla="*/ 1987108 h 3385291"/>
                <a:gd name="connsiteX4" fmla="*/ 1883164 w 3951730"/>
                <a:gd name="connsiteY4" fmla="*/ 392070 h 3385291"/>
                <a:gd name="connsiteX5" fmla="*/ 1883165 w 3951730"/>
                <a:gd name="connsiteY5" fmla="*/ 392070 h 3385291"/>
                <a:gd name="connsiteX0" fmla="*/ 1883165 w 3951730"/>
                <a:gd name="connsiteY0" fmla="*/ 392070 h 3385291"/>
                <a:gd name="connsiteX1" fmla="*/ 14068 w 3951730"/>
                <a:gd name="connsiteY1" fmla="*/ 3385291 h 3385291"/>
                <a:gd name="connsiteX2" fmla="*/ 45450 w 3951730"/>
                <a:gd name="connsiteY2" fmla="*/ 2794448 h 3385291"/>
                <a:gd name="connsiteX3" fmla="*/ 1293945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8" fmla="*/ 2259542 w 3951730"/>
                <a:gd name="connsiteY8" fmla="*/ 2539197 h 3385291"/>
                <a:gd name="connsiteX9" fmla="*/ 2516417 w 3951730"/>
                <a:gd name="connsiteY9" fmla="*/ 2539197 h 3385291"/>
                <a:gd name="connsiteX10" fmla="*/ 1293946 w 3951730"/>
                <a:gd name="connsiteY10" fmla="*/ 915 h 3385291"/>
                <a:gd name="connsiteX0" fmla="*/ 3145728 w 3951730"/>
                <a:gd name="connsiteY0" fmla="*/ 3385291 h 3385291"/>
                <a:gd name="connsiteX1" fmla="*/ 2259542 w 3951730"/>
                <a:gd name="connsiteY1" fmla="*/ 2539197 h 3385291"/>
                <a:gd name="connsiteX2" fmla="*/ 2516417 w 3951730"/>
                <a:gd name="connsiteY2" fmla="*/ 2539197 h 3385291"/>
                <a:gd name="connsiteX3" fmla="*/ 1293946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0" fmla="*/ 1883165 w 3951730"/>
                <a:gd name="connsiteY0" fmla="*/ 392070 h 3385291"/>
                <a:gd name="connsiteX1" fmla="*/ 0 w 3951730"/>
                <a:gd name="connsiteY1" fmla="*/ 3343088 h 3385291"/>
                <a:gd name="connsiteX2" fmla="*/ 31382 w 3951730"/>
                <a:gd name="connsiteY2" fmla="*/ 3385291 h 3385291"/>
                <a:gd name="connsiteX3" fmla="*/ 144163 w 3951730"/>
                <a:gd name="connsiteY3" fmla="*/ 1987108 h 3385291"/>
                <a:gd name="connsiteX4" fmla="*/ 1883164 w 3951730"/>
                <a:gd name="connsiteY4" fmla="*/ 392070 h 3385291"/>
                <a:gd name="connsiteX5" fmla="*/ 1883165 w 3951730"/>
                <a:gd name="connsiteY5" fmla="*/ 392070 h 3385291"/>
                <a:gd name="connsiteX0" fmla="*/ 1883165 w 3951730"/>
                <a:gd name="connsiteY0" fmla="*/ 392070 h 3385291"/>
                <a:gd name="connsiteX1" fmla="*/ 14068 w 3951730"/>
                <a:gd name="connsiteY1" fmla="*/ 3385291 h 3385291"/>
                <a:gd name="connsiteX2" fmla="*/ 45450 w 3951730"/>
                <a:gd name="connsiteY2" fmla="*/ 2794448 h 3385291"/>
                <a:gd name="connsiteX3" fmla="*/ 1293945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8" fmla="*/ 2259542 w 3951730"/>
                <a:gd name="connsiteY8" fmla="*/ 2539197 h 3385291"/>
                <a:gd name="connsiteX9" fmla="*/ 2516417 w 3951730"/>
                <a:gd name="connsiteY9" fmla="*/ 2539197 h 3385291"/>
                <a:gd name="connsiteX10" fmla="*/ 1293946 w 3951730"/>
                <a:gd name="connsiteY10" fmla="*/ 915 h 3385291"/>
                <a:gd name="connsiteX0" fmla="*/ 3145728 w 3951730"/>
                <a:gd name="connsiteY0" fmla="*/ 3385291 h 3693794"/>
                <a:gd name="connsiteX1" fmla="*/ 2259542 w 3951730"/>
                <a:gd name="connsiteY1" fmla="*/ 2539197 h 3693794"/>
                <a:gd name="connsiteX2" fmla="*/ 2516417 w 3951730"/>
                <a:gd name="connsiteY2" fmla="*/ 2539197 h 3693794"/>
                <a:gd name="connsiteX3" fmla="*/ 1293946 w 3951730"/>
                <a:gd name="connsiteY3" fmla="*/ 915 h 3693794"/>
                <a:gd name="connsiteX4" fmla="*/ 2472385 w 3951730"/>
                <a:gd name="connsiteY4" fmla="*/ 915 h 3693794"/>
                <a:gd name="connsiteX5" fmla="*/ 3694856 w 3951730"/>
                <a:gd name="connsiteY5" fmla="*/ 2539197 h 3693794"/>
                <a:gd name="connsiteX6" fmla="*/ 3951730 w 3951730"/>
                <a:gd name="connsiteY6" fmla="*/ 2539197 h 3693794"/>
                <a:gd name="connsiteX7" fmla="*/ 3145728 w 3951730"/>
                <a:gd name="connsiteY7" fmla="*/ 3385291 h 3693794"/>
                <a:gd name="connsiteX0" fmla="*/ 1883165 w 3951730"/>
                <a:gd name="connsiteY0" fmla="*/ 392070 h 3693794"/>
                <a:gd name="connsiteX1" fmla="*/ 0 w 3951730"/>
                <a:gd name="connsiteY1" fmla="*/ 3343088 h 3693794"/>
                <a:gd name="connsiteX2" fmla="*/ 31382 w 3951730"/>
                <a:gd name="connsiteY2" fmla="*/ 3385291 h 3693794"/>
                <a:gd name="connsiteX3" fmla="*/ 144163 w 3951730"/>
                <a:gd name="connsiteY3" fmla="*/ 1987108 h 3693794"/>
                <a:gd name="connsiteX4" fmla="*/ 1883164 w 3951730"/>
                <a:gd name="connsiteY4" fmla="*/ 392070 h 3693794"/>
                <a:gd name="connsiteX5" fmla="*/ 1883165 w 3951730"/>
                <a:gd name="connsiteY5" fmla="*/ 392070 h 3693794"/>
                <a:gd name="connsiteX0" fmla="*/ 1883165 w 3951730"/>
                <a:gd name="connsiteY0" fmla="*/ 392070 h 3693794"/>
                <a:gd name="connsiteX1" fmla="*/ 14068 w 3951730"/>
                <a:gd name="connsiteY1" fmla="*/ 3385291 h 3693794"/>
                <a:gd name="connsiteX2" fmla="*/ 45450 w 3951730"/>
                <a:gd name="connsiteY2" fmla="*/ 2794448 h 3693794"/>
                <a:gd name="connsiteX3" fmla="*/ 1293945 w 3951730"/>
                <a:gd name="connsiteY3" fmla="*/ 915 h 3693794"/>
                <a:gd name="connsiteX4" fmla="*/ 2472385 w 3951730"/>
                <a:gd name="connsiteY4" fmla="*/ 915 h 3693794"/>
                <a:gd name="connsiteX5" fmla="*/ 3694856 w 3951730"/>
                <a:gd name="connsiteY5" fmla="*/ 2539197 h 3693794"/>
                <a:gd name="connsiteX6" fmla="*/ 3951730 w 3951730"/>
                <a:gd name="connsiteY6" fmla="*/ 2539197 h 3693794"/>
                <a:gd name="connsiteX7" fmla="*/ 3101657 w 3951730"/>
                <a:gd name="connsiteY7" fmla="*/ 3693794 h 3693794"/>
                <a:gd name="connsiteX8" fmla="*/ 2259542 w 3951730"/>
                <a:gd name="connsiteY8" fmla="*/ 2539197 h 3693794"/>
                <a:gd name="connsiteX9" fmla="*/ 2516417 w 3951730"/>
                <a:gd name="connsiteY9" fmla="*/ 2539197 h 3693794"/>
                <a:gd name="connsiteX10" fmla="*/ 1293946 w 3951730"/>
                <a:gd name="connsiteY10" fmla="*/ 915 h 3693794"/>
                <a:gd name="connsiteX0" fmla="*/ 3101657 w 3951730"/>
                <a:gd name="connsiteY0" fmla="*/ 3715832 h 3715832"/>
                <a:gd name="connsiteX1" fmla="*/ 2259542 w 3951730"/>
                <a:gd name="connsiteY1" fmla="*/ 2539197 h 3715832"/>
                <a:gd name="connsiteX2" fmla="*/ 2516417 w 3951730"/>
                <a:gd name="connsiteY2" fmla="*/ 2539197 h 3715832"/>
                <a:gd name="connsiteX3" fmla="*/ 1293946 w 3951730"/>
                <a:gd name="connsiteY3" fmla="*/ 915 h 3715832"/>
                <a:gd name="connsiteX4" fmla="*/ 2472385 w 3951730"/>
                <a:gd name="connsiteY4" fmla="*/ 915 h 3715832"/>
                <a:gd name="connsiteX5" fmla="*/ 3694856 w 3951730"/>
                <a:gd name="connsiteY5" fmla="*/ 2539197 h 3715832"/>
                <a:gd name="connsiteX6" fmla="*/ 3951730 w 3951730"/>
                <a:gd name="connsiteY6" fmla="*/ 2539197 h 3715832"/>
                <a:gd name="connsiteX7" fmla="*/ 3101657 w 3951730"/>
                <a:gd name="connsiteY7" fmla="*/ 3715832 h 3715832"/>
                <a:gd name="connsiteX0" fmla="*/ 1883165 w 3951730"/>
                <a:gd name="connsiteY0" fmla="*/ 392070 h 3715832"/>
                <a:gd name="connsiteX1" fmla="*/ 0 w 3951730"/>
                <a:gd name="connsiteY1" fmla="*/ 3343088 h 3715832"/>
                <a:gd name="connsiteX2" fmla="*/ 31382 w 3951730"/>
                <a:gd name="connsiteY2" fmla="*/ 3385291 h 3715832"/>
                <a:gd name="connsiteX3" fmla="*/ 144163 w 3951730"/>
                <a:gd name="connsiteY3" fmla="*/ 1987108 h 3715832"/>
                <a:gd name="connsiteX4" fmla="*/ 1883164 w 3951730"/>
                <a:gd name="connsiteY4" fmla="*/ 392070 h 3715832"/>
                <a:gd name="connsiteX5" fmla="*/ 1883165 w 3951730"/>
                <a:gd name="connsiteY5" fmla="*/ 392070 h 3715832"/>
                <a:gd name="connsiteX0" fmla="*/ 1883165 w 3951730"/>
                <a:gd name="connsiteY0" fmla="*/ 392070 h 3715832"/>
                <a:gd name="connsiteX1" fmla="*/ 14068 w 3951730"/>
                <a:gd name="connsiteY1" fmla="*/ 3385291 h 3715832"/>
                <a:gd name="connsiteX2" fmla="*/ 45450 w 3951730"/>
                <a:gd name="connsiteY2" fmla="*/ 2794448 h 3715832"/>
                <a:gd name="connsiteX3" fmla="*/ 1293945 w 3951730"/>
                <a:gd name="connsiteY3" fmla="*/ 915 h 3715832"/>
                <a:gd name="connsiteX4" fmla="*/ 2472385 w 3951730"/>
                <a:gd name="connsiteY4" fmla="*/ 915 h 3715832"/>
                <a:gd name="connsiteX5" fmla="*/ 3694856 w 3951730"/>
                <a:gd name="connsiteY5" fmla="*/ 2539197 h 3715832"/>
                <a:gd name="connsiteX6" fmla="*/ 3951730 w 3951730"/>
                <a:gd name="connsiteY6" fmla="*/ 2539197 h 3715832"/>
                <a:gd name="connsiteX7" fmla="*/ 3101657 w 3951730"/>
                <a:gd name="connsiteY7" fmla="*/ 3693794 h 3715832"/>
                <a:gd name="connsiteX8" fmla="*/ 2259542 w 3951730"/>
                <a:gd name="connsiteY8" fmla="*/ 2539197 h 3715832"/>
                <a:gd name="connsiteX9" fmla="*/ 2516417 w 3951730"/>
                <a:gd name="connsiteY9" fmla="*/ 2539197 h 3715832"/>
                <a:gd name="connsiteX10" fmla="*/ 1293946 w 3951730"/>
                <a:gd name="connsiteY10" fmla="*/ 915 h 3715832"/>
                <a:gd name="connsiteX0" fmla="*/ 3101657 w 3951730"/>
                <a:gd name="connsiteY0" fmla="*/ 3715832 h 3715832"/>
                <a:gd name="connsiteX1" fmla="*/ 2259542 w 3951730"/>
                <a:gd name="connsiteY1" fmla="*/ 2539197 h 3715832"/>
                <a:gd name="connsiteX2" fmla="*/ 2516417 w 3951730"/>
                <a:gd name="connsiteY2" fmla="*/ 2539197 h 3715832"/>
                <a:gd name="connsiteX3" fmla="*/ 1293946 w 3951730"/>
                <a:gd name="connsiteY3" fmla="*/ 915 h 3715832"/>
                <a:gd name="connsiteX4" fmla="*/ 2472385 w 3951730"/>
                <a:gd name="connsiteY4" fmla="*/ 915 h 3715832"/>
                <a:gd name="connsiteX5" fmla="*/ 3694856 w 3951730"/>
                <a:gd name="connsiteY5" fmla="*/ 2539197 h 3715832"/>
                <a:gd name="connsiteX6" fmla="*/ 3951730 w 3951730"/>
                <a:gd name="connsiteY6" fmla="*/ 2539197 h 3715832"/>
                <a:gd name="connsiteX7" fmla="*/ 3101657 w 3951730"/>
                <a:gd name="connsiteY7" fmla="*/ 3715832 h 3715832"/>
                <a:gd name="connsiteX0" fmla="*/ 1883165 w 3951730"/>
                <a:gd name="connsiteY0" fmla="*/ 392070 h 3715832"/>
                <a:gd name="connsiteX1" fmla="*/ 0 w 3951730"/>
                <a:gd name="connsiteY1" fmla="*/ 3343088 h 3715832"/>
                <a:gd name="connsiteX2" fmla="*/ 31382 w 3951730"/>
                <a:gd name="connsiteY2" fmla="*/ 3385291 h 3715832"/>
                <a:gd name="connsiteX3" fmla="*/ 144163 w 3951730"/>
                <a:gd name="connsiteY3" fmla="*/ 1987108 h 3715832"/>
                <a:gd name="connsiteX4" fmla="*/ 1883164 w 3951730"/>
                <a:gd name="connsiteY4" fmla="*/ 392070 h 3715832"/>
                <a:gd name="connsiteX5" fmla="*/ 1883165 w 3951730"/>
                <a:gd name="connsiteY5" fmla="*/ 392070 h 3715832"/>
                <a:gd name="connsiteX0" fmla="*/ 1883165 w 3951730"/>
                <a:gd name="connsiteY0" fmla="*/ 392070 h 3715832"/>
                <a:gd name="connsiteX1" fmla="*/ 14068 w 3951730"/>
                <a:gd name="connsiteY1" fmla="*/ 3385291 h 3715832"/>
                <a:gd name="connsiteX2" fmla="*/ 45450 w 3951730"/>
                <a:gd name="connsiteY2" fmla="*/ 2794448 h 3715832"/>
                <a:gd name="connsiteX3" fmla="*/ 1293945 w 3951730"/>
                <a:gd name="connsiteY3" fmla="*/ 915 h 3715832"/>
                <a:gd name="connsiteX4" fmla="*/ 2472385 w 3951730"/>
                <a:gd name="connsiteY4" fmla="*/ 915 h 3715832"/>
                <a:gd name="connsiteX5" fmla="*/ 3694856 w 3951730"/>
                <a:gd name="connsiteY5" fmla="*/ 2539197 h 3715832"/>
                <a:gd name="connsiteX6" fmla="*/ 3951730 w 3951730"/>
                <a:gd name="connsiteY6" fmla="*/ 2539197 h 3715832"/>
                <a:gd name="connsiteX7" fmla="*/ 3101657 w 3951730"/>
                <a:gd name="connsiteY7" fmla="*/ 3693794 h 3715832"/>
                <a:gd name="connsiteX8" fmla="*/ 2259542 w 3951730"/>
                <a:gd name="connsiteY8" fmla="*/ 2539197 h 3715832"/>
                <a:gd name="connsiteX9" fmla="*/ 2516417 w 3951730"/>
                <a:gd name="connsiteY9" fmla="*/ 2539197 h 3715832"/>
                <a:gd name="connsiteX10" fmla="*/ 1293946 w 3951730"/>
                <a:gd name="connsiteY10" fmla="*/ 915 h 3715832"/>
                <a:gd name="connsiteX0" fmla="*/ 3101657 w 3951730"/>
                <a:gd name="connsiteY0" fmla="*/ 3715832 h 3715832"/>
                <a:gd name="connsiteX1" fmla="*/ 2259542 w 3951730"/>
                <a:gd name="connsiteY1" fmla="*/ 2539197 h 3715832"/>
                <a:gd name="connsiteX2" fmla="*/ 2516417 w 3951730"/>
                <a:gd name="connsiteY2" fmla="*/ 2539197 h 3715832"/>
                <a:gd name="connsiteX3" fmla="*/ 1293946 w 3951730"/>
                <a:gd name="connsiteY3" fmla="*/ 915 h 3715832"/>
                <a:gd name="connsiteX4" fmla="*/ 2472385 w 3951730"/>
                <a:gd name="connsiteY4" fmla="*/ 915 h 3715832"/>
                <a:gd name="connsiteX5" fmla="*/ 3694856 w 3951730"/>
                <a:gd name="connsiteY5" fmla="*/ 2539197 h 3715832"/>
                <a:gd name="connsiteX6" fmla="*/ 3951730 w 3951730"/>
                <a:gd name="connsiteY6" fmla="*/ 2539197 h 3715832"/>
                <a:gd name="connsiteX7" fmla="*/ 3101657 w 3951730"/>
                <a:gd name="connsiteY7" fmla="*/ 3715832 h 3715832"/>
                <a:gd name="connsiteX0" fmla="*/ 1883165 w 3951730"/>
                <a:gd name="connsiteY0" fmla="*/ 392070 h 3715832"/>
                <a:gd name="connsiteX1" fmla="*/ 0 w 3951730"/>
                <a:gd name="connsiteY1" fmla="*/ 3343088 h 3715832"/>
                <a:gd name="connsiteX2" fmla="*/ 31382 w 3951730"/>
                <a:gd name="connsiteY2" fmla="*/ 3385291 h 3715832"/>
                <a:gd name="connsiteX3" fmla="*/ 144163 w 3951730"/>
                <a:gd name="connsiteY3" fmla="*/ 1987108 h 3715832"/>
                <a:gd name="connsiteX4" fmla="*/ 1883164 w 3951730"/>
                <a:gd name="connsiteY4" fmla="*/ 392070 h 3715832"/>
                <a:gd name="connsiteX5" fmla="*/ 1883165 w 3951730"/>
                <a:gd name="connsiteY5" fmla="*/ 392070 h 3715832"/>
                <a:gd name="connsiteX0" fmla="*/ 14068 w 3951730"/>
                <a:gd name="connsiteY0" fmla="*/ 3385291 h 3715832"/>
                <a:gd name="connsiteX1" fmla="*/ 45450 w 3951730"/>
                <a:gd name="connsiteY1" fmla="*/ 2794448 h 3715832"/>
                <a:gd name="connsiteX2" fmla="*/ 1293945 w 3951730"/>
                <a:gd name="connsiteY2" fmla="*/ 915 h 3715832"/>
                <a:gd name="connsiteX3" fmla="*/ 2472385 w 3951730"/>
                <a:gd name="connsiteY3" fmla="*/ 915 h 3715832"/>
                <a:gd name="connsiteX4" fmla="*/ 3694856 w 3951730"/>
                <a:gd name="connsiteY4" fmla="*/ 2539197 h 3715832"/>
                <a:gd name="connsiteX5" fmla="*/ 3951730 w 3951730"/>
                <a:gd name="connsiteY5" fmla="*/ 2539197 h 3715832"/>
                <a:gd name="connsiteX6" fmla="*/ 3101657 w 3951730"/>
                <a:gd name="connsiteY6" fmla="*/ 3693794 h 3715832"/>
                <a:gd name="connsiteX7" fmla="*/ 2259542 w 3951730"/>
                <a:gd name="connsiteY7" fmla="*/ 2539197 h 3715832"/>
                <a:gd name="connsiteX8" fmla="*/ 2516417 w 3951730"/>
                <a:gd name="connsiteY8" fmla="*/ 2539197 h 3715832"/>
                <a:gd name="connsiteX9" fmla="*/ 1293946 w 3951730"/>
                <a:gd name="connsiteY9" fmla="*/ 915 h 371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51730" h="3715832" stroke="0" extrusionOk="0">
                  <a:moveTo>
                    <a:pt x="3101657" y="3715832"/>
                  </a:moveTo>
                  <a:lnTo>
                    <a:pt x="2259542" y="2539197"/>
                  </a:lnTo>
                  <a:lnTo>
                    <a:pt x="2516417" y="2539197"/>
                  </a:lnTo>
                  <a:cubicBezTo>
                    <a:pt x="2372485" y="1044932"/>
                    <a:pt x="1869672" y="915"/>
                    <a:pt x="1293946" y="915"/>
                  </a:cubicBezTo>
                  <a:lnTo>
                    <a:pt x="2472385" y="915"/>
                  </a:lnTo>
                  <a:cubicBezTo>
                    <a:pt x="3048112" y="915"/>
                    <a:pt x="3550925" y="1044933"/>
                    <a:pt x="3694856" y="2539197"/>
                  </a:cubicBezTo>
                  <a:lnTo>
                    <a:pt x="3951730" y="2539197"/>
                  </a:lnTo>
                  <a:lnTo>
                    <a:pt x="3101657" y="3715832"/>
                  </a:lnTo>
                  <a:close/>
                </a:path>
                <a:path w="3951730" h="3715832" fill="darkenLess" stroke="0" extrusionOk="0">
                  <a:moveTo>
                    <a:pt x="1883165" y="392070"/>
                  </a:moveTo>
                  <a:cubicBezTo>
                    <a:pt x="848992" y="390133"/>
                    <a:pt x="0" y="2087830"/>
                    <a:pt x="0" y="3343088"/>
                  </a:cubicBezTo>
                  <a:lnTo>
                    <a:pt x="31382" y="3385291"/>
                  </a:lnTo>
                  <a:cubicBezTo>
                    <a:pt x="31382" y="2903013"/>
                    <a:pt x="69835" y="2426305"/>
                    <a:pt x="144163" y="1987108"/>
                  </a:cubicBezTo>
                  <a:cubicBezTo>
                    <a:pt x="444463" y="212684"/>
                    <a:pt x="1240285" y="-517256"/>
                    <a:pt x="1883164" y="392070"/>
                  </a:cubicBezTo>
                  <a:lnTo>
                    <a:pt x="1883165" y="392070"/>
                  </a:lnTo>
                  <a:close/>
                </a:path>
                <a:path w="3951730" h="3715832" fill="none" extrusionOk="0">
                  <a:moveTo>
                    <a:pt x="14068" y="3385291"/>
                  </a:moveTo>
                  <a:lnTo>
                    <a:pt x="45450" y="2794448"/>
                  </a:lnTo>
                  <a:cubicBezTo>
                    <a:pt x="45450" y="1938183"/>
                    <a:pt x="596651" y="915"/>
                    <a:pt x="1293945" y="915"/>
                  </a:cubicBezTo>
                  <a:lnTo>
                    <a:pt x="2472385" y="915"/>
                  </a:lnTo>
                  <a:cubicBezTo>
                    <a:pt x="3048112" y="915"/>
                    <a:pt x="3550925" y="1044933"/>
                    <a:pt x="3694856" y="2539197"/>
                  </a:cubicBezTo>
                  <a:lnTo>
                    <a:pt x="3951730" y="2539197"/>
                  </a:lnTo>
                  <a:lnTo>
                    <a:pt x="3101657" y="3693794"/>
                  </a:lnTo>
                  <a:lnTo>
                    <a:pt x="2259542" y="2539197"/>
                  </a:lnTo>
                  <a:lnTo>
                    <a:pt x="2516417" y="2539197"/>
                  </a:lnTo>
                  <a:cubicBezTo>
                    <a:pt x="2372485" y="1044932"/>
                    <a:pt x="1869672" y="915"/>
                    <a:pt x="1293946" y="915"/>
                  </a:cubicBezTo>
                </a:path>
              </a:pathLst>
            </a:custGeom>
            <a:grpFill/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3"/>
            <p:cNvSpPr txBox="1">
              <a:spLocks noChangeArrowheads="1"/>
            </p:cNvSpPr>
            <p:nvPr/>
          </p:nvSpPr>
          <p:spPr bwMode="auto">
            <a:xfrm rot="2635062">
              <a:off x="5459859" y="4386103"/>
              <a:ext cx="1279124" cy="4185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新的目标</a:t>
              </a:r>
            </a:p>
          </p:txBody>
        </p:sp>
      </p:grpSp>
      <p:sp>
        <p:nvSpPr>
          <p:cNvPr id="16" name="TextBox 15"/>
          <p:cNvSpPr txBox="1"/>
          <p:nvPr/>
        </p:nvSpPr>
        <p:spPr bwMode="auto">
          <a:xfrm>
            <a:off x="715184" y="1375756"/>
            <a:ext cx="1537398" cy="1448285"/>
          </a:xfrm>
          <a:prstGeom prst="rect">
            <a:avLst/>
          </a:prstGeom>
          <a:noFill/>
        </p:spPr>
        <p:txBody>
          <a:bodyPr wrap="square" lIns="86402" tIns="43201" rIns="86402" bIns="4320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通过对绩效结果的反馈，总结绩效达成的经验，找出绩效未能有效达成的原因，为以后更好地完成工作打下基础。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7" name="组合 27"/>
          <p:cNvGrpSpPr/>
          <p:nvPr/>
        </p:nvGrpSpPr>
        <p:grpSpPr>
          <a:xfrm>
            <a:off x="4680256" y="1282053"/>
            <a:ext cx="1823090" cy="1940778"/>
            <a:chOff x="5451959" y="1532245"/>
            <a:chExt cx="1929267" cy="2295231"/>
          </a:xfrm>
        </p:grpSpPr>
        <p:sp>
          <p:nvSpPr>
            <p:cNvPr id="18" name="上弧形箭头 2"/>
            <p:cNvSpPr/>
            <p:nvPr/>
          </p:nvSpPr>
          <p:spPr bwMode="auto">
            <a:xfrm rot="1770200" flipH="1">
              <a:off x="5451959" y="1806525"/>
              <a:ext cx="1929267" cy="2020951"/>
            </a:xfrm>
            <a:custGeom>
              <a:avLst/>
              <a:gdLst>
                <a:gd name="connsiteX0" fmla="*/ 3114346 w 3960440"/>
                <a:gd name="connsiteY0" fmla="*/ 3384376 h 3384376"/>
                <a:gd name="connsiteX1" fmla="*/ 2228160 w 3960440"/>
                <a:gd name="connsiteY1" fmla="*/ 2538282 h 3384376"/>
                <a:gd name="connsiteX2" fmla="*/ 2485035 w 3960440"/>
                <a:gd name="connsiteY2" fmla="*/ 2538282 h 3384376"/>
                <a:gd name="connsiteX3" fmla="*/ 1262564 w 3960440"/>
                <a:gd name="connsiteY3" fmla="*/ 0 h 3384376"/>
                <a:gd name="connsiteX4" fmla="*/ 2441003 w 3960440"/>
                <a:gd name="connsiteY4" fmla="*/ 0 h 3384376"/>
                <a:gd name="connsiteX5" fmla="*/ 3663474 w 3960440"/>
                <a:gd name="connsiteY5" fmla="*/ 2538282 h 3384376"/>
                <a:gd name="connsiteX6" fmla="*/ 3920348 w 3960440"/>
                <a:gd name="connsiteY6" fmla="*/ 2538282 h 3384376"/>
                <a:gd name="connsiteX7" fmla="*/ 3114346 w 3960440"/>
                <a:gd name="connsiteY7" fmla="*/ 3384376 h 3384376"/>
                <a:gd name="connsiteX0" fmla="*/ 1851783 w 3960440"/>
                <a:gd name="connsiteY0" fmla="*/ 391155 h 3384376"/>
                <a:gd name="connsiteX1" fmla="*/ 1178440 w 3960440"/>
                <a:gd name="connsiteY1" fmla="*/ 3384376 h 3384376"/>
                <a:gd name="connsiteX2" fmla="*/ 0 w 3960440"/>
                <a:gd name="connsiteY2" fmla="*/ 3384376 h 3384376"/>
                <a:gd name="connsiteX3" fmla="*/ 112781 w 3960440"/>
                <a:gd name="connsiteY3" fmla="*/ 1986193 h 3384376"/>
                <a:gd name="connsiteX4" fmla="*/ 1851782 w 3960440"/>
                <a:gd name="connsiteY4" fmla="*/ 391155 h 3384376"/>
                <a:gd name="connsiteX5" fmla="*/ 1851783 w 3960440"/>
                <a:gd name="connsiteY5" fmla="*/ 391155 h 3384376"/>
                <a:gd name="connsiteX0" fmla="*/ 1851783 w 3960440"/>
                <a:gd name="connsiteY0" fmla="*/ 391155 h 3384376"/>
                <a:gd name="connsiteX1" fmla="*/ 1178440 w 3960440"/>
                <a:gd name="connsiteY1" fmla="*/ 3384376 h 3384376"/>
                <a:gd name="connsiteX2" fmla="*/ 0 w 3960440"/>
                <a:gd name="connsiteY2" fmla="*/ 3384376 h 3384376"/>
                <a:gd name="connsiteX3" fmla="*/ 1262563 w 3960440"/>
                <a:gd name="connsiteY3" fmla="*/ 0 h 3384376"/>
                <a:gd name="connsiteX4" fmla="*/ 2441003 w 3960440"/>
                <a:gd name="connsiteY4" fmla="*/ 0 h 3384376"/>
                <a:gd name="connsiteX5" fmla="*/ 3663474 w 3960440"/>
                <a:gd name="connsiteY5" fmla="*/ 2538282 h 3384376"/>
                <a:gd name="connsiteX6" fmla="*/ 3920348 w 3960440"/>
                <a:gd name="connsiteY6" fmla="*/ 2538282 h 3384376"/>
                <a:gd name="connsiteX7" fmla="*/ 3114346 w 3960440"/>
                <a:gd name="connsiteY7" fmla="*/ 3384376 h 3384376"/>
                <a:gd name="connsiteX8" fmla="*/ 2228160 w 3960440"/>
                <a:gd name="connsiteY8" fmla="*/ 2538282 h 3384376"/>
                <a:gd name="connsiteX9" fmla="*/ 2485035 w 3960440"/>
                <a:gd name="connsiteY9" fmla="*/ 2538282 h 3384376"/>
                <a:gd name="connsiteX10" fmla="*/ 1262564 w 3960440"/>
                <a:gd name="connsiteY10" fmla="*/ 0 h 3384376"/>
                <a:gd name="connsiteX0" fmla="*/ 3131660 w 3937662"/>
                <a:gd name="connsiteY0" fmla="*/ 3385291 h 3385291"/>
                <a:gd name="connsiteX1" fmla="*/ 2245474 w 3937662"/>
                <a:gd name="connsiteY1" fmla="*/ 2539197 h 3385291"/>
                <a:gd name="connsiteX2" fmla="*/ 2502349 w 3937662"/>
                <a:gd name="connsiteY2" fmla="*/ 2539197 h 3385291"/>
                <a:gd name="connsiteX3" fmla="*/ 1279878 w 3937662"/>
                <a:gd name="connsiteY3" fmla="*/ 915 h 3385291"/>
                <a:gd name="connsiteX4" fmla="*/ 2458317 w 3937662"/>
                <a:gd name="connsiteY4" fmla="*/ 915 h 3385291"/>
                <a:gd name="connsiteX5" fmla="*/ 3680788 w 3937662"/>
                <a:gd name="connsiteY5" fmla="*/ 2539197 h 3385291"/>
                <a:gd name="connsiteX6" fmla="*/ 3937662 w 3937662"/>
                <a:gd name="connsiteY6" fmla="*/ 2539197 h 3385291"/>
                <a:gd name="connsiteX7" fmla="*/ 3131660 w 3937662"/>
                <a:gd name="connsiteY7" fmla="*/ 3385291 h 3385291"/>
                <a:gd name="connsiteX0" fmla="*/ 1869097 w 3937662"/>
                <a:gd name="connsiteY0" fmla="*/ 392070 h 3385291"/>
                <a:gd name="connsiteX1" fmla="*/ 1195754 w 3937662"/>
                <a:gd name="connsiteY1" fmla="*/ 3385291 h 3385291"/>
                <a:gd name="connsiteX2" fmla="*/ 17314 w 3937662"/>
                <a:gd name="connsiteY2" fmla="*/ 3385291 h 3385291"/>
                <a:gd name="connsiteX3" fmla="*/ 130095 w 3937662"/>
                <a:gd name="connsiteY3" fmla="*/ 1987108 h 3385291"/>
                <a:gd name="connsiteX4" fmla="*/ 1869096 w 3937662"/>
                <a:gd name="connsiteY4" fmla="*/ 392070 h 3385291"/>
                <a:gd name="connsiteX5" fmla="*/ 1869097 w 3937662"/>
                <a:gd name="connsiteY5" fmla="*/ 392070 h 3385291"/>
                <a:gd name="connsiteX0" fmla="*/ 1869097 w 3937662"/>
                <a:gd name="connsiteY0" fmla="*/ 392070 h 3385291"/>
                <a:gd name="connsiteX1" fmla="*/ 0 w 3937662"/>
                <a:gd name="connsiteY1" fmla="*/ 3385291 h 3385291"/>
                <a:gd name="connsiteX2" fmla="*/ 17314 w 3937662"/>
                <a:gd name="connsiteY2" fmla="*/ 3385291 h 3385291"/>
                <a:gd name="connsiteX3" fmla="*/ 1279877 w 3937662"/>
                <a:gd name="connsiteY3" fmla="*/ 915 h 3385291"/>
                <a:gd name="connsiteX4" fmla="*/ 2458317 w 3937662"/>
                <a:gd name="connsiteY4" fmla="*/ 915 h 3385291"/>
                <a:gd name="connsiteX5" fmla="*/ 3680788 w 3937662"/>
                <a:gd name="connsiteY5" fmla="*/ 2539197 h 3385291"/>
                <a:gd name="connsiteX6" fmla="*/ 3937662 w 3937662"/>
                <a:gd name="connsiteY6" fmla="*/ 2539197 h 3385291"/>
                <a:gd name="connsiteX7" fmla="*/ 3131660 w 3937662"/>
                <a:gd name="connsiteY7" fmla="*/ 3385291 h 3385291"/>
                <a:gd name="connsiteX8" fmla="*/ 2245474 w 3937662"/>
                <a:gd name="connsiteY8" fmla="*/ 2539197 h 3385291"/>
                <a:gd name="connsiteX9" fmla="*/ 2502349 w 3937662"/>
                <a:gd name="connsiteY9" fmla="*/ 2539197 h 3385291"/>
                <a:gd name="connsiteX10" fmla="*/ 1279878 w 3937662"/>
                <a:gd name="connsiteY10" fmla="*/ 915 h 3385291"/>
                <a:gd name="connsiteX0" fmla="*/ 3145728 w 3951730"/>
                <a:gd name="connsiteY0" fmla="*/ 3385291 h 3385291"/>
                <a:gd name="connsiteX1" fmla="*/ 2259542 w 3951730"/>
                <a:gd name="connsiteY1" fmla="*/ 2539197 h 3385291"/>
                <a:gd name="connsiteX2" fmla="*/ 2516417 w 3951730"/>
                <a:gd name="connsiteY2" fmla="*/ 2539197 h 3385291"/>
                <a:gd name="connsiteX3" fmla="*/ 1293946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0" fmla="*/ 1883165 w 3951730"/>
                <a:gd name="connsiteY0" fmla="*/ 392070 h 3385291"/>
                <a:gd name="connsiteX1" fmla="*/ 0 w 3951730"/>
                <a:gd name="connsiteY1" fmla="*/ 3343088 h 3385291"/>
                <a:gd name="connsiteX2" fmla="*/ 31382 w 3951730"/>
                <a:gd name="connsiteY2" fmla="*/ 3385291 h 3385291"/>
                <a:gd name="connsiteX3" fmla="*/ 144163 w 3951730"/>
                <a:gd name="connsiteY3" fmla="*/ 1987108 h 3385291"/>
                <a:gd name="connsiteX4" fmla="*/ 1883164 w 3951730"/>
                <a:gd name="connsiteY4" fmla="*/ 392070 h 3385291"/>
                <a:gd name="connsiteX5" fmla="*/ 1883165 w 3951730"/>
                <a:gd name="connsiteY5" fmla="*/ 392070 h 3385291"/>
                <a:gd name="connsiteX0" fmla="*/ 1883165 w 3951730"/>
                <a:gd name="connsiteY0" fmla="*/ 392070 h 3385291"/>
                <a:gd name="connsiteX1" fmla="*/ 14068 w 3951730"/>
                <a:gd name="connsiteY1" fmla="*/ 3385291 h 3385291"/>
                <a:gd name="connsiteX2" fmla="*/ 31382 w 3951730"/>
                <a:gd name="connsiteY2" fmla="*/ 3385291 h 3385291"/>
                <a:gd name="connsiteX3" fmla="*/ 1293945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8" fmla="*/ 2259542 w 3951730"/>
                <a:gd name="connsiteY8" fmla="*/ 2539197 h 3385291"/>
                <a:gd name="connsiteX9" fmla="*/ 2516417 w 3951730"/>
                <a:gd name="connsiteY9" fmla="*/ 2539197 h 3385291"/>
                <a:gd name="connsiteX10" fmla="*/ 1293946 w 3951730"/>
                <a:gd name="connsiteY10" fmla="*/ 915 h 3385291"/>
                <a:gd name="connsiteX0" fmla="*/ 3145728 w 3951730"/>
                <a:gd name="connsiteY0" fmla="*/ 3385291 h 3385291"/>
                <a:gd name="connsiteX1" fmla="*/ 2259542 w 3951730"/>
                <a:gd name="connsiteY1" fmla="*/ 2539197 h 3385291"/>
                <a:gd name="connsiteX2" fmla="*/ 2516417 w 3951730"/>
                <a:gd name="connsiteY2" fmla="*/ 2539197 h 3385291"/>
                <a:gd name="connsiteX3" fmla="*/ 1293946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0" fmla="*/ 1883165 w 3951730"/>
                <a:gd name="connsiteY0" fmla="*/ 392070 h 3385291"/>
                <a:gd name="connsiteX1" fmla="*/ 0 w 3951730"/>
                <a:gd name="connsiteY1" fmla="*/ 3343088 h 3385291"/>
                <a:gd name="connsiteX2" fmla="*/ 31382 w 3951730"/>
                <a:gd name="connsiteY2" fmla="*/ 3385291 h 3385291"/>
                <a:gd name="connsiteX3" fmla="*/ 144163 w 3951730"/>
                <a:gd name="connsiteY3" fmla="*/ 1987108 h 3385291"/>
                <a:gd name="connsiteX4" fmla="*/ 1883164 w 3951730"/>
                <a:gd name="connsiteY4" fmla="*/ 392070 h 3385291"/>
                <a:gd name="connsiteX5" fmla="*/ 1883165 w 3951730"/>
                <a:gd name="connsiteY5" fmla="*/ 392070 h 3385291"/>
                <a:gd name="connsiteX0" fmla="*/ 1883165 w 3951730"/>
                <a:gd name="connsiteY0" fmla="*/ 392070 h 3385291"/>
                <a:gd name="connsiteX1" fmla="*/ 14068 w 3951730"/>
                <a:gd name="connsiteY1" fmla="*/ 3385291 h 3385291"/>
                <a:gd name="connsiteX2" fmla="*/ 31382 w 3951730"/>
                <a:gd name="connsiteY2" fmla="*/ 3385291 h 3385291"/>
                <a:gd name="connsiteX3" fmla="*/ 1293945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8" fmla="*/ 2259542 w 3951730"/>
                <a:gd name="connsiteY8" fmla="*/ 2539197 h 3385291"/>
                <a:gd name="connsiteX9" fmla="*/ 2516417 w 3951730"/>
                <a:gd name="connsiteY9" fmla="*/ 2539197 h 3385291"/>
                <a:gd name="connsiteX10" fmla="*/ 1293946 w 3951730"/>
                <a:gd name="connsiteY10" fmla="*/ 915 h 3385291"/>
                <a:gd name="connsiteX0" fmla="*/ 3145728 w 3951730"/>
                <a:gd name="connsiteY0" fmla="*/ 3385291 h 3385291"/>
                <a:gd name="connsiteX1" fmla="*/ 2259542 w 3951730"/>
                <a:gd name="connsiteY1" fmla="*/ 2539197 h 3385291"/>
                <a:gd name="connsiteX2" fmla="*/ 2516417 w 3951730"/>
                <a:gd name="connsiteY2" fmla="*/ 2539197 h 3385291"/>
                <a:gd name="connsiteX3" fmla="*/ 1293946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0" fmla="*/ 1883165 w 3951730"/>
                <a:gd name="connsiteY0" fmla="*/ 392070 h 3385291"/>
                <a:gd name="connsiteX1" fmla="*/ 0 w 3951730"/>
                <a:gd name="connsiteY1" fmla="*/ 3343088 h 3385291"/>
                <a:gd name="connsiteX2" fmla="*/ 31382 w 3951730"/>
                <a:gd name="connsiteY2" fmla="*/ 3385291 h 3385291"/>
                <a:gd name="connsiteX3" fmla="*/ 144163 w 3951730"/>
                <a:gd name="connsiteY3" fmla="*/ 1987108 h 3385291"/>
                <a:gd name="connsiteX4" fmla="*/ 1883164 w 3951730"/>
                <a:gd name="connsiteY4" fmla="*/ 392070 h 3385291"/>
                <a:gd name="connsiteX5" fmla="*/ 1883165 w 3951730"/>
                <a:gd name="connsiteY5" fmla="*/ 392070 h 3385291"/>
                <a:gd name="connsiteX0" fmla="*/ 1883165 w 3951730"/>
                <a:gd name="connsiteY0" fmla="*/ 392070 h 3385291"/>
                <a:gd name="connsiteX1" fmla="*/ 14068 w 3951730"/>
                <a:gd name="connsiteY1" fmla="*/ 3385291 h 3385291"/>
                <a:gd name="connsiteX2" fmla="*/ 31382 w 3951730"/>
                <a:gd name="connsiteY2" fmla="*/ 3385291 h 3385291"/>
                <a:gd name="connsiteX3" fmla="*/ 1293945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8" fmla="*/ 2259542 w 3951730"/>
                <a:gd name="connsiteY8" fmla="*/ 2539197 h 3385291"/>
                <a:gd name="connsiteX9" fmla="*/ 2516417 w 3951730"/>
                <a:gd name="connsiteY9" fmla="*/ 2539197 h 3385291"/>
                <a:gd name="connsiteX10" fmla="*/ 1293946 w 3951730"/>
                <a:gd name="connsiteY10" fmla="*/ 915 h 3385291"/>
                <a:gd name="connsiteX0" fmla="*/ 3145728 w 3951730"/>
                <a:gd name="connsiteY0" fmla="*/ 3385291 h 3385291"/>
                <a:gd name="connsiteX1" fmla="*/ 2259542 w 3951730"/>
                <a:gd name="connsiteY1" fmla="*/ 2539197 h 3385291"/>
                <a:gd name="connsiteX2" fmla="*/ 2516417 w 3951730"/>
                <a:gd name="connsiteY2" fmla="*/ 2539197 h 3385291"/>
                <a:gd name="connsiteX3" fmla="*/ 1293946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0" fmla="*/ 1883165 w 3951730"/>
                <a:gd name="connsiteY0" fmla="*/ 392070 h 3385291"/>
                <a:gd name="connsiteX1" fmla="*/ 0 w 3951730"/>
                <a:gd name="connsiteY1" fmla="*/ 3343088 h 3385291"/>
                <a:gd name="connsiteX2" fmla="*/ 31382 w 3951730"/>
                <a:gd name="connsiteY2" fmla="*/ 3385291 h 3385291"/>
                <a:gd name="connsiteX3" fmla="*/ 144163 w 3951730"/>
                <a:gd name="connsiteY3" fmla="*/ 1987108 h 3385291"/>
                <a:gd name="connsiteX4" fmla="*/ 1883164 w 3951730"/>
                <a:gd name="connsiteY4" fmla="*/ 392070 h 3385291"/>
                <a:gd name="connsiteX5" fmla="*/ 1883165 w 3951730"/>
                <a:gd name="connsiteY5" fmla="*/ 392070 h 3385291"/>
                <a:gd name="connsiteX0" fmla="*/ 1883165 w 3951730"/>
                <a:gd name="connsiteY0" fmla="*/ 392070 h 3385291"/>
                <a:gd name="connsiteX1" fmla="*/ 14068 w 3951730"/>
                <a:gd name="connsiteY1" fmla="*/ 3385291 h 3385291"/>
                <a:gd name="connsiteX2" fmla="*/ 31382 w 3951730"/>
                <a:gd name="connsiteY2" fmla="*/ 3385291 h 3385291"/>
                <a:gd name="connsiteX3" fmla="*/ 1293945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8" fmla="*/ 2259542 w 3951730"/>
                <a:gd name="connsiteY8" fmla="*/ 2539197 h 3385291"/>
                <a:gd name="connsiteX9" fmla="*/ 2516417 w 3951730"/>
                <a:gd name="connsiteY9" fmla="*/ 2539197 h 3385291"/>
                <a:gd name="connsiteX10" fmla="*/ 1293946 w 3951730"/>
                <a:gd name="connsiteY10" fmla="*/ 915 h 3385291"/>
                <a:gd name="connsiteX0" fmla="*/ 3145728 w 3951730"/>
                <a:gd name="connsiteY0" fmla="*/ 3385291 h 3385291"/>
                <a:gd name="connsiteX1" fmla="*/ 2259542 w 3951730"/>
                <a:gd name="connsiteY1" fmla="*/ 2539197 h 3385291"/>
                <a:gd name="connsiteX2" fmla="*/ 2516417 w 3951730"/>
                <a:gd name="connsiteY2" fmla="*/ 2539197 h 3385291"/>
                <a:gd name="connsiteX3" fmla="*/ 1293946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0" fmla="*/ 1883165 w 3951730"/>
                <a:gd name="connsiteY0" fmla="*/ 392070 h 3385291"/>
                <a:gd name="connsiteX1" fmla="*/ 0 w 3951730"/>
                <a:gd name="connsiteY1" fmla="*/ 3343088 h 3385291"/>
                <a:gd name="connsiteX2" fmla="*/ 31382 w 3951730"/>
                <a:gd name="connsiteY2" fmla="*/ 3385291 h 3385291"/>
                <a:gd name="connsiteX3" fmla="*/ 144163 w 3951730"/>
                <a:gd name="connsiteY3" fmla="*/ 1987108 h 3385291"/>
                <a:gd name="connsiteX4" fmla="*/ 1883164 w 3951730"/>
                <a:gd name="connsiteY4" fmla="*/ 392070 h 3385291"/>
                <a:gd name="connsiteX5" fmla="*/ 1883165 w 3951730"/>
                <a:gd name="connsiteY5" fmla="*/ 392070 h 3385291"/>
                <a:gd name="connsiteX0" fmla="*/ 1883165 w 3951730"/>
                <a:gd name="connsiteY0" fmla="*/ 392070 h 3385291"/>
                <a:gd name="connsiteX1" fmla="*/ 14068 w 3951730"/>
                <a:gd name="connsiteY1" fmla="*/ 3385291 h 3385291"/>
                <a:gd name="connsiteX2" fmla="*/ 45450 w 3951730"/>
                <a:gd name="connsiteY2" fmla="*/ 2794448 h 3385291"/>
                <a:gd name="connsiteX3" fmla="*/ 1293945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8" fmla="*/ 2259542 w 3951730"/>
                <a:gd name="connsiteY8" fmla="*/ 2539197 h 3385291"/>
                <a:gd name="connsiteX9" fmla="*/ 2516417 w 3951730"/>
                <a:gd name="connsiteY9" fmla="*/ 2539197 h 3385291"/>
                <a:gd name="connsiteX10" fmla="*/ 1293946 w 3951730"/>
                <a:gd name="connsiteY10" fmla="*/ 915 h 3385291"/>
                <a:gd name="connsiteX0" fmla="*/ 3145728 w 3951730"/>
                <a:gd name="connsiteY0" fmla="*/ 3385291 h 3385291"/>
                <a:gd name="connsiteX1" fmla="*/ 2259542 w 3951730"/>
                <a:gd name="connsiteY1" fmla="*/ 2539197 h 3385291"/>
                <a:gd name="connsiteX2" fmla="*/ 2516417 w 3951730"/>
                <a:gd name="connsiteY2" fmla="*/ 2539197 h 3385291"/>
                <a:gd name="connsiteX3" fmla="*/ 1293946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0" fmla="*/ 1883165 w 3951730"/>
                <a:gd name="connsiteY0" fmla="*/ 392070 h 3385291"/>
                <a:gd name="connsiteX1" fmla="*/ 0 w 3951730"/>
                <a:gd name="connsiteY1" fmla="*/ 3343088 h 3385291"/>
                <a:gd name="connsiteX2" fmla="*/ 31382 w 3951730"/>
                <a:gd name="connsiteY2" fmla="*/ 3385291 h 3385291"/>
                <a:gd name="connsiteX3" fmla="*/ 144163 w 3951730"/>
                <a:gd name="connsiteY3" fmla="*/ 1987108 h 3385291"/>
                <a:gd name="connsiteX4" fmla="*/ 1883164 w 3951730"/>
                <a:gd name="connsiteY4" fmla="*/ 392070 h 3385291"/>
                <a:gd name="connsiteX5" fmla="*/ 1883165 w 3951730"/>
                <a:gd name="connsiteY5" fmla="*/ 392070 h 3385291"/>
                <a:gd name="connsiteX0" fmla="*/ 1883165 w 3951730"/>
                <a:gd name="connsiteY0" fmla="*/ 392070 h 3385291"/>
                <a:gd name="connsiteX1" fmla="*/ 14068 w 3951730"/>
                <a:gd name="connsiteY1" fmla="*/ 3385291 h 3385291"/>
                <a:gd name="connsiteX2" fmla="*/ 45450 w 3951730"/>
                <a:gd name="connsiteY2" fmla="*/ 2794448 h 3385291"/>
                <a:gd name="connsiteX3" fmla="*/ 1293945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8" fmla="*/ 2259542 w 3951730"/>
                <a:gd name="connsiteY8" fmla="*/ 2539197 h 3385291"/>
                <a:gd name="connsiteX9" fmla="*/ 2516417 w 3951730"/>
                <a:gd name="connsiteY9" fmla="*/ 2539197 h 3385291"/>
                <a:gd name="connsiteX10" fmla="*/ 1293946 w 3951730"/>
                <a:gd name="connsiteY10" fmla="*/ 915 h 3385291"/>
                <a:gd name="connsiteX0" fmla="*/ 3145728 w 3951730"/>
                <a:gd name="connsiteY0" fmla="*/ 3385291 h 3693794"/>
                <a:gd name="connsiteX1" fmla="*/ 2259542 w 3951730"/>
                <a:gd name="connsiteY1" fmla="*/ 2539197 h 3693794"/>
                <a:gd name="connsiteX2" fmla="*/ 2516417 w 3951730"/>
                <a:gd name="connsiteY2" fmla="*/ 2539197 h 3693794"/>
                <a:gd name="connsiteX3" fmla="*/ 1293946 w 3951730"/>
                <a:gd name="connsiteY3" fmla="*/ 915 h 3693794"/>
                <a:gd name="connsiteX4" fmla="*/ 2472385 w 3951730"/>
                <a:gd name="connsiteY4" fmla="*/ 915 h 3693794"/>
                <a:gd name="connsiteX5" fmla="*/ 3694856 w 3951730"/>
                <a:gd name="connsiteY5" fmla="*/ 2539197 h 3693794"/>
                <a:gd name="connsiteX6" fmla="*/ 3951730 w 3951730"/>
                <a:gd name="connsiteY6" fmla="*/ 2539197 h 3693794"/>
                <a:gd name="connsiteX7" fmla="*/ 3145728 w 3951730"/>
                <a:gd name="connsiteY7" fmla="*/ 3385291 h 3693794"/>
                <a:gd name="connsiteX0" fmla="*/ 1883165 w 3951730"/>
                <a:gd name="connsiteY0" fmla="*/ 392070 h 3693794"/>
                <a:gd name="connsiteX1" fmla="*/ 0 w 3951730"/>
                <a:gd name="connsiteY1" fmla="*/ 3343088 h 3693794"/>
                <a:gd name="connsiteX2" fmla="*/ 31382 w 3951730"/>
                <a:gd name="connsiteY2" fmla="*/ 3385291 h 3693794"/>
                <a:gd name="connsiteX3" fmla="*/ 144163 w 3951730"/>
                <a:gd name="connsiteY3" fmla="*/ 1987108 h 3693794"/>
                <a:gd name="connsiteX4" fmla="*/ 1883164 w 3951730"/>
                <a:gd name="connsiteY4" fmla="*/ 392070 h 3693794"/>
                <a:gd name="connsiteX5" fmla="*/ 1883165 w 3951730"/>
                <a:gd name="connsiteY5" fmla="*/ 392070 h 3693794"/>
                <a:gd name="connsiteX0" fmla="*/ 1883165 w 3951730"/>
                <a:gd name="connsiteY0" fmla="*/ 392070 h 3693794"/>
                <a:gd name="connsiteX1" fmla="*/ 14068 w 3951730"/>
                <a:gd name="connsiteY1" fmla="*/ 3385291 h 3693794"/>
                <a:gd name="connsiteX2" fmla="*/ 45450 w 3951730"/>
                <a:gd name="connsiteY2" fmla="*/ 2794448 h 3693794"/>
                <a:gd name="connsiteX3" fmla="*/ 1293945 w 3951730"/>
                <a:gd name="connsiteY3" fmla="*/ 915 h 3693794"/>
                <a:gd name="connsiteX4" fmla="*/ 2472385 w 3951730"/>
                <a:gd name="connsiteY4" fmla="*/ 915 h 3693794"/>
                <a:gd name="connsiteX5" fmla="*/ 3694856 w 3951730"/>
                <a:gd name="connsiteY5" fmla="*/ 2539197 h 3693794"/>
                <a:gd name="connsiteX6" fmla="*/ 3951730 w 3951730"/>
                <a:gd name="connsiteY6" fmla="*/ 2539197 h 3693794"/>
                <a:gd name="connsiteX7" fmla="*/ 3101657 w 3951730"/>
                <a:gd name="connsiteY7" fmla="*/ 3693794 h 3693794"/>
                <a:gd name="connsiteX8" fmla="*/ 2259542 w 3951730"/>
                <a:gd name="connsiteY8" fmla="*/ 2539197 h 3693794"/>
                <a:gd name="connsiteX9" fmla="*/ 2516417 w 3951730"/>
                <a:gd name="connsiteY9" fmla="*/ 2539197 h 3693794"/>
                <a:gd name="connsiteX10" fmla="*/ 1293946 w 3951730"/>
                <a:gd name="connsiteY10" fmla="*/ 915 h 3693794"/>
                <a:gd name="connsiteX0" fmla="*/ 3101657 w 3951730"/>
                <a:gd name="connsiteY0" fmla="*/ 3715832 h 3715832"/>
                <a:gd name="connsiteX1" fmla="*/ 2259542 w 3951730"/>
                <a:gd name="connsiteY1" fmla="*/ 2539197 h 3715832"/>
                <a:gd name="connsiteX2" fmla="*/ 2516417 w 3951730"/>
                <a:gd name="connsiteY2" fmla="*/ 2539197 h 3715832"/>
                <a:gd name="connsiteX3" fmla="*/ 1293946 w 3951730"/>
                <a:gd name="connsiteY3" fmla="*/ 915 h 3715832"/>
                <a:gd name="connsiteX4" fmla="*/ 2472385 w 3951730"/>
                <a:gd name="connsiteY4" fmla="*/ 915 h 3715832"/>
                <a:gd name="connsiteX5" fmla="*/ 3694856 w 3951730"/>
                <a:gd name="connsiteY5" fmla="*/ 2539197 h 3715832"/>
                <a:gd name="connsiteX6" fmla="*/ 3951730 w 3951730"/>
                <a:gd name="connsiteY6" fmla="*/ 2539197 h 3715832"/>
                <a:gd name="connsiteX7" fmla="*/ 3101657 w 3951730"/>
                <a:gd name="connsiteY7" fmla="*/ 3715832 h 3715832"/>
                <a:gd name="connsiteX0" fmla="*/ 1883165 w 3951730"/>
                <a:gd name="connsiteY0" fmla="*/ 392070 h 3715832"/>
                <a:gd name="connsiteX1" fmla="*/ 0 w 3951730"/>
                <a:gd name="connsiteY1" fmla="*/ 3343088 h 3715832"/>
                <a:gd name="connsiteX2" fmla="*/ 31382 w 3951730"/>
                <a:gd name="connsiteY2" fmla="*/ 3385291 h 3715832"/>
                <a:gd name="connsiteX3" fmla="*/ 144163 w 3951730"/>
                <a:gd name="connsiteY3" fmla="*/ 1987108 h 3715832"/>
                <a:gd name="connsiteX4" fmla="*/ 1883164 w 3951730"/>
                <a:gd name="connsiteY4" fmla="*/ 392070 h 3715832"/>
                <a:gd name="connsiteX5" fmla="*/ 1883165 w 3951730"/>
                <a:gd name="connsiteY5" fmla="*/ 392070 h 3715832"/>
                <a:gd name="connsiteX0" fmla="*/ 1883165 w 3951730"/>
                <a:gd name="connsiteY0" fmla="*/ 392070 h 3715832"/>
                <a:gd name="connsiteX1" fmla="*/ 14068 w 3951730"/>
                <a:gd name="connsiteY1" fmla="*/ 3385291 h 3715832"/>
                <a:gd name="connsiteX2" fmla="*/ 45450 w 3951730"/>
                <a:gd name="connsiteY2" fmla="*/ 2794448 h 3715832"/>
                <a:gd name="connsiteX3" fmla="*/ 1293945 w 3951730"/>
                <a:gd name="connsiteY3" fmla="*/ 915 h 3715832"/>
                <a:gd name="connsiteX4" fmla="*/ 2472385 w 3951730"/>
                <a:gd name="connsiteY4" fmla="*/ 915 h 3715832"/>
                <a:gd name="connsiteX5" fmla="*/ 3694856 w 3951730"/>
                <a:gd name="connsiteY5" fmla="*/ 2539197 h 3715832"/>
                <a:gd name="connsiteX6" fmla="*/ 3951730 w 3951730"/>
                <a:gd name="connsiteY6" fmla="*/ 2539197 h 3715832"/>
                <a:gd name="connsiteX7" fmla="*/ 3101657 w 3951730"/>
                <a:gd name="connsiteY7" fmla="*/ 3693794 h 3715832"/>
                <a:gd name="connsiteX8" fmla="*/ 2259542 w 3951730"/>
                <a:gd name="connsiteY8" fmla="*/ 2539197 h 3715832"/>
                <a:gd name="connsiteX9" fmla="*/ 2516417 w 3951730"/>
                <a:gd name="connsiteY9" fmla="*/ 2539197 h 3715832"/>
                <a:gd name="connsiteX10" fmla="*/ 1293946 w 3951730"/>
                <a:gd name="connsiteY10" fmla="*/ 915 h 3715832"/>
                <a:gd name="connsiteX0" fmla="*/ 3101657 w 3951730"/>
                <a:gd name="connsiteY0" fmla="*/ 3715832 h 3715832"/>
                <a:gd name="connsiteX1" fmla="*/ 2259542 w 3951730"/>
                <a:gd name="connsiteY1" fmla="*/ 2539197 h 3715832"/>
                <a:gd name="connsiteX2" fmla="*/ 2516417 w 3951730"/>
                <a:gd name="connsiteY2" fmla="*/ 2539197 h 3715832"/>
                <a:gd name="connsiteX3" fmla="*/ 1293946 w 3951730"/>
                <a:gd name="connsiteY3" fmla="*/ 915 h 3715832"/>
                <a:gd name="connsiteX4" fmla="*/ 2472385 w 3951730"/>
                <a:gd name="connsiteY4" fmla="*/ 915 h 3715832"/>
                <a:gd name="connsiteX5" fmla="*/ 3694856 w 3951730"/>
                <a:gd name="connsiteY5" fmla="*/ 2539197 h 3715832"/>
                <a:gd name="connsiteX6" fmla="*/ 3951730 w 3951730"/>
                <a:gd name="connsiteY6" fmla="*/ 2539197 h 3715832"/>
                <a:gd name="connsiteX7" fmla="*/ 3101657 w 3951730"/>
                <a:gd name="connsiteY7" fmla="*/ 3715832 h 3715832"/>
                <a:gd name="connsiteX0" fmla="*/ 1883165 w 3951730"/>
                <a:gd name="connsiteY0" fmla="*/ 392070 h 3715832"/>
                <a:gd name="connsiteX1" fmla="*/ 0 w 3951730"/>
                <a:gd name="connsiteY1" fmla="*/ 3343088 h 3715832"/>
                <a:gd name="connsiteX2" fmla="*/ 31382 w 3951730"/>
                <a:gd name="connsiteY2" fmla="*/ 3385291 h 3715832"/>
                <a:gd name="connsiteX3" fmla="*/ 144163 w 3951730"/>
                <a:gd name="connsiteY3" fmla="*/ 1987108 h 3715832"/>
                <a:gd name="connsiteX4" fmla="*/ 1883164 w 3951730"/>
                <a:gd name="connsiteY4" fmla="*/ 392070 h 3715832"/>
                <a:gd name="connsiteX5" fmla="*/ 1883165 w 3951730"/>
                <a:gd name="connsiteY5" fmla="*/ 392070 h 3715832"/>
                <a:gd name="connsiteX0" fmla="*/ 1883165 w 3951730"/>
                <a:gd name="connsiteY0" fmla="*/ 392070 h 3715832"/>
                <a:gd name="connsiteX1" fmla="*/ 14068 w 3951730"/>
                <a:gd name="connsiteY1" fmla="*/ 3385291 h 3715832"/>
                <a:gd name="connsiteX2" fmla="*/ 45450 w 3951730"/>
                <a:gd name="connsiteY2" fmla="*/ 2794448 h 3715832"/>
                <a:gd name="connsiteX3" fmla="*/ 1293945 w 3951730"/>
                <a:gd name="connsiteY3" fmla="*/ 915 h 3715832"/>
                <a:gd name="connsiteX4" fmla="*/ 2472385 w 3951730"/>
                <a:gd name="connsiteY4" fmla="*/ 915 h 3715832"/>
                <a:gd name="connsiteX5" fmla="*/ 3694856 w 3951730"/>
                <a:gd name="connsiteY5" fmla="*/ 2539197 h 3715832"/>
                <a:gd name="connsiteX6" fmla="*/ 3951730 w 3951730"/>
                <a:gd name="connsiteY6" fmla="*/ 2539197 h 3715832"/>
                <a:gd name="connsiteX7" fmla="*/ 3101657 w 3951730"/>
                <a:gd name="connsiteY7" fmla="*/ 3693794 h 3715832"/>
                <a:gd name="connsiteX8" fmla="*/ 2259542 w 3951730"/>
                <a:gd name="connsiteY8" fmla="*/ 2539197 h 3715832"/>
                <a:gd name="connsiteX9" fmla="*/ 2516417 w 3951730"/>
                <a:gd name="connsiteY9" fmla="*/ 2539197 h 3715832"/>
                <a:gd name="connsiteX10" fmla="*/ 1293946 w 3951730"/>
                <a:gd name="connsiteY10" fmla="*/ 915 h 3715832"/>
                <a:gd name="connsiteX0" fmla="*/ 3101657 w 3951730"/>
                <a:gd name="connsiteY0" fmla="*/ 3715832 h 3715832"/>
                <a:gd name="connsiteX1" fmla="*/ 2259542 w 3951730"/>
                <a:gd name="connsiteY1" fmla="*/ 2539197 h 3715832"/>
                <a:gd name="connsiteX2" fmla="*/ 2516417 w 3951730"/>
                <a:gd name="connsiteY2" fmla="*/ 2539197 h 3715832"/>
                <a:gd name="connsiteX3" fmla="*/ 1293946 w 3951730"/>
                <a:gd name="connsiteY3" fmla="*/ 915 h 3715832"/>
                <a:gd name="connsiteX4" fmla="*/ 2472385 w 3951730"/>
                <a:gd name="connsiteY4" fmla="*/ 915 h 3715832"/>
                <a:gd name="connsiteX5" fmla="*/ 3694856 w 3951730"/>
                <a:gd name="connsiteY5" fmla="*/ 2539197 h 3715832"/>
                <a:gd name="connsiteX6" fmla="*/ 3951730 w 3951730"/>
                <a:gd name="connsiteY6" fmla="*/ 2539197 h 3715832"/>
                <a:gd name="connsiteX7" fmla="*/ 3101657 w 3951730"/>
                <a:gd name="connsiteY7" fmla="*/ 3715832 h 3715832"/>
                <a:gd name="connsiteX0" fmla="*/ 1883165 w 3951730"/>
                <a:gd name="connsiteY0" fmla="*/ 392070 h 3715832"/>
                <a:gd name="connsiteX1" fmla="*/ 0 w 3951730"/>
                <a:gd name="connsiteY1" fmla="*/ 3343088 h 3715832"/>
                <a:gd name="connsiteX2" fmla="*/ 31382 w 3951730"/>
                <a:gd name="connsiteY2" fmla="*/ 3385291 h 3715832"/>
                <a:gd name="connsiteX3" fmla="*/ 144163 w 3951730"/>
                <a:gd name="connsiteY3" fmla="*/ 1987108 h 3715832"/>
                <a:gd name="connsiteX4" fmla="*/ 1883164 w 3951730"/>
                <a:gd name="connsiteY4" fmla="*/ 392070 h 3715832"/>
                <a:gd name="connsiteX5" fmla="*/ 1883165 w 3951730"/>
                <a:gd name="connsiteY5" fmla="*/ 392070 h 3715832"/>
                <a:gd name="connsiteX0" fmla="*/ 14068 w 3951730"/>
                <a:gd name="connsiteY0" fmla="*/ 3385291 h 3715832"/>
                <a:gd name="connsiteX1" fmla="*/ 45450 w 3951730"/>
                <a:gd name="connsiteY1" fmla="*/ 2794448 h 3715832"/>
                <a:gd name="connsiteX2" fmla="*/ 1293945 w 3951730"/>
                <a:gd name="connsiteY2" fmla="*/ 915 h 3715832"/>
                <a:gd name="connsiteX3" fmla="*/ 2472385 w 3951730"/>
                <a:gd name="connsiteY3" fmla="*/ 915 h 3715832"/>
                <a:gd name="connsiteX4" fmla="*/ 3694856 w 3951730"/>
                <a:gd name="connsiteY4" fmla="*/ 2539197 h 3715832"/>
                <a:gd name="connsiteX5" fmla="*/ 3951730 w 3951730"/>
                <a:gd name="connsiteY5" fmla="*/ 2539197 h 3715832"/>
                <a:gd name="connsiteX6" fmla="*/ 3101657 w 3951730"/>
                <a:gd name="connsiteY6" fmla="*/ 3693794 h 3715832"/>
                <a:gd name="connsiteX7" fmla="*/ 2259542 w 3951730"/>
                <a:gd name="connsiteY7" fmla="*/ 2539197 h 3715832"/>
                <a:gd name="connsiteX8" fmla="*/ 2516417 w 3951730"/>
                <a:gd name="connsiteY8" fmla="*/ 2539197 h 3715832"/>
                <a:gd name="connsiteX9" fmla="*/ 1293946 w 3951730"/>
                <a:gd name="connsiteY9" fmla="*/ 915 h 371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51730" h="3715832" stroke="0" extrusionOk="0">
                  <a:moveTo>
                    <a:pt x="3101657" y="3715832"/>
                  </a:moveTo>
                  <a:lnTo>
                    <a:pt x="2259542" y="2539197"/>
                  </a:lnTo>
                  <a:lnTo>
                    <a:pt x="2516417" y="2539197"/>
                  </a:lnTo>
                  <a:cubicBezTo>
                    <a:pt x="2372485" y="1044932"/>
                    <a:pt x="1869672" y="915"/>
                    <a:pt x="1293946" y="915"/>
                  </a:cubicBezTo>
                  <a:lnTo>
                    <a:pt x="2472385" y="915"/>
                  </a:lnTo>
                  <a:cubicBezTo>
                    <a:pt x="3048112" y="915"/>
                    <a:pt x="3550925" y="1044933"/>
                    <a:pt x="3694856" y="2539197"/>
                  </a:cubicBezTo>
                  <a:lnTo>
                    <a:pt x="3951730" y="2539197"/>
                  </a:lnTo>
                  <a:lnTo>
                    <a:pt x="3101657" y="3715832"/>
                  </a:lnTo>
                  <a:close/>
                </a:path>
                <a:path w="3951730" h="3715832" fill="darkenLess" stroke="0" extrusionOk="0">
                  <a:moveTo>
                    <a:pt x="1883165" y="392070"/>
                  </a:moveTo>
                  <a:cubicBezTo>
                    <a:pt x="848992" y="390133"/>
                    <a:pt x="0" y="2087830"/>
                    <a:pt x="0" y="3343088"/>
                  </a:cubicBezTo>
                  <a:lnTo>
                    <a:pt x="31382" y="3385291"/>
                  </a:lnTo>
                  <a:cubicBezTo>
                    <a:pt x="31382" y="2903013"/>
                    <a:pt x="69835" y="2426305"/>
                    <a:pt x="144163" y="1987108"/>
                  </a:cubicBezTo>
                  <a:cubicBezTo>
                    <a:pt x="444463" y="212684"/>
                    <a:pt x="1240285" y="-517256"/>
                    <a:pt x="1883164" y="392070"/>
                  </a:cubicBezTo>
                  <a:lnTo>
                    <a:pt x="1883165" y="392070"/>
                  </a:lnTo>
                  <a:close/>
                </a:path>
                <a:path w="3951730" h="3715832" fill="none" extrusionOk="0">
                  <a:moveTo>
                    <a:pt x="14068" y="3385291"/>
                  </a:moveTo>
                  <a:lnTo>
                    <a:pt x="45450" y="2794448"/>
                  </a:lnTo>
                  <a:cubicBezTo>
                    <a:pt x="45450" y="1938183"/>
                    <a:pt x="596651" y="915"/>
                    <a:pt x="1293945" y="915"/>
                  </a:cubicBezTo>
                  <a:lnTo>
                    <a:pt x="2472385" y="915"/>
                  </a:lnTo>
                  <a:cubicBezTo>
                    <a:pt x="3048112" y="915"/>
                    <a:pt x="3550925" y="1044933"/>
                    <a:pt x="3694856" y="2539197"/>
                  </a:cubicBezTo>
                  <a:lnTo>
                    <a:pt x="3951730" y="2539197"/>
                  </a:lnTo>
                  <a:lnTo>
                    <a:pt x="3101657" y="3693794"/>
                  </a:lnTo>
                  <a:lnTo>
                    <a:pt x="2259542" y="2539197"/>
                  </a:lnTo>
                  <a:lnTo>
                    <a:pt x="2516417" y="2539197"/>
                  </a:lnTo>
                  <a:cubicBezTo>
                    <a:pt x="2372485" y="1044932"/>
                    <a:pt x="1869672" y="915"/>
                    <a:pt x="1293946" y="915"/>
                  </a:cubicBezTo>
                </a:path>
              </a:pathLst>
            </a:custGeom>
            <a:solidFill>
              <a:srgbClr val="0070C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 rot="18759385">
              <a:off x="5428899" y="2105805"/>
              <a:ext cx="1521678" cy="374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改进措施</a:t>
              </a:r>
            </a:p>
          </p:txBody>
        </p:sp>
      </p:grpSp>
      <p:cxnSp>
        <p:nvCxnSpPr>
          <p:cNvPr id="20" name="直接连接符 19"/>
          <p:cNvCxnSpPr/>
          <p:nvPr/>
        </p:nvCxnSpPr>
        <p:spPr bwMode="auto">
          <a:xfrm>
            <a:off x="5926409" y="1618720"/>
            <a:ext cx="817572" cy="0"/>
          </a:xfrm>
          <a:prstGeom prst="line">
            <a:avLst/>
          </a:prstGeom>
          <a:ln w="28575">
            <a:solidFill>
              <a:srgbClr val="0070C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8"/>
          <p:cNvSpPr txBox="1"/>
          <p:nvPr/>
        </p:nvSpPr>
        <p:spPr bwMode="auto">
          <a:xfrm>
            <a:off x="6782985" y="1375756"/>
            <a:ext cx="1893471" cy="1653012"/>
          </a:xfrm>
          <a:prstGeom prst="rect">
            <a:avLst/>
          </a:prstGeom>
          <a:noFill/>
        </p:spPr>
        <p:txBody>
          <a:bodyPr wrap="square" lIns="86402" tIns="43201" rIns="86402" bIns="4320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绩效管理的最终目的是改善绩效。在面谈过程中，针对下属未能有效完成的绩效计划，主管应该和下属一起分析绩效不佳的原因，并设法帮助下属提出具体的绩效改进措施。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5845402" y="4359784"/>
            <a:ext cx="817572" cy="0"/>
          </a:xfrm>
          <a:prstGeom prst="line">
            <a:avLst/>
          </a:prstGeom>
          <a:ln w="28575">
            <a:solidFill>
              <a:srgbClr val="0070C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0"/>
          <p:cNvSpPr txBox="1"/>
          <p:nvPr/>
        </p:nvSpPr>
        <p:spPr bwMode="auto">
          <a:xfrm>
            <a:off x="6743980" y="3560921"/>
            <a:ext cx="1796387" cy="1675125"/>
          </a:xfrm>
          <a:prstGeom prst="rect">
            <a:avLst/>
          </a:prstGeom>
          <a:noFill/>
        </p:spPr>
        <p:txBody>
          <a:bodyPr wrap="square" lIns="86402" tIns="43201" rIns="86402" bIns="4320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结合上一绩效周期的绩效计划完成情况，并结合下属新的工作任务，和下属一起提出下一绩效周期中的新的工作目标和工作标准，这实际上是帮助下属一起制定新的绩效计划。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4" name="组合 34"/>
          <p:cNvGrpSpPr/>
          <p:nvPr/>
        </p:nvGrpSpPr>
        <p:grpSpPr>
          <a:xfrm>
            <a:off x="2524346" y="2724322"/>
            <a:ext cx="1823090" cy="1708856"/>
            <a:chOff x="3170489" y="3237922"/>
            <a:chExt cx="1929267" cy="2020951"/>
          </a:xfrm>
          <a:solidFill>
            <a:srgbClr val="0070C0"/>
          </a:solidFill>
        </p:grpSpPr>
        <p:sp>
          <p:nvSpPr>
            <p:cNvPr id="25" name="上弧形箭头 2"/>
            <p:cNvSpPr/>
            <p:nvPr/>
          </p:nvSpPr>
          <p:spPr bwMode="auto">
            <a:xfrm rot="1770200" flipV="1">
              <a:off x="3170489" y="3237922"/>
              <a:ext cx="1929267" cy="2020951"/>
            </a:xfrm>
            <a:custGeom>
              <a:avLst/>
              <a:gdLst>
                <a:gd name="connsiteX0" fmla="*/ 3114346 w 3960440"/>
                <a:gd name="connsiteY0" fmla="*/ 3384376 h 3384376"/>
                <a:gd name="connsiteX1" fmla="*/ 2228160 w 3960440"/>
                <a:gd name="connsiteY1" fmla="*/ 2538282 h 3384376"/>
                <a:gd name="connsiteX2" fmla="*/ 2485035 w 3960440"/>
                <a:gd name="connsiteY2" fmla="*/ 2538282 h 3384376"/>
                <a:gd name="connsiteX3" fmla="*/ 1262564 w 3960440"/>
                <a:gd name="connsiteY3" fmla="*/ 0 h 3384376"/>
                <a:gd name="connsiteX4" fmla="*/ 2441003 w 3960440"/>
                <a:gd name="connsiteY4" fmla="*/ 0 h 3384376"/>
                <a:gd name="connsiteX5" fmla="*/ 3663474 w 3960440"/>
                <a:gd name="connsiteY5" fmla="*/ 2538282 h 3384376"/>
                <a:gd name="connsiteX6" fmla="*/ 3920348 w 3960440"/>
                <a:gd name="connsiteY6" fmla="*/ 2538282 h 3384376"/>
                <a:gd name="connsiteX7" fmla="*/ 3114346 w 3960440"/>
                <a:gd name="connsiteY7" fmla="*/ 3384376 h 3384376"/>
                <a:gd name="connsiteX0" fmla="*/ 1851783 w 3960440"/>
                <a:gd name="connsiteY0" fmla="*/ 391155 h 3384376"/>
                <a:gd name="connsiteX1" fmla="*/ 1178440 w 3960440"/>
                <a:gd name="connsiteY1" fmla="*/ 3384376 h 3384376"/>
                <a:gd name="connsiteX2" fmla="*/ 0 w 3960440"/>
                <a:gd name="connsiteY2" fmla="*/ 3384376 h 3384376"/>
                <a:gd name="connsiteX3" fmla="*/ 112781 w 3960440"/>
                <a:gd name="connsiteY3" fmla="*/ 1986193 h 3384376"/>
                <a:gd name="connsiteX4" fmla="*/ 1851782 w 3960440"/>
                <a:gd name="connsiteY4" fmla="*/ 391155 h 3384376"/>
                <a:gd name="connsiteX5" fmla="*/ 1851783 w 3960440"/>
                <a:gd name="connsiteY5" fmla="*/ 391155 h 3384376"/>
                <a:gd name="connsiteX0" fmla="*/ 1851783 w 3960440"/>
                <a:gd name="connsiteY0" fmla="*/ 391155 h 3384376"/>
                <a:gd name="connsiteX1" fmla="*/ 1178440 w 3960440"/>
                <a:gd name="connsiteY1" fmla="*/ 3384376 h 3384376"/>
                <a:gd name="connsiteX2" fmla="*/ 0 w 3960440"/>
                <a:gd name="connsiteY2" fmla="*/ 3384376 h 3384376"/>
                <a:gd name="connsiteX3" fmla="*/ 1262563 w 3960440"/>
                <a:gd name="connsiteY3" fmla="*/ 0 h 3384376"/>
                <a:gd name="connsiteX4" fmla="*/ 2441003 w 3960440"/>
                <a:gd name="connsiteY4" fmla="*/ 0 h 3384376"/>
                <a:gd name="connsiteX5" fmla="*/ 3663474 w 3960440"/>
                <a:gd name="connsiteY5" fmla="*/ 2538282 h 3384376"/>
                <a:gd name="connsiteX6" fmla="*/ 3920348 w 3960440"/>
                <a:gd name="connsiteY6" fmla="*/ 2538282 h 3384376"/>
                <a:gd name="connsiteX7" fmla="*/ 3114346 w 3960440"/>
                <a:gd name="connsiteY7" fmla="*/ 3384376 h 3384376"/>
                <a:gd name="connsiteX8" fmla="*/ 2228160 w 3960440"/>
                <a:gd name="connsiteY8" fmla="*/ 2538282 h 3384376"/>
                <a:gd name="connsiteX9" fmla="*/ 2485035 w 3960440"/>
                <a:gd name="connsiteY9" fmla="*/ 2538282 h 3384376"/>
                <a:gd name="connsiteX10" fmla="*/ 1262564 w 3960440"/>
                <a:gd name="connsiteY10" fmla="*/ 0 h 3384376"/>
                <a:gd name="connsiteX0" fmla="*/ 3131660 w 3937662"/>
                <a:gd name="connsiteY0" fmla="*/ 3385291 h 3385291"/>
                <a:gd name="connsiteX1" fmla="*/ 2245474 w 3937662"/>
                <a:gd name="connsiteY1" fmla="*/ 2539197 h 3385291"/>
                <a:gd name="connsiteX2" fmla="*/ 2502349 w 3937662"/>
                <a:gd name="connsiteY2" fmla="*/ 2539197 h 3385291"/>
                <a:gd name="connsiteX3" fmla="*/ 1279878 w 3937662"/>
                <a:gd name="connsiteY3" fmla="*/ 915 h 3385291"/>
                <a:gd name="connsiteX4" fmla="*/ 2458317 w 3937662"/>
                <a:gd name="connsiteY4" fmla="*/ 915 h 3385291"/>
                <a:gd name="connsiteX5" fmla="*/ 3680788 w 3937662"/>
                <a:gd name="connsiteY5" fmla="*/ 2539197 h 3385291"/>
                <a:gd name="connsiteX6" fmla="*/ 3937662 w 3937662"/>
                <a:gd name="connsiteY6" fmla="*/ 2539197 h 3385291"/>
                <a:gd name="connsiteX7" fmla="*/ 3131660 w 3937662"/>
                <a:gd name="connsiteY7" fmla="*/ 3385291 h 3385291"/>
                <a:gd name="connsiteX0" fmla="*/ 1869097 w 3937662"/>
                <a:gd name="connsiteY0" fmla="*/ 392070 h 3385291"/>
                <a:gd name="connsiteX1" fmla="*/ 1195754 w 3937662"/>
                <a:gd name="connsiteY1" fmla="*/ 3385291 h 3385291"/>
                <a:gd name="connsiteX2" fmla="*/ 17314 w 3937662"/>
                <a:gd name="connsiteY2" fmla="*/ 3385291 h 3385291"/>
                <a:gd name="connsiteX3" fmla="*/ 130095 w 3937662"/>
                <a:gd name="connsiteY3" fmla="*/ 1987108 h 3385291"/>
                <a:gd name="connsiteX4" fmla="*/ 1869096 w 3937662"/>
                <a:gd name="connsiteY4" fmla="*/ 392070 h 3385291"/>
                <a:gd name="connsiteX5" fmla="*/ 1869097 w 3937662"/>
                <a:gd name="connsiteY5" fmla="*/ 392070 h 3385291"/>
                <a:gd name="connsiteX0" fmla="*/ 1869097 w 3937662"/>
                <a:gd name="connsiteY0" fmla="*/ 392070 h 3385291"/>
                <a:gd name="connsiteX1" fmla="*/ 0 w 3937662"/>
                <a:gd name="connsiteY1" fmla="*/ 3385291 h 3385291"/>
                <a:gd name="connsiteX2" fmla="*/ 17314 w 3937662"/>
                <a:gd name="connsiteY2" fmla="*/ 3385291 h 3385291"/>
                <a:gd name="connsiteX3" fmla="*/ 1279877 w 3937662"/>
                <a:gd name="connsiteY3" fmla="*/ 915 h 3385291"/>
                <a:gd name="connsiteX4" fmla="*/ 2458317 w 3937662"/>
                <a:gd name="connsiteY4" fmla="*/ 915 h 3385291"/>
                <a:gd name="connsiteX5" fmla="*/ 3680788 w 3937662"/>
                <a:gd name="connsiteY5" fmla="*/ 2539197 h 3385291"/>
                <a:gd name="connsiteX6" fmla="*/ 3937662 w 3937662"/>
                <a:gd name="connsiteY6" fmla="*/ 2539197 h 3385291"/>
                <a:gd name="connsiteX7" fmla="*/ 3131660 w 3937662"/>
                <a:gd name="connsiteY7" fmla="*/ 3385291 h 3385291"/>
                <a:gd name="connsiteX8" fmla="*/ 2245474 w 3937662"/>
                <a:gd name="connsiteY8" fmla="*/ 2539197 h 3385291"/>
                <a:gd name="connsiteX9" fmla="*/ 2502349 w 3937662"/>
                <a:gd name="connsiteY9" fmla="*/ 2539197 h 3385291"/>
                <a:gd name="connsiteX10" fmla="*/ 1279878 w 3937662"/>
                <a:gd name="connsiteY10" fmla="*/ 915 h 3385291"/>
                <a:gd name="connsiteX0" fmla="*/ 3145728 w 3951730"/>
                <a:gd name="connsiteY0" fmla="*/ 3385291 h 3385291"/>
                <a:gd name="connsiteX1" fmla="*/ 2259542 w 3951730"/>
                <a:gd name="connsiteY1" fmla="*/ 2539197 h 3385291"/>
                <a:gd name="connsiteX2" fmla="*/ 2516417 w 3951730"/>
                <a:gd name="connsiteY2" fmla="*/ 2539197 h 3385291"/>
                <a:gd name="connsiteX3" fmla="*/ 1293946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0" fmla="*/ 1883165 w 3951730"/>
                <a:gd name="connsiteY0" fmla="*/ 392070 h 3385291"/>
                <a:gd name="connsiteX1" fmla="*/ 0 w 3951730"/>
                <a:gd name="connsiteY1" fmla="*/ 3343088 h 3385291"/>
                <a:gd name="connsiteX2" fmla="*/ 31382 w 3951730"/>
                <a:gd name="connsiteY2" fmla="*/ 3385291 h 3385291"/>
                <a:gd name="connsiteX3" fmla="*/ 144163 w 3951730"/>
                <a:gd name="connsiteY3" fmla="*/ 1987108 h 3385291"/>
                <a:gd name="connsiteX4" fmla="*/ 1883164 w 3951730"/>
                <a:gd name="connsiteY4" fmla="*/ 392070 h 3385291"/>
                <a:gd name="connsiteX5" fmla="*/ 1883165 w 3951730"/>
                <a:gd name="connsiteY5" fmla="*/ 392070 h 3385291"/>
                <a:gd name="connsiteX0" fmla="*/ 1883165 w 3951730"/>
                <a:gd name="connsiteY0" fmla="*/ 392070 h 3385291"/>
                <a:gd name="connsiteX1" fmla="*/ 14068 w 3951730"/>
                <a:gd name="connsiteY1" fmla="*/ 3385291 h 3385291"/>
                <a:gd name="connsiteX2" fmla="*/ 31382 w 3951730"/>
                <a:gd name="connsiteY2" fmla="*/ 3385291 h 3385291"/>
                <a:gd name="connsiteX3" fmla="*/ 1293945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8" fmla="*/ 2259542 w 3951730"/>
                <a:gd name="connsiteY8" fmla="*/ 2539197 h 3385291"/>
                <a:gd name="connsiteX9" fmla="*/ 2516417 w 3951730"/>
                <a:gd name="connsiteY9" fmla="*/ 2539197 h 3385291"/>
                <a:gd name="connsiteX10" fmla="*/ 1293946 w 3951730"/>
                <a:gd name="connsiteY10" fmla="*/ 915 h 3385291"/>
                <a:gd name="connsiteX0" fmla="*/ 3145728 w 3951730"/>
                <a:gd name="connsiteY0" fmla="*/ 3385291 h 3385291"/>
                <a:gd name="connsiteX1" fmla="*/ 2259542 w 3951730"/>
                <a:gd name="connsiteY1" fmla="*/ 2539197 h 3385291"/>
                <a:gd name="connsiteX2" fmla="*/ 2516417 w 3951730"/>
                <a:gd name="connsiteY2" fmla="*/ 2539197 h 3385291"/>
                <a:gd name="connsiteX3" fmla="*/ 1293946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0" fmla="*/ 1883165 w 3951730"/>
                <a:gd name="connsiteY0" fmla="*/ 392070 h 3385291"/>
                <a:gd name="connsiteX1" fmla="*/ 0 w 3951730"/>
                <a:gd name="connsiteY1" fmla="*/ 3343088 h 3385291"/>
                <a:gd name="connsiteX2" fmla="*/ 31382 w 3951730"/>
                <a:gd name="connsiteY2" fmla="*/ 3385291 h 3385291"/>
                <a:gd name="connsiteX3" fmla="*/ 144163 w 3951730"/>
                <a:gd name="connsiteY3" fmla="*/ 1987108 h 3385291"/>
                <a:gd name="connsiteX4" fmla="*/ 1883164 w 3951730"/>
                <a:gd name="connsiteY4" fmla="*/ 392070 h 3385291"/>
                <a:gd name="connsiteX5" fmla="*/ 1883165 w 3951730"/>
                <a:gd name="connsiteY5" fmla="*/ 392070 h 3385291"/>
                <a:gd name="connsiteX0" fmla="*/ 1883165 w 3951730"/>
                <a:gd name="connsiteY0" fmla="*/ 392070 h 3385291"/>
                <a:gd name="connsiteX1" fmla="*/ 14068 w 3951730"/>
                <a:gd name="connsiteY1" fmla="*/ 3385291 h 3385291"/>
                <a:gd name="connsiteX2" fmla="*/ 31382 w 3951730"/>
                <a:gd name="connsiteY2" fmla="*/ 3385291 h 3385291"/>
                <a:gd name="connsiteX3" fmla="*/ 1293945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8" fmla="*/ 2259542 w 3951730"/>
                <a:gd name="connsiteY8" fmla="*/ 2539197 h 3385291"/>
                <a:gd name="connsiteX9" fmla="*/ 2516417 w 3951730"/>
                <a:gd name="connsiteY9" fmla="*/ 2539197 h 3385291"/>
                <a:gd name="connsiteX10" fmla="*/ 1293946 w 3951730"/>
                <a:gd name="connsiteY10" fmla="*/ 915 h 3385291"/>
                <a:gd name="connsiteX0" fmla="*/ 3145728 w 3951730"/>
                <a:gd name="connsiteY0" fmla="*/ 3385291 h 3385291"/>
                <a:gd name="connsiteX1" fmla="*/ 2259542 w 3951730"/>
                <a:gd name="connsiteY1" fmla="*/ 2539197 h 3385291"/>
                <a:gd name="connsiteX2" fmla="*/ 2516417 w 3951730"/>
                <a:gd name="connsiteY2" fmla="*/ 2539197 h 3385291"/>
                <a:gd name="connsiteX3" fmla="*/ 1293946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0" fmla="*/ 1883165 w 3951730"/>
                <a:gd name="connsiteY0" fmla="*/ 392070 h 3385291"/>
                <a:gd name="connsiteX1" fmla="*/ 0 w 3951730"/>
                <a:gd name="connsiteY1" fmla="*/ 3343088 h 3385291"/>
                <a:gd name="connsiteX2" fmla="*/ 31382 w 3951730"/>
                <a:gd name="connsiteY2" fmla="*/ 3385291 h 3385291"/>
                <a:gd name="connsiteX3" fmla="*/ 144163 w 3951730"/>
                <a:gd name="connsiteY3" fmla="*/ 1987108 h 3385291"/>
                <a:gd name="connsiteX4" fmla="*/ 1883164 w 3951730"/>
                <a:gd name="connsiteY4" fmla="*/ 392070 h 3385291"/>
                <a:gd name="connsiteX5" fmla="*/ 1883165 w 3951730"/>
                <a:gd name="connsiteY5" fmla="*/ 392070 h 3385291"/>
                <a:gd name="connsiteX0" fmla="*/ 1883165 w 3951730"/>
                <a:gd name="connsiteY0" fmla="*/ 392070 h 3385291"/>
                <a:gd name="connsiteX1" fmla="*/ 14068 w 3951730"/>
                <a:gd name="connsiteY1" fmla="*/ 3385291 h 3385291"/>
                <a:gd name="connsiteX2" fmla="*/ 31382 w 3951730"/>
                <a:gd name="connsiteY2" fmla="*/ 3385291 h 3385291"/>
                <a:gd name="connsiteX3" fmla="*/ 1293945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8" fmla="*/ 2259542 w 3951730"/>
                <a:gd name="connsiteY8" fmla="*/ 2539197 h 3385291"/>
                <a:gd name="connsiteX9" fmla="*/ 2516417 w 3951730"/>
                <a:gd name="connsiteY9" fmla="*/ 2539197 h 3385291"/>
                <a:gd name="connsiteX10" fmla="*/ 1293946 w 3951730"/>
                <a:gd name="connsiteY10" fmla="*/ 915 h 3385291"/>
                <a:gd name="connsiteX0" fmla="*/ 3145728 w 3951730"/>
                <a:gd name="connsiteY0" fmla="*/ 3385291 h 3385291"/>
                <a:gd name="connsiteX1" fmla="*/ 2259542 w 3951730"/>
                <a:gd name="connsiteY1" fmla="*/ 2539197 h 3385291"/>
                <a:gd name="connsiteX2" fmla="*/ 2516417 w 3951730"/>
                <a:gd name="connsiteY2" fmla="*/ 2539197 h 3385291"/>
                <a:gd name="connsiteX3" fmla="*/ 1293946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0" fmla="*/ 1883165 w 3951730"/>
                <a:gd name="connsiteY0" fmla="*/ 392070 h 3385291"/>
                <a:gd name="connsiteX1" fmla="*/ 0 w 3951730"/>
                <a:gd name="connsiteY1" fmla="*/ 3343088 h 3385291"/>
                <a:gd name="connsiteX2" fmla="*/ 31382 w 3951730"/>
                <a:gd name="connsiteY2" fmla="*/ 3385291 h 3385291"/>
                <a:gd name="connsiteX3" fmla="*/ 144163 w 3951730"/>
                <a:gd name="connsiteY3" fmla="*/ 1987108 h 3385291"/>
                <a:gd name="connsiteX4" fmla="*/ 1883164 w 3951730"/>
                <a:gd name="connsiteY4" fmla="*/ 392070 h 3385291"/>
                <a:gd name="connsiteX5" fmla="*/ 1883165 w 3951730"/>
                <a:gd name="connsiteY5" fmla="*/ 392070 h 3385291"/>
                <a:gd name="connsiteX0" fmla="*/ 1883165 w 3951730"/>
                <a:gd name="connsiteY0" fmla="*/ 392070 h 3385291"/>
                <a:gd name="connsiteX1" fmla="*/ 14068 w 3951730"/>
                <a:gd name="connsiteY1" fmla="*/ 3385291 h 3385291"/>
                <a:gd name="connsiteX2" fmla="*/ 31382 w 3951730"/>
                <a:gd name="connsiteY2" fmla="*/ 3385291 h 3385291"/>
                <a:gd name="connsiteX3" fmla="*/ 1293945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8" fmla="*/ 2259542 w 3951730"/>
                <a:gd name="connsiteY8" fmla="*/ 2539197 h 3385291"/>
                <a:gd name="connsiteX9" fmla="*/ 2516417 w 3951730"/>
                <a:gd name="connsiteY9" fmla="*/ 2539197 h 3385291"/>
                <a:gd name="connsiteX10" fmla="*/ 1293946 w 3951730"/>
                <a:gd name="connsiteY10" fmla="*/ 915 h 3385291"/>
                <a:gd name="connsiteX0" fmla="*/ 3145728 w 3951730"/>
                <a:gd name="connsiteY0" fmla="*/ 3385291 h 3385291"/>
                <a:gd name="connsiteX1" fmla="*/ 2259542 w 3951730"/>
                <a:gd name="connsiteY1" fmla="*/ 2539197 h 3385291"/>
                <a:gd name="connsiteX2" fmla="*/ 2516417 w 3951730"/>
                <a:gd name="connsiteY2" fmla="*/ 2539197 h 3385291"/>
                <a:gd name="connsiteX3" fmla="*/ 1293946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0" fmla="*/ 1883165 w 3951730"/>
                <a:gd name="connsiteY0" fmla="*/ 392070 h 3385291"/>
                <a:gd name="connsiteX1" fmla="*/ 0 w 3951730"/>
                <a:gd name="connsiteY1" fmla="*/ 3343088 h 3385291"/>
                <a:gd name="connsiteX2" fmla="*/ 31382 w 3951730"/>
                <a:gd name="connsiteY2" fmla="*/ 3385291 h 3385291"/>
                <a:gd name="connsiteX3" fmla="*/ 144163 w 3951730"/>
                <a:gd name="connsiteY3" fmla="*/ 1987108 h 3385291"/>
                <a:gd name="connsiteX4" fmla="*/ 1883164 w 3951730"/>
                <a:gd name="connsiteY4" fmla="*/ 392070 h 3385291"/>
                <a:gd name="connsiteX5" fmla="*/ 1883165 w 3951730"/>
                <a:gd name="connsiteY5" fmla="*/ 392070 h 3385291"/>
                <a:gd name="connsiteX0" fmla="*/ 1883165 w 3951730"/>
                <a:gd name="connsiteY0" fmla="*/ 392070 h 3385291"/>
                <a:gd name="connsiteX1" fmla="*/ 14068 w 3951730"/>
                <a:gd name="connsiteY1" fmla="*/ 3385291 h 3385291"/>
                <a:gd name="connsiteX2" fmla="*/ 45450 w 3951730"/>
                <a:gd name="connsiteY2" fmla="*/ 2794448 h 3385291"/>
                <a:gd name="connsiteX3" fmla="*/ 1293945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8" fmla="*/ 2259542 w 3951730"/>
                <a:gd name="connsiteY8" fmla="*/ 2539197 h 3385291"/>
                <a:gd name="connsiteX9" fmla="*/ 2516417 w 3951730"/>
                <a:gd name="connsiteY9" fmla="*/ 2539197 h 3385291"/>
                <a:gd name="connsiteX10" fmla="*/ 1293946 w 3951730"/>
                <a:gd name="connsiteY10" fmla="*/ 915 h 3385291"/>
                <a:gd name="connsiteX0" fmla="*/ 3145728 w 3951730"/>
                <a:gd name="connsiteY0" fmla="*/ 3385291 h 3385291"/>
                <a:gd name="connsiteX1" fmla="*/ 2259542 w 3951730"/>
                <a:gd name="connsiteY1" fmla="*/ 2539197 h 3385291"/>
                <a:gd name="connsiteX2" fmla="*/ 2516417 w 3951730"/>
                <a:gd name="connsiteY2" fmla="*/ 2539197 h 3385291"/>
                <a:gd name="connsiteX3" fmla="*/ 1293946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0" fmla="*/ 1883165 w 3951730"/>
                <a:gd name="connsiteY0" fmla="*/ 392070 h 3385291"/>
                <a:gd name="connsiteX1" fmla="*/ 0 w 3951730"/>
                <a:gd name="connsiteY1" fmla="*/ 3343088 h 3385291"/>
                <a:gd name="connsiteX2" fmla="*/ 31382 w 3951730"/>
                <a:gd name="connsiteY2" fmla="*/ 3385291 h 3385291"/>
                <a:gd name="connsiteX3" fmla="*/ 144163 w 3951730"/>
                <a:gd name="connsiteY3" fmla="*/ 1987108 h 3385291"/>
                <a:gd name="connsiteX4" fmla="*/ 1883164 w 3951730"/>
                <a:gd name="connsiteY4" fmla="*/ 392070 h 3385291"/>
                <a:gd name="connsiteX5" fmla="*/ 1883165 w 3951730"/>
                <a:gd name="connsiteY5" fmla="*/ 392070 h 3385291"/>
                <a:gd name="connsiteX0" fmla="*/ 1883165 w 3951730"/>
                <a:gd name="connsiteY0" fmla="*/ 392070 h 3385291"/>
                <a:gd name="connsiteX1" fmla="*/ 14068 w 3951730"/>
                <a:gd name="connsiteY1" fmla="*/ 3385291 h 3385291"/>
                <a:gd name="connsiteX2" fmla="*/ 45450 w 3951730"/>
                <a:gd name="connsiteY2" fmla="*/ 2794448 h 3385291"/>
                <a:gd name="connsiteX3" fmla="*/ 1293945 w 3951730"/>
                <a:gd name="connsiteY3" fmla="*/ 915 h 3385291"/>
                <a:gd name="connsiteX4" fmla="*/ 2472385 w 3951730"/>
                <a:gd name="connsiteY4" fmla="*/ 915 h 3385291"/>
                <a:gd name="connsiteX5" fmla="*/ 3694856 w 3951730"/>
                <a:gd name="connsiteY5" fmla="*/ 2539197 h 3385291"/>
                <a:gd name="connsiteX6" fmla="*/ 3951730 w 3951730"/>
                <a:gd name="connsiteY6" fmla="*/ 2539197 h 3385291"/>
                <a:gd name="connsiteX7" fmla="*/ 3145728 w 3951730"/>
                <a:gd name="connsiteY7" fmla="*/ 3385291 h 3385291"/>
                <a:gd name="connsiteX8" fmla="*/ 2259542 w 3951730"/>
                <a:gd name="connsiteY8" fmla="*/ 2539197 h 3385291"/>
                <a:gd name="connsiteX9" fmla="*/ 2516417 w 3951730"/>
                <a:gd name="connsiteY9" fmla="*/ 2539197 h 3385291"/>
                <a:gd name="connsiteX10" fmla="*/ 1293946 w 3951730"/>
                <a:gd name="connsiteY10" fmla="*/ 915 h 3385291"/>
                <a:gd name="connsiteX0" fmla="*/ 3145728 w 3951730"/>
                <a:gd name="connsiteY0" fmla="*/ 3385291 h 3693794"/>
                <a:gd name="connsiteX1" fmla="*/ 2259542 w 3951730"/>
                <a:gd name="connsiteY1" fmla="*/ 2539197 h 3693794"/>
                <a:gd name="connsiteX2" fmla="*/ 2516417 w 3951730"/>
                <a:gd name="connsiteY2" fmla="*/ 2539197 h 3693794"/>
                <a:gd name="connsiteX3" fmla="*/ 1293946 w 3951730"/>
                <a:gd name="connsiteY3" fmla="*/ 915 h 3693794"/>
                <a:gd name="connsiteX4" fmla="*/ 2472385 w 3951730"/>
                <a:gd name="connsiteY4" fmla="*/ 915 h 3693794"/>
                <a:gd name="connsiteX5" fmla="*/ 3694856 w 3951730"/>
                <a:gd name="connsiteY5" fmla="*/ 2539197 h 3693794"/>
                <a:gd name="connsiteX6" fmla="*/ 3951730 w 3951730"/>
                <a:gd name="connsiteY6" fmla="*/ 2539197 h 3693794"/>
                <a:gd name="connsiteX7" fmla="*/ 3145728 w 3951730"/>
                <a:gd name="connsiteY7" fmla="*/ 3385291 h 3693794"/>
                <a:gd name="connsiteX0" fmla="*/ 1883165 w 3951730"/>
                <a:gd name="connsiteY0" fmla="*/ 392070 h 3693794"/>
                <a:gd name="connsiteX1" fmla="*/ 0 w 3951730"/>
                <a:gd name="connsiteY1" fmla="*/ 3343088 h 3693794"/>
                <a:gd name="connsiteX2" fmla="*/ 31382 w 3951730"/>
                <a:gd name="connsiteY2" fmla="*/ 3385291 h 3693794"/>
                <a:gd name="connsiteX3" fmla="*/ 144163 w 3951730"/>
                <a:gd name="connsiteY3" fmla="*/ 1987108 h 3693794"/>
                <a:gd name="connsiteX4" fmla="*/ 1883164 w 3951730"/>
                <a:gd name="connsiteY4" fmla="*/ 392070 h 3693794"/>
                <a:gd name="connsiteX5" fmla="*/ 1883165 w 3951730"/>
                <a:gd name="connsiteY5" fmla="*/ 392070 h 3693794"/>
                <a:gd name="connsiteX0" fmla="*/ 1883165 w 3951730"/>
                <a:gd name="connsiteY0" fmla="*/ 392070 h 3693794"/>
                <a:gd name="connsiteX1" fmla="*/ 14068 w 3951730"/>
                <a:gd name="connsiteY1" fmla="*/ 3385291 h 3693794"/>
                <a:gd name="connsiteX2" fmla="*/ 45450 w 3951730"/>
                <a:gd name="connsiteY2" fmla="*/ 2794448 h 3693794"/>
                <a:gd name="connsiteX3" fmla="*/ 1293945 w 3951730"/>
                <a:gd name="connsiteY3" fmla="*/ 915 h 3693794"/>
                <a:gd name="connsiteX4" fmla="*/ 2472385 w 3951730"/>
                <a:gd name="connsiteY4" fmla="*/ 915 h 3693794"/>
                <a:gd name="connsiteX5" fmla="*/ 3694856 w 3951730"/>
                <a:gd name="connsiteY5" fmla="*/ 2539197 h 3693794"/>
                <a:gd name="connsiteX6" fmla="*/ 3951730 w 3951730"/>
                <a:gd name="connsiteY6" fmla="*/ 2539197 h 3693794"/>
                <a:gd name="connsiteX7" fmla="*/ 3101657 w 3951730"/>
                <a:gd name="connsiteY7" fmla="*/ 3693794 h 3693794"/>
                <a:gd name="connsiteX8" fmla="*/ 2259542 w 3951730"/>
                <a:gd name="connsiteY8" fmla="*/ 2539197 h 3693794"/>
                <a:gd name="connsiteX9" fmla="*/ 2516417 w 3951730"/>
                <a:gd name="connsiteY9" fmla="*/ 2539197 h 3693794"/>
                <a:gd name="connsiteX10" fmla="*/ 1293946 w 3951730"/>
                <a:gd name="connsiteY10" fmla="*/ 915 h 3693794"/>
                <a:gd name="connsiteX0" fmla="*/ 3101657 w 3951730"/>
                <a:gd name="connsiteY0" fmla="*/ 3715832 h 3715832"/>
                <a:gd name="connsiteX1" fmla="*/ 2259542 w 3951730"/>
                <a:gd name="connsiteY1" fmla="*/ 2539197 h 3715832"/>
                <a:gd name="connsiteX2" fmla="*/ 2516417 w 3951730"/>
                <a:gd name="connsiteY2" fmla="*/ 2539197 h 3715832"/>
                <a:gd name="connsiteX3" fmla="*/ 1293946 w 3951730"/>
                <a:gd name="connsiteY3" fmla="*/ 915 h 3715832"/>
                <a:gd name="connsiteX4" fmla="*/ 2472385 w 3951730"/>
                <a:gd name="connsiteY4" fmla="*/ 915 h 3715832"/>
                <a:gd name="connsiteX5" fmla="*/ 3694856 w 3951730"/>
                <a:gd name="connsiteY5" fmla="*/ 2539197 h 3715832"/>
                <a:gd name="connsiteX6" fmla="*/ 3951730 w 3951730"/>
                <a:gd name="connsiteY6" fmla="*/ 2539197 h 3715832"/>
                <a:gd name="connsiteX7" fmla="*/ 3101657 w 3951730"/>
                <a:gd name="connsiteY7" fmla="*/ 3715832 h 3715832"/>
                <a:gd name="connsiteX0" fmla="*/ 1883165 w 3951730"/>
                <a:gd name="connsiteY0" fmla="*/ 392070 h 3715832"/>
                <a:gd name="connsiteX1" fmla="*/ 0 w 3951730"/>
                <a:gd name="connsiteY1" fmla="*/ 3343088 h 3715832"/>
                <a:gd name="connsiteX2" fmla="*/ 31382 w 3951730"/>
                <a:gd name="connsiteY2" fmla="*/ 3385291 h 3715832"/>
                <a:gd name="connsiteX3" fmla="*/ 144163 w 3951730"/>
                <a:gd name="connsiteY3" fmla="*/ 1987108 h 3715832"/>
                <a:gd name="connsiteX4" fmla="*/ 1883164 w 3951730"/>
                <a:gd name="connsiteY4" fmla="*/ 392070 h 3715832"/>
                <a:gd name="connsiteX5" fmla="*/ 1883165 w 3951730"/>
                <a:gd name="connsiteY5" fmla="*/ 392070 h 3715832"/>
                <a:gd name="connsiteX0" fmla="*/ 1883165 w 3951730"/>
                <a:gd name="connsiteY0" fmla="*/ 392070 h 3715832"/>
                <a:gd name="connsiteX1" fmla="*/ 14068 w 3951730"/>
                <a:gd name="connsiteY1" fmla="*/ 3385291 h 3715832"/>
                <a:gd name="connsiteX2" fmla="*/ 45450 w 3951730"/>
                <a:gd name="connsiteY2" fmla="*/ 2794448 h 3715832"/>
                <a:gd name="connsiteX3" fmla="*/ 1293945 w 3951730"/>
                <a:gd name="connsiteY3" fmla="*/ 915 h 3715832"/>
                <a:gd name="connsiteX4" fmla="*/ 2472385 w 3951730"/>
                <a:gd name="connsiteY4" fmla="*/ 915 h 3715832"/>
                <a:gd name="connsiteX5" fmla="*/ 3694856 w 3951730"/>
                <a:gd name="connsiteY5" fmla="*/ 2539197 h 3715832"/>
                <a:gd name="connsiteX6" fmla="*/ 3951730 w 3951730"/>
                <a:gd name="connsiteY6" fmla="*/ 2539197 h 3715832"/>
                <a:gd name="connsiteX7" fmla="*/ 3101657 w 3951730"/>
                <a:gd name="connsiteY7" fmla="*/ 3693794 h 3715832"/>
                <a:gd name="connsiteX8" fmla="*/ 2259542 w 3951730"/>
                <a:gd name="connsiteY8" fmla="*/ 2539197 h 3715832"/>
                <a:gd name="connsiteX9" fmla="*/ 2516417 w 3951730"/>
                <a:gd name="connsiteY9" fmla="*/ 2539197 h 3715832"/>
                <a:gd name="connsiteX10" fmla="*/ 1293946 w 3951730"/>
                <a:gd name="connsiteY10" fmla="*/ 915 h 3715832"/>
                <a:gd name="connsiteX0" fmla="*/ 3101657 w 3951730"/>
                <a:gd name="connsiteY0" fmla="*/ 3715832 h 3715832"/>
                <a:gd name="connsiteX1" fmla="*/ 2259542 w 3951730"/>
                <a:gd name="connsiteY1" fmla="*/ 2539197 h 3715832"/>
                <a:gd name="connsiteX2" fmla="*/ 2516417 w 3951730"/>
                <a:gd name="connsiteY2" fmla="*/ 2539197 h 3715832"/>
                <a:gd name="connsiteX3" fmla="*/ 1293946 w 3951730"/>
                <a:gd name="connsiteY3" fmla="*/ 915 h 3715832"/>
                <a:gd name="connsiteX4" fmla="*/ 2472385 w 3951730"/>
                <a:gd name="connsiteY4" fmla="*/ 915 h 3715832"/>
                <a:gd name="connsiteX5" fmla="*/ 3694856 w 3951730"/>
                <a:gd name="connsiteY5" fmla="*/ 2539197 h 3715832"/>
                <a:gd name="connsiteX6" fmla="*/ 3951730 w 3951730"/>
                <a:gd name="connsiteY6" fmla="*/ 2539197 h 3715832"/>
                <a:gd name="connsiteX7" fmla="*/ 3101657 w 3951730"/>
                <a:gd name="connsiteY7" fmla="*/ 3715832 h 3715832"/>
                <a:gd name="connsiteX0" fmla="*/ 1883165 w 3951730"/>
                <a:gd name="connsiteY0" fmla="*/ 392070 h 3715832"/>
                <a:gd name="connsiteX1" fmla="*/ 0 w 3951730"/>
                <a:gd name="connsiteY1" fmla="*/ 3343088 h 3715832"/>
                <a:gd name="connsiteX2" fmla="*/ 31382 w 3951730"/>
                <a:gd name="connsiteY2" fmla="*/ 3385291 h 3715832"/>
                <a:gd name="connsiteX3" fmla="*/ 144163 w 3951730"/>
                <a:gd name="connsiteY3" fmla="*/ 1987108 h 3715832"/>
                <a:gd name="connsiteX4" fmla="*/ 1883164 w 3951730"/>
                <a:gd name="connsiteY4" fmla="*/ 392070 h 3715832"/>
                <a:gd name="connsiteX5" fmla="*/ 1883165 w 3951730"/>
                <a:gd name="connsiteY5" fmla="*/ 392070 h 3715832"/>
                <a:gd name="connsiteX0" fmla="*/ 1883165 w 3951730"/>
                <a:gd name="connsiteY0" fmla="*/ 392070 h 3715832"/>
                <a:gd name="connsiteX1" fmla="*/ 14068 w 3951730"/>
                <a:gd name="connsiteY1" fmla="*/ 3385291 h 3715832"/>
                <a:gd name="connsiteX2" fmla="*/ 45450 w 3951730"/>
                <a:gd name="connsiteY2" fmla="*/ 2794448 h 3715832"/>
                <a:gd name="connsiteX3" fmla="*/ 1293945 w 3951730"/>
                <a:gd name="connsiteY3" fmla="*/ 915 h 3715832"/>
                <a:gd name="connsiteX4" fmla="*/ 2472385 w 3951730"/>
                <a:gd name="connsiteY4" fmla="*/ 915 h 3715832"/>
                <a:gd name="connsiteX5" fmla="*/ 3694856 w 3951730"/>
                <a:gd name="connsiteY5" fmla="*/ 2539197 h 3715832"/>
                <a:gd name="connsiteX6" fmla="*/ 3951730 w 3951730"/>
                <a:gd name="connsiteY6" fmla="*/ 2539197 h 3715832"/>
                <a:gd name="connsiteX7" fmla="*/ 3101657 w 3951730"/>
                <a:gd name="connsiteY7" fmla="*/ 3693794 h 3715832"/>
                <a:gd name="connsiteX8" fmla="*/ 2259542 w 3951730"/>
                <a:gd name="connsiteY8" fmla="*/ 2539197 h 3715832"/>
                <a:gd name="connsiteX9" fmla="*/ 2516417 w 3951730"/>
                <a:gd name="connsiteY9" fmla="*/ 2539197 h 3715832"/>
                <a:gd name="connsiteX10" fmla="*/ 1293946 w 3951730"/>
                <a:gd name="connsiteY10" fmla="*/ 915 h 3715832"/>
                <a:gd name="connsiteX0" fmla="*/ 3101657 w 3951730"/>
                <a:gd name="connsiteY0" fmla="*/ 3715832 h 3715832"/>
                <a:gd name="connsiteX1" fmla="*/ 2259542 w 3951730"/>
                <a:gd name="connsiteY1" fmla="*/ 2539197 h 3715832"/>
                <a:gd name="connsiteX2" fmla="*/ 2516417 w 3951730"/>
                <a:gd name="connsiteY2" fmla="*/ 2539197 h 3715832"/>
                <a:gd name="connsiteX3" fmla="*/ 1293946 w 3951730"/>
                <a:gd name="connsiteY3" fmla="*/ 915 h 3715832"/>
                <a:gd name="connsiteX4" fmla="*/ 2472385 w 3951730"/>
                <a:gd name="connsiteY4" fmla="*/ 915 h 3715832"/>
                <a:gd name="connsiteX5" fmla="*/ 3694856 w 3951730"/>
                <a:gd name="connsiteY5" fmla="*/ 2539197 h 3715832"/>
                <a:gd name="connsiteX6" fmla="*/ 3951730 w 3951730"/>
                <a:gd name="connsiteY6" fmla="*/ 2539197 h 3715832"/>
                <a:gd name="connsiteX7" fmla="*/ 3101657 w 3951730"/>
                <a:gd name="connsiteY7" fmla="*/ 3715832 h 3715832"/>
                <a:gd name="connsiteX0" fmla="*/ 1883165 w 3951730"/>
                <a:gd name="connsiteY0" fmla="*/ 392070 h 3715832"/>
                <a:gd name="connsiteX1" fmla="*/ 0 w 3951730"/>
                <a:gd name="connsiteY1" fmla="*/ 3343088 h 3715832"/>
                <a:gd name="connsiteX2" fmla="*/ 31382 w 3951730"/>
                <a:gd name="connsiteY2" fmla="*/ 3385291 h 3715832"/>
                <a:gd name="connsiteX3" fmla="*/ 144163 w 3951730"/>
                <a:gd name="connsiteY3" fmla="*/ 1987108 h 3715832"/>
                <a:gd name="connsiteX4" fmla="*/ 1883164 w 3951730"/>
                <a:gd name="connsiteY4" fmla="*/ 392070 h 3715832"/>
                <a:gd name="connsiteX5" fmla="*/ 1883165 w 3951730"/>
                <a:gd name="connsiteY5" fmla="*/ 392070 h 3715832"/>
                <a:gd name="connsiteX0" fmla="*/ 14068 w 3951730"/>
                <a:gd name="connsiteY0" fmla="*/ 3385291 h 3715832"/>
                <a:gd name="connsiteX1" fmla="*/ 45450 w 3951730"/>
                <a:gd name="connsiteY1" fmla="*/ 2794448 h 3715832"/>
                <a:gd name="connsiteX2" fmla="*/ 1293945 w 3951730"/>
                <a:gd name="connsiteY2" fmla="*/ 915 h 3715832"/>
                <a:gd name="connsiteX3" fmla="*/ 2472385 w 3951730"/>
                <a:gd name="connsiteY3" fmla="*/ 915 h 3715832"/>
                <a:gd name="connsiteX4" fmla="*/ 3694856 w 3951730"/>
                <a:gd name="connsiteY4" fmla="*/ 2539197 h 3715832"/>
                <a:gd name="connsiteX5" fmla="*/ 3951730 w 3951730"/>
                <a:gd name="connsiteY5" fmla="*/ 2539197 h 3715832"/>
                <a:gd name="connsiteX6" fmla="*/ 3101657 w 3951730"/>
                <a:gd name="connsiteY6" fmla="*/ 3693794 h 3715832"/>
                <a:gd name="connsiteX7" fmla="*/ 2259542 w 3951730"/>
                <a:gd name="connsiteY7" fmla="*/ 2539197 h 3715832"/>
                <a:gd name="connsiteX8" fmla="*/ 2516417 w 3951730"/>
                <a:gd name="connsiteY8" fmla="*/ 2539197 h 3715832"/>
                <a:gd name="connsiteX9" fmla="*/ 1293946 w 3951730"/>
                <a:gd name="connsiteY9" fmla="*/ 915 h 371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51730" h="3715832" stroke="0" extrusionOk="0">
                  <a:moveTo>
                    <a:pt x="3101657" y="3715832"/>
                  </a:moveTo>
                  <a:lnTo>
                    <a:pt x="2259542" y="2539197"/>
                  </a:lnTo>
                  <a:lnTo>
                    <a:pt x="2516417" y="2539197"/>
                  </a:lnTo>
                  <a:cubicBezTo>
                    <a:pt x="2372485" y="1044932"/>
                    <a:pt x="1869672" y="915"/>
                    <a:pt x="1293946" y="915"/>
                  </a:cubicBezTo>
                  <a:lnTo>
                    <a:pt x="2472385" y="915"/>
                  </a:lnTo>
                  <a:cubicBezTo>
                    <a:pt x="3048112" y="915"/>
                    <a:pt x="3550925" y="1044933"/>
                    <a:pt x="3694856" y="2539197"/>
                  </a:cubicBezTo>
                  <a:lnTo>
                    <a:pt x="3951730" y="2539197"/>
                  </a:lnTo>
                  <a:lnTo>
                    <a:pt x="3101657" y="3715832"/>
                  </a:lnTo>
                  <a:close/>
                </a:path>
                <a:path w="3951730" h="3715832" fill="darkenLess" stroke="0" extrusionOk="0">
                  <a:moveTo>
                    <a:pt x="1883165" y="392070"/>
                  </a:moveTo>
                  <a:cubicBezTo>
                    <a:pt x="848992" y="390133"/>
                    <a:pt x="0" y="2087830"/>
                    <a:pt x="0" y="3343088"/>
                  </a:cubicBezTo>
                  <a:lnTo>
                    <a:pt x="31382" y="3385291"/>
                  </a:lnTo>
                  <a:cubicBezTo>
                    <a:pt x="31382" y="2903013"/>
                    <a:pt x="69835" y="2426305"/>
                    <a:pt x="144163" y="1987108"/>
                  </a:cubicBezTo>
                  <a:cubicBezTo>
                    <a:pt x="444463" y="212684"/>
                    <a:pt x="1240285" y="-517256"/>
                    <a:pt x="1883164" y="392070"/>
                  </a:cubicBezTo>
                  <a:lnTo>
                    <a:pt x="1883165" y="392070"/>
                  </a:lnTo>
                  <a:close/>
                </a:path>
                <a:path w="3951730" h="3715832" fill="none" extrusionOk="0">
                  <a:moveTo>
                    <a:pt x="14068" y="3385291"/>
                  </a:moveTo>
                  <a:lnTo>
                    <a:pt x="45450" y="2794448"/>
                  </a:lnTo>
                  <a:cubicBezTo>
                    <a:pt x="45450" y="1938183"/>
                    <a:pt x="596651" y="915"/>
                    <a:pt x="1293945" y="915"/>
                  </a:cubicBezTo>
                  <a:lnTo>
                    <a:pt x="2472385" y="915"/>
                  </a:lnTo>
                  <a:cubicBezTo>
                    <a:pt x="3048112" y="915"/>
                    <a:pt x="3550925" y="1044933"/>
                    <a:pt x="3694856" y="2539197"/>
                  </a:cubicBezTo>
                  <a:lnTo>
                    <a:pt x="3951730" y="2539197"/>
                  </a:lnTo>
                  <a:lnTo>
                    <a:pt x="3101657" y="3693794"/>
                  </a:lnTo>
                  <a:lnTo>
                    <a:pt x="2259542" y="2539197"/>
                  </a:lnTo>
                  <a:lnTo>
                    <a:pt x="2516417" y="2539197"/>
                  </a:lnTo>
                  <a:cubicBezTo>
                    <a:pt x="2372485" y="1044932"/>
                    <a:pt x="1869672" y="915"/>
                    <a:pt x="1293946" y="915"/>
                  </a:cubicBezTo>
                </a:path>
              </a:pathLst>
            </a:custGeom>
            <a:grpFill/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TextBox 14"/>
            <p:cNvSpPr txBox="1">
              <a:spLocks noChangeArrowheads="1"/>
            </p:cNvSpPr>
            <p:nvPr/>
          </p:nvSpPr>
          <p:spPr bwMode="auto">
            <a:xfrm rot="18835100">
              <a:off x="3825935" y="4325130"/>
              <a:ext cx="1475504" cy="37455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行为表现</a:t>
              </a:r>
            </a:p>
          </p:txBody>
        </p:sp>
      </p:grpSp>
      <p:cxnSp>
        <p:nvCxnSpPr>
          <p:cNvPr id="27" name="直接连接符 26"/>
          <p:cNvCxnSpPr/>
          <p:nvPr/>
        </p:nvCxnSpPr>
        <p:spPr bwMode="auto">
          <a:xfrm>
            <a:off x="2422097" y="4369181"/>
            <a:ext cx="816072" cy="0"/>
          </a:xfrm>
          <a:prstGeom prst="line">
            <a:avLst/>
          </a:prstGeom>
          <a:ln w="28575">
            <a:solidFill>
              <a:srgbClr val="0070C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2"/>
          <p:cNvSpPr txBox="1"/>
          <p:nvPr/>
        </p:nvSpPr>
        <p:spPr bwMode="auto">
          <a:xfrm>
            <a:off x="715184" y="3393604"/>
            <a:ext cx="1672412" cy="1675125"/>
          </a:xfrm>
          <a:prstGeom prst="rect">
            <a:avLst/>
          </a:prstGeom>
          <a:noFill/>
        </p:spPr>
        <p:txBody>
          <a:bodyPr wrap="square" lIns="86402" tIns="43201" rIns="86402" bIns="4320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行为表现，比如工作态度、工作能力等，对工作态度和工作能力的关注可以帮助下属更好地完善自己，并提高员工的技能，也有助于帮助员工进行职业生涯规划。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 bwMode="auto">
          <a:xfrm>
            <a:off x="2320088" y="1618720"/>
            <a:ext cx="816072" cy="0"/>
          </a:xfrm>
          <a:prstGeom prst="line">
            <a:avLst/>
          </a:prstGeom>
          <a:ln w="28575">
            <a:solidFill>
              <a:srgbClr val="0070C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30"/>
          <p:cNvSpPr txBox="1"/>
          <p:nvPr/>
        </p:nvSpPr>
        <p:spPr>
          <a:xfrm>
            <a:off x="3238169" y="808424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具体工作效率</a:t>
            </a:r>
          </a:p>
        </p:txBody>
      </p:sp>
    </p:spTree>
    <p:extLst>
      <p:ext uri="{BB962C8B-B14F-4D97-AF65-F5344CB8AC3E}">
        <p14:creationId xmlns:p14="http://schemas.microsoft.com/office/powerpoint/2010/main" val="253980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3" grpId="0"/>
      <p:bldP spid="28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/>
        </p:nvSpPr>
        <p:spPr>
          <a:xfrm>
            <a:off x="1180887" y="3957513"/>
            <a:ext cx="118813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输入简要文字内容，言简意赅的说明分项内容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KINGPUB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180887" y="3631116"/>
            <a:ext cx="2376263" cy="2543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r>
              <a:rPr lang="zh-CN" altLang="en-US" sz="1600" b="1" cap="all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添加标题文本</a:t>
            </a:r>
            <a:endParaRPr lang="en-US" altLang="zh-CN" sz="1600" b="1" cap="all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48751" y="2394830"/>
            <a:ext cx="1076252" cy="1074928"/>
            <a:chOff x="1529788" y="2403736"/>
            <a:chExt cx="1076252" cy="1074928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529788" y="2403736"/>
              <a:ext cx="1076252" cy="1074928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905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1736792" y="2782048"/>
              <a:ext cx="662245" cy="31830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pPr algn="ctr"/>
              <a:r>
                <a:rPr lang="zh-CN" altLang="en-US" sz="2400" b="1" cap="all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cs typeface="+mj-cs"/>
                </a:rPr>
                <a:t>实施</a:t>
              </a:r>
              <a:endParaRPr lang="en-US" altLang="zh-CN" sz="2400" b="1" cap="all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j-cs"/>
              </a:endParaRPr>
            </a:p>
          </p:txBody>
        </p:sp>
      </p:grp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382651" y="2562844"/>
            <a:ext cx="576064" cy="1440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zh-CN" altLang="en-US" sz="10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第一阶段</a:t>
            </a:r>
            <a:endParaRPr lang="en-US" altLang="zh-CN" sz="1000" cap="all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4669454" y="4029521"/>
            <a:ext cx="148611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输入简要文字内容，言简意赅的说明分项内容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KINGPUB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669454" y="3703124"/>
            <a:ext cx="1486111" cy="4359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r>
              <a:rPr lang="zh-CN" altLang="en-US" sz="1600" b="1" cap="all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添加标题文本</a:t>
            </a:r>
            <a:endParaRPr lang="en-US" altLang="zh-CN" sz="1600" b="1" cap="all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7" name="TextBox 5"/>
          <p:cNvSpPr txBox="1"/>
          <p:nvPr/>
        </p:nvSpPr>
        <p:spPr>
          <a:xfrm>
            <a:off x="3049345" y="3957513"/>
            <a:ext cx="13066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输入简要文字内容，言简意赅的说明分项内容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KINGPUB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049345" y="3631116"/>
            <a:ext cx="1306629" cy="3147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r>
              <a:rPr lang="zh-CN" altLang="en-US" sz="1600" b="1" cap="all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添加标题文本</a:t>
            </a:r>
            <a:endParaRPr lang="en-US" altLang="zh-CN" sz="1600" b="1" cap="all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6743904" y="3993122"/>
            <a:ext cx="171652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输入简要文字内容，言简意赅的说明分项内容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KINGPUB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6743904" y="3666725"/>
            <a:ext cx="1716527" cy="3263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r>
              <a:rPr lang="zh-CN" altLang="en-US" sz="1600" b="1" cap="all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添加标题文本</a:t>
            </a:r>
            <a:endParaRPr lang="en-US" altLang="zh-CN" sz="1600" b="1" cap="all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941142" y="2394830"/>
            <a:ext cx="1076252" cy="1074928"/>
            <a:chOff x="1529788" y="2403736"/>
            <a:chExt cx="1076252" cy="1074928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1529788" y="2403736"/>
              <a:ext cx="1076252" cy="1074928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905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677507" y="2782048"/>
              <a:ext cx="780815" cy="31830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pPr algn="ctr"/>
              <a:r>
                <a:rPr lang="zh-CN" altLang="en-US" sz="2400" b="1" cap="all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cs typeface="+mj-cs"/>
                </a:rPr>
                <a:t>调整</a:t>
              </a:r>
              <a:endParaRPr lang="en-US" altLang="zh-CN" sz="2400" b="1" cap="all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j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92609" y="2394830"/>
            <a:ext cx="1076252" cy="1074928"/>
            <a:chOff x="1529788" y="2403736"/>
            <a:chExt cx="1076252" cy="1074928"/>
          </a:xfrm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1529788" y="2403736"/>
              <a:ext cx="1076252" cy="1074928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905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1677507" y="2782048"/>
              <a:ext cx="780815" cy="31830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pPr algn="ctr"/>
              <a:r>
                <a:rPr lang="zh-CN" altLang="en-US" sz="2400" b="1" cap="all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  <a:cs typeface="+mj-cs"/>
                </a:rPr>
                <a:t>深化</a:t>
              </a:r>
              <a:endParaRPr lang="en-US" altLang="zh-CN" sz="2400" b="1" cap="all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j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452170" y="2394830"/>
            <a:ext cx="1076252" cy="1074928"/>
            <a:chOff x="1529788" y="2403736"/>
            <a:chExt cx="1076252" cy="1074928"/>
          </a:xfrm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1529788" y="2403736"/>
              <a:ext cx="1076252" cy="1074928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905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矩形 28"/>
            <p:cNvSpPr>
              <a:spLocks noChangeArrowheads="1"/>
            </p:cNvSpPr>
            <p:nvPr/>
          </p:nvSpPr>
          <p:spPr bwMode="auto">
            <a:xfrm>
              <a:off x="1677507" y="2782048"/>
              <a:ext cx="780815" cy="31830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pPr algn="ctr"/>
              <a:r>
                <a:rPr lang="zh-CN" altLang="en-US" sz="2400" b="1" cap="all" dirty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  <a:cs typeface="+mj-cs"/>
                </a:rPr>
                <a:t>冲刺</a:t>
              </a:r>
              <a:endParaRPr lang="en-US" altLang="zh-CN" sz="2400" b="1" cap="all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+mj-cs"/>
              </a:endParaRPr>
            </a:p>
          </p:txBody>
        </p:sp>
      </p:grp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3206880" y="2562844"/>
            <a:ext cx="576064" cy="1440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zh-CN" altLang="en-US" sz="1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第二阶段</a:t>
            </a:r>
            <a:endParaRPr lang="en-US" altLang="zh-CN" sz="1000" cap="all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4942703" y="2571750"/>
            <a:ext cx="576064" cy="1440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zh-CN" altLang="en-US" sz="10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第三阶段</a:t>
            </a:r>
            <a:endParaRPr lang="en-US" altLang="zh-CN" sz="1000" cap="all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6718459" y="2571750"/>
            <a:ext cx="576064" cy="1440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/>
            <a:r>
              <a:rPr lang="zh-CN" altLang="en-US" sz="1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第四阶段</a:t>
            </a:r>
            <a:endParaRPr lang="en-US" altLang="zh-CN" sz="1000" cap="all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91470" y="13560"/>
            <a:ext cx="1323753" cy="11180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36" name="矩形 35"/>
          <p:cNvSpPr/>
          <p:nvPr/>
        </p:nvSpPr>
        <p:spPr>
          <a:xfrm>
            <a:off x="120361" y="406004"/>
            <a:ext cx="1323753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LOGO</a:t>
            </a:r>
          </a:p>
          <a:p>
            <a:pPr algn="ctr"/>
            <a:r>
              <a:rPr lang="zh-CN" altLang="en-US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公司名称</a:t>
            </a:r>
          </a:p>
        </p:txBody>
      </p:sp>
      <p:graphicFrame>
        <p:nvGraphicFramePr>
          <p:cNvPr id="37" name="表格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70960"/>
              </p:ext>
            </p:extLst>
          </p:nvPr>
        </p:nvGraphicFramePr>
        <p:xfrm>
          <a:off x="2051720" y="267494"/>
          <a:ext cx="668655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年度总结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工作完成情况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成功项目展示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工作存在不足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明年工作计划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8" name="直接连接符 37"/>
          <p:cNvCxnSpPr/>
          <p:nvPr/>
        </p:nvCxnSpPr>
        <p:spPr>
          <a:xfrm>
            <a:off x="1447121" y="738099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7397866" y="267494"/>
            <a:ext cx="1211619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7377666" y="276786"/>
            <a:ext cx="126188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明年工作计划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614867" y="1456497"/>
            <a:ext cx="21569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30"/>
          <p:cNvSpPr txBox="1"/>
          <p:nvPr/>
        </p:nvSpPr>
        <p:spPr>
          <a:xfrm>
            <a:off x="2915816" y="113333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计划实施阶段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6543818" y="1456497"/>
            <a:ext cx="21569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30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75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5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0" grpId="0"/>
      <p:bldP spid="31" grpId="0"/>
      <p:bldP spid="32" grpId="0"/>
      <p:bldP spid="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470" y="13560"/>
            <a:ext cx="1323753" cy="11180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5" name="矩形 4"/>
          <p:cNvSpPr/>
          <p:nvPr/>
        </p:nvSpPr>
        <p:spPr>
          <a:xfrm>
            <a:off x="120361" y="406004"/>
            <a:ext cx="1323753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LOGO</a:t>
            </a:r>
          </a:p>
          <a:p>
            <a:pPr algn="ctr"/>
            <a:r>
              <a:rPr lang="zh-CN" altLang="en-US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公司名称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866437"/>
              </p:ext>
            </p:extLst>
          </p:nvPr>
        </p:nvGraphicFramePr>
        <p:xfrm>
          <a:off x="2051720" y="267494"/>
          <a:ext cx="668655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年度总结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工作完成情况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成功项目展示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工作存在不足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明年工作计划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1447121" y="738099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397866" y="267494"/>
            <a:ext cx="1211619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377666" y="276786"/>
            <a:ext cx="126188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明年工作计划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150" y="2345806"/>
            <a:ext cx="2780630" cy="7310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100" dirty="0"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39837" y="2471745"/>
            <a:ext cx="252028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100" dirty="0">
                <a:latin typeface="微软雅黑" pitchFamily="34" charset="-122"/>
                <a:ea typeface="微软雅黑" pitchFamily="34" charset="-122"/>
              </a:rPr>
              <a:t>01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、点击输入简要文字内容，文字内容需概括精炼，不用多余的文字修饰，言简意赅的说明分项内容</a:t>
            </a:r>
            <a:r>
              <a:rPr lang="en-US" altLang="zh-CN" sz="1100" dirty="0"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7065" y="3867926"/>
            <a:ext cx="1146468" cy="28469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有经济效益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7629" y="2792211"/>
            <a:ext cx="1146468" cy="28469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有利于民生</a:t>
            </a:r>
            <a:endParaRPr lang="en-US" altLang="zh-CN" sz="15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6136" y="1756818"/>
            <a:ext cx="1915909" cy="28469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有利于提升政府形象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799144" y="1528259"/>
            <a:ext cx="914014" cy="914014"/>
            <a:chOff x="5105593" y="1379191"/>
            <a:chExt cx="914014" cy="914014"/>
          </a:xfrm>
        </p:grpSpPr>
        <p:grpSp>
          <p:nvGrpSpPr>
            <p:cNvPr id="16" name="组合 15"/>
            <p:cNvGrpSpPr/>
            <p:nvPr/>
          </p:nvGrpSpPr>
          <p:grpSpPr>
            <a:xfrm>
              <a:off x="5105593" y="1379191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314943" y="1628156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0070C0"/>
                  </a:solidFill>
                  <a:latin typeface="微软雅黑" pitchFamily="34" charset="-122"/>
                  <a:ea typeface="造字工房劲黑（非商用）常规体" pitchFamily="50" charset="-122"/>
                </a:rPr>
                <a:t>03</a:t>
              </a:r>
              <a:endParaRPr lang="zh-CN" altLang="en-US" sz="2000" dirty="0">
                <a:solidFill>
                  <a:srgbClr val="0070C0"/>
                </a:solidFill>
                <a:latin typeface="微软雅黑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938831" y="2481041"/>
            <a:ext cx="914014" cy="914014"/>
            <a:chOff x="3245280" y="2331973"/>
            <a:chExt cx="914014" cy="914014"/>
          </a:xfrm>
        </p:grpSpPr>
        <p:grpSp>
          <p:nvGrpSpPr>
            <p:cNvPr id="21" name="组合 20"/>
            <p:cNvGrpSpPr/>
            <p:nvPr/>
          </p:nvGrpSpPr>
          <p:grpSpPr>
            <a:xfrm>
              <a:off x="3245280" y="2331973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" name="同心圆 2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424802" y="2571135"/>
              <a:ext cx="489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0070C0"/>
                  </a:solidFill>
                  <a:latin typeface="微软雅黑" pitchFamily="34" charset="-122"/>
                  <a:ea typeface="造字工房劲黑（非商用）常规体" pitchFamily="50" charset="-122"/>
                </a:rPr>
                <a:t>02</a:t>
              </a:r>
              <a:endParaRPr lang="zh-CN" altLang="en-US" sz="2000" dirty="0">
                <a:solidFill>
                  <a:srgbClr val="0070C0"/>
                </a:solidFill>
                <a:latin typeface="微软雅黑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72345" y="3483974"/>
            <a:ext cx="914014" cy="914014"/>
            <a:chOff x="1278794" y="3334906"/>
            <a:chExt cx="914014" cy="914014"/>
          </a:xfrm>
        </p:grpSpPr>
        <p:grpSp>
          <p:nvGrpSpPr>
            <p:cNvPr id="26" name="组合 25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483792" y="3591858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0070C0"/>
                  </a:solidFill>
                  <a:latin typeface="微软雅黑" pitchFamily="34" charset="-122"/>
                  <a:ea typeface="造字工房劲黑（非商用）常规体" pitchFamily="50" charset="-122"/>
                </a:rPr>
                <a:t>01</a:t>
              </a:r>
              <a:endParaRPr lang="zh-CN" altLang="en-US" sz="2000" dirty="0">
                <a:solidFill>
                  <a:srgbClr val="0070C0"/>
                </a:solidFill>
                <a:latin typeface="微软雅黑" pitchFamily="34" charset="-122"/>
                <a:ea typeface="造字工房劲黑（非商用）常规体" pitchFamily="50" charset="-122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839837" y="3252815"/>
            <a:ext cx="252028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100" dirty="0">
                <a:latin typeface="微软雅黑" pitchFamily="34" charset="-122"/>
                <a:ea typeface="微软雅黑" pitchFamily="34" charset="-122"/>
              </a:rPr>
              <a:t>02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、点击输入简要文字内容，文字内容需概括精炼，不用多余的文字修饰，言简意赅的说明分项内容</a:t>
            </a:r>
            <a:r>
              <a:rPr lang="en-US" altLang="zh-CN" sz="1100" dirty="0"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39837" y="4055921"/>
            <a:ext cx="252028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100" dirty="0">
                <a:latin typeface="微软雅黑" pitchFamily="34" charset="-122"/>
                <a:ea typeface="微软雅黑" pitchFamily="34" charset="-122"/>
              </a:rPr>
              <a:t>03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、点击输入简要文字内容，文字内容需概括精炼，不用多余的文字修饰，言简意赅的说明分项内容</a:t>
            </a:r>
            <a:r>
              <a:rPr lang="en-US" altLang="zh-CN" sz="1100" dirty="0"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文本框 30"/>
          <p:cNvSpPr txBox="1"/>
          <p:nvPr/>
        </p:nvSpPr>
        <p:spPr>
          <a:xfrm>
            <a:off x="736273" y="127417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整体方案策划</a:t>
            </a:r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-86173" y="1899164"/>
            <a:ext cx="4905266" cy="871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72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39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8" presetClass="entr" presetSubtype="3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8" presetClass="entr" presetSubtype="3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8" presetClass="entr" presetSubtype="3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4" grpId="0"/>
          <p:bldP spid="30" grpId="0"/>
          <p:bldP spid="31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39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8" presetClass="entr" presetSubtype="3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8" presetClass="entr" presetSubtype="3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8" presetClass="entr" presetSubtype="3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4" grpId="0"/>
          <p:bldP spid="30" grpId="0"/>
          <p:bldP spid="31" grpId="0"/>
          <p:bldP spid="32" grpId="0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470" y="13560"/>
            <a:ext cx="1323753" cy="11180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5" name="矩形 4"/>
          <p:cNvSpPr/>
          <p:nvPr/>
        </p:nvSpPr>
        <p:spPr>
          <a:xfrm>
            <a:off x="120361" y="406004"/>
            <a:ext cx="1323753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LOGO</a:t>
            </a:r>
          </a:p>
          <a:p>
            <a:pPr algn="ctr"/>
            <a:r>
              <a:rPr lang="zh-CN" altLang="en-US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公司名称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415829"/>
              </p:ext>
            </p:extLst>
          </p:nvPr>
        </p:nvGraphicFramePr>
        <p:xfrm>
          <a:off x="2051720" y="267494"/>
          <a:ext cx="668655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年度总结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工作完成情况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成功项目展示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工作存在不足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明年工作计划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1447121" y="738099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397866" y="267494"/>
            <a:ext cx="1211619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377666" y="276786"/>
            <a:ext cx="126188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明年工作计划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614867" y="1456497"/>
            <a:ext cx="21569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30"/>
          <p:cNvSpPr txBox="1"/>
          <p:nvPr/>
        </p:nvSpPr>
        <p:spPr>
          <a:xfrm>
            <a:off x="2915816" y="113333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创新思路展示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6543818" y="1456497"/>
            <a:ext cx="21569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4558" y="1689974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新机遇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742673" y="2155392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83568" y="211961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62285" y="2364311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996944" y="211611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626898" y="2332247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349616" y="2359580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324832" y="2623331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144835" y="2135072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482939" y="2142824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10820" y="2142285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226072" y="2434720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新市场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3184187" y="2900138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125082" y="286436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503799" y="3109057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438458" y="286086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5" name="同心圆 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025370" y="3104326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8" name="同心圆 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766346" y="3368077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1" name="同心圆 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2924453" y="2887570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4" name="同心圆 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252334" y="2887031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7" name="同心圆 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4138222" y="2249837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新项目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5096337" y="2707433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037232" y="267165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4" name="同心圆 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350608" y="266815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7" name="同心圆 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980562" y="288428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0" name="同心圆 7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4601680" y="2962421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3" name="同心圆 8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4835597" y="296878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6" name="同心圆 8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4498499" y="2687113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9" name="同心圆 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4836603" y="269486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2" name="同心圆 9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164484" y="269432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5" name="同心圆 9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5455351" y="2893979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新模式</a:t>
            </a:r>
          </a:p>
        </p:txBody>
      </p:sp>
      <p:grpSp>
        <p:nvGrpSpPr>
          <p:cNvPr id="98" name="组合 97"/>
          <p:cNvGrpSpPr/>
          <p:nvPr/>
        </p:nvGrpSpPr>
        <p:grpSpPr>
          <a:xfrm>
            <a:off x="5354361" y="332362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9" name="同心圆 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5733078" y="3568316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2" name="同心圆 10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6667737" y="332012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6297691" y="353625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8" name="同心圆 10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9" name="椭圆 10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6020409" y="3563585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1" name="同心圆 1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2" name="椭圆 1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6153732" y="334682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4" name="同心圆 1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5481613" y="3346290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7" name="同心圆 1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8" name="椭圆 1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4426344" y="3013230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0" name="同心圆 1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1" name="椭圆 12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2809343" y="314030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3" name="同心圆 1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4" name="椭圆 12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2586349" y="2879818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6413466" y="3359397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6201447" y="372012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5815628" y="3339077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6967519" y="1991933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新思路</a:t>
            </a:r>
          </a:p>
        </p:txBody>
      </p:sp>
      <p:grpSp>
        <p:nvGrpSpPr>
          <p:cNvPr id="138" name="组合 137"/>
          <p:cNvGrpSpPr/>
          <p:nvPr/>
        </p:nvGrpSpPr>
        <p:grpSpPr>
          <a:xfrm>
            <a:off x="6866529" y="2421577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9" name="同心圆 1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0" name="椭圆 13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7245246" y="2666270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2" name="同心圆 1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3" name="椭圆 1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8179905" y="2418077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5" name="同心圆 1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6" name="椭圆 14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7809859" y="2634206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8" name="同心圆 1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9" name="椭圆 14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7532577" y="2661539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1" name="同心圆 1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2" name="椭圆 15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7319562" y="2423981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54" name="同心圆 1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5" name="椭圆 15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6993781" y="2444244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7" name="同心圆 1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8" name="椭圆 15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7925634" y="2457351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0" name="同心圆 15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1" name="椭圆 16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507793" y="2925290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63" name="同心圆 16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4" name="椭圆 16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7616962" y="2437031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6" name="同心圆 1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8" name="TextBox 21"/>
          <p:cNvSpPr txBox="1"/>
          <p:nvPr/>
        </p:nvSpPr>
        <p:spPr>
          <a:xfrm>
            <a:off x="1609651" y="4156839"/>
            <a:ext cx="5924699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4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为梦想，我们携手共进！</a:t>
            </a:r>
            <a:endParaRPr lang="en-US" altLang="zh-CN" sz="4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793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69" dur="500" spd="-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71" dur="50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73" dur="500" spd="-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75" dur="500" spd="-100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77" dur="500" spd="-100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79" dur="500" spd="-100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81" dur="5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83" dur="500" spd="-100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85" dur="500" spd="-100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87" dur="500" spd="-10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8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9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146" dur="500" spd="-100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148" dur="500" spd="-100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150" dur="500" spd="-100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152" dur="500" spd="-100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154" dur="500" spd="-100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156" dur="500" spd="-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158" dur="500" spd="-100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160" dur="500" spd="-100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162" dur="500" spd="-100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164" dur="500" spd="-100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16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17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4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6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5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6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1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5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9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1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4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5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6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0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1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223" dur="500" spd="-100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225" dur="500" spd="-100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227" dur="500" spd="-100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229" dur="500" spd="-100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231" dur="500" spd="-100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233" dur="500" spd="-100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235" dur="500" spd="-100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237" dur="500" spd="-100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239" dur="500" spd="-100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241" dur="500" spd="-100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2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24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8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24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1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2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3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7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8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3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6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8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1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2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3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6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7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8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1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2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3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6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7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8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3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7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8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300" dur="500" spd="-100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302" dur="500" spd="-100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304" dur="500" spd="-100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306" dur="500" spd="-100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308" dur="500" spd="-100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310" dur="500" spd="-100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312" dur="500" spd="-100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314" dur="500" spd="-100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316" dur="500" spd="-100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318" dur="500" spd="-100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9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2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2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3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4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5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3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8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9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0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3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4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5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8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9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0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3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4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5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8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9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0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3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4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5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8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9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0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3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4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5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8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9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0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3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4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5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377" dur="500" spd="-1000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379" dur="500" spd="-1000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381" dur="500" spd="-100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383" dur="500" spd="-100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385" dur="500" spd="-100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387" dur="500" spd="-1000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389" dur="500" spd="-100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391" dur="500" spd="-100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393" dur="500" spd="-100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395" dur="500" spd="-1000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6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39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9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0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1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2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40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4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5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6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7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40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09" dur="500" tmFilter="0, 0; .2, .5; .8, .5; 1, 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0" dur="250" autoRev="1" fill="hold"/>
                                            <p:tgtEl>
                                              <p:spTgt spid="16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3" grpId="0"/>
          <p:bldP spid="44" grpId="0"/>
          <p:bldP spid="69" grpId="0"/>
          <p:bldP spid="97" grpId="0"/>
          <p:bldP spid="137" grpId="0"/>
          <p:bldP spid="168" grpId="0"/>
          <p:bldP spid="168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69" dur="500" spd="-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71" dur="50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73" dur="500" spd="-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75" dur="500" spd="-100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77" dur="500" spd="-100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79" dur="500" spd="-100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81" dur="5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83" dur="500" spd="-100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85" dur="500" spd="-100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87" dur="500" spd="-10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8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9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146" dur="500" spd="-100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148" dur="500" spd="-100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150" dur="500" spd="-100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152" dur="500" spd="-100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154" dur="500" spd="-100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156" dur="500" spd="-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158" dur="500" spd="-100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160" dur="500" spd="-100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162" dur="500" spd="-100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164" dur="500" spd="-100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16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17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4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6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5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6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1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5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9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1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4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5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6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0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1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223" dur="500" spd="-100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225" dur="500" spd="-100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227" dur="500" spd="-100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229" dur="500" spd="-100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231" dur="500" spd="-100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233" dur="500" spd="-100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235" dur="500" spd="-100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237" dur="500" spd="-100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239" dur="500" spd="-100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241" dur="500" spd="-100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2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24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8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24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1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2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3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7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8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3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6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8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1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2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3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6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7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8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1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2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3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6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7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8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3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7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8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300" dur="500" spd="-100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302" dur="500" spd="-100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304" dur="500" spd="-100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306" dur="500" spd="-100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308" dur="500" spd="-100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310" dur="500" spd="-100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312" dur="500" spd="-100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314" dur="500" spd="-100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316" dur="500" spd="-100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318" dur="500" spd="-100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9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2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2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3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4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5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3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8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9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0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3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4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5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8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9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0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3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4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5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8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9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0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3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4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5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8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9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0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3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4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5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8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9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0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3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4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5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377" dur="500" spd="-1000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379" dur="500" spd="-1000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381" dur="500" spd="-100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383" dur="500" spd="-100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385" dur="500" spd="-100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387" dur="500" spd="-1000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389" dur="500" spd="-100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391" dur="500" spd="-100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393" dur="500" spd="-100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395" dur="500" spd="-1000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6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39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9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0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1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2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40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4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5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6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7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40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09" dur="500" tmFilter="0, 0; .2, .5; .8, .5; 1, 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0" dur="250" autoRev="1" fill="hold"/>
                                            <p:tgtEl>
                                              <p:spTgt spid="16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3" grpId="0"/>
          <p:bldP spid="44" grpId="0"/>
          <p:bldP spid="69" grpId="0"/>
          <p:bldP spid="97" grpId="0"/>
          <p:bldP spid="137" grpId="0"/>
          <p:bldP spid="168" grpId="0"/>
          <p:bldP spid="168" grpId="1"/>
        </p:bld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311226" y="3490825"/>
            <a:ext cx="6281467" cy="5210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737142" y="2312218"/>
            <a:ext cx="7363249" cy="979612"/>
          </a:xfrm>
          <a:prstGeom prst="roundRect">
            <a:avLst>
              <a:gd name="adj" fmla="val 34602"/>
            </a:avLst>
          </a:prstGeom>
          <a:pattFill prst="dkDnDiag">
            <a:fgClr>
              <a:srgbClr val="FAFAFA"/>
            </a:fgClr>
            <a:bgClr>
              <a:srgbClr val="ECECEC"/>
            </a:bgClr>
          </a:pattFill>
          <a:ln w="38100">
            <a:gradFill>
              <a:gsLst>
                <a:gs pos="0">
                  <a:srgbClr val="D7D7D7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101600" dist="50800" dir="16200000">
              <a:prstClr val="black">
                <a:alpha val="3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TextBox 7"/>
          <p:cNvSpPr>
            <a:spLocks noChangeArrowheads="1"/>
          </p:cNvSpPr>
          <p:nvPr/>
        </p:nvSpPr>
        <p:spPr bwMode="auto">
          <a:xfrm>
            <a:off x="639431" y="2355726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框架完整通用总结计划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010622" y="939005"/>
            <a:ext cx="1073922" cy="107392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563888" y="962444"/>
            <a:ext cx="1073922" cy="107392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019913" y="947475"/>
            <a:ext cx="1073922" cy="107392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72200" y="939005"/>
            <a:ext cx="1073922" cy="107392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</p:grpSp>
      <p:sp>
        <p:nvSpPr>
          <p:cNvPr id="17" name="文本框 6"/>
          <p:cNvSpPr txBox="1"/>
          <p:nvPr/>
        </p:nvSpPr>
        <p:spPr>
          <a:xfrm>
            <a:off x="5076056" y="915566"/>
            <a:ext cx="8509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zh-CN" altLang="en-US" sz="6600" dirty="0">
                <a:solidFill>
                  <a:srgbClr val="0070C0"/>
                </a:solidFill>
                <a:latin typeface="Impact" panose="020B0806030902050204" pitchFamily="34" charset="0"/>
              </a:rPr>
              <a:t>观</a:t>
            </a:r>
          </a:p>
        </p:txBody>
      </p:sp>
      <p:sp>
        <p:nvSpPr>
          <p:cNvPr id="18" name="文本框 6"/>
          <p:cNvSpPr txBox="1"/>
          <p:nvPr/>
        </p:nvSpPr>
        <p:spPr>
          <a:xfrm>
            <a:off x="3684405" y="911010"/>
            <a:ext cx="8509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zh-CN" altLang="en-US" sz="6600" dirty="0">
                <a:solidFill>
                  <a:srgbClr val="0070C0"/>
                </a:solidFill>
                <a:latin typeface="Impact" panose="020B0806030902050204" pitchFamily="34" charset="0"/>
              </a:rPr>
              <a:t>谢</a:t>
            </a:r>
          </a:p>
        </p:txBody>
      </p:sp>
      <p:sp>
        <p:nvSpPr>
          <p:cNvPr id="19" name="文本框 6"/>
          <p:cNvSpPr txBox="1"/>
          <p:nvPr/>
        </p:nvSpPr>
        <p:spPr>
          <a:xfrm>
            <a:off x="2136924" y="887690"/>
            <a:ext cx="8509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zh-CN" altLang="en-US" sz="6600" dirty="0">
                <a:solidFill>
                  <a:srgbClr val="0070C0"/>
                </a:solidFill>
                <a:latin typeface="Impact" panose="020B0806030902050204" pitchFamily="34" charset="0"/>
              </a:rPr>
              <a:t>谢</a:t>
            </a:r>
          </a:p>
        </p:txBody>
      </p:sp>
      <p:sp>
        <p:nvSpPr>
          <p:cNvPr id="20" name="文本框 6"/>
          <p:cNvSpPr txBox="1"/>
          <p:nvPr/>
        </p:nvSpPr>
        <p:spPr>
          <a:xfrm>
            <a:off x="6529412" y="915566"/>
            <a:ext cx="8509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zh-CN" altLang="en-US" sz="6600" dirty="0">
                <a:solidFill>
                  <a:srgbClr val="0070C0"/>
                </a:solidFill>
                <a:latin typeface="Impact" panose="020B0806030902050204" pitchFamily="34" charset="0"/>
              </a:rPr>
              <a:t>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61947" y="4207355"/>
            <a:ext cx="2689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汇报人：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5821" y="4207355"/>
            <a:ext cx="285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部门：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6176" y="4207355"/>
            <a:ext cx="2339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时间：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1127926" y="3524408"/>
            <a:ext cx="6648068" cy="4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zh-CN" altLang="en-US" sz="1900" dirty="0">
                <a:latin typeface="Verdana" pitchFamily="34" charset="0"/>
                <a:ea typeface="微软雅黑" pitchFamily="34" charset="-122"/>
                <a:sym typeface="微软雅黑" pitchFamily="34" charset="-122"/>
              </a:rPr>
              <a:t>简洁实用、框架完整的年终总结、工作汇报与新年计划</a:t>
            </a:r>
          </a:p>
        </p:txBody>
      </p:sp>
    </p:spTree>
    <p:extLst>
      <p:ext uri="{BB962C8B-B14F-4D97-AF65-F5344CB8AC3E}">
        <p14:creationId xmlns:p14="http://schemas.microsoft.com/office/powerpoint/2010/main" val="136589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679 L -0.58542 -0.34105 " pathEditMode="relative" rAng="0" ptsTypes="AA">
                                      <p:cBhvr>
                                        <p:cTn id="13" dur="4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2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087 -0.00679 L -0.58542 -0.34105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2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087 -0.00679 L -0.58542 -0.34105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2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087 -0.00679 L -0.58542 -0.34105 " pathEditMode="relative" rAng="0" ptsTypes="AA">
                                      <p:cBhvr>
                                        <p:cTn id="40" dur="8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2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2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20"/>
                            </p:stCondLst>
                            <p:childTnLst>
                              <p:par>
                                <p:cTn id="6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42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91470" y="13560"/>
            <a:ext cx="1323753" cy="11180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8" name="矩形 7"/>
          <p:cNvSpPr/>
          <p:nvPr/>
        </p:nvSpPr>
        <p:spPr>
          <a:xfrm>
            <a:off x="120361" y="406004"/>
            <a:ext cx="1323753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LOGO</a:t>
            </a:r>
          </a:p>
          <a:p>
            <a:pPr algn="ctr"/>
            <a:r>
              <a:rPr lang="zh-CN" altLang="en-US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公司名称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580583"/>
              </p:ext>
            </p:extLst>
          </p:nvPr>
        </p:nvGraphicFramePr>
        <p:xfrm>
          <a:off x="2051720" y="267494"/>
          <a:ext cx="668655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年度总结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工作完成情况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成功项目展示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工作存在不足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明年工作计划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直接连接符 10"/>
          <p:cNvCxnSpPr/>
          <p:nvPr/>
        </p:nvCxnSpPr>
        <p:spPr>
          <a:xfrm>
            <a:off x="1447121" y="699542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2058769" y="267494"/>
            <a:ext cx="1211619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2110580" y="267494"/>
            <a:ext cx="11079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年度总结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352331" y="2235696"/>
            <a:ext cx="35715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13"/>
          <p:cNvSpPr txBox="1"/>
          <p:nvPr/>
        </p:nvSpPr>
        <p:spPr>
          <a:xfrm>
            <a:off x="794917" y="1347614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352331" y="2456478"/>
            <a:ext cx="3571597" cy="2232248"/>
            <a:chOff x="755576" y="1491630"/>
            <a:chExt cx="2880000" cy="1800000"/>
          </a:xfrm>
          <a:effectLst>
            <a:outerShdw blurRad="228600" dist="38100" dir="8400000" sx="105000" sy="105000" algn="tr" rotWithShape="0">
              <a:prstClr val="black">
                <a:alpha val="20000"/>
              </a:prstClr>
            </a:outerShdw>
          </a:effectLst>
        </p:grpSpPr>
        <p:sp>
          <p:nvSpPr>
            <p:cNvPr id="28" name="矩形 27"/>
            <p:cNvSpPr/>
            <p:nvPr/>
          </p:nvSpPr>
          <p:spPr>
            <a:xfrm>
              <a:off x="755576" y="1491630"/>
              <a:ext cx="2880000" cy="180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13012" y="1524499"/>
              <a:ext cx="2772000" cy="172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1" name="Shape 987"/>
          <p:cNvSpPr/>
          <p:nvPr/>
        </p:nvSpPr>
        <p:spPr>
          <a:xfrm>
            <a:off x="4189998" y="1371173"/>
            <a:ext cx="647145" cy="64714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" name="Shape 988"/>
          <p:cNvSpPr/>
          <p:nvPr/>
        </p:nvSpPr>
        <p:spPr>
          <a:xfrm>
            <a:off x="4355976" y="1491630"/>
            <a:ext cx="357634" cy="318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6" h="21471" extrusionOk="0">
                <a:moveTo>
                  <a:pt x="2906" y="19280"/>
                </a:moveTo>
                <a:cubicBezTo>
                  <a:pt x="2683" y="19534"/>
                  <a:pt x="2683" y="19946"/>
                  <a:pt x="2906" y="20200"/>
                </a:cubicBezTo>
                <a:lnTo>
                  <a:pt x="3930" y="21326"/>
                </a:lnTo>
                <a:cubicBezTo>
                  <a:pt x="4154" y="21580"/>
                  <a:pt x="4510" y="21473"/>
                  <a:pt x="4734" y="21220"/>
                </a:cubicBezTo>
                <a:lnTo>
                  <a:pt x="10017" y="15372"/>
                </a:lnTo>
                <a:lnTo>
                  <a:pt x="8398" y="13299"/>
                </a:lnTo>
                <a:cubicBezTo>
                  <a:pt x="8398" y="13299"/>
                  <a:pt x="2906" y="19280"/>
                  <a:pt x="2906" y="19280"/>
                </a:cubicBezTo>
                <a:close/>
                <a:moveTo>
                  <a:pt x="21387" y="2723"/>
                </a:moveTo>
                <a:cubicBezTo>
                  <a:pt x="21307" y="2125"/>
                  <a:pt x="21031" y="2252"/>
                  <a:pt x="20888" y="2505"/>
                </a:cubicBezTo>
                <a:cubicBezTo>
                  <a:pt x="20746" y="2758"/>
                  <a:pt x="20111" y="3840"/>
                  <a:pt x="19852" y="4329"/>
                </a:cubicBezTo>
                <a:cubicBezTo>
                  <a:pt x="19593" y="4815"/>
                  <a:pt x="18956" y="5772"/>
                  <a:pt x="17770" y="4826"/>
                </a:cubicBezTo>
                <a:cubicBezTo>
                  <a:pt x="16533" y="3843"/>
                  <a:pt x="16963" y="3157"/>
                  <a:pt x="17179" y="2694"/>
                </a:cubicBezTo>
                <a:cubicBezTo>
                  <a:pt x="17395" y="2232"/>
                  <a:pt x="18059" y="931"/>
                  <a:pt x="18155" y="768"/>
                </a:cubicBezTo>
                <a:cubicBezTo>
                  <a:pt x="18251" y="605"/>
                  <a:pt x="18139" y="129"/>
                  <a:pt x="17756" y="329"/>
                </a:cubicBezTo>
                <a:cubicBezTo>
                  <a:pt x="17372" y="527"/>
                  <a:pt x="15039" y="1572"/>
                  <a:pt x="14715" y="3066"/>
                </a:cubicBezTo>
                <a:cubicBezTo>
                  <a:pt x="14386" y="4590"/>
                  <a:pt x="14993" y="5950"/>
                  <a:pt x="13800" y="7301"/>
                </a:cubicBezTo>
                <a:lnTo>
                  <a:pt x="12355" y="8998"/>
                </a:lnTo>
                <a:lnTo>
                  <a:pt x="13806" y="10898"/>
                </a:lnTo>
                <a:lnTo>
                  <a:pt x="15589" y="8995"/>
                </a:lnTo>
                <a:cubicBezTo>
                  <a:pt x="16013" y="8514"/>
                  <a:pt x="16919" y="8048"/>
                  <a:pt x="17740" y="8257"/>
                </a:cubicBezTo>
                <a:cubicBezTo>
                  <a:pt x="19498" y="8705"/>
                  <a:pt x="20456" y="7962"/>
                  <a:pt x="21035" y="6733"/>
                </a:cubicBezTo>
                <a:cubicBezTo>
                  <a:pt x="21552" y="5635"/>
                  <a:pt x="21466" y="3322"/>
                  <a:pt x="21387" y="2723"/>
                </a:cubicBezTo>
                <a:close/>
                <a:moveTo>
                  <a:pt x="9478" y="7592"/>
                </a:moveTo>
                <a:cubicBezTo>
                  <a:pt x="9350" y="7424"/>
                  <a:pt x="9189" y="7421"/>
                  <a:pt x="9050" y="7558"/>
                </a:cubicBezTo>
                <a:lnTo>
                  <a:pt x="7506" y="9074"/>
                </a:lnTo>
                <a:cubicBezTo>
                  <a:pt x="7384" y="9194"/>
                  <a:pt x="7369" y="9419"/>
                  <a:pt x="7477" y="9559"/>
                </a:cubicBezTo>
                <a:lnTo>
                  <a:pt x="16408" y="20996"/>
                </a:lnTo>
                <a:cubicBezTo>
                  <a:pt x="16616" y="21268"/>
                  <a:pt x="16979" y="21295"/>
                  <a:pt x="17217" y="21061"/>
                </a:cubicBezTo>
                <a:lnTo>
                  <a:pt x="18263" y="20076"/>
                </a:lnTo>
                <a:cubicBezTo>
                  <a:pt x="18500" y="19839"/>
                  <a:pt x="18526" y="19429"/>
                  <a:pt x="18317" y="19158"/>
                </a:cubicBezTo>
                <a:cubicBezTo>
                  <a:pt x="18317" y="19158"/>
                  <a:pt x="9478" y="7592"/>
                  <a:pt x="9478" y="7592"/>
                </a:cubicBezTo>
                <a:close/>
                <a:moveTo>
                  <a:pt x="3331" y="6965"/>
                </a:moveTo>
                <a:cubicBezTo>
                  <a:pt x="4336" y="6088"/>
                  <a:pt x="5170" y="6693"/>
                  <a:pt x="6282" y="8142"/>
                </a:cubicBezTo>
                <a:cubicBezTo>
                  <a:pt x="6408" y="8304"/>
                  <a:pt x="6575" y="8114"/>
                  <a:pt x="6671" y="8021"/>
                </a:cubicBezTo>
                <a:cubicBezTo>
                  <a:pt x="6766" y="7926"/>
                  <a:pt x="8233" y="6440"/>
                  <a:pt x="8306" y="6370"/>
                </a:cubicBezTo>
                <a:cubicBezTo>
                  <a:pt x="8377" y="6300"/>
                  <a:pt x="8464" y="6167"/>
                  <a:pt x="8349" y="6018"/>
                </a:cubicBezTo>
                <a:cubicBezTo>
                  <a:pt x="8235" y="5868"/>
                  <a:pt x="7817" y="5261"/>
                  <a:pt x="7550" y="4867"/>
                </a:cubicBezTo>
                <a:cubicBezTo>
                  <a:pt x="5603" y="2001"/>
                  <a:pt x="12876" y="57"/>
                  <a:pt x="11758" y="25"/>
                </a:cubicBezTo>
                <a:cubicBezTo>
                  <a:pt x="11190" y="9"/>
                  <a:pt x="8909" y="-20"/>
                  <a:pt x="8569" y="21"/>
                </a:cubicBezTo>
                <a:cubicBezTo>
                  <a:pt x="7186" y="186"/>
                  <a:pt x="5452" y="1638"/>
                  <a:pt x="4578" y="2313"/>
                </a:cubicBezTo>
                <a:cubicBezTo>
                  <a:pt x="3437" y="3196"/>
                  <a:pt x="3011" y="3711"/>
                  <a:pt x="2939" y="3781"/>
                </a:cubicBezTo>
                <a:cubicBezTo>
                  <a:pt x="2617" y="4099"/>
                  <a:pt x="2887" y="4832"/>
                  <a:pt x="2303" y="5410"/>
                </a:cubicBezTo>
                <a:cubicBezTo>
                  <a:pt x="1683" y="6021"/>
                  <a:pt x="1297" y="5560"/>
                  <a:pt x="939" y="5913"/>
                </a:cubicBezTo>
                <a:cubicBezTo>
                  <a:pt x="761" y="6090"/>
                  <a:pt x="264" y="6509"/>
                  <a:pt x="122" y="6650"/>
                </a:cubicBezTo>
                <a:cubicBezTo>
                  <a:pt x="-22" y="6790"/>
                  <a:pt x="-48" y="7030"/>
                  <a:pt x="99" y="7219"/>
                </a:cubicBezTo>
                <a:cubicBezTo>
                  <a:pt x="99" y="7219"/>
                  <a:pt x="1459" y="8912"/>
                  <a:pt x="1574" y="9061"/>
                </a:cubicBezTo>
                <a:cubicBezTo>
                  <a:pt x="1688" y="9210"/>
                  <a:pt x="1994" y="9337"/>
                  <a:pt x="2185" y="9149"/>
                </a:cubicBezTo>
                <a:cubicBezTo>
                  <a:pt x="2375" y="8960"/>
                  <a:pt x="2864" y="8477"/>
                  <a:pt x="2947" y="8394"/>
                </a:cubicBezTo>
                <a:cubicBezTo>
                  <a:pt x="3031" y="8312"/>
                  <a:pt x="2893" y="7349"/>
                  <a:pt x="3331" y="6965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33" name="Shape 990"/>
          <p:cNvSpPr/>
          <p:nvPr/>
        </p:nvSpPr>
        <p:spPr>
          <a:xfrm>
            <a:off x="4189998" y="2236196"/>
            <a:ext cx="647145" cy="64714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34" name="Group 996"/>
          <p:cNvGrpSpPr/>
          <p:nvPr/>
        </p:nvGrpSpPr>
        <p:grpSpPr>
          <a:xfrm>
            <a:off x="4407738" y="2400699"/>
            <a:ext cx="297549" cy="318136"/>
            <a:chOff x="48040" y="212183"/>
            <a:chExt cx="583929" cy="624331"/>
          </a:xfrm>
          <a:solidFill>
            <a:srgbClr val="0070C0"/>
          </a:solidFill>
        </p:grpSpPr>
        <p:sp>
          <p:nvSpPr>
            <p:cNvPr id="35" name="Shape 991"/>
            <p:cNvSpPr/>
            <p:nvPr/>
          </p:nvSpPr>
          <p:spPr>
            <a:xfrm>
              <a:off x="48040" y="586966"/>
              <a:ext cx="101823" cy="24955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latin typeface="微软雅黑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36" name="Shape 992"/>
            <p:cNvSpPr/>
            <p:nvPr/>
          </p:nvSpPr>
          <p:spPr>
            <a:xfrm>
              <a:off x="208742" y="480319"/>
              <a:ext cx="101824" cy="35619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latin typeface="微软雅黑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37" name="Shape 993"/>
            <p:cNvSpPr/>
            <p:nvPr/>
          </p:nvSpPr>
          <p:spPr>
            <a:xfrm>
              <a:off x="369444" y="392344"/>
              <a:ext cx="101824" cy="444172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latin typeface="微软雅黑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38" name="Shape 994"/>
            <p:cNvSpPr/>
            <p:nvPr/>
          </p:nvSpPr>
          <p:spPr>
            <a:xfrm>
              <a:off x="530147" y="337418"/>
              <a:ext cx="101824" cy="49909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latin typeface="微软雅黑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39" name="Shape 1016"/>
            <p:cNvSpPr/>
            <p:nvPr/>
          </p:nvSpPr>
          <p:spPr>
            <a:xfrm>
              <a:off x="54152" y="212183"/>
              <a:ext cx="575923" cy="233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solidFill>
              <a:srgbClr val="0070C0"/>
            </a:solidFill>
            <a:ln w="3175" cap="flat">
              <a:solidFill>
                <a:srgbClr val="0070C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40" name="Shape 998"/>
          <p:cNvSpPr/>
          <p:nvPr/>
        </p:nvSpPr>
        <p:spPr>
          <a:xfrm>
            <a:off x="4189998" y="3099365"/>
            <a:ext cx="647145" cy="64714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1" name="Shape 999"/>
          <p:cNvSpPr/>
          <p:nvPr/>
        </p:nvSpPr>
        <p:spPr>
          <a:xfrm rot="2700000">
            <a:off x="4431747" y="3284578"/>
            <a:ext cx="281224" cy="281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14" h="20814" extrusionOk="0">
                <a:moveTo>
                  <a:pt x="16063" y="4751"/>
                </a:moveTo>
                <a:cubicBezTo>
                  <a:pt x="14562" y="3251"/>
                  <a:pt x="14186" y="1270"/>
                  <a:pt x="14318" y="1137"/>
                </a:cubicBezTo>
                <a:cubicBezTo>
                  <a:pt x="14452" y="1003"/>
                  <a:pt x="16354" y="1458"/>
                  <a:pt x="17856" y="2959"/>
                </a:cubicBezTo>
                <a:cubicBezTo>
                  <a:pt x="19356" y="4460"/>
                  <a:pt x="19807" y="6366"/>
                  <a:pt x="19677" y="6496"/>
                </a:cubicBezTo>
                <a:cubicBezTo>
                  <a:pt x="19548" y="6625"/>
                  <a:pt x="17564" y="6252"/>
                  <a:pt x="16063" y="4751"/>
                </a:cubicBezTo>
                <a:close/>
                <a:moveTo>
                  <a:pt x="8257" y="11610"/>
                </a:moveTo>
                <a:cubicBezTo>
                  <a:pt x="7827" y="11179"/>
                  <a:pt x="7967" y="10342"/>
                  <a:pt x="8569" y="9739"/>
                </a:cubicBezTo>
                <a:cubicBezTo>
                  <a:pt x="9172" y="9137"/>
                  <a:pt x="10009" y="8997"/>
                  <a:pt x="10440" y="9428"/>
                </a:cubicBezTo>
                <a:cubicBezTo>
                  <a:pt x="10869" y="9858"/>
                  <a:pt x="10730" y="10696"/>
                  <a:pt x="10128" y="11298"/>
                </a:cubicBezTo>
                <a:cubicBezTo>
                  <a:pt x="9526" y="11900"/>
                  <a:pt x="8687" y="12040"/>
                  <a:pt x="8257" y="11610"/>
                </a:cubicBezTo>
                <a:close/>
                <a:moveTo>
                  <a:pt x="18634" y="2180"/>
                </a:moveTo>
                <a:cubicBezTo>
                  <a:pt x="16698" y="243"/>
                  <a:pt x="14265" y="-466"/>
                  <a:pt x="13491" y="308"/>
                </a:cubicBezTo>
                <a:lnTo>
                  <a:pt x="10372" y="3426"/>
                </a:lnTo>
                <a:cubicBezTo>
                  <a:pt x="9900" y="3899"/>
                  <a:pt x="9488" y="5482"/>
                  <a:pt x="9676" y="7085"/>
                </a:cubicBezTo>
                <a:lnTo>
                  <a:pt x="240" y="16521"/>
                </a:lnTo>
                <a:cubicBezTo>
                  <a:pt x="-320" y="17081"/>
                  <a:pt x="134" y="18442"/>
                  <a:pt x="1253" y="19561"/>
                </a:cubicBezTo>
                <a:cubicBezTo>
                  <a:pt x="2373" y="20681"/>
                  <a:pt x="3733" y="21134"/>
                  <a:pt x="4293" y="20574"/>
                </a:cubicBezTo>
                <a:lnTo>
                  <a:pt x="13729" y="11138"/>
                </a:lnTo>
                <a:cubicBezTo>
                  <a:pt x="15332" y="11327"/>
                  <a:pt x="16915" y="10914"/>
                  <a:pt x="17388" y="10442"/>
                </a:cubicBezTo>
                <a:lnTo>
                  <a:pt x="20506" y="7324"/>
                </a:lnTo>
                <a:cubicBezTo>
                  <a:pt x="21280" y="6549"/>
                  <a:pt x="20573" y="4116"/>
                  <a:pt x="18634" y="218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42" name="Shape 1001"/>
          <p:cNvSpPr/>
          <p:nvPr/>
        </p:nvSpPr>
        <p:spPr>
          <a:xfrm>
            <a:off x="4193825" y="3892380"/>
            <a:ext cx="647145" cy="64714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3" name="Shape 1002"/>
          <p:cNvSpPr/>
          <p:nvPr/>
        </p:nvSpPr>
        <p:spPr>
          <a:xfrm rot="21537488">
            <a:off x="4430432" y="4084696"/>
            <a:ext cx="164318" cy="299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7" y="3476"/>
                </a:moveTo>
                <a:cubicBezTo>
                  <a:pt x="16335" y="5612"/>
                  <a:pt x="16335" y="5612"/>
                  <a:pt x="16335" y="5612"/>
                </a:cubicBezTo>
                <a:cubicBezTo>
                  <a:pt x="14486" y="4583"/>
                  <a:pt x="12660" y="4068"/>
                  <a:pt x="10835" y="4068"/>
                </a:cubicBezTo>
                <a:cubicBezTo>
                  <a:pt x="9782" y="4068"/>
                  <a:pt x="8916" y="4222"/>
                  <a:pt x="8237" y="4531"/>
                </a:cubicBezTo>
                <a:cubicBezTo>
                  <a:pt x="7582" y="4827"/>
                  <a:pt x="7231" y="5188"/>
                  <a:pt x="7231" y="5587"/>
                </a:cubicBezTo>
                <a:cubicBezTo>
                  <a:pt x="7231" y="5921"/>
                  <a:pt x="7535" y="6256"/>
                  <a:pt x="8120" y="6591"/>
                </a:cubicBezTo>
                <a:cubicBezTo>
                  <a:pt x="8706" y="6938"/>
                  <a:pt x="9876" y="7299"/>
                  <a:pt x="11631" y="7685"/>
                </a:cubicBezTo>
                <a:cubicBezTo>
                  <a:pt x="14743" y="8380"/>
                  <a:pt x="16873" y="8972"/>
                  <a:pt x="18020" y="9461"/>
                </a:cubicBezTo>
                <a:cubicBezTo>
                  <a:pt x="19166" y="9950"/>
                  <a:pt x="20055" y="10530"/>
                  <a:pt x="20687" y="11225"/>
                </a:cubicBezTo>
                <a:cubicBezTo>
                  <a:pt x="21296" y="11907"/>
                  <a:pt x="21600" y="12679"/>
                  <a:pt x="21600" y="13529"/>
                </a:cubicBezTo>
                <a:cubicBezTo>
                  <a:pt x="21600" y="14379"/>
                  <a:pt x="21272" y="15177"/>
                  <a:pt x="20617" y="15897"/>
                </a:cubicBezTo>
                <a:cubicBezTo>
                  <a:pt x="19962" y="16618"/>
                  <a:pt x="19096" y="17198"/>
                  <a:pt x="18066" y="17622"/>
                </a:cubicBezTo>
                <a:cubicBezTo>
                  <a:pt x="17037" y="18034"/>
                  <a:pt x="15539" y="18356"/>
                  <a:pt x="13573" y="18575"/>
                </a:cubicBezTo>
                <a:cubicBezTo>
                  <a:pt x="13573" y="21600"/>
                  <a:pt x="13573" y="21600"/>
                  <a:pt x="13573" y="21600"/>
                </a:cubicBezTo>
                <a:cubicBezTo>
                  <a:pt x="9618" y="21600"/>
                  <a:pt x="9618" y="21600"/>
                  <a:pt x="9618" y="21600"/>
                </a:cubicBezTo>
                <a:cubicBezTo>
                  <a:pt x="9618" y="18652"/>
                  <a:pt x="9618" y="18652"/>
                  <a:pt x="9618" y="18652"/>
                </a:cubicBezTo>
                <a:cubicBezTo>
                  <a:pt x="7793" y="18536"/>
                  <a:pt x="6225" y="18292"/>
                  <a:pt x="4938" y="17906"/>
                </a:cubicBezTo>
                <a:cubicBezTo>
                  <a:pt x="3159" y="17378"/>
                  <a:pt x="1521" y="16670"/>
                  <a:pt x="0" y="15795"/>
                </a:cubicBezTo>
                <a:cubicBezTo>
                  <a:pt x="4002" y="13593"/>
                  <a:pt x="4002" y="13593"/>
                  <a:pt x="4002" y="13593"/>
                </a:cubicBezTo>
                <a:cubicBezTo>
                  <a:pt x="6576" y="15061"/>
                  <a:pt x="9057" y="15795"/>
                  <a:pt x="11444" y="15795"/>
                </a:cubicBezTo>
                <a:cubicBezTo>
                  <a:pt x="12684" y="15795"/>
                  <a:pt x="13714" y="15563"/>
                  <a:pt x="14603" y="15112"/>
                </a:cubicBezTo>
                <a:cubicBezTo>
                  <a:pt x="15469" y="14649"/>
                  <a:pt x="15913" y="14121"/>
                  <a:pt x="15913" y="13503"/>
                </a:cubicBezTo>
                <a:cubicBezTo>
                  <a:pt x="15913" y="12975"/>
                  <a:pt x="15633" y="12525"/>
                  <a:pt x="15071" y="12126"/>
                </a:cubicBezTo>
                <a:cubicBezTo>
                  <a:pt x="14509" y="11740"/>
                  <a:pt x="13386" y="11341"/>
                  <a:pt x="11748" y="10929"/>
                </a:cubicBezTo>
                <a:cubicBezTo>
                  <a:pt x="8401" y="10105"/>
                  <a:pt x="6155" y="9436"/>
                  <a:pt x="4961" y="8946"/>
                </a:cubicBezTo>
                <a:cubicBezTo>
                  <a:pt x="3791" y="8470"/>
                  <a:pt x="2902" y="7917"/>
                  <a:pt x="2317" y="7312"/>
                </a:cubicBezTo>
                <a:cubicBezTo>
                  <a:pt x="1732" y="6707"/>
                  <a:pt x="1451" y="6063"/>
                  <a:pt x="1451" y="5368"/>
                </a:cubicBezTo>
                <a:cubicBezTo>
                  <a:pt x="1451" y="4235"/>
                  <a:pt x="2223" y="3257"/>
                  <a:pt x="3768" y="2446"/>
                </a:cubicBezTo>
                <a:cubicBezTo>
                  <a:pt x="5312" y="1635"/>
                  <a:pt x="7255" y="1197"/>
                  <a:pt x="9618" y="1133"/>
                </a:cubicBezTo>
                <a:cubicBezTo>
                  <a:pt x="9618" y="0"/>
                  <a:pt x="9618" y="0"/>
                  <a:pt x="9618" y="0"/>
                </a:cubicBezTo>
                <a:cubicBezTo>
                  <a:pt x="13573" y="0"/>
                  <a:pt x="13573" y="0"/>
                  <a:pt x="13573" y="0"/>
                </a:cubicBezTo>
                <a:cubicBezTo>
                  <a:pt x="13573" y="1287"/>
                  <a:pt x="13573" y="1287"/>
                  <a:pt x="13573" y="1287"/>
                </a:cubicBezTo>
                <a:cubicBezTo>
                  <a:pt x="14954" y="1455"/>
                  <a:pt x="16101" y="1686"/>
                  <a:pt x="17037" y="1982"/>
                </a:cubicBezTo>
                <a:cubicBezTo>
                  <a:pt x="17996" y="2278"/>
                  <a:pt x="19119" y="2780"/>
                  <a:pt x="20407" y="3476"/>
                </a:cubicBezTo>
                <a:close/>
              </a:path>
            </a:pathLst>
          </a:custGeom>
          <a:solidFill>
            <a:srgbClr val="0070C0"/>
          </a:solidFill>
          <a:ln w="12700" cap="flat">
            <a:solidFill>
              <a:srgbClr val="0070C0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73085" y="1589278"/>
            <a:ext cx="351699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474747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</a:t>
            </a:r>
            <a:endParaRPr lang="en-GB" altLang="zh-CN" sz="1050" dirty="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73086" y="1371173"/>
            <a:ext cx="24146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924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</a:rPr>
              <a:t>添加标题</a:t>
            </a:r>
            <a:endParaRPr lang="en-GB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73087" y="2422212"/>
            <a:ext cx="351699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474747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</a:t>
            </a:r>
            <a:endParaRPr lang="en-GB" altLang="zh-CN" sz="1050" dirty="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73088" y="2204107"/>
            <a:ext cx="24146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924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</a:rPr>
              <a:t>添加标题</a:t>
            </a:r>
            <a:endParaRPr lang="en-GB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73086" y="3267846"/>
            <a:ext cx="351699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474747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</a:t>
            </a:r>
            <a:endParaRPr lang="en-GB" altLang="zh-CN" sz="1050" dirty="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73087" y="3049741"/>
            <a:ext cx="24146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924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</a:rPr>
              <a:t>添加标题</a:t>
            </a:r>
            <a:endParaRPr lang="en-GB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73084" y="4083429"/>
            <a:ext cx="3593124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474747"/>
                </a:solidFill>
                <a:latin typeface="微软雅黑"/>
                <a:ea typeface="微软雅黑"/>
              </a:rPr>
              <a:t>此处添加详细文本描述，建议与标题相关并符合整体语言风格，语言描述尽量简洁生动</a:t>
            </a:r>
            <a:endParaRPr lang="en-GB" altLang="zh-CN" sz="1050" dirty="0">
              <a:solidFill>
                <a:srgbClr val="474747"/>
              </a:solidFill>
              <a:latin typeface="微软雅黑"/>
              <a:ea typeface="微软雅黑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73085" y="3865324"/>
            <a:ext cx="24146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924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</a:rPr>
              <a:t>添加标题</a:t>
            </a:r>
            <a:endParaRPr lang="en-GB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5557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4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65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/>
      <p:bldP spid="31" grpId="0" animBg="1"/>
      <p:bldP spid="32" grpId="0" animBg="1"/>
      <p:bldP spid="33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470" y="13560"/>
            <a:ext cx="1323753" cy="11180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5" name="矩形 4"/>
          <p:cNvSpPr/>
          <p:nvPr/>
        </p:nvSpPr>
        <p:spPr>
          <a:xfrm>
            <a:off x="120361" y="406004"/>
            <a:ext cx="1323753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LOGO</a:t>
            </a:r>
          </a:p>
          <a:p>
            <a:pPr algn="ctr"/>
            <a:r>
              <a:rPr lang="zh-CN" altLang="en-US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公司名称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745216"/>
              </p:ext>
            </p:extLst>
          </p:nvPr>
        </p:nvGraphicFramePr>
        <p:xfrm>
          <a:off x="2051720" y="267494"/>
          <a:ext cx="668655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年度总结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工作完成情况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成功项目展示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工作存在不足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明年工作计划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1447121" y="699542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058769" y="267494"/>
            <a:ext cx="1211619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110580" y="267494"/>
            <a:ext cx="11079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年度总结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52331" y="2235696"/>
            <a:ext cx="8791669" cy="1862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3"/>
          <p:cNvSpPr txBox="1"/>
          <p:nvPr/>
        </p:nvSpPr>
        <p:spPr>
          <a:xfrm>
            <a:off x="197175" y="148107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具体工作概括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3916" y="2520028"/>
            <a:ext cx="30494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点击输入简要文字内容，文字内容需概括精炼，不用多余的文字修饰。点击输入简要文字内容，文字内容需概括精炼，不用多余的文字修饰。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99820" y="2421921"/>
            <a:ext cx="687215" cy="6872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32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52331" y="3393310"/>
            <a:ext cx="677033" cy="6770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3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4708854" y="2411215"/>
            <a:ext cx="687215" cy="6872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32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659988" y="3378533"/>
            <a:ext cx="677033" cy="6770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3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323528" y="4227934"/>
            <a:ext cx="687215" cy="6872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endParaRPr lang="zh-CN" altLang="en-US" sz="32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2027" y="3517814"/>
            <a:ext cx="30713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点击输入简要文字内容，文字内容需概括精炼，不用多余的文字修饰。点击输入简要文字内容，文字内容需概括精炼，不用多余的文字修饰。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36635" y="2554766"/>
            <a:ext cx="31641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点击输入简要文字内容，文字内容需概括精炼，不用多余的文字修饰。点击输入简要文字内容，文字内容需概括精炼，不用多余的文字修饰。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15160" y="3408086"/>
            <a:ext cx="31855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点击输入简要文字内容，文字内容需概括精炼，不用多余的文字修饰。点击输入简要文字内容，文字内容需概括精炼，不用多余的文字修饰。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5616" y="4331880"/>
            <a:ext cx="7471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点击输入简要文字内容，文字内容需概括精炼，不用多余的文字修饰。点击输入简要文字内容，文字内容需概括精炼，不用多余的文字修饰。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236296" y="1599089"/>
            <a:ext cx="1721136" cy="54884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0" name="圆角矩形 2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4351930" y="1373339"/>
              <a:ext cx="3742172" cy="258445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便民利民惠民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515160" y="1655252"/>
            <a:ext cx="1721136" cy="54884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3" name="圆角矩形 32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4351930" y="1373339"/>
              <a:ext cx="3742172" cy="258445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解决生活麻烦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352800" y="1655252"/>
            <a:ext cx="1721136" cy="54884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6" name="圆角矩形 35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4351930" y="1373339"/>
              <a:ext cx="3742172" cy="258445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增加公司收入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938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35" presetID="2" presetClass="entr" presetSubtype="1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40" presetID="2" presetClass="entr" presetSubtype="4" fill="hold" grpId="0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45" presetID="2" presetClass="entr" presetSubtype="1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50" presetID="2" presetClass="entr" presetSubtype="4" fill="hold" grpId="0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5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5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5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  <p:bldP spid="13" grpId="0" animBg="1"/>
          <p:bldP spid="17" grpId="0" animBg="1"/>
          <p:bldP spid="21" grpId="0" animBg="1"/>
          <p:bldP spid="22" grpId="0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3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4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4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5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5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  <p:bldP spid="13" grpId="0" animBg="1"/>
          <p:bldP spid="17" grpId="0" animBg="1"/>
          <p:bldP spid="21" grpId="0" animBg="1"/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470" y="13560"/>
            <a:ext cx="1323753" cy="11180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5" name="矩形 4"/>
          <p:cNvSpPr/>
          <p:nvPr/>
        </p:nvSpPr>
        <p:spPr>
          <a:xfrm>
            <a:off x="120361" y="406004"/>
            <a:ext cx="1323753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LOGO</a:t>
            </a:r>
          </a:p>
          <a:p>
            <a:pPr algn="ctr"/>
            <a:r>
              <a:rPr lang="zh-CN" altLang="en-US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公司名称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857873"/>
              </p:ext>
            </p:extLst>
          </p:nvPr>
        </p:nvGraphicFramePr>
        <p:xfrm>
          <a:off x="2051720" y="267494"/>
          <a:ext cx="668655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年度总结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工作完成情况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成功项目展示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工作存在不足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明年工作计划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1447121" y="699542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058769" y="267494"/>
            <a:ext cx="1211619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110580" y="267494"/>
            <a:ext cx="11079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年度总结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52331" y="2235696"/>
            <a:ext cx="8791669" cy="1862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3"/>
          <p:cNvSpPr txBox="1"/>
          <p:nvPr/>
        </p:nvSpPr>
        <p:spPr>
          <a:xfrm>
            <a:off x="197175" y="1481075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重点工作内容回顾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4582796" y="915566"/>
            <a:ext cx="3589604" cy="1346468"/>
            <a:chOff x="899592" y="1779662"/>
            <a:chExt cx="3589604" cy="1346468"/>
          </a:xfrm>
        </p:grpSpPr>
        <p:sp>
          <p:nvSpPr>
            <p:cNvPr id="46" name="矩形 45"/>
            <p:cNvSpPr/>
            <p:nvPr/>
          </p:nvSpPr>
          <p:spPr>
            <a:xfrm>
              <a:off x="899592" y="1779662"/>
              <a:ext cx="3589604" cy="134646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88000">
                  <a:schemeClr val="bg1">
                    <a:lumMod val="9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016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958951" y="1840612"/>
              <a:ext cx="1192572" cy="1224568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86" r="-286"/>
              </a:stretch>
            </a:blipFill>
            <a:ln>
              <a:noFill/>
            </a:ln>
            <a:effectLst>
              <a:innerShdw blurRad="63500" dist="254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TextBox 5"/>
          <p:cNvSpPr txBox="1"/>
          <p:nvPr/>
        </p:nvSpPr>
        <p:spPr>
          <a:xfrm>
            <a:off x="6142727" y="1511342"/>
            <a:ext cx="184732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/>
              <a:t>点击输入简要文字内容，言简意赅的说明该分项内容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en-US" altLang="zh-CN" sz="1000" dirty="0"/>
              <a:t>……</a:t>
            </a: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6147053" y="1197002"/>
            <a:ext cx="1492696" cy="2249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r>
              <a:rPr lang="zh-CN" altLang="en-US" sz="1400" b="1" cap="all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第一项重点工作</a:t>
            </a:r>
            <a:endParaRPr lang="en-US" altLang="zh-CN" sz="1400" b="1" cap="all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5572034" y="1342525"/>
            <a:ext cx="493158" cy="492550"/>
            <a:chOff x="3876110" y="1180376"/>
            <a:chExt cx="622568" cy="621800"/>
          </a:xfrm>
        </p:grpSpPr>
        <p:sp>
          <p:nvSpPr>
            <p:cNvPr id="51" name="Freeform 5"/>
            <p:cNvSpPr>
              <a:spLocks/>
            </p:cNvSpPr>
            <p:nvPr/>
          </p:nvSpPr>
          <p:spPr bwMode="auto">
            <a:xfrm>
              <a:off x="3876110" y="1180376"/>
              <a:ext cx="622568" cy="62180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03200" dist="889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+mn-lt"/>
                <a:ea typeface="+mn-ea"/>
              </a:endParaRPr>
            </a:p>
          </p:txBody>
        </p:sp>
        <p:sp>
          <p:nvSpPr>
            <p:cNvPr id="52" name="TextBox 7"/>
            <p:cNvSpPr>
              <a:spLocks noChangeArrowheads="1"/>
            </p:cNvSpPr>
            <p:nvPr/>
          </p:nvSpPr>
          <p:spPr bwMode="auto">
            <a:xfrm>
              <a:off x="4049025" y="1219299"/>
              <a:ext cx="276738" cy="54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rgbClr val="0070C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Swiss911 UCm BT" panose="020B0608020202060204" pitchFamily="34" charset="0"/>
                  <a:ea typeface="微软雅黑" pitchFamily="34" charset="-122"/>
                  <a:sym typeface="微软雅黑" pitchFamily="34" charset="-122"/>
                </a:rPr>
                <a:t>1</a:t>
              </a:r>
              <a:endParaRPr lang="zh-CN" altLang="en-US" sz="2800" dirty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wiss911 UCm BT" panose="020B0608020202060204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15778" y="2574562"/>
            <a:ext cx="3589604" cy="1346468"/>
            <a:chOff x="4705218" y="1779662"/>
            <a:chExt cx="3589604" cy="1346468"/>
          </a:xfrm>
        </p:grpSpPr>
        <p:sp>
          <p:nvSpPr>
            <p:cNvPr id="54" name="矩形 53"/>
            <p:cNvSpPr/>
            <p:nvPr/>
          </p:nvSpPr>
          <p:spPr>
            <a:xfrm>
              <a:off x="4705218" y="1779662"/>
              <a:ext cx="3589604" cy="134646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88000">
                  <a:schemeClr val="bg1">
                    <a:lumMod val="9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016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4764577" y="1840612"/>
              <a:ext cx="1192572" cy="1224568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6148" r="-37876"/>
              </a:stretch>
            </a:blipFill>
            <a:ln>
              <a:noFill/>
            </a:ln>
            <a:effectLst>
              <a:innerShdw blurRad="63500" dist="254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TextBox 5"/>
          <p:cNvSpPr txBox="1"/>
          <p:nvPr/>
        </p:nvSpPr>
        <p:spPr>
          <a:xfrm>
            <a:off x="1875709" y="3170338"/>
            <a:ext cx="184732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/>
              <a:t>点击输入简要文字内容，言简意赅的说明该分项内容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en-US" altLang="zh-CN" sz="1000" dirty="0"/>
              <a:t>……</a:t>
            </a:r>
          </a:p>
        </p:txBody>
      </p: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1880035" y="2855998"/>
            <a:ext cx="1492696" cy="2249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r>
              <a:rPr lang="zh-CN" altLang="en-US" sz="1400" b="1" cap="all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第二项重点工作</a:t>
            </a:r>
            <a:endParaRPr lang="en-US" altLang="zh-CN" sz="1400" b="1" cap="all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1305016" y="3001521"/>
            <a:ext cx="493158" cy="492550"/>
            <a:chOff x="3876110" y="1180376"/>
            <a:chExt cx="622568" cy="621800"/>
          </a:xfrm>
        </p:grpSpPr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3876110" y="1180376"/>
              <a:ext cx="622568" cy="62180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03200" dist="889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+mn-lt"/>
                <a:ea typeface="+mn-ea"/>
              </a:endParaRPr>
            </a:p>
          </p:txBody>
        </p:sp>
        <p:sp>
          <p:nvSpPr>
            <p:cNvPr id="60" name="TextBox 7"/>
            <p:cNvSpPr>
              <a:spLocks noChangeArrowheads="1"/>
            </p:cNvSpPr>
            <p:nvPr/>
          </p:nvSpPr>
          <p:spPr bwMode="auto">
            <a:xfrm>
              <a:off x="4049025" y="1219299"/>
              <a:ext cx="276738" cy="54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rgbClr val="0070C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Swiss911 UCm BT" panose="020B0608020202060204" pitchFamily="34" charset="0"/>
                  <a:ea typeface="微软雅黑" pitchFamily="34" charset="-122"/>
                  <a:sym typeface="微软雅黑" pitchFamily="34" charset="-122"/>
                </a:rPr>
                <a:t>2</a:t>
              </a:r>
              <a:endParaRPr lang="zh-CN" altLang="en-US" sz="2800" dirty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wiss911 UCm BT" panose="020B0608020202060204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502391" y="2643758"/>
            <a:ext cx="3589604" cy="1346468"/>
            <a:chOff x="899592" y="3291830"/>
            <a:chExt cx="3589604" cy="1346468"/>
          </a:xfrm>
        </p:grpSpPr>
        <p:sp>
          <p:nvSpPr>
            <p:cNvPr id="62" name="矩形 61"/>
            <p:cNvSpPr/>
            <p:nvPr/>
          </p:nvSpPr>
          <p:spPr>
            <a:xfrm>
              <a:off x="899592" y="3291830"/>
              <a:ext cx="3589604" cy="134646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88000">
                  <a:schemeClr val="bg1">
                    <a:lumMod val="9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016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958951" y="3352780"/>
              <a:ext cx="1192572" cy="1224568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7012" r="-27012"/>
              </a:stretch>
            </a:blipFill>
            <a:ln>
              <a:noFill/>
            </a:ln>
            <a:effectLst>
              <a:innerShdw blurRad="63500" dist="25400" dir="189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4" name="TextBox 5"/>
          <p:cNvSpPr txBox="1"/>
          <p:nvPr/>
        </p:nvSpPr>
        <p:spPr>
          <a:xfrm>
            <a:off x="6062322" y="3239534"/>
            <a:ext cx="184732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/>
              <a:t>点击输入简要文字内容，言简意赅的说明该分项内容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en-US" altLang="zh-CN" sz="1000" dirty="0"/>
              <a:t>……</a:t>
            </a:r>
          </a:p>
        </p:txBody>
      </p:sp>
      <p:sp>
        <p:nvSpPr>
          <p:cNvPr id="65" name="矩形 64"/>
          <p:cNvSpPr>
            <a:spLocks noChangeArrowheads="1"/>
          </p:cNvSpPr>
          <p:nvPr/>
        </p:nvSpPr>
        <p:spPr bwMode="auto">
          <a:xfrm>
            <a:off x="6066648" y="2925194"/>
            <a:ext cx="1492696" cy="2249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r>
              <a:rPr lang="zh-CN" altLang="en-US" sz="1400" b="1" cap="all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第三项重点工作</a:t>
            </a:r>
            <a:endParaRPr lang="en-US" altLang="zh-CN" sz="1400" b="1" cap="all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5491629" y="3070717"/>
            <a:ext cx="493158" cy="492550"/>
            <a:chOff x="3876110" y="1180376"/>
            <a:chExt cx="622568" cy="621800"/>
          </a:xfrm>
        </p:grpSpPr>
        <p:sp>
          <p:nvSpPr>
            <p:cNvPr id="67" name="Freeform 5"/>
            <p:cNvSpPr>
              <a:spLocks/>
            </p:cNvSpPr>
            <p:nvPr/>
          </p:nvSpPr>
          <p:spPr bwMode="auto">
            <a:xfrm>
              <a:off x="3876110" y="1180376"/>
              <a:ext cx="622568" cy="62180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03200" dist="889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+mn-lt"/>
                <a:ea typeface="+mn-ea"/>
              </a:endParaRPr>
            </a:p>
          </p:txBody>
        </p:sp>
        <p:sp>
          <p:nvSpPr>
            <p:cNvPr id="68" name="TextBox 7"/>
            <p:cNvSpPr>
              <a:spLocks noChangeArrowheads="1"/>
            </p:cNvSpPr>
            <p:nvPr/>
          </p:nvSpPr>
          <p:spPr bwMode="auto">
            <a:xfrm>
              <a:off x="4049025" y="1219299"/>
              <a:ext cx="276738" cy="54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rgbClr val="0070C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Swiss911 UCm BT" panose="020B0608020202060204" pitchFamily="34" charset="0"/>
                  <a:ea typeface="微软雅黑" pitchFamily="34" charset="-122"/>
                  <a:sym typeface="微软雅黑" pitchFamily="34" charset="-122"/>
                </a:rPr>
                <a:t>3</a:t>
              </a:r>
              <a:endParaRPr lang="zh-CN" altLang="en-US" sz="2800" dirty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wiss911 UCm BT" panose="020B0608020202060204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69" name="TextBox 5"/>
          <p:cNvSpPr txBox="1"/>
          <p:nvPr/>
        </p:nvSpPr>
        <p:spPr>
          <a:xfrm>
            <a:off x="514420" y="4299942"/>
            <a:ext cx="739523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000" dirty="0"/>
              <a:t>点击输入简要文字内容，文字内容需概括精炼，言简意赅的说明分项内容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en-US" altLang="zh-CN" sz="1000" dirty="0"/>
              <a:t>……</a:t>
            </a:r>
            <a:r>
              <a:rPr lang="zh-CN" altLang="en-US" sz="1000" dirty="0"/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KINGPUB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en-US" altLang="zh-CN" sz="1000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90364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99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9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99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49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3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13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63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13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8" grpId="0"/>
      <p:bldP spid="49" grpId="0"/>
      <p:bldP spid="56" grpId="0"/>
      <p:bldP spid="57" grpId="0"/>
      <p:bldP spid="64" grpId="0"/>
      <p:bldP spid="65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9"/>
          <p:cNvSpPr/>
          <p:nvPr/>
        </p:nvSpPr>
        <p:spPr>
          <a:xfrm>
            <a:off x="6636678" y="1766735"/>
            <a:ext cx="2507322" cy="3253287"/>
          </a:xfrm>
          <a:prstGeom prst="rect">
            <a:avLst/>
          </a:prstGeom>
          <a:gradFill flip="none" rotWithShape="1">
            <a:gsLst>
              <a:gs pos="61000">
                <a:srgbClr val="EBEBEB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203200" dist="381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91470" y="13560"/>
            <a:ext cx="1323753" cy="11180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5" name="矩形 4"/>
          <p:cNvSpPr/>
          <p:nvPr/>
        </p:nvSpPr>
        <p:spPr>
          <a:xfrm>
            <a:off x="120361" y="406004"/>
            <a:ext cx="1323753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LOGO</a:t>
            </a:r>
          </a:p>
          <a:p>
            <a:pPr algn="ctr"/>
            <a:r>
              <a:rPr lang="zh-CN" altLang="en-US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公司名称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367809"/>
              </p:ext>
            </p:extLst>
          </p:nvPr>
        </p:nvGraphicFramePr>
        <p:xfrm>
          <a:off x="2051720" y="267494"/>
          <a:ext cx="668655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年度总结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工作完成情况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成功项目展示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工作存在不足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明年工作计划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1447121" y="699542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058769" y="267494"/>
            <a:ext cx="1211619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110580" y="267494"/>
            <a:ext cx="11079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年度总结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736278" y="1612035"/>
            <a:ext cx="4407722" cy="158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3"/>
          <p:cNvSpPr txBox="1"/>
          <p:nvPr/>
        </p:nvSpPr>
        <p:spPr>
          <a:xfrm>
            <a:off x="5350334" y="88208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年度销售情况</a:t>
            </a:r>
          </a:p>
        </p:txBody>
      </p:sp>
      <p:grpSp>
        <p:nvGrpSpPr>
          <p:cNvPr id="15" name="Group 66"/>
          <p:cNvGrpSpPr>
            <a:grpSpLocks/>
          </p:cNvGrpSpPr>
          <p:nvPr/>
        </p:nvGrpSpPr>
        <p:grpSpPr bwMode="auto">
          <a:xfrm>
            <a:off x="120362" y="998729"/>
            <a:ext cx="4676808" cy="4144771"/>
            <a:chOff x="720" y="839"/>
            <a:chExt cx="3740" cy="3146"/>
          </a:xfrm>
          <a:solidFill>
            <a:srgbClr val="E8E8E6"/>
          </a:solidFill>
        </p:grpSpPr>
        <p:sp>
          <p:nvSpPr>
            <p:cNvPr id="16" name="Freeform 67"/>
            <p:cNvSpPr>
              <a:spLocks/>
            </p:cNvSpPr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68"/>
            <p:cNvSpPr>
              <a:spLocks/>
            </p:cNvSpPr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grpFill/>
            <a:ln w="635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69"/>
            <p:cNvSpPr>
              <a:spLocks/>
            </p:cNvSpPr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70"/>
            <p:cNvSpPr>
              <a:spLocks/>
            </p:cNvSpPr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grpFill/>
            <a:ln w="635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71"/>
            <p:cNvSpPr>
              <a:spLocks/>
            </p:cNvSpPr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72"/>
            <p:cNvSpPr>
              <a:spLocks/>
            </p:cNvSpPr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grpFill/>
            <a:ln w="635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73"/>
            <p:cNvSpPr>
              <a:spLocks/>
            </p:cNvSpPr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74"/>
            <p:cNvSpPr>
              <a:spLocks/>
            </p:cNvSpPr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grpFill/>
            <a:ln w="635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75"/>
            <p:cNvSpPr>
              <a:spLocks/>
            </p:cNvSpPr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76"/>
            <p:cNvSpPr>
              <a:spLocks/>
            </p:cNvSpPr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grpFill/>
            <a:ln w="635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77"/>
            <p:cNvSpPr>
              <a:spLocks/>
            </p:cNvSpPr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78"/>
            <p:cNvSpPr>
              <a:spLocks/>
            </p:cNvSpPr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grpFill/>
            <a:ln w="635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79"/>
            <p:cNvSpPr>
              <a:spLocks/>
            </p:cNvSpPr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80"/>
            <p:cNvSpPr>
              <a:spLocks/>
            </p:cNvSpPr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grpFill/>
            <a:ln w="635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81"/>
            <p:cNvSpPr>
              <a:spLocks/>
            </p:cNvSpPr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82"/>
            <p:cNvSpPr>
              <a:spLocks/>
            </p:cNvSpPr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grpFill/>
            <a:ln w="635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83"/>
            <p:cNvSpPr>
              <a:spLocks/>
            </p:cNvSpPr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84"/>
            <p:cNvSpPr>
              <a:spLocks/>
            </p:cNvSpPr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grpFill/>
            <a:ln w="635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85"/>
            <p:cNvSpPr>
              <a:spLocks/>
            </p:cNvSpPr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86"/>
            <p:cNvSpPr>
              <a:spLocks/>
            </p:cNvSpPr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87"/>
            <p:cNvSpPr>
              <a:spLocks/>
            </p:cNvSpPr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88"/>
            <p:cNvSpPr>
              <a:spLocks/>
            </p:cNvSpPr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grpFill/>
            <a:ln w="635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89"/>
            <p:cNvSpPr>
              <a:spLocks/>
            </p:cNvSpPr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90"/>
            <p:cNvSpPr>
              <a:spLocks/>
            </p:cNvSpPr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grpFill/>
            <a:ln w="635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91"/>
            <p:cNvSpPr>
              <a:spLocks/>
            </p:cNvSpPr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92"/>
            <p:cNvSpPr>
              <a:spLocks/>
            </p:cNvSpPr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grpFill/>
            <a:ln w="635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93"/>
            <p:cNvSpPr>
              <a:spLocks/>
            </p:cNvSpPr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94"/>
            <p:cNvSpPr>
              <a:spLocks/>
            </p:cNvSpPr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grpFill/>
            <a:ln w="635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95"/>
            <p:cNvSpPr>
              <a:spLocks/>
            </p:cNvSpPr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96"/>
            <p:cNvSpPr>
              <a:spLocks/>
            </p:cNvSpPr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grpFill/>
            <a:ln w="635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97"/>
            <p:cNvSpPr>
              <a:spLocks/>
            </p:cNvSpPr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98"/>
            <p:cNvSpPr>
              <a:spLocks/>
            </p:cNvSpPr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grpFill/>
            <a:ln w="635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99"/>
            <p:cNvSpPr>
              <a:spLocks/>
            </p:cNvSpPr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100"/>
            <p:cNvSpPr>
              <a:spLocks/>
            </p:cNvSpPr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grpFill/>
            <a:ln w="635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101"/>
            <p:cNvSpPr>
              <a:spLocks/>
            </p:cNvSpPr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102"/>
            <p:cNvSpPr>
              <a:spLocks/>
            </p:cNvSpPr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grpFill/>
            <a:ln w="635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103"/>
            <p:cNvSpPr>
              <a:spLocks/>
            </p:cNvSpPr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104"/>
            <p:cNvSpPr>
              <a:spLocks/>
            </p:cNvSpPr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grpFill/>
            <a:ln w="635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105"/>
            <p:cNvSpPr>
              <a:spLocks/>
            </p:cNvSpPr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106"/>
            <p:cNvSpPr>
              <a:spLocks/>
            </p:cNvSpPr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grpFill/>
            <a:ln w="635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107"/>
            <p:cNvSpPr>
              <a:spLocks/>
            </p:cNvSpPr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108"/>
            <p:cNvSpPr>
              <a:spLocks/>
            </p:cNvSpPr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grpFill/>
            <a:ln w="635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109"/>
            <p:cNvSpPr>
              <a:spLocks/>
            </p:cNvSpPr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110"/>
            <p:cNvSpPr>
              <a:spLocks/>
            </p:cNvSpPr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grpFill/>
            <a:ln w="635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111"/>
            <p:cNvSpPr>
              <a:spLocks/>
            </p:cNvSpPr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112"/>
            <p:cNvSpPr>
              <a:spLocks/>
            </p:cNvSpPr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grpFill/>
            <a:ln w="635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113"/>
            <p:cNvSpPr>
              <a:spLocks/>
            </p:cNvSpPr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114"/>
            <p:cNvSpPr>
              <a:spLocks/>
            </p:cNvSpPr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grpFill/>
            <a:ln w="635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115"/>
            <p:cNvSpPr>
              <a:spLocks/>
            </p:cNvSpPr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116"/>
            <p:cNvSpPr>
              <a:spLocks/>
            </p:cNvSpPr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grpFill/>
            <a:ln w="635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117"/>
            <p:cNvSpPr>
              <a:spLocks/>
            </p:cNvSpPr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118"/>
            <p:cNvSpPr>
              <a:spLocks/>
            </p:cNvSpPr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grpFill/>
            <a:ln w="635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119"/>
            <p:cNvSpPr>
              <a:spLocks/>
            </p:cNvSpPr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120"/>
            <p:cNvSpPr>
              <a:spLocks/>
            </p:cNvSpPr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grpFill/>
            <a:ln w="635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121"/>
            <p:cNvSpPr>
              <a:spLocks/>
            </p:cNvSpPr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122"/>
            <p:cNvSpPr>
              <a:spLocks/>
            </p:cNvSpPr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grpFill/>
            <a:ln w="635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123"/>
            <p:cNvSpPr>
              <a:spLocks/>
            </p:cNvSpPr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124"/>
            <p:cNvSpPr>
              <a:spLocks/>
            </p:cNvSpPr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grpFill/>
            <a:ln w="635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125"/>
            <p:cNvSpPr>
              <a:spLocks/>
            </p:cNvSpPr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126"/>
            <p:cNvSpPr>
              <a:spLocks/>
            </p:cNvSpPr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grpFill/>
            <a:ln w="635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127"/>
            <p:cNvSpPr>
              <a:spLocks/>
            </p:cNvSpPr>
            <p:nvPr/>
          </p:nvSpPr>
          <p:spPr bwMode="gray">
            <a:xfrm>
              <a:off x="2736" y="2154"/>
              <a:ext cx="464" cy="664"/>
            </a:xfrm>
            <a:custGeom>
              <a:avLst/>
              <a:gdLst>
                <a:gd name="T0" fmla="*/ 2 w 929"/>
                <a:gd name="T1" fmla="*/ 106 h 1329"/>
                <a:gd name="T2" fmla="*/ 21 w 929"/>
                <a:gd name="T3" fmla="*/ 126 h 1329"/>
                <a:gd name="T4" fmla="*/ 31 w 929"/>
                <a:gd name="T5" fmla="*/ 148 h 1329"/>
                <a:gd name="T6" fmla="*/ 26 w 929"/>
                <a:gd name="T7" fmla="*/ 170 h 1329"/>
                <a:gd name="T8" fmla="*/ 43 w 929"/>
                <a:gd name="T9" fmla="*/ 183 h 1329"/>
                <a:gd name="T10" fmla="*/ 68 w 929"/>
                <a:gd name="T11" fmla="*/ 187 h 1329"/>
                <a:gd name="T12" fmla="*/ 79 w 929"/>
                <a:gd name="T13" fmla="*/ 172 h 1329"/>
                <a:gd name="T14" fmla="*/ 78 w 929"/>
                <a:gd name="T15" fmla="*/ 153 h 1329"/>
                <a:gd name="T16" fmla="*/ 72 w 929"/>
                <a:gd name="T17" fmla="*/ 108 h 1329"/>
                <a:gd name="T18" fmla="*/ 92 w 929"/>
                <a:gd name="T19" fmla="*/ 113 h 1329"/>
                <a:gd name="T20" fmla="*/ 109 w 929"/>
                <a:gd name="T21" fmla="*/ 126 h 1329"/>
                <a:gd name="T22" fmla="*/ 143 w 929"/>
                <a:gd name="T23" fmla="*/ 150 h 1329"/>
                <a:gd name="T24" fmla="*/ 140 w 929"/>
                <a:gd name="T25" fmla="*/ 174 h 1329"/>
                <a:gd name="T26" fmla="*/ 112 w 929"/>
                <a:gd name="T27" fmla="*/ 189 h 1329"/>
                <a:gd name="T28" fmla="*/ 99 w 929"/>
                <a:gd name="T29" fmla="*/ 204 h 1329"/>
                <a:gd name="T30" fmla="*/ 71 w 929"/>
                <a:gd name="T31" fmla="*/ 199 h 1329"/>
                <a:gd name="T32" fmla="*/ 65 w 929"/>
                <a:gd name="T33" fmla="*/ 222 h 1329"/>
                <a:gd name="T34" fmla="*/ 70 w 929"/>
                <a:gd name="T35" fmla="*/ 249 h 1329"/>
                <a:gd name="T36" fmla="*/ 48 w 929"/>
                <a:gd name="T37" fmla="*/ 267 h 1329"/>
                <a:gd name="T38" fmla="*/ 53 w 929"/>
                <a:gd name="T39" fmla="*/ 285 h 1329"/>
                <a:gd name="T40" fmla="*/ 63 w 929"/>
                <a:gd name="T41" fmla="*/ 304 h 1329"/>
                <a:gd name="T42" fmla="*/ 110 w 929"/>
                <a:gd name="T43" fmla="*/ 308 h 1329"/>
                <a:gd name="T44" fmla="*/ 142 w 929"/>
                <a:gd name="T45" fmla="*/ 313 h 1329"/>
                <a:gd name="T46" fmla="*/ 172 w 929"/>
                <a:gd name="T47" fmla="*/ 324 h 1329"/>
                <a:gd name="T48" fmla="*/ 188 w 929"/>
                <a:gd name="T49" fmla="*/ 330 h 1329"/>
                <a:gd name="T50" fmla="*/ 181 w 929"/>
                <a:gd name="T51" fmla="*/ 308 h 1329"/>
                <a:gd name="T52" fmla="*/ 202 w 929"/>
                <a:gd name="T53" fmla="*/ 290 h 1329"/>
                <a:gd name="T54" fmla="*/ 178 w 929"/>
                <a:gd name="T55" fmla="*/ 276 h 1329"/>
                <a:gd name="T56" fmla="*/ 200 w 929"/>
                <a:gd name="T57" fmla="*/ 270 h 1329"/>
                <a:gd name="T58" fmla="*/ 231 w 929"/>
                <a:gd name="T59" fmla="*/ 266 h 1329"/>
                <a:gd name="T60" fmla="*/ 218 w 929"/>
                <a:gd name="T61" fmla="*/ 241 h 1329"/>
                <a:gd name="T62" fmla="*/ 202 w 929"/>
                <a:gd name="T63" fmla="*/ 211 h 1329"/>
                <a:gd name="T64" fmla="*/ 210 w 929"/>
                <a:gd name="T65" fmla="*/ 167 h 1329"/>
                <a:gd name="T66" fmla="*/ 200 w 929"/>
                <a:gd name="T67" fmla="*/ 112 h 1329"/>
                <a:gd name="T68" fmla="*/ 196 w 929"/>
                <a:gd name="T69" fmla="*/ 65 h 1329"/>
                <a:gd name="T70" fmla="*/ 214 w 929"/>
                <a:gd name="T71" fmla="*/ 21 h 1329"/>
                <a:gd name="T72" fmla="*/ 206 w 929"/>
                <a:gd name="T73" fmla="*/ 0 h 1329"/>
                <a:gd name="T74" fmla="*/ 182 w 929"/>
                <a:gd name="T75" fmla="*/ 10 h 1329"/>
                <a:gd name="T76" fmla="*/ 164 w 929"/>
                <a:gd name="T77" fmla="*/ 44 h 1329"/>
                <a:gd name="T78" fmla="*/ 129 w 929"/>
                <a:gd name="T79" fmla="*/ 87 h 1329"/>
                <a:gd name="T80" fmla="*/ 99 w 929"/>
                <a:gd name="T81" fmla="*/ 84 h 1329"/>
                <a:gd name="T82" fmla="*/ 74 w 929"/>
                <a:gd name="T83" fmla="*/ 70 h 1329"/>
                <a:gd name="T84" fmla="*/ 72 w 929"/>
                <a:gd name="T85" fmla="*/ 42 h 1329"/>
                <a:gd name="T86" fmla="*/ 68 w 929"/>
                <a:gd name="T87" fmla="*/ 18 h 1329"/>
                <a:gd name="T88" fmla="*/ 43 w 929"/>
                <a:gd name="T89" fmla="*/ 42 h 1329"/>
                <a:gd name="T90" fmla="*/ 26 w 929"/>
                <a:gd name="T91" fmla="*/ 9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9"/>
                <a:gd name="T139" fmla="*/ 0 h 1329"/>
                <a:gd name="T140" fmla="*/ 929 w 929"/>
                <a:gd name="T141" fmla="*/ 1329 h 1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128"/>
            <p:cNvSpPr>
              <a:spLocks/>
            </p:cNvSpPr>
            <p:nvPr/>
          </p:nvSpPr>
          <p:spPr bwMode="gray">
            <a:xfrm>
              <a:off x="3987" y="3238"/>
              <a:ext cx="121" cy="305"/>
            </a:xfrm>
            <a:custGeom>
              <a:avLst/>
              <a:gdLst>
                <a:gd name="T0" fmla="*/ 43 w 242"/>
                <a:gd name="T1" fmla="*/ 1 h 610"/>
                <a:gd name="T2" fmla="*/ 39 w 242"/>
                <a:gd name="T3" fmla="*/ 6 h 610"/>
                <a:gd name="T4" fmla="*/ 33 w 242"/>
                <a:gd name="T5" fmla="*/ 11 h 610"/>
                <a:gd name="T6" fmla="*/ 28 w 242"/>
                <a:gd name="T7" fmla="*/ 16 h 610"/>
                <a:gd name="T8" fmla="*/ 22 w 242"/>
                <a:gd name="T9" fmla="*/ 24 h 610"/>
                <a:gd name="T10" fmla="*/ 19 w 242"/>
                <a:gd name="T11" fmla="*/ 30 h 610"/>
                <a:gd name="T12" fmla="*/ 16 w 242"/>
                <a:gd name="T13" fmla="*/ 37 h 610"/>
                <a:gd name="T14" fmla="*/ 11 w 242"/>
                <a:gd name="T15" fmla="*/ 47 h 610"/>
                <a:gd name="T16" fmla="*/ 5 w 242"/>
                <a:gd name="T17" fmla="*/ 58 h 610"/>
                <a:gd name="T18" fmla="*/ 1 w 242"/>
                <a:gd name="T19" fmla="*/ 67 h 610"/>
                <a:gd name="T20" fmla="*/ 1 w 242"/>
                <a:gd name="T21" fmla="*/ 77 h 610"/>
                <a:gd name="T22" fmla="*/ 4 w 242"/>
                <a:gd name="T23" fmla="*/ 88 h 610"/>
                <a:gd name="T24" fmla="*/ 5 w 242"/>
                <a:gd name="T25" fmla="*/ 99 h 610"/>
                <a:gd name="T26" fmla="*/ 3 w 242"/>
                <a:gd name="T27" fmla="*/ 108 h 610"/>
                <a:gd name="T28" fmla="*/ 6 w 242"/>
                <a:gd name="T29" fmla="*/ 114 h 610"/>
                <a:gd name="T30" fmla="*/ 15 w 242"/>
                <a:gd name="T31" fmla="*/ 119 h 610"/>
                <a:gd name="T32" fmla="*/ 22 w 242"/>
                <a:gd name="T33" fmla="*/ 129 h 610"/>
                <a:gd name="T34" fmla="*/ 28 w 242"/>
                <a:gd name="T35" fmla="*/ 135 h 610"/>
                <a:gd name="T36" fmla="*/ 33 w 242"/>
                <a:gd name="T37" fmla="*/ 139 h 610"/>
                <a:gd name="T38" fmla="*/ 35 w 242"/>
                <a:gd name="T39" fmla="*/ 146 h 610"/>
                <a:gd name="T40" fmla="*/ 37 w 242"/>
                <a:gd name="T41" fmla="*/ 152 h 610"/>
                <a:gd name="T42" fmla="*/ 41 w 242"/>
                <a:gd name="T43" fmla="*/ 152 h 610"/>
                <a:gd name="T44" fmla="*/ 42 w 242"/>
                <a:gd name="T45" fmla="*/ 146 h 610"/>
                <a:gd name="T46" fmla="*/ 42 w 242"/>
                <a:gd name="T47" fmla="*/ 135 h 610"/>
                <a:gd name="T48" fmla="*/ 45 w 242"/>
                <a:gd name="T49" fmla="*/ 123 h 610"/>
                <a:gd name="T50" fmla="*/ 51 w 242"/>
                <a:gd name="T51" fmla="*/ 114 h 610"/>
                <a:gd name="T52" fmla="*/ 55 w 242"/>
                <a:gd name="T53" fmla="*/ 103 h 610"/>
                <a:gd name="T54" fmla="*/ 57 w 242"/>
                <a:gd name="T55" fmla="*/ 86 h 610"/>
                <a:gd name="T56" fmla="*/ 58 w 242"/>
                <a:gd name="T57" fmla="*/ 66 h 610"/>
                <a:gd name="T58" fmla="*/ 58 w 242"/>
                <a:gd name="T59" fmla="*/ 51 h 610"/>
                <a:gd name="T60" fmla="*/ 60 w 242"/>
                <a:gd name="T61" fmla="*/ 39 h 610"/>
                <a:gd name="T62" fmla="*/ 60 w 242"/>
                <a:gd name="T63" fmla="*/ 28 h 610"/>
                <a:gd name="T64" fmla="*/ 56 w 242"/>
                <a:gd name="T65" fmla="*/ 19 h 610"/>
                <a:gd name="T66" fmla="*/ 52 w 242"/>
                <a:gd name="T67" fmla="*/ 10 h 610"/>
                <a:gd name="T68" fmla="*/ 47 w 242"/>
                <a:gd name="T69" fmla="*/ 2 h 610"/>
                <a:gd name="T70" fmla="*/ 44 w 242"/>
                <a:gd name="T71" fmla="*/ 0 h 6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2"/>
                <a:gd name="T109" fmla="*/ 0 h 610"/>
                <a:gd name="T110" fmla="*/ 242 w 242"/>
                <a:gd name="T111" fmla="*/ 610 h 6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2" h="610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635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8" name="Freeform 78"/>
          <p:cNvSpPr>
            <a:spLocks/>
          </p:cNvSpPr>
          <p:nvPr/>
        </p:nvSpPr>
        <p:spPr bwMode="gray">
          <a:xfrm>
            <a:off x="3091320" y="4326950"/>
            <a:ext cx="756366" cy="644172"/>
          </a:xfrm>
          <a:custGeom>
            <a:avLst/>
            <a:gdLst>
              <a:gd name="T0" fmla="*/ 279 w 1128"/>
              <a:gd name="T1" fmla="*/ 62 h 960"/>
              <a:gd name="T2" fmla="*/ 272 w 1128"/>
              <a:gd name="T3" fmla="*/ 67 h 960"/>
              <a:gd name="T4" fmla="*/ 266 w 1128"/>
              <a:gd name="T5" fmla="*/ 77 h 960"/>
              <a:gd name="T6" fmla="*/ 261 w 1128"/>
              <a:gd name="T7" fmla="*/ 87 h 960"/>
              <a:gd name="T8" fmla="*/ 254 w 1128"/>
              <a:gd name="T9" fmla="*/ 97 h 960"/>
              <a:gd name="T10" fmla="*/ 241 w 1128"/>
              <a:gd name="T11" fmla="*/ 103 h 960"/>
              <a:gd name="T12" fmla="*/ 230 w 1128"/>
              <a:gd name="T13" fmla="*/ 104 h 960"/>
              <a:gd name="T14" fmla="*/ 216 w 1128"/>
              <a:gd name="T15" fmla="*/ 103 h 960"/>
              <a:gd name="T16" fmla="*/ 203 w 1128"/>
              <a:gd name="T17" fmla="*/ 110 h 960"/>
              <a:gd name="T18" fmla="*/ 199 w 1128"/>
              <a:gd name="T19" fmla="*/ 115 h 960"/>
              <a:gd name="T20" fmla="*/ 198 w 1128"/>
              <a:gd name="T21" fmla="*/ 118 h 960"/>
              <a:gd name="T22" fmla="*/ 196 w 1128"/>
              <a:gd name="T23" fmla="*/ 119 h 960"/>
              <a:gd name="T24" fmla="*/ 190 w 1128"/>
              <a:gd name="T25" fmla="*/ 114 h 960"/>
              <a:gd name="T26" fmla="*/ 183 w 1128"/>
              <a:gd name="T27" fmla="*/ 118 h 960"/>
              <a:gd name="T28" fmla="*/ 177 w 1128"/>
              <a:gd name="T29" fmla="*/ 127 h 960"/>
              <a:gd name="T30" fmla="*/ 164 w 1128"/>
              <a:gd name="T31" fmla="*/ 127 h 960"/>
              <a:gd name="T32" fmla="*/ 155 w 1128"/>
              <a:gd name="T33" fmla="*/ 120 h 960"/>
              <a:gd name="T34" fmla="*/ 148 w 1128"/>
              <a:gd name="T35" fmla="*/ 111 h 960"/>
              <a:gd name="T36" fmla="*/ 143 w 1128"/>
              <a:gd name="T37" fmla="*/ 113 h 960"/>
              <a:gd name="T38" fmla="*/ 147 w 1128"/>
              <a:gd name="T39" fmla="*/ 122 h 960"/>
              <a:gd name="T40" fmla="*/ 154 w 1128"/>
              <a:gd name="T41" fmla="*/ 130 h 960"/>
              <a:gd name="T42" fmla="*/ 153 w 1128"/>
              <a:gd name="T43" fmla="*/ 140 h 960"/>
              <a:gd name="T44" fmla="*/ 140 w 1128"/>
              <a:gd name="T45" fmla="*/ 149 h 960"/>
              <a:gd name="T46" fmla="*/ 134 w 1128"/>
              <a:gd name="T47" fmla="*/ 149 h 960"/>
              <a:gd name="T48" fmla="*/ 132 w 1128"/>
              <a:gd name="T49" fmla="*/ 148 h 960"/>
              <a:gd name="T50" fmla="*/ 130 w 1128"/>
              <a:gd name="T51" fmla="*/ 148 h 960"/>
              <a:gd name="T52" fmla="*/ 126 w 1128"/>
              <a:gd name="T53" fmla="*/ 154 h 960"/>
              <a:gd name="T54" fmla="*/ 116 w 1128"/>
              <a:gd name="T55" fmla="*/ 163 h 960"/>
              <a:gd name="T56" fmla="*/ 110 w 1128"/>
              <a:gd name="T57" fmla="*/ 167 h 960"/>
              <a:gd name="T58" fmla="*/ 97 w 1128"/>
              <a:gd name="T59" fmla="*/ 168 h 960"/>
              <a:gd name="T60" fmla="*/ 87 w 1128"/>
              <a:gd name="T61" fmla="*/ 171 h 960"/>
              <a:gd name="T62" fmla="*/ 75 w 1128"/>
              <a:gd name="T63" fmla="*/ 179 h 960"/>
              <a:gd name="T64" fmla="*/ 56 w 1128"/>
              <a:gd name="T65" fmla="*/ 185 h 960"/>
              <a:gd name="T66" fmla="*/ 46 w 1128"/>
              <a:gd name="T67" fmla="*/ 186 h 960"/>
              <a:gd name="T68" fmla="*/ 38 w 1128"/>
              <a:gd name="T69" fmla="*/ 194 h 960"/>
              <a:gd name="T70" fmla="*/ 29 w 1128"/>
              <a:gd name="T71" fmla="*/ 199 h 960"/>
              <a:gd name="T72" fmla="*/ 23 w 1128"/>
              <a:gd name="T73" fmla="*/ 207 h 960"/>
              <a:gd name="T74" fmla="*/ 26 w 1128"/>
              <a:gd name="T75" fmla="*/ 214 h 960"/>
              <a:gd name="T76" fmla="*/ 35 w 1128"/>
              <a:gd name="T77" fmla="*/ 227 h 960"/>
              <a:gd name="T78" fmla="*/ 35 w 1128"/>
              <a:gd name="T79" fmla="*/ 235 h 960"/>
              <a:gd name="T80" fmla="*/ 24 w 1128"/>
              <a:gd name="T81" fmla="*/ 240 h 960"/>
              <a:gd name="T82" fmla="*/ 13 w 1128"/>
              <a:gd name="T83" fmla="*/ 235 h 960"/>
              <a:gd name="T84" fmla="*/ 4 w 1128"/>
              <a:gd name="T85" fmla="*/ 222 h 960"/>
              <a:gd name="T86" fmla="*/ 1 w 1128"/>
              <a:gd name="T87" fmla="*/ 210 h 960"/>
              <a:gd name="T88" fmla="*/ 1 w 1128"/>
              <a:gd name="T89" fmla="*/ 200 h 960"/>
              <a:gd name="T90" fmla="*/ 8 w 1128"/>
              <a:gd name="T91" fmla="*/ 189 h 960"/>
              <a:gd name="T92" fmla="*/ 0 w 1128"/>
              <a:gd name="T93" fmla="*/ 184 h 960"/>
              <a:gd name="T94" fmla="*/ 19 w 1128"/>
              <a:gd name="T95" fmla="*/ 160 h 960"/>
              <a:gd name="T96" fmla="*/ 37 w 1128"/>
              <a:gd name="T97" fmla="*/ 139 h 960"/>
              <a:gd name="T98" fmla="*/ 59 w 1128"/>
              <a:gd name="T99" fmla="*/ 101 h 960"/>
              <a:gd name="T100" fmla="*/ 74 w 1128"/>
              <a:gd name="T101" fmla="*/ 62 h 960"/>
              <a:gd name="T102" fmla="*/ 82 w 1128"/>
              <a:gd name="T103" fmla="*/ 36 h 960"/>
              <a:gd name="T104" fmla="*/ 121 w 1128"/>
              <a:gd name="T105" fmla="*/ 3 h 960"/>
              <a:gd name="T106" fmla="*/ 156 w 1128"/>
              <a:gd name="T107" fmla="*/ 8 h 960"/>
              <a:gd name="T108" fmla="*/ 170 w 1128"/>
              <a:gd name="T109" fmla="*/ 24 h 960"/>
              <a:gd name="T110" fmla="*/ 185 w 1128"/>
              <a:gd name="T111" fmla="*/ 32 h 960"/>
              <a:gd name="T112" fmla="*/ 224 w 1128"/>
              <a:gd name="T113" fmla="*/ 15 h 960"/>
              <a:gd name="T114" fmla="*/ 272 w 1128"/>
              <a:gd name="T115" fmla="*/ 41 h 9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28"/>
              <a:gd name="T175" fmla="*/ 0 h 960"/>
              <a:gd name="T176" fmla="*/ 1128 w 1128"/>
              <a:gd name="T177" fmla="*/ 960 h 96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28" h="960">
                <a:moveTo>
                  <a:pt x="1128" y="246"/>
                </a:moveTo>
                <a:lnTo>
                  <a:pt x="1124" y="248"/>
                </a:lnTo>
                <a:lnTo>
                  <a:pt x="1116" y="250"/>
                </a:lnTo>
                <a:lnTo>
                  <a:pt x="1104" y="254"/>
                </a:lnTo>
                <a:lnTo>
                  <a:pt x="1094" y="259"/>
                </a:lnTo>
                <a:lnTo>
                  <a:pt x="1088" y="265"/>
                </a:lnTo>
                <a:lnTo>
                  <a:pt x="1083" y="275"/>
                </a:lnTo>
                <a:lnTo>
                  <a:pt x="1075" y="289"/>
                </a:lnTo>
                <a:lnTo>
                  <a:pt x="1063" y="305"/>
                </a:lnTo>
                <a:lnTo>
                  <a:pt x="1055" y="318"/>
                </a:lnTo>
                <a:lnTo>
                  <a:pt x="1047" y="332"/>
                </a:lnTo>
                <a:lnTo>
                  <a:pt x="1043" y="348"/>
                </a:lnTo>
                <a:lnTo>
                  <a:pt x="1037" y="362"/>
                </a:lnTo>
                <a:lnTo>
                  <a:pt x="1029" y="376"/>
                </a:lnTo>
                <a:lnTo>
                  <a:pt x="1016" y="387"/>
                </a:lnTo>
                <a:lnTo>
                  <a:pt x="1002" y="395"/>
                </a:lnTo>
                <a:lnTo>
                  <a:pt x="984" y="403"/>
                </a:lnTo>
                <a:lnTo>
                  <a:pt x="966" y="411"/>
                </a:lnTo>
                <a:lnTo>
                  <a:pt x="949" y="417"/>
                </a:lnTo>
                <a:lnTo>
                  <a:pt x="937" y="419"/>
                </a:lnTo>
                <a:lnTo>
                  <a:pt x="921" y="415"/>
                </a:lnTo>
                <a:lnTo>
                  <a:pt x="903" y="411"/>
                </a:lnTo>
                <a:lnTo>
                  <a:pt x="884" y="409"/>
                </a:lnTo>
                <a:lnTo>
                  <a:pt x="864" y="411"/>
                </a:lnTo>
                <a:lnTo>
                  <a:pt x="846" y="419"/>
                </a:lnTo>
                <a:lnTo>
                  <a:pt x="829" y="431"/>
                </a:lnTo>
                <a:lnTo>
                  <a:pt x="813" y="440"/>
                </a:lnTo>
                <a:lnTo>
                  <a:pt x="801" y="450"/>
                </a:lnTo>
                <a:lnTo>
                  <a:pt x="799" y="454"/>
                </a:lnTo>
                <a:lnTo>
                  <a:pt x="797" y="458"/>
                </a:lnTo>
                <a:lnTo>
                  <a:pt x="795" y="464"/>
                </a:lnTo>
                <a:lnTo>
                  <a:pt x="793" y="468"/>
                </a:lnTo>
                <a:lnTo>
                  <a:pt x="791" y="472"/>
                </a:lnTo>
                <a:lnTo>
                  <a:pt x="789" y="474"/>
                </a:lnTo>
                <a:lnTo>
                  <a:pt x="787" y="474"/>
                </a:lnTo>
                <a:lnTo>
                  <a:pt x="783" y="474"/>
                </a:lnTo>
                <a:lnTo>
                  <a:pt x="777" y="470"/>
                </a:lnTo>
                <a:lnTo>
                  <a:pt x="770" y="462"/>
                </a:lnTo>
                <a:lnTo>
                  <a:pt x="760" y="456"/>
                </a:lnTo>
                <a:lnTo>
                  <a:pt x="752" y="456"/>
                </a:lnTo>
                <a:lnTo>
                  <a:pt x="742" y="462"/>
                </a:lnTo>
                <a:lnTo>
                  <a:pt x="734" y="472"/>
                </a:lnTo>
                <a:lnTo>
                  <a:pt x="726" y="484"/>
                </a:lnTo>
                <a:lnTo>
                  <a:pt x="718" y="496"/>
                </a:lnTo>
                <a:lnTo>
                  <a:pt x="708" y="507"/>
                </a:lnTo>
                <a:lnTo>
                  <a:pt x="695" y="513"/>
                </a:lnTo>
                <a:lnTo>
                  <a:pt x="679" y="513"/>
                </a:lnTo>
                <a:lnTo>
                  <a:pt x="657" y="509"/>
                </a:lnTo>
                <a:lnTo>
                  <a:pt x="644" y="503"/>
                </a:lnTo>
                <a:lnTo>
                  <a:pt x="634" y="494"/>
                </a:lnTo>
                <a:lnTo>
                  <a:pt x="622" y="482"/>
                </a:lnTo>
                <a:lnTo>
                  <a:pt x="612" y="468"/>
                </a:lnTo>
                <a:lnTo>
                  <a:pt x="602" y="454"/>
                </a:lnTo>
                <a:lnTo>
                  <a:pt x="592" y="442"/>
                </a:lnTo>
                <a:lnTo>
                  <a:pt x="583" y="437"/>
                </a:lnTo>
                <a:lnTo>
                  <a:pt x="575" y="440"/>
                </a:lnTo>
                <a:lnTo>
                  <a:pt x="571" y="452"/>
                </a:lnTo>
                <a:lnTo>
                  <a:pt x="575" y="464"/>
                </a:lnTo>
                <a:lnTo>
                  <a:pt x="581" y="478"/>
                </a:lnTo>
                <a:lnTo>
                  <a:pt x="588" y="490"/>
                </a:lnTo>
                <a:lnTo>
                  <a:pt x="596" y="498"/>
                </a:lnTo>
                <a:lnTo>
                  <a:pt x="608" y="509"/>
                </a:lnTo>
                <a:lnTo>
                  <a:pt x="618" y="519"/>
                </a:lnTo>
                <a:lnTo>
                  <a:pt x="624" y="531"/>
                </a:lnTo>
                <a:lnTo>
                  <a:pt x="624" y="541"/>
                </a:lnTo>
                <a:lnTo>
                  <a:pt x="612" y="557"/>
                </a:lnTo>
                <a:lnTo>
                  <a:pt x="596" y="574"/>
                </a:lnTo>
                <a:lnTo>
                  <a:pt x="577" y="588"/>
                </a:lnTo>
                <a:lnTo>
                  <a:pt x="557" y="596"/>
                </a:lnTo>
                <a:lnTo>
                  <a:pt x="545" y="600"/>
                </a:lnTo>
                <a:lnTo>
                  <a:pt x="535" y="598"/>
                </a:lnTo>
                <a:lnTo>
                  <a:pt x="533" y="596"/>
                </a:lnTo>
                <a:lnTo>
                  <a:pt x="531" y="594"/>
                </a:lnTo>
                <a:lnTo>
                  <a:pt x="527" y="592"/>
                </a:lnTo>
                <a:lnTo>
                  <a:pt x="525" y="590"/>
                </a:lnTo>
                <a:lnTo>
                  <a:pt x="523" y="590"/>
                </a:lnTo>
                <a:lnTo>
                  <a:pt x="521" y="590"/>
                </a:lnTo>
                <a:lnTo>
                  <a:pt x="520" y="592"/>
                </a:lnTo>
                <a:lnTo>
                  <a:pt x="518" y="598"/>
                </a:lnTo>
                <a:lnTo>
                  <a:pt x="514" y="608"/>
                </a:lnTo>
                <a:lnTo>
                  <a:pt x="504" y="614"/>
                </a:lnTo>
                <a:lnTo>
                  <a:pt x="492" y="624"/>
                </a:lnTo>
                <a:lnTo>
                  <a:pt x="478" y="637"/>
                </a:lnTo>
                <a:lnTo>
                  <a:pt x="466" y="651"/>
                </a:lnTo>
                <a:lnTo>
                  <a:pt x="459" y="661"/>
                </a:lnTo>
                <a:lnTo>
                  <a:pt x="451" y="667"/>
                </a:lnTo>
                <a:lnTo>
                  <a:pt x="441" y="667"/>
                </a:lnTo>
                <a:lnTo>
                  <a:pt x="427" y="665"/>
                </a:lnTo>
                <a:lnTo>
                  <a:pt x="411" y="667"/>
                </a:lnTo>
                <a:lnTo>
                  <a:pt x="390" y="669"/>
                </a:lnTo>
                <a:lnTo>
                  <a:pt x="374" y="669"/>
                </a:lnTo>
                <a:lnTo>
                  <a:pt x="360" y="675"/>
                </a:lnTo>
                <a:lnTo>
                  <a:pt x="348" y="683"/>
                </a:lnTo>
                <a:lnTo>
                  <a:pt x="336" y="694"/>
                </a:lnTo>
                <a:lnTo>
                  <a:pt x="323" y="704"/>
                </a:lnTo>
                <a:lnTo>
                  <a:pt x="299" y="714"/>
                </a:lnTo>
                <a:lnTo>
                  <a:pt x="271" y="726"/>
                </a:lnTo>
                <a:lnTo>
                  <a:pt x="246" y="734"/>
                </a:lnTo>
                <a:lnTo>
                  <a:pt x="226" y="740"/>
                </a:lnTo>
                <a:lnTo>
                  <a:pt x="212" y="740"/>
                </a:lnTo>
                <a:lnTo>
                  <a:pt x="199" y="740"/>
                </a:lnTo>
                <a:lnTo>
                  <a:pt x="185" y="742"/>
                </a:lnTo>
                <a:lnTo>
                  <a:pt x="173" y="748"/>
                </a:lnTo>
                <a:lnTo>
                  <a:pt x="163" y="759"/>
                </a:lnTo>
                <a:lnTo>
                  <a:pt x="153" y="773"/>
                </a:lnTo>
                <a:lnTo>
                  <a:pt x="142" y="781"/>
                </a:lnTo>
                <a:lnTo>
                  <a:pt x="128" y="787"/>
                </a:lnTo>
                <a:lnTo>
                  <a:pt x="116" y="793"/>
                </a:lnTo>
                <a:lnTo>
                  <a:pt x="108" y="803"/>
                </a:lnTo>
                <a:lnTo>
                  <a:pt x="100" y="816"/>
                </a:lnTo>
                <a:lnTo>
                  <a:pt x="92" y="826"/>
                </a:lnTo>
                <a:lnTo>
                  <a:pt x="86" y="834"/>
                </a:lnTo>
                <a:lnTo>
                  <a:pt x="90" y="844"/>
                </a:lnTo>
                <a:lnTo>
                  <a:pt x="104" y="856"/>
                </a:lnTo>
                <a:lnTo>
                  <a:pt x="118" y="872"/>
                </a:lnTo>
                <a:lnTo>
                  <a:pt x="130" y="891"/>
                </a:lnTo>
                <a:lnTo>
                  <a:pt x="138" y="905"/>
                </a:lnTo>
                <a:lnTo>
                  <a:pt x="144" y="919"/>
                </a:lnTo>
                <a:lnTo>
                  <a:pt x="146" y="931"/>
                </a:lnTo>
                <a:lnTo>
                  <a:pt x="140" y="940"/>
                </a:lnTo>
                <a:lnTo>
                  <a:pt x="128" y="946"/>
                </a:lnTo>
                <a:lnTo>
                  <a:pt x="114" y="954"/>
                </a:lnTo>
                <a:lnTo>
                  <a:pt x="96" y="960"/>
                </a:lnTo>
                <a:lnTo>
                  <a:pt x="79" y="960"/>
                </a:lnTo>
                <a:lnTo>
                  <a:pt x="67" y="956"/>
                </a:lnTo>
                <a:lnTo>
                  <a:pt x="51" y="938"/>
                </a:lnTo>
                <a:lnTo>
                  <a:pt x="37" y="919"/>
                </a:lnTo>
                <a:lnTo>
                  <a:pt x="25" y="901"/>
                </a:lnTo>
                <a:lnTo>
                  <a:pt x="18" y="887"/>
                </a:lnTo>
                <a:lnTo>
                  <a:pt x="10" y="872"/>
                </a:lnTo>
                <a:lnTo>
                  <a:pt x="4" y="854"/>
                </a:lnTo>
                <a:lnTo>
                  <a:pt x="2" y="840"/>
                </a:lnTo>
                <a:lnTo>
                  <a:pt x="2" y="826"/>
                </a:lnTo>
                <a:lnTo>
                  <a:pt x="2" y="812"/>
                </a:lnTo>
                <a:lnTo>
                  <a:pt x="4" y="797"/>
                </a:lnTo>
                <a:lnTo>
                  <a:pt x="12" y="783"/>
                </a:lnTo>
                <a:lnTo>
                  <a:pt x="25" y="765"/>
                </a:lnTo>
                <a:lnTo>
                  <a:pt x="31" y="753"/>
                </a:lnTo>
                <a:lnTo>
                  <a:pt x="33" y="749"/>
                </a:lnTo>
                <a:lnTo>
                  <a:pt x="4" y="746"/>
                </a:lnTo>
                <a:lnTo>
                  <a:pt x="0" y="734"/>
                </a:lnTo>
                <a:lnTo>
                  <a:pt x="33" y="687"/>
                </a:lnTo>
                <a:lnTo>
                  <a:pt x="71" y="675"/>
                </a:lnTo>
                <a:lnTo>
                  <a:pt x="77" y="637"/>
                </a:lnTo>
                <a:lnTo>
                  <a:pt x="128" y="627"/>
                </a:lnTo>
                <a:lnTo>
                  <a:pt x="147" y="612"/>
                </a:lnTo>
                <a:lnTo>
                  <a:pt x="147" y="553"/>
                </a:lnTo>
                <a:lnTo>
                  <a:pt x="175" y="539"/>
                </a:lnTo>
                <a:lnTo>
                  <a:pt x="244" y="478"/>
                </a:lnTo>
                <a:lnTo>
                  <a:pt x="238" y="403"/>
                </a:lnTo>
                <a:lnTo>
                  <a:pt x="264" y="332"/>
                </a:lnTo>
                <a:lnTo>
                  <a:pt x="301" y="307"/>
                </a:lnTo>
                <a:lnTo>
                  <a:pt x="297" y="250"/>
                </a:lnTo>
                <a:lnTo>
                  <a:pt x="325" y="220"/>
                </a:lnTo>
                <a:lnTo>
                  <a:pt x="303" y="157"/>
                </a:lnTo>
                <a:lnTo>
                  <a:pt x="329" y="143"/>
                </a:lnTo>
                <a:lnTo>
                  <a:pt x="329" y="86"/>
                </a:lnTo>
                <a:lnTo>
                  <a:pt x="384" y="78"/>
                </a:lnTo>
                <a:lnTo>
                  <a:pt x="484" y="9"/>
                </a:lnTo>
                <a:lnTo>
                  <a:pt x="535" y="39"/>
                </a:lnTo>
                <a:lnTo>
                  <a:pt x="592" y="9"/>
                </a:lnTo>
                <a:lnTo>
                  <a:pt x="624" y="29"/>
                </a:lnTo>
                <a:lnTo>
                  <a:pt x="693" y="0"/>
                </a:lnTo>
                <a:lnTo>
                  <a:pt x="720" y="27"/>
                </a:lnTo>
                <a:lnTo>
                  <a:pt x="681" y="94"/>
                </a:lnTo>
                <a:lnTo>
                  <a:pt x="651" y="130"/>
                </a:lnTo>
                <a:lnTo>
                  <a:pt x="679" y="151"/>
                </a:lnTo>
                <a:lnTo>
                  <a:pt x="740" y="128"/>
                </a:lnTo>
                <a:lnTo>
                  <a:pt x="823" y="92"/>
                </a:lnTo>
                <a:lnTo>
                  <a:pt x="878" y="120"/>
                </a:lnTo>
                <a:lnTo>
                  <a:pt x="895" y="59"/>
                </a:lnTo>
                <a:lnTo>
                  <a:pt x="984" y="61"/>
                </a:lnTo>
                <a:lnTo>
                  <a:pt x="1053" y="96"/>
                </a:lnTo>
                <a:lnTo>
                  <a:pt x="1086" y="161"/>
                </a:lnTo>
                <a:lnTo>
                  <a:pt x="1110" y="216"/>
                </a:lnTo>
                <a:lnTo>
                  <a:pt x="1128" y="246"/>
                </a:lnTo>
              </a:path>
            </a:pathLst>
          </a:custGeom>
          <a:solidFill>
            <a:srgbClr val="0070C0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77232" tIns="38616" rIns="77232" bIns="38616"/>
          <a:lstStyle/>
          <a:p>
            <a:endParaRPr lang="zh-CN" altLang="en-US"/>
          </a:p>
        </p:txBody>
      </p:sp>
      <p:sp>
        <p:nvSpPr>
          <p:cNvPr id="79" name="Freeform 92"/>
          <p:cNvSpPr>
            <a:spLocks/>
          </p:cNvSpPr>
          <p:nvPr/>
        </p:nvSpPr>
        <p:spPr bwMode="gray">
          <a:xfrm>
            <a:off x="3444026" y="2834619"/>
            <a:ext cx="661150" cy="444211"/>
          </a:xfrm>
          <a:custGeom>
            <a:avLst/>
            <a:gdLst>
              <a:gd name="T0" fmla="*/ 81 w 987"/>
              <a:gd name="T1" fmla="*/ 0 h 663"/>
              <a:gd name="T2" fmla="*/ 88 w 987"/>
              <a:gd name="T3" fmla="*/ 3 h 663"/>
              <a:gd name="T4" fmla="*/ 96 w 987"/>
              <a:gd name="T5" fmla="*/ 5 h 663"/>
              <a:gd name="T6" fmla="*/ 103 w 987"/>
              <a:gd name="T7" fmla="*/ 2 h 663"/>
              <a:gd name="T8" fmla="*/ 111 w 987"/>
              <a:gd name="T9" fmla="*/ 0 h 663"/>
              <a:gd name="T10" fmla="*/ 119 w 987"/>
              <a:gd name="T11" fmla="*/ 5 h 663"/>
              <a:gd name="T12" fmla="*/ 125 w 987"/>
              <a:gd name="T13" fmla="*/ 15 h 663"/>
              <a:gd name="T14" fmla="*/ 126 w 987"/>
              <a:gd name="T15" fmla="*/ 24 h 663"/>
              <a:gd name="T16" fmla="*/ 128 w 987"/>
              <a:gd name="T17" fmla="*/ 32 h 663"/>
              <a:gd name="T18" fmla="*/ 133 w 987"/>
              <a:gd name="T19" fmla="*/ 37 h 663"/>
              <a:gd name="T20" fmla="*/ 141 w 987"/>
              <a:gd name="T21" fmla="*/ 39 h 663"/>
              <a:gd name="T22" fmla="*/ 149 w 987"/>
              <a:gd name="T23" fmla="*/ 38 h 663"/>
              <a:gd name="T24" fmla="*/ 154 w 987"/>
              <a:gd name="T25" fmla="*/ 33 h 663"/>
              <a:gd name="T26" fmla="*/ 160 w 987"/>
              <a:gd name="T27" fmla="*/ 24 h 663"/>
              <a:gd name="T28" fmla="*/ 167 w 987"/>
              <a:gd name="T29" fmla="*/ 15 h 663"/>
              <a:gd name="T30" fmla="*/ 175 w 987"/>
              <a:gd name="T31" fmla="*/ 6 h 663"/>
              <a:gd name="T32" fmla="*/ 184 w 987"/>
              <a:gd name="T33" fmla="*/ 2 h 663"/>
              <a:gd name="T34" fmla="*/ 191 w 987"/>
              <a:gd name="T35" fmla="*/ 4 h 663"/>
              <a:gd name="T36" fmla="*/ 200 w 987"/>
              <a:gd name="T37" fmla="*/ 9 h 663"/>
              <a:gd name="T38" fmla="*/ 212 w 987"/>
              <a:gd name="T39" fmla="*/ 11 h 663"/>
              <a:gd name="T40" fmla="*/ 224 w 987"/>
              <a:gd name="T41" fmla="*/ 9 h 663"/>
              <a:gd name="T42" fmla="*/ 234 w 987"/>
              <a:gd name="T43" fmla="*/ 7 h 663"/>
              <a:gd name="T44" fmla="*/ 241 w 987"/>
              <a:gd name="T45" fmla="*/ 5 h 663"/>
              <a:gd name="T46" fmla="*/ 246 w 987"/>
              <a:gd name="T47" fmla="*/ 5 h 663"/>
              <a:gd name="T48" fmla="*/ 246 w 987"/>
              <a:gd name="T49" fmla="*/ 12 h 663"/>
              <a:gd name="T50" fmla="*/ 245 w 987"/>
              <a:gd name="T51" fmla="*/ 23 h 663"/>
              <a:gd name="T52" fmla="*/ 243 w 987"/>
              <a:gd name="T53" fmla="*/ 31 h 663"/>
              <a:gd name="T54" fmla="*/ 237 w 987"/>
              <a:gd name="T55" fmla="*/ 32 h 663"/>
              <a:gd name="T56" fmla="*/ 231 w 987"/>
              <a:gd name="T57" fmla="*/ 31 h 663"/>
              <a:gd name="T58" fmla="*/ 225 w 987"/>
              <a:gd name="T59" fmla="*/ 32 h 663"/>
              <a:gd name="T60" fmla="*/ 216 w 987"/>
              <a:gd name="T61" fmla="*/ 41 h 663"/>
              <a:gd name="T62" fmla="*/ 205 w 987"/>
              <a:gd name="T63" fmla="*/ 49 h 663"/>
              <a:gd name="T64" fmla="*/ 198 w 987"/>
              <a:gd name="T65" fmla="*/ 51 h 663"/>
              <a:gd name="T66" fmla="*/ 191 w 987"/>
              <a:gd name="T67" fmla="*/ 52 h 663"/>
              <a:gd name="T68" fmla="*/ 189 w 987"/>
              <a:gd name="T69" fmla="*/ 55 h 663"/>
              <a:gd name="T70" fmla="*/ 191 w 987"/>
              <a:gd name="T71" fmla="*/ 63 h 663"/>
              <a:gd name="T72" fmla="*/ 190 w 987"/>
              <a:gd name="T73" fmla="*/ 72 h 663"/>
              <a:gd name="T74" fmla="*/ 185 w 987"/>
              <a:gd name="T75" fmla="*/ 77 h 663"/>
              <a:gd name="T76" fmla="*/ 177 w 987"/>
              <a:gd name="T77" fmla="*/ 79 h 663"/>
              <a:gd name="T78" fmla="*/ 171 w 987"/>
              <a:gd name="T79" fmla="*/ 79 h 663"/>
              <a:gd name="T80" fmla="*/ 170 w 987"/>
              <a:gd name="T81" fmla="*/ 84 h 663"/>
              <a:gd name="T82" fmla="*/ 170 w 987"/>
              <a:gd name="T83" fmla="*/ 93 h 663"/>
              <a:gd name="T84" fmla="*/ 168 w 987"/>
              <a:gd name="T85" fmla="*/ 101 h 663"/>
              <a:gd name="T86" fmla="*/ 163 w 987"/>
              <a:gd name="T87" fmla="*/ 106 h 663"/>
              <a:gd name="T88" fmla="*/ 157 w 987"/>
              <a:gd name="T89" fmla="*/ 111 h 663"/>
              <a:gd name="T90" fmla="*/ 155 w 987"/>
              <a:gd name="T91" fmla="*/ 118 h 663"/>
              <a:gd name="T92" fmla="*/ 152 w 987"/>
              <a:gd name="T93" fmla="*/ 123 h 663"/>
              <a:gd name="T94" fmla="*/ 139 w 987"/>
              <a:gd name="T95" fmla="*/ 127 h 663"/>
              <a:gd name="T96" fmla="*/ 129 w 987"/>
              <a:gd name="T97" fmla="*/ 143 h 663"/>
              <a:gd name="T98" fmla="*/ 106 w 987"/>
              <a:gd name="T99" fmla="*/ 148 h 663"/>
              <a:gd name="T100" fmla="*/ 89 w 987"/>
              <a:gd name="T101" fmla="*/ 156 h 663"/>
              <a:gd name="T102" fmla="*/ 66 w 987"/>
              <a:gd name="T103" fmla="*/ 144 h 663"/>
              <a:gd name="T104" fmla="*/ 52 w 987"/>
              <a:gd name="T105" fmla="*/ 160 h 663"/>
              <a:gd name="T106" fmla="*/ 13 w 987"/>
              <a:gd name="T107" fmla="*/ 152 h 663"/>
              <a:gd name="T108" fmla="*/ 0 w 987"/>
              <a:gd name="T109" fmla="*/ 140 h 663"/>
              <a:gd name="T110" fmla="*/ 14 w 987"/>
              <a:gd name="T111" fmla="*/ 98 h 663"/>
              <a:gd name="T112" fmla="*/ 8 w 987"/>
              <a:gd name="T113" fmla="*/ 78 h 663"/>
              <a:gd name="T114" fmla="*/ 26 w 987"/>
              <a:gd name="T115" fmla="*/ 45 h 663"/>
              <a:gd name="T116" fmla="*/ 50 w 987"/>
              <a:gd name="T117" fmla="*/ 22 h 663"/>
              <a:gd name="T118" fmla="*/ 80 w 987"/>
              <a:gd name="T119" fmla="*/ 0 h 6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87"/>
              <a:gd name="T181" fmla="*/ 0 h 663"/>
              <a:gd name="T182" fmla="*/ 987 w 987"/>
              <a:gd name="T183" fmla="*/ 663 h 6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87" h="663">
                <a:moveTo>
                  <a:pt x="323" y="0"/>
                </a:moveTo>
                <a:lnTo>
                  <a:pt x="327" y="2"/>
                </a:lnTo>
                <a:lnTo>
                  <a:pt x="339" y="7"/>
                </a:lnTo>
                <a:lnTo>
                  <a:pt x="353" y="13"/>
                </a:lnTo>
                <a:lnTo>
                  <a:pt x="369" y="19"/>
                </a:lnTo>
                <a:lnTo>
                  <a:pt x="384" y="21"/>
                </a:lnTo>
                <a:lnTo>
                  <a:pt x="398" y="19"/>
                </a:lnTo>
                <a:lnTo>
                  <a:pt x="414" y="9"/>
                </a:lnTo>
                <a:lnTo>
                  <a:pt x="432" y="2"/>
                </a:lnTo>
                <a:lnTo>
                  <a:pt x="447" y="2"/>
                </a:lnTo>
                <a:lnTo>
                  <a:pt x="463" y="7"/>
                </a:lnTo>
                <a:lnTo>
                  <a:pt x="479" y="23"/>
                </a:lnTo>
                <a:lnTo>
                  <a:pt x="493" y="43"/>
                </a:lnTo>
                <a:lnTo>
                  <a:pt x="500" y="63"/>
                </a:lnTo>
                <a:lnTo>
                  <a:pt x="504" y="82"/>
                </a:lnTo>
                <a:lnTo>
                  <a:pt x="504" y="98"/>
                </a:lnTo>
                <a:lnTo>
                  <a:pt x="508" y="114"/>
                </a:lnTo>
                <a:lnTo>
                  <a:pt x="512" y="129"/>
                </a:lnTo>
                <a:lnTo>
                  <a:pt x="522" y="143"/>
                </a:lnTo>
                <a:lnTo>
                  <a:pt x="534" y="151"/>
                </a:lnTo>
                <a:lnTo>
                  <a:pt x="550" y="155"/>
                </a:lnTo>
                <a:lnTo>
                  <a:pt x="567" y="157"/>
                </a:lnTo>
                <a:lnTo>
                  <a:pt x="585" y="157"/>
                </a:lnTo>
                <a:lnTo>
                  <a:pt x="599" y="153"/>
                </a:lnTo>
                <a:lnTo>
                  <a:pt x="609" y="147"/>
                </a:lnTo>
                <a:lnTo>
                  <a:pt x="617" y="133"/>
                </a:lnTo>
                <a:lnTo>
                  <a:pt x="628" y="116"/>
                </a:lnTo>
                <a:lnTo>
                  <a:pt x="642" y="96"/>
                </a:lnTo>
                <a:lnTo>
                  <a:pt x="656" y="76"/>
                </a:lnTo>
                <a:lnTo>
                  <a:pt x="668" y="61"/>
                </a:lnTo>
                <a:lnTo>
                  <a:pt x="683" y="43"/>
                </a:lnTo>
                <a:lnTo>
                  <a:pt x="703" y="27"/>
                </a:lnTo>
                <a:lnTo>
                  <a:pt x="723" y="15"/>
                </a:lnTo>
                <a:lnTo>
                  <a:pt x="737" y="9"/>
                </a:lnTo>
                <a:lnTo>
                  <a:pt x="748" y="11"/>
                </a:lnTo>
                <a:lnTo>
                  <a:pt x="764" y="19"/>
                </a:lnTo>
                <a:lnTo>
                  <a:pt x="782" y="27"/>
                </a:lnTo>
                <a:lnTo>
                  <a:pt x="802" y="37"/>
                </a:lnTo>
                <a:lnTo>
                  <a:pt x="823" y="45"/>
                </a:lnTo>
                <a:lnTo>
                  <a:pt x="851" y="47"/>
                </a:lnTo>
                <a:lnTo>
                  <a:pt x="874" y="43"/>
                </a:lnTo>
                <a:lnTo>
                  <a:pt x="896" y="37"/>
                </a:lnTo>
                <a:lnTo>
                  <a:pt x="920" y="33"/>
                </a:lnTo>
                <a:lnTo>
                  <a:pt x="937" y="29"/>
                </a:lnTo>
                <a:lnTo>
                  <a:pt x="953" y="25"/>
                </a:lnTo>
                <a:lnTo>
                  <a:pt x="967" y="21"/>
                </a:lnTo>
                <a:lnTo>
                  <a:pt x="979" y="19"/>
                </a:lnTo>
                <a:lnTo>
                  <a:pt x="985" y="21"/>
                </a:lnTo>
                <a:lnTo>
                  <a:pt x="987" y="31"/>
                </a:lnTo>
                <a:lnTo>
                  <a:pt x="987" y="51"/>
                </a:lnTo>
                <a:lnTo>
                  <a:pt x="985" y="70"/>
                </a:lnTo>
                <a:lnTo>
                  <a:pt x="983" y="92"/>
                </a:lnTo>
                <a:lnTo>
                  <a:pt x="979" y="112"/>
                </a:lnTo>
                <a:lnTo>
                  <a:pt x="973" y="124"/>
                </a:lnTo>
                <a:lnTo>
                  <a:pt x="963" y="128"/>
                </a:lnTo>
                <a:lnTo>
                  <a:pt x="951" y="128"/>
                </a:lnTo>
                <a:lnTo>
                  <a:pt x="937" y="126"/>
                </a:lnTo>
                <a:lnTo>
                  <a:pt x="926" y="124"/>
                </a:lnTo>
                <a:lnTo>
                  <a:pt x="912" y="126"/>
                </a:lnTo>
                <a:lnTo>
                  <a:pt x="902" y="131"/>
                </a:lnTo>
                <a:lnTo>
                  <a:pt x="886" y="147"/>
                </a:lnTo>
                <a:lnTo>
                  <a:pt x="865" y="167"/>
                </a:lnTo>
                <a:lnTo>
                  <a:pt x="843" y="185"/>
                </a:lnTo>
                <a:lnTo>
                  <a:pt x="821" y="198"/>
                </a:lnTo>
                <a:lnTo>
                  <a:pt x="807" y="204"/>
                </a:lnTo>
                <a:lnTo>
                  <a:pt x="792" y="206"/>
                </a:lnTo>
                <a:lnTo>
                  <a:pt x="778" y="206"/>
                </a:lnTo>
                <a:lnTo>
                  <a:pt x="766" y="208"/>
                </a:lnTo>
                <a:lnTo>
                  <a:pt x="760" y="212"/>
                </a:lnTo>
                <a:lnTo>
                  <a:pt x="758" y="222"/>
                </a:lnTo>
                <a:lnTo>
                  <a:pt x="762" y="236"/>
                </a:lnTo>
                <a:lnTo>
                  <a:pt x="764" y="253"/>
                </a:lnTo>
                <a:lnTo>
                  <a:pt x="764" y="271"/>
                </a:lnTo>
                <a:lnTo>
                  <a:pt x="760" y="289"/>
                </a:lnTo>
                <a:lnTo>
                  <a:pt x="754" y="303"/>
                </a:lnTo>
                <a:lnTo>
                  <a:pt x="743" y="311"/>
                </a:lnTo>
                <a:lnTo>
                  <a:pt x="725" y="316"/>
                </a:lnTo>
                <a:lnTo>
                  <a:pt x="709" y="316"/>
                </a:lnTo>
                <a:lnTo>
                  <a:pt x="695" y="316"/>
                </a:lnTo>
                <a:lnTo>
                  <a:pt x="685" y="318"/>
                </a:lnTo>
                <a:lnTo>
                  <a:pt x="682" y="326"/>
                </a:lnTo>
                <a:lnTo>
                  <a:pt x="682" y="338"/>
                </a:lnTo>
                <a:lnTo>
                  <a:pt x="682" y="356"/>
                </a:lnTo>
                <a:lnTo>
                  <a:pt x="682" y="374"/>
                </a:lnTo>
                <a:lnTo>
                  <a:pt x="680" y="391"/>
                </a:lnTo>
                <a:lnTo>
                  <a:pt x="674" y="405"/>
                </a:lnTo>
                <a:lnTo>
                  <a:pt x="668" y="415"/>
                </a:lnTo>
                <a:lnTo>
                  <a:pt x="654" y="425"/>
                </a:lnTo>
                <a:lnTo>
                  <a:pt x="640" y="433"/>
                </a:lnTo>
                <a:lnTo>
                  <a:pt x="630" y="444"/>
                </a:lnTo>
                <a:lnTo>
                  <a:pt x="626" y="458"/>
                </a:lnTo>
                <a:lnTo>
                  <a:pt x="622" y="474"/>
                </a:lnTo>
                <a:lnTo>
                  <a:pt x="617" y="486"/>
                </a:lnTo>
                <a:lnTo>
                  <a:pt x="609" y="494"/>
                </a:lnTo>
                <a:lnTo>
                  <a:pt x="605" y="496"/>
                </a:lnTo>
                <a:lnTo>
                  <a:pt x="558" y="511"/>
                </a:lnTo>
                <a:lnTo>
                  <a:pt x="546" y="572"/>
                </a:lnTo>
                <a:lnTo>
                  <a:pt x="518" y="572"/>
                </a:lnTo>
                <a:lnTo>
                  <a:pt x="461" y="598"/>
                </a:lnTo>
                <a:lnTo>
                  <a:pt x="424" y="594"/>
                </a:lnTo>
                <a:lnTo>
                  <a:pt x="412" y="620"/>
                </a:lnTo>
                <a:lnTo>
                  <a:pt x="357" y="627"/>
                </a:lnTo>
                <a:lnTo>
                  <a:pt x="327" y="643"/>
                </a:lnTo>
                <a:lnTo>
                  <a:pt x="266" y="578"/>
                </a:lnTo>
                <a:lnTo>
                  <a:pt x="229" y="596"/>
                </a:lnTo>
                <a:lnTo>
                  <a:pt x="209" y="643"/>
                </a:lnTo>
                <a:lnTo>
                  <a:pt x="105" y="663"/>
                </a:lnTo>
                <a:lnTo>
                  <a:pt x="54" y="610"/>
                </a:lnTo>
                <a:lnTo>
                  <a:pt x="4" y="612"/>
                </a:lnTo>
                <a:lnTo>
                  <a:pt x="0" y="562"/>
                </a:lnTo>
                <a:lnTo>
                  <a:pt x="69" y="482"/>
                </a:lnTo>
                <a:lnTo>
                  <a:pt x="59" y="395"/>
                </a:lnTo>
                <a:lnTo>
                  <a:pt x="28" y="350"/>
                </a:lnTo>
                <a:lnTo>
                  <a:pt x="32" y="313"/>
                </a:lnTo>
                <a:lnTo>
                  <a:pt x="87" y="265"/>
                </a:lnTo>
                <a:lnTo>
                  <a:pt x="107" y="181"/>
                </a:lnTo>
                <a:lnTo>
                  <a:pt x="168" y="143"/>
                </a:lnTo>
                <a:lnTo>
                  <a:pt x="201" y="88"/>
                </a:lnTo>
                <a:lnTo>
                  <a:pt x="266" y="84"/>
                </a:lnTo>
                <a:lnTo>
                  <a:pt x="323" y="0"/>
                </a:lnTo>
              </a:path>
            </a:pathLst>
          </a:custGeom>
          <a:solidFill>
            <a:srgbClr val="0070C0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77232" tIns="38616" rIns="77232" bIns="38616"/>
          <a:lstStyle/>
          <a:p>
            <a:endParaRPr lang="zh-CN" altLang="en-US"/>
          </a:p>
        </p:txBody>
      </p:sp>
      <p:sp>
        <p:nvSpPr>
          <p:cNvPr id="80" name="Freeform 100"/>
          <p:cNvSpPr>
            <a:spLocks/>
          </p:cNvSpPr>
          <p:nvPr/>
        </p:nvSpPr>
        <p:spPr bwMode="gray">
          <a:xfrm>
            <a:off x="3701511" y="2152871"/>
            <a:ext cx="576662" cy="575730"/>
          </a:xfrm>
          <a:custGeom>
            <a:avLst/>
            <a:gdLst>
              <a:gd name="T0" fmla="*/ 182 w 860"/>
              <a:gd name="T1" fmla="*/ 145 h 858"/>
              <a:gd name="T2" fmla="*/ 179 w 860"/>
              <a:gd name="T3" fmla="*/ 149 h 858"/>
              <a:gd name="T4" fmla="*/ 174 w 860"/>
              <a:gd name="T5" fmla="*/ 152 h 858"/>
              <a:gd name="T6" fmla="*/ 166 w 860"/>
              <a:gd name="T7" fmla="*/ 154 h 858"/>
              <a:gd name="T8" fmla="*/ 156 w 860"/>
              <a:gd name="T9" fmla="*/ 157 h 858"/>
              <a:gd name="T10" fmla="*/ 149 w 860"/>
              <a:gd name="T11" fmla="*/ 163 h 858"/>
              <a:gd name="T12" fmla="*/ 140 w 860"/>
              <a:gd name="T13" fmla="*/ 170 h 858"/>
              <a:gd name="T14" fmla="*/ 133 w 860"/>
              <a:gd name="T15" fmla="*/ 176 h 858"/>
              <a:gd name="T16" fmla="*/ 129 w 860"/>
              <a:gd name="T17" fmla="*/ 180 h 858"/>
              <a:gd name="T18" fmla="*/ 123 w 860"/>
              <a:gd name="T19" fmla="*/ 186 h 858"/>
              <a:gd name="T20" fmla="*/ 119 w 860"/>
              <a:gd name="T21" fmla="*/ 194 h 858"/>
              <a:gd name="T22" fmla="*/ 113 w 860"/>
              <a:gd name="T23" fmla="*/ 201 h 858"/>
              <a:gd name="T24" fmla="*/ 107 w 860"/>
              <a:gd name="T25" fmla="*/ 204 h 858"/>
              <a:gd name="T26" fmla="*/ 103 w 860"/>
              <a:gd name="T27" fmla="*/ 208 h 858"/>
              <a:gd name="T28" fmla="*/ 95 w 860"/>
              <a:gd name="T29" fmla="*/ 213 h 858"/>
              <a:gd name="T30" fmla="*/ 89 w 860"/>
              <a:gd name="T31" fmla="*/ 215 h 858"/>
              <a:gd name="T32" fmla="*/ 88 w 860"/>
              <a:gd name="T33" fmla="*/ 210 h 858"/>
              <a:gd name="T34" fmla="*/ 92 w 860"/>
              <a:gd name="T35" fmla="*/ 204 h 858"/>
              <a:gd name="T36" fmla="*/ 98 w 860"/>
              <a:gd name="T37" fmla="*/ 198 h 858"/>
              <a:gd name="T38" fmla="*/ 103 w 860"/>
              <a:gd name="T39" fmla="*/ 191 h 858"/>
              <a:gd name="T40" fmla="*/ 101 w 860"/>
              <a:gd name="T41" fmla="*/ 187 h 858"/>
              <a:gd name="T42" fmla="*/ 95 w 860"/>
              <a:gd name="T43" fmla="*/ 184 h 858"/>
              <a:gd name="T44" fmla="*/ 91 w 860"/>
              <a:gd name="T45" fmla="*/ 179 h 858"/>
              <a:gd name="T46" fmla="*/ 93 w 860"/>
              <a:gd name="T47" fmla="*/ 170 h 858"/>
              <a:gd name="T48" fmla="*/ 100 w 860"/>
              <a:gd name="T49" fmla="*/ 159 h 858"/>
              <a:gd name="T50" fmla="*/ 107 w 860"/>
              <a:gd name="T51" fmla="*/ 148 h 858"/>
              <a:gd name="T52" fmla="*/ 110 w 860"/>
              <a:gd name="T53" fmla="*/ 140 h 858"/>
              <a:gd name="T54" fmla="*/ 110 w 860"/>
              <a:gd name="T55" fmla="*/ 135 h 858"/>
              <a:gd name="T56" fmla="*/ 105 w 860"/>
              <a:gd name="T57" fmla="*/ 129 h 858"/>
              <a:gd name="T58" fmla="*/ 99 w 860"/>
              <a:gd name="T59" fmla="*/ 123 h 858"/>
              <a:gd name="T60" fmla="*/ 94 w 860"/>
              <a:gd name="T61" fmla="*/ 122 h 858"/>
              <a:gd name="T62" fmla="*/ 87 w 860"/>
              <a:gd name="T63" fmla="*/ 123 h 858"/>
              <a:gd name="T64" fmla="*/ 78 w 860"/>
              <a:gd name="T65" fmla="*/ 123 h 858"/>
              <a:gd name="T66" fmla="*/ 74 w 860"/>
              <a:gd name="T67" fmla="*/ 124 h 858"/>
              <a:gd name="T68" fmla="*/ 70 w 860"/>
              <a:gd name="T69" fmla="*/ 134 h 858"/>
              <a:gd name="T70" fmla="*/ 66 w 860"/>
              <a:gd name="T71" fmla="*/ 145 h 858"/>
              <a:gd name="T72" fmla="*/ 60 w 860"/>
              <a:gd name="T73" fmla="*/ 152 h 858"/>
              <a:gd name="T74" fmla="*/ 53 w 860"/>
              <a:gd name="T75" fmla="*/ 163 h 858"/>
              <a:gd name="T76" fmla="*/ 46 w 860"/>
              <a:gd name="T77" fmla="*/ 169 h 858"/>
              <a:gd name="T78" fmla="*/ 41 w 860"/>
              <a:gd name="T79" fmla="*/ 172 h 858"/>
              <a:gd name="T80" fmla="*/ 34 w 860"/>
              <a:gd name="T81" fmla="*/ 167 h 858"/>
              <a:gd name="T82" fmla="*/ 14 w 860"/>
              <a:gd name="T83" fmla="*/ 147 h 858"/>
              <a:gd name="T84" fmla="*/ 5 w 860"/>
              <a:gd name="T85" fmla="*/ 127 h 858"/>
              <a:gd name="T86" fmla="*/ 7 w 860"/>
              <a:gd name="T87" fmla="*/ 101 h 858"/>
              <a:gd name="T88" fmla="*/ 3 w 860"/>
              <a:gd name="T89" fmla="*/ 79 h 858"/>
              <a:gd name="T90" fmla="*/ 21 w 860"/>
              <a:gd name="T91" fmla="*/ 80 h 858"/>
              <a:gd name="T92" fmla="*/ 43 w 860"/>
              <a:gd name="T93" fmla="*/ 78 h 858"/>
              <a:gd name="T94" fmla="*/ 69 w 860"/>
              <a:gd name="T95" fmla="*/ 53 h 858"/>
              <a:gd name="T96" fmla="*/ 94 w 860"/>
              <a:gd name="T97" fmla="*/ 44 h 858"/>
              <a:gd name="T98" fmla="*/ 108 w 860"/>
              <a:gd name="T99" fmla="*/ 37 h 858"/>
              <a:gd name="T100" fmla="*/ 131 w 860"/>
              <a:gd name="T101" fmla="*/ 12 h 858"/>
              <a:gd name="T102" fmla="*/ 149 w 860"/>
              <a:gd name="T103" fmla="*/ 6 h 858"/>
              <a:gd name="T104" fmla="*/ 182 w 860"/>
              <a:gd name="T105" fmla="*/ 30 h 858"/>
              <a:gd name="T106" fmla="*/ 194 w 860"/>
              <a:gd name="T107" fmla="*/ 60 h 858"/>
              <a:gd name="T108" fmla="*/ 215 w 860"/>
              <a:gd name="T109" fmla="*/ 101 h 858"/>
              <a:gd name="T110" fmla="*/ 183 w 860"/>
              <a:gd name="T111" fmla="*/ 134 h 8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60"/>
              <a:gd name="T169" fmla="*/ 0 h 858"/>
              <a:gd name="T170" fmla="*/ 860 w 860"/>
              <a:gd name="T171" fmla="*/ 858 h 85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60" h="858">
                <a:moveTo>
                  <a:pt x="725" y="575"/>
                </a:moveTo>
                <a:lnTo>
                  <a:pt x="725" y="579"/>
                </a:lnTo>
                <a:lnTo>
                  <a:pt x="719" y="585"/>
                </a:lnTo>
                <a:lnTo>
                  <a:pt x="713" y="594"/>
                </a:lnTo>
                <a:lnTo>
                  <a:pt x="705" y="604"/>
                </a:lnTo>
                <a:lnTo>
                  <a:pt x="695" y="608"/>
                </a:lnTo>
                <a:lnTo>
                  <a:pt x="681" y="610"/>
                </a:lnTo>
                <a:lnTo>
                  <a:pt x="664" y="614"/>
                </a:lnTo>
                <a:lnTo>
                  <a:pt x="642" y="618"/>
                </a:lnTo>
                <a:lnTo>
                  <a:pt x="622" y="626"/>
                </a:lnTo>
                <a:lnTo>
                  <a:pt x="607" y="638"/>
                </a:lnTo>
                <a:lnTo>
                  <a:pt x="593" y="651"/>
                </a:lnTo>
                <a:lnTo>
                  <a:pt x="577" y="665"/>
                </a:lnTo>
                <a:lnTo>
                  <a:pt x="559" y="679"/>
                </a:lnTo>
                <a:lnTo>
                  <a:pt x="544" y="693"/>
                </a:lnTo>
                <a:lnTo>
                  <a:pt x="530" y="703"/>
                </a:lnTo>
                <a:lnTo>
                  <a:pt x="522" y="711"/>
                </a:lnTo>
                <a:lnTo>
                  <a:pt x="514" y="718"/>
                </a:lnTo>
                <a:lnTo>
                  <a:pt x="502" y="730"/>
                </a:lnTo>
                <a:lnTo>
                  <a:pt x="492" y="744"/>
                </a:lnTo>
                <a:lnTo>
                  <a:pt x="481" y="760"/>
                </a:lnTo>
                <a:lnTo>
                  <a:pt x="475" y="774"/>
                </a:lnTo>
                <a:lnTo>
                  <a:pt x="465" y="789"/>
                </a:lnTo>
                <a:lnTo>
                  <a:pt x="451" y="801"/>
                </a:lnTo>
                <a:lnTo>
                  <a:pt x="437" y="809"/>
                </a:lnTo>
                <a:lnTo>
                  <a:pt x="427" y="815"/>
                </a:lnTo>
                <a:lnTo>
                  <a:pt x="422" y="823"/>
                </a:lnTo>
                <a:lnTo>
                  <a:pt x="410" y="831"/>
                </a:lnTo>
                <a:lnTo>
                  <a:pt x="394" y="840"/>
                </a:lnTo>
                <a:lnTo>
                  <a:pt x="380" y="850"/>
                </a:lnTo>
                <a:lnTo>
                  <a:pt x="364" y="856"/>
                </a:lnTo>
                <a:lnTo>
                  <a:pt x="355" y="858"/>
                </a:lnTo>
                <a:lnTo>
                  <a:pt x="349" y="854"/>
                </a:lnTo>
                <a:lnTo>
                  <a:pt x="349" y="838"/>
                </a:lnTo>
                <a:lnTo>
                  <a:pt x="355" y="827"/>
                </a:lnTo>
                <a:lnTo>
                  <a:pt x="366" y="815"/>
                </a:lnTo>
                <a:lnTo>
                  <a:pt x="380" y="801"/>
                </a:lnTo>
                <a:lnTo>
                  <a:pt x="392" y="789"/>
                </a:lnTo>
                <a:lnTo>
                  <a:pt x="404" y="775"/>
                </a:lnTo>
                <a:lnTo>
                  <a:pt x="410" y="764"/>
                </a:lnTo>
                <a:lnTo>
                  <a:pt x="410" y="754"/>
                </a:lnTo>
                <a:lnTo>
                  <a:pt x="404" y="748"/>
                </a:lnTo>
                <a:lnTo>
                  <a:pt x="392" y="742"/>
                </a:lnTo>
                <a:lnTo>
                  <a:pt x="380" y="734"/>
                </a:lnTo>
                <a:lnTo>
                  <a:pt x="370" y="726"/>
                </a:lnTo>
                <a:lnTo>
                  <a:pt x="364" y="716"/>
                </a:lnTo>
                <a:lnTo>
                  <a:pt x="364" y="699"/>
                </a:lnTo>
                <a:lnTo>
                  <a:pt x="372" y="679"/>
                </a:lnTo>
                <a:lnTo>
                  <a:pt x="382" y="661"/>
                </a:lnTo>
                <a:lnTo>
                  <a:pt x="400" y="636"/>
                </a:lnTo>
                <a:lnTo>
                  <a:pt x="418" y="608"/>
                </a:lnTo>
                <a:lnTo>
                  <a:pt x="425" y="592"/>
                </a:lnTo>
                <a:lnTo>
                  <a:pt x="433" y="575"/>
                </a:lnTo>
                <a:lnTo>
                  <a:pt x="441" y="559"/>
                </a:lnTo>
                <a:lnTo>
                  <a:pt x="443" y="547"/>
                </a:lnTo>
                <a:lnTo>
                  <a:pt x="439" y="537"/>
                </a:lnTo>
                <a:lnTo>
                  <a:pt x="429" y="526"/>
                </a:lnTo>
                <a:lnTo>
                  <a:pt x="418" y="514"/>
                </a:lnTo>
                <a:lnTo>
                  <a:pt x="404" y="502"/>
                </a:lnTo>
                <a:lnTo>
                  <a:pt x="394" y="494"/>
                </a:lnTo>
                <a:lnTo>
                  <a:pt x="384" y="490"/>
                </a:lnTo>
                <a:lnTo>
                  <a:pt x="374" y="490"/>
                </a:lnTo>
                <a:lnTo>
                  <a:pt x="362" y="492"/>
                </a:lnTo>
                <a:lnTo>
                  <a:pt x="345" y="494"/>
                </a:lnTo>
                <a:lnTo>
                  <a:pt x="325" y="494"/>
                </a:lnTo>
                <a:lnTo>
                  <a:pt x="311" y="492"/>
                </a:lnTo>
                <a:lnTo>
                  <a:pt x="301" y="492"/>
                </a:lnTo>
                <a:lnTo>
                  <a:pt x="294" y="498"/>
                </a:lnTo>
                <a:lnTo>
                  <a:pt x="286" y="512"/>
                </a:lnTo>
                <a:lnTo>
                  <a:pt x="280" y="533"/>
                </a:lnTo>
                <a:lnTo>
                  <a:pt x="272" y="557"/>
                </a:lnTo>
                <a:lnTo>
                  <a:pt x="264" y="577"/>
                </a:lnTo>
                <a:lnTo>
                  <a:pt x="254" y="592"/>
                </a:lnTo>
                <a:lnTo>
                  <a:pt x="242" y="608"/>
                </a:lnTo>
                <a:lnTo>
                  <a:pt x="227" y="630"/>
                </a:lnTo>
                <a:lnTo>
                  <a:pt x="211" y="650"/>
                </a:lnTo>
                <a:lnTo>
                  <a:pt x="197" y="663"/>
                </a:lnTo>
                <a:lnTo>
                  <a:pt x="183" y="673"/>
                </a:lnTo>
                <a:lnTo>
                  <a:pt x="172" y="681"/>
                </a:lnTo>
                <a:lnTo>
                  <a:pt x="162" y="687"/>
                </a:lnTo>
                <a:lnTo>
                  <a:pt x="158" y="691"/>
                </a:lnTo>
                <a:lnTo>
                  <a:pt x="134" y="667"/>
                </a:lnTo>
                <a:lnTo>
                  <a:pt x="103" y="620"/>
                </a:lnTo>
                <a:lnTo>
                  <a:pt x="55" y="587"/>
                </a:lnTo>
                <a:lnTo>
                  <a:pt x="0" y="569"/>
                </a:lnTo>
                <a:lnTo>
                  <a:pt x="20" y="510"/>
                </a:lnTo>
                <a:lnTo>
                  <a:pt x="53" y="457"/>
                </a:lnTo>
                <a:lnTo>
                  <a:pt x="30" y="402"/>
                </a:lnTo>
                <a:lnTo>
                  <a:pt x="30" y="337"/>
                </a:lnTo>
                <a:lnTo>
                  <a:pt x="10" y="315"/>
                </a:lnTo>
                <a:lnTo>
                  <a:pt x="40" y="285"/>
                </a:lnTo>
                <a:lnTo>
                  <a:pt x="81" y="317"/>
                </a:lnTo>
                <a:lnTo>
                  <a:pt x="126" y="382"/>
                </a:lnTo>
                <a:lnTo>
                  <a:pt x="170" y="311"/>
                </a:lnTo>
                <a:lnTo>
                  <a:pt x="215" y="274"/>
                </a:lnTo>
                <a:lnTo>
                  <a:pt x="274" y="209"/>
                </a:lnTo>
                <a:lnTo>
                  <a:pt x="349" y="189"/>
                </a:lnTo>
                <a:lnTo>
                  <a:pt x="376" y="173"/>
                </a:lnTo>
                <a:lnTo>
                  <a:pt x="380" y="134"/>
                </a:lnTo>
                <a:lnTo>
                  <a:pt x="431" y="146"/>
                </a:lnTo>
                <a:lnTo>
                  <a:pt x="475" y="108"/>
                </a:lnTo>
                <a:lnTo>
                  <a:pt x="524" y="47"/>
                </a:lnTo>
                <a:lnTo>
                  <a:pt x="524" y="0"/>
                </a:lnTo>
                <a:lnTo>
                  <a:pt x="595" y="22"/>
                </a:lnTo>
                <a:lnTo>
                  <a:pt x="679" y="45"/>
                </a:lnTo>
                <a:lnTo>
                  <a:pt x="725" y="120"/>
                </a:lnTo>
                <a:lnTo>
                  <a:pt x="784" y="187"/>
                </a:lnTo>
                <a:lnTo>
                  <a:pt x="774" y="240"/>
                </a:lnTo>
                <a:lnTo>
                  <a:pt x="860" y="317"/>
                </a:lnTo>
                <a:lnTo>
                  <a:pt x="860" y="402"/>
                </a:lnTo>
                <a:lnTo>
                  <a:pt x="815" y="425"/>
                </a:lnTo>
                <a:lnTo>
                  <a:pt x="731" y="533"/>
                </a:lnTo>
                <a:lnTo>
                  <a:pt x="725" y="575"/>
                </a:lnTo>
              </a:path>
            </a:pathLst>
          </a:custGeom>
          <a:solidFill>
            <a:srgbClr val="0070C0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77232" tIns="38616" rIns="77232" bIns="38616"/>
          <a:lstStyle/>
          <a:p>
            <a:endParaRPr lang="zh-CN" altLang="en-US"/>
          </a:p>
        </p:txBody>
      </p:sp>
      <p:sp>
        <p:nvSpPr>
          <p:cNvPr id="81" name="Freeform 82"/>
          <p:cNvSpPr>
            <a:spLocks/>
          </p:cNvSpPr>
          <p:nvPr/>
        </p:nvSpPr>
        <p:spPr bwMode="gray">
          <a:xfrm>
            <a:off x="3842431" y="3599573"/>
            <a:ext cx="379524" cy="426764"/>
          </a:xfrm>
          <a:custGeom>
            <a:avLst/>
            <a:gdLst>
              <a:gd name="T0" fmla="*/ 109 w 565"/>
              <a:gd name="T1" fmla="*/ 11 h 638"/>
              <a:gd name="T2" fmla="*/ 106 w 565"/>
              <a:gd name="T3" fmla="*/ 11 h 638"/>
              <a:gd name="T4" fmla="*/ 103 w 565"/>
              <a:gd name="T5" fmla="*/ 14 h 638"/>
              <a:gd name="T6" fmla="*/ 100 w 565"/>
              <a:gd name="T7" fmla="*/ 21 h 638"/>
              <a:gd name="T8" fmla="*/ 99 w 565"/>
              <a:gd name="T9" fmla="*/ 28 h 638"/>
              <a:gd name="T10" fmla="*/ 96 w 565"/>
              <a:gd name="T11" fmla="*/ 31 h 638"/>
              <a:gd name="T12" fmla="*/ 90 w 565"/>
              <a:gd name="T13" fmla="*/ 29 h 638"/>
              <a:gd name="T14" fmla="*/ 84 w 565"/>
              <a:gd name="T15" fmla="*/ 26 h 638"/>
              <a:gd name="T16" fmla="*/ 80 w 565"/>
              <a:gd name="T17" fmla="*/ 26 h 638"/>
              <a:gd name="T18" fmla="*/ 82 w 565"/>
              <a:gd name="T19" fmla="*/ 32 h 638"/>
              <a:gd name="T20" fmla="*/ 87 w 565"/>
              <a:gd name="T21" fmla="*/ 36 h 638"/>
              <a:gd name="T22" fmla="*/ 93 w 565"/>
              <a:gd name="T23" fmla="*/ 38 h 638"/>
              <a:gd name="T24" fmla="*/ 101 w 565"/>
              <a:gd name="T25" fmla="*/ 35 h 638"/>
              <a:gd name="T26" fmla="*/ 104 w 565"/>
              <a:gd name="T27" fmla="*/ 31 h 638"/>
              <a:gd name="T28" fmla="*/ 106 w 565"/>
              <a:gd name="T29" fmla="*/ 25 h 638"/>
              <a:gd name="T30" fmla="*/ 110 w 565"/>
              <a:gd name="T31" fmla="*/ 24 h 638"/>
              <a:gd name="T32" fmla="*/ 117 w 565"/>
              <a:gd name="T33" fmla="*/ 30 h 638"/>
              <a:gd name="T34" fmla="*/ 126 w 565"/>
              <a:gd name="T35" fmla="*/ 34 h 638"/>
              <a:gd name="T36" fmla="*/ 131 w 565"/>
              <a:gd name="T37" fmla="*/ 36 h 638"/>
              <a:gd name="T38" fmla="*/ 138 w 565"/>
              <a:gd name="T39" fmla="*/ 38 h 638"/>
              <a:gd name="T40" fmla="*/ 142 w 565"/>
              <a:gd name="T41" fmla="*/ 44 h 638"/>
              <a:gd name="T42" fmla="*/ 139 w 565"/>
              <a:gd name="T43" fmla="*/ 51 h 638"/>
              <a:gd name="T44" fmla="*/ 133 w 565"/>
              <a:gd name="T45" fmla="*/ 58 h 638"/>
              <a:gd name="T46" fmla="*/ 130 w 565"/>
              <a:gd name="T47" fmla="*/ 60 h 638"/>
              <a:gd name="T48" fmla="*/ 134 w 565"/>
              <a:gd name="T49" fmla="*/ 60 h 638"/>
              <a:gd name="T50" fmla="*/ 139 w 565"/>
              <a:gd name="T51" fmla="*/ 60 h 638"/>
              <a:gd name="T52" fmla="*/ 141 w 565"/>
              <a:gd name="T53" fmla="*/ 63 h 638"/>
              <a:gd name="T54" fmla="*/ 136 w 565"/>
              <a:gd name="T55" fmla="*/ 67 h 638"/>
              <a:gd name="T56" fmla="*/ 129 w 565"/>
              <a:gd name="T57" fmla="*/ 71 h 638"/>
              <a:gd name="T58" fmla="*/ 126 w 565"/>
              <a:gd name="T59" fmla="*/ 73 h 638"/>
              <a:gd name="T60" fmla="*/ 129 w 565"/>
              <a:gd name="T61" fmla="*/ 73 h 638"/>
              <a:gd name="T62" fmla="*/ 135 w 565"/>
              <a:gd name="T63" fmla="*/ 78 h 638"/>
              <a:gd name="T64" fmla="*/ 136 w 565"/>
              <a:gd name="T65" fmla="*/ 88 h 638"/>
              <a:gd name="T66" fmla="*/ 138 w 565"/>
              <a:gd name="T67" fmla="*/ 98 h 638"/>
              <a:gd name="T68" fmla="*/ 141 w 565"/>
              <a:gd name="T69" fmla="*/ 104 h 638"/>
              <a:gd name="T70" fmla="*/ 141 w 565"/>
              <a:gd name="T71" fmla="*/ 108 h 638"/>
              <a:gd name="T72" fmla="*/ 136 w 565"/>
              <a:gd name="T73" fmla="*/ 112 h 638"/>
              <a:gd name="T74" fmla="*/ 129 w 565"/>
              <a:gd name="T75" fmla="*/ 111 h 638"/>
              <a:gd name="T76" fmla="*/ 123 w 565"/>
              <a:gd name="T77" fmla="*/ 110 h 638"/>
              <a:gd name="T78" fmla="*/ 119 w 565"/>
              <a:gd name="T79" fmla="*/ 116 h 638"/>
              <a:gd name="T80" fmla="*/ 118 w 565"/>
              <a:gd name="T81" fmla="*/ 122 h 638"/>
              <a:gd name="T82" fmla="*/ 116 w 565"/>
              <a:gd name="T83" fmla="*/ 129 h 638"/>
              <a:gd name="T84" fmla="*/ 113 w 565"/>
              <a:gd name="T85" fmla="*/ 136 h 638"/>
              <a:gd name="T86" fmla="*/ 112 w 565"/>
              <a:gd name="T87" fmla="*/ 146 h 638"/>
              <a:gd name="T88" fmla="*/ 112 w 565"/>
              <a:gd name="T89" fmla="*/ 150 h 638"/>
              <a:gd name="T90" fmla="*/ 102 w 565"/>
              <a:gd name="T91" fmla="*/ 158 h 638"/>
              <a:gd name="T92" fmla="*/ 88 w 565"/>
              <a:gd name="T93" fmla="*/ 158 h 638"/>
              <a:gd name="T94" fmla="*/ 69 w 565"/>
              <a:gd name="T95" fmla="*/ 148 h 638"/>
              <a:gd name="T96" fmla="*/ 47 w 565"/>
              <a:gd name="T97" fmla="*/ 155 h 638"/>
              <a:gd name="T98" fmla="*/ 35 w 565"/>
              <a:gd name="T99" fmla="*/ 128 h 638"/>
              <a:gd name="T100" fmla="*/ 20 w 565"/>
              <a:gd name="T101" fmla="*/ 113 h 638"/>
              <a:gd name="T102" fmla="*/ 5 w 565"/>
              <a:gd name="T103" fmla="*/ 83 h 638"/>
              <a:gd name="T104" fmla="*/ 27 w 565"/>
              <a:gd name="T105" fmla="*/ 49 h 638"/>
              <a:gd name="T106" fmla="*/ 42 w 565"/>
              <a:gd name="T107" fmla="*/ 36 h 638"/>
              <a:gd name="T108" fmla="*/ 46 w 565"/>
              <a:gd name="T109" fmla="*/ 12 h 638"/>
              <a:gd name="T110" fmla="*/ 56 w 565"/>
              <a:gd name="T111" fmla="*/ 0 h 638"/>
              <a:gd name="T112" fmla="*/ 76 w 565"/>
              <a:gd name="T113" fmla="*/ 7 h 638"/>
              <a:gd name="T114" fmla="*/ 96 w 565"/>
              <a:gd name="T115" fmla="*/ 1 h 638"/>
              <a:gd name="T116" fmla="*/ 109 w 565"/>
              <a:gd name="T117" fmla="*/ 11 h 6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65"/>
              <a:gd name="T178" fmla="*/ 0 h 638"/>
              <a:gd name="T179" fmla="*/ 565 w 565"/>
              <a:gd name="T180" fmla="*/ 638 h 63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65" h="638">
                <a:moveTo>
                  <a:pt x="433" y="44"/>
                </a:moveTo>
                <a:lnTo>
                  <a:pt x="433" y="44"/>
                </a:lnTo>
                <a:lnTo>
                  <a:pt x="429" y="46"/>
                </a:lnTo>
                <a:lnTo>
                  <a:pt x="423" y="47"/>
                </a:lnTo>
                <a:lnTo>
                  <a:pt x="417" y="53"/>
                </a:lnTo>
                <a:lnTo>
                  <a:pt x="411" y="59"/>
                </a:lnTo>
                <a:lnTo>
                  <a:pt x="403" y="69"/>
                </a:lnTo>
                <a:lnTo>
                  <a:pt x="398" y="85"/>
                </a:lnTo>
                <a:lnTo>
                  <a:pt x="396" y="99"/>
                </a:lnTo>
                <a:lnTo>
                  <a:pt x="394" y="112"/>
                </a:lnTo>
                <a:lnTo>
                  <a:pt x="392" y="122"/>
                </a:lnTo>
                <a:lnTo>
                  <a:pt x="384" y="126"/>
                </a:lnTo>
                <a:lnTo>
                  <a:pt x="372" y="122"/>
                </a:lnTo>
                <a:lnTo>
                  <a:pt x="360" y="118"/>
                </a:lnTo>
                <a:lnTo>
                  <a:pt x="346" y="110"/>
                </a:lnTo>
                <a:lnTo>
                  <a:pt x="335" y="107"/>
                </a:lnTo>
                <a:lnTo>
                  <a:pt x="325" y="105"/>
                </a:lnTo>
                <a:lnTo>
                  <a:pt x="319" y="107"/>
                </a:lnTo>
                <a:lnTo>
                  <a:pt x="317" y="118"/>
                </a:lnTo>
                <a:lnTo>
                  <a:pt x="325" y="128"/>
                </a:lnTo>
                <a:lnTo>
                  <a:pt x="337" y="138"/>
                </a:lnTo>
                <a:lnTo>
                  <a:pt x="346" y="146"/>
                </a:lnTo>
                <a:lnTo>
                  <a:pt x="358" y="152"/>
                </a:lnTo>
                <a:lnTo>
                  <a:pt x="372" y="154"/>
                </a:lnTo>
                <a:lnTo>
                  <a:pt x="388" y="150"/>
                </a:lnTo>
                <a:lnTo>
                  <a:pt x="402" y="142"/>
                </a:lnTo>
                <a:lnTo>
                  <a:pt x="407" y="134"/>
                </a:lnTo>
                <a:lnTo>
                  <a:pt x="413" y="124"/>
                </a:lnTo>
                <a:lnTo>
                  <a:pt x="417" y="112"/>
                </a:lnTo>
                <a:lnTo>
                  <a:pt x="423" y="103"/>
                </a:lnTo>
                <a:lnTo>
                  <a:pt x="429" y="97"/>
                </a:lnTo>
                <a:lnTo>
                  <a:pt x="437" y="97"/>
                </a:lnTo>
                <a:lnTo>
                  <a:pt x="447" y="105"/>
                </a:lnTo>
                <a:lnTo>
                  <a:pt x="468" y="122"/>
                </a:lnTo>
                <a:lnTo>
                  <a:pt x="486" y="132"/>
                </a:lnTo>
                <a:lnTo>
                  <a:pt x="502" y="138"/>
                </a:lnTo>
                <a:lnTo>
                  <a:pt x="514" y="142"/>
                </a:lnTo>
                <a:lnTo>
                  <a:pt x="524" y="144"/>
                </a:lnTo>
                <a:lnTo>
                  <a:pt x="537" y="148"/>
                </a:lnTo>
                <a:lnTo>
                  <a:pt x="549" y="154"/>
                </a:lnTo>
                <a:lnTo>
                  <a:pt x="559" y="164"/>
                </a:lnTo>
                <a:lnTo>
                  <a:pt x="565" y="177"/>
                </a:lnTo>
                <a:lnTo>
                  <a:pt x="561" y="191"/>
                </a:lnTo>
                <a:lnTo>
                  <a:pt x="553" y="207"/>
                </a:lnTo>
                <a:lnTo>
                  <a:pt x="543" y="221"/>
                </a:lnTo>
                <a:lnTo>
                  <a:pt x="531" y="232"/>
                </a:lnTo>
                <a:lnTo>
                  <a:pt x="524" y="240"/>
                </a:lnTo>
                <a:lnTo>
                  <a:pt x="520" y="242"/>
                </a:lnTo>
                <a:lnTo>
                  <a:pt x="524" y="242"/>
                </a:lnTo>
                <a:lnTo>
                  <a:pt x="533" y="242"/>
                </a:lnTo>
                <a:lnTo>
                  <a:pt x="543" y="240"/>
                </a:lnTo>
                <a:lnTo>
                  <a:pt x="555" y="242"/>
                </a:lnTo>
                <a:lnTo>
                  <a:pt x="561" y="246"/>
                </a:lnTo>
                <a:lnTo>
                  <a:pt x="561" y="252"/>
                </a:lnTo>
                <a:lnTo>
                  <a:pt x="555" y="262"/>
                </a:lnTo>
                <a:lnTo>
                  <a:pt x="543" y="270"/>
                </a:lnTo>
                <a:lnTo>
                  <a:pt x="529" y="278"/>
                </a:lnTo>
                <a:lnTo>
                  <a:pt x="516" y="286"/>
                </a:lnTo>
                <a:lnTo>
                  <a:pt x="506" y="290"/>
                </a:lnTo>
                <a:lnTo>
                  <a:pt x="502" y="292"/>
                </a:lnTo>
                <a:lnTo>
                  <a:pt x="506" y="292"/>
                </a:lnTo>
                <a:lnTo>
                  <a:pt x="516" y="295"/>
                </a:lnTo>
                <a:lnTo>
                  <a:pt x="528" y="303"/>
                </a:lnTo>
                <a:lnTo>
                  <a:pt x="537" y="315"/>
                </a:lnTo>
                <a:lnTo>
                  <a:pt x="541" y="329"/>
                </a:lnTo>
                <a:lnTo>
                  <a:pt x="543" y="353"/>
                </a:lnTo>
                <a:lnTo>
                  <a:pt x="543" y="374"/>
                </a:lnTo>
                <a:lnTo>
                  <a:pt x="549" y="396"/>
                </a:lnTo>
                <a:lnTo>
                  <a:pt x="555" y="408"/>
                </a:lnTo>
                <a:lnTo>
                  <a:pt x="561" y="418"/>
                </a:lnTo>
                <a:lnTo>
                  <a:pt x="565" y="425"/>
                </a:lnTo>
                <a:lnTo>
                  <a:pt x="563" y="435"/>
                </a:lnTo>
                <a:lnTo>
                  <a:pt x="553" y="445"/>
                </a:lnTo>
                <a:lnTo>
                  <a:pt x="541" y="451"/>
                </a:lnTo>
                <a:lnTo>
                  <a:pt x="528" y="449"/>
                </a:lnTo>
                <a:lnTo>
                  <a:pt x="514" y="445"/>
                </a:lnTo>
                <a:lnTo>
                  <a:pt x="502" y="441"/>
                </a:lnTo>
                <a:lnTo>
                  <a:pt x="490" y="443"/>
                </a:lnTo>
                <a:lnTo>
                  <a:pt x="482" y="453"/>
                </a:lnTo>
                <a:lnTo>
                  <a:pt x="476" y="465"/>
                </a:lnTo>
                <a:lnTo>
                  <a:pt x="474" y="479"/>
                </a:lnTo>
                <a:lnTo>
                  <a:pt x="472" y="492"/>
                </a:lnTo>
                <a:lnTo>
                  <a:pt x="470" y="506"/>
                </a:lnTo>
                <a:lnTo>
                  <a:pt x="463" y="518"/>
                </a:lnTo>
                <a:lnTo>
                  <a:pt x="457" y="532"/>
                </a:lnTo>
                <a:lnTo>
                  <a:pt x="449" y="545"/>
                </a:lnTo>
                <a:lnTo>
                  <a:pt x="447" y="567"/>
                </a:lnTo>
                <a:lnTo>
                  <a:pt x="445" y="587"/>
                </a:lnTo>
                <a:lnTo>
                  <a:pt x="445" y="599"/>
                </a:lnTo>
                <a:lnTo>
                  <a:pt x="445" y="604"/>
                </a:lnTo>
                <a:lnTo>
                  <a:pt x="445" y="606"/>
                </a:lnTo>
                <a:lnTo>
                  <a:pt x="405" y="634"/>
                </a:lnTo>
                <a:lnTo>
                  <a:pt x="382" y="610"/>
                </a:lnTo>
                <a:lnTo>
                  <a:pt x="350" y="634"/>
                </a:lnTo>
                <a:lnTo>
                  <a:pt x="317" y="638"/>
                </a:lnTo>
                <a:lnTo>
                  <a:pt x="274" y="595"/>
                </a:lnTo>
                <a:lnTo>
                  <a:pt x="234" y="638"/>
                </a:lnTo>
                <a:lnTo>
                  <a:pt x="185" y="622"/>
                </a:lnTo>
                <a:lnTo>
                  <a:pt x="146" y="565"/>
                </a:lnTo>
                <a:lnTo>
                  <a:pt x="140" y="514"/>
                </a:lnTo>
                <a:lnTo>
                  <a:pt x="91" y="514"/>
                </a:lnTo>
                <a:lnTo>
                  <a:pt x="77" y="453"/>
                </a:lnTo>
                <a:lnTo>
                  <a:pt x="0" y="394"/>
                </a:lnTo>
                <a:lnTo>
                  <a:pt x="18" y="333"/>
                </a:lnTo>
                <a:lnTo>
                  <a:pt x="77" y="272"/>
                </a:lnTo>
                <a:lnTo>
                  <a:pt x="106" y="199"/>
                </a:lnTo>
                <a:lnTo>
                  <a:pt x="134" y="156"/>
                </a:lnTo>
                <a:lnTo>
                  <a:pt x="165" y="144"/>
                </a:lnTo>
                <a:lnTo>
                  <a:pt x="144" y="101"/>
                </a:lnTo>
                <a:lnTo>
                  <a:pt x="183" y="51"/>
                </a:lnTo>
                <a:lnTo>
                  <a:pt x="179" y="8"/>
                </a:lnTo>
                <a:lnTo>
                  <a:pt x="224" y="0"/>
                </a:lnTo>
                <a:lnTo>
                  <a:pt x="252" y="34"/>
                </a:lnTo>
                <a:lnTo>
                  <a:pt x="301" y="30"/>
                </a:lnTo>
                <a:lnTo>
                  <a:pt x="344" y="20"/>
                </a:lnTo>
                <a:lnTo>
                  <a:pt x="384" y="4"/>
                </a:lnTo>
                <a:lnTo>
                  <a:pt x="415" y="22"/>
                </a:lnTo>
                <a:lnTo>
                  <a:pt x="433" y="44"/>
                </a:lnTo>
              </a:path>
            </a:pathLst>
          </a:custGeom>
          <a:solidFill>
            <a:srgbClr val="0F97C7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77232" tIns="38616" rIns="77232" bIns="38616"/>
          <a:lstStyle/>
          <a:p>
            <a:endParaRPr lang="zh-CN" altLang="en-US"/>
          </a:p>
        </p:txBody>
      </p:sp>
      <p:cxnSp>
        <p:nvCxnSpPr>
          <p:cNvPr id="82" name="直接连接符 81"/>
          <p:cNvCxnSpPr/>
          <p:nvPr/>
        </p:nvCxnSpPr>
        <p:spPr>
          <a:xfrm>
            <a:off x="4208723" y="2514548"/>
            <a:ext cx="213231" cy="21002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4421955" y="2724572"/>
            <a:ext cx="190212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4028402" y="2945269"/>
            <a:ext cx="213231" cy="21002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4241634" y="3155293"/>
            <a:ext cx="20824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 flipV="1">
            <a:off x="4154792" y="3716329"/>
            <a:ext cx="267159" cy="17312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4421955" y="3716329"/>
            <a:ext cx="190212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3598248" y="4689971"/>
            <a:ext cx="213231" cy="21002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3811478" y="4899995"/>
            <a:ext cx="184960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>
          <a:xfrm>
            <a:off x="4998079" y="2318410"/>
            <a:ext cx="1387079" cy="324207"/>
          </a:xfrm>
          <a:prstGeom prst="rect">
            <a:avLst/>
          </a:prstGeom>
        </p:spPr>
        <p:txBody>
          <a:bodyPr wrap="none" lIns="77232" tIns="38616" rIns="77232" bIns="38616">
            <a:spAutoFit/>
          </a:bodyPr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点击添加文本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4998079" y="2805096"/>
            <a:ext cx="1387079" cy="324207"/>
          </a:xfrm>
          <a:prstGeom prst="rect">
            <a:avLst/>
          </a:prstGeom>
        </p:spPr>
        <p:txBody>
          <a:bodyPr wrap="none" lIns="77232" tIns="38616" rIns="77232" bIns="38616">
            <a:spAutoFit/>
          </a:bodyPr>
          <a:lstStyle/>
          <a:p>
            <a:r>
              <a:rPr lang="zh-CN" altLang="en-US" sz="160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点击添加文本</a:t>
            </a: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4998079" y="3367638"/>
            <a:ext cx="1387079" cy="324207"/>
          </a:xfrm>
          <a:prstGeom prst="rect">
            <a:avLst/>
          </a:prstGeom>
        </p:spPr>
        <p:txBody>
          <a:bodyPr wrap="none" lIns="77232" tIns="38616" rIns="77232" bIns="38616">
            <a:spAutoFit/>
          </a:bodyPr>
          <a:lstStyle/>
          <a:p>
            <a:r>
              <a:rPr lang="zh-CN" altLang="en-US" sz="160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点击添加文本</a:t>
            </a: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4354909" y="4491955"/>
            <a:ext cx="1387079" cy="324207"/>
          </a:xfrm>
          <a:prstGeom prst="rect">
            <a:avLst/>
          </a:prstGeom>
        </p:spPr>
        <p:txBody>
          <a:bodyPr wrap="none" lIns="77232" tIns="38616" rIns="77232" bIns="38616">
            <a:spAutoFit/>
          </a:bodyPr>
          <a:lstStyle/>
          <a:p>
            <a:r>
              <a:rPr lang="zh-CN" altLang="en-US" sz="160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点击添加文本</a:t>
            </a: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802992" y="1943551"/>
            <a:ext cx="2328010" cy="3158830"/>
          </a:xfrm>
          <a:prstGeom prst="rect">
            <a:avLst/>
          </a:prstGeom>
          <a:noFill/>
        </p:spPr>
        <p:txBody>
          <a:bodyPr wrap="square" lIns="77232" tIns="38616" rIns="77232" bIns="3861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xmlns:p14="http://schemas.microsoft.com/office/powerpoint/2010/main" val="10616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" presetID="2" presetClass="entr" presetSubtype="8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7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1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7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7" grpId="0" animBg="1"/>
          <p:bldP spid="11" grpId="0"/>
          <p:bldP spid="78" grpId="0" animBg="1"/>
          <p:bldP spid="79" grpId="0" animBg="1"/>
          <p:bldP spid="80" grpId="0" animBg="1"/>
          <p:bldP spid="81" grpId="0" animBg="1"/>
          <p:bldP spid="90" grpId="0"/>
          <p:bldP spid="91" grpId="0"/>
          <p:bldP spid="92" grpId="0"/>
          <p:bldP spid="93" grpId="0"/>
          <p:bldP spid="95" grpId="0"/>
          <p:bldP spid="95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" presetID="2" presetClass="entr" presetSubtype="8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7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1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7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7" grpId="0" animBg="1"/>
          <p:bldP spid="11" grpId="0"/>
          <p:bldP spid="78" grpId="0" animBg="1"/>
          <p:bldP spid="79" grpId="0" animBg="1"/>
          <p:bldP spid="80" grpId="0" animBg="1"/>
          <p:bldP spid="81" grpId="0" animBg="1"/>
          <p:bldP spid="90" grpId="0"/>
          <p:bldP spid="91" grpId="0"/>
          <p:bldP spid="92" grpId="0"/>
          <p:bldP spid="93" grpId="0"/>
          <p:bldP spid="95" grpId="0"/>
          <p:bldP spid="95" grpId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91470" y="13560"/>
            <a:ext cx="1323753" cy="11180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2" name="矩形 1"/>
          <p:cNvSpPr/>
          <p:nvPr/>
        </p:nvSpPr>
        <p:spPr>
          <a:xfrm>
            <a:off x="120361" y="406004"/>
            <a:ext cx="1323753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LOGO</a:t>
            </a:r>
          </a:p>
          <a:p>
            <a:pPr algn="ctr"/>
            <a:r>
              <a:rPr lang="zh-CN" altLang="en-US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公司名称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867732"/>
              </p:ext>
            </p:extLst>
          </p:nvPr>
        </p:nvGraphicFramePr>
        <p:xfrm>
          <a:off x="2051720" y="267494"/>
          <a:ext cx="668655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年度总结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工作完成情况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成功项目展示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工作存在不足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明年工作计划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1447121" y="699542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058769" y="267494"/>
            <a:ext cx="1211619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110580" y="267494"/>
            <a:ext cx="11079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年度总结</a:t>
            </a:r>
          </a:p>
        </p:txBody>
      </p:sp>
      <p:sp>
        <p:nvSpPr>
          <p:cNvPr id="7" name="文本框 13"/>
          <p:cNvSpPr txBox="1"/>
          <p:nvPr/>
        </p:nvSpPr>
        <p:spPr>
          <a:xfrm>
            <a:off x="3040053" y="3235269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经典营销推广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5"/>
          <a:stretch/>
        </p:blipFill>
        <p:spPr>
          <a:xfrm>
            <a:off x="-419956" y="1935896"/>
            <a:ext cx="1567618" cy="32154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899" y="1953182"/>
            <a:ext cx="1248760" cy="31833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5208" y="3457028"/>
            <a:ext cx="1336995" cy="5539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高速立柱广告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202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块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72203" y="2807744"/>
            <a:ext cx="1335701" cy="5539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楼宇电梯视频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3000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40481" y="2643758"/>
            <a:ext cx="1248616" cy="5539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大型楼体广告位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102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36096" y="2764531"/>
            <a:ext cx="1368152" cy="5539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地铁风亭广告位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46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个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256" y="3385904"/>
            <a:ext cx="1368152" cy="5539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机场媒体广告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78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个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23584" y="3976774"/>
            <a:ext cx="4487644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 Light" pitchFamily="34" charset="-122"/>
                <a:ea typeface="微软雅黑 Light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 Light" pitchFamily="34" charset="-122"/>
                <a:ea typeface="微软雅黑 Light" pitchFamily="34" charset="-122"/>
              </a:rPr>
              <a:t>……</a:t>
            </a: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2018016" y="3981409"/>
            <a:ext cx="177720" cy="729369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 flipH="1">
            <a:off x="6957280" y="3939902"/>
            <a:ext cx="177720" cy="729369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09576" y="1973556"/>
            <a:ext cx="1314008" cy="1314008"/>
            <a:chOff x="792868" y="618113"/>
            <a:chExt cx="1314008" cy="1314008"/>
          </a:xfrm>
        </p:grpSpPr>
        <p:grpSp>
          <p:nvGrpSpPr>
            <p:cNvPr id="19" name="组合 18"/>
            <p:cNvGrpSpPr/>
            <p:nvPr/>
          </p:nvGrpSpPr>
          <p:grpSpPr>
            <a:xfrm>
              <a:off x="792868" y="618113"/>
              <a:ext cx="1314008" cy="131400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同心圆 2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椭圆 19"/>
            <p:cNvSpPr/>
            <p:nvPr/>
          </p:nvSpPr>
          <p:spPr>
            <a:xfrm>
              <a:off x="859391" y="680166"/>
              <a:ext cx="1188000" cy="1188000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393896" y="1257742"/>
            <a:ext cx="1314008" cy="1314008"/>
            <a:chOff x="792868" y="618113"/>
            <a:chExt cx="1314008" cy="1314008"/>
          </a:xfrm>
        </p:grpSpPr>
        <p:grpSp>
          <p:nvGrpSpPr>
            <p:cNvPr id="24" name="组合 23"/>
            <p:cNvGrpSpPr/>
            <p:nvPr/>
          </p:nvGrpSpPr>
          <p:grpSpPr>
            <a:xfrm>
              <a:off x="792868" y="618113"/>
              <a:ext cx="1314008" cy="131400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椭圆 24"/>
            <p:cNvSpPr/>
            <p:nvPr/>
          </p:nvSpPr>
          <p:spPr>
            <a:xfrm>
              <a:off x="859391" y="680166"/>
              <a:ext cx="1188000" cy="1188000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978072" y="1059582"/>
            <a:ext cx="1314008" cy="1314008"/>
            <a:chOff x="792868" y="618113"/>
            <a:chExt cx="1314008" cy="1314008"/>
          </a:xfrm>
        </p:grpSpPr>
        <p:grpSp>
          <p:nvGrpSpPr>
            <p:cNvPr id="29" name="组合 28"/>
            <p:cNvGrpSpPr/>
            <p:nvPr/>
          </p:nvGrpSpPr>
          <p:grpSpPr>
            <a:xfrm>
              <a:off x="792868" y="618113"/>
              <a:ext cx="1314008" cy="131400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同心圆 3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椭圆 29"/>
            <p:cNvSpPr/>
            <p:nvPr/>
          </p:nvSpPr>
          <p:spPr>
            <a:xfrm>
              <a:off x="859391" y="680166"/>
              <a:ext cx="1188000" cy="1188000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516268" y="1257742"/>
            <a:ext cx="1314008" cy="1314008"/>
            <a:chOff x="792868" y="618113"/>
            <a:chExt cx="1314008" cy="1314008"/>
          </a:xfrm>
        </p:grpSpPr>
        <p:grpSp>
          <p:nvGrpSpPr>
            <p:cNvPr id="34" name="组合 33"/>
            <p:cNvGrpSpPr/>
            <p:nvPr/>
          </p:nvGrpSpPr>
          <p:grpSpPr>
            <a:xfrm>
              <a:off x="792868" y="618113"/>
              <a:ext cx="1314008" cy="131400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椭圆 34"/>
            <p:cNvSpPr/>
            <p:nvPr/>
          </p:nvSpPr>
          <p:spPr>
            <a:xfrm>
              <a:off x="859391" y="680166"/>
              <a:ext cx="1188000" cy="1188000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912466" y="1977822"/>
            <a:ext cx="1314008" cy="1314008"/>
            <a:chOff x="792868" y="618113"/>
            <a:chExt cx="1314008" cy="1314008"/>
          </a:xfrm>
        </p:grpSpPr>
        <p:grpSp>
          <p:nvGrpSpPr>
            <p:cNvPr id="39" name="组合 38"/>
            <p:cNvGrpSpPr/>
            <p:nvPr/>
          </p:nvGrpSpPr>
          <p:grpSpPr>
            <a:xfrm>
              <a:off x="792868" y="618113"/>
              <a:ext cx="1314008" cy="131400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4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椭圆 39"/>
            <p:cNvSpPr/>
            <p:nvPr/>
          </p:nvSpPr>
          <p:spPr>
            <a:xfrm>
              <a:off x="859391" y="680166"/>
              <a:ext cx="1188000" cy="1188000"/>
            </a:xfrm>
            <a:prstGeom prst="ellipse">
              <a:avLst/>
            </a:pr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274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.25 0 E" pathEditMode="relative" ptsTypes="">
                                          <p:cBhvr>
                                            <p:cTn id="14" dur="2000" spd="-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1264E-6 3.7037E-6 L -0.2862 -0.00324 " pathEditMode="relative" rAng="0" ptsTypes="AA">
                                          <p:cBhvr>
                                            <p:cTn id="19" dur="2000" spd="-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310" y="-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49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1.95619E-6 L 0.31771 0.73033 " pathEditMode="relative" rAng="0" ptsTypes="AA">
                                          <p:cBhvr>
                                            <p:cTn id="24" dur="600" spd="-100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885" y="365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1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49" presetClass="path" presetSubtype="0" ac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1.38889E-6 3.45679E-6 L 0.17066 0.86913 " pathEditMode="relative" rAng="0" ptsTypes="AA">
                                          <p:cBhvr>
                                            <p:cTn id="28" dur="600" spd="-100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24" y="4345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49" presetClass="path" presetSubtype="0" ac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0 2.00555E-6 L 0 0.88121 " pathEditMode="relative" rAng="0" ptsTypes="AA">
                                          <p:cBhvr>
                                            <p:cTn id="32" dur="600" spd="-10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4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49" presetClass="path" presetSubtype="0" ac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3.88889E-6 -4.29497E-6 L -0.17049 0.86671 " pathEditMode="relative" rAng="0" ptsTypes="AA">
                                          <p:cBhvr>
                                            <p:cTn id="36" dur="600" spd="-100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524" y="433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49" presetClass="path" presetSubtype="0" ac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2.22222E-6 2.89108E-6 L -0.32778 0.75902 " pathEditMode="relative" rAng="0" ptsTypes="AA">
                                          <p:cBhvr>
                                            <p:cTn id="40" dur="600" spd="-100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89" y="379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42" presetID="2" presetClass="entr" presetSubtype="4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47" presetID="2" presetClass="entr" presetSubtype="4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52" presetID="2" presetClass="entr" presetSubtype="4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650"/>
                                </p:stCondLst>
                                <p:childTnLst>
                                  <p:par>
                                    <p:cTn id="57" presetID="2" presetClass="entr" presetSubtype="4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62" presetID="2" presetClass="entr" presetSubtype="4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650"/>
                                </p:stCondLst>
                                <p:childTnLst>
                                  <p:par>
                                    <p:cTn id="6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.25 0 E" pathEditMode="relative" ptsTypes="">
                                          <p:cBhvr>
                                            <p:cTn id="14" dur="2000" spd="-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1264E-6 3.7037E-6 L -0.2862 -0.00324 " pathEditMode="relative" rAng="0" ptsTypes="AA">
                                          <p:cBhvr>
                                            <p:cTn id="19" dur="2000" spd="-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310" y="-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49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1.95619E-6 L 0.31771 0.73033 " pathEditMode="relative" rAng="0" ptsTypes="AA">
                                          <p:cBhvr>
                                            <p:cTn id="24" dur="600" spd="-100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885" y="365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1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49" presetClass="path" presetSubtype="0" ac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1.38889E-6 3.45679E-6 L 0.17066 0.86913 " pathEditMode="relative" rAng="0" ptsTypes="AA">
                                          <p:cBhvr>
                                            <p:cTn id="28" dur="600" spd="-100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24" y="4345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49" presetClass="path" presetSubtype="0" ac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0 2.00555E-6 L 0 0.88121 " pathEditMode="relative" rAng="0" ptsTypes="AA">
                                          <p:cBhvr>
                                            <p:cTn id="32" dur="600" spd="-10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4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49" presetClass="path" presetSubtype="0" ac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3.88889E-6 -4.29497E-6 L -0.17049 0.86671 " pathEditMode="relative" rAng="0" ptsTypes="AA">
                                          <p:cBhvr>
                                            <p:cTn id="36" dur="600" spd="-100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524" y="433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49" presetClass="path" presetSubtype="0" ac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2.22222E-6 2.89108E-6 L -0.32778 0.75902 " pathEditMode="relative" rAng="0" ptsTypes="AA">
                                          <p:cBhvr>
                                            <p:cTn id="40" dur="600" spd="-100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89" y="379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4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4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5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650"/>
                                </p:stCondLst>
                                <p:childTnLst>
                                  <p:par>
                                    <p:cTn id="5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6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650"/>
                                </p:stCondLst>
                                <p:childTnLst>
                                  <p:par>
                                    <p:cTn id="6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 animBg="1"/>
          <p:bldP spid="17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91470" y="13560"/>
            <a:ext cx="1323753" cy="11180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4" name="同心圆 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2" name="矩形 1"/>
          <p:cNvSpPr/>
          <p:nvPr/>
        </p:nvSpPr>
        <p:spPr>
          <a:xfrm>
            <a:off x="120361" y="406004"/>
            <a:ext cx="1323753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LOGO</a:t>
            </a:r>
          </a:p>
          <a:p>
            <a:pPr algn="ctr"/>
            <a:r>
              <a:rPr lang="zh-CN" altLang="en-US" b="0" dirty="0">
                <a:solidFill>
                  <a:schemeClr val="tx1"/>
                </a:solidFill>
                <a:latin typeface="Broadway BT" panose="04040905080B02020502" pitchFamily="82" charset="0"/>
                <a:ea typeface="微软雅黑" panose="020B0503020204020204" pitchFamily="34" charset="-122"/>
              </a:rPr>
              <a:t>公司名称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860882"/>
              </p:ext>
            </p:extLst>
          </p:nvPr>
        </p:nvGraphicFramePr>
        <p:xfrm>
          <a:off x="2051720" y="267494"/>
          <a:ext cx="668655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年度总结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工作完成情况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成功项目展示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工作存在不足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明年工作计划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1447121" y="699542"/>
            <a:ext cx="7253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440069" y="258202"/>
            <a:ext cx="1211619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419872" y="267494"/>
            <a:ext cx="126188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工作完成情况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95656" y="1995686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30"/>
          <p:cNvSpPr txBox="1"/>
          <p:nvPr/>
        </p:nvSpPr>
        <p:spPr>
          <a:xfrm>
            <a:off x="2987824" y="121947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工作完全情况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379256" y="1203598"/>
            <a:ext cx="1721136" cy="54884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" name="圆角矩形 1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4351930" y="1373339"/>
              <a:ext cx="3742172" cy="258445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已完成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82237" y="1230814"/>
            <a:ext cx="1721136" cy="54884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7" name="圆角矩形 16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4351930" y="1373339"/>
              <a:ext cx="3742172" cy="258445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未完成</a:t>
              </a:r>
            </a:p>
          </p:txBody>
        </p:sp>
      </p:grpSp>
      <p:sp>
        <p:nvSpPr>
          <p:cNvPr id="22" name="圆角矩形 21"/>
          <p:cNvSpPr/>
          <p:nvPr/>
        </p:nvSpPr>
        <p:spPr>
          <a:xfrm>
            <a:off x="644532" y="2067694"/>
            <a:ext cx="3379516" cy="1008113"/>
          </a:xfrm>
          <a:prstGeom prst="roundRect">
            <a:avLst/>
          </a:prstGeom>
          <a:gradFill>
            <a:gsLst>
              <a:gs pos="42000">
                <a:srgbClr val="F0F0F0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810276" y="2189423"/>
            <a:ext cx="622568" cy="621800"/>
            <a:chOff x="3876110" y="1180376"/>
            <a:chExt cx="622568" cy="621800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3876110" y="1180376"/>
              <a:ext cx="622568" cy="62180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03200" dist="889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TextBox 7"/>
            <p:cNvSpPr>
              <a:spLocks noChangeArrowheads="1"/>
            </p:cNvSpPr>
            <p:nvPr/>
          </p:nvSpPr>
          <p:spPr bwMode="auto">
            <a:xfrm>
              <a:off x="4049025" y="1275833"/>
              <a:ext cx="2767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rgbClr val="0070C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Swiss911 UCm BT" panose="020B0608020202060204" pitchFamily="34" charset="0"/>
                  <a:ea typeface="微软雅黑" pitchFamily="34" charset="-122"/>
                  <a:sym typeface="微软雅黑" pitchFamily="34" charset="-122"/>
                </a:rPr>
                <a:t>1</a:t>
              </a:r>
              <a:endParaRPr lang="zh-CN" altLang="en-US" sz="2800" dirty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wiss911 UCm BT" panose="020B0608020202060204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23" name="TextBox 5"/>
          <p:cNvSpPr txBox="1"/>
          <p:nvPr/>
        </p:nvSpPr>
        <p:spPr>
          <a:xfrm>
            <a:off x="760436" y="2240299"/>
            <a:ext cx="297253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/>
              <a:t>点击输入简要文字内点击输入简要文字内容，言简意赅的说明该分项内容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zh-CN" altLang="en-US" sz="1000" dirty="0"/>
              <a:t>容，言简意赅的说明该分项内容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en-US" altLang="zh-CN" sz="1000" dirty="0"/>
              <a:t>……</a:t>
            </a:r>
          </a:p>
        </p:txBody>
      </p:sp>
      <p:sp>
        <p:nvSpPr>
          <p:cNvPr id="24" name="圆角矩形 23"/>
          <p:cNvSpPr/>
          <p:nvPr/>
        </p:nvSpPr>
        <p:spPr>
          <a:xfrm flipH="1">
            <a:off x="4936900" y="2067694"/>
            <a:ext cx="3379516" cy="1008113"/>
          </a:xfrm>
          <a:prstGeom prst="roundRect">
            <a:avLst/>
          </a:prstGeom>
          <a:gradFill>
            <a:gsLst>
              <a:gs pos="42000">
                <a:srgbClr val="F0F0F0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628586" y="2254526"/>
            <a:ext cx="622568" cy="621800"/>
            <a:chOff x="3876110" y="1180376"/>
            <a:chExt cx="622568" cy="621800"/>
          </a:xfrm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3876110" y="1180376"/>
              <a:ext cx="622568" cy="62180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03200" dist="889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TextBox 7"/>
            <p:cNvSpPr>
              <a:spLocks noChangeArrowheads="1"/>
            </p:cNvSpPr>
            <p:nvPr/>
          </p:nvSpPr>
          <p:spPr bwMode="auto">
            <a:xfrm>
              <a:off x="4049025" y="1275833"/>
              <a:ext cx="2767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rgbClr val="0070C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Swiss911 UCm BT" panose="020B0608020202060204" pitchFamily="34" charset="0"/>
                  <a:ea typeface="微软雅黑" pitchFamily="34" charset="-122"/>
                  <a:sym typeface="微软雅黑" pitchFamily="34" charset="-122"/>
                </a:rPr>
                <a:t>1</a:t>
              </a:r>
              <a:endParaRPr lang="zh-CN" altLang="en-US" sz="2800" dirty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wiss911 UCm BT" panose="020B0608020202060204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28" name="TextBox 5"/>
          <p:cNvSpPr txBox="1"/>
          <p:nvPr/>
        </p:nvSpPr>
        <p:spPr>
          <a:xfrm>
            <a:off x="5337349" y="2283718"/>
            <a:ext cx="2695895" cy="4754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/>
              <a:t>点击输入简要文字内点击输入简要文字内容，言简意赅的说明该分项内容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zh-CN" altLang="en-US" sz="1000" dirty="0"/>
              <a:t>容，言简意赅的说明该分项内容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en-US" altLang="zh-CN" sz="1000" dirty="0"/>
              <a:t>……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666362" y="3147814"/>
            <a:ext cx="3379516" cy="1008113"/>
          </a:xfrm>
          <a:prstGeom prst="roundRect">
            <a:avLst/>
          </a:prstGeom>
          <a:gradFill>
            <a:gsLst>
              <a:gs pos="42000">
                <a:srgbClr val="F0F0F0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832106" y="3269543"/>
            <a:ext cx="622568" cy="621800"/>
            <a:chOff x="3876110" y="1180376"/>
            <a:chExt cx="622568" cy="621800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3876110" y="1180376"/>
              <a:ext cx="622568" cy="62180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03200" dist="889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TextBox 7"/>
            <p:cNvSpPr>
              <a:spLocks noChangeArrowheads="1"/>
            </p:cNvSpPr>
            <p:nvPr/>
          </p:nvSpPr>
          <p:spPr bwMode="auto">
            <a:xfrm>
              <a:off x="4049025" y="1275833"/>
              <a:ext cx="2767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rgbClr val="0070C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Swiss911 UCm BT" panose="020B0608020202060204" pitchFamily="34" charset="0"/>
                  <a:ea typeface="微软雅黑" pitchFamily="34" charset="-122"/>
                  <a:sym typeface="微软雅黑" pitchFamily="34" charset="-122"/>
                </a:rPr>
                <a:t>2</a:t>
              </a:r>
              <a:endParaRPr lang="zh-CN" altLang="en-US" sz="2800" dirty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wiss911 UCm BT" panose="020B0608020202060204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37" name="TextBox 5"/>
          <p:cNvSpPr txBox="1"/>
          <p:nvPr/>
        </p:nvSpPr>
        <p:spPr>
          <a:xfrm>
            <a:off x="782266" y="3320419"/>
            <a:ext cx="297253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/>
              <a:t>点击输入简要文字内点击输入简要文字内容，言简意赅的说明该分项内容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zh-CN" altLang="en-US" sz="1000" dirty="0"/>
              <a:t>容，言简意赅的说明该分项内容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en-US" altLang="zh-CN" sz="1000" dirty="0"/>
              <a:t>……</a:t>
            </a:r>
          </a:p>
        </p:txBody>
      </p:sp>
      <p:sp>
        <p:nvSpPr>
          <p:cNvPr id="38" name="圆角矩形 37"/>
          <p:cNvSpPr/>
          <p:nvPr/>
        </p:nvSpPr>
        <p:spPr>
          <a:xfrm>
            <a:off x="683568" y="4299942"/>
            <a:ext cx="3379516" cy="765817"/>
          </a:xfrm>
          <a:prstGeom prst="roundRect">
            <a:avLst/>
          </a:prstGeom>
          <a:gradFill>
            <a:gsLst>
              <a:gs pos="42000">
                <a:srgbClr val="F0F0F0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885054" y="4443959"/>
            <a:ext cx="622568" cy="621800"/>
            <a:chOff x="3876110" y="1180376"/>
            <a:chExt cx="622568" cy="621800"/>
          </a:xfrm>
        </p:grpSpPr>
        <p:sp>
          <p:nvSpPr>
            <p:cNvPr id="40" name="Freeform 5"/>
            <p:cNvSpPr>
              <a:spLocks/>
            </p:cNvSpPr>
            <p:nvPr/>
          </p:nvSpPr>
          <p:spPr bwMode="auto">
            <a:xfrm>
              <a:off x="3876110" y="1180376"/>
              <a:ext cx="622568" cy="62180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03200" dist="889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TextBox 7"/>
            <p:cNvSpPr>
              <a:spLocks noChangeArrowheads="1"/>
            </p:cNvSpPr>
            <p:nvPr/>
          </p:nvSpPr>
          <p:spPr bwMode="auto">
            <a:xfrm>
              <a:off x="4049025" y="1275833"/>
              <a:ext cx="2767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rgbClr val="0070C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Swiss911 UCm BT" panose="020B0608020202060204" pitchFamily="34" charset="0"/>
                  <a:ea typeface="微软雅黑" pitchFamily="34" charset="-122"/>
                  <a:sym typeface="微软雅黑" pitchFamily="34" charset="-122"/>
                </a:rPr>
                <a:t>3</a:t>
              </a:r>
              <a:endParaRPr lang="zh-CN" altLang="en-US" sz="2800" dirty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wiss911 UCm BT" panose="020B0608020202060204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42" name="TextBox 5"/>
          <p:cNvSpPr txBox="1"/>
          <p:nvPr/>
        </p:nvSpPr>
        <p:spPr>
          <a:xfrm>
            <a:off x="835214" y="4486350"/>
            <a:ext cx="297253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/>
              <a:t>点击输入简要文字内点击输入简要文字内容，言简意赅的说明该分项内容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zh-CN" altLang="en-US" sz="1000" dirty="0"/>
              <a:t>容，言简意赅的说明该分项内容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en-US" altLang="zh-CN" sz="1000" dirty="0"/>
              <a:t>……</a:t>
            </a:r>
          </a:p>
        </p:txBody>
      </p:sp>
      <p:sp>
        <p:nvSpPr>
          <p:cNvPr id="43" name="圆角矩形 42"/>
          <p:cNvSpPr/>
          <p:nvPr/>
        </p:nvSpPr>
        <p:spPr>
          <a:xfrm flipH="1">
            <a:off x="4936900" y="3147813"/>
            <a:ext cx="3379516" cy="1008113"/>
          </a:xfrm>
          <a:prstGeom prst="roundRect">
            <a:avLst/>
          </a:prstGeom>
          <a:gradFill>
            <a:gsLst>
              <a:gs pos="42000">
                <a:srgbClr val="F0F0F0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4628586" y="3262638"/>
            <a:ext cx="622568" cy="621800"/>
            <a:chOff x="3876110" y="1180376"/>
            <a:chExt cx="622568" cy="621800"/>
          </a:xfrm>
        </p:grpSpPr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3876110" y="1180376"/>
              <a:ext cx="622568" cy="62180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03200" dist="889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TextBox 7"/>
            <p:cNvSpPr>
              <a:spLocks noChangeArrowheads="1"/>
            </p:cNvSpPr>
            <p:nvPr/>
          </p:nvSpPr>
          <p:spPr bwMode="auto">
            <a:xfrm>
              <a:off x="4049025" y="1275833"/>
              <a:ext cx="2767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rgbClr val="0070C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Swiss911 UCm BT" panose="020B0608020202060204" pitchFamily="34" charset="0"/>
                  <a:ea typeface="微软雅黑" pitchFamily="34" charset="-122"/>
                  <a:sym typeface="微软雅黑" pitchFamily="34" charset="-122"/>
                </a:rPr>
                <a:t>2</a:t>
              </a:r>
              <a:endParaRPr lang="zh-CN" altLang="en-US" sz="2800" dirty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wiss911 UCm BT" panose="020B0608020202060204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47" name="TextBox 5"/>
          <p:cNvSpPr txBox="1"/>
          <p:nvPr/>
        </p:nvSpPr>
        <p:spPr>
          <a:xfrm>
            <a:off x="5337349" y="3291830"/>
            <a:ext cx="2695895" cy="4754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/>
              <a:t>点击输入简要文字内点击输入简要文字内容，言简意赅的说明该分项内容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zh-CN" altLang="en-US" sz="1000" dirty="0"/>
              <a:t>容，言简意赅的说明该分项内容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en-US" altLang="zh-CN" sz="1000" dirty="0"/>
              <a:t>……</a:t>
            </a:r>
          </a:p>
        </p:txBody>
      </p:sp>
      <p:sp>
        <p:nvSpPr>
          <p:cNvPr id="48" name="圆角矩形 47"/>
          <p:cNvSpPr/>
          <p:nvPr/>
        </p:nvSpPr>
        <p:spPr>
          <a:xfrm flipH="1">
            <a:off x="4936900" y="4227934"/>
            <a:ext cx="3379516" cy="864097"/>
          </a:xfrm>
          <a:prstGeom prst="roundRect">
            <a:avLst/>
          </a:prstGeom>
          <a:gradFill>
            <a:gsLst>
              <a:gs pos="42000">
                <a:srgbClr val="F0F0F0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628586" y="4342758"/>
            <a:ext cx="622568" cy="621800"/>
            <a:chOff x="3876110" y="1180376"/>
            <a:chExt cx="622568" cy="621800"/>
          </a:xfrm>
        </p:grpSpPr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3876110" y="1180376"/>
              <a:ext cx="622568" cy="62180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03200" dist="889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TextBox 7"/>
            <p:cNvSpPr>
              <a:spLocks noChangeArrowheads="1"/>
            </p:cNvSpPr>
            <p:nvPr/>
          </p:nvSpPr>
          <p:spPr bwMode="auto">
            <a:xfrm>
              <a:off x="4049025" y="1275833"/>
              <a:ext cx="2767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rgbClr val="0070C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Swiss911 UCm BT" panose="020B0608020202060204" pitchFamily="34" charset="0"/>
                  <a:ea typeface="微软雅黑" pitchFamily="34" charset="-122"/>
                  <a:sym typeface="微软雅黑" pitchFamily="34" charset="-122"/>
                </a:rPr>
                <a:t>3</a:t>
              </a:r>
              <a:endParaRPr lang="zh-CN" altLang="en-US" sz="2800" dirty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wiss911 UCm BT" panose="020B0608020202060204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52" name="TextBox 5"/>
          <p:cNvSpPr txBox="1"/>
          <p:nvPr/>
        </p:nvSpPr>
        <p:spPr>
          <a:xfrm>
            <a:off x="5337349" y="4371950"/>
            <a:ext cx="2695895" cy="4754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000" dirty="0"/>
              <a:t>点击输入简要文字内点击输入简要文字内容，言简意赅的说明该分项内容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zh-CN" altLang="en-US" sz="1000" dirty="0"/>
              <a:t>容，言简意赅的说明该分项内容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专业设计</a:t>
            </a:r>
            <a:r>
              <a:rPr lang="en-US" altLang="zh-CN" sz="1000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67891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15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6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6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1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6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1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50"/>
                            </p:stCondLst>
                            <p:childTnLst>
                              <p:par>
                                <p:cTn id="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5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0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22" grpId="0" animBg="1"/>
      <p:bldP spid="23" grpId="0"/>
      <p:bldP spid="24" grpId="0" animBg="1"/>
      <p:bldP spid="28" grpId="0"/>
      <p:bldP spid="33" grpId="0" animBg="1"/>
      <p:bldP spid="37" grpId="0"/>
      <p:bldP spid="38" grpId="0" animBg="1"/>
      <p:bldP spid="42" grpId="0"/>
      <p:bldP spid="43" grpId="0" animBg="1"/>
      <p:bldP spid="47" grpId="0"/>
      <p:bldP spid="48" grpId="0" animBg="1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3796</Words>
  <Application>Microsoft Office PowerPoint</Application>
  <PresentationFormat>全屏显示(16:9)</PresentationFormat>
  <Paragraphs>699</Paragraphs>
  <Slides>34</Slides>
  <Notes>34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1" baseType="lpstr">
      <vt:lpstr>Adidas Unity</vt:lpstr>
      <vt:lpstr>Arial Unicode MS</vt:lpstr>
      <vt:lpstr>Broadway BT</vt:lpstr>
      <vt:lpstr>Radikal Thin</vt:lpstr>
      <vt:lpstr>Swiss911 UCm BT</vt:lpstr>
      <vt:lpstr>Swiss921 BT</vt:lpstr>
      <vt:lpstr>黑体</vt:lpstr>
      <vt:lpstr>宋体</vt:lpstr>
      <vt:lpstr>微软雅黑 Light</vt:lpstr>
      <vt:lpstr>Arial</vt:lpstr>
      <vt:lpstr>Arial Rounded MT Bold</vt:lpstr>
      <vt:lpstr>Berlin Sans FB</vt:lpstr>
      <vt:lpstr>Calibri</vt:lpstr>
      <vt:lpstr>Impact</vt:lpstr>
      <vt:lpstr>Verdana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Administrator</cp:lastModifiedBy>
  <cp:revision>27</cp:revision>
  <dcterms:created xsi:type="dcterms:W3CDTF">2015-12-02T05:01:43Z</dcterms:created>
  <dcterms:modified xsi:type="dcterms:W3CDTF">2019-07-23T06:51:31Z</dcterms:modified>
</cp:coreProperties>
</file>