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1" r:id="rId2"/>
    <p:sldId id="288" r:id="rId3"/>
    <p:sldId id="285" r:id="rId4"/>
    <p:sldId id="258" r:id="rId5"/>
    <p:sldId id="263" r:id="rId6"/>
    <p:sldId id="268" r:id="rId7"/>
    <p:sldId id="284" r:id="rId8"/>
    <p:sldId id="260" r:id="rId9"/>
    <p:sldId id="261" r:id="rId10"/>
    <p:sldId id="262" r:id="rId11"/>
    <p:sldId id="264" r:id="rId12"/>
    <p:sldId id="269" r:id="rId13"/>
    <p:sldId id="265" r:id="rId14"/>
    <p:sldId id="271" r:id="rId15"/>
    <p:sldId id="274" r:id="rId16"/>
    <p:sldId id="273" r:id="rId17"/>
    <p:sldId id="276" r:id="rId18"/>
    <p:sldId id="278" r:id="rId19"/>
    <p:sldId id="279" r:id="rId20"/>
    <p:sldId id="280" r:id="rId21"/>
    <p:sldId id="270" r:id="rId22"/>
    <p:sldId id="275" r:id="rId23"/>
    <p:sldId id="277" r:id="rId24"/>
    <p:sldId id="281" r:id="rId25"/>
    <p:sldId id="292"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7" autoAdjust="0"/>
    <p:restoredTop sz="94660"/>
  </p:normalViewPr>
  <p:slideViewPr>
    <p:cSldViewPr snapToGrid="0">
      <p:cViewPr varScale="1">
        <p:scale>
          <a:sx n="102" d="100"/>
          <a:sy n="102" d="100"/>
        </p:scale>
        <p:origin x="15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93129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68417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75810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0702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66030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34168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4559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57788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32010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03649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20954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D8BBF-993F-4C9E-87A1-48DDE52EAD34}" type="slidenum">
              <a:rPr lang="zh-CN" altLang="en-US" smtClean="0"/>
              <a:t>2</a:t>
            </a:fld>
            <a:endParaRPr lang="zh-CN" altLang="en-US"/>
          </a:p>
        </p:txBody>
      </p:sp>
    </p:spTree>
    <p:extLst>
      <p:ext uri="{BB962C8B-B14F-4D97-AF65-F5344CB8AC3E}">
        <p14:creationId xmlns:p14="http://schemas.microsoft.com/office/powerpoint/2010/main" val="58008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86968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36764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27402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85617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327878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282555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79805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35074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04892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620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D8BBF-993F-4C9E-87A1-48DDE52EAD3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46772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52480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25"/>
          <p:cNvGrpSpPr/>
          <p:nvPr/>
        </p:nvGrpSpPr>
        <p:grpSpPr>
          <a:xfrm>
            <a:off x="0" y="-2366"/>
            <a:ext cx="12192000" cy="94827"/>
            <a:chOff x="0" y="3474720"/>
            <a:chExt cx="10261600" cy="71120"/>
          </a:xfrm>
        </p:grpSpPr>
        <p:sp>
          <p:nvSpPr>
            <p:cNvPr id="98"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9"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0"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1"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2"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86" name="组合 85"/>
          <p:cNvGrpSpPr/>
          <p:nvPr/>
        </p:nvGrpSpPr>
        <p:grpSpPr>
          <a:xfrm>
            <a:off x="4114742" y="1180391"/>
            <a:ext cx="525565" cy="525563"/>
            <a:chOff x="304800" y="673100"/>
            <a:chExt cx="4000500" cy="4000500"/>
          </a:xfrm>
          <a:effectLst>
            <a:outerShdw blurRad="444500" dist="254000" dir="8100000" algn="tr" rotWithShape="0">
              <a:prstClr val="black">
                <a:alpha val="50000"/>
              </a:prstClr>
            </a:outerShdw>
          </a:effectLst>
        </p:grpSpPr>
        <p:sp>
          <p:nvSpPr>
            <p:cNvPr id="87"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p:cNvGrpSpPr/>
          <p:nvPr/>
        </p:nvGrpSpPr>
        <p:grpSpPr>
          <a:xfrm>
            <a:off x="7407368" y="1228546"/>
            <a:ext cx="652699" cy="65269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3" name="组合 42"/>
          <p:cNvGrpSpPr/>
          <p:nvPr/>
        </p:nvGrpSpPr>
        <p:grpSpPr>
          <a:xfrm>
            <a:off x="4647967" y="2526369"/>
            <a:ext cx="701408" cy="70140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6" name="组合 45"/>
          <p:cNvGrpSpPr/>
          <p:nvPr/>
        </p:nvGrpSpPr>
        <p:grpSpPr>
          <a:xfrm>
            <a:off x="4872578" y="356659"/>
            <a:ext cx="2446847" cy="2446844"/>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9" name="TextBox 14"/>
          <p:cNvSpPr>
            <a:spLocks noChangeArrowheads="1"/>
          </p:cNvSpPr>
          <p:nvPr/>
        </p:nvSpPr>
        <p:spPr bwMode="auto">
          <a:xfrm>
            <a:off x="4979792" y="1136532"/>
            <a:ext cx="2286229" cy="995209"/>
          </a:xfrm>
          <a:prstGeom prst="rect">
            <a:avLst/>
          </a:prstGeom>
        </p:spPr>
        <p:txBody>
          <a:bodyPr wrap="square">
            <a:spAutoFit/>
          </a:bodyPr>
          <a:lstStyle/>
          <a:p>
            <a:pPr algn="ctr"/>
            <a:r>
              <a:rPr lang="en-US" altLang="zh-CN" sz="5867" b="1" dirty="0">
                <a:ln w="19050">
                  <a:noFill/>
                </a:ln>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sym typeface="方正兰亭粗黑_GBK" charset="-122"/>
              </a:rPr>
              <a:t>2019</a:t>
            </a:r>
          </a:p>
        </p:txBody>
      </p:sp>
      <p:grpSp>
        <p:nvGrpSpPr>
          <p:cNvPr id="50" name="组合 49"/>
          <p:cNvGrpSpPr/>
          <p:nvPr/>
        </p:nvGrpSpPr>
        <p:grpSpPr>
          <a:xfrm>
            <a:off x="3021707" y="1750809"/>
            <a:ext cx="958024" cy="95802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0" name="组合 69"/>
          <p:cNvGrpSpPr/>
          <p:nvPr/>
        </p:nvGrpSpPr>
        <p:grpSpPr>
          <a:xfrm>
            <a:off x="8031240" y="2233556"/>
            <a:ext cx="874405" cy="87440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3" name="组合 72"/>
          <p:cNvGrpSpPr/>
          <p:nvPr/>
        </p:nvGrpSpPr>
        <p:grpSpPr>
          <a:xfrm>
            <a:off x="1805693" y="2517037"/>
            <a:ext cx="637675" cy="637673"/>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6" name="矩形 75"/>
          <p:cNvSpPr/>
          <p:nvPr/>
        </p:nvSpPr>
        <p:spPr>
          <a:xfrm>
            <a:off x="947262" y="3660209"/>
            <a:ext cx="10297476" cy="1200329"/>
          </a:xfrm>
          <a:prstGeom prst="rect">
            <a:avLst/>
          </a:prstGeom>
        </p:spPr>
        <p:txBody>
          <a:bodyPr wrap="square">
            <a:spAutoFit/>
          </a:bodyPr>
          <a:lstStyle/>
          <a:p>
            <a:pPr algn="ctr"/>
            <a:r>
              <a:rPr lang="zh-CN" altLang="en-US" sz="7200" b="1" dirty="0">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rPr>
              <a:t>职 业 化 素 养 </a:t>
            </a:r>
            <a:r>
              <a:rPr lang="en-US" altLang="zh-CN" sz="7200" b="1" dirty="0">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rPr>
              <a:t>PPT </a:t>
            </a:r>
            <a:r>
              <a:rPr lang="zh-CN" altLang="en-US" sz="7200" b="1" dirty="0">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rPr>
              <a:t>模 板</a:t>
            </a:r>
          </a:p>
        </p:txBody>
      </p:sp>
      <p:grpSp>
        <p:nvGrpSpPr>
          <p:cNvPr id="64" name="组合 63"/>
          <p:cNvGrpSpPr/>
          <p:nvPr/>
        </p:nvGrpSpPr>
        <p:grpSpPr>
          <a:xfrm>
            <a:off x="9914284" y="2229821"/>
            <a:ext cx="924891" cy="924889"/>
            <a:chOff x="304800" y="673100"/>
            <a:chExt cx="4000500" cy="4000500"/>
          </a:xfrm>
          <a:effectLst>
            <a:outerShdw blurRad="444500" dist="254000" dir="8100000" algn="tr" rotWithShape="0">
              <a:prstClr val="black">
                <a:alpha val="50000"/>
              </a:prstClr>
            </a:outerShdw>
          </a:effectLst>
        </p:grpSpPr>
        <p:sp>
          <p:nvSpPr>
            <p:cNvPr id="6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5" name="椭圆 8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9" name="Group 25"/>
          <p:cNvGrpSpPr/>
          <p:nvPr/>
        </p:nvGrpSpPr>
        <p:grpSpPr>
          <a:xfrm>
            <a:off x="0" y="6771109"/>
            <a:ext cx="12192000" cy="94827"/>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03" name="文本框 102"/>
          <p:cNvSpPr txBox="1"/>
          <p:nvPr/>
        </p:nvSpPr>
        <p:spPr>
          <a:xfrm>
            <a:off x="4956858" y="5556686"/>
            <a:ext cx="2278284" cy="328231"/>
          </a:xfrm>
          <a:prstGeom prst="rect">
            <a:avLst/>
          </a:prstGeom>
          <a:noFill/>
        </p:spPr>
        <p:txBody>
          <a:bodyPr wrap="square" lIns="0" tIns="0" rIns="0" bIns="0" rtlCol="0">
            <a:spAutoFit/>
          </a:bodyPr>
          <a:lstStyle/>
          <a:p>
            <a:pPr algn="ctr"/>
            <a:r>
              <a:rPr lang="zh-CN" altLang="en-US" sz="2133" dirty="0">
                <a:solidFill>
                  <a:schemeClr val="tx1">
                    <a:lumMod val="50000"/>
                    <a:lumOff val="50000"/>
                  </a:schemeClr>
                </a:solidFill>
                <a:latin typeface="微软雅黑" pitchFamily="34" charset="-122"/>
                <a:ea typeface="微软雅黑" pitchFamily="34" charset="-122"/>
              </a:rPr>
              <a:t>汇报人：小明同学</a:t>
            </a:r>
          </a:p>
        </p:txBody>
      </p:sp>
      <p:pic>
        <p:nvPicPr>
          <p:cNvPr id="2" name="Pianoboy - The Truth That You Leave (Demo)">
            <a:hlinkClick r:id="" action="ppaction://media"/>
            <a:extLst>
              <a:ext uri="{FF2B5EF4-FFF2-40B4-BE49-F238E27FC236}">
                <a16:creationId xmlns:a16="http://schemas.microsoft.com/office/drawing/2014/main" id="{6743F704-81F3-4BAB-82C2-B3CFDF42C7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82" y="335877"/>
            <a:ext cx="609600" cy="609600"/>
          </a:xfrm>
          <a:prstGeom prst="rect">
            <a:avLst/>
          </a:prstGeom>
        </p:spPr>
      </p:pic>
    </p:spTree>
    <p:extLst>
      <p:ext uri="{BB962C8B-B14F-4D97-AF65-F5344CB8AC3E}">
        <p14:creationId xmlns:p14="http://schemas.microsoft.com/office/powerpoint/2010/main" val="4035376934"/>
      </p:ext>
    </p:extLst>
  </p:cSld>
  <p:clrMapOvr>
    <a:masterClrMapping/>
  </p:clrMapOvr>
  <p:transition spd="slow" advTm="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fill="hold" nodeType="afterEffect" p14:presetBounceEnd="40000">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14:bounceEnd="40000">
                                          <p:cBhvr additive="base">
                                            <p:cTn id="10" dur="20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1" dur="2000" fill="hold"/>
                                            <p:tgtEl>
                                              <p:spTgt spid="46"/>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14:presetBounceEnd="40000">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14:bounceEnd="40000">
                                          <p:cBhvr additive="base">
                                            <p:cTn id="14" dur="2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5" dur="2000" fill="hold"/>
                                            <p:tgtEl>
                                              <p:spTgt spid="50"/>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14:presetBounceEnd="40000">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14:bounceEnd="40000">
                                          <p:cBhvr additive="base">
                                            <p:cTn id="18" dur="2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9" dur="20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3" fill="hold" nodeType="withEffect" p14:presetBounceEnd="4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20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23" dur="20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14:presetBounceEnd="40000">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14:bounceEnd="40000">
                                          <p:cBhvr additive="base">
                                            <p:cTn id="26" dur="20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27" dur="2000" fill="hold"/>
                                            <p:tgtEl>
                                              <p:spTgt spid="70"/>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14:presetBounceEnd="40000">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14:bounceEnd="40000">
                                          <p:cBhvr additive="base">
                                            <p:cTn id="30" dur="20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31" dur="20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fill="hold" nodeType="withEffect" p14:presetBounceEnd="40000">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14:bounceEnd="40000">
                                          <p:cBhvr additive="base">
                                            <p:cTn id="34" dur="20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35" dur="2000" fill="hold"/>
                                            <p:tgtEl>
                                              <p:spTgt spid="64"/>
                                            </p:tgtEl>
                                            <p:attrNameLst>
                                              <p:attrName>ppt_y</p:attrName>
                                            </p:attrNameLst>
                                          </p:cBhvr>
                                          <p:tavLst>
                                            <p:tav tm="0">
                                              <p:val>
                                                <p:strVal val="0-#ppt_h/2"/>
                                              </p:val>
                                            </p:tav>
                                            <p:tav tm="100000">
                                              <p:val>
                                                <p:strVal val="#ppt_y"/>
                                              </p:val>
                                            </p:tav>
                                          </p:tavLst>
                                        </p:anim>
                                      </p:childTnLst>
                                    </p:cTn>
                                  </p:par>
                                  <p:par>
                                    <p:cTn id="36" presetID="2" presetClass="entr" presetSubtype="8" fill="hold" nodeType="withEffect" p14:presetBounceEnd="40000">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14:bounceEnd="40000">
                                          <p:cBhvr additive="base">
                                            <p:cTn id="38" dur="2000" fill="hold"/>
                                            <p:tgtEl>
                                              <p:spTgt spid="86"/>
                                            </p:tgtEl>
                                            <p:attrNameLst>
                                              <p:attrName>ppt_x</p:attrName>
                                            </p:attrNameLst>
                                          </p:cBhvr>
                                          <p:tavLst>
                                            <p:tav tm="0">
                                              <p:val>
                                                <p:strVal val="0-#ppt_w/2"/>
                                              </p:val>
                                            </p:tav>
                                            <p:tav tm="100000">
                                              <p:val>
                                                <p:strVal val="#ppt_x"/>
                                              </p:val>
                                            </p:tav>
                                          </p:tavLst>
                                        </p:anim>
                                        <p:anim calcmode="lin" valueType="num" p14:bounceEnd="40000">
                                          <p:cBhvr additive="base">
                                            <p:cTn id="39" dur="2000" fill="hold"/>
                                            <p:tgtEl>
                                              <p:spTgt spid="8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right)">
                                          <p:cBhvr>
                                            <p:cTn id="43" dur="2250"/>
                                            <p:tgtEl>
                                              <p:spTgt spid="97"/>
                                            </p:tgtEl>
                                          </p:cBhvr>
                                        </p:animEffect>
                                      </p:childTnLst>
                                    </p:cTn>
                                  </p:par>
                                  <p:par>
                                    <p:cTn id="44" presetID="22" presetClass="entr" presetSubtype="8"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2250"/>
                                            <p:tgtEl>
                                              <p:spTgt spid="79"/>
                                            </p:tgtEl>
                                          </p:cBhvr>
                                        </p:animEffect>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1000" fill="hold"/>
                                            <p:tgtEl>
                                              <p:spTgt spid="49"/>
                                            </p:tgtEl>
                                            <p:attrNameLst>
                                              <p:attrName>ppt_w</p:attrName>
                                            </p:attrNameLst>
                                          </p:cBhvr>
                                          <p:tavLst>
                                            <p:tav tm="0">
                                              <p:val>
                                                <p:fltVal val="0"/>
                                              </p:val>
                                            </p:tav>
                                            <p:tav tm="100000">
                                              <p:val>
                                                <p:strVal val="#ppt_w"/>
                                              </p:val>
                                            </p:tav>
                                          </p:tavLst>
                                        </p:anim>
                                        <p:anim calcmode="lin" valueType="num">
                                          <p:cBhvr>
                                            <p:cTn id="51" dur="1000" fill="hold"/>
                                            <p:tgtEl>
                                              <p:spTgt spid="49"/>
                                            </p:tgtEl>
                                            <p:attrNameLst>
                                              <p:attrName>ppt_h</p:attrName>
                                            </p:attrNameLst>
                                          </p:cBhvr>
                                          <p:tavLst>
                                            <p:tav tm="0">
                                              <p:val>
                                                <p:fltVal val="0"/>
                                              </p:val>
                                            </p:tav>
                                            <p:tav tm="100000">
                                              <p:val>
                                                <p:strVal val="#ppt_h"/>
                                              </p:val>
                                            </p:tav>
                                          </p:tavLst>
                                        </p:anim>
                                        <p:animEffect transition="in" filter="fade">
                                          <p:cBhvr>
                                            <p:cTn id="52" dur="1000"/>
                                            <p:tgtEl>
                                              <p:spTgt spid="49"/>
                                            </p:tgtEl>
                                          </p:cBhvr>
                                        </p:animEffect>
                                      </p:childTnLst>
                                    </p:cTn>
                                  </p:par>
                                </p:childTnLst>
                              </p:cTn>
                            </p:par>
                            <p:par>
                              <p:cTn id="53" fill="hold">
                                <p:stCondLst>
                                  <p:cond delay="5250"/>
                                </p:stCondLst>
                                <p:childTnLst>
                                  <p:par>
                                    <p:cTn id="54" presetID="5" presetClass="entr" presetSubtype="1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checkerboard(across)">
                                          <p:cBhvr>
                                            <p:cTn id="56" dur="500"/>
                                            <p:tgtEl>
                                              <p:spTgt spid="76"/>
                                            </p:tgtEl>
                                          </p:cBhvr>
                                        </p:animEffect>
                                      </p:childTnLst>
                                    </p:cTn>
                                  </p:par>
                                </p:childTnLst>
                              </p:cTn>
                            </p:par>
                            <p:par>
                              <p:cTn id="57" fill="hold">
                                <p:stCondLst>
                                  <p:cond delay="5750"/>
                                </p:stCondLst>
                                <p:childTnLst>
                                  <p:par>
                                    <p:cTn id="58" presetID="2" presetClass="entr" presetSubtype="4" fill="hold" grpId="0" nodeType="afterEffect">
                                      <p:stCondLst>
                                        <p:cond delay="0"/>
                                      </p:stCondLst>
                                      <p:childTnLst>
                                        <p:set>
                                          <p:cBhvr>
                                            <p:cTn id="59" dur="1" fill="hold">
                                              <p:stCondLst>
                                                <p:cond delay="0"/>
                                              </p:stCondLst>
                                            </p:cTn>
                                            <p:tgtEl>
                                              <p:spTgt spid="103"/>
                                            </p:tgtEl>
                                            <p:attrNameLst>
                                              <p:attrName>style.visibility</p:attrName>
                                            </p:attrNameLst>
                                          </p:cBhvr>
                                          <p:to>
                                            <p:strVal val="visible"/>
                                          </p:to>
                                        </p:set>
                                        <p:anim calcmode="lin" valueType="num">
                                          <p:cBhvr additive="base">
                                            <p:cTn id="60" dur="500" fill="hold"/>
                                            <p:tgtEl>
                                              <p:spTgt spid="103"/>
                                            </p:tgtEl>
                                            <p:attrNameLst>
                                              <p:attrName>ppt_x</p:attrName>
                                            </p:attrNameLst>
                                          </p:cBhvr>
                                          <p:tavLst>
                                            <p:tav tm="0">
                                              <p:val>
                                                <p:strVal val="#ppt_x"/>
                                              </p:val>
                                            </p:tav>
                                            <p:tav tm="100000">
                                              <p:val>
                                                <p:strVal val="#ppt_x"/>
                                              </p:val>
                                            </p:tav>
                                          </p:tavLst>
                                        </p:anim>
                                        <p:anim calcmode="lin" valueType="num">
                                          <p:cBhvr additive="base">
                                            <p:cTn id="61"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remove" display="0">
                      <p:stCondLst>
                        <p:cond delay="indefinite"/>
                      </p:stCondLst>
                      <p:endCondLst>
                        <p:cond evt="onStopAudio" delay="0">
                          <p:tgtEl>
                            <p:sldTgt/>
                          </p:tgtEl>
                        </p:cond>
                      </p:endCondLst>
                    </p:cTn>
                    <p:tgtEl>
                      <p:spTgt spid="2"/>
                    </p:tgtEl>
                  </p:cMediaNode>
                </p:audio>
              </p:childTnLst>
            </p:cTn>
          </p:par>
        </p:tnLst>
        <p:bldLst>
          <p:bldP spid="49" grpId="0"/>
          <p:bldP spid="76"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additive="base">
                                            <p:cTn id="10" dur="2000" fill="hold"/>
                                            <p:tgtEl>
                                              <p:spTgt spid="46"/>
                                            </p:tgtEl>
                                            <p:attrNameLst>
                                              <p:attrName>ppt_x</p:attrName>
                                            </p:attrNameLst>
                                          </p:cBhvr>
                                          <p:tavLst>
                                            <p:tav tm="0">
                                              <p:val>
                                                <p:strVal val="#ppt_x"/>
                                              </p:val>
                                            </p:tav>
                                            <p:tav tm="100000">
                                              <p:val>
                                                <p:strVal val="#ppt_x"/>
                                              </p:val>
                                            </p:tav>
                                          </p:tavLst>
                                        </p:anim>
                                        <p:anim calcmode="lin" valueType="num">
                                          <p:cBhvr additive="base">
                                            <p:cTn id="11" dur="2000" fill="hold"/>
                                            <p:tgtEl>
                                              <p:spTgt spid="46"/>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2000" fill="hold"/>
                                            <p:tgtEl>
                                              <p:spTgt spid="50"/>
                                            </p:tgtEl>
                                            <p:attrNameLst>
                                              <p:attrName>ppt_x</p:attrName>
                                            </p:attrNameLst>
                                          </p:cBhvr>
                                          <p:tavLst>
                                            <p:tav tm="0">
                                              <p:val>
                                                <p:strVal val="0-#ppt_w/2"/>
                                              </p:val>
                                            </p:tav>
                                            <p:tav tm="100000">
                                              <p:val>
                                                <p:strVal val="#ppt_x"/>
                                              </p:val>
                                            </p:tav>
                                          </p:tavLst>
                                        </p:anim>
                                        <p:anim calcmode="lin" valueType="num">
                                          <p:cBhvr additive="base">
                                            <p:cTn id="15" dur="2000" fill="hold"/>
                                            <p:tgtEl>
                                              <p:spTgt spid="50"/>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2000" fill="hold"/>
                                            <p:tgtEl>
                                              <p:spTgt spid="43"/>
                                            </p:tgtEl>
                                            <p:attrNameLst>
                                              <p:attrName>ppt_x</p:attrName>
                                            </p:attrNameLst>
                                          </p:cBhvr>
                                          <p:tavLst>
                                            <p:tav tm="0">
                                              <p:val>
                                                <p:strVal val="1+#ppt_w/2"/>
                                              </p:val>
                                            </p:tav>
                                            <p:tav tm="100000">
                                              <p:val>
                                                <p:strVal val="#ppt_x"/>
                                              </p:val>
                                            </p:tav>
                                          </p:tavLst>
                                        </p:anim>
                                        <p:anim calcmode="lin" valueType="num">
                                          <p:cBhvr additive="base">
                                            <p:cTn id="19" dur="20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2000" fill="hold"/>
                                            <p:tgtEl>
                                              <p:spTgt spid="70"/>
                                            </p:tgtEl>
                                            <p:attrNameLst>
                                              <p:attrName>ppt_x</p:attrName>
                                            </p:attrNameLst>
                                          </p:cBhvr>
                                          <p:tavLst>
                                            <p:tav tm="0">
                                              <p:val>
                                                <p:strVal val="0-#ppt_w/2"/>
                                              </p:val>
                                            </p:tav>
                                            <p:tav tm="100000">
                                              <p:val>
                                                <p:strVal val="#ppt_x"/>
                                              </p:val>
                                            </p:tav>
                                          </p:tavLst>
                                        </p:anim>
                                        <p:anim calcmode="lin" valueType="num">
                                          <p:cBhvr additive="base">
                                            <p:cTn id="27" dur="2000" fill="hold"/>
                                            <p:tgtEl>
                                              <p:spTgt spid="70"/>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2000" fill="hold"/>
                                            <p:tgtEl>
                                              <p:spTgt spid="73"/>
                                            </p:tgtEl>
                                            <p:attrNameLst>
                                              <p:attrName>ppt_x</p:attrName>
                                            </p:attrNameLst>
                                          </p:cBhvr>
                                          <p:tavLst>
                                            <p:tav tm="0">
                                              <p:val>
                                                <p:strVal val="0-#ppt_w/2"/>
                                              </p:val>
                                            </p:tav>
                                            <p:tav tm="100000">
                                              <p:val>
                                                <p:strVal val="#ppt_x"/>
                                              </p:val>
                                            </p:tav>
                                          </p:tavLst>
                                        </p:anim>
                                        <p:anim calcmode="lin" valueType="num">
                                          <p:cBhvr additive="base">
                                            <p:cTn id="31" dur="20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2000" fill="hold"/>
                                            <p:tgtEl>
                                              <p:spTgt spid="64"/>
                                            </p:tgtEl>
                                            <p:attrNameLst>
                                              <p:attrName>ppt_x</p:attrName>
                                            </p:attrNameLst>
                                          </p:cBhvr>
                                          <p:tavLst>
                                            <p:tav tm="0">
                                              <p:val>
                                                <p:strVal val="1+#ppt_w/2"/>
                                              </p:val>
                                            </p:tav>
                                            <p:tav tm="100000">
                                              <p:val>
                                                <p:strVal val="#ppt_x"/>
                                              </p:val>
                                            </p:tav>
                                          </p:tavLst>
                                        </p:anim>
                                        <p:anim calcmode="lin" valueType="num">
                                          <p:cBhvr additive="base">
                                            <p:cTn id="35" dur="2000" fill="hold"/>
                                            <p:tgtEl>
                                              <p:spTgt spid="64"/>
                                            </p:tgtEl>
                                            <p:attrNameLst>
                                              <p:attrName>ppt_y</p:attrName>
                                            </p:attrNameLst>
                                          </p:cBhvr>
                                          <p:tavLst>
                                            <p:tav tm="0">
                                              <p:val>
                                                <p:strVal val="0-#ppt_h/2"/>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2000" fill="hold"/>
                                            <p:tgtEl>
                                              <p:spTgt spid="86"/>
                                            </p:tgtEl>
                                            <p:attrNameLst>
                                              <p:attrName>ppt_x</p:attrName>
                                            </p:attrNameLst>
                                          </p:cBhvr>
                                          <p:tavLst>
                                            <p:tav tm="0">
                                              <p:val>
                                                <p:strVal val="0-#ppt_w/2"/>
                                              </p:val>
                                            </p:tav>
                                            <p:tav tm="100000">
                                              <p:val>
                                                <p:strVal val="#ppt_x"/>
                                              </p:val>
                                            </p:tav>
                                          </p:tavLst>
                                        </p:anim>
                                        <p:anim calcmode="lin" valueType="num">
                                          <p:cBhvr additive="base">
                                            <p:cTn id="39" dur="2000" fill="hold"/>
                                            <p:tgtEl>
                                              <p:spTgt spid="8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right)">
                                          <p:cBhvr>
                                            <p:cTn id="43" dur="2250"/>
                                            <p:tgtEl>
                                              <p:spTgt spid="97"/>
                                            </p:tgtEl>
                                          </p:cBhvr>
                                        </p:animEffect>
                                      </p:childTnLst>
                                    </p:cTn>
                                  </p:par>
                                  <p:par>
                                    <p:cTn id="44" presetID="22" presetClass="entr" presetSubtype="8"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2250"/>
                                            <p:tgtEl>
                                              <p:spTgt spid="79"/>
                                            </p:tgtEl>
                                          </p:cBhvr>
                                        </p:animEffect>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1000" fill="hold"/>
                                            <p:tgtEl>
                                              <p:spTgt spid="49"/>
                                            </p:tgtEl>
                                            <p:attrNameLst>
                                              <p:attrName>ppt_w</p:attrName>
                                            </p:attrNameLst>
                                          </p:cBhvr>
                                          <p:tavLst>
                                            <p:tav tm="0">
                                              <p:val>
                                                <p:fltVal val="0"/>
                                              </p:val>
                                            </p:tav>
                                            <p:tav tm="100000">
                                              <p:val>
                                                <p:strVal val="#ppt_w"/>
                                              </p:val>
                                            </p:tav>
                                          </p:tavLst>
                                        </p:anim>
                                        <p:anim calcmode="lin" valueType="num">
                                          <p:cBhvr>
                                            <p:cTn id="51" dur="1000" fill="hold"/>
                                            <p:tgtEl>
                                              <p:spTgt spid="49"/>
                                            </p:tgtEl>
                                            <p:attrNameLst>
                                              <p:attrName>ppt_h</p:attrName>
                                            </p:attrNameLst>
                                          </p:cBhvr>
                                          <p:tavLst>
                                            <p:tav tm="0">
                                              <p:val>
                                                <p:fltVal val="0"/>
                                              </p:val>
                                            </p:tav>
                                            <p:tav tm="100000">
                                              <p:val>
                                                <p:strVal val="#ppt_h"/>
                                              </p:val>
                                            </p:tav>
                                          </p:tavLst>
                                        </p:anim>
                                        <p:animEffect transition="in" filter="fade">
                                          <p:cBhvr>
                                            <p:cTn id="52" dur="1000"/>
                                            <p:tgtEl>
                                              <p:spTgt spid="49"/>
                                            </p:tgtEl>
                                          </p:cBhvr>
                                        </p:animEffect>
                                      </p:childTnLst>
                                    </p:cTn>
                                  </p:par>
                                </p:childTnLst>
                              </p:cTn>
                            </p:par>
                            <p:par>
                              <p:cTn id="53" fill="hold">
                                <p:stCondLst>
                                  <p:cond delay="5250"/>
                                </p:stCondLst>
                                <p:childTnLst>
                                  <p:par>
                                    <p:cTn id="54" presetID="5" presetClass="entr" presetSubtype="1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checkerboard(across)">
                                          <p:cBhvr>
                                            <p:cTn id="56" dur="500"/>
                                            <p:tgtEl>
                                              <p:spTgt spid="76"/>
                                            </p:tgtEl>
                                          </p:cBhvr>
                                        </p:animEffect>
                                      </p:childTnLst>
                                    </p:cTn>
                                  </p:par>
                                </p:childTnLst>
                              </p:cTn>
                            </p:par>
                            <p:par>
                              <p:cTn id="57" fill="hold">
                                <p:stCondLst>
                                  <p:cond delay="5750"/>
                                </p:stCondLst>
                                <p:childTnLst>
                                  <p:par>
                                    <p:cTn id="58" presetID="2" presetClass="entr" presetSubtype="4" fill="hold" grpId="0" nodeType="afterEffect">
                                      <p:stCondLst>
                                        <p:cond delay="0"/>
                                      </p:stCondLst>
                                      <p:childTnLst>
                                        <p:set>
                                          <p:cBhvr>
                                            <p:cTn id="59" dur="1" fill="hold">
                                              <p:stCondLst>
                                                <p:cond delay="0"/>
                                              </p:stCondLst>
                                            </p:cTn>
                                            <p:tgtEl>
                                              <p:spTgt spid="103"/>
                                            </p:tgtEl>
                                            <p:attrNameLst>
                                              <p:attrName>style.visibility</p:attrName>
                                            </p:attrNameLst>
                                          </p:cBhvr>
                                          <p:to>
                                            <p:strVal val="visible"/>
                                          </p:to>
                                        </p:set>
                                        <p:anim calcmode="lin" valueType="num">
                                          <p:cBhvr additive="base">
                                            <p:cTn id="60" dur="500" fill="hold"/>
                                            <p:tgtEl>
                                              <p:spTgt spid="103"/>
                                            </p:tgtEl>
                                            <p:attrNameLst>
                                              <p:attrName>ppt_x</p:attrName>
                                            </p:attrNameLst>
                                          </p:cBhvr>
                                          <p:tavLst>
                                            <p:tav tm="0">
                                              <p:val>
                                                <p:strVal val="#ppt_x"/>
                                              </p:val>
                                            </p:tav>
                                            <p:tav tm="100000">
                                              <p:val>
                                                <p:strVal val="#ppt_x"/>
                                              </p:val>
                                            </p:tav>
                                          </p:tavLst>
                                        </p:anim>
                                        <p:anim calcmode="lin" valueType="num">
                                          <p:cBhvr additive="base">
                                            <p:cTn id="61"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remove" display="0">
                      <p:stCondLst>
                        <p:cond delay="indefinite"/>
                      </p:stCondLst>
                      <p:endCondLst>
                        <p:cond evt="onStopAudio" delay="0">
                          <p:tgtEl>
                            <p:sldTgt/>
                          </p:tgtEl>
                        </p:cond>
                      </p:endCondLst>
                    </p:cTn>
                    <p:tgtEl>
                      <p:spTgt spid="2"/>
                    </p:tgtEl>
                  </p:cMediaNode>
                </p:audio>
              </p:childTnLst>
            </p:cTn>
          </p:par>
        </p:tnLst>
        <p:bldLst>
          <p:bldP spid="49" grpId="0"/>
          <p:bldP spid="76" grpId="0"/>
          <p:bldP spid="10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1550418"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职业态度</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1" name="Freeform 12"/>
          <p:cNvSpPr/>
          <p:nvPr/>
        </p:nvSpPr>
        <p:spPr bwMode="auto">
          <a:xfrm>
            <a:off x="1684338" y="1652588"/>
            <a:ext cx="550863" cy="1101725"/>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52" name="Oval 13"/>
          <p:cNvSpPr>
            <a:spLocks noChangeArrowheads="1"/>
          </p:cNvSpPr>
          <p:nvPr/>
        </p:nvSpPr>
        <p:spPr bwMode="auto">
          <a:xfrm>
            <a:off x="1787525" y="1749425"/>
            <a:ext cx="895350" cy="901700"/>
          </a:xfrm>
          <a:prstGeom prst="ellipse">
            <a:avLst/>
          </a:prstGeom>
          <a:solidFill>
            <a:schemeClr val="bg1">
              <a:alpha val="50000"/>
            </a:schemeClr>
          </a:solidFill>
          <a:ln w="12700">
            <a:solidFill>
              <a:schemeClr val="accent1"/>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55" name="Freeform 16"/>
          <p:cNvSpPr/>
          <p:nvPr/>
        </p:nvSpPr>
        <p:spPr bwMode="auto">
          <a:xfrm>
            <a:off x="10293350" y="2979738"/>
            <a:ext cx="550863" cy="1108075"/>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56" name="Oval 17"/>
          <p:cNvSpPr>
            <a:spLocks noChangeArrowheads="1"/>
          </p:cNvSpPr>
          <p:nvPr/>
        </p:nvSpPr>
        <p:spPr bwMode="auto">
          <a:xfrm>
            <a:off x="9845675" y="3082925"/>
            <a:ext cx="901700" cy="901700"/>
          </a:xfrm>
          <a:prstGeom prst="ellipse">
            <a:avLst/>
          </a:prstGeom>
          <a:solidFill>
            <a:schemeClr val="bg1">
              <a:alpha val="50000"/>
            </a:schemeClr>
          </a:solidFill>
          <a:ln w="12700">
            <a:solidFill>
              <a:schemeClr val="accent1"/>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76" name="Freeform 12"/>
          <p:cNvSpPr/>
          <p:nvPr/>
        </p:nvSpPr>
        <p:spPr bwMode="auto">
          <a:xfrm>
            <a:off x="1787525" y="4896712"/>
            <a:ext cx="549275" cy="1101725"/>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77" name="Oval 13"/>
          <p:cNvSpPr>
            <a:spLocks noChangeArrowheads="1"/>
          </p:cNvSpPr>
          <p:nvPr/>
        </p:nvSpPr>
        <p:spPr bwMode="auto">
          <a:xfrm>
            <a:off x="1889125" y="4993549"/>
            <a:ext cx="895350" cy="901700"/>
          </a:xfrm>
          <a:prstGeom prst="ellipse">
            <a:avLst/>
          </a:prstGeom>
          <a:solidFill>
            <a:schemeClr val="bg1">
              <a:alpha val="50000"/>
            </a:schemeClr>
          </a:solidFill>
          <a:ln w="12700">
            <a:solidFill>
              <a:schemeClr val="accent1"/>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5" name="TextBox 23"/>
          <p:cNvSpPr txBox="1"/>
          <p:nvPr/>
        </p:nvSpPr>
        <p:spPr>
          <a:xfrm>
            <a:off x="2923540" y="1749425"/>
            <a:ext cx="7041515" cy="1156855"/>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cs typeface="+mn-ea"/>
                <a:sym typeface="+mn-lt"/>
              </a:rPr>
              <a:t>服从是所有团队协调运作的前提条件，只有服从，企业的运作才能步调一致，企业的发展战略、规划才能得到有效执行，各项工作才能得以顺利开展。因此，在企业内部下级服从上级，是开展各项工作的首要条件。</a:t>
            </a:r>
          </a:p>
        </p:txBody>
      </p:sp>
      <p:sp>
        <p:nvSpPr>
          <p:cNvPr id="4" name="TextBox 24"/>
          <p:cNvSpPr txBox="1"/>
          <p:nvPr/>
        </p:nvSpPr>
        <p:spPr>
          <a:xfrm>
            <a:off x="2923540" y="1399878"/>
            <a:ext cx="1980030" cy="400110"/>
          </a:xfrm>
          <a:prstGeom prst="rect">
            <a:avLst/>
          </a:prstGeom>
          <a:noFill/>
        </p:spPr>
        <p:txBody>
          <a:bodyPr wrap="none" rtlCol="0">
            <a:spAutoFit/>
          </a:bodyPr>
          <a:lstStyle/>
          <a:p>
            <a:pPr algn="ctr"/>
            <a:r>
              <a:rPr lang="zh-CN" altLang="en-US" sz="2000" dirty="0">
                <a:latin typeface="微软雅黑" panose="020B0503020204020204" charset="-122"/>
                <a:ea typeface="微软雅黑" panose="020B0503020204020204" charset="-122"/>
              </a:rPr>
              <a:t>为什么要服从？</a:t>
            </a:r>
          </a:p>
        </p:txBody>
      </p:sp>
      <p:sp>
        <p:nvSpPr>
          <p:cNvPr id="2" name="TextBox 23"/>
          <p:cNvSpPr txBox="1"/>
          <p:nvPr/>
        </p:nvSpPr>
        <p:spPr>
          <a:xfrm>
            <a:off x="2804160" y="5391898"/>
            <a:ext cx="7041515" cy="787523"/>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cs typeface="+mn-ea"/>
                <a:sym typeface="+mn-lt"/>
              </a:rPr>
              <a:t>持续不断地、有意识地学习，这样你才能适应各种环境和职业的变化，不被飞速发展的社会所淘汰。</a:t>
            </a:r>
          </a:p>
        </p:txBody>
      </p:sp>
      <p:sp>
        <p:nvSpPr>
          <p:cNvPr id="3" name="TextBox 24"/>
          <p:cNvSpPr txBox="1"/>
          <p:nvPr/>
        </p:nvSpPr>
        <p:spPr>
          <a:xfrm>
            <a:off x="2804160" y="5074164"/>
            <a:ext cx="1980030" cy="400110"/>
          </a:xfrm>
          <a:prstGeom prst="rect">
            <a:avLst/>
          </a:prstGeom>
          <a:noFill/>
        </p:spPr>
        <p:txBody>
          <a:bodyPr wrap="none" rtlCol="0">
            <a:spAutoFit/>
          </a:bodyPr>
          <a:lstStyle/>
          <a:p>
            <a:pPr algn="ctr"/>
            <a:r>
              <a:rPr lang="zh-CN" altLang="en-US" sz="2000" dirty="0">
                <a:solidFill>
                  <a:schemeClr val="tx1"/>
                </a:solidFill>
                <a:latin typeface="微软雅黑" panose="020B0503020204020204" charset="-122"/>
                <a:ea typeface="微软雅黑" panose="020B0503020204020204" charset="-122"/>
              </a:rPr>
              <a:t>为什么要适应？</a:t>
            </a:r>
          </a:p>
        </p:txBody>
      </p:sp>
      <p:sp>
        <p:nvSpPr>
          <p:cNvPr id="6" name="TextBox 23"/>
          <p:cNvSpPr txBox="1"/>
          <p:nvPr/>
        </p:nvSpPr>
        <p:spPr>
          <a:xfrm>
            <a:off x="2682875" y="3282931"/>
            <a:ext cx="7041515" cy="1526187"/>
          </a:xfrm>
          <a:prstGeom prst="rect">
            <a:avLst/>
          </a:prstGeom>
          <a:noFill/>
        </p:spPr>
        <p:txBody>
          <a:bodyPr wrap="square" rtlCol="0">
            <a:spAutoFit/>
          </a:bodyPr>
          <a:lstStyle/>
          <a:p>
            <a:pPr>
              <a:lnSpc>
                <a:spcPct val="150000"/>
              </a:lnSpc>
            </a:pPr>
            <a:r>
              <a:rPr lang="zh-CN" altLang="en-US" sz="1600" dirty="0">
                <a:latin typeface="微软雅黑" panose="020B0503020204020204" charset="-122"/>
                <a:ea typeface="微软雅黑" panose="020B0503020204020204" charset="-122"/>
                <a:cs typeface="+mn-ea"/>
                <a:sym typeface="+mn-lt"/>
              </a:rPr>
              <a:t>在日常的工作中，解决问题、处理事务、策划市场、管理企业、每一件是事都没有捷径可走，大量的工作都是由一些琐碎、繁杂、细小的事情组成。只有踏踏实实从每件小事做起，把工作做得比别人更完美、更迅速、更正确，才是我们职业人的工作态度。</a:t>
            </a:r>
          </a:p>
        </p:txBody>
      </p:sp>
      <p:sp>
        <p:nvSpPr>
          <p:cNvPr id="7" name="TextBox 24"/>
          <p:cNvSpPr txBox="1"/>
          <p:nvPr/>
        </p:nvSpPr>
        <p:spPr>
          <a:xfrm>
            <a:off x="8049259" y="2961243"/>
            <a:ext cx="1723550" cy="400110"/>
          </a:xfrm>
          <a:prstGeom prst="rect">
            <a:avLst/>
          </a:prstGeom>
          <a:noFill/>
        </p:spPr>
        <p:txBody>
          <a:bodyPr wrap="none" rtlCol="0">
            <a:spAutoFit/>
          </a:bodyPr>
          <a:lstStyle/>
          <a:p>
            <a:pPr algn="r"/>
            <a:r>
              <a:rPr lang="zh-CN" altLang="en-US" sz="2000" dirty="0">
                <a:solidFill>
                  <a:schemeClr val="tx1"/>
                </a:solidFill>
                <a:latin typeface="微软雅黑" panose="020B0503020204020204" charset="-122"/>
                <a:ea typeface="微软雅黑" panose="020B0503020204020204" charset="-122"/>
              </a:rPr>
              <a:t>服从的本质？</a:t>
            </a:r>
          </a:p>
        </p:txBody>
      </p:sp>
      <p:sp>
        <p:nvSpPr>
          <p:cNvPr id="417" name="Freeform 70"/>
          <p:cNvSpPr/>
          <p:nvPr/>
        </p:nvSpPr>
        <p:spPr bwMode="auto">
          <a:xfrm>
            <a:off x="2012315" y="1967230"/>
            <a:ext cx="445135" cy="466090"/>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chemeClr val="accent1"/>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43" name="Freeform 37"/>
          <p:cNvSpPr>
            <a:spLocks noEditPoints="1"/>
          </p:cNvSpPr>
          <p:nvPr/>
        </p:nvSpPr>
        <p:spPr bwMode="auto">
          <a:xfrm>
            <a:off x="10066020" y="3330575"/>
            <a:ext cx="461010" cy="407035"/>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chemeClr val="accent1"/>
          </a:solidFill>
          <a:ln>
            <a:noFill/>
          </a:ln>
        </p:spPr>
        <p:txBody>
          <a:bodyPr lIns="68580" tIns="34290" rIns="68580" bIns="34290"/>
          <a:lstStyle/>
          <a:p>
            <a:pPr eaLnBrk="0" fontAlgn="base" hangingPunct="0">
              <a:spcBef>
                <a:spcPct val="0"/>
              </a:spcBef>
              <a:spcAft>
                <a:spcPct val="0"/>
              </a:spcAft>
              <a:defRPr/>
            </a:pPr>
            <a:endParaRPr lang="zh-CN" altLang="en-US" sz="1400" kern="0">
              <a:solidFill>
                <a:schemeClr val="tx1"/>
              </a:solidFill>
              <a:latin typeface="Calibri" panose="020F0502020204030204" charset="0"/>
              <a:ea typeface="宋体" panose="02010600030101010101" pitchFamily="2" charset="-122"/>
            </a:endParaRPr>
          </a:p>
        </p:txBody>
      </p:sp>
      <p:sp>
        <p:nvSpPr>
          <p:cNvPr id="36" name="Freeform 96"/>
          <p:cNvSpPr>
            <a:spLocks noEditPoints="1"/>
          </p:cNvSpPr>
          <p:nvPr/>
        </p:nvSpPr>
        <p:spPr bwMode="auto">
          <a:xfrm>
            <a:off x="2149475" y="5274219"/>
            <a:ext cx="533400" cy="339725"/>
          </a:xfrm>
          <a:custGeom>
            <a:avLst/>
            <a:gdLst>
              <a:gd name="T0" fmla="*/ 30726 w 124"/>
              <a:gd name="T1" fmla="*/ 169489 h 85"/>
              <a:gd name="T2" fmla="*/ 92177 w 124"/>
              <a:gd name="T3" fmla="*/ 231122 h 85"/>
              <a:gd name="T4" fmla="*/ 98323 w 124"/>
              <a:gd name="T5" fmla="*/ 138673 h 85"/>
              <a:gd name="T6" fmla="*/ 0 w 124"/>
              <a:gd name="T7" fmla="*/ 166408 h 85"/>
              <a:gd name="T8" fmla="*/ 27653 w 124"/>
              <a:gd name="T9" fmla="*/ 261938 h 85"/>
              <a:gd name="T10" fmla="*/ 122903 w 124"/>
              <a:gd name="T11" fmla="*/ 234203 h 85"/>
              <a:gd name="T12" fmla="*/ 98323 w 124"/>
              <a:gd name="T13" fmla="*/ 138673 h 85"/>
              <a:gd name="T14" fmla="*/ 168992 w 124"/>
              <a:gd name="T15" fmla="*/ 169489 h 85"/>
              <a:gd name="T16" fmla="*/ 230444 w 124"/>
              <a:gd name="T17" fmla="*/ 231122 h 85"/>
              <a:gd name="T18" fmla="*/ 233516 w 124"/>
              <a:gd name="T19" fmla="*/ 138673 h 85"/>
              <a:gd name="T20" fmla="*/ 138266 w 124"/>
              <a:gd name="T21" fmla="*/ 166408 h 85"/>
              <a:gd name="T22" fmla="*/ 162847 w 124"/>
              <a:gd name="T23" fmla="*/ 261938 h 85"/>
              <a:gd name="T24" fmla="*/ 261169 w 124"/>
              <a:gd name="T25" fmla="*/ 234203 h 85"/>
              <a:gd name="T26" fmla="*/ 233516 w 124"/>
              <a:gd name="T27" fmla="*/ 138673 h 85"/>
              <a:gd name="T28" fmla="*/ 298040 w 124"/>
              <a:gd name="T29" fmla="*/ 80122 h 85"/>
              <a:gd name="T30" fmla="*/ 288823 w 124"/>
              <a:gd name="T31" fmla="*/ 89367 h 85"/>
              <a:gd name="T32" fmla="*/ 328766 w 124"/>
              <a:gd name="T33" fmla="*/ 144836 h 85"/>
              <a:gd name="T34" fmla="*/ 341056 w 124"/>
              <a:gd name="T35" fmla="*/ 144836 h 85"/>
              <a:gd name="T36" fmla="*/ 381000 w 124"/>
              <a:gd name="T37" fmla="*/ 89367 h 85"/>
              <a:gd name="T38" fmla="*/ 374855 w 124"/>
              <a:gd name="T39" fmla="*/ 80122 h 85"/>
              <a:gd name="T40" fmla="*/ 30726 w 124"/>
              <a:gd name="T41" fmla="*/ 27735 h 85"/>
              <a:gd name="T42" fmla="*/ 92177 w 124"/>
              <a:gd name="T43" fmla="*/ 92449 h 85"/>
              <a:gd name="T44" fmla="*/ 98323 w 124"/>
              <a:gd name="T45" fmla="*/ 0 h 85"/>
              <a:gd name="T46" fmla="*/ 0 w 124"/>
              <a:gd name="T47" fmla="*/ 24653 h 85"/>
              <a:gd name="T48" fmla="*/ 27653 w 124"/>
              <a:gd name="T49" fmla="*/ 120183 h 85"/>
              <a:gd name="T50" fmla="*/ 122903 w 124"/>
              <a:gd name="T51" fmla="*/ 95530 h 85"/>
              <a:gd name="T52" fmla="*/ 98323 w 124"/>
              <a:gd name="T53" fmla="*/ 0 h 85"/>
              <a:gd name="T54" fmla="*/ 168992 w 124"/>
              <a:gd name="T55" fmla="*/ 27735 h 85"/>
              <a:gd name="T56" fmla="*/ 230444 w 124"/>
              <a:gd name="T57" fmla="*/ 92449 h 85"/>
              <a:gd name="T58" fmla="*/ 233516 w 124"/>
              <a:gd name="T59" fmla="*/ 0 h 85"/>
              <a:gd name="T60" fmla="*/ 138266 w 124"/>
              <a:gd name="T61" fmla="*/ 24653 h 85"/>
              <a:gd name="T62" fmla="*/ 162847 w 124"/>
              <a:gd name="T63" fmla="*/ 120183 h 85"/>
              <a:gd name="T64" fmla="*/ 261169 w 124"/>
              <a:gd name="T65" fmla="*/ 95530 h 85"/>
              <a:gd name="T66" fmla="*/ 233516 w 124"/>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 h="85">
                <a:moveTo>
                  <a:pt x="10" y="75"/>
                </a:moveTo>
                <a:cubicBezTo>
                  <a:pt x="10" y="55"/>
                  <a:pt x="10" y="55"/>
                  <a:pt x="10" y="55"/>
                </a:cubicBezTo>
                <a:cubicBezTo>
                  <a:pt x="30" y="55"/>
                  <a:pt x="30" y="55"/>
                  <a:pt x="30" y="55"/>
                </a:cubicBezTo>
                <a:cubicBezTo>
                  <a:pt x="30" y="75"/>
                  <a:pt x="30" y="75"/>
                  <a:pt x="30" y="75"/>
                </a:cubicBezTo>
                <a:cubicBezTo>
                  <a:pt x="10" y="75"/>
                  <a:pt x="10" y="75"/>
                  <a:pt x="10" y="75"/>
                </a:cubicBezTo>
                <a:moveTo>
                  <a:pt x="32" y="45"/>
                </a:moveTo>
                <a:cubicBezTo>
                  <a:pt x="9" y="45"/>
                  <a:pt x="9" y="45"/>
                  <a:pt x="9" y="45"/>
                </a:cubicBezTo>
                <a:cubicBezTo>
                  <a:pt x="4" y="45"/>
                  <a:pt x="0" y="49"/>
                  <a:pt x="0" y="54"/>
                </a:cubicBezTo>
                <a:cubicBezTo>
                  <a:pt x="0" y="76"/>
                  <a:pt x="0" y="76"/>
                  <a:pt x="0" y="76"/>
                </a:cubicBezTo>
                <a:cubicBezTo>
                  <a:pt x="0" y="81"/>
                  <a:pt x="4" y="85"/>
                  <a:pt x="9" y="85"/>
                </a:cubicBezTo>
                <a:cubicBezTo>
                  <a:pt x="32" y="85"/>
                  <a:pt x="32" y="85"/>
                  <a:pt x="32" y="85"/>
                </a:cubicBezTo>
                <a:cubicBezTo>
                  <a:pt x="36" y="85"/>
                  <a:pt x="40" y="81"/>
                  <a:pt x="40" y="76"/>
                </a:cubicBezTo>
                <a:cubicBezTo>
                  <a:pt x="40" y="54"/>
                  <a:pt x="40" y="54"/>
                  <a:pt x="40" y="54"/>
                </a:cubicBezTo>
                <a:cubicBezTo>
                  <a:pt x="40" y="49"/>
                  <a:pt x="36" y="45"/>
                  <a:pt x="32" y="45"/>
                </a:cubicBezTo>
                <a:moveTo>
                  <a:pt x="55" y="75"/>
                </a:moveTo>
                <a:cubicBezTo>
                  <a:pt x="55" y="55"/>
                  <a:pt x="55" y="55"/>
                  <a:pt x="55" y="55"/>
                </a:cubicBezTo>
                <a:cubicBezTo>
                  <a:pt x="75" y="55"/>
                  <a:pt x="75" y="55"/>
                  <a:pt x="75" y="55"/>
                </a:cubicBezTo>
                <a:cubicBezTo>
                  <a:pt x="75" y="75"/>
                  <a:pt x="75" y="75"/>
                  <a:pt x="75" y="75"/>
                </a:cubicBezTo>
                <a:cubicBezTo>
                  <a:pt x="55" y="75"/>
                  <a:pt x="55" y="75"/>
                  <a:pt x="55" y="75"/>
                </a:cubicBezTo>
                <a:moveTo>
                  <a:pt x="76" y="45"/>
                </a:moveTo>
                <a:cubicBezTo>
                  <a:pt x="53" y="45"/>
                  <a:pt x="53" y="45"/>
                  <a:pt x="53" y="45"/>
                </a:cubicBezTo>
                <a:cubicBezTo>
                  <a:pt x="49" y="45"/>
                  <a:pt x="45" y="49"/>
                  <a:pt x="45" y="54"/>
                </a:cubicBezTo>
                <a:cubicBezTo>
                  <a:pt x="45" y="76"/>
                  <a:pt x="45" y="76"/>
                  <a:pt x="45" y="76"/>
                </a:cubicBezTo>
                <a:cubicBezTo>
                  <a:pt x="45" y="81"/>
                  <a:pt x="49" y="85"/>
                  <a:pt x="53" y="85"/>
                </a:cubicBezTo>
                <a:cubicBezTo>
                  <a:pt x="76" y="85"/>
                  <a:pt x="76" y="85"/>
                  <a:pt x="76" y="85"/>
                </a:cubicBezTo>
                <a:cubicBezTo>
                  <a:pt x="81" y="85"/>
                  <a:pt x="85" y="81"/>
                  <a:pt x="85" y="76"/>
                </a:cubicBezTo>
                <a:cubicBezTo>
                  <a:pt x="85" y="54"/>
                  <a:pt x="85" y="54"/>
                  <a:pt x="85" y="54"/>
                </a:cubicBezTo>
                <a:cubicBezTo>
                  <a:pt x="85" y="49"/>
                  <a:pt x="81" y="45"/>
                  <a:pt x="76" y="45"/>
                </a:cubicBezTo>
                <a:moveTo>
                  <a:pt x="122" y="26"/>
                </a:moveTo>
                <a:cubicBezTo>
                  <a:pt x="97" y="26"/>
                  <a:pt x="97" y="26"/>
                  <a:pt x="97" y="26"/>
                </a:cubicBezTo>
                <a:cubicBezTo>
                  <a:pt x="96" y="26"/>
                  <a:pt x="95" y="27"/>
                  <a:pt x="95" y="28"/>
                </a:cubicBezTo>
                <a:cubicBezTo>
                  <a:pt x="95" y="28"/>
                  <a:pt x="94" y="29"/>
                  <a:pt x="94" y="29"/>
                </a:cubicBezTo>
                <a:cubicBezTo>
                  <a:pt x="94" y="30"/>
                  <a:pt x="95" y="30"/>
                  <a:pt x="95" y="31"/>
                </a:cubicBezTo>
                <a:cubicBezTo>
                  <a:pt x="107" y="47"/>
                  <a:pt x="107" y="47"/>
                  <a:pt x="107" y="47"/>
                </a:cubicBezTo>
                <a:cubicBezTo>
                  <a:pt x="108" y="47"/>
                  <a:pt x="108" y="48"/>
                  <a:pt x="109" y="48"/>
                </a:cubicBezTo>
                <a:cubicBezTo>
                  <a:pt x="110" y="48"/>
                  <a:pt x="111" y="47"/>
                  <a:pt x="111" y="47"/>
                </a:cubicBezTo>
                <a:cubicBezTo>
                  <a:pt x="124" y="31"/>
                  <a:pt x="124" y="31"/>
                  <a:pt x="124" y="31"/>
                </a:cubicBezTo>
                <a:cubicBezTo>
                  <a:pt x="124" y="30"/>
                  <a:pt x="124" y="30"/>
                  <a:pt x="124" y="29"/>
                </a:cubicBezTo>
                <a:cubicBezTo>
                  <a:pt x="124" y="29"/>
                  <a:pt x="124" y="28"/>
                  <a:pt x="124" y="28"/>
                </a:cubicBezTo>
                <a:cubicBezTo>
                  <a:pt x="123" y="27"/>
                  <a:pt x="122" y="26"/>
                  <a:pt x="122" y="26"/>
                </a:cubicBezTo>
                <a:moveTo>
                  <a:pt x="10" y="30"/>
                </a:moveTo>
                <a:cubicBezTo>
                  <a:pt x="10" y="9"/>
                  <a:pt x="10" y="9"/>
                  <a:pt x="10" y="9"/>
                </a:cubicBezTo>
                <a:cubicBezTo>
                  <a:pt x="30" y="9"/>
                  <a:pt x="30" y="9"/>
                  <a:pt x="30" y="9"/>
                </a:cubicBezTo>
                <a:cubicBezTo>
                  <a:pt x="30" y="30"/>
                  <a:pt x="30" y="30"/>
                  <a:pt x="30" y="30"/>
                </a:cubicBezTo>
                <a:cubicBezTo>
                  <a:pt x="10" y="30"/>
                  <a:pt x="10" y="30"/>
                  <a:pt x="10" y="30"/>
                </a:cubicBezTo>
                <a:moveTo>
                  <a:pt x="32" y="0"/>
                </a:moveTo>
                <a:cubicBezTo>
                  <a:pt x="9" y="0"/>
                  <a:pt x="9" y="0"/>
                  <a:pt x="9" y="0"/>
                </a:cubicBezTo>
                <a:cubicBezTo>
                  <a:pt x="4" y="0"/>
                  <a:pt x="0" y="3"/>
                  <a:pt x="0" y="8"/>
                </a:cubicBezTo>
                <a:cubicBezTo>
                  <a:pt x="0" y="31"/>
                  <a:pt x="0" y="31"/>
                  <a:pt x="0" y="31"/>
                </a:cubicBezTo>
                <a:cubicBezTo>
                  <a:pt x="0" y="35"/>
                  <a:pt x="4" y="39"/>
                  <a:pt x="9" y="39"/>
                </a:cubicBezTo>
                <a:cubicBezTo>
                  <a:pt x="32" y="39"/>
                  <a:pt x="32" y="39"/>
                  <a:pt x="32" y="39"/>
                </a:cubicBezTo>
                <a:cubicBezTo>
                  <a:pt x="36" y="39"/>
                  <a:pt x="40" y="35"/>
                  <a:pt x="40" y="31"/>
                </a:cubicBezTo>
                <a:cubicBezTo>
                  <a:pt x="40" y="8"/>
                  <a:pt x="40" y="8"/>
                  <a:pt x="40" y="8"/>
                </a:cubicBezTo>
                <a:cubicBezTo>
                  <a:pt x="40" y="3"/>
                  <a:pt x="36" y="0"/>
                  <a:pt x="32" y="0"/>
                </a:cubicBezTo>
                <a:moveTo>
                  <a:pt x="55" y="30"/>
                </a:moveTo>
                <a:cubicBezTo>
                  <a:pt x="55" y="9"/>
                  <a:pt x="55" y="9"/>
                  <a:pt x="55" y="9"/>
                </a:cubicBezTo>
                <a:cubicBezTo>
                  <a:pt x="75" y="9"/>
                  <a:pt x="75" y="9"/>
                  <a:pt x="75" y="9"/>
                </a:cubicBezTo>
                <a:cubicBezTo>
                  <a:pt x="75" y="30"/>
                  <a:pt x="75" y="30"/>
                  <a:pt x="75" y="30"/>
                </a:cubicBezTo>
                <a:cubicBezTo>
                  <a:pt x="55" y="30"/>
                  <a:pt x="55" y="30"/>
                  <a:pt x="55" y="30"/>
                </a:cubicBezTo>
                <a:moveTo>
                  <a:pt x="76" y="0"/>
                </a:moveTo>
                <a:cubicBezTo>
                  <a:pt x="53" y="0"/>
                  <a:pt x="53" y="0"/>
                  <a:pt x="53" y="0"/>
                </a:cubicBezTo>
                <a:cubicBezTo>
                  <a:pt x="49" y="0"/>
                  <a:pt x="45" y="3"/>
                  <a:pt x="45" y="8"/>
                </a:cubicBezTo>
                <a:cubicBezTo>
                  <a:pt x="45" y="31"/>
                  <a:pt x="45" y="31"/>
                  <a:pt x="45" y="31"/>
                </a:cubicBezTo>
                <a:cubicBezTo>
                  <a:pt x="45" y="35"/>
                  <a:pt x="49" y="39"/>
                  <a:pt x="53" y="39"/>
                </a:cubicBezTo>
                <a:cubicBezTo>
                  <a:pt x="76" y="39"/>
                  <a:pt x="76" y="39"/>
                  <a:pt x="76" y="39"/>
                </a:cubicBezTo>
                <a:cubicBezTo>
                  <a:pt x="81" y="39"/>
                  <a:pt x="85" y="35"/>
                  <a:pt x="85" y="31"/>
                </a:cubicBezTo>
                <a:cubicBezTo>
                  <a:pt x="85" y="8"/>
                  <a:pt x="85" y="8"/>
                  <a:pt x="85" y="8"/>
                </a:cubicBezTo>
                <a:cubicBezTo>
                  <a:pt x="85" y="3"/>
                  <a:pt x="81" y="0"/>
                  <a:pt x="76" y="0"/>
                </a:cubicBezTo>
              </a:path>
            </a:pathLst>
          </a:custGeom>
          <a:solidFill>
            <a:schemeClr val="accent1"/>
          </a:solidFill>
          <a:ln>
            <a:noFill/>
          </a:ln>
        </p:spPr>
        <p:txBody>
          <a:bodyPr lIns="68580" tIns="34290" rIns="68580" bIns="34290"/>
          <a:lstStyle/>
          <a:p>
            <a:pPr eaLnBrk="0" fontAlgn="base" hangingPunct="0">
              <a:spcBef>
                <a:spcPct val="0"/>
              </a:spcBef>
              <a:spcAft>
                <a:spcPct val="0"/>
              </a:spcAft>
              <a:defRPr/>
            </a:pPr>
            <a:endParaRPr lang="zh-CN" altLang="en-US" sz="1400" ker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fade">
                                      <p:cBhvr>
                                        <p:cTn id="17" dur="1000"/>
                                        <p:tgtEl>
                                          <p:spTgt spid="47">
                                            <p:txEl>
                                              <p:pRg st="0" end="0"/>
                                            </p:txEl>
                                          </p:spTgt>
                                        </p:tgtEl>
                                      </p:cBhvr>
                                    </p:animEffect>
                                    <p:anim calcmode="lin" valueType="num">
                                      <p:cBhvr>
                                        <p:cTn id="1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ircle(in)">
                                      <p:cBhvr>
                                        <p:cTn id="24" dur="2000"/>
                                        <p:tgtEl>
                                          <p:spTgt spid="5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2000"/>
                                        <p:tgtEl>
                                          <p:spTgt spid="5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17"/>
                                        </p:tgtEl>
                                        <p:attrNameLst>
                                          <p:attrName>style.visibility</p:attrName>
                                        </p:attrNameLst>
                                      </p:cBhvr>
                                      <p:to>
                                        <p:strVal val="visible"/>
                                      </p:to>
                                    </p:set>
                                    <p:animEffect transition="in" filter="circle(in)">
                                      <p:cBhvr>
                                        <p:cTn id="30" dur="2000"/>
                                        <p:tgtEl>
                                          <p:spTgt spid="4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circle(in)">
                                      <p:cBhvr>
                                        <p:cTn id="47" dur="2000"/>
                                        <p:tgtEl>
                                          <p:spTgt spid="55"/>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circle(in)">
                                      <p:cBhvr>
                                        <p:cTn id="50" dur="2000"/>
                                        <p:tgtEl>
                                          <p:spTgt spid="56"/>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circle(in)">
                                      <p:cBhvr>
                                        <p:cTn id="53" dur="20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anim calcmode="lin" valueType="num">
                                      <p:cBhvr>
                                        <p:cTn id="71" dur="1000" fill="hold"/>
                                        <p:tgtEl>
                                          <p:spTgt spid="76"/>
                                        </p:tgtEl>
                                        <p:attrNameLst>
                                          <p:attrName>ppt_x</p:attrName>
                                        </p:attrNameLst>
                                      </p:cBhvr>
                                      <p:tavLst>
                                        <p:tav tm="0">
                                          <p:val>
                                            <p:strVal val="#ppt_x"/>
                                          </p:val>
                                        </p:tav>
                                        <p:tav tm="100000">
                                          <p:val>
                                            <p:strVal val="#ppt_x"/>
                                          </p:val>
                                        </p:tav>
                                      </p:tavLst>
                                    </p:anim>
                                    <p:anim calcmode="lin" valueType="num">
                                      <p:cBhvr>
                                        <p:cTn id="72" dur="1000" fill="hold"/>
                                        <p:tgtEl>
                                          <p:spTgt spid="7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1000"/>
                                        <p:tgtEl>
                                          <p:spTgt spid="77"/>
                                        </p:tgtEl>
                                      </p:cBhvr>
                                    </p:animEffect>
                                    <p:anim calcmode="lin" valueType="num">
                                      <p:cBhvr>
                                        <p:cTn id="76" dur="1000" fill="hold"/>
                                        <p:tgtEl>
                                          <p:spTgt spid="77"/>
                                        </p:tgtEl>
                                        <p:attrNameLst>
                                          <p:attrName>ppt_x</p:attrName>
                                        </p:attrNameLst>
                                      </p:cBhvr>
                                      <p:tavLst>
                                        <p:tav tm="0">
                                          <p:val>
                                            <p:strVal val="#ppt_x"/>
                                          </p:val>
                                        </p:tav>
                                        <p:tav tm="100000">
                                          <p:val>
                                            <p:strVal val="#ppt_x"/>
                                          </p:val>
                                        </p:tav>
                                      </p:tavLst>
                                    </p:anim>
                                    <p:anim calcmode="lin" valueType="num">
                                      <p:cBhvr>
                                        <p:cTn id="77" dur="1000" fill="hold"/>
                                        <p:tgtEl>
                                          <p:spTgt spid="7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anim calcmode="lin" valueType="num">
                                      <p:cBhvr>
                                        <p:cTn id="93" dur="1000" fill="hold"/>
                                        <p:tgtEl>
                                          <p:spTgt spid="2"/>
                                        </p:tgtEl>
                                        <p:attrNameLst>
                                          <p:attrName>ppt_x</p:attrName>
                                        </p:attrNameLst>
                                      </p:cBhvr>
                                      <p:tavLst>
                                        <p:tav tm="0">
                                          <p:val>
                                            <p:strVal val="#ppt_x"/>
                                          </p:val>
                                        </p:tav>
                                        <p:tav tm="100000">
                                          <p:val>
                                            <p:strVal val="#ppt_x"/>
                                          </p:val>
                                        </p:tav>
                                      </p:tavLst>
                                    </p:anim>
                                    <p:anim calcmode="lin" valueType="num">
                                      <p:cBhvr>
                                        <p:cTn id="9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P spid="56" grpId="0" animBg="1"/>
      <p:bldP spid="76" grpId="0" animBg="1"/>
      <p:bldP spid="77" grpId="0" animBg="1"/>
      <p:bldP spid="5" grpId="0"/>
      <p:bldP spid="4" grpId="0"/>
      <p:bldP spid="2" grpId="0"/>
      <p:bldP spid="3" grpId="0"/>
      <p:bldP spid="6" grpId="0"/>
      <p:bldP spid="7" grpId="0"/>
      <p:bldP spid="417" grpId="0" animBg="1"/>
      <p:bldP spid="4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1485900" y="1836738"/>
            <a:ext cx="3581400" cy="3581400"/>
            <a:chOff x="7597226" y="2609850"/>
            <a:chExt cx="3581950" cy="3581950"/>
          </a:xfrm>
        </p:grpSpPr>
        <p:pic>
          <p:nvPicPr>
            <p:cNvPr id="14" name="图片 13"/>
            <p:cNvPicPr>
              <a:picLocks noChangeAspect="1"/>
            </p:cNvPicPr>
            <p:nvPr/>
          </p:nvPicPr>
          <p:blipFill rotWithShape="1">
            <a:blip r:embed="rId4" cstate="email"/>
            <a:srcRect/>
            <a:stretch>
              <a:fillRect/>
            </a:stretch>
          </p:blipFill>
          <p:spPr>
            <a:xfrm>
              <a:off x="7677869" y="2685677"/>
              <a:ext cx="3366000" cy="3366000"/>
            </a:xfrm>
            <a:prstGeom prst="ellipse">
              <a:avLst/>
            </a:prstGeom>
            <a:ln w="225425">
              <a:solidFill>
                <a:schemeClr val="accent1"/>
              </a:solidFill>
            </a:ln>
          </p:spPr>
        </p:pic>
        <p:sp>
          <p:nvSpPr>
            <p:cNvPr id="15" name="椭圆 14"/>
            <p:cNvSpPr/>
            <p:nvPr/>
          </p:nvSpPr>
          <p:spPr>
            <a:xfrm>
              <a:off x="7597226" y="2609850"/>
              <a:ext cx="3581950" cy="3581950"/>
            </a:xfrm>
            <a:prstGeom prst="ellipse">
              <a:avLst/>
            </a:prstGeom>
            <a:noFill/>
            <a:ln w="952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16" name="椭圆 15"/>
          <p:cNvSpPr/>
          <p:nvPr/>
        </p:nvSpPr>
        <p:spPr>
          <a:xfrm>
            <a:off x="1532890" y="1910715"/>
            <a:ext cx="3432810" cy="336613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6713538" y="1638300"/>
            <a:ext cx="5487988" cy="5489575"/>
          </a:xfrm>
          <a:prstGeom prst="ellipse">
            <a:avLst/>
          </a:prstGeom>
          <a:noFill/>
          <a:ln>
            <a:solidFill>
              <a:schemeClr val="bg1">
                <a:lumMod val="95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762004" y="4397188"/>
            <a:ext cx="4863465" cy="520065"/>
          </a:xfrm>
          <a:prstGeom prst="rect">
            <a:avLst/>
          </a:prstGeom>
        </p:spPr>
        <p:txBody>
          <a:bodyPr wrap="square">
            <a:spAutoFit/>
          </a:bodyPr>
          <a:lstStyle/>
          <a:p>
            <a:pPr algn="l" fontAlgn="auto"/>
            <a:r>
              <a:rPr lang="en-US" altLang="zh-CN" sz="1400" strike="noStrike" noProof="1">
                <a:solidFill>
                  <a:schemeClr val="tx1">
                    <a:alpha val="89000"/>
                  </a:schemeClr>
                </a:solidFill>
                <a:latin typeface="+mn-lt"/>
                <a:ea typeface="微软雅黑" panose="020B0503020204020204" charset="-122"/>
                <a:cs typeface="+mn-cs"/>
                <a:sym typeface="+mn-ea"/>
              </a:rPr>
              <a:t>Don't aim for success if you want it; just do what you love and believe in, and it will come naturally.</a:t>
            </a:r>
          </a:p>
        </p:txBody>
      </p:sp>
      <p:sp>
        <p:nvSpPr>
          <p:cNvPr id="19" name="文本框 5"/>
          <p:cNvSpPr txBox="1"/>
          <p:nvPr/>
        </p:nvSpPr>
        <p:spPr>
          <a:xfrm>
            <a:off x="4829029" y="2517331"/>
            <a:ext cx="6729413" cy="1569660"/>
          </a:xfrm>
          <a:prstGeom prst="rect">
            <a:avLst/>
          </a:prstGeom>
          <a:noFill/>
          <a:ln w="9525">
            <a:noFill/>
          </a:ln>
        </p:spPr>
        <p:txBody>
          <a:bodyPr wrap="square" anchor="t">
            <a:spAutoFit/>
          </a:bodyPr>
          <a:lstStyle/>
          <a:p>
            <a:pPr lvl="0" algn="ctr"/>
            <a:r>
              <a:rPr lang="en-US" altLang="zh-CN" sz="4800" dirty="0">
                <a:solidFill>
                  <a:schemeClr val="tx1"/>
                </a:solidFill>
                <a:latin typeface="微软雅黑" panose="020B0503020204020204" charset="-122"/>
                <a:ea typeface="微软雅黑" panose="020B0503020204020204" charset="-122"/>
              </a:rPr>
              <a:t>02.</a:t>
            </a:r>
            <a:r>
              <a:rPr lang="zh-CN" altLang="en-US" sz="4800" dirty="0">
                <a:latin typeface="微软雅黑" panose="020B0503020204020204" charset="-122"/>
                <a:ea typeface="微软雅黑" panose="020B0503020204020204" charset="-122"/>
              </a:rPr>
              <a:t> 一流员工的十大</a:t>
            </a:r>
            <a:endParaRPr lang="en-US" altLang="zh-CN" sz="4800" dirty="0">
              <a:latin typeface="微软雅黑" panose="020B0503020204020204" charset="-122"/>
              <a:ea typeface="微软雅黑" panose="020B0503020204020204" charset="-122"/>
            </a:endParaRPr>
          </a:p>
          <a:p>
            <a:pPr lvl="0" algn="ctr"/>
            <a:r>
              <a:rPr lang="zh-CN" altLang="en-US" sz="4800" dirty="0">
                <a:latin typeface="微软雅黑" panose="020B0503020204020204" charset="-122"/>
                <a:ea typeface="微软雅黑" panose="020B0503020204020204" charset="-122"/>
              </a:rPr>
              <a:t>      职业素养</a:t>
            </a:r>
            <a:endParaRPr lang="zh-CN" altLang="en-US" sz="4800" dirty="0">
              <a:solidFill>
                <a:schemeClr val="tx1"/>
              </a:solidFill>
              <a:latin typeface="微软雅黑" panose="020B0503020204020204" charset="-122"/>
              <a:ea typeface="微软雅黑" panose="020B0503020204020204" charset="-122"/>
            </a:endParaRPr>
          </a:p>
        </p:txBody>
      </p:sp>
      <p:sp>
        <p:nvSpPr>
          <p:cNvPr id="20" name="椭圆 19"/>
          <p:cNvSpPr/>
          <p:nvPr/>
        </p:nvSpPr>
        <p:spPr>
          <a:xfrm>
            <a:off x="4264192" y="2221538"/>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21" name="组合 20"/>
          <p:cNvGrpSpPr/>
          <p:nvPr/>
        </p:nvGrpSpPr>
        <p:grpSpPr>
          <a:xfrm>
            <a:off x="5055461" y="1898879"/>
            <a:ext cx="544475" cy="544475"/>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4" name="组合 23"/>
          <p:cNvGrpSpPr/>
          <p:nvPr/>
        </p:nvGrpSpPr>
        <p:grpSpPr>
          <a:xfrm>
            <a:off x="2425161" y="5265460"/>
            <a:ext cx="293021" cy="293021"/>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6" name="椭圆 2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7" name="组合 26"/>
          <p:cNvGrpSpPr/>
          <p:nvPr/>
        </p:nvGrpSpPr>
        <p:grpSpPr>
          <a:xfrm>
            <a:off x="2155726" y="4475163"/>
            <a:ext cx="383872" cy="383872"/>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1" name="椭圆 30"/>
          <p:cNvSpPr/>
          <p:nvPr/>
        </p:nvSpPr>
        <p:spPr>
          <a:xfrm>
            <a:off x="1166783" y="5051796"/>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2" name="椭圆 31"/>
          <p:cNvSpPr/>
          <p:nvPr/>
        </p:nvSpPr>
        <p:spPr>
          <a:xfrm>
            <a:off x="4506492" y="1638466"/>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6" presetClass="emph" presetSubtype="0" autoRev="1" fill="hold" nodeType="withEffect">
                                  <p:stCondLst>
                                    <p:cond delay="100"/>
                                  </p:stCondLst>
                                  <p:childTnLst>
                                    <p:animScale>
                                      <p:cBhvr>
                                        <p:cTn id="11" dur="250" fill="hold"/>
                                        <p:tgtEl>
                                          <p:spTgt spid="13"/>
                                        </p:tgtEl>
                                      </p:cBhvr>
                                      <p:by x="120000" y="120000"/>
                                    </p:animScale>
                                  </p:childTnLst>
                                </p:cTn>
                              </p:par>
                              <p:par>
                                <p:cTn id="12" presetID="53" presetClass="entr" presetSubtype="16" fill="hold" grpId="0" nodeType="withEffect">
                                  <p:stCondLst>
                                    <p:cond delay="2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P spid="20" grpId="0" bldLvl="0" animBg="1"/>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849954" y="352909"/>
            <a:ext cx="1069517"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敬  业</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3" name="AutoShape 1"/>
          <p:cNvSpPr/>
          <p:nvPr/>
        </p:nvSpPr>
        <p:spPr bwMode="auto">
          <a:xfrm>
            <a:off x="4449288" y="4197799"/>
            <a:ext cx="3234358" cy="1806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4" name="AutoShape 17"/>
          <p:cNvSpPr/>
          <p:nvPr/>
        </p:nvSpPr>
        <p:spPr bwMode="auto">
          <a:xfrm>
            <a:off x="6449836" y="1857230"/>
            <a:ext cx="523992" cy="2870458"/>
          </a:xfrm>
          <a:prstGeom prst="roundRect">
            <a:avLst>
              <a:gd name="adj" fmla="val 49824"/>
            </a:avLst>
          </a:prstGeom>
          <a:solidFill>
            <a:schemeClr val="accent3"/>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5" name="AutoShape 18"/>
          <p:cNvSpPr/>
          <p:nvPr/>
        </p:nvSpPr>
        <p:spPr bwMode="auto">
          <a:xfrm>
            <a:off x="6453183" y="3013795"/>
            <a:ext cx="511437"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6" name="AutoShape 20"/>
          <p:cNvSpPr/>
          <p:nvPr/>
        </p:nvSpPr>
        <p:spPr bwMode="auto">
          <a:xfrm>
            <a:off x="5094654" y="1928385"/>
            <a:ext cx="523992" cy="2799303"/>
          </a:xfrm>
          <a:prstGeom prst="roundRect">
            <a:avLst>
              <a:gd name="adj" fmla="val 49824"/>
            </a:avLst>
          </a:prstGeom>
          <a:solidFill>
            <a:schemeClr val="accent3"/>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 name="AutoShape 21"/>
          <p:cNvSpPr/>
          <p:nvPr/>
        </p:nvSpPr>
        <p:spPr bwMode="auto">
          <a:xfrm>
            <a:off x="5095491" y="3013795"/>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8" name="AutoShape 24"/>
          <p:cNvSpPr/>
          <p:nvPr/>
        </p:nvSpPr>
        <p:spPr bwMode="auto">
          <a:xfrm>
            <a:off x="5744204" y="1568429"/>
            <a:ext cx="523992" cy="3165959"/>
          </a:xfrm>
          <a:prstGeom prst="roundRect">
            <a:avLst>
              <a:gd name="adj" fmla="val 49824"/>
            </a:avLst>
          </a:prstGeom>
          <a:solidFill>
            <a:schemeClr val="accent1"/>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49" name="AutoShape 25"/>
          <p:cNvSpPr/>
          <p:nvPr/>
        </p:nvSpPr>
        <p:spPr bwMode="auto">
          <a:xfrm>
            <a:off x="5745041" y="2478043"/>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50" name="AutoShape 27"/>
          <p:cNvSpPr/>
          <p:nvPr/>
        </p:nvSpPr>
        <p:spPr bwMode="auto">
          <a:xfrm>
            <a:off x="4445103" y="3343941"/>
            <a:ext cx="523992" cy="1383747"/>
          </a:xfrm>
          <a:prstGeom prst="roundRect">
            <a:avLst>
              <a:gd name="adj" fmla="val 49824"/>
            </a:avLst>
          </a:prstGeom>
          <a:solidFill>
            <a:schemeClr val="accent1"/>
          </a:solidFill>
          <a:ln>
            <a:noFill/>
          </a:ln>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51" name="AutoShape 28"/>
          <p:cNvSpPr/>
          <p:nvPr/>
        </p:nvSpPr>
        <p:spPr bwMode="auto">
          <a:xfrm>
            <a:off x="4452638" y="3549547"/>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52" name="AutoShape 30"/>
          <p:cNvSpPr/>
          <p:nvPr/>
        </p:nvSpPr>
        <p:spPr bwMode="auto">
          <a:xfrm>
            <a:off x="7168862" y="2569613"/>
            <a:ext cx="510600" cy="2141333"/>
          </a:xfrm>
          <a:prstGeom prst="roundRect">
            <a:avLst>
              <a:gd name="adj" fmla="val 48509"/>
            </a:avLst>
          </a:prstGeom>
          <a:solidFill>
            <a:schemeClr val="accent1"/>
          </a:solidFill>
          <a:ln>
            <a:noFill/>
          </a:ln>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53" name="AutoShape 31"/>
          <p:cNvSpPr/>
          <p:nvPr/>
        </p:nvSpPr>
        <p:spPr bwMode="auto">
          <a:xfrm>
            <a:off x="7168862" y="3539826"/>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62" name="Text Placeholder 7"/>
          <p:cNvSpPr txBox="1"/>
          <p:nvPr/>
        </p:nvSpPr>
        <p:spPr>
          <a:xfrm>
            <a:off x="4513518" y="3553093"/>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charset="-122"/>
                <a:sym typeface="Arial" panose="020B0604020202020204" pitchFamily="34" charset="0"/>
              </a:rPr>
              <a:t>01</a:t>
            </a:r>
            <a:endParaRPr lang="es-ES_tradnl" sz="1800" dirty="0">
              <a:latin typeface="Arial" panose="020B0604020202020204" pitchFamily="34" charset="0"/>
              <a:ea typeface="微软雅黑" panose="020B0503020204020204" charset="-122"/>
              <a:sym typeface="Arial" panose="020B0604020202020204" pitchFamily="34" charset="0"/>
            </a:endParaRPr>
          </a:p>
        </p:txBody>
      </p:sp>
      <p:sp>
        <p:nvSpPr>
          <p:cNvPr id="63" name="Text Placeholder 7"/>
          <p:cNvSpPr txBox="1"/>
          <p:nvPr/>
        </p:nvSpPr>
        <p:spPr>
          <a:xfrm>
            <a:off x="5156365" y="3032818"/>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charset="-122"/>
                <a:sym typeface="Arial" panose="020B0604020202020204" pitchFamily="34" charset="0"/>
              </a:rPr>
              <a:t>02</a:t>
            </a:r>
            <a:endParaRPr lang="es-ES_tradnl" sz="1800" dirty="0">
              <a:latin typeface="Arial" panose="020B0604020202020204" pitchFamily="34" charset="0"/>
              <a:ea typeface="微软雅黑" panose="020B0503020204020204" charset="-122"/>
              <a:sym typeface="Arial" panose="020B0604020202020204" pitchFamily="34" charset="0"/>
            </a:endParaRPr>
          </a:p>
        </p:txBody>
      </p:sp>
      <p:sp>
        <p:nvSpPr>
          <p:cNvPr id="64" name="Text Placeholder 7"/>
          <p:cNvSpPr txBox="1"/>
          <p:nvPr/>
        </p:nvSpPr>
        <p:spPr>
          <a:xfrm>
            <a:off x="5798562" y="2498338"/>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charset="-122"/>
                <a:sym typeface="Arial" panose="020B0604020202020204" pitchFamily="34" charset="0"/>
              </a:rPr>
              <a:t>03</a:t>
            </a:r>
            <a:endParaRPr lang="es-ES_tradnl" sz="1800" dirty="0">
              <a:latin typeface="Arial" panose="020B0604020202020204" pitchFamily="34" charset="0"/>
              <a:ea typeface="微软雅黑" panose="020B0503020204020204" charset="-122"/>
              <a:sym typeface="Arial" panose="020B0604020202020204" pitchFamily="34" charset="0"/>
            </a:endParaRPr>
          </a:p>
        </p:txBody>
      </p:sp>
      <p:sp>
        <p:nvSpPr>
          <p:cNvPr id="65" name="Text Placeholder 7"/>
          <p:cNvSpPr txBox="1"/>
          <p:nvPr/>
        </p:nvSpPr>
        <p:spPr>
          <a:xfrm>
            <a:off x="6515575" y="3039107"/>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charset="-122"/>
                <a:sym typeface="Arial" panose="020B0604020202020204" pitchFamily="34" charset="0"/>
              </a:rPr>
              <a:t>04</a:t>
            </a:r>
            <a:endParaRPr lang="es-ES_tradnl" sz="1800" dirty="0">
              <a:latin typeface="Arial" panose="020B0604020202020204" pitchFamily="34" charset="0"/>
              <a:ea typeface="微软雅黑" panose="020B0503020204020204" charset="-122"/>
              <a:sym typeface="Arial" panose="020B0604020202020204" pitchFamily="34" charset="0"/>
            </a:endParaRPr>
          </a:p>
        </p:txBody>
      </p:sp>
      <p:sp>
        <p:nvSpPr>
          <p:cNvPr id="66" name="Text Placeholder 7"/>
          <p:cNvSpPr txBox="1"/>
          <p:nvPr/>
        </p:nvSpPr>
        <p:spPr>
          <a:xfrm>
            <a:off x="7220270" y="3559028"/>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charset="-122"/>
                <a:sym typeface="Arial" panose="020B0604020202020204" pitchFamily="34" charset="0"/>
              </a:rPr>
              <a:t>05</a:t>
            </a:r>
            <a:endParaRPr lang="es-ES_tradnl" sz="1800" dirty="0">
              <a:latin typeface="Arial" panose="020B0604020202020204" pitchFamily="34" charset="0"/>
              <a:ea typeface="微软雅黑" panose="020B0503020204020204" charset="-122"/>
              <a:sym typeface="Arial" panose="020B0604020202020204" pitchFamily="34" charset="0"/>
            </a:endParaRPr>
          </a:p>
        </p:txBody>
      </p:sp>
      <p:sp>
        <p:nvSpPr>
          <p:cNvPr id="67" name="文本框 21508">
            <a:extLst>
              <a:ext uri="{FF2B5EF4-FFF2-40B4-BE49-F238E27FC236}">
                <a16:creationId xmlns:a16="http://schemas.microsoft.com/office/drawing/2014/main" id="{1AC0CFAB-BF9F-4639-BDD5-C044C2B9E007}"/>
              </a:ext>
            </a:extLst>
          </p:cNvPr>
          <p:cNvSpPr txBox="1">
            <a:spLocks noChangeArrowheads="1"/>
          </p:cNvSpPr>
          <p:nvPr/>
        </p:nvSpPr>
        <p:spPr bwMode="auto">
          <a:xfrm>
            <a:off x="-339279" y="4727688"/>
            <a:ext cx="4876800" cy="4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indent="0" algn="ctr" eaLnBrk="0" hangingPunct="0">
              <a:spcBef>
                <a:spcPct val="20000"/>
              </a:spcBef>
              <a:buClr>
                <a:schemeClr val="hlink"/>
              </a:buClr>
            </a:pPr>
            <a:r>
              <a:rPr lang="zh-CN" altLang="en-US" sz="2000" b="0" dirty="0">
                <a:latin typeface="Verdana" panose="020B0604030504040204" pitchFamily="34" charset="0"/>
                <a:ea typeface="楷体_GB2312" pitchFamily="49" charset="-122"/>
              </a:rPr>
              <a:t>不怕起点低，就怕境界低</a:t>
            </a:r>
          </a:p>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p:txBody>
      </p:sp>
      <p:sp>
        <p:nvSpPr>
          <p:cNvPr id="68" name="文本框 21508">
            <a:extLst>
              <a:ext uri="{FF2B5EF4-FFF2-40B4-BE49-F238E27FC236}">
                <a16:creationId xmlns:a16="http://schemas.microsoft.com/office/drawing/2014/main" id="{33C6C2C1-5553-4D90-8010-09EC0CCC45D4}"/>
              </a:ext>
            </a:extLst>
          </p:cNvPr>
          <p:cNvSpPr txBox="1">
            <a:spLocks noChangeArrowheads="1"/>
          </p:cNvSpPr>
          <p:nvPr/>
        </p:nvSpPr>
        <p:spPr bwMode="auto">
          <a:xfrm>
            <a:off x="468301" y="2533596"/>
            <a:ext cx="4876800" cy="7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a:p>
            <a:pPr marL="0" indent="0" algn="ctr" eaLnBrk="0" hangingPunct="0">
              <a:spcBef>
                <a:spcPct val="20000"/>
              </a:spcBef>
              <a:buClr>
                <a:schemeClr val="hlink"/>
              </a:buClr>
            </a:pPr>
            <a:r>
              <a:rPr lang="zh-CN" altLang="en-US" sz="2000" b="0" dirty="0">
                <a:latin typeface="微软雅黑" panose="020B0503020204020204" pitchFamily="34" charset="-122"/>
                <a:ea typeface="微软雅黑" panose="020B0503020204020204" pitchFamily="34" charset="-122"/>
              </a:rPr>
              <a:t>只有小雇员，没有小角色</a:t>
            </a:r>
          </a:p>
          <a:p>
            <a:pPr marL="0" indent="0" algn="ctr" eaLnBrk="0" hangingPunct="0">
              <a:spcBef>
                <a:spcPct val="20000"/>
              </a:spcBef>
              <a:buClr>
                <a:schemeClr val="hlink"/>
              </a:buClr>
            </a:pPr>
            <a:endParaRPr lang="zh-CN" altLang="en-US" sz="2400" dirty="0">
              <a:latin typeface="Verdana" panose="020B0604030504040204" pitchFamily="34" charset="0"/>
              <a:ea typeface="楷体_GB2312" pitchFamily="49" charset="-122"/>
            </a:endParaRPr>
          </a:p>
          <a:p>
            <a:pPr marL="0" indent="0" algn="ctr" eaLnBrk="0" hangingPunct="0">
              <a:spcBef>
                <a:spcPct val="20000"/>
              </a:spcBef>
              <a:buClr>
                <a:schemeClr val="hlink"/>
              </a:buClr>
            </a:pPr>
            <a:endParaRPr lang="zh-CN" altLang="en-US" sz="2400" dirty="0">
              <a:latin typeface="Verdana" panose="020B0604030504040204" pitchFamily="34" charset="0"/>
              <a:ea typeface="楷体_GB2312" pitchFamily="49" charset="-122"/>
            </a:endParaRPr>
          </a:p>
        </p:txBody>
      </p:sp>
      <p:sp>
        <p:nvSpPr>
          <p:cNvPr id="69" name="文本框 21508">
            <a:extLst>
              <a:ext uri="{FF2B5EF4-FFF2-40B4-BE49-F238E27FC236}">
                <a16:creationId xmlns:a16="http://schemas.microsoft.com/office/drawing/2014/main" id="{B436EAE3-ABC5-4368-A3DB-1938C8B30947}"/>
              </a:ext>
            </a:extLst>
          </p:cNvPr>
          <p:cNvSpPr txBox="1">
            <a:spLocks noChangeArrowheads="1"/>
          </p:cNvSpPr>
          <p:nvPr/>
        </p:nvSpPr>
        <p:spPr bwMode="auto">
          <a:xfrm>
            <a:off x="7419428" y="2868909"/>
            <a:ext cx="4876800" cy="58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a:p>
            <a:pPr marL="0" indent="0" algn="ctr" eaLnBrk="0" hangingPunct="0">
              <a:spcBef>
                <a:spcPct val="20000"/>
              </a:spcBef>
              <a:buClr>
                <a:schemeClr val="hlink"/>
              </a:buClr>
            </a:pPr>
            <a:r>
              <a:rPr lang="zh-CN" altLang="en-US" sz="2000" b="0" dirty="0">
                <a:latin typeface="Verdana" panose="020B0604030504040204" pitchFamily="34" charset="0"/>
                <a:ea typeface="楷体_GB2312" pitchFamily="49" charset="-122"/>
              </a:rPr>
              <a:t>处处以专业的标准要求自己</a:t>
            </a:r>
          </a:p>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p:txBody>
      </p:sp>
      <p:sp>
        <p:nvSpPr>
          <p:cNvPr id="70" name="文本框 21508">
            <a:extLst>
              <a:ext uri="{FF2B5EF4-FFF2-40B4-BE49-F238E27FC236}">
                <a16:creationId xmlns:a16="http://schemas.microsoft.com/office/drawing/2014/main" id="{4745288B-99C5-4931-B3E9-CCCEEA95891B}"/>
              </a:ext>
            </a:extLst>
          </p:cNvPr>
          <p:cNvSpPr txBox="1">
            <a:spLocks noChangeArrowheads="1"/>
          </p:cNvSpPr>
          <p:nvPr/>
        </p:nvSpPr>
        <p:spPr bwMode="auto">
          <a:xfrm>
            <a:off x="5833085" y="1062202"/>
            <a:ext cx="4876800" cy="7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indent="0" algn="ctr" eaLnBrk="0" hangingPunct="0">
              <a:spcBef>
                <a:spcPct val="20000"/>
              </a:spcBef>
              <a:buClr>
                <a:schemeClr val="hlink"/>
              </a:buClr>
            </a:pPr>
            <a:endParaRPr lang="zh-CN" altLang="en-US" sz="2400" dirty="0">
              <a:latin typeface="Verdana" panose="020B0604030504040204" pitchFamily="34" charset="0"/>
              <a:ea typeface="楷体_GB2312" pitchFamily="49" charset="-122"/>
            </a:endParaRPr>
          </a:p>
          <a:p>
            <a:pPr marL="0" indent="0" algn="ctr" eaLnBrk="0" hangingPunct="0">
              <a:spcBef>
                <a:spcPct val="20000"/>
              </a:spcBef>
              <a:buClr>
                <a:schemeClr val="hlink"/>
              </a:buClr>
            </a:pPr>
            <a:r>
              <a:rPr lang="zh-CN" altLang="en-US" sz="2000" b="0" dirty="0">
                <a:latin typeface="Verdana" panose="020B0604030504040204" pitchFamily="34" charset="0"/>
                <a:ea typeface="楷体_GB2312" pitchFamily="49" charset="-122"/>
              </a:rPr>
              <a:t>培养工作中使命感</a:t>
            </a:r>
          </a:p>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p:txBody>
      </p:sp>
      <p:sp>
        <p:nvSpPr>
          <p:cNvPr id="71" name="文本框 21508">
            <a:extLst>
              <a:ext uri="{FF2B5EF4-FFF2-40B4-BE49-F238E27FC236}">
                <a16:creationId xmlns:a16="http://schemas.microsoft.com/office/drawing/2014/main" id="{656A73B1-C486-412F-9C42-80CD5CED1BEB}"/>
              </a:ext>
            </a:extLst>
          </p:cNvPr>
          <p:cNvSpPr txBox="1">
            <a:spLocks noChangeArrowheads="1"/>
          </p:cNvSpPr>
          <p:nvPr/>
        </p:nvSpPr>
        <p:spPr bwMode="auto">
          <a:xfrm>
            <a:off x="7419428" y="4796786"/>
            <a:ext cx="4876800" cy="32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0" hangingPunct="0">
              <a:spcBef>
                <a:spcPct val="20000"/>
              </a:spcBef>
              <a:buClr>
                <a:schemeClr val="hlink"/>
              </a:buClr>
              <a:buFont typeface="Wingdings" panose="05000000000000000000" pitchFamily="2" charset="2"/>
              <a:buChar char="v"/>
            </a:pPr>
            <a:endParaRPr lang="zh-CN" altLang="en-US" sz="2400" dirty="0">
              <a:latin typeface="Verdana" panose="020B0604030504040204" pitchFamily="34" charset="0"/>
              <a:ea typeface="楷体_GB2312" pitchFamily="49" charset="-122"/>
            </a:endParaRPr>
          </a:p>
          <a:p>
            <a:pPr marL="0" indent="0" algn="ctr" eaLnBrk="0" hangingPunct="0">
              <a:spcBef>
                <a:spcPct val="20000"/>
              </a:spcBef>
              <a:buClr>
                <a:schemeClr val="hlink"/>
              </a:buClr>
            </a:pPr>
            <a:r>
              <a:rPr lang="zh-CN" altLang="en-US" sz="2000" b="0" dirty="0">
                <a:latin typeface="Verdana" panose="020B0604030504040204" pitchFamily="34" charset="0"/>
                <a:ea typeface="楷体_GB2312" pitchFamily="49" charset="-122"/>
              </a:rPr>
              <a:t>将简单的事情做到最好</a:t>
            </a:r>
          </a:p>
        </p:txBody>
      </p:sp>
      <p:sp>
        <p:nvSpPr>
          <p:cNvPr id="26" name="Rectangle 13">
            <a:extLst>
              <a:ext uri="{FF2B5EF4-FFF2-40B4-BE49-F238E27FC236}">
                <a16:creationId xmlns:a16="http://schemas.microsoft.com/office/drawing/2014/main" id="{C1DB3686-FDFE-418C-92D5-D7E3F345D57F}"/>
              </a:ext>
            </a:extLst>
          </p:cNvPr>
          <p:cNvSpPr/>
          <p:nvPr/>
        </p:nvSpPr>
        <p:spPr>
          <a:xfrm>
            <a:off x="1424571" y="2988437"/>
            <a:ext cx="3044572"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27" name="Rectangle 13">
            <a:extLst>
              <a:ext uri="{FF2B5EF4-FFF2-40B4-BE49-F238E27FC236}">
                <a16:creationId xmlns:a16="http://schemas.microsoft.com/office/drawing/2014/main" id="{E3C1285A-BBB5-491F-A49A-8E4FD55C80F9}"/>
              </a:ext>
            </a:extLst>
          </p:cNvPr>
          <p:cNvSpPr/>
          <p:nvPr/>
        </p:nvSpPr>
        <p:spPr>
          <a:xfrm>
            <a:off x="685763" y="5121973"/>
            <a:ext cx="3234357"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28" name="Rectangle 13">
            <a:extLst>
              <a:ext uri="{FF2B5EF4-FFF2-40B4-BE49-F238E27FC236}">
                <a16:creationId xmlns:a16="http://schemas.microsoft.com/office/drawing/2014/main" id="{F7C2C0BB-3937-4021-A981-B3552D5A1AF6}"/>
              </a:ext>
            </a:extLst>
          </p:cNvPr>
          <p:cNvSpPr/>
          <p:nvPr/>
        </p:nvSpPr>
        <p:spPr>
          <a:xfrm>
            <a:off x="8525722" y="5544127"/>
            <a:ext cx="3399577"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1" name="Rectangle 13">
            <a:extLst>
              <a:ext uri="{FF2B5EF4-FFF2-40B4-BE49-F238E27FC236}">
                <a16:creationId xmlns:a16="http://schemas.microsoft.com/office/drawing/2014/main" id="{DB952B8D-0D03-4D2B-BF8B-336DF54968F7}"/>
              </a:ext>
            </a:extLst>
          </p:cNvPr>
          <p:cNvSpPr/>
          <p:nvPr/>
        </p:nvSpPr>
        <p:spPr>
          <a:xfrm>
            <a:off x="8271484" y="3524433"/>
            <a:ext cx="3234357"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2" name="Rectangle 13">
            <a:extLst>
              <a:ext uri="{FF2B5EF4-FFF2-40B4-BE49-F238E27FC236}">
                <a16:creationId xmlns:a16="http://schemas.microsoft.com/office/drawing/2014/main" id="{DAF7BAC7-AE3E-45BC-8B44-8B84E2D22216}"/>
              </a:ext>
            </a:extLst>
          </p:cNvPr>
          <p:cNvSpPr/>
          <p:nvPr/>
        </p:nvSpPr>
        <p:spPr>
          <a:xfrm>
            <a:off x="7141691" y="1742875"/>
            <a:ext cx="3234357"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9" presetClass="entr" presetSubtype="0" fill="hold" nodeType="afterEffect">
                                  <p:stCondLst>
                                    <p:cond delay="10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par>
                          <p:cTn id="24" fill="hold">
                            <p:stCondLst>
                              <p:cond delay="1600"/>
                            </p:stCondLst>
                            <p:childTnLst>
                              <p:par>
                                <p:cTn id="25" presetID="9" presetClass="entr" presetSubtype="0" fill="hold" grpId="0" nodeType="afterEffect">
                                  <p:stCondLst>
                                    <p:cond delay="10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par>
                          <p:cTn id="28" fill="hold">
                            <p:stCondLst>
                              <p:cond delay="2200"/>
                            </p:stCondLst>
                            <p:childTnLst>
                              <p:par>
                                <p:cTn id="29" presetID="9" presetClass="entr" presetSubtype="0" fill="hold" grpId="0" nodeType="afterEffect">
                                  <p:stCondLst>
                                    <p:cond delay="10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childTnLst>
                          </p:cTn>
                        </p:par>
                        <p:par>
                          <p:cTn id="32" fill="hold">
                            <p:stCondLst>
                              <p:cond delay="2800"/>
                            </p:stCondLst>
                            <p:childTnLst>
                              <p:par>
                                <p:cTn id="33" presetID="9" presetClass="entr" presetSubtype="0" fill="hold" grpId="0" nodeType="afterEffect">
                                  <p:stCondLst>
                                    <p:cond delay="100"/>
                                  </p:stCondLst>
                                  <p:childTnLst>
                                    <p:set>
                                      <p:cBhvr>
                                        <p:cTn id="34" dur="1" fill="hold">
                                          <p:stCondLst>
                                            <p:cond delay="0"/>
                                          </p:stCondLst>
                                        </p:cTn>
                                        <p:tgtEl>
                                          <p:spTgt spid="48"/>
                                        </p:tgtEl>
                                        <p:attrNameLst>
                                          <p:attrName>style.visibility</p:attrName>
                                        </p:attrNameLst>
                                      </p:cBhvr>
                                      <p:to>
                                        <p:strVal val="visible"/>
                                      </p:to>
                                    </p:set>
                                    <p:animEffect transition="in" filter="dissolve">
                                      <p:cBhvr>
                                        <p:cTn id="35" dur="500"/>
                                        <p:tgtEl>
                                          <p:spTgt spid="48"/>
                                        </p:tgtEl>
                                      </p:cBhvr>
                                    </p:animEffect>
                                  </p:childTnLst>
                                </p:cTn>
                              </p:par>
                            </p:childTnLst>
                          </p:cTn>
                        </p:par>
                        <p:par>
                          <p:cTn id="36" fill="hold">
                            <p:stCondLst>
                              <p:cond delay="3400"/>
                            </p:stCondLst>
                            <p:childTnLst>
                              <p:par>
                                <p:cTn id="37" presetID="9" presetClass="entr" presetSubtype="0" fill="hold" grpId="0" nodeType="afterEffect">
                                  <p:stCondLst>
                                    <p:cond delay="100"/>
                                  </p:stCondLst>
                                  <p:childTnLst>
                                    <p:set>
                                      <p:cBhvr>
                                        <p:cTn id="38" dur="1" fill="hold">
                                          <p:stCondLst>
                                            <p:cond delay="0"/>
                                          </p:stCondLst>
                                        </p:cTn>
                                        <p:tgtEl>
                                          <p:spTgt spid="44"/>
                                        </p:tgtEl>
                                        <p:attrNameLst>
                                          <p:attrName>style.visibility</p:attrName>
                                        </p:attrNameLst>
                                      </p:cBhvr>
                                      <p:to>
                                        <p:strVal val="visible"/>
                                      </p:to>
                                    </p:set>
                                    <p:animEffect transition="in" filter="dissolve">
                                      <p:cBhvr>
                                        <p:cTn id="39" dur="500"/>
                                        <p:tgtEl>
                                          <p:spTgt spid="44"/>
                                        </p:tgtEl>
                                      </p:cBhvr>
                                    </p:animEffect>
                                  </p:childTnLst>
                                </p:cTn>
                              </p:par>
                            </p:childTnLst>
                          </p:cTn>
                        </p:par>
                        <p:par>
                          <p:cTn id="40" fill="hold">
                            <p:stCondLst>
                              <p:cond delay="4000"/>
                            </p:stCondLst>
                            <p:childTnLst>
                              <p:par>
                                <p:cTn id="41" presetID="9" presetClass="entr" presetSubtype="0" fill="hold" grpId="0" nodeType="afterEffect">
                                  <p:stCondLst>
                                    <p:cond delay="10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childTnLst>
                          </p:cTn>
                        </p:par>
                        <p:par>
                          <p:cTn id="44" fill="hold">
                            <p:stCondLst>
                              <p:cond delay="4600"/>
                            </p:stCondLst>
                            <p:childTnLst>
                              <p:par>
                                <p:cTn id="45" presetID="9" presetClass="entr" presetSubtype="0" fill="hold" grpId="0" nodeType="afterEffect">
                                  <p:stCondLst>
                                    <p:cond delay="100"/>
                                  </p:stCondLst>
                                  <p:childTnLst>
                                    <p:set>
                                      <p:cBhvr>
                                        <p:cTn id="46" dur="1" fill="hold">
                                          <p:stCondLst>
                                            <p:cond delay="0"/>
                                          </p:stCondLst>
                                        </p:cTn>
                                        <p:tgtEl>
                                          <p:spTgt spid="51"/>
                                        </p:tgtEl>
                                        <p:attrNameLst>
                                          <p:attrName>style.visibility</p:attrName>
                                        </p:attrNameLst>
                                      </p:cBhvr>
                                      <p:to>
                                        <p:strVal val="visible"/>
                                      </p:to>
                                    </p:set>
                                    <p:animEffect transition="in" filter="dissolve">
                                      <p:cBhvr>
                                        <p:cTn id="47" dur="500"/>
                                        <p:tgtEl>
                                          <p:spTgt spid="51"/>
                                        </p:tgtEl>
                                      </p:cBhvr>
                                    </p:animEffect>
                                  </p:childTnLst>
                                </p:cTn>
                              </p:par>
                            </p:childTnLst>
                          </p:cTn>
                        </p:par>
                        <p:par>
                          <p:cTn id="48" fill="hold">
                            <p:stCondLst>
                              <p:cond delay="5200"/>
                            </p:stCondLst>
                            <p:childTnLst>
                              <p:par>
                                <p:cTn id="49" presetID="9" presetClass="entr" presetSubtype="0" fill="hold" grpId="0" nodeType="afterEffect">
                                  <p:stCondLst>
                                    <p:cond delay="10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par>
                          <p:cTn id="52" fill="hold">
                            <p:stCondLst>
                              <p:cond delay="5800"/>
                            </p:stCondLst>
                            <p:childTnLst>
                              <p:par>
                                <p:cTn id="53" presetID="9" presetClass="entr" presetSubtype="0" fill="hold" grpId="0" nodeType="afterEffect">
                                  <p:stCondLst>
                                    <p:cond delay="10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childTnLst>
                          </p:cTn>
                        </p:par>
                        <p:par>
                          <p:cTn id="56" fill="hold">
                            <p:stCondLst>
                              <p:cond delay="6400"/>
                            </p:stCondLst>
                            <p:childTnLst>
                              <p:par>
                                <p:cTn id="57" presetID="9" presetClass="entr" presetSubtype="0" fill="hold" grpId="0" nodeType="afterEffect">
                                  <p:stCondLst>
                                    <p:cond delay="100"/>
                                  </p:stCondLst>
                                  <p:childTnLst>
                                    <p:set>
                                      <p:cBhvr>
                                        <p:cTn id="58" dur="1" fill="hold">
                                          <p:stCondLst>
                                            <p:cond delay="0"/>
                                          </p:stCondLst>
                                        </p:cTn>
                                        <p:tgtEl>
                                          <p:spTgt spid="45"/>
                                        </p:tgtEl>
                                        <p:attrNameLst>
                                          <p:attrName>style.visibility</p:attrName>
                                        </p:attrNameLst>
                                      </p:cBhvr>
                                      <p:to>
                                        <p:strVal val="visible"/>
                                      </p:to>
                                    </p:set>
                                    <p:animEffect transition="in" filter="dissolve">
                                      <p:cBhvr>
                                        <p:cTn id="59" dur="500"/>
                                        <p:tgtEl>
                                          <p:spTgt spid="45"/>
                                        </p:tgtEl>
                                      </p:cBhvr>
                                    </p:animEffect>
                                  </p:childTnLst>
                                </p:cTn>
                              </p:par>
                            </p:childTnLst>
                          </p:cTn>
                        </p:par>
                        <p:par>
                          <p:cTn id="60" fill="hold">
                            <p:stCondLst>
                              <p:cond delay="7000"/>
                            </p:stCondLst>
                            <p:childTnLst>
                              <p:par>
                                <p:cTn id="61" presetID="9" presetClass="entr" presetSubtype="0" fill="hold" grpId="0" nodeType="afterEffect">
                                  <p:stCondLst>
                                    <p:cond delay="100"/>
                                  </p:stCondLst>
                                  <p:childTnLst>
                                    <p:set>
                                      <p:cBhvr>
                                        <p:cTn id="62" dur="1" fill="hold">
                                          <p:stCondLst>
                                            <p:cond delay="0"/>
                                          </p:stCondLst>
                                        </p:cTn>
                                        <p:tgtEl>
                                          <p:spTgt spid="53"/>
                                        </p:tgtEl>
                                        <p:attrNameLst>
                                          <p:attrName>style.visibility</p:attrName>
                                        </p:attrNameLst>
                                      </p:cBhvr>
                                      <p:to>
                                        <p:strVal val="visible"/>
                                      </p:to>
                                    </p:set>
                                    <p:animEffect transition="in" filter="dissolve">
                                      <p:cBhvr>
                                        <p:cTn id="63" dur="500"/>
                                        <p:tgtEl>
                                          <p:spTgt spid="53"/>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62">
                                            <p:txEl>
                                              <p:pRg st="0" end="0"/>
                                            </p:txEl>
                                          </p:spTgt>
                                        </p:tgtEl>
                                        <p:attrNameLst>
                                          <p:attrName>style.visibility</p:attrName>
                                        </p:attrNameLst>
                                      </p:cBhvr>
                                      <p:to>
                                        <p:strVal val="visible"/>
                                      </p:to>
                                    </p:set>
                                    <p:animEffect transition="in" filter="fade">
                                      <p:cBhvr>
                                        <p:cTn id="66" dur="400"/>
                                        <p:tgtEl>
                                          <p:spTgt spid="62">
                                            <p:txEl>
                                              <p:pRg st="0" end="0"/>
                                            </p:txEl>
                                          </p:spTgt>
                                        </p:tgtEl>
                                      </p:cBhvr>
                                    </p:animEffect>
                                    <p:anim calcmode="lin" valueType="num">
                                      <p:cBhvr>
                                        <p:cTn id="67"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6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
                                  </p:stCondLst>
                                  <p:childTnLst>
                                    <p:set>
                                      <p:cBhvr>
                                        <p:cTn id="70" dur="1" fill="hold">
                                          <p:stCondLst>
                                            <p:cond delay="0"/>
                                          </p:stCondLst>
                                        </p:cTn>
                                        <p:tgtEl>
                                          <p:spTgt spid="63">
                                            <p:txEl>
                                              <p:pRg st="0" end="0"/>
                                            </p:txEl>
                                          </p:spTgt>
                                        </p:tgtEl>
                                        <p:attrNameLst>
                                          <p:attrName>style.visibility</p:attrName>
                                        </p:attrNameLst>
                                      </p:cBhvr>
                                      <p:to>
                                        <p:strVal val="visible"/>
                                      </p:to>
                                    </p:set>
                                    <p:animEffect transition="in" filter="fade">
                                      <p:cBhvr>
                                        <p:cTn id="71" dur="400"/>
                                        <p:tgtEl>
                                          <p:spTgt spid="63">
                                            <p:txEl>
                                              <p:pRg st="0" end="0"/>
                                            </p:txEl>
                                          </p:spTgt>
                                        </p:tgtEl>
                                      </p:cBhvr>
                                    </p:animEffect>
                                    <p:anim calcmode="lin" valueType="num">
                                      <p:cBhvr>
                                        <p:cTn id="72"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73" dur="400" fill="hold"/>
                                        <p:tgtEl>
                                          <p:spTgt spid="63">
                                            <p:txEl>
                                              <p:pRg st="0" end="0"/>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64">
                                            <p:txEl>
                                              <p:pRg st="0" end="0"/>
                                            </p:txEl>
                                          </p:spTgt>
                                        </p:tgtEl>
                                        <p:attrNameLst>
                                          <p:attrName>style.visibility</p:attrName>
                                        </p:attrNameLst>
                                      </p:cBhvr>
                                      <p:to>
                                        <p:strVal val="visible"/>
                                      </p:to>
                                    </p:set>
                                    <p:animEffect transition="in" filter="fade">
                                      <p:cBhvr>
                                        <p:cTn id="76" dur="400"/>
                                        <p:tgtEl>
                                          <p:spTgt spid="64">
                                            <p:txEl>
                                              <p:pRg st="0" end="0"/>
                                            </p:txEl>
                                          </p:spTgt>
                                        </p:tgtEl>
                                      </p:cBhvr>
                                    </p:animEffect>
                                    <p:anim calcmode="lin" valueType="num">
                                      <p:cBhvr>
                                        <p:cTn id="77" dur="4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78" dur="400" fill="hold"/>
                                        <p:tgtEl>
                                          <p:spTgt spid="64">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
                                  </p:stCondLst>
                                  <p:childTnLst>
                                    <p:set>
                                      <p:cBhvr>
                                        <p:cTn id="80" dur="1" fill="hold">
                                          <p:stCondLst>
                                            <p:cond delay="0"/>
                                          </p:stCondLst>
                                        </p:cTn>
                                        <p:tgtEl>
                                          <p:spTgt spid="65">
                                            <p:txEl>
                                              <p:pRg st="0" end="0"/>
                                            </p:txEl>
                                          </p:spTgt>
                                        </p:tgtEl>
                                        <p:attrNameLst>
                                          <p:attrName>style.visibility</p:attrName>
                                        </p:attrNameLst>
                                      </p:cBhvr>
                                      <p:to>
                                        <p:strVal val="visible"/>
                                      </p:to>
                                    </p:set>
                                    <p:animEffect transition="in" filter="fade">
                                      <p:cBhvr>
                                        <p:cTn id="81" dur="400"/>
                                        <p:tgtEl>
                                          <p:spTgt spid="65">
                                            <p:txEl>
                                              <p:pRg st="0" end="0"/>
                                            </p:txEl>
                                          </p:spTgt>
                                        </p:tgtEl>
                                      </p:cBhvr>
                                    </p:animEffect>
                                    <p:anim calcmode="lin" valueType="num">
                                      <p:cBhvr>
                                        <p:cTn id="82"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65">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66">
                                            <p:txEl>
                                              <p:pRg st="0" end="0"/>
                                            </p:txEl>
                                          </p:spTgt>
                                        </p:tgtEl>
                                        <p:attrNameLst>
                                          <p:attrName>style.visibility</p:attrName>
                                        </p:attrNameLst>
                                      </p:cBhvr>
                                      <p:to>
                                        <p:strVal val="visible"/>
                                      </p:to>
                                    </p:set>
                                    <p:animEffect transition="in" filter="fade">
                                      <p:cBhvr>
                                        <p:cTn id="86" dur="400"/>
                                        <p:tgtEl>
                                          <p:spTgt spid="66">
                                            <p:txEl>
                                              <p:pRg st="0" end="0"/>
                                            </p:txEl>
                                          </p:spTgt>
                                        </p:tgtEl>
                                      </p:cBhvr>
                                    </p:animEffect>
                                    <p:anim calcmode="lin" valueType="num">
                                      <p:cBhvr>
                                        <p:cTn id="87" dur="4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88" dur="4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anim calcmode="lin" valueType="num">
                                      <p:cBhvr additive="base">
                                        <p:cTn id="93" dur="1000" fill="hold"/>
                                        <p:tgtEl>
                                          <p:spTgt spid="68"/>
                                        </p:tgtEl>
                                        <p:attrNameLst>
                                          <p:attrName>ppt_x</p:attrName>
                                        </p:attrNameLst>
                                      </p:cBhvr>
                                      <p:tavLst>
                                        <p:tav tm="0">
                                          <p:val>
                                            <p:strVal val="#ppt_x"/>
                                          </p:val>
                                        </p:tav>
                                        <p:tav tm="100000">
                                          <p:val>
                                            <p:strVal val="#ppt_x"/>
                                          </p:val>
                                        </p:tav>
                                      </p:tavLst>
                                    </p:anim>
                                    <p:anim calcmode="lin" valueType="num">
                                      <p:cBhvr additive="base">
                                        <p:cTn id="94" dur="1000" fill="hold"/>
                                        <p:tgtEl>
                                          <p:spTgt spid="6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additive="base">
                                        <p:cTn id="97" dur="1000" fill="hold"/>
                                        <p:tgtEl>
                                          <p:spTgt spid="67"/>
                                        </p:tgtEl>
                                        <p:attrNameLst>
                                          <p:attrName>ppt_x</p:attrName>
                                        </p:attrNameLst>
                                      </p:cBhvr>
                                      <p:tavLst>
                                        <p:tav tm="0">
                                          <p:val>
                                            <p:strVal val="#ppt_x"/>
                                          </p:val>
                                        </p:tav>
                                        <p:tav tm="100000">
                                          <p:val>
                                            <p:strVal val="#ppt_x"/>
                                          </p:val>
                                        </p:tav>
                                      </p:tavLst>
                                    </p:anim>
                                    <p:anim calcmode="lin" valueType="num">
                                      <p:cBhvr additive="base">
                                        <p:cTn id="98" dur="1000" fill="hold"/>
                                        <p:tgtEl>
                                          <p:spTgt spid="6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anim calcmode="lin" valueType="num">
                                      <p:cBhvr additive="base">
                                        <p:cTn id="101" dur="1000" fill="hold"/>
                                        <p:tgtEl>
                                          <p:spTgt spid="70"/>
                                        </p:tgtEl>
                                        <p:attrNameLst>
                                          <p:attrName>ppt_x</p:attrName>
                                        </p:attrNameLst>
                                      </p:cBhvr>
                                      <p:tavLst>
                                        <p:tav tm="0">
                                          <p:val>
                                            <p:strVal val="#ppt_x"/>
                                          </p:val>
                                        </p:tav>
                                        <p:tav tm="100000">
                                          <p:val>
                                            <p:strVal val="#ppt_x"/>
                                          </p:val>
                                        </p:tav>
                                      </p:tavLst>
                                    </p:anim>
                                    <p:anim calcmode="lin" valueType="num">
                                      <p:cBhvr additive="base">
                                        <p:cTn id="102" dur="1000" fill="hold"/>
                                        <p:tgtEl>
                                          <p:spTgt spid="7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1000" fill="hold"/>
                                        <p:tgtEl>
                                          <p:spTgt spid="69"/>
                                        </p:tgtEl>
                                        <p:attrNameLst>
                                          <p:attrName>ppt_x</p:attrName>
                                        </p:attrNameLst>
                                      </p:cBhvr>
                                      <p:tavLst>
                                        <p:tav tm="0">
                                          <p:val>
                                            <p:strVal val="#ppt_x"/>
                                          </p:val>
                                        </p:tav>
                                        <p:tav tm="100000">
                                          <p:val>
                                            <p:strVal val="#ppt_x"/>
                                          </p:val>
                                        </p:tav>
                                      </p:tavLst>
                                    </p:anim>
                                    <p:anim calcmode="lin" valueType="num">
                                      <p:cBhvr additive="base">
                                        <p:cTn id="106" dur="10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1000" fill="hold"/>
                                        <p:tgtEl>
                                          <p:spTgt spid="71"/>
                                        </p:tgtEl>
                                        <p:attrNameLst>
                                          <p:attrName>ppt_x</p:attrName>
                                        </p:attrNameLst>
                                      </p:cBhvr>
                                      <p:tavLst>
                                        <p:tav tm="0">
                                          <p:val>
                                            <p:strVal val="#ppt_x"/>
                                          </p:val>
                                        </p:tav>
                                        <p:tav tm="100000">
                                          <p:val>
                                            <p:strVal val="#ppt_x"/>
                                          </p:val>
                                        </p:tav>
                                      </p:tavLst>
                                    </p:anim>
                                    <p:anim calcmode="lin" valueType="num">
                                      <p:cBhvr additive="base">
                                        <p:cTn id="110" dur="10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4" grpId="0" bldLvl="0" animBg="1" autoUpdateAnimBg="0"/>
      <p:bldP spid="45" grpId="0" bldLvl="0" animBg="1" autoUpdateAnimBg="0"/>
      <p:bldP spid="46" grpId="0" bldLvl="0" animBg="1" autoUpdateAnimBg="0"/>
      <p:bldP spid="4"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nimBg="1" autoUpdateAnimBg="0"/>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42" presetClass="entr" presetSubtype="0" fill="hold" nodeType="withEffect">
                  <p:stCondLst>
                    <p:cond delay="200"/>
                  </p:stCondLst>
                  <p:childTnLst>
                    <p:set>
                      <p:cBhvr>
                        <p:cTn dur="1" fill="hold">
                          <p:stCondLst>
                            <p:cond delay="0"/>
                          </p:stCondLst>
                        </p:cTn>
                        <p:tgtEl>
                          <p:spTgt spid="64"/>
                        </p:tgtEl>
                        <p:attrNameLst>
                          <p:attrName>style.visibility</p:attrName>
                        </p:attrNameLst>
                      </p:cBhvr>
                      <p:to>
                        <p:strVal val="visible"/>
                      </p:to>
                    </p:set>
                    <p:animEffect transition="in" filter="fade">
                      <p:cBhvr>
                        <p:cTn dur="400"/>
                        <p:tgtEl>
                          <p:spTgt spid="64"/>
                        </p:tgtEl>
                      </p:cBhvr>
                    </p:animEffect>
                    <p:anim calcmode="lin" valueType="num">
                      <p:cBhvr>
                        <p:cTn dur="400" fill="hold"/>
                        <p:tgtEl>
                          <p:spTgt spid="64"/>
                        </p:tgtEl>
                        <p:attrNameLst>
                          <p:attrName>ppt_x</p:attrName>
                        </p:attrNameLst>
                      </p:cBhvr>
                      <p:tavLst>
                        <p:tav tm="0">
                          <p:val>
                            <p:strVal val="#ppt_x"/>
                          </p:val>
                        </p:tav>
                        <p:tav tm="100000">
                          <p:val>
                            <p:strVal val="#ppt_x"/>
                          </p:val>
                        </p:tav>
                      </p:tavLst>
                    </p:anim>
                    <p:anim calcmode="lin" valueType="num">
                      <p:cBhvr>
                        <p:cTn dur="4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400"/>
                        <p:tgtEl>
                          <p:spTgt spid="66"/>
                        </p:tgtEl>
                      </p:cBhvr>
                    </p:animEffect>
                    <p:anim calcmode="lin" valueType="num">
                      <p:cBhvr>
                        <p:cTn dur="400" fill="hold"/>
                        <p:tgtEl>
                          <p:spTgt spid="66"/>
                        </p:tgtEl>
                        <p:attrNameLst>
                          <p:attrName>ppt_x</p:attrName>
                        </p:attrNameLst>
                      </p:cBhvr>
                      <p:tavLst>
                        <p:tav tm="0">
                          <p:val>
                            <p:strVal val="#ppt_x"/>
                          </p:val>
                        </p:tav>
                        <p:tav tm="100000">
                          <p:val>
                            <p:strVal val="#ppt_x"/>
                          </p:val>
                        </p:tav>
                      </p:tavLst>
                    </p:anim>
                    <p:anim calcmode="lin" valueType="num">
                      <p:cBhvr>
                        <p:cTn dur="400" fill="hold"/>
                        <p:tgtEl>
                          <p:spTgt spid="66"/>
                        </p:tgtEl>
                        <p:attrNameLst>
                          <p:attrName>ppt_y</p:attrName>
                        </p:attrNameLst>
                      </p:cBhvr>
                      <p:tavLst>
                        <p:tav tm="0">
                          <p:val>
                            <p:strVal val="#ppt_y+.1"/>
                          </p:val>
                        </p:tav>
                        <p:tav tm="100000">
                          <p:val>
                            <p:strVal val="#ppt_y"/>
                          </p:val>
                        </p:tav>
                      </p:tavLst>
                    </p:anim>
                  </p:childTnLst>
                </p:cTn>
              </p:par>
            </p:tnLst>
          </p:tmpl>
        </p:tmplLst>
      </p:bldP>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747387" y="333198"/>
            <a:ext cx="1069517"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主  动</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 name="图片 6" descr="C:\Users\Administrator\Desktop\热点图谱\摄影图素材\商务\5.jpg5"/>
          <p:cNvPicPr>
            <a:picLocks noChangeAspect="1"/>
          </p:cNvPicPr>
          <p:nvPr/>
        </p:nvPicPr>
        <p:blipFill>
          <a:blip r:embed="rId6"/>
          <a:srcRect/>
          <a:stretch>
            <a:fillRect/>
          </a:stretch>
        </p:blipFill>
        <p:spPr>
          <a:xfrm flipH="1">
            <a:off x="401003" y="1838960"/>
            <a:ext cx="4984750" cy="3180715"/>
          </a:xfrm>
          <a:prstGeom prst="rect">
            <a:avLst/>
          </a:prstGeom>
          <a:noFill/>
          <a:ln w="9525">
            <a:noFill/>
          </a:ln>
        </p:spPr>
      </p:pic>
      <p:sp>
        <p:nvSpPr>
          <p:cNvPr id="3" name="矩形 2"/>
          <p:cNvSpPr/>
          <p:nvPr/>
        </p:nvSpPr>
        <p:spPr>
          <a:xfrm>
            <a:off x="4760595" y="2232025"/>
            <a:ext cx="6908800" cy="2393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5" name="TextBox 24"/>
          <p:cNvSpPr txBox="1"/>
          <p:nvPr/>
        </p:nvSpPr>
        <p:spPr>
          <a:xfrm>
            <a:off x="5085520" y="2413337"/>
            <a:ext cx="3206327" cy="2462213"/>
          </a:xfrm>
          <a:prstGeom prst="rect">
            <a:avLst/>
          </a:prstGeom>
          <a:noFill/>
        </p:spPr>
        <p:txBody>
          <a:bodyPr wrap="none" rtlCol="0">
            <a:spAutoFit/>
          </a:bodyPr>
          <a:lstStyle/>
          <a:p>
            <a:pPr algn="ctr"/>
            <a:r>
              <a:rPr lang="zh-CN" altLang="en-US" b="1" dirty="0">
                <a:solidFill>
                  <a:schemeClr val="bg1"/>
                </a:solidFill>
                <a:latin typeface="微软雅黑" panose="020B0503020204020204" charset="-122"/>
                <a:ea typeface="微软雅黑" panose="020B0503020204020204" charset="-122"/>
              </a:rPr>
              <a:t>       你是雇员，但你更是主人</a:t>
            </a:r>
          </a:p>
          <a:p>
            <a:pPr algn="ctr"/>
            <a:endParaRPr lang="zh-CN" altLang="en-US" b="1" dirty="0">
              <a:solidFill>
                <a:schemeClr val="bg1"/>
              </a:solidFill>
              <a:latin typeface="微软雅黑" panose="020B0503020204020204" charset="-122"/>
              <a:ea typeface="微软雅黑" panose="020B0503020204020204" charset="-122"/>
            </a:endParaRPr>
          </a:p>
          <a:p>
            <a:pPr algn="ctr"/>
            <a:r>
              <a:rPr lang="zh-CN" altLang="en-US" b="1" dirty="0">
                <a:solidFill>
                  <a:schemeClr val="bg1"/>
                </a:solidFill>
                <a:latin typeface="微软雅黑" panose="020B0503020204020204" charset="-122"/>
                <a:ea typeface="微软雅黑" panose="020B0503020204020204" charset="-122"/>
              </a:rPr>
              <a:t>      不是上级，但能影响上级</a:t>
            </a:r>
          </a:p>
          <a:p>
            <a:pPr algn="ctr"/>
            <a:r>
              <a:rPr lang="en-US" altLang="zh-CN" b="1" dirty="0">
                <a:solidFill>
                  <a:schemeClr val="bg1"/>
                </a:solidFill>
                <a:latin typeface="微软雅黑" panose="020B0503020204020204" charset="-122"/>
                <a:ea typeface="微软雅黑" panose="020B0503020204020204" charset="-122"/>
              </a:rPr>
              <a:t> </a:t>
            </a:r>
            <a:endParaRPr lang="zh-CN" altLang="en-US" b="1" dirty="0">
              <a:solidFill>
                <a:schemeClr val="bg1"/>
              </a:solidFill>
              <a:latin typeface="微软雅黑" panose="020B0503020204020204" charset="-122"/>
              <a:ea typeface="微软雅黑" panose="020B0503020204020204" charset="-122"/>
            </a:endParaRPr>
          </a:p>
          <a:p>
            <a:pPr algn="ctr"/>
            <a:r>
              <a:rPr lang="zh-CN" altLang="en-US" b="1" dirty="0">
                <a:solidFill>
                  <a:schemeClr val="bg1"/>
                </a:solidFill>
                <a:latin typeface="微软雅黑" panose="020B0503020204020204" charset="-122"/>
                <a:ea typeface="微软雅黑" panose="020B0503020204020204" charset="-122"/>
              </a:rPr>
              <a:t>   老总不在，要干得更好</a:t>
            </a:r>
          </a:p>
          <a:p>
            <a:pPr algn="ctr"/>
            <a:endParaRPr lang="zh-CN" altLang="en-US" b="1" dirty="0">
              <a:solidFill>
                <a:schemeClr val="bg1"/>
              </a:solidFill>
              <a:latin typeface="微软雅黑" panose="020B0503020204020204" charset="-122"/>
              <a:ea typeface="微软雅黑" panose="020B0503020204020204" charset="-122"/>
            </a:endParaRPr>
          </a:p>
          <a:p>
            <a:pPr algn="ctr"/>
            <a:r>
              <a:rPr lang="zh-CN" altLang="en-US" b="1" dirty="0">
                <a:solidFill>
                  <a:schemeClr val="bg1"/>
                </a:solidFill>
                <a:latin typeface="微软雅黑" panose="020B0503020204020204" charset="-122"/>
                <a:ea typeface="微软雅黑" panose="020B0503020204020204" charset="-122"/>
              </a:rPr>
              <a:t>先走一步，海阔天空</a:t>
            </a:r>
          </a:p>
          <a:p>
            <a:pPr algn="ctr"/>
            <a:endParaRPr lang="zh-CN" altLang="en-US" sz="1400" b="1" dirty="0">
              <a:solidFill>
                <a:schemeClr val="bg1"/>
              </a:solidFill>
              <a:latin typeface="微软雅黑" panose="020B0503020204020204" charset="-122"/>
              <a:ea typeface="微软雅黑" panose="020B0503020204020204" charset="-122"/>
            </a:endParaRPr>
          </a:p>
          <a:p>
            <a:pPr algn="ctr"/>
            <a:r>
              <a:rPr lang="zh-CN" altLang="en-US" sz="1400" b="1" dirty="0">
                <a:solidFill>
                  <a:schemeClr val="bg1"/>
                </a:solidFill>
                <a:latin typeface="微软雅黑" panose="020B0503020204020204" charset="-122"/>
                <a:ea typeface="微软雅黑" panose="020B0503020204020204" charset="-122"/>
              </a:rPr>
              <a:t>                                                   </a:t>
            </a:r>
          </a:p>
        </p:txBody>
      </p:sp>
      <p:sp>
        <p:nvSpPr>
          <p:cNvPr id="7" name="Freeform 383"/>
          <p:cNvSpPr/>
          <p:nvPr/>
        </p:nvSpPr>
        <p:spPr bwMode="auto">
          <a:xfrm>
            <a:off x="10155555" y="2966720"/>
            <a:ext cx="831215" cy="749935"/>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9" name="文本框 21508">
            <a:extLst>
              <a:ext uri="{FF2B5EF4-FFF2-40B4-BE49-F238E27FC236}">
                <a16:creationId xmlns:a16="http://schemas.microsoft.com/office/drawing/2014/main" id="{01CB0FC8-6D00-4AF6-B411-43CB3DD8CC39}"/>
              </a:ext>
            </a:extLst>
          </p:cNvPr>
          <p:cNvSpPr txBox="1">
            <a:spLocks noChangeArrowheads="1"/>
          </p:cNvSpPr>
          <p:nvPr/>
        </p:nvSpPr>
        <p:spPr bwMode="auto">
          <a:xfrm>
            <a:off x="1429887" y="5526181"/>
            <a:ext cx="4876800" cy="4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indent="0" algn="ctr" eaLnBrk="0" hangingPunct="0">
              <a:spcBef>
                <a:spcPct val="20000"/>
              </a:spcBef>
              <a:buClr>
                <a:schemeClr val="hlink"/>
              </a:buClr>
            </a:pPr>
            <a:r>
              <a:rPr lang="zh-CN" altLang="en-US" sz="2000" b="0" dirty="0">
                <a:latin typeface="Verdana" panose="020B0604030504040204" pitchFamily="34" charset="0"/>
                <a:ea typeface="楷体_GB2312" pitchFamily="49" charset="-122"/>
              </a:rPr>
              <a:t>请添加标题</a:t>
            </a:r>
            <a:endParaRPr lang="zh-CN" altLang="en-US" sz="2400" dirty="0">
              <a:latin typeface="Verdana" panose="020B0604030504040204" pitchFamily="34" charset="0"/>
              <a:ea typeface="楷体_GB2312" pitchFamily="49" charset="-122"/>
            </a:endParaRPr>
          </a:p>
        </p:txBody>
      </p:sp>
      <p:sp>
        <p:nvSpPr>
          <p:cNvPr id="10" name="Rectangle 13">
            <a:extLst>
              <a:ext uri="{FF2B5EF4-FFF2-40B4-BE49-F238E27FC236}">
                <a16:creationId xmlns:a16="http://schemas.microsoft.com/office/drawing/2014/main" id="{259E2F5D-336E-467A-A9EC-9CB30097785A}"/>
              </a:ext>
            </a:extLst>
          </p:cNvPr>
          <p:cNvSpPr/>
          <p:nvPr/>
        </p:nvSpPr>
        <p:spPr>
          <a:xfrm>
            <a:off x="3127458" y="6022994"/>
            <a:ext cx="5937084"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9" advClick="0" advTm="3000">
        <p:zoom/>
      </p:transition>
    </mc:Choice>
    <mc:Fallback xmlns="">
      <p:transition advClick="0" advTm="3000">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0-#ppt_w/2"/>
                                          </p:val>
                                        </p:tav>
                                        <p:tav tm="100000">
                                          <p:val>
                                            <p:strVal val="#ppt_x"/>
                                          </p:val>
                                        </p:tav>
                                      </p:tavLst>
                                    </p:anim>
                                    <p:anim calcmode="lin" valueType="num">
                                      <p:cBhvr additive="base">
                                        <p:cTn id="23" dur="1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0-#ppt_w/2"/>
                                          </p:val>
                                        </p:tav>
                                        <p:tav tm="100000">
                                          <p:val>
                                            <p:strVal val="#ppt_x"/>
                                          </p:val>
                                        </p:tav>
                                      </p:tavLst>
                                    </p:anim>
                                    <p:anim calcmode="lin" valueType="num">
                                      <p:cBhvr additive="base">
                                        <p:cTn id="27" dur="1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fill="hold"/>
                                        <p:tgtEl>
                                          <p:spTgt spid="9"/>
                                        </p:tgtEl>
                                        <p:attrNameLst>
                                          <p:attrName>ppt_x</p:attrName>
                                        </p:attrNameLst>
                                      </p:cBhvr>
                                      <p:tavLst>
                                        <p:tav tm="0">
                                          <p:val>
                                            <p:strVal val="#ppt_x"/>
                                          </p:val>
                                        </p:tav>
                                        <p:tav tm="100000">
                                          <p:val>
                                            <p:strVal val="#ppt_x"/>
                                          </p:val>
                                        </p:tav>
                                      </p:tavLst>
                                    </p:anim>
                                    <p:anim calcmode="lin" valueType="num">
                                      <p:cBhvr additive="base">
                                        <p:cTn id="3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animBg="1"/>
      <p:bldP spid="5"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767626" y="333198"/>
            <a:ext cx="1069517"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责  任</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167065" y="1859158"/>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17"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31" name="TextBox 29"/>
          <p:cNvSpPr txBox="1"/>
          <p:nvPr/>
        </p:nvSpPr>
        <p:spPr>
          <a:xfrm>
            <a:off x="6657824" y="1415334"/>
            <a:ext cx="5139910" cy="4653582"/>
          </a:xfrm>
          <a:prstGeom prst="rect">
            <a:avLst/>
          </a:prstGeom>
          <a:noFill/>
        </p:spPr>
        <p:txBody>
          <a:bodyPr wrap="square" lIns="0" tIns="0" rIns="0" bIns="0" rtlCol="0">
            <a:spAutoFit/>
          </a:bodyPr>
          <a:lstStyle/>
          <a:p>
            <a:pPr>
              <a:lnSpc>
                <a:spcPct val="120000"/>
              </a:lnSpc>
            </a:pPr>
            <a:r>
              <a:rPr lang="zh-CN" altLang="en-US" dirty="0">
                <a:latin typeface="Arial" panose="020B0604020202020204" pitchFamily="34" charset="0"/>
                <a:ea typeface="微软雅黑" panose="020B0503020204020204" charset="-122"/>
                <a:cs typeface="+mn-ea"/>
                <a:sym typeface="Arial" panose="020B0604020202020204" pitchFamily="34" charset="0"/>
              </a:rPr>
              <a:t>   拿得起责任，放得下架子</a:t>
            </a: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r>
              <a:rPr lang="zh-CN" altLang="en-US" dirty="0">
                <a:latin typeface="Arial" panose="020B0604020202020204" pitchFamily="34" charset="0"/>
                <a:ea typeface="微软雅黑" panose="020B0503020204020204" charset="-122"/>
                <a:cs typeface="+mn-ea"/>
                <a:sym typeface="Arial" panose="020B0604020202020204" pitchFamily="34" charset="0"/>
              </a:rPr>
              <a:t>   优秀者，就是优秀的责任承担者</a:t>
            </a: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r>
              <a:rPr lang="zh-CN" altLang="en-US" dirty="0">
                <a:latin typeface="Arial" panose="020B0604020202020204" pitchFamily="34" charset="0"/>
                <a:ea typeface="微软雅黑" panose="020B0503020204020204" charset="-122"/>
                <a:cs typeface="+mn-ea"/>
                <a:sym typeface="Arial" panose="020B0604020202020204" pitchFamily="34" charset="0"/>
              </a:rPr>
              <a:t>   扩大了“承担圈”，便放大了“成功圈”</a:t>
            </a: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r>
              <a:rPr lang="zh-CN" altLang="en-US" dirty="0">
                <a:latin typeface="Arial" panose="020B0604020202020204" pitchFamily="34" charset="0"/>
                <a:ea typeface="微软雅黑" panose="020B0503020204020204" charset="-122"/>
                <a:cs typeface="+mn-ea"/>
                <a:sym typeface="Arial" panose="020B0604020202020204" pitchFamily="34" charset="0"/>
              </a:rPr>
              <a:t>“活儿是给别人做的，更是给自己做的”</a:t>
            </a: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a:lnSpc>
                <a:spcPct val="120000"/>
              </a:lnSpc>
            </a:pPr>
            <a:endParaRPr lang="zh-CN" altLang="en-US"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13">
            <a:extLst>
              <a:ext uri="{FF2B5EF4-FFF2-40B4-BE49-F238E27FC236}">
                <a16:creationId xmlns:a16="http://schemas.microsoft.com/office/drawing/2014/main" id="{DACA51A8-FD03-4023-8CA9-FCAA3D5353FB}"/>
              </a:ext>
            </a:extLst>
          </p:cNvPr>
          <p:cNvSpPr/>
          <p:nvPr/>
        </p:nvSpPr>
        <p:spPr>
          <a:xfrm>
            <a:off x="6736588" y="1787994"/>
            <a:ext cx="3423412"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Rectangle 13">
            <a:extLst>
              <a:ext uri="{FF2B5EF4-FFF2-40B4-BE49-F238E27FC236}">
                <a16:creationId xmlns:a16="http://schemas.microsoft.com/office/drawing/2014/main" id="{C85DA203-80DF-492F-B6A8-98F4A536B588}"/>
              </a:ext>
            </a:extLst>
          </p:cNvPr>
          <p:cNvSpPr/>
          <p:nvPr/>
        </p:nvSpPr>
        <p:spPr>
          <a:xfrm>
            <a:off x="6736588" y="3160690"/>
            <a:ext cx="3575812"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4" name="Rectangle 13">
            <a:extLst>
              <a:ext uri="{FF2B5EF4-FFF2-40B4-BE49-F238E27FC236}">
                <a16:creationId xmlns:a16="http://schemas.microsoft.com/office/drawing/2014/main" id="{B7B8C7A5-E810-4740-BE8C-C228D68354A6}"/>
              </a:ext>
            </a:extLst>
          </p:cNvPr>
          <p:cNvSpPr/>
          <p:nvPr/>
        </p:nvSpPr>
        <p:spPr>
          <a:xfrm>
            <a:off x="6736587" y="4462445"/>
            <a:ext cx="3575811"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5" name="Rectangle 13">
            <a:extLst>
              <a:ext uri="{FF2B5EF4-FFF2-40B4-BE49-F238E27FC236}">
                <a16:creationId xmlns:a16="http://schemas.microsoft.com/office/drawing/2014/main" id="{1DE595BC-286B-440E-8CA4-57B3DB89783F}"/>
              </a:ext>
            </a:extLst>
          </p:cNvPr>
          <p:cNvSpPr/>
          <p:nvPr/>
        </p:nvSpPr>
        <p:spPr>
          <a:xfrm>
            <a:off x="6736588" y="5847255"/>
            <a:ext cx="3575810" cy="757130"/>
          </a:xfrm>
          <a:prstGeom prst="rect">
            <a:avLst/>
          </a:prstGeom>
        </p:spPr>
        <p:txBody>
          <a:bodyPr wrap="square">
            <a:spAutoFit/>
          </a:bodyPr>
          <a:lstStyle/>
          <a:p>
            <a:pPr>
              <a:lnSpc>
                <a:spcPct val="120000"/>
              </a:lnSpc>
            </a:pPr>
            <a:r>
              <a:rPr lang="zh-CN" altLang="en-US" sz="1400" dirty="0">
                <a:solidFill>
                  <a:schemeClr val="tx1"/>
                </a:solidFill>
                <a:latin typeface="微软雅黑" panose="020B0503020204020204" charset="-122"/>
                <a:ea typeface="微软雅黑" panose="020B0503020204020204" charset="-122"/>
                <a:cs typeface="+mn-ea"/>
                <a:sym typeface="Arial" panose="020B0604020202020204" pitchFamily="34" charset="0"/>
              </a:rPr>
              <a:t>请在此处</a:t>
            </a:r>
            <a:r>
              <a:rPr lang="zh-CN" altLang="en-US" sz="1400" dirty="0">
                <a:latin typeface="微软雅黑" panose="020B0503020204020204" charset="-122"/>
                <a:ea typeface="微软雅黑" panose="020B0503020204020204" charset="-122"/>
                <a:cs typeface="+mn-ea"/>
                <a:sym typeface="Arial" panose="020B0604020202020204" pitchFamily="34" charset="0"/>
              </a:rPr>
              <a:t>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3599056"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不是做事，而是做成事</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6985" y="1565275"/>
            <a:ext cx="6949440" cy="442087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nvSpPr>
        <p:spPr>
          <a:xfrm>
            <a:off x="6467304" y="1841857"/>
            <a:ext cx="5245872" cy="1462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7157720" y="4158615"/>
            <a:ext cx="4555490" cy="498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b="1"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经典语录</a:t>
            </a:r>
            <a:endParaRPr lang="en-US" altLang="zh-CN" sz="2000" b="1"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Content Placeholder 2"/>
          <p:cNvSpPr txBox="1"/>
          <p:nvPr/>
        </p:nvSpPr>
        <p:spPr>
          <a:xfrm>
            <a:off x="7157720" y="4979502"/>
            <a:ext cx="4886234" cy="106452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惠普</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CEO</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马克赫德在接受新浪网采访，被问到他选择人才的标准时说：“</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非常重要的是他有非常强的执行能力，就是要将事情做成，而不是做得差不多</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p>
        </p:txBody>
      </p:sp>
      <p:sp>
        <p:nvSpPr>
          <p:cNvPr id="17" name="Content Placeholder 2"/>
          <p:cNvSpPr txBox="1"/>
          <p:nvPr/>
        </p:nvSpPr>
        <p:spPr>
          <a:xfrm>
            <a:off x="6816680" y="2018901"/>
            <a:ext cx="4608512" cy="78162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汤姆爱迪生说：“如果你只有愿景，而不能将它实现，那是很空洞的。”</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000"/>
                            </p:stCondLst>
                            <p:childTnLst>
                              <p:par>
                                <p:cTn id="29" presetID="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P spid="9" grpId="0" bldLvl="0" animBg="1"/>
      <p:bldP spid="13" grpId="0" bldLvl="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2661750"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四 个“到位”</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2" name="Group 20"/>
          <p:cNvGrpSpPr/>
          <p:nvPr/>
        </p:nvGrpSpPr>
        <p:grpSpPr>
          <a:xfrm flipH="1">
            <a:off x="4708975" y="3955114"/>
            <a:ext cx="1613003" cy="1227831"/>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3"/>
          <p:cNvGrpSpPr/>
          <p:nvPr/>
        </p:nvGrpSpPr>
        <p:grpSpPr>
          <a:xfrm>
            <a:off x="6139609" y="3602957"/>
            <a:ext cx="1476228" cy="1403910"/>
            <a:chOff x="6254758" y="3535584"/>
            <a:chExt cx="1399760" cy="1331188"/>
          </a:xfrm>
        </p:grpSpPr>
        <p:grpSp>
          <p:nvGrpSpPr>
            <p:cNvPr id="16"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6" name="Group 45"/>
          <p:cNvGrpSpPr/>
          <p:nvPr/>
        </p:nvGrpSpPr>
        <p:grpSpPr>
          <a:xfrm>
            <a:off x="4322231" y="2560636"/>
            <a:ext cx="1183812" cy="1649162"/>
            <a:chOff x="4531519" y="2547255"/>
            <a:chExt cx="1122491" cy="1563736"/>
          </a:xfrm>
        </p:grpSpPr>
        <p:grpSp>
          <p:nvGrpSpPr>
            <p:cNvPr id="25"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8" name="Group 47"/>
          <p:cNvGrpSpPr/>
          <p:nvPr/>
        </p:nvGrpSpPr>
        <p:grpSpPr>
          <a:xfrm>
            <a:off x="4888196" y="1798155"/>
            <a:ext cx="1608287" cy="1135076"/>
            <a:chOff x="5068168" y="1824270"/>
            <a:chExt cx="1524978" cy="1076279"/>
          </a:xfrm>
        </p:grpSpPr>
        <p:grpSp>
          <p:nvGrpSpPr>
            <p:cNvPr id="4" name="Group 28"/>
            <p:cNvGrpSpPr/>
            <p:nvPr/>
          </p:nvGrpSpPr>
          <p:grpSpPr>
            <a:xfrm flipH="1">
              <a:off x="5068168" y="1824270"/>
              <a:ext cx="1524978" cy="1076279"/>
              <a:chOff x="4085174" y="1492251"/>
              <a:chExt cx="1524978" cy="1076279"/>
            </a:xfrm>
          </p:grpSpPr>
          <p:sp>
            <p:nvSpPr>
              <p:cNvPr id="5"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6"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0" name="Group 49"/>
          <p:cNvGrpSpPr/>
          <p:nvPr/>
        </p:nvGrpSpPr>
        <p:grpSpPr>
          <a:xfrm>
            <a:off x="6380146" y="2288658"/>
            <a:ext cx="1241980" cy="1550118"/>
            <a:chOff x="6482835" y="2289366"/>
            <a:chExt cx="1177646" cy="1469822"/>
          </a:xfrm>
        </p:grpSpPr>
        <p:grpSp>
          <p:nvGrpSpPr>
            <p:cNvPr id="36"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32" name="Text Placeholder 8"/>
          <p:cNvSpPr txBox="1"/>
          <p:nvPr/>
        </p:nvSpPr>
        <p:spPr>
          <a:xfrm>
            <a:off x="1338897" y="2234136"/>
            <a:ext cx="2036887" cy="671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2000" dirty="0">
                <a:latin typeface="Arial" panose="020B0604020202020204" pitchFamily="34" charset="0"/>
                <a:ea typeface="微软雅黑" panose="020B0503020204020204" charset="-122"/>
                <a:cs typeface="+mn-ea"/>
                <a:sym typeface="Arial" panose="020B0604020202020204" pitchFamily="34" charset="0"/>
              </a:rPr>
              <a:t>心态到位</a:t>
            </a:r>
            <a:endParaRPr lang="en-US" altLang="zh-CN" sz="2000" dirty="0">
              <a:latin typeface="Arial" panose="020B0604020202020204" pitchFamily="34" charset="0"/>
              <a:ea typeface="微软雅黑" panose="020B0503020204020204" charset="-122"/>
              <a:cs typeface="+mn-ea"/>
              <a:sym typeface="Arial" panose="020B0604020202020204" pitchFamily="34" charset="0"/>
            </a:endParaRPr>
          </a:p>
          <a:p>
            <a:pPr marL="0" indent="0" algn="just">
              <a:lnSpc>
                <a:spcPct val="120000"/>
              </a:lnSpc>
              <a:spcBef>
                <a:spcPts val="0"/>
              </a:spcBef>
              <a:buNone/>
            </a:pPr>
            <a:endParaRPr lang="zh-CN" altLang="en-US" sz="1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Text Placeholder 9"/>
          <p:cNvSpPr txBox="1"/>
          <p:nvPr/>
        </p:nvSpPr>
        <p:spPr>
          <a:xfrm>
            <a:off x="1340949" y="2631427"/>
            <a:ext cx="2309650" cy="49475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400" dirty="0">
                <a:latin typeface="Arial" panose="020B0604020202020204" pitchFamily="34" charset="0"/>
                <a:ea typeface="微软雅黑" panose="020B0503020204020204" charset="-122"/>
                <a:cs typeface="+mn-ea"/>
                <a:sym typeface="Arial" panose="020B0604020202020204" pitchFamily="34" charset="0"/>
              </a:rPr>
              <a:t>不达目的不罢休的态度，就是石头见了也会点头。</a:t>
            </a:r>
          </a:p>
        </p:txBody>
      </p:sp>
      <p:sp>
        <p:nvSpPr>
          <p:cNvPr id="34" name="Text Placeholder 8"/>
          <p:cNvSpPr txBox="1"/>
          <p:nvPr/>
        </p:nvSpPr>
        <p:spPr>
          <a:xfrm>
            <a:off x="1340948" y="3522624"/>
            <a:ext cx="2036887" cy="33752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2000" dirty="0">
                <a:latin typeface="Arial" panose="020B0604020202020204" pitchFamily="34" charset="0"/>
                <a:ea typeface="微软雅黑" panose="020B0503020204020204" charset="-122"/>
                <a:cs typeface="+mn-ea"/>
                <a:sym typeface="Arial" panose="020B0604020202020204" pitchFamily="34" charset="0"/>
              </a:rPr>
              <a:t>姿态到位</a:t>
            </a:r>
          </a:p>
        </p:txBody>
      </p:sp>
      <p:sp>
        <p:nvSpPr>
          <p:cNvPr id="35" name="Text Placeholder 9"/>
          <p:cNvSpPr txBox="1"/>
          <p:nvPr/>
        </p:nvSpPr>
        <p:spPr>
          <a:xfrm>
            <a:off x="1340949" y="3860152"/>
            <a:ext cx="2309650" cy="75328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400" dirty="0">
                <a:latin typeface="Arial" panose="020B0604020202020204" pitchFamily="34" charset="0"/>
                <a:ea typeface="微软雅黑" panose="020B0503020204020204" charset="-122"/>
                <a:cs typeface="+mn-ea"/>
                <a:sym typeface="Arial" panose="020B0604020202020204" pitchFamily="34" charset="0"/>
              </a:rPr>
              <a:t>如果总是把自己的自尊、面子放在肩上，又怎么能跑得快呢？</a:t>
            </a:r>
          </a:p>
        </p:txBody>
      </p:sp>
      <p:sp>
        <p:nvSpPr>
          <p:cNvPr id="41" name="Text Placeholder 8"/>
          <p:cNvSpPr txBox="1"/>
          <p:nvPr/>
        </p:nvSpPr>
        <p:spPr>
          <a:xfrm>
            <a:off x="8489941" y="2391872"/>
            <a:ext cx="2043112" cy="33752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2000" dirty="0">
                <a:latin typeface="Arial" panose="020B0604020202020204" pitchFamily="34" charset="0"/>
                <a:ea typeface="微软雅黑" panose="020B0503020204020204" charset="-122"/>
                <a:cs typeface="+mn-ea"/>
                <a:sym typeface="Arial" panose="020B0604020202020204" pitchFamily="34" charset="0"/>
              </a:rPr>
              <a:t>行动到位</a:t>
            </a:r>
          </a:p>
        </p:txBody>
      </p:sp>
      <p:sp>
        <p:nvSpPr>
          <p:cNvPr id="42" name="Text Placeholder 9"/>
          <p:cNvSpPr txBox="1"/>
          <p:nvPr/>
        </p:nvSpPr>
        <p:spPr>
          <a:xfrm>
            <a:off x="8489940" y="2761680"/>
            <a:ext cx="2316709" cy="49475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400" dirty="0">
                <a:latin typeface="Arial" panose="020B0604020202020204" pitchFamily="34" charset="0"/>
                <a:ea typeface="微软雅黑" panose="020B0503020204020204" charset="-122"/>
                <a:cs typeface="+mn-ea"/>
                <a:sym typeface="Arial" panose="020B0604020202020204" pitchFamily="34" charset="0"/>
              </a:rPr>
              <a:t>目标化的自我约束，会给你的工作带来意想不到的效率。</a:t>
            </a:r>
            <a:endParaRPr lang="en-US" altLang="zh-CN" sz="1400"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Text Placeholder 8"/>
          <p:cNvSpPr txBox="1"/>
          <p:nvPr/>
        </p:nvSpPr>
        <p:spPr>
          <a:xfrm>
            <a:off x="8489941" y="3617586"/>
            <a:ext cx="2043112" cy="33752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2000" dirty="0">
                <a:latin typeface="Arial" panose="020B0604020202020204" pitchFamily="34" charset="0"/>
                <a:ea typeface="微软雅黑" panose="020B0503020204020204" charset="-122"/>
                <a:cs typeface="+mn-ea"/>
                <a:sym typeface="Arial" panose="020B0604020202020204" pitchFamily="34" charset="0"/>
              </a:rPr>
              <a:t>方法到位</a:t>
            </a:r>
          </a:p>
        </p:txBody>
      </p:sp>
      <p:sp>
        <p:nvSpPr>
          <p:cNvPr id="52" name="Text Placeholder 9"/>
          <p:cNvSpPr txBox="1"/>
          <p:nvPr/>
        </p:nvSpPr>
        <p:spPr>
          <a:xfrm>
            <a:off x="8489940" y="3988818"/>
            <a:ext cx="2316709" cy="49475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400" dirty="0">
                <a:latin typeface="Arial" panose="020B0604020202020204" pitchFamily="34" charset="0"/>
                <a:ea typeface="微软雅黑" panose="020B0503020204020204" charset="-122"/>
                <a:cs typeface="+mn-ea"/>
                <a:sym typeface="Arial" panose="020B0604020202020204" pitchFamily="34" charset="0"/>
              </a:rPr>
              <a:t>多思考，多运用自己的智慧，这是高效完成工作的一张王牌。</a:t>
            </a:r>
          </a:p>
        </p:txBody>
      </p:sp>
      <p:sp>
        <p:nvSpPr>
          <p:cNvPr id="39" name="Text Placeholder 8">
            <a:extLst>
              <a:ext uri="{FF2B5EF4-FFF2-40B4-BE49-F238E27FC236}">
                <a16:creationId xmlns:a16="http://schemas.microsoft.com/office/drawing/2014/main" id="{44F2D1E1-138E-41B9-8621-9E17BDEEE362}"/>
              </a:ext>
            </a:extLst>
          </p:cNvPr>
          <p:cNvSpPr txBox="1"/>
          <p:nvPr/>
        </p:nvSpPr>
        <p:spPr>
          <a:xfrm>
            <a:off x="2209476" y="5423597"/>
            <a:ext cx="2036887" cy="33752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2000" dirty="0">
                <a:latin typeface="Arial" panose="020B0604020202020204" pitchFamily="34" charset="0"/>
                <a:ea typeface="微软雅黑" panose="020B0503020204020204" charset="-122"/>
                <a:cs typeface="+mn-ea"/>
                <a:sym typeface="Arial" panose="020B0604020202020204" pitchFamily="34" charset="0"/>
              </a:rPr>
              <a:t>明确目标</a:t>
            </a:r>
          </a:p>
        </p:txBody>
      </p:sp>
      <p:sp>
        <p:nvSpPr>
          <p:cNvPr id="40" name="Text Placeholder 9">
            <a:extLst>
              <a:ext uri="{FF2B5EF4-FFF2-40B4-BE49-F238E27FC236}">
                <a16:creationId xmlns:a16="http://schemas.microsoft.com/office/drawing/2014/main" id="{556178AA-19B4-4976-9C86-651B8EEA2669}"/>
              </a:ext>
            </a:extLst>
          </p:cNvPr>
          <p:cNvSpPr txBox="1"/>
          <p:nvPr/>
        </p:nvSpPr>
        <p:spPr>
          <a:xfrm>
            <a:off x="2209476" y="5817029"/>
            <a:ext cx="8225004" cy="77559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400" dirty="0">
                <a:latin typeface="Arial" panose="020B0604020202020204" pitchFamily="34" charset="0"/>
                <a:ea typeface="微软雅黑" panose="020B0503020204020204" charset="-122"/>
                <a:cs typeface="+mn-ea"/>
                <a:sym typeface="Arial" panose="020B0604020202020204" pitchFamily="34" charset="0"/>
              </a:rPr>
              <a:t>一个人能否成功，就看他对待事业的态度。成功人士与失败人士之间的区别就是：成功人士始终用最积极的思考、最乐观的精神和最辉煌的经验支配和控制自己的人生。失败者刚好相反，他们的人生是受过去的种种失败与疑虑所引导和支配的。</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fade">
                                      <p:cBhvr>
                                        <p:cTn id="43" dur="500"/>
                                        <p:tgtEl>
                                          <p:spTgt spid="32">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500"/>
                                        <p:tgtEl>
                                          <p:spTgt spid="33">
                                            <p:txEl>
                                              <p:pRg st="0" end="0"/>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500"/>
                                        <p:tgtEl>
                                          <p:spTgt spid="34">
                                            <p:txEl>
                                              <p:pRg st="0" end="0"/>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Effect transition="in" filter="fade">
                                      <p:cBhvr>
                                        <p:cTn id="59" dur="500"/>
                                        <p:tgtEl>
                                          <p:spTgt spid="41">
                                            <p:txEl>
                                              <p:pRg st="0" end="0"/>
                                            </p:txEl>
                                          </p:spTgt>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00"/>
                                        <p:tgtEl>
                                          <p:spTgt spid="42">
                                            <p:txEl>
                                              <p:pRg st="0" end="0"/>
                                            </p:txEl>
                                          </p:spTgt>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51">
                                            <p:txEl>
                                              <p:pRg st="0" end="0"/>
                                            </p:txEl>
                                          </p:spTgt>
                                        </p:tgtEl>
                                        <p:attrNameLst>
                                          <p:attrName>style.visibility</p:attrName>
                                        </p:attrNameLst>
                                      </p:cBhvr>
                                      <p:to>
                                        <p:strVal val="visible"/>
                                      </p:to>
                                    </p:set>
                                    <p:animEffect transition="in" filter="fade">
                                      <p:cBhvr>
                                        <p:cTn id="67" dur="500"/>
                                        <p:tgtEl>
                                          <p:spTgt spid="51">
                                            <p:txEl>
                                              <p:pRg st="0" end="0"/>
                                            </p:txEl>
                                          </p:spTgt>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52">
                                            <p:txEl>
                                              <p:pRg st="0" end="0"/>
                                            </p:txEl>
                                          </p:spTgt>
                                        </p:tgtEl>
                                        <p:attrNameLst>
                                          <p:attrName>style.visibility</p:attrName>
                                        </p:attrNameLst>
                                      </p:cBhvr>
                                      <p:to>
                                        <p:strVal val="visible"/>
                                      </p:to>
                                    </p:set>
                                    <p:animEffect transition="in" filter="fade">
                                      <p:cBhvr>
                                        <p:cTn id="71" dur="500"/>
                                        <p:tgtEl>
                                          <p:spTgt spid="52">
                                            <p:txEl>
                                              <p:pRg st="0" end="0"/>
                                            </p:txEl>
                                          </p:spTgt>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39">
                                            <p:txEl>
                                              <p:pRg st="0" end="0"/>
                                            </p:txEl>
                                          </p:spTgt>
                                        </p:tgtEl>
                                        <p:attrNameLst>
                                          <p:attrName>style.visibility</p:attrName>
                                        </p:attrNameLst>
                                      </p:cBhvr>
                                      <p:to>
                                        <p:strVal val="visible"/>
                                      </p:to>
                                    </p:set>
                                    <p:animEffect transition="in" filter="fade">
                                      <p:cBhvr>
                                        <p:cTn id="75" dur="500"/>
                                        <p:tgtEl>
                                          <p:spTgt spid="39">
                                            <p:txEl>
                                              <p:pRg st="0" end="0"/>
                                            </p:txEl>
                                          </p:spTgt>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0">
                                            <p:txEl>
                                              <p:pRg st="0" end="0"/>
                                            </p:txEl>
                                          </p:spTgt>
                                        </p:tgtEl>
                                        <p:attrNameLst>
                                          <p:attrName>style.visibility</p:attrName>
                                        </p:attrNameLst>
                                      </p:cBhvr>
                                      <p:to>
                                        <p:strVal val="visible"/>
                                      </p:to>
                                    </p:set>
                                    <p:animEffect transition="in" filter="fade">
                                      <p:cBhvr>
                                        <p:cTn id="79"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2" grpId="0" build="p"/>
      <p:bldP spid="33" grpId="0" build="p"/>
      <p:bldP spid="34" grpId="0" build="p"/>
      <p:bldP spid="35" grpId="0" build="p"/>
      <p:bldP spid="41" grpId="0" build="p"/>
      <p:bldP spid="42" grpId="0" build="p"/>
      <p:bldP spid="51" grpId="0" build="p"/>
      <p:bldP spid="52" grpId="0" build="p"/>
      <p:bldP spid="39" grpId="0" build="p"/>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1485900" y="1836738"/>
            <a:ext cx="3581400" cy="3581400"/>
            <a:chOff x="7597226" y="2609850"/>
            <a:chExt cx="3581950" cy="3581950"/>
          </a:xfrm>
        </p:grpSpPr>
        <p:pic>
          <p:nvPicPr>
            <p:cNvPr id="14" name="图片 13"/>
            <p:cNvPicPr>
              <a:picLocks noChangeAspect="1"/>
            </p:cNvPicPr>
            <p:nvPr/>
          </p:nvPicPr>
          <p:blipFill rotWithShape="1">
            <a:blip r:embed="rId4" cstate="email"/>
            <a:srcRect/>
            <a:stretch>
              <a:fillRect/>
            </a:stretch>
          </p:blipFill>
          <p:spPr>
            <a:xfrm>
              <a:off x="7677869" y="2685677"/>
              <a:ext cx="3366000" cy="3366000"/>
            </a:xfrm>
            <a:prstGeom prst="ellipse">
              <a:avLst/>
            </a:prstGeom>
            <a:ln w="225425">
              <a:solidFill>
                <a:schemeClr val="accent1"/>
              </a:solidFill>
            </a:ln>
          </p:spPr>
        </p:pic>
        <p:sp>
          <p:nvSpPr>
            <p:cNvPr id="15" name="椭圆 14"/>
            <p:cNvSpPr/>
            <p:nvPr/>
          </p:nvSpPr>
          <p:spPr>
            <a:xfrm>
              <a:off x="7597226" y="2609850"/>
              <a:ext cx="3581950" cy="3581950"/>
            </a:xfrm>
            <a:prstGeom prst="ellipse">
              <a:avLst/>
            </a:prstGeom>
            <a:noFill/>
            <a:ln w="952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16" name="椭圆 15"/>
          <p:cNvSpPr/>
          <p:nvPr/>
        </p:nvSpPr>
        <p:spPr>
          <a:xfrm>
            <a:off x="1532890" y="1910715"/>
            <a:ext cx="3432810" cy="336613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6713538" y="1638300"/>
            <a:ext cx="5487988" cy="5489575"/>
          </a:xfrm>
          <a:prstGeom prst="ellipse">
            <a:avLst/>
          </a:prstGeom>
          <a:noFill/>
          <a:ln>
            <a:solidFill>
              <a:schemeClr val="bg1">
                <a:lumMod val="95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826760" y="3705225"/>
            <a:ext cx="4863465" cy="520065"/>
          </a:xfrm>
          <a:prstGeom prst="rect">
            <a:avLst/>
          </a:prstGeom>
        </p:spPr>
        <p:txBody>
          <a:bodyPr wrap="square">
            <a:spAutoFit/>
          </a:bodyPr>
          <a:lstStyle/>
          <a:p>
            <a:pPr algn="l" fontAlgn="auto"/>
            <a:r>
              <a:rPr lang="en-US" altLang="zh-CN" sz="1400" strike="noStrike" noProof="1">
                <a:solidFill>
                  <a:schemeClr val="tx1">
                    <a:alpha val="89000"/>
                  </a:schemeClr>
                </a:solidFill>
                <a:latin typeface="+mn-lt"/>
                <a:ea typeface="微软雅黑" panose="020B0503020204020204" charset="-122"/>
                <a:cs typeface="+mn-cs"/>
                <a:sym typeface="+mn-ea"/>
              </a:rPr>
              <a:t>Don't aim for success if you want it; just do what you love and believe in, and it will come naturally.</a:t>
            </a:r>
          </a:p>
        </p:txBody>
      </p:sp>
      <p:sp>
        <p:nvSpPr>
          <p:cNvPr id="19" name="文本框 5"/>
          <p:cNvSpPr txBox="1"/>
          <p:nvPr/>
        </p:nvSpPr>
        <p:spPr>
          <a:xfrm>
            <a:off x="5599936" y="2607528"/>
            <a:ext cx="6729413" cy="830997"/>
          </a:xfrm>
          <a:prstGeom prst="rect">
            <a:avLst/>
          </a:prstGeom>
          <a:noFill/>
          <a:ln w="9525">
            <a:noFill/>
          </a:ln>
        </p:spPr>
        <p:txBody>
          <a:bodyPr wrap="square" anchor="t">
            <a:spAutoFit/>
          </a:bodyPr>
          <a:lstStyle/>
          <a:p>
            <a:pPr lvl="0"/>
            <a:r>
              <a:rPr lang="en-US" altLang="zh-CN" sz="4800" dirty="0">
                <a:solidFill>
                  <a:schemeClr val="tx1"/>
                </a:solidFill>
                <a:latin typeface="微软雅黑" panose="020B0503020204020204" charset="-122"/>
                <a:ea typeface="微软雅黑" panose="020B0503020204020204" charset="-122"/>
              </a:rPr>
              <a:t>03. </a:t>
            </a:r>
            <a:r>
              <a:rPr lang="zh-CN" altLang="en-US" sz="4800" dirty="0">
                <a:latin typeface="微软雅黑" panose="020B0503020204020204" charset="-122"/>
                <a:ea typeface="微软雅黑" panose="020B0503020204020204" charset="-122"/>
              </a:rPr>
              <a:t>如何提高职业素养</a:t>
            </a:r>
            <a:endParaRPr lang="zh-CN" altLang="en-US" sz="4800" dirty="0">
              <a:solidFill>
                <a:schemeClr val="tx1"/>
              </a:solidFill>
              <a:latin typeface="微软雅黑" panose="020B0503020204020204" charset="-122"/>
              <a:ea typeface="微软雅黑" panose="020B0503020204020204" charset="-122"/>
            </a:endParaRPr>
          </a:p>
        </p:txBody>
      </p:sp>
      <p:sp>
        <p:nvSpPr>
          <p:cNvPr id="20" name="椭圆 19"/>
          <p:cNvSpPr/>
          <p:nvPr/>
        </p:nvSpPr>
        <p:spPr>
          <a:xfrm>
            <a:off x="4264192" y="2221538"/>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21" name="组合 20"/>
          <p:cNvGrpSpPr/>
          <p:nvPr/>
        </p:nvGrpSpPr>
        <p:grpSpPr>
          <a:xfrm>
            <a:off x="5055461" y="1898879"/>
            <a:ext cx="544475" cy="544475"/>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4" name="组合 23"/>
          <p:cNvGrpSpPr/>
          <p:nvPr/>
        </p:nvGrpSpPr>
        <p:grpSpPr>
          <a:xfrm>
            <a:off x="2425161" y="5265460"/>
            <a:ext cx="293021" cy="293021"/>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6" name="椭圆 2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7" name="组合 26"/>
          <p:cNvGrpSpPr/>
          <p:nvPr/>
        </p:nvGrpSpPr>
        <p:grpSpPr>
          <a:xfrm>
            <a:off x="2155726" y="4475163"/>
            <a:ext cx="383872" cy="383872"/>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1" name="椭圆 30"/>
          <p:cNvSpPr/>
          <p:nvPr/>
        </p:nvSpPr>
        <p:spPr>
          <a:xfrm>
            <a:off x="1166783" y="5051796"/>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2" name="椭圆 31"/>
          <p:cNvSpPr/>
          <p:nvPr/>
        </p:nvSpPr>
        <p:spPr>
          <a:xfrm>
            <a:off x="4506492" y="1638466"/>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6" presetClass="emph" presetSubtype="0" autoRev="1" fill="hold" nodeType="withEffect">
                                  <p:stCondLst>
                                    <p:cond delay="100"/>
                                  </p:stCondLst>
                                  <p:childTnLst>
                                    <p:animScale>
                                      <p:cBhvr>
                                        <p:cTn id="11" dur="250" fill="hold"/>
                                        <p:tgtEl>
                                          <p:spTgt spid="13"/>
                                        </p:tgtEl>
                                      </p:cBhvr>
                                      <p:by x="120000" y="120000"/>
                                    </p:animScale>
                                  </p:childTnLst>
                                </p:cTn>
                              </p:par>
                              <p:par>
                                <p:cTn id="12" presetID="53" presetClass="entr" presetSubtype="16" fill="hold" grpId="0" nodeType="withEffect">
                                  <p:stCondLst>
                                    <p:cond delay="2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P spid="20" grpId="0" bldLvl="0" animBg="1"/>
      <p:bldP spid="31" grpId="0" bldLvl="0" animBg="1"/>
      <p:bldP spid="3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3257617"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以空杯心态不断超越</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029" name="Freeform 5"/>
          <p:cNvSpPr/>
          <p:nvPr/>
        </p:nvSpPr>
        <p:spPr bwMode="auto">
          <a:xfrm>
            <a:off x="3867457" y="3171868"/>
            <a:ext cx="2201649" cy="659741"/>
          </a:xfrm>
          <a:custGeom>
            <a:avLst/>
            <a:gdLst/>
            <a:ahLst/>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0" name="Freeform 6"/>
          <p:cNvSpPr/>
          <p:nvPr/>
        </p:nvSpPr>
        <p:spPr bwMode="auto">
          <a:xfrm>
            <a:off x="3539473" y="2504587"/>
            <a:ext cx="2092320" cy="667281"/>
          </a:xfrm>
          <a:custGeom>
            <a:avLst/>
            <a:gdLst/>
            <a:ahLst/>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1" name="Freeform 7"/>
          <p:cNvSpPr/>
          <p:nvPr/>
        </p:nvSpPr>
        <p:spPr bwMode="auto">
          <a:xfrm>
            <a:off x="3332875" y="2008084"/>
            <a:ext cx="1775645" cy="499330"/>
          </a:xfrm>
          <a:custGeom>
            <a:avLst/>
            <a:gdLst/>
            <a:ahLst/>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2" name="Freeform 8"/>
          <p:cNvSpPr/>
          <p:nvPr/>
        </p:nvSpPr>
        <p:spPr bwMode="auto">
          <a:xfrm>
            <a:off x="4500808" y="4457419"/>
            <a:ext cx="2403343" cy="721946"/>
          </a:xfrm>
          <a:custGeom>
            <a:avLst/>
            <a:gdLst/>
            <a:ahLst/>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3" name="Freeform 9"/>
          <p:cNvSpPr/>
          <p:nvPr/>
        </p:nvSpPr>
        <p:spPr bwMode="auto">
          <a:xfrm>
            <a:off x="4191674" y="3831608"/>
            <a:ext cx="2286473" cy="625811"/>
          </a:xfrm>
          <a:custGeom>
            <a:avLst/>
            <a:gdLst/>
            <a:ahLst/>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4" name="Freeform 10"/>
          <p:cNvSpPr/>
          <p:nvPr/>
        </p:nvSpPr>
        <p:spPr bwMode="auto">
          <a:xfrm>
            <a:off x="3001125" y="2004314"/>
            <a:ext cx="1905707" cy="3472121"/>
          </a:xfrm>
          <a:custGeom>
            <a:avLst/>
            <a:gdLst/>
            <a:ahLst/>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grpSp>
        <p:nvGrpSpPr>
          <p:cNvPr id="58" name="Group 57"/>
          <p:cNvGrpSpPr/>
          <p:nvPr/>
        </p:nvGrpSpPr>
        <p:grpSpPr>
          <a:xfrm>
            <a:off x="2622246" y="2477444"/>
            <a:ext cx="1826540" cy="3155445"/>
            <a:chOff x="1388507" y="1927729"/>
            <a:chExt cx="1495733" cy="2583959"/>
          </a:xfrm>
        </p:grpSpPr>
        <p:sp>
          <p:nvSpPr>
            <p:cNvPr id="1038" name="Freeform 14"/>
            <p:cNvSpPr/>
            <p:nvPr/>
          </p:nvSpPr>
          <p:spPr bwMode="auto">
            <a:xfrm>
              <a:off x="1686418" y="1927729"/>
              <a:ext cx="83354" cy="131205"/>
            </a:xfrm>
            <a:custGeom>
              <a:avLst/>
              <a:gdLst/>
              <a:ahLst/>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solidFill>
              <a:schemeClr val="accent1">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39" name="Freeform 15"/>
            <p:cNvSpPr/>
            <p:nvPr/>
          </p:nvSpPr>
          <p:spPr bwMode="auto">
            <a:xfrm>
              <a:off x="1388507" y="1984841"/>
              <a:ext cx="1495733" cy="2526847"/>
            </a:xfrm>
            <a:custGeom>
              <a:avLst/>
              <a:gdLst/>
              <a:ahLst/>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grpSp>
      <p:grpSp>
        <p:nvGrpSpPr>
          <p:cNvPr id="57" name="Group 56"/>
          <p:cNvGrpSpPr/>
          <p:nvPr/>
        </p:nvGrpSpPr>
        <p:grpSpPr>
          <a:xfrm>
            <a:off x="2249021" y="3137183"/>
            <a:ext cx="1626733" cy="2546598"/>
            <a:chOff x="1082877" y="2467983"/>
            <a:chExt cx="1332113" cy="2085381"/>
          </a:xfrm>
          <a:solidFill>
            <a:schemeClr val="accent3"/>
          </a:solidFill>
        </p:grpSpPr>
        <p:sp>
          <p:nvSpPr>
            <p:cNvPr id="1037" name="Freeform 13"/>
            <p:cNvSpPr/>
            <p:nvPr/>
          </p:nvSpPr>
          <p:spPr bwMode="auto">
            <a:xfrm>
              <a:off x="1376158" y="2467983"/>
              <a:ext cx="77179" cy="131205"/>
            </a:xfrm>
            <a:custGeom>
              <a:avLst/>
              <a:gdLst/>
              <a:ahLst/>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40" name="Freeform 16"/>
            <p:cNvSpPr/>
            <p:nvPr/>
          </p:nvSpPr>
          <p:spPr bwMode="auto">
            <a:xfrm>
              <a:off x="1082877" y="2518921"/>
              <a:ext cx="1332113" cy="2034443"/>
            </a:xfrm>
            <a:custGeom>
              <a:avLst/>
              <a:gdLst/>
              <a:ahLst/>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grpSp>
      <p:grpSp>
        <p:nvGrpSpPr>
          <p:cNvPr id="56" name="Group 55"/>
          <p:cNvGrpSpPr/>
          <p:nvPr/>
        </p:nvGrpSpPr>
        <p:grpSpPr>
          <a:xfrm>
            <a:off x="1877681" y="3796924"/>
            <a:ext cx="1345871" cy="1886859"/>
            <a:chOff x="778791" y="3008237"/>
            <a:chExt cx="1102119" cy="1545128"/>
          </a:xfrm>
        </p:grpSpPr>
        <p:sp>
          <p:nvSpPr>
            <p:cNvPr id="1035" name="Freeform 11"/>
            <p:cNvSpPr/>
            <p:nvPr/>
          </p:nvSpPr>
          <p:spPr bwMode="auto">
            <a:xfrm>
              <a:off x="1065897" y="3008237"/>
              <a:ext cx="74092" cy="115769"/>
            </a:xfrm>
            <a:custGeom>
              <a:avLst/>
              <a:gdLst/>
              <a:ahLst/>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solidFill>
              <a:schemeClr val="accent4">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41" name="Freeform 17"/>
            <p:cNvSpPr/>
            <p:nvPr/>
          </p:nvSpPr>
          <p:spPr bwMode="auto">
            <a:xfrm>
              <a:off x="778791" y="3046827"/>
              <a:ext cx="1102119" cy="1506538"/>
            </a:xfrm>
            <a:custGeom>
              <a:avLst/>
              <a:gdLst/>
              <a:ahLst/>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grpSp>
      <p:grpSp>
        <p:nvGrpSpPr>
          <p:cNvPr id="55" name="Group 54"/>
          <p:cNvGrpSpPr/>
          <p:nvPr/>
        </p:nvGrpSpPr>
        <p:grpSpPr>
          <a:xfrm>
            <a:off x="1549697" y="4422736"/>
            <a:ext cx="929292" cy="1166797"/>
            <a:chOff x="510207" y="3520707"/>
            <a:chExt cx="760987" cy="955478"/>
          </a:xfrm>
        </p:grpSpPr>
        <p:sp>
          <p:nvSpPr>
            <p:cNvPr id="1036" name="Freeform 12"/>
            <p:cNvSpPr/>
            <p:nvPr/>
          </p:nvSpPr>
          <p:spPr bwMode="auto">
            <a:xfrm>
              <a:off x="763355" y="3520707"/>
              <a:ext cx="75636" cy="128118"/>
            </a:xfrm>
            <a:custGeom>
              <a:avLst/>
              <a:gdLst/>
              <a:ahLst/>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solidFill>
              <a:schemeClr val="accent5">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1042" name="Freeform 18"/>
            <p:cNvSpPr/>
            <p:nvPr/>
          </p:nvSpPr>
          <p:spPr bwMode="auto">
            <a:xfrm>
              <a:off x="510207" y="3565471"/>
              <a:ext cx="760987" cy="910714"/>
            </a:xfrm>
            <a:custGeom>
              <a:avLst/>
              <a:gdLst/>
              <a:ahLst/>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grpSp>
      <p:sp>
        <p:nvSpPr>
          <p:cNvPr id="22" name="Text Placeholder 3"/>
          <p:cNvSpPr txBox="1"/>
          <p:nvPr/>
        </p:nvSpPr>
        <p:spPr>
          <a:xfrm>
            <a:off x="4458127" y="2128169"/>
            <a:ext cx="442595" cy="3206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1735" b="0" dirty="0">
                <a:solidFill>
                  <a:schemeClr val="bg1"/>
                </a:solidFill>
                <a:latin typeface="Arial" panose="020B0604020202020204" pitchFamily="34" charset="0"/>
                <a:ea typeface="微软雅黑" panose="020B0503020204020204" charset="-122"/>
                <a:sym typeface="Arial" panose="020B0604020202020204" pitchFamily="34" charset="0"/>
              </a:rPr>
              <a:t>20%</a:t>
            </a:r>
          </a:p>
        </p:txBody>
      </p:sp>
      <p:sp>
        <p:nvSpPr>
          <p:cNvPr id="23" name="Text Placeholder 3"/>
          <p:cNvSpPr txBox="1"/>
          <p:nvPr/>
        </p:nvSpPr>
        <p:spPr>
          <a:xfrm>
            <a:off x="5857483" y="4017721"/>
            <a:ext cx="442595" cy="3206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1735" b="0" dirty="0">
                <a:solidFill>
                  <a:schemeClr val="bg1"/>
                </a:solidFill>
                <a:latin typeface="Arial" panose="020B0604020202020204" pitchFamily="34" charset="0"/>
                <a:ea typeface="微软雅黑" panose="020B0503020204020204" charset="-122"/>
                <a:sym typeface="Arial" panose="020B0604020202020204" pitchFamily="34" charset="0"/>
              </a:rPr>
              <a:t>25%</a:t>
            </a:r>
          </a:p>
        </p:txBody>
      </p:sp>
      <p:sp>
        <p:nvSpPr>
          <p:cNvPr id="24" name="Text Placeholder 3"/>
          <p:cNvSpPr txBox="1"/>
          <p:nvPr/>
        </p:nvSpPr>
        <p:spPr>
          <a:xfrm>
            <a:off x="4985723" y="2700750"/>
            <a:ext cx="442595" cy="3206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1735" b="0" dirty="0">
                <a:solidFill>
                  <a:schemeClr val="bg1"/>
                </a:solidFill>
                <a:latin typeface="Arial" panose="020B0604020202020204" pitchFamily="34" charset="0"/>
                <a:ea typeface="微软雅黑" panose="020B0503020204020204" charset="-122"/>
                <a:sym typeface="Arial" panose="020B0604020202020204" pitchFamily="34" charset="0"/>
              </a:rPr>
              <a:t>15%</a:t>
            </a:r>
          </a:p>
        </p:txBody>
      </p:sp>
      <p:sp>
        <p:nvSpPr>
          <p:cNvPr id="25" name="Text Placeholder 3"/>
          <p:cNvSpPr txBox="1"/>
          <p:nvPr/>
        </p:nvSpPr>
        <p:spPr>
          <a:xfrm>
            <a:off x="5445998" y="3358917"/>
            <a:ext cx="442595" cy="3206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1735" b="0" dirty="0">
                <a:solidFill>
                  <a:schemeClr val="bg1"/>
                </a:solidFill>
                <a:latin typeface="Arial" panose="020B0604020202020204" pitchFamily="34" charset="0"/>
                <a:ea typeface="微软雅黑" panose="020B0503020204020204" charset="-122"/>
                <a:sym typeface="Arial" panose="020B0604020202020204" pitchFamily="34" charset="0"/>
              </a:rPr>
              <a:t>40%</a:t>
            </a:r>
          </a:p>
        </p:txBody>
      </p:sp>
      <p:sp>
        <p:nvSpPr>
          <p:cNvPr id="26" name="Text Placeholder 3"/>
          <p:cNvSpPr txBox="1"/>
          <p:nvPr/>
        </p:nvSpPr>
        <p:spPr>
          <a:xfrm>
            <a:off x="6311488" y="4683349"/>
            <a:ext cx="442595" cy="3206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1735" b="0" dirty="0">
                <a:solidFill>
                  <a:schemeClr val="bg1"/>
                </a:solidFill>
                <a:latin typeface="Arial" panose="020B0604020202020204" pitchFamily="34" charset="0"/>
                <a:ea typeface="微软雅黑" panose="020B0503020204020204" charset="-122"/>
                <a:sym typeface="Arial" panose="020B0604020202020204" pitchFamily="34" charset="0"/>
              </a:rPr>
              <a:t>65%</a:t>
            </a:r>
          </a:p>
        </p:txBody>
      </p:sp>
      <p:sp>
        <p:nvSpPr>
          <p:cNvPr id="28" name="Freeform 182"/>
          <p:cNvSpPr>
            <a:spLocks noEditPoints="1"/>
          </p:cNvSpPr>
          <p:nvPr/>
        </p:nvSpPr>
        <p:spPr bwMode="auto">
          <a:xfrm>
            <a:off x="1714264" y="4946422"/>
            <a:ext cx="316204" cy="295430"/>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2" name="Freeform 172"/>
          <p:cNvSpPr>
            <a:spLocks noEditPoints="1"/>
          </p:cNvSpPr>
          <p:nvPr/>
        </p:nvSpPr>
        <p:spPr bwMode="auto">
          <a:xfrm>
            <a:off x="2152096" y="4682083"/>
            <a:ext cx="403134" cy="29342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3" name="Freeform 122"/>
          <p:cNvSpPr>
            <a:spLocks noEditPoints="1"/>
          </p:cNvSpPr>
          <p:nvPr/>
        </p:nvSpPr>
        <p:spPr bwMode="auto">
          <a:xfrm>
            <a:off x="2746200" y="4324638"/>
            <a:ext cx="251256" cy="3613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31" name="Freeform 100"/>
          <p:cNvSpPr>
            <a:spLocks noEditPoints="1"/>
          </p:cNvSpPr>
          <p:nvPr/>
        </p:nvSpPr>
        <p:spPr bwMode="auto">
          <a:xfrm>
            <a:off x="3223553" y="4015310"/>
            <a:ext cx="376477" cy="36089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32" name="Freeform 66"/>
          <p:cNvSpPr>
            <a:spLocks noEditPoints="1"/>
          </p:cNvSpPr>
          <p:nvPr/>
        </p:nvSpPr>
        <p:spPr bwMode="auto">
          <a:xfrm>
            <a:off x="3686034" y="3673048"/>
            <a:ext cx="415391" cy="32219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charset="-122"/>
              <a:sym typeface="Arial" panose="020B0604020202020204" pitchFamily="34" charset="0"/>
            </a:endParaRPr>
          </a:p>
        </p:txBody>
      </p:sp>
      <p:sp>
        <p:nvSpPr>
          <p:cNvPr id="33" name="Freeform 46"/>
          <p:cNvSpPr>
            <a:spLocks noEditPoints="1"/>
          </p:cNvSpPr>
          <p:nvPr/>
        </p:nvSpPr>
        <p:spPr bwMode="auto">
          <a:xfrm>
            <a:off x="7503580" y="1519086"/>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4" name="Freeform 46"/>
          <p:cNvSpPr>
            <a:spLocks noEditPoints="1"/>
          </p:cNvSpPr>
          <p:nvPr/>
        </p:nvSpPr>
        <p:spPr bwMode="auto">
          <a:xfrm>
            <a:off x="7503580" y="2595730"/>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59" name="Text Placeholder 7"/>
          <p:cNvSpPr txBox="1"/>
          <p:nvPr/>
        </p:nvSpPr>
        <p:spPr>
          <a:xfrm>
            <a:off x="8019004" y="1425766"/>
            <a:ext cx="1843232" cy="30425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60" name="Text Placeholder 2"/>
          <p:cNvSpPr txBox="1"/>
          <p:nvPr/>
        </p:nvSpPr>
        <p:spPr>
          <a:xfrm>
            <a:off x="8019004" y="1693157"/>
            <a:ext cx="2439728" cy="64633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a:t>
            </a:r>
          </a:p>
        </p:txBody>
      </p:sp>
      <p:sp>
        <p:nvSpPr>
          <p:cNvPr id="62" name="Text Placeholder 7"/>
          <p:cNvSpPr txBox="1"/>
          <p:nvPr/>
        </p:nvSpPr>
        <p:spPr>
          <a:xfrm>
            <a:off x="8019004" y="2485550"/>
            <a:ext cx="1843232" cy="30425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63" name="Text Placeholder 2"/>
          <p:cNvSpPr txBox="1"/>
          <p:nvPr/>
        </p:nvSpPr>
        <p:spPr>
          <a:xfrm>
            <a:off x="8019004" y="2769054"/>
            <a:ext cx="2439728" cy="608243"/>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a:t>
            </a:r>
          </a:p>
        </p:txBody>
      </p:sp>
      <p:sp>
        <p:nvSpPr>
          <p:cNvPr id="48" name="Freeform 46">
            <a:extLst>
              <a:ext uri="{FF2B5EF4-FFF2-40B4-BE49-F238E27FC236}">
                <a16:creationId xmlns:a16="http://schemas.microsoft.com/office/drawing/2014/main" id="{F824EAD7-A996-4977-B0FC-9D83B1F4F7CB}"/>
              </a:ext>
            </a:extLst>
          </p:cNvPr>
          <p:cNvSpPr>
            <a:spLocks noEditPoints="1"/>
          </p:cNvSpPr>
          <p:nvPr/>
        </p:nvSpPr>
        <p:spPr bwMode="auto">
          <a:xfrm>
            <a:off x="7503580" y="3731322"/>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49" name="Freeform 46">
            <a:extLst>
              <a:ext uri="{FF2B5EF4-FFF2-40B4-BE49-F238E27FC236}">
                <a16:creationId xmlns:a16="http://schemas.microsoft.com/office/drawing/2014/main" id="{F1B1CA75-5717-4463-9B22-EE03617524A2}"/>
              </a:ext>
            </a:extLst>
          </p:cNvPr>
          <p:cNvSpPr>
            <a:spLocks noEditPoints="1"/>
          </p:cNvSpPr>
          <p:nvPr/>
        </p:nvSpPr>
        <p:spPr bwMode="auto">
          <a:xfrm>
            <a:off x="7503580" y="4807966"/>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50" name="Text Placeholder 7">
            <a:extLst>
              <a:ext uri="{FF2B5EF4-FFF2-40B4-BE49-F238E27FC236}">
                <a16:creationId xmlns:a16="http://schemas.microsoft.com/office/drawing/2014/main" id="{D970718E-377A-42FF-900F-0339CCFDB3AF}"/>
              </a:ext>
            </a:extLst>
          </p:cNvPr>
          <p:cNvSpPr txBox="1"/>
          <p:nvPr/>
        </p:nvSpPr>
        <p:spPr>
          <a:xfrm>
            <a:off x="8019004" y="3638002"/>
            <a:ext cx="1843232" cy="30425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52" name="Text Placeholder 2">
            <a:extLst>
              <a:ext uri="{FF2B5EF4-FFF2-40B4-BE49-F238E27FC236}">
                <a16:creationId xmlns:a16="http://schemas.microsoft.com/office/drawing/2014/main" id="{4F64EEE0-330A-439A-874A-25DAEE370344}"/>
              </a:ext>
            </a:extLst>
          </p:cNvPr>
          <p:cNvSpPr txBox="1"/>
          <p:nvPr/>
        </p:nvSpPr>
        <p:spPr>
          <a:xfrm>
            <a:off x="8019004" y="3905393"/>
            <a:ext cx="2439728" cy="646331"/>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a:t>
            </a:r>
          </a:p>
        </p:txBody>
      </p:sp>
      <p:sp>
        <p:nvSpPr>
          <p:cNvPr id="53" name="Text Placeholder 7">
            <a:extLst>
              <a:ext uri="{FF2B5EF4-FFF2-40B4-BE49-F238E27FC236}">
                <a16:creationId xmlns:a16="http://schemas.microsoft.com/office/drawing/2014/main" id="{7973DD3A-F66E-4F28-836D-C18FF4307647}"/>
              </a:ext>
            </a:extLst>
          </p:cNvPr>
          <p:cNvSpPr txBox="1"/>
          <p:nvPr/>
        </p:nvSpPr>
        <p:spPr>
          <a:xfrm>
            <a:off x="8019004" y="4697786"/>
            <a:ext cx="1843232" cy="30425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54" name="Text Placeholder 2">
            <a:extLst>
              <a:ext uri="{FF2B5EF4-FFF2-40B4-BE49-F238E27FC236}">
                <a16:creationId xmlns:a16="http://schemas.microsoft.com/office/drawing/2014/main" id="{B12B594C-C6E8-4BB7-B0D0-E728BE4020AE}"/>
              </a:ext>
            </a:extLst>
          </p:cNvPr>
          <p:cNvSpPr txBox="1"/>
          <p:nvPr/>
        </p:nvSpPr>
        <p:spPr>
          <a:xfrm>
            <a:off x="8019004" y="4981290"/>
            <a:ext cx="2439728" cy="608243"/>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9"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strips(upLeft)">
                                      <p:cBhvr>
                                        <p:cTn id="23" dur="500"/>
                                        <p:tgtEl>
                                          <p:spTgt spid="5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000"/>
                            </p:stCondLst>
                            <p:childTnLst>
                              <p:par>
                                <p:cTn id="31" presetID="18" presetClass="entr" presetSubtype="9"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strips(up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3000"/>
                            </p:stCondLst>
                            <p:childTnLst>
                              <p:par>
                                <p:cTn id="41" presetID="18" presetClass="entr" presetSubtype="9"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strips(upLeft)">
                                      <p:cBhvr>
                                        <p:cTn id="43" dur="500"/>
                                        <p:tgtEl>
                                          <p:spTgt spid="57"/>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000"/>
                            </p:stCondLst>
                            <p:childTnLst>
                              <p:par>
                                <p:cTn id="51" presetID="18" presetClass="entr" presetSubtype="9"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strips(upLeft)">
                                      <p:cBhvr>
                                        <p:cTn id="53" dur="500"/>
                                        <p:tgtEl>
                                          <p:spTgt spid="58"/>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par>
                          <p:cTn id="60" fill="hold">
                            <p:stCondLst>
                              <p:cond delay="5000"/>
                            </p:stCondLst>
                            <p:childTnLst>
                              <p:par>
                                <p:cTn id="61" presetID="18" presetClass="entr" presetSubtype="9" fill="hold" grpId="0" nodeType="after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strips(upLeft)">
                                      <p:cBhvr>
                                        <p:cTn id="63" dur="500"/>
                                        <p:tgtEl>
                                          <p:spTgt spid="1034"/>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18" presetClass="entr" presetSubtype="3" fill="hold" grpId="0" nodeType="withEffect">
                                  <p:stCondLst>
                                    <p:cond delay="0"/>
                                  </p:stCondLst>
                                  <p:childTnLst>
                                    <p:set>
                                      <p:cBhvr>
                                        <p:cTn id="71" dur="1" fill="hold">
                                          <p:stCondLst>
                                            <p:cond delay="0"/>
                                          </p:stCondLst>
                                        </p:cTn>
                                        <p:tgtEl>
                                          <p:spTgt spid="1031"/>
                                        </p:tgtEl>
                                        <p:attrNameLst>
                                          <p:attrName>style.visibility</p:attrName>
                                        </p:attrNameLst>
                                      </p:cBhvr>
                                      <p:to>
                                        <p:strVal val="visible"/>
                                      </p:to>
                                    </p:set>
                                    <p:animEffect transition="in" filter="strips(upRight)">
                                      <p:cBhvr>
                                        <p:cTn id="72" dur="500"/>
                                        <p:tgtEl>
                                          <p:spTgt spid="1031"/>
                                        </p:tgtEl>
                                      </p:cBhvr>
                                    </p:animEffect>
                                  </p:childTnLst>
                                </p:cTn>
                              </p:par>
                            </p:childTnLst>
                          </p:cTn>
                        </p:par>
                        <p:par>
                          <p:cTn id="73" fill="hold">
                            <p:stCondLst>
                              <p:cond delay="6000"/>
                            </p:stCondLst>
                            <p:childTnLst>
                              <p:par>
                                <p:cTn id="74" presetID="18" presetClass="entr" presetSubtype="9"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Left)">
                                      <p:cBhvr>
                                        <p:cTn id="76" dur="500"/>
                                        <p:tgtEl>
                                          <p:spTgt spid="22"/>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1030"/>
                                        </p:tgtEl>
                                        <p:attrNameLst>
                                          <p:attrName>style.visibility</p:attrName>
                                        </p:attrNameLst>
                                      </p:cBhvr>
                                      <p:to>
                                        <p:strVal val="visible"/>
                                      </p:to>
                                    </p:set>
                                    <p:animEffect transition="in" filter="strips(upRight)">
                                      <p:cBhvr>
                                        <p:cTn id="80" dur="500"/>
                                        <p:tgtEl>
                                          <p:spTgt spid="1030"/>
                                        </p:tgtEl>
                                      </p:cBhvr>
                                    </p:animEffect>
                                  </p:childTnLst>
                                </p:cTn>
                              </p:par>
                            </p:childTnLst>
                          </p:cTn>
                        </p:par>
                        <p:par>
                          <p:cTn id="81" fill="hold">
                            <p:stCondLst>
                              <p:cond delay="7000"/>
                            </p:stCondLst>
                            <p:childTnLst>
                              <p:par>
                                <p:cTn id="82" presetID="18" presetClass="entr" presetSubtype="9"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Left)">
                                      <p:cBhvr>
                                        <p:cTn id="84" dur="500"/>
                                        <p:tgtEl>
                                          <p:spTgt spid="24"/>
                                        </p:tgtEl>
                                      </p:cBhvr>
                                    </p:animEffect>
                                  </p:childTnLst>
                                </p:cTn>
                              </p:par>
                            </p:childTnLst>
                          </p:cTn>
                        </p:par>
                        <p:par>
                          <p:cTn id="85" fill="hold">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1029"/>
                                        </p:tgtEl>
                                        <p:attrNameLst>
                                          <p:attrName>style.visibility</p:attrName>
                                        </p:attrNameLst>
                                      </p:cBhvr>
                                      <p:to>
                                        <p:strVal val="visible"/>
                                      </p:to>
                                    </p:set>
                                    <p:animEffect transition="in" filter="strips(upRight)">
                                      <p:cBhvr>
                                        <p:cTn id="88" dur="500"/>
                                        <p:tgtEl>
                                          <p:spTgt spid="1029"/>
                                        </p:tgtEl>
                                      </p:cBhvr>
                                    </p:animEffect>
                                  </p:childTnLst>
                                </p:cTn>
                              </p:par>
                            </p:childTnLst>
                          </p:cTn>
                        </p:par>
                        <p:par>
                          <p:cTn id="89" fill="hold">
                            <p:stCondLst>
                              <p:cond delay="8000"/>
                            </p:stCondLst>
                            <p:childTnLst>
                              <p:par>
                                <p:cTn id="90" presetID="18" presetClass="entr" presetSubtype="9"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upLeft)">
                                      <p:cBhvr>
                                        <p:cTn id="92" dur="500"/>
                                        <p:tgtEl>
                                          <p:spTgt spid="25"/>
                                        </p:tgtEl>
                                      </p:cBhvr>
                                    </p:animEffect>
                                  </p:childTnLst>
                                </p:cTn>
                              </p:par>
                            </p:childTnLst>
                          </p:cTn>
                        </p:par>
                        <p:par>
                          <p:cTn id="93" fill="hold">
                            <p:stCondLst>
                              <p:cond delay="8500"/>
                            </p:stCondLst>
                            <p:childTnLst>
                              <p:par>
                                <p:cTn id="94" presetID="18" presetClass="entr" presetSubtype="3" fill="hold" grpId="0" nodeType="afterEffect">
                                  <p:stCondLst>
                                    <p:cond delay="0"/>
                                  </p:stCondLst>
                                  <p:childTnLst>
                                    <p:set>
                                      <p:cBhvr>
                                        <p:cTn id="95" dur="1" fill="hold">
                                          <p:stCondLst>
                                            <p:cond delay="0"/>
                                          </p:stCondLst>
                                        </p:cTn>
                                        <p:tgtEl>
                                          <p:spTgt spid="1033"/>
                                        </p:tgtEl>
                                        <p:attrNameLst>
                                          <p:attrName>style.visibility</p:attrName>
                                        </p:attrNameLst>
                                      </p:cBhvr>
                                      <p:to>
                                        <p:strVal val="visible"/>
                                      </p:to>
                                    </p:set>
                                    <p:animEffect transition="in" filter="strips(upRight)">
                                      <p:cBhvr>
                                        <p:cTn id="96" dur="500"/>
                                        <p:tgtEl>
                                          <p:spTgt spid="1033"/>
                                        </p:tgtEl>
                                      </p:cBhvr>
                                    </p:animEffect>
                                  </p:childTnLst>
                                </p:cTn>
                              </p:par>
                            </p:childTnLst>
                          </p:cTn>
                        </p:par>
                        <p:par>
                          <p:cTn id="97" fill="hold">
                            <p:stCondLst>
                              <p:cond delay="9000"/>
                            </p:stCondLst>
                            <p:childTnLst>
                              <p:par>
                                <p:cTn id="98" presetID="18" presetClass="entr" presetSubtype="9"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strips(upLeft)">
                                      <p:cBhvr>
                                        <p:cTn id="100" dur="500"/>
                                        <p:tgtEl>
                                          <p:spTgt spid="23"/>
                                        </p:tgtEl>
                                      </p:cBhvr>
                                    </p:animEffect>
                                  </p:childTnLst>
                                </p:cTn>
                              </p:par>
                            </p:childTnLst>
                          </p:cTn>
                        </p:par>
                        <p:par>
                          <p:cTn id="101" fill="hold">
                            <p:stCondLst>
                              <p:cond delay="9500"/>
                            </p:stCondLst>
                            <p:childTnLst>
                              <p:par>
                                <p:cTn id="102" presetID="18" presetClass="entr" presetSubtype="3" fill="hold" grpId="0" nodeType="afterEffect">
                                  <p:stCondLst>
                                    <p:cond delay="0"/>
                                  </p:stCondLst>
                                  <p:childTnLst>
                                    <p:set>
                                      <p:cBhvr>
                                        <p:cTn id="103" dur="1" fill="hold">
                                          <p:stCondLst>
                                            <p:cond delay="0"/>
                                          </p:stCondLst>
                                        </p:cTn>
                                        <p:tgtEl>
                                          <p:spTgt spid="1032"/>
                                        </p:tgtEl>
                                        <p:attrNameLst>
                                          <p:attrName>style.visibility</p:attrName>
                                        </p:attrNameLst>
                                      </p:cBhvr>
                                      <p:to>
                                        <p:strVal val="visible"/>
                                      </p:to>
                                    </p:set>
                                    <p:animEffect transition="in" filter="strips(upRight)">
                                      <p:cBhvr>
                                        <p:cTn id="104" dur="500"/>
                                        <p:tgtEl>
                                          <p:spTgt spid="1032"/>
                                        </p:tgtEl>
                                      </p:cBhvr>
                                    </p:animEffect>
                                  </p:childTnLst>
                                </p:cTn>
                              </p:par>
                            </p:childTnLst>
                          </p:cTn>
                        </p:par>
                        <p:par>
                          <p:cTn id="105" fill="hold">
                            <p:stCondLst>
                              <p:cond delay="10000"/>
                            </p:stCondLst>
                            <p:childTnLst>
                              <p:par>
                                <p:cTn id="106" presetID="18" presetClass="entr" presetSubtype="9"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strips(upLeft)">
                                      <p:cBhvr>
                                        <p:cTn id="108" dur="500"/>
                                        <p:tgtEl>
                                          <p:spTgt spid="26"/>
                                        </p:tgtEl>
                                      </p:cBhvr>
                                    </p:animEffect>
                                  </p:childTnLst>
                                </p:cTn>
                              </p:par>
                            </p:childTnLst>
                          </p:cTn>
                        </p:par>
                        <p:par>
                          <p:cTn id="109" fill="hold">
                            <p:stCondLst>
                              <p:cond delay="10500"/>
                            </p:stCondLst>
                            <p:childTnLst>
                              <p:par>
                                <p:cTn id="110" presetID="53" presetClass="entr" presetSubtype="16"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childTnLst>
                          </p:cTn>
                        </p:par>
                        <p:par>
                          <p:cTn id="115" fill="hold">
                            <p:stCondLst>
                              <p:cond delay="11000"/>
                            </p:stCondLst>
                            <p:childTnLst>
                              <p:par>
                                <p:cTn id="116" presetID="53" presetClass="entr" presetSubtype="16"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59">
                                            <p:txEl>
                                              <p:pRg st="0" end="0"/>
                                            </p:txEl>
                                          </p:spTgt>
                                        </p:tgtEl>
                                        <p:attrNameLst>
                                          <p:attrName>style.visibility</p:attrName>
                                        </p:attrNameLst>
                                      </p:cBhvr>
                                      <p:to>
                                        <p:strVal val="visible"/>
                                      </p:to>
                                    </p:set>
                                    <p:anim calcmode="lin" valueType="num">
                                      <p:cBhvr>
                                        <p:cTn id="123"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25" dur="500"/>
                                        <p:tgtEl>
                                          <p:spTgt spid="59">
                                            <p:txEl>
                                              <p:pRg st="0" end="0"/>
                                            </p:txEl>
                                          </p:spTgt>
                                        </p:tgtEl>
                                      </p:cBhvr>
                                    </p:animEffect>
                                  </p:childTnLst>
                                </p:cTn>
                              </p:par>
                              <p:par>
                                <p:cTn id="126" presetID="23" presetClass="entr" presetSubtype="16" fill="hold" grpId="0" nodeType="withEffect">
                                  <p:stCondLst>
                                    <p:cond delay="200"/>
                                  </p:stCondLst>
                                  <p:childTnLst>
                                    <p:set>
                                      <p:cBhvr>
                                        <p:cTn id="127" dur="1" fill="hold">
                                          <p:stCondLst>
                                            <p:cond delay="0"/>
                                          </p:stCondLst>
                                        </p:cTn>
                                        <p:tgtEl>
                                          <p:spTgt spid="60">
                                            <p:txEl>
                                              <p:pRg st="0" end="0"/>
                                            </p:txEl>
                                          </p:spTgt>
                                        </p:tgtEl>
                                        <p:attrNameLst>
                                          <p:attrName>style.visibility</p:attrName>
                                        </p:attrNameLst>
                                      </p:cBhvr>
                                      <p:to>
                                        <p:strVal val="visible"/>
                                      </p:to>
                                    </p:set>
                                    <p:anim calcmode="lin" valueType="num">
                                      <p:cBhvr>
                                        <p:cTn id="128"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60">
                                            <p:txEl>
                                              <p:pRg st="0" end="0"/>
                                            </p:txEl>
                                          </p:spTgt>
                                        </p:tgtEl>
                                        <p:attrNameLst>
                                          <p:attrName>ppt_h</p:attrName>
                                        </p:attrNameLst>
                                      </p:cBhvr>
                                      <p:tavLst>
                                        <p:tav tm="0">
                                          <p:val>
                                            <p:fltVal val="0"/>
                                          </p:val>
                                        </p:tav>
                                        <p:tav tm="100000">
                                          <p:val>
                                            <p:strVal val="#ppt_h"/>
                                          </p:val>
                                        </p:tav>
                                      </p:tavLst>
                                    </p:anim>
                                  </p:childTnLst>
                                </p:cTn>
                              </p:par>
                              <p:par>
                                <p:cTn id="130" presetID="53" presetClass="entr" presetSubtype="16" fill="hold" grpId="0" nodeType="withEffect">
                                  <p:stCondLst>
                                    <p:cond delay="200"/>
                                  </p:stCondLst>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p:cTn id="132"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62">
                                            <p:txEl>
                                              <p:pRg st="0" end="0"/>
                                            </p:txEl>
                                          </p:spTgt>
                                        </p:tgtEl>
                                      </p:cBhvr>
                                    </p:animEffect>
                                  </p:childTnLst>
                                </p:cTn>
                              </p:par>
                              <p:par>
                                <p:cTn id="135" presetID="23" presetClass="entr" presetSubtype="16" fill="hold" grpId="0" nodeType="withEffect">
                                  <p:stCondLst>
                                    <p:cond delay="200"/>
                                  </p:stCondLst>
                                  <p:childTnLst>
                                    <p:set>
                                      <p:cBhvr>
                                        <p:cTn id="136" dur="1" fill="hold">
                                          <p:stCondLst>
                                            <p:cond delay="0"/>
                                          </p:stCondLst>
                                        </p:cTn>
                                        <p:tgtEl>
                                          <p:spTgt spid="63">
                                            <p:txEl>
                                              <p:pRg st="0" end="0"/>
                                            </p:txEl>
                                          </p:spTgt>
                                        </p:tgtEl>
                                        <p:attrNameLst>
                                          <p:attrName>style.visibility</p:attrName>
                                        </p:attrNameLst>
                                      </p:cBhvr>
                                      <p:to>
                                        <p:strVal val="visible"/>
                                      </p:to>
                                    </p:set>
                                    <p:anim calcmode="lin" valueType="num">
                                      <p:cBhvr>
                                        <p:cTn id="137"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63">
                                            <p:txEl>
                                              <p:pRg st="0" end="0"/>
                                            </p:txEl>
                                          </p:spTgt>
                                        </p:tgtEl>
                                        <p:attrNameLst>
                                          <p:attrName>ppt_h</p:attrName>
                                        </p:attrNameLst>
                                      </p:cBhvr>
                                      <p:tavLst>
                                        <p:tav tm="0">
                                          <p:val>
                                            <p:fltVal val="0"/>
                                          </p:val>
                                        </p:tav>
                                        <p:tav tm="100000">
                                          <p:val>
                                            <p:strVal val="#ppt_h"/>
                                          </p:val>
                                        </p:tav>
                                      </p:tavLst>
                                    </p:anim>
                                  </p:childTnLst>
                                </p:cTn>
                              </p:par>
                            </p:childTnLst>
                          </p:cTn>
                        </p:par>
                        <p:par>
                          <p:cTn id="139" fill="hold">
                            <p:stCondLst>
                              <p:cond delay="11700"/>
                            </p:stCondLst>
                            <p:childTnLst>
                              <p:par>
                                <p:cTn id="140" presetID="53" presetClass="entr" presetSubtype="16" fill="hold" grpId="0" nodeType="afterEffect">
                                  <p:stCondLst>
                                    <p:cond delay="0"/>
                                  </p:stCondLst>
                                  <p:childTnLst>
                                    <p:set>
                                      <p:cBhvr>
                                        <p:cTn id="141" dur="1" fill="hold">
                                          <p:stCondLst>
                                            <p:cond delay="0"/>
                                          </p:stCondLst>
                                        </p:cTn>
                                        <p:tgtEl>
                                          <p:spTgt spid="48"/>
                                        </p:tgtEl>
                                        <p:attrNameLst>
                                          <p:attrName>style.visibility</p:attrName>
                                        </p:attrNameLst>
                                      </p:cBhvr>
                                      <p:to>
                                        <p:strVal val="visible"/>
                                      </p:to>
                                    </p:set>
                                    <p:anim calcmode="lin" valueType="num">
                                      <p:cBhvr>
                                        <p:cTn id="142" dur="500" fill="hold"/>
                                        <p:tgtEl>
                                          <p:spTgt spid="48"/>
                                        </p:tgtEl>
                                        <p:attrNameLst>
                                          <p:attrName>ppt_w</p:attrName>
                                        </p:attrNameLst>
                                      </p:cBhvr>
                                      <p:tavLst>
                                        <p:tav tm="0">
                                          <p:val>
                                            <p:fltVal val="0"/>
                                          </p:val>
                                        </p:tav>
                                        <p:tav tm="100000">
                                          <p:val>
                                            <p:strVal val="#ppt_w"/>
                                          </p:val>
                                        </p:tav>
                                      </p:tavLst>
                                    </p:anim>
                                    <p:anim calcmode="lin" valueType="num">
                                      <p:cBhvr>
                                        <p:cTn id="143" dur="500" fill="hold"/>
                                        <p:tgtEl>
                                          <p:spTgt spid="48"/>
                                        </p:tgtEl>
                                        <p:attrNameLst>
                                          <p:attrName>ppt_h</p:attrName>
                                        </p:attrNameLst>
                                      </p:cBhvr>
                                      <p:tavLst>
                                        <p:tav tm="0">
                                          <p:val>
                                            <p:fltVal val="0"/>
                                          </p:val>
                                        </p:tav>
                                        <p:tav tm="100000">
                                          <p:val>
                                            <p:strVal val="#ppt_h"/>
                                          </p:val>
                                        </p:tav>
                                      </p:tavLst>
                                    </p:anim>
                                    <p:animEffect transition="in" filter="fade">
                                      <p:cBhvr>
                                        <p:cTn id="144" dur="500"/>
                                        <p:tgtEl>
                                          <p:spTgt spid="48"/>
                                        </p:tgtEl>
                                      </p:cBhvr>
                                    </p:animEffect>
                                  </p:childTnLst>
                                </p:cTn>
                              </p:par>
                            </p:childTnLst>
                          </p:cTn>
                        </p:par>
                        <p:par>
                          <p:cTn id="145" fill="hold">
                            <p:stCondLst>
                              <p:cond delay="12200"/>
                            </p:stCondLst>
                            <p:childTnLst>
                              <p:par>
                                <p:cTn id="146" presetID="53" presetClass="entr" presetSubtype="16" fill="hold" grpId="0" nodeType="after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p:cTn id="148" dur="500" fill="hold"/>
                                        <p:tgtEl>
                                          <p:spTgt spid="49"/>
                                        </p:tgtEl>
                                        <p:attrNameLst>
                                          <p:attrName>ppt_w</p:attrName>
                                        </p:attrNameLst>
                                      </p:cBhvr>
                                      <p:tavLst>
                                        <p:tav tm="0">
                                          <p:val>
                                            <p:fltVal val="0"/>
                                          </p:val>
                                        </p:tav>
                                        <p:tav tm="100000">
                                          <p:val>
                                            <p:strVal val="#ppt_w"/>
                                          </p:val>
                                        </p:tav>
                                      </p:tavLst>
                                    </p:anim>
                                    <p:anim calcmode="lin" valueType="num">
                                      <p:cBhvr>
                                        <p:cTn id="149" dur="500" fill="hold"/>
                                        <p:tgtEl>
                                          <p:spTgt spid="49"/>
                                        </p:tgtEl>
                                        <p:attrNameLst>
                                          <p:attrName>ppt_h</p:attrName>
                                        </p:attrNameLst>
                                      </p:cBhvr>
                                      <p:tavLst>
                                        <p:tav tm="0">
                                          <p:val>
                                            <p:fltVal val="0"/>
                                          </p:val>
                                        </p:tav>
                                        <p:tav tm="100000">
                                          <p:val>
                                            <p:strVal val="#ppt_h"/>
                                          </p:val>
                                        </p:tav>
                                      </p:tavLst>
                                    </p:anim>
                                    <p:animEffect transition="in" filter="fade">
                                      <p:cBhvr>
                                        <p:cTn id="150" dur="500"/>
                                        <p:tgtEl>
                                          <p:spTgt spid="49"/>
                                        </p:tgtEl>
                                      </p:cBhvr>
                                    </p:animEffect>
                                  </p:childTnLst>
                                </p:cTn>
                              </p:par>
                              <p:par>
                                <p:cTn id="151" presetID="53" presetClass="entr" presetSubtype="16" fill="hold" grpId="0" nodeType="withEffect">
                                  <p:stCondLst>
                                    <p:cond delay="200"/>
                                  </p:stCondLst>
                                  <p:childTnLst>
                                    <p:set>
                                      <p:cBhvr>
                                        <p:cTn id="152" dur="1" fill="hold">
                                          <p:stCondLst>
                                            <p:cond delay="0"/>
                                          </p:stCondLst>
                                        </p:cTn>
                                        <p:tgtEl>
                                          <p:spTgt spid="50">
                                            <p:txEl>
                                              <p:pRg st="0" end="0"/>
                                            </p:txEl>
                                          </p:spTgt>
                                        </p:tgtEl>
                                        <p:attrNameLst>
                                          <p:attrName>style.visibility</p:attrName>
                                        </p:attrNameLst>
                                      </p:cBhvr>
                                      <p:to>
                                        <p:strVal val="visible"/>
                                      </p:to>
                                    </p:set>
                                    <p:anim calcmode="lin" valueType="num">
                                      <p:cBhvr>
                                        <p:cTn id="153"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54"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55" dur="500"/>
                                        <p:tgtEl>
                                          <p:spTgt spid="50">
                                            <p:txEl>
                                              <p:pRg st="0" end="0"/>
                                            </p:txEl>
                                          </p:spTgt>
                                        </p:tgtEl>
                                      </p:cBhvr>
                                    </p:animEffect>
                                  </p:childTnLst>
                                </p:cTn>
                              </p:par>
                              <p:par>
                                <p:cTn id="156" presetID="23" presetClass="entr" presetSubtype="16" fill="hold" grpId="0" nodeType="withEffect">
                                  <p:stCondLst>
                                    <p:cond delay="200"/>
                                  </p:stCondLst>
                                  <p:childTnLst>
                                    <p:set>
                                      <p:cBhvr>
                                        <p:cTn id="157" dur="1" fill="hold">
                                          <p:stCondLst>
                                            <p:cond delay="0"/>
                                          </p:stCondLst>
                                        </p:cTn>
                                        <p:tgtEl>
                                          <p:spTgt spid="52">
                                            <p:txEl>
                                              <p:pRg st="0" end="0"/>
                                            </p:txEl>
                                          </p:spTgt>
                                        </p:tgtEl>
                                        <p:attrNameLst>
                                          <p:attrName>style.visibility</p:attrName>
                                        </p:attrNameLst>
                                      </p:cBhvr>
                                      <p:to>
                                        <p:strVal val="visible"/>
                                      </p:to>
                                    </p:set>
                                    <p:anim calcmode="lin" valueType="num">
                                      <p:cBhvr>
                                        <p:cTn id="158"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59" dur="500" fill="hold"/>
                                        <p:tgtEl>
                                          <p:spTgt spid="52">
                                            <p:txEl>
                                              <p:pRg st="0" end="0"/>
                                            </p:txEl>
                                          </p:spTgt>
                                        </p:tgtEl>
                                        <p:attrNameLst>
                                          <p:attrName>ppt_h</p:attrName>
                                        </p:attrNameLst>
                                      </p:cBhvr>
                                      <p:tavLst>
                                        <p:tav tm="0">
                                          <p:val>
                                            <p:fltVal val="0"/>
                                          </p:val>
                                        </p:tav>
                                        <p:tav tm="100000">
                                          <p:val>
                                            <p:strVal val="#ppt_h"/>
                                          </p:val>
                                        </p:tav>
                                      </p:tavLst>
                                    </p:anim>
                                  </p:childTnLst>
                                </p:cTn>
                              </p:par>
                              <p:par>
                                <p:cTn id="160" presetID="53" presetClass="entr" presetSubtype="16" fill="hold" grpId="0" nodeType="withEffect">
                                  <p:stCondLst>
                                    <p:cond delay="200"/>
                                  </p:stCondLst>
                                  <p:childTnLst>
                                    <p:set>
                                      <p:cBhvr>
                                        <p:cTn id="161" dur="1" fill="hold">
                                          <p:stCondLst>
                                            <p:cond delay="0"/>
                                          </p:stCondLst>
                                        </p:cTn>
                                        <p:tgtEl>
                                          <p:spTgt spid="53">
                                            <p:txEl>
                                              <p:pRg st="0" end="0"/>
                                            </p:txEl>
                                          </p:spTgt>
                                        </p:tgtEl>
                                        <p:attrNameLst>
                                          <p:attrName>style.visibility</p:attrName>
                                        </p:attrNameLst>
                                      </p:cBhvr>
                                      <p:to>
                                        <p:strVal val="visible"/>
                                      </p:to>
                                    </p:set>
                                    <p:anim calcmode="lin" valueType="num">
                                      <p:cBhvr>
                                        <p:cTn id="162"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63"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64" dur="500"/>
                                        <p:tgtEl>
                                          <p:spTgt spid="53">
                                            <p:txEl>
                                              <p:pRg st="0" end="0"/>
                                            </p:txEl>
                                          </p:spTgt>
                                        </p:tgtEl>
                                      </p:cBhvr>
                                    </p:animEffect>
                                  </p:childTnLst>
                                </p:cTn>
                              </p:par>
                              <p:par>
                                <p:cTn id="165" presetID="23" presetClass="entr" presetSubtype="16" fill="hold" grpId="0" nodeType="withEffect">
                                  <p:stCondLst>
                                    <p:cond delay="200"/>
                                  </p:stCondLst>
                                  <p:childTnLst>
                                    <p:set>
                                      <p:cBhvr>
                                        <p:cTn id="166" dur="1" fill="hold">
                                          <p:stCondLst>
                                            <p:cond delay="0"/>
                                          </p:stCondLst>
                                        </p:cTn>
                                        <p:tgtEl>
                                          <p:spTgt spid="54">
                                            <p:txEl>
                                              <p:pRg st="0" end="0"/>
                                            </p:txEl>
                                          </p:spTgt>
                                        </p:tgtEl>
                                        <p:attrNameLst>
                                          <p:attrName>style.visibility</p:attrName>
                                        </p:attrNameLst>
                                      </p:cBhvr>
                                      <p:to>
                                        <p:strVal val="visible"/>
                                      </p:to>
                                    </p:set>
                                    <p:anim calcmode="lin" valueType="num">
                                      <p:cBhvr>
                                        <p:cTn id="1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68" dur="500" fill="hold"/>
                                        <p:tgtEl>
                                          <p:spTgt spid="5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029" grpId="0" bldLvl="0" animBg="1"/>
      <p:bldP spid="1030" grpId="0" bldLvl="0" animBg="1"/>
      <p:bldP spid="1031" grpId="0" bldLvl="0" animBg="1"/>
      <p:bldP spid="1032" grpId="0" bldLvl="0" animBg="1"/>
      <p:bldP spid="1033" grpId="0" bldLvl="0" animBg="1"/>
      <p:bldP spid="1034" grpId="0" bldLvl="0" animBg="1"/>
      <p:bldP spid="22" grpId="0"/>
      <p:bldP spid="23" grpId="0"/>
      <p:bldP spid="24" grpId="0"/>
      <p:bldP spid="25" grpId="0"/>
      <p:bldP spid="26" grpId="0"/>
      <p:bldP spid="28" grpId="0" bldLvl="0" animBg="1"/>
      <p:bldP spid="2" grpId="0" bldLvl="0" animBg="1"/>
      <p:bldP spid="3" grpId="0" bldLvl="0" animBg="1"/>
      <p:bldP spid="31" grpId="0" bldLvl="0" animBg="1"/>
      <p:bldP spid="32" grpId="0" bldLvl="0" animBg="1"/>
      <p:bldP spid="33" grpId="0" bldLvl="0" animBg="1"/>
      <p:bldP spid="34" grpId="0" bldLvl="0" animBg="1"/>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2" grpId="0" build="p">
        <p:tmplLst>
          <p:tmpl lvl="1">
            <p:tnLst>
              <p:par>
                <p:cTn presetID="53" presetClass="entr" presetSubtype="16"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animEffect transition="in" filter="fade">
                      <p:cBhvr>
                        <p:cTn dur="500"/>
                        <p:tgtEl>
                          <p:spTgt spid="62"/>
                        </p:tgtEl>
                      </p:cBhvr>
                    </p:animEffect>
                  </p:childTnLst>
                </p:cTn>
              </p:par>
            </p:tnLst>
          </p:tmpl>
        </p:tmplLst>
      </p:bldP>
      <p:bldP spid="63" grpId="0" build="p">
        <p:tmplLst>
          <p:tmpl lvl="1">
            <p:tnLst>
              <p:par>
                <p:cTn presetID="2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childTnLst>
                </p:cTn>
              </p:par>
            </p:tnLst>
          </p:tmpl>
        </p:tmplLst>
      </p:bldP>
      <p:bldP spid="48" grpId="0" bldLvl="0" animBg="1"/>
      <p:bldP spid="49" grpId="0" bldLvl="0" animBg="1"/>
      <p:bldP spid="50" grpId="0" build="p">
        <p:tmplLst>
          <p:tmpl lvl="1">
            <p:tnLst>
              <p:par>
                <p:cTn presetID="53" presetClass="entr" presetSubtype="16"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2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1550418"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个人能力</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38" name="Straight Connector 2"/>
          <p:cNvCxnSpPr/>
          <p:nvPr/>
        </p:nvCxnSpPr>
        <p:spPr>
          <a:xfrm>
            <a:off x="7239036" y="2260789"/>
            <a:ext cx="0" cy="2722795"/>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611640" y="1979287"/>
            <a:ext cx="2466668" cy="353943"/>
          </a:xfrm>
          <a:prstGeom prst="rect">
            <a:avLst/>
          </a:prstGeom>
          <a:noFill/>
        </p:spPr>
        <p:txBody>
          <a:bodyPr wrap="square" lIns="0" rIns="0" bIns="0" rtlCol="0">
            <a:spAutoFit/>
          </a:bodyPr>
          <a:lstStyle/>
          <a:p>
            <a:r>
              <a:rPr lang="zh-CN" altLang="en-US" sz="2000" dirty="0">
                <a:solidFill>
                  <a:schemeClr val="tx1"/>
                </a:solidFill>
                <a:latin typeface="微软雅黑" panose="020B0503020204020204" charset="-122"/>
                <a:ea typeface="微软雅黑" panose="020B0503020204020204" charset="-122"/>
                <a:cs typeface="Helvetica Neue"/>
              </a:rPr>
              <a:t>代用名</a:t>
            </a:r>
          </a:p>
        </p:txBody>
      </p:sp>
      <p:sp>
        <p:nvSpPr>
          <p:cNvPr id="40" name="TextBox 39"/>
          <p:cNvSpPr txBox="1"/>
          <p:nvPr/>
        </p:nvSpPr>
        <p:spPr>
          <a:xfrm>
            <a:off x="7554773" y="2897794"/>
            <a:ext cx="4302983" cy="2246769"/>
          </a:xfrm>
          <a:prstGeom prst="rect">
            <a:avLst/>
          </a:prstGeom>
          <a:noFill/>
        </p:spPr>
        <p:txBody>
          <a:bodyPr wrap="square" lIns="0" rIns="0" bIns="0" rtlCol="0">
            <a:spAutoFit/>
          </a:bodyPr>
          <a:lstStyle/>
          <a:p>
            <a:pPr>
              <a:lnSpc>
                <a:spcPct val="130000"/>
              </a:lnSpc>
            </a:pPr>
            <a:r>
              <a:rPr lang="zh-CN" altLang="en-US" dirty="0">
                <a:solidFill>
                  <a:schemeClr val="tx1"/>
                </a:solidFill>
                <a:latin typeface="微软雅黑" panose="020B0503020204020204" charset="-122"/>
                <a:ea typeface="微软雅黑" panose="020B0503020204020204" charset="-122"/>
              </a:rPr>
              <a:t>个人简介：</a:t>
            </a:r>
          </a:p>
          <a:p>
            <a:pPr>
              <a:lnSpc>
                <a:spcPct val="13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单击此处添加文本单击此处添加文本单击此处添加文本</a:t>
            </a:r>
          </a:p>
          <a:p>
            <a:pPr>
              <a:lnSpc>
                <a:spcPct val="13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单击此处添加文本单击此处添加文本单击此处添加文本</a:t>
            </a:r>
          </a:p>
          <a:p>
            <a:pPr>
              <a:lnSpc>
                <a:spcPct val="130000"/>
              </a:lnSpc>
            </a:pPr>
            <a:endParaRPr lang="en-US" altLang="zh-CN" dirty="0">
              <a:solidFill>
                <a:schemeClr val="tx1"/>
              </a:solidFill>
              <a:latin typeface="微软雅黑" panose="020B0503020204020204" charset="-122"/>
              <a:ea typeface="微软雅黑" panose="020B0503020204020204" charset="-122"/>
            </a:endParaRPr>
          </a:p>
          <a:p>
            <a:pPr>
              <a:lnSpc>
                <a:spcPct val="130000"/>
              </a:lnSpc>
            </a:pPr>
            <a:r>
              <a:rPr lang="zh-CN" altLang="en-US" dirty="0">
                <a:solidFill>
                  <a:schemeClr val="tx1"/>
                </a:solidFill>
                <a:latin typeface="微软雅黑" panose="020B0503020204020204" charset="-122"/>
                <a:ea typeface="微软雅黑" panose="020B0503020204020204" charset="-122"/>
              </a:rPr>
              <a:t>获得荣誉</a:t>
            </a:r>
            <a:r>
              <a:rPr lang="en-US" altLang="zh-CN" dirty="0">
                <a:solidFill>
                  <a:schemeClr val="tx1"/>
                </a:solidFill>
                <a:latin typeface="微软雅黑" panose="020B0503020204020204" charset="-122"/>
                <a:ea typeface="微软雅黑" panose="020B0503020204020204" charset="-122"/>
              </a:rPr>
              <a:t>:</a:t>
            </a:r>
          </a:p>
          <a:p>
            <a:pPr>
              <a:lnSpc>
                <a:spcPct val="13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单击此处添加文本单击此处添加文本单击此处添加文本单击此处添加文本单击此处添加文本单击此处添加文本</a:t>
            </a:r>
          </a:p>
        </p:txBody>
      </p:sp>
      <p:sp>
        <p:nvSpPr>
          <p:cNvPr id="51" name="TextBox 50"/>
          <p:cNvSpPr txBox="1"/>
          <p:nvPr/>
        </p:nvSpPr>
        <p:spPr>
          <a:xfrm>
            <a:off x="7611640" y="2556124"/>
            <a:ext cx="3291839" cy="271145"/>
          </a:xfrm>
          <a:prstGeom prst="rect">
            <a:avLst/>
          </a:prstGeom>
          <a:noFill/>
        </p:spPr>
        <p:txBody>
          <a:bodyPr wrap="square" lIns="0" rIns="0" bIns="0" rtlCol="0">
            <a:spAutoFit/>
          </a:bodyPr>
          <a:lstStyle/>
          <a:p>
            <a:r>
              <a:rPr lang="zh-CN" altLang="en-US" sz="1465" dirty="0">
                <a:solidFill>
                  <a:schemeClr val="tx1"/>
                </a:solidFill>
                <a:latin typeface="微软雅黑" panose="020B0503020204020204" charset="-122"/>
                <a:ea typeface="微软雅黑" panose="020B0503020204020204" charset="-122"/>
                <a:cs typeface="Helvetica Neue"/>
              </a:rPr>
              <a:t>所属部门</a:t>
            </a:r>
            <a:r>
              <a:rPr lang="en-US" altLang="zh-CN" sz="1465" dirty="0">
                <a:solidFill>
                  <a:schemeClr val="tx1"/>
                </a:solidFill>
                <a:latin typeface="微软雅黑" panose="020B0503020204020204" charset="-122"/>
                <a:ea typeface="微软雅黑" panose="020B0503020204020204" charset="-122"/>
                <a:cs typeface="Helvetica Neue"/>
              </a:rPr>
              <a:t> &amp; </a:t>
            </a:r>
            <a:r>
              <a:rPr lang="zh-CN" altLang="en-US" sz="1465" dirty="0">
                <a:solidFill>
                  <a:schemeClr val="tx1"/>
                </a:solidFill>
                <a:latin typeface="微软雅黑" panose="020B0503020204020204" charset="-122"/>
                <a:ea typeface="微软雅黑" panose="020B0503020204020204" charset="-122"/>
                <a:cs typeface="Helvetica Neue"/>
              </a:rPr>
              <a:t>公司职位</a:t>
            </a:r>
          </a:p>
        </p:txBody>
      </p:sp>
      <p:sp>
        <p:nvSpPr>
          <p:cNvPr id="52" name="Rectangle 6"/>
          <p:cNvSpPr/>
          <p:nvPr/>
        </p:nvSpPr>
        <p:spPr>
          <a:xfrm>
            <a:off x="4075292" y="2830425"/>
            <a:ext cx="2787731"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3" name="Rectangle 7"/>
          <p:cNvSpPr/>
          <p:nvPr/>
        </p:nvSpPr>
        <p:spPr>
          <a:xfrm>
            <a:off x="4075292" y="3471935"/>
            <a:ext cx="2787731"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4" name="Rectangle 8"/>
          <p:cNvSpPr/>
          <p:nvPr/>
        </p:nvSpPr>
        <p:spPr>
          <a:xfrm>
            <a:off x="4075292" y="4135241"/>
            <a:ext cx="2787731"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5" name="Rectangle 9"/>
          <p:cNvSpPr/>
          <p:nvPr/>
        </p:nvSpPr>
        <p:spPr>
          <a:xfrm>
            <a:off x="4075292" y="4788373"/>
            <a:ext cx="2787731"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6" name="Rectangle 10"/>
          <p:cNvSpPr/>
          <p:nvPr/>
        </p:nvSpPr>
        <p:spPr>
          <a:xfrm>
            <a:off x="4075292" y="2827269"/>
            <a:ext cx="2189333" cy="1952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7" name="Rectangle 11"/>
          <p:cNvSpPr/>
          <p:nvPr/>
        </p:nvSpPr>
        <p:spPr>
          <a:xfrm>
            <a:off x="4075303" y="3471935"/>
            <a:ext cx="1674612" cy="1952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8" name="Rectangle 12"/>
          <p:cNvSpPr/>
          <p:nvPr/>
        </p:nvSpPr>
        <p:spPr>
          <a:xfrm>
            <a:off x="4062592" y="4135241"/>
            <a:ext cx="2599619" cy="1952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59" name="Rectangle 13"/>
          <p:cNvSpPr/>
          <p:nvPr/>
        </p:nvSpPr>
        <p:spPr>
          <a:xfrm>
            <a:off x="4075298" y="4792183"/>
            <a:ext cx="2787729" cy="1952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tx1"/>
              </a:solidFill>
              <a:latin typeface="微软雅黑" panose="020B0503020204020204" charset="-122"/>
              <a:ea typeface="微软雅黑" panose="020B0503020204020204" charset="-122"/>
              <a:cs typeface="Helvetica Neue"/>
            </a:endParaRPr>
          </a:p>
        </p:txBody>
      </p:sp>
      <p:sp>
        <p:nvSpPr>
          <p:cNvPr id="60" name="TextBox 59"/>
          <p:cNvSpPr txBox="1"/>
          <p:nvPr/>
        </p:nvSpPr>
        <p:spPr>
          <a:xfrm>
            <a:off x="4075303" y="2090683"/>
            <a:ext cx="1175012" cy="374650"/>
          </a:xfrm>
          <a:prstGeom prst="rect">
            <a:avLst/>
          </a:prstGeom>
          <a:noFill/>
        </p:spPr>
        <p:txBody>
          <a:bodyPr wrap="square" lIns="0" rIns="0" bIns="0" rtlCol="0">
            <a:spAutoFit/>
          </a:bodyPr>
          <a:lstStyle/>
          <a:p>
            <a:r>
              <a:rPr lang="zh-CN" altLang="en-US" sz="2135" dirty="0">
                <a:solidFill>
                  <a:schemeClr val="tx1"/>
                </a:solidFill>
                <a:latin typeface="微软雅黑" panose="020B0503020204020204" charset="-122"/>
                <a:ea typeface="微软雅黑" panose="020B0503020204020204" charset="-122"/>
                <a:cs typeface="Helvetica Neue"/>
              </a:rPr>
              <a:t>个人能力</a:t>
            </a:r>
          </a:p>
        </p:txBody>
      </p:sp>
      <p:sp>
        <p:nvSpPr>
          <p:cNvPr id="7" name="TextBox 60"/>
          <p:cNvSpPr txBox="1"/>
          <p:nvPr/>
        </p:nvSpPr>
        <p:spPr>
          <a:xfrm>
            <a:off x="4075303" y="2526241"/>
            <a:ext cx="1175012" cy="260985"/>
          </a:xfrm>
          <a:prstGeom prst="rect">
            <a:avLst/>
          </a:prstGeom>
          <a:noFill/>
        </p:spPr>
        <p:txBody>
          <a:bodyPr wrap="square" lIns="0" rIns="0" bIns="0" rtlCol="0">
            <a:spAutoFit/>
          </a:bodyPr>
          <a:lstStyle/>
          <a:p>
            <a:r>
              <a:rPr lang="zh-CN" altLang="en-US" sz="1400" dirty="0">
                <a:solidFill>
                  <a:schemeClr val="tx1"/>
                </a:solidFill>
                <a:latin typeface="微软雅黑" panose="020B0503020204020204" charset="-122"/>
                <a:ea typeface="微软雅黑" panose="020B0503020204020204" charset="-122"/>
                <a:cs typeface="Helvetica Neue"/>
              </a:rPr>
              <a:t>执行力</a:t>
            </a:r>
          </a:p>
        </p:txBody>
      </p:sp>
      <p:sp>
        <p:nvSpPr>
          <p:cNvPr id="62" name="TextBox 61"/>
          <p:cNvSpPr txBox="1"/>
          <p:nvPr/>
        </p:nvSpPr>
        <p:spPr>
          <a:xfrm>
            <a:off x="4075303" y="3184677"/>
            <a:ext cx="1301233" cy="260985"/>
          </a:xfrm>
          <a:prstGeom prst="rect">
            <a:avLst/>
          </a:prstGeom>
          <a:noFill/>
        </p:spPr>
        <p:txBody>
          <a:bodyPr wrap="square" lIns="0" rIns="0" bIns="0" rtlCol="0">
            <a:spAutoFit/>
          </a:bodyPr>
          <a:lstStyle/>
          <a:p>
            <a:r>
              <a:rPr lang="zh-CN" altLang="en-US" sz="1400" dirty="0">
                <a:solidFill>
                  <a:schemeClr val="tx1"/>
                </a:solidFill>
                <a:latin typeface="微软雅黑" panose="020B0503020204020204" charset="-122"/>
                <a:ea typeface="微软雅黑" panose="020B0503020204020204" charset="-122"/>
                <a:cs typeface="Helvetica Neue"/>
              </a:rPr>
              <a:t>团队协作</a:t>
            </a:r>
          </a:p>
        </p:txBody>
      </p:sp>
      <p:sp>
        <p:nvSpPr>
          <p:cNvPr id="8" name="TextBox 62"/>
          <p:cNvSpPr txBox="1"/>
          <p:nvPr/>
        </p:nvSpPr>
        <p:spPr>
          <a:xfrm>
            <a:off x="4075303" y="3847367"/>
            <a:ext cx="1175012" cy="260985"/>
          </a:xfrm>
          <a:prstGeom prst="rect">
            <a:avLst/>
          </a:prstGeom>
          <a:noFill/>
        </p:spPr>
        <p:txBody>
          <a:bodyPr wrap="square" lIns="0" rIns="0" bIns="0" rtlCol="0">
            <a:spAutoFit/>
          </a:bodyPr>
          <a:lstStyle/>
          <a:p>
            <a:r>
              <a:rPr lang="zh-CN" altLang="en-US" sz="1400" dirty="0">
                <a:solidFill>
                  <a:schemeClr val="tx1"/>
                </a:solidFill>
                <a:latin typeface="微软雅黑" panose="020B0503020204020204" charset="-122"/>
                <a:ea typeface="微软雅黑" panose="020B0503020204020204" charset="-122"/>
                <a:cs typeface="Helvetica Neue"/>
              </a:rPr>
              <a:t>个人形象</a:t>
            </a:r>
          </a:p>
        </p:txBody>
      </p:sp>
      <p:sp>
        <p:nvSpPr>
          <p:cNvPr id="14" name="TextBox 63"/>
          <p:cNvSpPr txBox="1"/>
          <p:nvPr/>
        </p:nvSpPr>
        <p:spPr>
          <a:xfrm>
            <a:off x="4075303" y="4501115"/>
            <a:ext cx="1175012" cy="260985"/>
          </a:xfrm>
          <a:prstGeom prst="rect">
            <a:avLst/>
          </a:prstGeom>
          <a:noFill/>
        </p:spPr>
        <p:txBody>
          <a:bodyPr wrap="square" lIns="0" rIns="0" bIns="0" rtlCol="0">
            <a:spAutoFit/>
          </a:bodyPr>
          <a:lstStyle/>
          <a:p>
            <a:r>
              <a:rPr lang="zh-CN" altLang="en-US" sz="1400" dirty="0">
                <a:solidFill>
                  <a:schemeClr val="tx1"/>
                </a:solidFill>
                <a:latin typeface="微软雅黑" panose="020B0503020204020204" charset="-122"/>
                <a:ea typeface="微软雅黑" panose="020B0503020204020204" charset="-122"/>
                <a:cs typeface="Helvetica Neue"/>
              </a:rPr>
              <a:t>产品推广</a:t>
            </a:r>
          </a:p>
        </p:txBody>
      </p:sp>
      <p:grpSp>
        <p:nvGrpSpPr>
          <p:cNvPr id="65" name="Group 19"/>
          <p:cNvGrpSpPr/>
          <p:nvPr/>
        </p:nvGrpSpPr>
        <p:grpSpPr>
          <a:xfrm>
            <a:off x="6082166" y="2450419"/>
            <a:ext cx="364920" cy="282592"/>
            <a:chOff x="3541647" y="181442"/>
            <a:chExt cx="1055694" cy="817522"/>
          </a:xfrm>
          <a:solidFill>
            <a:schemeClr val="accent1"/>
          </a:solidFill>
        </p:grpSpPr>
        <p:sp>
          <p:nvSpPr>
            <p:cNvPr id="15"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sp>
          <p:nvSpPr>
            <p:cNvPr id="67"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grpSp>
      <p:sp>
        <p:nvSpPr>
          <p:cNvPr id="68" name="TextBox 67"/>
          <p:cNvSpPr txBox="1"/>
          <p:nvPr/>
        </p:nvSpPr>
        <p:spPr>
          <a:xfrm>
            <a:off x="6063230" y="2438915"/>
            <a:ext cx="397968" cy="168275"/>
          </a:xfrm>
          <a:prstGeom prst="rect">
            <a:avLst/>
          </a:prstGeom>
          <a:noFill/>
        </p:spPr>
        <p:txBody>
          <a:bodyPr wrap="square" lIns="0" rIns="0" bIns="0" rtlCol="0">
            <a:spAutoFit/>
          </a:bodyPr>
          <a:lstStyle/>
          <a:p>
            <a:pPr algn="ctr"/>
            <a:r>
              <a:rPr lang="en-US" sz="800" dirty="0">
                <a:solidFill>
                  <a:schemeClr val="bg1"/>
                </a:solidFill>
                <a:latin typeface="微软雅黑" panose="020B0503020204020204" charset="-122"/>
                <a:ea typeface="微软雅黑" panose="020B0503020204020204" charset="-122"/>
                <a:cs typeface="Helvetica Neue"/>
              </a:rPr>
              <a:t>80%</a:t>
            </a:r>
          </a:p>
        </p:txBody>
      </p:sp>
      <p:grpSp>
        <p:nvGrpSpPr>
          <p:cNvPr id="69" name="Group 23"/>
          <p:cNvGrpSpPr/>
          <p:nvPr/>
        </p:nvGrpSpPr>
        <p:grpSpPr>
          <a:xfrm>
            <a:off x="5569856" y="3127371"/>
            <a:ext cx="364920" cy="282592"/>
            <a:chOff x="3541647" y="181442"/>
            <a:chExt cx="1055694" cy="817522"/>
          </a:xfrm>
          <a:solidFill>
            <a:schemeClr val="accent3"/>
          </a:solidFill>
        </p:grpSpPr>
        <p:sp>
          <p:nvSpPr>
            <p:cNvPr id="16"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sp>
          <p:nvSpPr>
            <p:cNvPr id="71"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grpSp>
      <p:sp>
        <p:nvSpPr>
          <p:cNvPr id="17" name="TextBox 71"/>
          <p:cNvSpPr txBox="1"/>
          <p:nvPr/>
        </p:nvSpPr>
        <p:spPr>
          <a:xfrm>
            <a:off x="5550920" y="3115867"/>
            <a:ext cx="397968" cy="168275"/>
          </a:xfrm>
          <a:prstGeom prst="rect">
            <a:avLst/>
          </a:prstGeom>
          <a:noFill/>
        </p:spPr>
        <p:txBody>
          <a:bodyPr wrap="square" lIns="0" rIns="0" bIns="0" rtlCol="0">
            <a:spAutoFit/>
          </a:bodyPr>
          <a:lstStyle/>
          <a:p>
            <a:pPr algn="ctr"/>
            <a:r>
              <a:rPr lang="en-US" sz="800" dirty="0">
                <a:solidFill>
                  <a:schemeClr val="bg1"/>
                </a:solidFill>
                <a:latin typeface="微软雅黑" panose="020B0503020204020204" charset="-122"/>
                <a:ea typeface="微软雅黑" panose="020B0503020204020204" charset="-122"/>
                <a:cs typeface="Helvetica Neue"/>
              </a:rPr>
              <a:t>59%</a:t>
            </a:r>
          </a:p>
        </p:txBody>
      </p:sp>
      <p:grpSp>
        <p:nvGrpSpPr>
          <p:cNvPr id="18" name="Group 27"/>
          <p:cNvGrpSpPr/>
          <p:nvPr/>
        </p:nvGrpSpPr>
        <p:grpSpPr>
          <a:xfrm>
            <a:off x="6480134" y="3804704"/>
            <a:ext cx="364920" cy="282592"/>
            <a:chOff x="3541647" y="181442"/>
            <a:chExt cx="1055694" cy="817522"/>
          </a:xfrm>
          <a:solidFill>
            <a:schemeClr val="accent1"/>
          </a:solidFill>
        </p:grpSpPr>
        <p:sp>
          <p:nvSpPr>
            <p:cNvPr id="74"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sp>
          <p:nvSpPr>
            <p:cNvPr id="22"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grpSp>
      <p:sp>
        <p:nvSpPr>
          <p:cNvPr id="76" name="TextBox 75"/>
          <p:cNvSpPr txBox="1"/>
          <p:nvPr/>
        </p:nvSpPr>
        <p:spPr>
          <a:xfrm>
            <a:off x="6461198" y="3793199"/>
            <a:ext cx="397968" cy="168275"/>
          </a:xfrm>
          <a:prstGeom prst="rect">
            <a:avLst/>
          </a:prstGeom>
          <a:noFill/>
        </p:spPr>
        <p:txBody>
          <a:bodyPr wrap="square" lIns="0" rIns="0" bIns="0" rtlCol="0">
            <a:spAutoFit/>
          </a:bodyPr>
          <a:lstStyle/>
          <a:p>
            <a:pPr algn="ctr"/>
            <a:r>
              <a:rPr lang="en-US" sz="800" dirty="0">
                <a:solidFill>
                  <a:schemeClr val="bg1"/>
                </a:solidFill>
                <a:latin typeface="微软雅黑" panose="020B0503020204020204" charset="-122"/>
                <a:ea typeface="微软雅黑" panose="020B0503020204020204" charset="-122"/>
                <a:cs typeface="Helvetica Neue"/>
              </a:rPr>
              <a:t>95%</a:t>
            </a:r>
          </a:p>
        </p:txBody>
      </p:sp>
      <p:grpSp>
        <p:nvGrpSpPr>
          <p:cNvPr id="77" name="Group 31"/>
          <p:cNvGrpSpPr/>
          <p:nvPr/>
        </p:nvGrpSpPr>
        <p:grpSpPr>
          <a:xfrm>
            <a:off x="6662552" y="4454728"/>
            <a:ext cx="364920" cy="282592"/>
            <a:chOff x="3541647" y="181442"/>
            <a:chExt cx="1055694" cy="817522"/>
          </a:xfrm>
          <a:solidFill>
            <a:schemeClr val="accent3"/>
          </a:solidFill>
        </p:grpSpPr>
        <p:sp>
          <p:nvSpPr>
            <p:cNvPr id="78"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sp>
          <p:nvSpPr>
            <p:cNvPr id="79"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00" dirty="0">
                <a:solidFill>
                  <a:schemeClr val="bg1"/>
                </a:solidFill>
                <a:latin typeface="微软雅黑" panose="020B0503020204020204" charset="-122"/>
                <a:ea typeface="微软雅黑" panose="020B0503020204020204" charset="-122"/>
                <a:cs typeface="Helvetica Neue"/>
              </a:endParaRPr>
            </a:p>
          </p:txBody>
        </p:sp>
      </p:grpSp>
      <p:sp>
        <p:nvSpPr>
          <p:cNvPr id="80" name="TextBox 79"/>
          <p:cNvSpPr txBox="1"/>
          <p:nvPr/>
        </p:nvSpPr>
        <p:spPr>
          <a:xfrm>
            <a:off x="6643616" y="4443223"/>
            <a:ext cx="397968" cy="168275"/>
          </a:xfrm>
          <a:prstGeom prst="rect">
            <a:avLst/>
          </a:prstGeom>
          <a:noFill/>
        </p:spPr>
        <p:txBody>
          <a:bodyPr wrap="square" lIns="0" rIns="0" bIns="0" rtlCol="0">
            <a:spAutoFit/>
          </a:bodyPr>
          <a:lstStyle/>
          <a:p>
            <a:pPr algn="ctr"/>
            <a:r>
              <a:rPr lang="en-US" sz="800" dirty="0">
                <a:solidFill>
                  <a:schemeClr val="bg1"/>
                </a:solidFill>
                <a:latin typeface="微软雅黑" panose="020B0503020204020204" charset="-122"/>
                <a:ea typeface="微软雅黑" panose="020B0503020204020204" charset="-122"/>
                <a:cs typeface="Helvetica Neue"/>
              </a:rPr>
              <a:t>100%</a:t>
            </a:r>
          </a:p>
        </p:txBody>
      </p:sp>
      <p:cxnSp>
        <p:nvCxnSpPr>
          <p:cNvPr id="81" name="Straight Connector 38"/>
          <p:cNvCxnSpPr/>
          <p:nvPr/>
        </p:nvCxnSpPr>
        <p:spPr>
          <a:xfrm>
            <a:off x="3717056" y="2161817"/>
            <a:ext cx="0" cy="2821745"/>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83" name="组合 82"/>
          <p:cNvGrpSpPr/>
          <p:nvPr/>
        </p:nvGrpSpPr>
        <p:grpSpPr>
          <a:xfrm>
            <a:off x="1434562" y="4581131"/>
            <a:ext cx="1401312" cy="334420"/>
            <a:chOff x="1488391" y="4145096"/>
            <a:chExt cx="947221" cy="226052"/>
          </a:xfrm>
          <a:solidFill>
            <a:schemeClr val="accent1"/>
          </a:solidFill>
        </p:grpSpPr>
        <p:sp>
          <p:nvSpPr>
            <p:cNvPr id="23"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grpSp>
          <p:nvGrpSpPr>
            <p:cNvPr id="24" name="组合 23"/>
            <p:cNvGrpSpPr/>
            <p:nvPr/>
          </p:nvGrpSpPr>
          <p:grpSpPr>
            <a:xfrm>
              <a:off x="2212311" y="4145096"/>
              <a:ext cx="223301" cy="222983"/>
              <a:chOff x="8782050" y="1495425"/>
              <a:chExt cx="1116013" cy="1114425"/>
            </a:xfrm>
            <a:grpFill/>
          </p:grpSpPr>
          <p:sp>
            <p:nvSpPr>
              <p:cNvPr id="25"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93"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26"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27"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28"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grpSp>
        <p:sp>
          <p:nvSpPr>
            <p:cNvPr id="31"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grpSp>
          <p:nvGrpSpPr>
            <p:cNvPr id="32" name="组合 31"/>
            <p:cNvGrpSpPr/>
            <p:nvPr/>
          </p:nvGrpSpPr>
          <p:grpSpPr>
            <a:xfrm>
              <a:off x="1488391" y="4145096"/>
              <a:ext cx="222030" cy="222983"/>
              <a:chOff x="2473325" y="1495425"/>
              <a:chExt cx="1109663" cy="1114425"/>
            </a:xfrm>
            <a:grpFill/>
          </p:grpSpPr>
          <p:sp>
            <p:nvSpPr>
              <p:cNvPr id="88"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33"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34"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sp>
            <p:nvSpPr>
              <p:cNvPr id="35"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solidFill>
                  <a:latin typeface="微软雅黑" panose="020B0503020204020204" charset="-122"/>
                  <a:ea typeface="微软雅黑" panose="020B0503020204020204" charset="-122"/>
                </a:endParaRPr>
              </a:p>
            </p:txBody>
          </p:sp>
        </p:grpSp>
      </p:grpSp>
      <p:pic>
        <p:nvPicPr>
          <p:cNvPr id="36" name="图片占位符 5"/>
          <p:cNvPicPr>
            <a:picLocks noChangeAspect="1"/>
          </p:cNvPicPr>
          <p:nvPr/>
        </p:nvPicPr>
        <p:blipFill>
          <a:blip r:embed="rId6" cstate="print">
            <a:extLst>
              <a:ext uri="{BEBA8EAE-BF5A-486C-A8C5-ECC9F3942E4B}">
                <a14:imgProps xmlns:a14="http://schemas.microsoft.com/office/drawing/2010/main">
                  <a14:imgLayer r:embed="rId7">
                    <a14:imgEffect>
                      <a14:saturation sat="20000"/>
                    </a14:imgEffect>
                  </a14:imgLayer>
                </a14:imgProps>
              </a:ext>
              <a:ext uri="{28A0092B-C50C-407E-A947-70E740481C1C}">
                <a14:useLocalDpi xmlns:a14="http://schemas.microsoft.com/office/drawing/2010/main" val="0"/>
              </a:ext>
            </a:extLst>
          </a:blip>
          <a:stretch>
            <a:fillRect/>
          </a:stretch>
        </p:blipFill>
        <p:spPr>
          <a:xfrm>
            <a:off x="1296067" y="2241460"/>
            <a:ext cx="1915533" cy="1915533"/>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childTnLst>
                          </p:cTn>
                        </p:par>
                        <p:par>
                          <p:cTn id="30" fill="hold">
                            <p:stCondLst>
                              <p:cond delay="2000"/>
                            </p:stCondLst>
                            <p:childTnLst>
                              <p:par>
                                <p:cTn id="31" presetID="37"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anim calcmode="lin" valueType="num">
                                      <p:cBhvr>
                                        <p:cTn id="34" dur="500" fill="hold"/>
                                        <p:tgtEl>
                                          <p:spTgt spid="81"/>
                                        </p:tgtEl>
                                        <p:attrNameLst>
                                          <p:attrName>ppt_x</p:attrName>
                                        </p:attrNameLst>
                                      </p:cBhvr>
                                      <p:tavLst>
                                        <p:tav tm="0">
                                          <p:val>
                                            <p:strVal val="#ppt_x"/>
                                          </p:val>
                                        </p:tav>
                                        <p:tav tm="100000">
                                          <p:val>
                                            <p:strVal val="#ppt_x"/>
                                          </p:val>
                                        </p:tav>
                                      </p:tavLst>
                                    </p:anim>
                                    <p:anim calcmode="lin" valueType="num">
                                      <p:cBhvr>
                                        <p:cTn id="35" dur="450" decel="100000" fill="hold"/>
                                        <p:tgtEl>
                                          <p:spTgt spid="81"/>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81"/>
                                        </p:tgtEl>
                                        <p:attrNameLst>
                                          <p:attrName>ppt_y</p:attrName>
                                        </p:attrNameLst>
                                      </p:cBhvr>
                                      <p:tavLst>
                                        <p:tav tm="0">
                                          <p:val>
                                            <p:strVal val="#ppt_y-.03"/>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50"/>
                                        <p:tgtEl>
                                          <p:spTgt spid="52"/>
                                        </p:tgtEl>
                                      </p:cBhvr>
                                    </p:animEffect>
                                  </p:childTnLst>
                                </p:cTn>
                              </p:par>
                            </p:childTnLst>
                          </p:cTn>
                        </p:par>
                        <p:par>
                          <p:cTn id="47" fill="hold">
                            <p:stCondLst>
                              <p:cond delay="32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50"/>
                                        <p:tgtEl>
                                          <p:spTgt spid="5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250"/>
                                        <p:tgtEl>
                                          <p:spTgt spid="54"/>
                                        </p:tgtEl>
                                      </p:cBhvr>
                                    </p:animEffect>
                                  </p:childTnLst>
                                </p:cTn>
                              </p:par>
                            </p:childTnLst>
                          </p:cTn>
                        </p:par>
                        <p:par>
                          <p:cTn id="55" fill="hold">
                            <p:stCondLst>
                              <p:cond delay="3750"/>
                            </p:stCondLst>
                            <p:childTnLst>
                              <p:par>
                                <p:cTn id="56" presetID="10" presetClass="entr" presetSubtype="0"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250"/>
                                        <p:tgtEl>
                                          <p:spTgt spid="55"/>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fltVal val="0"/>
                                          </p:val>
                                        </p:tav>
                                        <p:tav tm="100000">
                                          <p:val>
                                            <p:strVal val="#ppt_w"/>
                                          </p:val>
                                        </p:tav>
                                      </p:tavLst>
                                    </p:anim>
                                    <p:anim calcmode="lin" valueType="num">
                                      <p:cBhvr>
                                        <p:cTn id="63" dur="250" fill="hold"/>
                                        <p:tgtEl>
                                          <p:spTgt spid="7"/>
                                        </p:tgtEl>
                                        <p:attrNameLst>
                                          <p:attrName>ppt_h</p:attrName>
                                        </p:attrNameLst>
                                      </p:cBhvr>
                                      <p:tavLst>
                                        <p:tav tm="0">
                                          <p:val>
                                            <p:fltVal val="0"/>
                                          </p:val>
                                        </p:tav>
                                        <p:tav tm="100000">
                                          <p:val>
                                            <p:strVal val="#ppt_h"/>
                                          </p:val>
                                        </p:tav>
                                      </p:tavLst>
                                    </p:anim>
                                    <p:animEffect transition="in" filter="fade">
                                      <p:cBhvr>
                                        <p:cTn id="64" dur="250"/>
                                        <p:tgtEl>
                                          <p:spTgt spid="7"/>
                                        </p:tgtEl>
                                      </p:cBhvr>
                                    </p:animEffect>
                                  </p:childTnLst>
                                </p:cTn>
                              </p:par>
                            </p:childTnLst>
                          </p:cTn>
                        </p:par>
                        <p:par>
                          <p:cTn id="65" fill="hold">
                            <p:stCondLst>
                              <p:cond delay="4250"/>
                            </p:stCondLst>
                            <p:childTnLst>
                              <p:par>
                                <p:cTn id="66" presetID="22" presetClass="entr" presetSubtype="8"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250"/>
                                        <p:tgtEl>
                                          <p:spTgt spid="56"/>
                                        </p:tgtEl>
                                      </p:cBhvr>
                                    </p:animEffect>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250" fill="hold"/>
                                        <p:tgtEl>
                                          <p:spTgt spid="65"/>
                                        </p:tgtEl>
                                        <p:attrNameLst>
                                          <p:attrName>ppt_w</p:attrName>
                                        </p:attrNameLst>
                                      </p:cBhvr>
                                      <p:tavLst>
                                        <p:tav tm="0">
                                          <p:val>
                                            <p:fltVal val="0"/>
                                          </p:val>
                                        </p:tav>
                                        <p:tav tm="100000">
                                          <p:val>
                                            <p:strVal val="#ppt_w"/>
                                          </p:val>
                                        </p:tav>
                                      </p:tavLst>
                                    </p:anim>
                                    <p:anim calcmode="lin" valueType="num">
                                      <p:cBhvr>
                                        <p:cTn id="73" dur="250" fill="hold"/>
                                        <p:tgtEl>
                                          <p:spTgt spid="65"/>
                                        </p:tgtEl>
                                        <p:attrNameLst>
                                          <p:attrName>ppt_h</p:attrName>
                                        </p:attrNameLst>
                                      </p:cBhvr>
                                      <p:tavLst>
                                        <p:tav tm="0">
                                          <p:val>
                                            <p:fltVal val="0"/>
                                          </p:val>
                                        </p:tav>
                                        <p:tav tm="100000">
                                          <p:val>
                                            <p:strVal val="#ppt_h"/>
                                          </p:val>
                                        </p:tav>
                                      </p:tavLst>
                                    </p:anim>
                                    <p:animEffect transition="in" filter="fade">
                                      <p:cBhvr>
                                        <p:cTn id="74" dur="250"/>
                                        <p:tgtEl>
                                          <p:spTgt spid="65"/>
                                        </p:tgtEl>
                                      </p:cBhvr>
                                    </p:animEffect>
                                  </p:childTnLst>
                                </p:cTn>
                              </p:par>
                            </p:childTnLst>
                          </p:cTn>
                        </p:par>
                        <p:par>
                          <p:cTn id="75" fill="hold">
                            <p:stCondLst>
                              <p:cond delay="4750"/>
                            </p:stCondLst>
                            <p:childTnLst>
                              <p:par>
                                <p:cTn id="76" presetID="53" presetClass="entr" presetSubtype="16"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p:cTn id="78" dur="250" fill="hold"/>
                                        <p:tgtEl>
                                          <p:spTgt spid="62"/>
                                        </p:tgtEl>
                                        <p:attrNameLst>
                                          <p:attrName>ppt_w</p:attrName>
                                        </p:attrNameLst>
                                      </p:cBhvr>
                                      <p:tavLst>
                                        <p:tav tm="0">
                                          <p:val>
                                            <p:fltVal val="0"/>
                                          </p:val>
                                        </p:tav>
                                        <p:tav tm="100000">
                                          <p:val>
                                            <p:strVal val="#ppt_w"/>
                                          </p:val>
                                        </p:tav>
                                      </p:tavLst>
                                    </p:anim>
                                    <p:anim calcmode="lin" valueType="num">
                                      <p:cBhvr>
                                        <p:cTn id="79" dur="250" fill="hold"/>
                                        <p:tgtEl>
                                          <p:spTgt spid="62"/>
                                        </p:tgtEl>
                                        <p:attrNameLst>
                                          <p:attrName>ppt_h</p:attrName>
                                        </p:attrNameLst>
                                      </p:cBhvr>
                                      <p:tavLst>
                                        <p:tav tm="0">
                                          <p:val>
                                            <p:fltVal val="0"/>
                                          </p:val>
                                        </p:tav>
                                        <p:tav tm="100000">
                                          <p:val>
                                            <p:strVal val="#ppt_h"/>
                                          </p:val>
                                        </p:tav>
                                      </p:tavLst>
                                    </p:anim>
                                    <p:animEffect transition="in" filter="fade">
                                      <p:cBhvr>
                                        <p:cTn id="80" dur="250"/>
                                        <p:tgtEl>
                                          <p:spTgt spid="62"/>
                                        </p:tgtEl>
                                      </p:cBhvr>
                                    </p:animEffect>
                                  </p:childTnLst>
                                </p:cTn>
                              </p:par>
                            </p:childTnLst>
                          </p:cTn>
                        </p:par>
                        <p:par>
                          <p:cTn id="81" fill="hold">
                            <p:stCondLst>
                              <p:cond delay="5000"/>
                            </p:stCondLst>
                            <p:childTnLst>
                              <p:par>
                                <p:cTn id="82" presetID="22" presetClass="entr" presetSubtype="8"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250"/>
                                        <p:tgtEl>
                                          <p:spTgt spid="57"/>
                                        </p:tgtEl>
                                      </p:cBhvr>
                                    </p:animEffect>
                                  </p:childTnLst>
                                </p:cTn>
                              </p:par>
                            </p:childTnLst>
                          </p:cTn>
                        </p:par>
                        <p:par>
                          <p:cTn id="85" fill="hold">
                            <p:stCondLst>
                              <p:cond delay="5250"/>
                            </p:stCondLst>
                            <p:childTnLst>
                              <p:par>
                                <p:cTn id="86" presetID="53" presetClass="entr" presetSubtype="16"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250" fill="hold"/>
                                        <p:tgtEl>
                                          <p:spTgt spid="69"/>
                                        </p:tgtEl>
                                        <p:attrNameLst>
                                          <p:attrName>ppt_w</p:attrName>
                                        </p:attrNameLst>
                                      </p:cBhvr>
                                      <p:tavLst>
                                        <p:tav tm="0">
                                          <p:val>
                                            <p:fltVal val="0"/>
                                          </p:val>
                                        </p:tav>
                                        <p:tav tm="100000">
                                          <p:val>
                                            <p:strVal val="#ppt_w"/>
                                          </p:val>
                                        </p:tav>
                                      </p:tavLst>
                                    </p:anim>
                                    <p:anim calcmode="lin" valueType="num">
                                      <p:cBhvr>
                                        <p:cTn id="89" dur="250" fill="hold"/>
                                        <p:tgtEl>
                                          <p:spTgt spid="69"/>
                                        </p:tgtEl>
                                        <p:attrNameLst>
                                          <p:attrName>ppt_h</p:attrName>
                                        </p:attrNameLst>
                                      </p:cBhvr>
                                      <p:tavLst>
                                        <p:tav tm="0">
                                          <p:val>
                                            <p:fltVal val="0"/>
                                          </p:val>
                                        </p:tav>
                                        <p:tav tm="100000">
                                          <p:val>
                                            <p:strVal val="#ppt_h"/>
                                          </p:val>
                                        </p:tav>
                                      </p:tavLst>
                                    </p:anim>
                                    <p:animEffect transition="in" filter="fade">
                                      <p:cBhvr>
                                        <p:cTn id="90" dur="250"/>
                                        <p:tgtEl>
                                          <p:spTgt spid="69"/>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250" fill="hold"/>
                                        <p:tgtEl>
                                          <p:spTgt spid="8"/>
                                        </p:tgtEl>
                                        <p:attrNameLst>
                                          <p:attrName>ppt_w</p:attrName>
                                        </p:attrNameLst>
                                      </p:cBhvr>
                                      <p:tavLst>
                                        <p:tav tm="0">
                                          <p:val>
                                            <p:fltVal val="0"/>
                                          </p:val>
                                        </p:tav>
                                        <p:tav tm="100000">
                                          <p:val>
                                            <p:strVal val="#ppt_w"/>
                                          </p:val>
                                        </p:tav>
                                      </p:tavLst>
                                    </p:anim>
                                    <p:anim calcmode="lin" valueType="num">
                                      <p:cBhvr>
                                        <p:cTn id="95" dur="250" fill="hold"/>
                                        <p:tgtEl>
                                          <p:spTgt spid="8"/>
                                        </p:tgtEl>
                                        <p:attrNameLst>
                                          <p:attrName>ppt_h</p:attrName>
                                        </p:attrNameLst>
                                      </p:cBhvr>
                                      <p:tavLst>
                                        <p:tav tm="0">
                                          <p:val>
                                            <p:fltVal val="0"/>
                                          </p:val>
                                        </p:tav>
                                        <p:tav tm="100000">
                                          <p:val>
                                            <p:strVal val="#ppt_h"/>
                                          </p:val>
                                        </p:tav>
                                      </p:tavLst>
                                    </p:anim>
                                    <p:animEffect transition="in" filter="fade">
                                      <p:cBhvr>
                                        <p:cTn id="96" dur="250"/>
                                        <p:tgtEl>
                                          <p:spTgt spid="8"/>
                                        </p:tgtEl>
                                      </p:cBhvr>
                                    </p:animEffect>
                                  </p:childTnLst>
                                </p:cTn>
                              </p:par>
                            </p:childTnLst>
                          </p:cTn>
                        </p:par>
                        <p:par>
                          <p:cTn id="97" fill="hold">
                            <p:stCondLst>
                              <p:cond delay="5750"/>
                            </p:stCondLst>
                            <p:childTnLst>
                              <p:par>
                                <p:cTn id="98" presetID="22" presetClass="entr" presetSubtype="8" fill="hold" grpId="0"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left)">
                                      <p:cBhvr>
                                        <p:cTn id="100" dur="250"/>
                                        <p:tgtEl>
                                          <p:spTgt spid="58"/>
                                        </p:tgtEl>
                                      </p:cBhvr>
                                    </p:animEffect>
                                  </p:childTnLst>
                                </p:cTn>
                              </p:par>
                            </p:childTnLst>
                          </p:cTn>
                        </p:par>
                        <p:par>
                          <p:cTn id="101" fill="hold">
                            <p:stCondLst>
                              <p:cond delay="6000"/>
                            </p:stCondLst>
                            <p:childTnLst>
                              <p:par>
                                <p:cTn id="102" presetID="53" presetClass="entr" presetSubtype="16"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250" fill="hold"/>
                                        <p:tgtEl>
                                          <p:spTgt spid="18"/>
                                        </p:tgtEl>
                                        <p:attrNameLst>
                                          <p:attrName>ppt_w</p:attrName>
                                        </p:attrNameLst>
                                      </p:cBhvr>
                                      <p:tavLst>
                                        <p:tav tm="0">
                                          <p:val>
                                            <p:fltVal val="0"/>
                                          </p:val>
                                        </p:tav>
                                        <p:tav tm="100000">
                                          <p:val>
                                            <p:strVal val="#ppt_w"/>
                                          </p:val>
                                        </p:tav>
                                      </p:tavLst>
                                    </p:anim>
                                    <p:anim calcmode="lin" valueType="num">
                                      <p:cBhvr>
                                        <p:cTn id="105" dur="250" fill="hold"/>
                                        <p:tgtEl>
                                          <p:spTgt spid="18"/>
                                        </p:tgtEl>
                                        <p:attrNameLst>
                                          <p:attrName>ppt_h</p:attrName>
                                        </p:attrNameLst>
                                      </p:cBhvr>
                                      <p:tavLst>
                                        <p:tav tm="0">
                                          <p:val>
                                            <p:fltVal val="0"/>
                                          </p:val>
                                        </p:tav>
                                        <p:tav tm="100000">
                                          <p:val>
                                            <p:strVal val="#ppt_h"/>
                                          </p:val>
                                        </p:tav>
                                      </p:tavLst>
                                    </p:anim>
                                    <p:animEffect transition="in" filter="fade">
                                      <p:cBhvr>
                                        <p:cTn id="106" dur="250"/>
                                        <p:tgtEl>
                                          <p:spTgt spid="18"/>
                                        </p:tgtEl>
                                      </p:cBhvr>
                                    </p:animEffect>
                                  </p:childTnLst>
                                </p:cTn>
                              </p:par>
                            </p:childTnLst>
                          </p:cTn>
                        </p:par>
                        <p:par>
                          <p:cTn id="107" fill="hold">
                            <p:stCondLst>
                              <p:cond delay="6250"/>
                            </p:stCondLst>
                            <p:childTnLst>
                              <p:par>
                                <p:cTn id="108" presetID="53" presetClass="entr" presetSubtype="16"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250" fill="hold"/>
                                        <p:tgtEl>
                                          <p:spTgt spid="14"/>
                                        </p:tgtEl>
                                        <p:attrNameLst>
                                          <p:attrName>ppt_w</p:attrName>
                                        </p:attrNameLst>
                                      </p:cBhvr>
                                      <p:tavLst>
                                        <p:tav tm="0">
                                          <p:val>
                                            <p:fltVal val="0"/>
                                          </p:val>
                                        </p:tav>
                                        <p:tav tm="100000">
                                          <p:val>
                                            <p:strVal val="#ppt_w"/>
                                          </p:val>
                                        </p:tav>
                                      </p:tavLst>
                                    </p:anim>
                                    <p:anim calcmode="lin" valueType="num">
                                      <p:cBhvr>
                                        <p:cTn id="111" dur="250" fill="hold"/>
                                        <p:tgtEl>
                                          <p:spTgt spid="14"/>
                                        </p:tgtEl>
                                        <p:attrNameLst>
                                          <p:attrName>ppt_h</p:attrName>
                                        </p:attrNameLst>
                                      </p:cBhvr>
                                      <p:tavLst>
                                        <p:tav tm="0">
                                          <p:val>
                                            <p:fltVal val="0"/>
                                          </p:val>
                                        </p:tav>
                                        <p:tav tm="100000">
                                          <p:val>
                                            <p:strVal val="#ppt_h"/>
                                          </p:val>
                                        </p:tav>
                                      </p:tavLst>
                                    </p:anim>
                                    <p:animEffect transition="in" filter="fade">
                                      <p:cBhvr>
                                        <p:cTn id="112" dur="250"/>
                                        <p:tgtEl>
                                          <p:spTgt spid="14"/>
                                        </p:tgtEl>
                                      </p:cBhvr>
                                    </p:animEffect>
                                  </p:childTnLst>
                                </p:cTn>
                              </p:par>
                            </p:childTnLst>
                          </p:cTn>
                        </p:par>
                        <p:par>
                          <p:cTn id="113" fill="hold">
                            <p:stCondLst>
                              <p:cond delay="6500"/>
                            </p:stCondLst>
                            <p:childTnLst>
                              <p:par>
                                <p:cTn id="114" presetID="22" presetClass="entr" presetSubtype="8" fill="hold" grpId="0" nodeType="after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left)">
                                      <p:cBhvr>
                                        <p:cTn id="116" dur="250"/>
                                        <p:tgtEl>
                                          <p:spTgt spid="59"/>
                                        </p:tgtEl>
                                      </p:cBhvr>
                                    </p:animEffect>
                                  </p:childTnLst>
                                </p:cTn>
                              </p:par>
                            </p:childTnLst>
                          </p:cTn>
                        </p:par>
                        <p:par>
                          <p:cTn id="117" fill="hold">
                            <p:stCondLst>
                              <p:cond delay="6750"/>
                            </p:stCondLst>
                            <p:childTnLst>
                              <p:par>
                                <p:cTn id="118" presetID="53" presetClass="entr" presetSubtype="16" fill="hold" nodeType="after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250" fill="hold"/>
                                        <p:tgtEl>
                                          <p:spTgt spid="77"/>
                                        </p:tgtEl>
                                        <p:attrNameLst>
                                          <p:attrName>ppt_w</p:attrName>
                                        </p:attrNameLst>
                                      </p:cBhvr>
                                      <p:tavLst>
                                        <p:tav tm="0">
                                          <p:val>
                                            <p:fltVal val="0"/>
                                          </p:val>
                                        </p:tav>
                                        <p:tav tm="100000">
                                          <p:val>
                                            <p:strVal val="#ppt_w"/>
                                          </p:val>
                                        </p:tav>
                                      </p:tavLst>
                                    </p:anim>
                                    <p:anim calcmode="lin" valueType="num">
                                      <p:cBhvr>
                                        <p:cTn id="121" dur="250" fill="hold"/>
                                        <p:tgtEl>
                                          <p:spTgt spid="77"/>
                                        </p:tgtEl>
                                        <p:attrNameLst>
                                          <p:attrName>ppt_h</p:attrName>
                                        </p:attrNameLst>
                                      </p:cBhvr>
                                      <p:tavLst>
                                        <p:tav tm="0">
                                          <p:val>
                                            <p:fltVal val="0"/>
                                          </p:val>
                                        </p:tav>
                                        <p:tav tm="100000">
                                          <p:val>
                                            <p:strVal val="#ppt_h"/>
                                          </p:val>
                                        </p:tav>
                                      </p:tavLst>
                                    </p:anim>
                                    <p:animEffect transition="in" filter="fade">
                                      <p:cBhvr>
                                        <p:cTn id="122" dur="250"/>
                                        <p:tgtEl>
                                          <p:spTgt spid="77"/>
                                        </p:tgtEl>
                                      </p:cBhvr>
                                    </p:animEffect>
                                  </p:childTnLst>
                                </p:cTn>
                              </p:par>
                            </p:childTnLst>
                          </p:cTn>
                        </p:par>
                        <p:par>
                          <p:cTn id="123" fill="hold">
                            <p:stCondLst>
                              <p:cond delay="7000"/>
                            </p:stCondLst>
                            <p:childTnLst>
                              <p:par>
                                <p:cTn id="124" presetID="37" presetClass="entr" presetSubtype="0" fill="hold" nodeType="after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anim calcmode="lin" valueType="num">
                                      <p:cBhvr>
                                        <p:cTn id="127" dur="500" fill="hold"/>
                                        <p:tgtEl>
                                          <p:spTgt spid="38"/>
                                        </p:tgtEl>
                                        <p:attrNameLst>
                                          <p:attrName>ppt_x</p:attrName>
                                        </p:attrNameLst>
                                      </p:cBhvr>
                                      <p:tavLst>
                                        <p:tav tm="0">
                                          <p:val>
                                            <p:strVal val="#ppt_x"/>
                                          </p:val>
                                        </p:tav>
                                        <p:tav tm="100000">
                                          <p:val>
                                            <p:strVal val="#ppt_x"/>
                                          </p:val>
                                        </p:tav>
                                      </p:tavLst>
                                    </p:anim>
                                    <p:anim calcmode="lin" valueType="num">
                                      <p:cBhvr>
                                        <p:cTn id="128" dur="450" decel="100000" fill="hold"/>
                                        <p:tgtEl>
                                          <p:spTgt spid="38"/>
                                        </p:tgtEl>
                                        <p:attrNameLst>
                                          <p:attrName>ppt_y</p:attrName>
                                        </p:attrNameLst>
                                      </p:cBhvr>
                                      <p:tavLst>
                                        <p:tav tm="0">
                                          <p:val>
                                            <p:strVal val="#ppt_y+1"/>
                                          </p:val>
                                        </p:tav>
                                        <p:tav tm="100000">
                                          <p:val>
                                            <p:strVal val="#ppt_y-.03"/>
                                          </p:val>
                                        </p:tav>
                                      </p:tavLst>
                                    </p:anim>
                                    <p:anim calcmode="lin" valueType="num">
                                      <p:cBhvr>
                                        <p:cTn id="129"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130" fill="hold">
                            <p:stCondLst>
                              <p:cond delay="7500"/>
                            </p:stCondLst>
                            <p:childTnLst>
                              <p:par>
                                <p:cTn id="131" presetID="37" presetClass="entr" presetSubtype="0"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500"/>
                                        <p:tgtEl>
                                          <p:spTgt spid="39"/>
                                        </p:tgtEl>
                                      </p:cBhvr>
                                    </p:animEffect>
                                    <p:anim calcmode="lin" valueType="num">
                                      <p:cBhvr>
                                        <p:cTn id="134" dur="500" fill="hold"/>
                                        <p:tgtEl>
                                          <p:spTgt spid="39"/>
                                        </p:tgtEl>
                                        <p:attrNameLst>
                                          <p:attrName>ppt_x</p:attrName>
                                        </p:attrNameLst>
                                      </p:cBhvr>
                                      <p:tavLst>
                                        <p:tav tm="0">
                                          <p:val>
                                            <p:strVal val="#ppt_x"/>
                                          </p:val>
                                        </p:tav>
                                        <p:tav tm="100000">
                                          <p:val>
                                            <p:strVal val="#ppt_x"/>
                                          </p:val>
                                        </p:tav>
                                      </p:tavLst>
                                    </p:anim>
                                    <p:anim calcmode="lin" valueType="num">
                                      <p:cBhvr>
                                        <p:cTn id="135" dur="450" decel="100000" fill="hold"/>
                                        <p:tgtEl>
                                          <p:spTgt spid="39"/>
                                        </p:tgtEl>
                                        <p:attrNameLst>
                                          <p:attrName>ppt_y</p:attrName>
                                        </p:attrNameLst>
                                      </p:cBhvr>
                                      <p:tavLst>
                                        <p:tav tm="0">
                                          <p:val>
                                            <p:strVal val="#ppt_y+1"/>
                                          </p:val>
                                        </p:tav>
                                        <p:tav tm="100000">
                                          <p:val>
                                            <p:strVal val="#ppt_y-.03"/>
                                          </p:val>
                                        </p:tav>
                                      </p:tavLst>
                                    </p:anim>
                                    <p:anim calcmode="lin" valueType="num">
                                      <p:cBhvr>
                                        <p:cTn id="136"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37" fill="hold">
                            <p:stCondLst>
                              <p:cond delay="8000"/>
                            </p:stCondLst>
                            <p:childTnLst>
                              <p:par>
                                <p:cTn id="138" presetID="37" presetClass="entr" presetSubtype="0" fill="hold" grpId="0" nodeType="after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250"/>
                                        <p:tgtEl>
                                          <p:spTgt spid="51"/>
                                        </p:tgtEl>
                                      </p:cBhvr>
                                    </p:animEffect>
                                    <p:anim calcmode="lin" valueType="num">
                                      <p:cBhvr>
                                        <p:cTn id="141" dur="250" fill="hold"/>
                                        <p:tgtEl>
                                          <p:spTgt spid="51"/>
                                        </p:tgtEl>
                                        <p:attrNameLst>
                                          <p:attrName>ppt_x</p:attrName>
                                        </p:attrNameLst>
                                      </p:cBhvr>
                                      <p:tavLst>
                                        <p:tav tm="0">
                                          <p:val>
                                            <p:strVal val="#ppt_x"/>
                                          </p:val>
                                        </p:tav>
                                        <p:tav tm="100000">
                                          <p:val>
                                            <p:strVal val="#ppt_x"/>
                                          </p:val>
                                        </p:tav>
                                      </p:tavLst>
                                    </p:anim>
                                    <p:anim calcmode="lin" valueType="num">
                                      <p:cBhvr>
                                        <p:cTn id="142" dur="225" decel="100000" fill="hold"/>
                                        <p:tgtEl>
                                          <p:spTgt spid="51"/>
                                        </p:tgtEl>
                                        <p:attrNameLst>
                                          <p:attrName>ppt_y</p:attrName>
                                        </p:attrNameLst>
                                      </p:cBhvr>
                                      <p:tavLst>
                                        <p:tav tm="0">
                                          <p:val>
                                            <p:strVal val="#ppt_y+1"/>
                                          </p:val>
                                        </p:tav>
                                        <p:tav tm="100000">
                                          <p:val>
                                            <p:strVal val="#ppt_y-.03"/>
                                          </p:val>
                                        </p:tav>
                                      </p:tavLst>
                                    </p:anim>
                                    <p:anim calcmode="lin" valueType="num">
                                      <p:cBhvr>
                                        <p:cTn id="143" dur="25" accel="100000" fill="hold">
                                          <p:stCondLst>
                                            <p:cond delay="225"/>
                                          </p:stCondLst>
                                        </p:cTn>
                                        <p:tgtEl>
                                          <p:spTgt spid="51"/>
                                        </p:tgtEl>
                                        <p:attrNameLst>
                                          <p:attrName>ppt_y</p:attrName>
                                        </p:attrNameLst>
                                      </p:cBhvr>
                                      <p:tavLst>
                                        <p:tav tm="0">
                                          <p:val>
                                            <p:strVal val="#ppt_y-.03"/>
                                          </p:val>
                                        </p:tav>
                                        <p:tav tm="100000">
                                          <p:val>
                                            <p:strVal val="#ppt_y"/>
                                          </p:val>
                                        </p:tav>
                                      </p:tavLst>
                                    </p:anim>
                                  </p:childTnLst>
                                </p:cTn>
                              </p:par>
                            </p:childTnLst>
                          </p:cTn>
                        </p:par>
                        <p:par>
                          <p:cTn id="144" fill="hold">
                            <p:stCondLst>
                              <p:cond delay="8250"/>
                            </p:stCondLst>
                            <p:childTnLst>
                              <p:par>
                                <p:cTn id="145" presetID="9" presetClass="entr" presetSubtype="0"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dissolve">
                                      <p:cBhvr>
                                        <p:cTn id="1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9" grpId="0"/>
      <p:bldP spid="40" grpId="0"/>
      <p:bldP spid="51"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p:bldP spid="7" grpId="0"/>
      <p:bldP spid="62" grpId="0"/>
      <p:bldP spid="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536377" y="3053562"/>
            <a:ext cx="5005039" cy="2191288"/>
          </a:xfrm>
          <a:prstGeom prst="rect">
            <a:avLst/>
          </a:prstGeom>
          <a:noFill/>
        </p:spPr>
        <p:txBody>
          <a:bodyPr wrap="square" lIns="121841" tIns="60920" rIns="121841" bIns="60920" rtlCol="0">
            <a:spAutoFit/>
          </a:bodyPr>
          <a:lstStyle/>
          <a:p>
            <a:pPr fontAlgn="base">
              <a:lnSpc>
                <a:spcPct val="140000"/>
              </a:lnSpc>
              <a:spcBef>
                <a:spcPct val="0"/>
              </a:spcBef>
              <a:spcAft>
                <a:spcPct val="0"/>
              </a:spcAft>
            </a:pPr>
            <a:r>
              <a:rPr lang="zh-CN" altLang="en-US" sz="2400" dirty="0">
                <a:solidFill>
                  <a:prstClr val="black"/>
                </a:solidFill>
                <a:latin typeface="微软雅黑" panose="020B0503020204020204" charset="-122"/>
                <a:ea typeface="微软雅黑" panose="020B0503020204020204" charset="-122"/>
                <a:sym typeface="微软雅黑" panose="020B0503020204020204" charset="-122"/>
              </a:rPr>
              <a:t>       职业化素养就是企业员工在从事职业的时候，不断形成的知识技能、个人素质、个人道德修养、行为规范等</a:t>
            </a:r>
            <a:endParaRPr lang="zh-CN" altLang="en-US" sz="2400" dirty="0">
              <a:solidFill>
                <a:prstClr val="black"/>
              </a:solidFill>
              <a:latin typeface="微软雅黑" panose="020B0503020204020204" charset="-122"/>
              <a:ea typeface="微软雅黑" panose="020B0503020204020204" charset="-122"/>
            </a:endParaRPr>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794" y="-18639"/>
            <a:ext cx="6827691" cy="6876461"/>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rot="962903">
            <a:off x="5190264" y="-622910"/>
            <a:ext cx="285157" cy="771579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5400" cap="flat" cmpd="sng" algn="ctr">
            <a:noFill/>
            <a:prstDash val="solid"/>
          </a:ln>
          <a:effectLst>
            <a:outerShdw blurRad="152400" dist="63500" algn="l" rotWithShape="0">
              <a:prstClr val="black">
                <a:alpha val="25000"/>
              </a:prstClr>
            </a:outerShdw>
          </a:effectLst>
        </p:spPr>
        <p:txBody>
          <a:bodyPr lIns="121841" tIns="60920" rIns="121841" bIns="60920"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39" name="组合 38"/>
          <p:cNvGrpSpPr/>
          <p:nvPr/>
        </p:nvGrpSpPr>
        <p:grpSpPr>
          <a:xfrm>
            <a:off x="7836019" y="989711"/>
            <a:ext cx="1741422" cy="1692348"/>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43" name="椭圆 4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41" name="椭圆 40"/>
            <p:cNvSpPr/>
            <p:nvPr/>
          </p:nvSpPr>
          <p:spPr>
            <a:xfrm>
              <a:off x="4565570" y="2763062"/>
              <a:ext cx="1370298" cy="137079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44" name="组合 43"/>
          <p:cNvGrpSpPr/>
          <p:nvPr/>
        </p:nvGrpSpPr>
        <p:grpSpPr>
          <a:xfrm>
            <a:off x="8183928" y="1455204"/>
            <a:ext cx="1287809" cy="766788"/>
            <a:chOff x="6369066" y="979195"/>
            <a:chExt cx="965907" cy="575121"/>
          </a:xfrm>
        </p:grpSpPr>
        <p:sp>
          <p:nvSpPr>
            <p:cNvPr id="45" name="TextBox 44"/>
            <p:cNvSpPr txBox="1"/>
            <p:nvPr/>
          </p:nvSpPr>
          <p:spPr>
            <a:xfrm>
              <a:off x="6369066" y="979195"/>
              <a:ext cx="950693" cy="391498"/>
            </a:xfrm>
            <a:prstGeom prst="rect">
              <a:avLst/>
            </a:prstGeom>
            <a:noFill/>
          </p:spPr>
          <p:txBody>
            <a:bodyPr wrap="square" rtlCol="0">
              <a:spAutoFit/>
            </a:bodyPr>
            <a:lstStyle/>
            <a:p>
              <a:pPr fontAlgn="base">
                <a:spcBef>
                  <a:spcPct val="0"/>
                </a:spcBef>
                <a:spcAft>
                  <a:spcPct val="0"/>
                </a:spcAft>
              </a:pPr>
              <a:r>
                <a:rPr lang="zh-CN" altLang="en-US" sz="2800" dirty="0">
                  <a:solidFill>
                    <a:prstClr val="white"/>
                  </a:solidFill>
                  <a:latin typeface="微软雅黑" panose="020B0503020204020204" charset="-122"/>
                  <a:ea typeface="微软雅黑" panose="020B0503020204020204" charset="-122"/>
                </a:rPr>
                <a:t>前 言</a:t>
              </a:r>
            </a:p>
          </p:txBody>
        </p:sp>
        <p:sp>
          <p:nvSpPr>
            <p:cNvPr id="46" name="TextBox 45"/>
            <p:cNvSpPr txBox="1"/>
            <p:nvPr/>
          </p:nvSpPr>
          <p:spPr>
            <a:xfrm>
              <a:off x="6369066" y="1347613"/>
              <a:ext cx="965907" cy="206703"/>
            </a:xfrm>
            <a:prstGeom prst="rect">
              <a:avLst/>
            </a:prstGeom>
            <a:noFill/>
          </p:spPr>
          <p:txBody>
            <a:bodyPr wrap="square" rtlCol="0">
              <a:spAutoFit/>
            </a:bodyPr>
            <a:lstStyle/>
            <a:p>
              <a:pPr fontAlgn="base">
                <a:spcBef>
                  <a:spcPct val="0"/>
                </a:spcBef>
                <a:spcAft>
                  <a:spcPct val="0"/>
                </a:spcAft>
              </a:pPr>
              <a:r>
                <a:rPr lang="en-US" altLang="zh-CN" sz="1200" dirty="0">
                  <a:solidFill>
                    <a:prstClr val="white"/>
                  </a:solidFill>
                  <a:latin typeface="微软雅黑" panose="020B0503020204020204" charset="-122"/>
                  <a:ea typeface="微软雅黑" panose="020B0503020204020204" charset="-122"/>
                </a:rPr>
                <a:t>FOREWORD</a:t>
              </a:r>
              <a:endParaRPr lang="zh-CN" altLang="en-US" sz="1200" dirty="0">
                <a:solidFill>
                  <a:prstClr val="white"/>
                </a:solidFill>
                <a:latin typeface="微软雅黑" panose="020B0503020204020204" charset="-122"/>
                <a:ea typeface="微软雅黑" panose="020B0503020204020204" charset="-122"/>
              </a:endParaRPr>
            </a:p>
          </p:txBody>
        </p:sp>
      </p:grpSp>
      <p:grpSp>
        <p:nvGrpSpPr>
          <p:cNvPr id="47" name="组合 46"/>
          <p:cNvGrpSpPr/>
          <p:nvPr/>
        </p:nvGrpSpPr>
        <p:grpSpPr>
          <a:xfrm>
            <a:off x="7370115" y="2100282"/>
            <a:ext cx="465904" cy="465904"/>
            <a:chOff x="304800" y="673100"/>
            <a:chExt cx="4000500" cy="4000500"/>
          </a:xfrm>
          <a:effectLst>
            <a:outerShdw blurRad="444500" dist="254000" dir="684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grpSp>
      <p:grpSp>
        <p:nvGrpSpPr>
          <p:cNvPr id="50" name="组合 49"/>
          <p:cNvGrpSpPr/>
          <p:nvPr/>
        </p:nvGrpSpPr>
        <p:grpSpPr>
          <a:xfrm>
            <a:off x="9485037" y="1096865"/>
            <a:ext cx="208378" cy="208378"/>
            <a:chOff x="304800" y="673100"/>
            <a:chExt cx="4000500" cy="4000500"/>
          </a:xfrm>
          <a:effectLst>
            <a:outerShdw blurRad="444500" dist="254000" dir="684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grpSp>
      <p:grpSp>
        <p:nvGrpSpPr>
          <p:cNvPr id="53" name="组合 52"/>
          <p:cNvGrpSpPr/>
          <p:nvPr/>
        </p:nvGrpSpPr>
        <p:grpSpPr>
          <a:xfrm>
            <a:off x="9693415" y="1316251"/>
            <a:ext cx="277906" cy="277906"/>
            <a:chOff x="304800" y="673100"/>
            <a:chExt cx="4000500" cy="4000500"/>
          </a:xfrm>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cs"/>
              </a:endParaRPr>
            </a:p>
          </p:txBody>
        </p:sp>
      </p:grpSp>
      <p:sp>
        <p:nvSpPr>
          <p:cNvPr id="56" name="椭圆 55"/>
          <p:cNvSpPr/>
          <p:nvPr/>
        </p:nvSpPr>
        <p:spPr>
          <a:xfrm>
            <a:off x="10392577" y="5924223"/>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7" name="椭圆 56"/>
          <p:cNvSpPr/>
          <p:nvPr/>
        </p:nvSpPr>
        <p:spPr>
          <a:xfrm>
            <a:off x="11231089" y="4696865"/>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58" name="组合 57"/>
          <p:cNvGrpSpPr/>
          <p:nvPr/>
        </p:nvGrpSpPr>
        <p:grpSpPr>
          <a:xfrm>
            <a:off x="9578436" y="6350040"/>
            <a:ext cx="293021" cy="293021"/>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60" name="椭圆 5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61" name="组合 60"/>
          <p:cNvGrpSpPr/>
          <p:nvPr/>
        </p:nvGrpSpPr>
        <p:grpSpPr>
          <a:xfrm>
            <a:off x="9754771" y="5461953"/>
            <a:ext cx="383872" cy="383872"/>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63" name="椭圆 6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64" name="组合 63"/>
          <p:cNvGrpSpPr/>
          <p:nvPr/>
        </p:nvGrpSpPr>
        <p:grpSpPr>
          <a:xfrm>
            <a:off x="11215596" y="5534889"/>
            <a:ext cx="544475" cy="544475"/>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66" name="椭圆 6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67" name="椭圆 66"/>
          <p:cNvSpPr/>
          <p:nvPr/>
        </p:nvSpPr>
        <p:spPr>
          <a:xfrm>
            <a:off x="8839488" y="6276711"/>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8" name="椭圆 67"/>
          <p:cNvSpPr/>
          <p:nvPr/>
        </p:nvSpPr>
        <p:spPr>
          <a:xfrm>
            <a:off x="11447042" y="6645441"/>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9" name="TextBox 68"/>
          <p:cNvSpPr txBox="1"/>
          <p:nvPr/>
        </p:nvSpPr>
        <p:spPr>
          <a:xfrm>
            <a:off x="2206057" y="7890329"/>
            <a:ext cx="1076960" cy="450215"/>
          </a:xfrm>
          <a:prstGeom prst="rect">
            <a:avLst/>
          </a:prstGeom>
          <a:noFill/>
        </p:spPr>
        <p:txBody>
          <a:bodyPr wrap="none" lIns="81473" tIns="40737" rIns="81473" bIns="40737"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prstClr val="black"/>
                </a:solidFill>
                <a:effectLst/>
                <a:uLnTx/>
                <a:uFillTx/>
              </a:rPr>
              <a:t>延迟符</a:t>
            </a:r>
          </a:p>
        </p:txBody>
      </p:sp>
    </p:spTree>
    <p:extLst>
      <p:ext uri="{BB962C8B-B14F-4D97-AF65-F5344CB8AC3E}">
        <p14:creationId xmlns:p14="http://schemas.microsoft.com/office/powerpoint/2010/main" val="51578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3000">
        <p15:prstTrans prst="origami"/>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14:presetBounceEnd="55000">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14:bounceEnd="55000">
                                          <p:cBhvr additive="base">
                                            <p:cTn id="14"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14:presetBounceEnd="55000">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14:bounceEnd="55000">
                                          <p:cBhvr additive="base">
                                            <p:cTn id="18"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14:presetBounceEnd="55000">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14:bounceEnd="55000">
                                          <p:cBhvr additive="base">
                                            <p:cTn id="22" dur="20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14:presetBounceEnd="55000">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14:bounceEnd="55000">
                                          <p:cBhvr additive="base">
                                            <p:cTn id="26" dur="2000" fill="hold"/>
                                            <p:tgtEl>
                                              <p:spTgt spid="39"/>
                                            </p:tgtEl>
                                            <p:attrNameLst>
                                              <p:attrName>ppt_x</p:attrName>
                                            </p:attrNameLst>
                                          </p:cBhvr>
                                          <p:tavLst>
                                            <p:tav tm="0">
                                              <p:val>
                                                <p:strVal val="#ppt_x"/>
                                              </p:val>
                                            </p:tav>
                                            <p:tav tm="100000">
                                              <p:val>
                                                <p:strVal val="#ppt_x"/>
                                              </p:val>
                                            </p:tav>
                                          </p:tavLst>
                                        </p:anim>
                                        <p:anim calcmode="lin" valueType="num" p14:bounceEnd="55000">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30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bldLvl="0" animBg="1"/>
          <p:bldP spid="56" grpId="0" bldLvl="0" animBg="1"/>
          <p:bldP spid="57" grpId="0" bldLvl="0" animBg="1"/>
          <p:bldP spid="67" grpId="0" bldLvl="0" animBg="1"/>
          <p:bldP spid="68" grpId="0" bldLvl="0" animBg="1"/>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000" fill="hold"/>
                                            <p:tgtEl>
                                              <p:spTgt spid="47"/>
                                            </p:tgtEl>
                                            <p:attrNameLst>
                                              <p:attrName>ppt_x</p:attrName>
                                            </p:attrNameLst>
                                          </p:cBhvr>
                                          <p:tavLst>
                                            <p:tav tm="0">
                                              <p:val>
                                                <p:strVal val="1+#ppt_w/2"/>
                                              </p:val>
                                            </p:tav>
                                            <p:tav tm="100000">
                                              <p:val>
                                                <p:strVal val="#ppt_x"/>
                                              </p:val>
                                            </p:tav>
                                          </p:tavLst>
                                        </p:anim>
                                        <p:anim calcmode="lin" valueType="num">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2000" fill="hold"/>
                                            <p:tgtEl>
                                              <p:spTgt spid="50"/>
                                            </p:tgtEl>
                                            <p:attrNameLst>
                                              <p:attrName>ppt_x</p:attrName>
                                            </p:attrNameLst>
                                          </p:cBhvr>
                                          <p:tavLst>
                                            <p:tav tm="0">
                                              <p:val>
                                                <p:strVal val="1+#ppt_w/2"/>
                                              </p:val>
                                            </p:tav>
                                            <p:tav tm="100000">
                                              <p:val>
                                                <p:strVal val="#ppt_x"/>
                                              </p:val>
                                            </p:tav>
                                          </p:tavLst>
                                        </p:anim>
                                        <p:anim calcmode="lin" valueType="num">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000" fill="hold"/>
                                            <p:tgtEl>
                                              <p:spTgt spid="53"/>
                                            </p:tgtEl>
                                            <p:attrNameLst>
                                              <p:attrName>ppt_x</p:attrName>
                                            </p:attrNameLst>
                                          </p:cBhvr>
                                          <p:tavLst>
                                            <p:tav tm="0">
                                              <p:val>
                                                <p:strVal val="1+#ppt_w/2"/>
                                              </p:val>
                                            </p:tav>
                                            <p:tav tm="100000">
                                              <p:val>
                                                <p:strVal val="#ppt_x"/>
                                              </p:val>
                                            </p:tav>
                                          </p:tavLst>
                                        </p:anim>
                                        <p:anim calcmode="lin" valueType="num">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000" fill="hold"/>
                                            <p:tgtEl>
                                              <p:spTgt spid="39"/>
                                            </p:tgtEl>
                                            <p:attrNameLst>
                                              <p:attrName>ppt_x</p:attrName>
                                            </p:attrNameLst>
                                          </p:cBhvr>
                                          <p:tavLst>
                                            <p:tav tm="0">
                                              <p:val>
                                                <p:strVal val="#ppt_x"/>
                                              </p:val>
                                            </p:tav>
                                            <p:tav tm="100000">
                                              <p:val>
                                                <p:strVal val="#ppt_x"/>
                                              </p:val>
                                            </p:tav>
                                          </p:tavLst>
                                        </p:anim>
                                        <p:anim calcmode="lin" valueType="num">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30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bldLvl="0" animBg="1"/>
          <p:bldP spid="56" grpId="0" bldLvl="0" animBg="1"/>
          <p:bldP spid="57" grpId="0" bldLvl="0" animBg="1"/>
          <p:bldP spid="67" grpId="0" bldLvl="0" animBg="1"/>
          <p:bldP spid="68" grpId="0" bldLvl="0" animBg="1"/>
          <p:bldP spid="6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3599056"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“谦受益，满招损。”</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4379350" y="1988843"/>
            <a:ext cx="1596233" cy="1596233"/>
            <a:chOff x="304800" y="673100"/>
            <a:chExt cx="4000500" cy="4000500"/>
          </a:xfrm>
          <a:solidFill>
            <a:schemeClr val="accent1"/>
          </a:solid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grpSp>
      <p:sp>
        <p:nvSpPr>
          <p:cNvPr id="11" name="TextBox 55"/>
          <p:cNvSpPr txBox="1"/>
          <p:nvPr/>
        </p:nvSpPr>
        <p:spPr>
          <a:xfrm>
            <a:off x="4374164" y="2314831"/>
            <a:ext cx="1676475" cy="984885"/>
          </a:xfrm>
          <a:prstGeom prst="rect">
            <a:avLst/>
          </a:prstGeom>
          <a:noFill/>
        </p:spPr>
        <p:txBody>
          <a:bodyPr wrap="square" lIns="0" tIns="0" rIns="0" bIns="0" rtlCol="0">
            <a:spAutoFit/>
          </a:bodyPr>
          <a:lstStyle/>
          <a:p>
            <a:pPr algn="ctr"/>
            <a:r>
              <a:rPr lang="en-US" altLang="zh-CN" sz="6400" b="1" dirty="0">
                <a:solidFill>
                  <a:schemeClr val="bg1"/>
                </a:solidFill>
                <a:latin typeface="微软雅黑" panose="020B0503020204020204" charset="-122"/>
                <a:ea typeface="微软雅黑" panose="020B0503020204020204" charset="-122"/>
              </a:rPr>
              <a:t>S</a:t>
            </a:r>
          </a:p>
        </p:txBody>
      </p:sp>
      <p:grpSp>
        <p:nvGrpSpPr>
          <p:cNvPr id="35" name="Group 21"/>
          <p:cNvGrpSpPr/>
          <p:nvPr/>
        </p:nvGrpSpPr>
        <p:grpSpPr>
          <a:xfrm>
            <a:off x="1115955" y="1995831"/>
            <a:ext cx="3048021" cy="1456883"/>
            <a:chOff x="642910" y="1778920"/>
            <a:chExt cx="2286016" cy="1092662"/>
          </a:xfrm>
        </p:grpSpPr>
        <p:sp>
          <p:nvSpPr>
            <p:cNvPr id="36" name="Rectangle 88"/>
            <p:cNvSpPr/>
            <p:nvPr/>
          </p:nvSpPr>
          <p:spPr>
            <a:xfrm>
              <a:off x="642910" y="2076244"/>
              <a:ext cx="2286016" cy="795338"/>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37" name="Rectangle 89"/>
            <p:cNvSpPr/>
            <p:nvPr/>
          </p:nvSpPr>
          <p:spPr>
            <a:xfrm>
              <a:off x="642910" y="1778920"/>
              <a:ext cx="2286000" cy="300082"/>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grpSp>
      <p:grpSp>
        <p:nvGrpSpPr>
          <p:cNvPr id="12" name="Group 22"/>
          <p:cNvGrpSpPr/>
          <p:nvPr/>
        </p:nvGrpSpPr>
        <p:grpSpPr>
          <a:xfrm>
            <a:off x="1115955" y="3910193"/>
            <a:ext cx="3338196" cy="1522255"/>
            <a:chOff x="642910" y="3214692"/>
            <a:chExt cx="2503647" cy="1141691"/>
          </a:xfrm>
        </p:grpSpPr>
        <p:sp>
          <p:nvSpPr>
            <p:cNvPr id="39" name="Rectangle 90"/>
            <p:cNvSpPr/>
            <p:nvPr/>
          </p:nvSpPr>
          <p:spPr>
            <a:xfrm>
              <a:off x="642910" y="3561045"/>
              <a:ext cx="2286016" cy="795338"/>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40" name="Rectangle 91"/>
            <p:cNvSpPr/>
            <p:nvPr/>
          </p:nvSpPr>
          <p:spPr>
            <a:xfrm>
              <a:off x="642910" y="3214692"/>
              <a:ext cx="2503647" cy="300082"/>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grpSp>
      <p:grpSp>
        <p:nvGrpSpPr>
          <p:cNvPr id="41" name="Group 23"/>
          <p:cNvGrpSpPr/>
          <p:nvPr/>
        </p:nvGrpSpPr>
        <p:grpSpPr>
          <a:xfrm>
            <a:off x="8120934" y="3910193"/>
            <a:ext cx="3064511" cy="1522255"/>
            <a:chOff x="6202916" y="3214692"/>
            <a:chExt cx="2298383" cy="1141691"/>
          </a:xfrm>
        </p:grpSpPr>
        <p:sp>
          <p:nvSpPr>
            <p:cNvPr id="42" name="Rectangle 92"/>
            <p:cNvSpPr/>
            <p:nvPr/>
          </p:nvSpPr>
          <p:spPr>
            <a:xfrm>
              <a:off x="6215074" y="3561045"/>
              <a:ext cx="2286016" cy="795338"/>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43" name="Rectangle 93"/>
            <p:cNvSpPr/>
            <p:nvPr/>
          </p:nvSpPr>
          <p:spPr>
            <a:xfrm>
              <a:off x="6202916" y="3214692"/>
              <a:ext cx="2298383" cy="300082"/>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grpSp>
      <p:grpSp>
        <p:nvGrpSpPr>
          <p:cNvPr id="44" name="Group 24"/>
          <p:cNvGrpSpPr/>
          <p:nvPr/>
        </p:nvGrpSpPr>
        <p:grpSpPr>
          <a:xfrm>
            <a:off x="8120934" y="1995831"/>
            <a:ext cx="3064232" cy="1450803"/>
            <a:chOff x="6202916" y="1778920"/>
            <a:chExt cx="2298174" cy="1088102"/>
          </a:xfrm>
        </p:grpSpPr>
        <p:sp>
          <p:nvSpPr>
            <p:cNvPr id="45" name="Rectangle 94"/>
            <p:cNvSpPr/>
            <p:nvPr/>
          </p:nvSpPr>
          <p:spPr>
            <a:xfrm>
              <a:off x="6215074" y="2071684"/>
              <a:ext cx="2286016" cy="795338"/>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46" name="Rectangle 95"/>
            <p:cNvSpPr/>
            <p:nvPr/>
          </p:nvSpPr>
          <p:spPr>
            <a:xfrm>
              <a:off x="6202916" y="1778920"/>
              <a:ext cx="2130743" cy="300082"/>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grpSp>
      <p:grpSp>
        <p:nvGrpSpPr>
          <p:cNvPr id="13" name="组合 12"/>
          <p:cNvGrpSpPr/>
          <p:nvPr/>
        </p:nvGrpSpPr>
        <p:grpSpPr>
          <a:xfrm>
            <a:off x="6249514" y="1988843"/>
            <a:ext cx="1596233" cy="1596233"/>
            <a:chOff x="304800" y="673100"/>
            <a:chExt cx="4000500" cy="4000500"/>
          </a:xfrm>
          <a:solidFill>
            <a:schemeClr val="accent3"/>
          </a:solidFill>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sp>
          <p:nvSpPr>
            <p:cNvPr id="63" name="椭圆 6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grpSp>
      <p:sp>
        <p:nvSpPr>
          <p:cNvPr id="64" name="TextBox 63"/>
          <p:cNvSpPr txBox="1"/>
          <p:nvPr/>
        </p:nvSpPr>
        <p:spPr>
          <a:xfrm>
            <a:off x="6244328" y="2314831"/>
            <a:ext cx="1676475" cy="984885"/>
          </a:xfrm>
          <a:prstGeom prst="rect">
            <a:avLst/>
          </a:prstGeom>
          <a:noFill/>
        </p:spPr>
        <p:txBody>
          <a:bodyPr wrap="square" lIns="0" tIns="0" rIns="0" bIns="0" rtlCol="0">
            <a:spAutoFit/>
          </a:bodyPr>
          <a:lstStyle/>
          <a:p>
            <a:pPr algn="ctr"/>
            <a:r>
              <a:rPr lang="en-US" altLang="zh-CN" sz="6400" b="1" dirty="0">
                <a:solidFill>
                  <a:schemeClr val="bg1"/>
                </a:solidFill>
                <a:latin typeface="微软雅黑" panose="020B0503020204020204" charset="-122"/>
                <a:ea typeface="微软雅黑" panose="020B0503020204020204" charset="-122"/>
              </a:rPr>
              <a:t>W</a:t>
            </a:r>
          </a:p>
        </p:txBody>
      </p:sp>
      <p:grpSp>
        <p:nvGrpSpPr>
          <p:cNvPr id="65" name="组合 64"/>
          <p:cNvGrpSpPr/>
          <p:nvPr/>
        </p:nvGrpSpPr>
        <p:grpSpPr>
          <a:xfrm>
            <a:off x="4419368" y="3902191"/>
            <a:ext cx="1596233" cy="1596233"/>
            <a:chOff x="304800" y="673100"/>
            <a:chExt cx="4000500" cy="4000500"/>
          </a:xfrm>
          <a:solidFill>
            <a:schemeClr val="accent3"/>
          </a:solidFill>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sp>
          <p:nvSpPr>
            <p:cNvPr id="67" name="椭圆 6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grpSp>
      <p:sp>
        <p:nvSpPr>
          <p:cNvPr id="68" name="TextBox 67"/>
          <p:cNvSpPr txBox="1"/>
          <p:nvPr/>
        </p:nvSpPr>
        <p:spPr>
          <a:xfrm>
            <a:off x="4368642" y="4225107"/>
            <a:ext cx="1676475" cy="984885"/>
          </a:xfrm>
          <a:prstGeom prst="rect">
            <a:avLst/>
          </a:prstGeom>
          <a:noFill/>
        </p:spPr>
        <p:txBody>
          <a:bodyPr wrap="square" lIns="0" tIns="0" rIns="0" bIns="0" rtlCol="0">
            <a:spAutoFit/>
          </a:bodyPr>
          <a:lstStyle/>
          <a:p>
            <a:pPr algn="ctr"/>
            <a:r>
              <a:rPr lang="en-US" altLang="zh-CN" sz="6400" b="1" dirty="0">
                <a:solidFill>
                  <a:schemeClr val="bg1"/>
                </a:solidFill>
                <a:latin typeface="微软雅黑" panose="020B0503020204020204" charset="-122"/>
                <a:ea typeface="微软雅黑" panose="020B0503020204020204" charset="-122"/>
              </a:rPr>
              <a:t>O</a:t>
            </a:r>
          </a:p>
        </p:txBody>
      </p:sp>
      <p:grpSp>
        <p:nvGrpSpPr>
          <p:cNvPr id="69" name="组合 68"/>
          <p:cNvGrpSpPr/>
          <p:nvPr/>
        </p:nvGrpSpPr>
        <p:grpSpPr>
          <a:xfrm>
            <a:off x="6249514" y="3902191"/>
            <a:ext cx="1596233" cy="1596233"/>
            <a:chOff x="304800" y="673100"/>
            <a:chExt cx="4000500" cy="4000500"/>
          </a:xfrm>
          <a:solidFill>
            <a:schemeClr val="accent1"/>
          </a:solidFill>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latin typeface="微软雅黑" panose="020B0503020204020204" charset="-122"/>
                <a:ea typeface="微软雅黑" panose="020B0503020204020204" charset="-122"/>
              </a:endParaRPr>
            </a:p>
          </p:txBody>
        </p:sp>
      </p:grpSp>
      <p:sp>
        <p:nvSpPr>
          <p:cNvPr id="72" name="TextBox 71"/>
          <p:cNvSpPr txBox="1"/>
          <p:nvPr/>
        </p:nvSpPr>
        <p:spPr>
          <a:xfrm>
            <a:off x="6221892" y="4228179"/>
            <a:ext cx="1676475" cy="984885"/>
          </a:xfrm>
          <a:prstGeom prst="rect">
            <a:avLst/>
          </a:prstGeom>
          <a:noFill/>
        </p:spPr>
        <p:txBody>
          <a:bodyPr wrap="square" lIns="0" tIns="0" rIns="0" bIns="0" rtlCol="0">
            <a:spAutoFit/>
          </a:bodyPr>
          <a:lstStyle/>
          <a:p>
            <a:pPr algn="ctr"/>
            <a:r>
              <a:rPr lang="en-US" altLang="zh-CN" sz="6400" b="1" dirty="0">
                <a:solidFill>
                  <a:schemeClr val="bg1"/>
                </a:solidFill>
                <a:latin typeface="微软雅黑" panose="020B0503020204020204" charset="-122"/>
                <a:ea typeface="微软雅黑" panose="020B0503020204020204" charset="-122"/>
              </a:rPr>
              <a:t>T</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5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anim calcmode="lin" valueType="num">
                                      <p:cBhvr>
                                        <p:cTn id="40" dur="500" fill="hold"/>
                                        <p:tgtEl>
                                          <p:spTgt spid="65"/>
                                        </p:tgtEl>
                                        <p:attrNameLst>
                                          <p:attrName>ppt_x</p:attrName>
                                        </p:attrNameLst>
                                      </p:cBhvr>
                                      <p:tavLst>
                                        <p:tav tm="0">
                                          <p:val>
                                            <p:fltVal val="0.5"/>
                                          </p:val>
                                        </p:tav>
                                        <p:tav tm="100000">
                                          <p:val>
                                            <p:strVal val="#ppt_x"/>
                                          </p:val>
                                        </p:tav>
                                      </p:tavLst>
                                    </p:anim>
                                    <p:anim calcmode="lin" valueType="num">
                                      <p:cBhvr>
                                        <p:cTn id="41" dur="500" fill="hold"/>
                                        <p:tgtEl>
                                          <p:spTgt spid="65"/>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75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anim calcmode="lin" valueType="num">
                                      <p:cBhvr>
                                        <p:cTn id="47" dur="500" fill="hold"/>
                                        <p:tgtEl>
                                          <p:spTgt spid="69"/>
                                        </p:tgtEl>
                                        <p:attrNameLst>
                                          <p:attrName>ppt_x</p:attrName>
                                        </p:attrNameLst>
                                      </p:cBhvr>
                                      <p:tavLst>
                                        <p:tav tm="0">
                                          <p:val>
                                            <p:fltVal val="0.5"/>
                                          </p:val>
                                        </p:tav>
                                        <p:tav tm="100000">
                                          <p:val>
                                            <p:strVal val="#ppt_x"/>
                                          </p:val>
                                        </p:tav>
                                      </p:tavLst>
                                    </p:anim>
                                    <p:anim calcmode="lin" valueType="num">
                                      <p:cBhvr>
                                        <p:cTn id="48" dur="500" fill="hold"/>
                                        <p:tgtEl>
                                          <p:spTgt spid="69"/>
                                        </p:tgtEl>
                                        <p:attrNameLst>
                                          <p:attrName>ppt_y</p:attrName>
                                        </p:attrNameLst>
                                      </p:cBhvr>
                                      <p:tavLst>
                                        <p:tav tm="0">
                                          <p:val>
                                            <p:fltVal val="0.5"/>
                                          </p:val>
                                        </p:tav>
                                        <p:tav tm="100000">
                                          <p:val>
                                            <p:strVal val="#ppt_y"/>
                                          </p:val>
                                        </p:tav>
                                      </p:tavLst>
                                    </p:anim>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anim calcmode="lin" valueType="num">
                                      <p:cBhvr>
                                        <p:cTn id="58" dur="500" fill="hold"/>
                                        <p:tgtEl>
                                          <p:spTgt spid="64"/>
                                        </p:tgtEl>
                                        <p:attrNameLst>
                                          <p:attrName>ppt_x</p:attrName>
                                        </p:attrNameLst>
                                      </p:cBhvr>
                                      <p:tavLst>
                                        <p:tav tm="0">
                                          <p:val>
                                            <p:strVal val="#ppt_x"/>
                                          </p:val>
                                        </p:tav>
                                        <p:tav tm="100000">
                                          <p:val>
                                            <p:strVal val="#ppt_x"/>
                                          </p:val>
                                        </p:tav>
                                      </p:tavLst>
                                    </p:anim>
                                    <p:anim calcmode="lin" valueType="num">
                                      <p:cBhvr>
                                        <p:cTn id="59" dur="5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anim calcmode="lin" valueType="num">
                                      <p:cBhvr>
                                        <p:cTn id="63" dur="500" fill="hold"/>
                                        <p:tgtEl>
                                          <p:spTgt spid="68"/>
                                        </p:tgtEl>
                                        <p:attrNameLst>
                                          <p:attrName>ppt_x</p:attrName>
                                        </p:attrNameLst>
                                      </p:cBhvr>
                                      <p:tavLst>
                                        <p:tav tm="0">
                                          <p:val>
                                            <p:strVal val="#ppt_x"/>
                                          </p:val>
                                        </p:tav>
                                        <p:tav tm="100000">
                                          <p:val>
                                            <p:strVal val="#ppt_x"/>
                                          </p:val>
                                        </p:tav>
                                      </p:tavLst>
                                    </p:anim>
                                    <p:anim calcmode="lin" valueType="num">
                                      <p:cBhvr>
                                        <p:cTn id="64" dur="500" fill="hold"/>
                                        <p:tgtEl>
                                          <p:spTgt spid="6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anim calcmode="lin" valueType="num">
                                      <p:cBhvr>
                                        <p:cTn id="68" dur="500" fill="hold"/>
                                        <p:tgtEl>
                                          <p:spTgt spid="72"/>
                                        </p:tgtEl>
                                        <p:attrNameLst>
                                          <p:attrName>ppt_x</p:attrName>
                                        </p:attrNameLst>
                                      </p:cBhvr>
                                      <p:tavLst>
                                        <p:tav tm="0">
                                          <p:val>
                                            <p:strVal val="#ppt_x"/>
                                          </p:val>
                                        </p:tav>
                                        <p:tav tm="100000">
                                          <p:val>
                                            <p:strVal val="#ppt_x"/>
                                          </p:val>
                                        </p:tav>
                                      </p:tavLst>
                                    </p:anim>
                                    <p:anim calcmode="lin" valueType="num">
                                      <p:cBhvr>
                                        <p:cTn id="69" dur="500" fill="hold"/>
                                        <p:tgtEl>
                                          <p:spTgt spid="72"/>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2" presetClass="entr" presetSubtype="2"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lide(fromRight)">
                                      <p:cBhvr>
                                        <p:cTn id="73" dur="500"/>
                                        <p:tgtEl>
                                          <p:spTgt spid="35"/>
                                        </p:tgtEl>
                                      </p:cBhvr>
                                    </p:animEffect>
                                  </p:childTnLst>
                                </p:cTn>
                              </p:par>
                              <p:par>
                                <p:cTn id="74" presetID="12" presetClass="entr" presetSubtype="8"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slide(fromLeft)">
                                      <p:cBhvr>
                                        <p:cTn id="76" dur="500"/>
                                        <p:tgtEl>
                                          <p:spTgt spid="44"/>
                                        </p:tgtEl>
                                      </p:cBhvr>
                                    </p:animEffect>
                                  </p:childTnLst>
                                </p:cTn>
                              </p:par>
                              <p:par>
                                <p:cTn id="77" presetID="12" presetClass="entr" presetSubtype="2"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slide(fromRight)">
                                      <p:cBhvr>
                                        <p:cTn id="79" dur="500"/>
                                        <p:tgtEl>
                                          <p:spTgt spid="12"/>
                                        </p:tgtEl>
                                      </p:cBhvr>
                                    </p:animEffect>
                                  </p:childTnLst>
                                </p:cTn>
                              </p:par>
                              <p:par>
                                <p:cTn id="80" presetID="12" presetClass="entr" presetSubtype="8"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lide(fromLeft)">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1" grpId="0"/>
      <p:bldP spid="64" grpId="0"/>
      <p:bldP spid="68"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1485900" y="1836738"/>
            <a:ext cx="3581400" cy="3581400"/>
            <a:chOff x="7597226" y="2609850"/>
            <a:chExt cx="3581950" cy="3581950"/>
          </a:xfrm>
        </p:grpSpPr>
        <p:pic>
          <p:nvPicPr>
            <p:cNvPr id="14" name="图片 13"/>
            <p:cNvPicPr>
              <a:picLocks noChangeAspect="1"/>
            </p:cNvPicPr>
            <p:nvPr/>
          </p:nvPicPr>
          <p:blipFill rotWithShape="1">
            <a:blip r:embed="rId4" cstate="email"/>
            <a:srcRect/>
            <a:stretch>
              <a:fillRect/>
            </a:stretch>
          </p:blipFill>
          <p:spPr>
            <a:xfrm>
              <a:off x="7677869" y="2685677"/>
              <a:ext cx="3366000" cy="3366000"/>
            </a:xfrm>
            <a:prstGeom prst="ellipse">
              <a:avLst/>
            </a:prstGeom>
            <a:ln w="225425">
              <a:solidFill>
                <a:schemeClr val="accent1"/>
              </a:solidFill>
            </a:ln>
          </p:spPr>
        </p:pic>
        <p:sp>
          <p:nvSpPr>
            <p:cNvPr id="15" name="椭圆 14"/>
            <p:cNvSpPr/>
            <p:nvPr/>
          </p:nvSpPr>
          <p:spPr>
            <a:xfrm>
              <a:off x="7597226" y="2609850"/>
              <a:ext cx="3581950" cy="3581950"/>
            </a:xfrm>
            <a:prstGeom prst="ellipse">
              <a:avLst/>
            </a:prstGeom>
            <a:noFill/>
            <a:ln w="952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16" name="椭圆 15"/>
          <p:cNvSpPr/>
          <p:nvPr/>
        </p:nvSpPr>
        <p:spPr>
          <a:xfrm>
            <a:off x="1532890" y="1910715"/>
            <a:ext cx="3432810" cy="336613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6713538" y="1638300"/>
            <a:ext cx="5487988" cy="5489575"/>
          </a:xfrm>
          <a:prstGeom prst="ellipse">
            <a:avLst/>
          </a:prstGeom>
          <a:noFill/>
          <a:ln>
            <a:solidFill>
              <a:schemeClr val="bg1">
                <a:lumMod val="95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842635" y="3990752"/>
            <a:ext cx="4863465" cy="520065"/>
          </a:xfrm>
          <a:prstGeom prst="rect">
            <a:avLst/>
          </a:prstGeom>
        </p:spPr>
        <p:txBody>
          <a:bodyPr wrap="square">
            <a:spAutoFit/>
          </a:bodyPr>
          <a:lstStyle/>
          <a:p>
            <a:pPr algn="l" fontAlgn="auto"/>
            <a:r>
              <a:rPr lang="en-US" altLang="zh-CN" sz="1400" strike="noStrike" noProof="1">
                <a:solidFill>
                  <a:schemeClr val="tx1">
                    <a:alpha val="89000"/>
                  </a:schemeClr>
                </a:solidFill>
                <a:latin typeface="+mn-lt"/>
                <a:ea typeface="微软雅黑" panose="020B0503020204020204" charset="-122"/>
                <a:cs typeface="+mn-cs"/>
                <a:sym typeface="+mn-ea"/>
              </a:rPr>
              <a:t>Don't aim for success if you want it; just do what you love and believe in, and it will come naturally.</a:t>
            </a:r>
          </a:p>
        </p:txBody>
      </p:sp>
      <p:sp>
        <p:nvSpPr>
          <p:cNvPr id="19" name="文本框 5"/>
          <p:cNvSpPr txBox="1"/>
          <p:nvPr/>
        </p:nvSpPr>
        <p:spPr>
          <a:xfrm>
            <a:off x="5842635" y="2796441"/>
            <a:ext cx="6729413" cy="830997"/>
          </a:xfrm>
          <a:prstGeom prst="rect">
            <a:avLst/>
          </a:prstGeom>
          <a:noFill/>
          <a:ln w="9525">
            <a:noFill/>
          </a:ln>
        </p:spPr>
        <p:txBody>
          <a:bodyPr wrap="square" anchor="t">
            <a:spAutoFit/>
          </a:bodyPr>
          <a:lstStyle/>
          <a:p>
            <a:pPr lvl="0"/>
            <a:r>
              <a:rPr lang="en-US" altLang="zh-CN" sz="4800" dirty="0">
                <a:solidFill>
                  <a:schemeClr val="tx1"/>
                </a:solidFill>
                <a:latin typeface="微软雅黑" panose="020B0503020204020204" charset="-122"/>
                <a:ea typeface="微软雅黑" panose="020B0503020204020204" charset="-122"/>
              </a:rPr>
              <a:t>04. </a:t>
            </a:r>
            <a:r>
              <a:rPr lang="zh-CN" altLang="en-US" sz="4800" dirty="0">
                <a:latin typeface="微软雅黑" panose="020B0503020204020204" charset="-122"/>
                <a:ea typeface="微软雅黑" panose="020B0503020204020204" charset="-122"/>
              </a:rPr>
              <a:t>职业化沟通技巧</a:t>
            </a:r>
            <a:endParaRPr lang="zh-CN" altLang="en-US" sz="4800" dirty="0">
              <a:solidFill>
                <a:schemeClr val="tx1"/>
              </a:solidFill>
              <a:latin typeface="微软雅黑" panose="020B0503020204020204" charset="-122"/>
              <a:ea typeface="微软雅黑" panose="020B0503020204020204" charset="-122"/>
            </a:endParaRPr>
          </a:p>
        </p:txBody>
      </p:sp>
      <p:sp>
        <p:nvSpPr>
          <p:cNvPr id="20" name="椭圆 19"/>
          <p:cNvSpPr/>
          <p:nvPr/>
        </p:nvSpPr>
        <p:spPr>
          <a:xfrm>
            <a:off x="4264192" y="2221538"/>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21" name="组合 20"/>
          <p:cNvGrpSpPr/>
          <p:nvPr/>
        </p:nvGrpSpPr>
        <p:grpSpPr>
          <a:xfrm>
            <a:off x="5055461" y="1898879"/>
            <a:ext cx="544475" cy="544475"/>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4" name="组合 23"/>
          <p:cNvGrpSpPr/>
          <p:nvPr/>
        </p:nvGrpSpPr>
        <p:grpSpPr>
          <a:xfrm>
            <a:off x="2425161" y="5265460"/>
            <a:ext cx="293021" cy="293021"/>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26" name="椭圆 2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7" name="组合 26"/>
          <p:cNvGrpSpPr/>
          <p:nvPr/>
        </p:nvGrpSpPr>
        <p:grpSpPr>
          <a:xfrm>
            <a:off x="2155726" y="4475163"/>
            <a:ext cx="383872" cy="383872"/>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1" name="椭圆 30"/>
          <p:cNvSpPr/>
          <p:nvPr/>
        </p:nvSpPr>
        <p:spPr>
          <a:xfrm>
            <a:off x="1166783" y="5051796"/>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2" name="椭圆 31"/>
          <p:cNvSpPr/>
          <p:nvPr/>
        </p:nvSpPr>
        <p:spPr>
          <a:xfrm>
            <a:off x="4506492" y="1638466"/>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6" presetClass="emph" presetSubtype="0" autoRev="1" fill="hold" nodeType="withEffect">
                                  <p:stCondLst>
                                    <p:cond delay="100"/>
                                  </p:stCondLst>
                                  <p:childTnLst>
                                    <p:animScale>
                                      <p:cBhvr>
                                        <p:cTn id="11" dur="250" fill="hold"/>
                                        <p:tgtEl>
                                          <p:spTgt spid="13"/>
                                        </p:tgtEl>
                                      </p:cBhvr>
                                      <p:by x="120000" y="120000"/>
                                    </p:animScale>
                                  </p:childTnLst>
                                </p:cTn>
                              </p:par>
                              <p:par>
                                <p:cTn id="12" presetID="53" presetClass="entr" presetSubtype="16" fill="hold" grpId="0" nodeType="withEffect">
                                  <p:stCondLst>
                                    <p:cond delay="2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P spid="20" grpId="0" bldLvl="0" animBg="1"/>
      <p:bldP spid="31" grpId="0" bldLvl="0" animBg="1"/>
      <p:bldP spid="3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2574738"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职业化沟通技巧</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7" name="Group 4"/>
          <p:cNvGrpSpPr>
            <a:grpSpLocks noChangeAspect="1"/>
          </p:cNvGrpSpPr>
          <p:nvPr/>
        </p:nvGrpSpPr>
        <p:grpSpPr>
          <a:xfrm rot="4351113">
            <a:off x="5736983" y="2087448"/>
            <a:ext cx="4707118" cy="3246798"/>
            <a:chOff x="940378" y="1114346"/>
            <a:chExt cx="7056438" cy="4867275"/>
          </a:xfrm>
        </p:grpSpPr>
        <p:sp>
          <p:nvSpPr>
            <p:cNvPr id="8"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9"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10"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11"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12" name="Oval 677"/>
            <p:cNvSpPr>
              <a:spLocks noChangeArrowheads="1"/>
            </p:cNvSpPr>
            <p:nvPr/>
          </p:nvSpPr>
          <p:spPr bwMode="auto">
            <a:xfrm rot="21275257">
              <a:off x="4617028" y="1993821"/>
              <a:ext cx="1801813" cy="1801813"/>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13"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1"/>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14" name="Oval 680"/>
            <p:cNvSpPr>
              <a:spLocks noChangeArrowheads="1"/>
            </p:cNvSpPr>
            <p:nvPr/>
          </p:nvSpPr>
          <p:spPr bwMode="auto">
            <a:xfrm rot="21275257">
              <a:off x="6055303" y="4040109"/>
              <a:ext cx="1577975" cy="1577975"/>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1"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2"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33" name="Content Placeholder 2"/>
          <p:cNvSpPr txBox="1"/>
          <p:nvPr/>
        </p:nvSpPr>
        <p:spPr>
          <a:xfrm>
            <a:off x="9313971" y="2190445"/>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迅速</a:t>
            </a:r>
          </a:p>
        </p:txBody>
      </p:sp>
      <p:sp>
        <p:nvSpPr>
          <p:cNvPr id="34" name="Content Placeholder 2"/>
          <p:cNvSpPr txBox="1"/>
          <p:nvPr/>
        </p:nvSpPr>
        <p:spPr>
          <a:xfrm>
            <a:off x="8961573" y="5617463"/>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简易</a:t>
            </a:r>
          </a:p>
        </p:txBody>
      </p:sp>
      <p:sp>
        <p:nvSpPr>
          <p:cNvPr id="35" name="Content Placeholder 2"/>
          <p:cNvSpPr txBox="1"/>
          <p:nvPr/>
        </p:nvSpPr>
        <p:spPr>
          <a:xfrm>
            <a:off x="6154452" y="3959943"/>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精确</a:t>
            </a:r>
          </a:p>
        </p:txBody>
      </p:sp>
      <p:grpSp>
        <p:nvGrpSpPr>
          <p:cNvPr id="36" name="Group 17"/>
          <p:cNvGrpSpPr/>
          <p:nvPr/>
        </p:nvGrpSpPr>
        <p:grpSpPr>
          <a:xfrm>
            <a:off x="7551817" y="5251160"/>
            <a:ext cx="436704" cy="436704"/>
            <a:chOff x="5607370" y="3562829"/>
            <a:chExt cx="587140" cy="587140"/>
          </a:xfrm>
          <a:solidFill>
            <a:schemeClr val="bg1"/>
          </a:solidFill>
        </p:grpSpPr>
        <p:sp>
          <p:nvSpPr>
            <p:cNvPr id="37"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38"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9" name="Group 20"/>
          <p:cNvGrpSpPr/>
          <p:nvPr/>
        </p:nvGrpSpPr>
        <p:grpSpPr>
          <a:xfrm>
            <a:off x="7549739" y="2153554"/>
            <a:ext cx="627243" cy="627243"/>
            <a:chOff x="6665323" y="3562825"/>
            <a:chExt cx="587140" cy="587140"/>
          </a:xfrm>
          <a:solidFill>
            <a:schemeClr val="bg1"/>
          </a:solidFill>
        </p:grpSpPr>
        <p:sp>
          <p:nvSpPr>
            <p:cNvPr id="40"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1"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2" name="Group 23"/>
          <p:cNvGrpSpPr/>
          <p:nvPr/>
        </p:nvGrpSpPr>
        <p:grpSpPr>
          <a:xfrm>
            <a:off x="8498101" y="4010909"/>
            <a:ext cx="436704" cy="436704"/>
            <a:chOff x="7740352" y="3562825"/>
            <a:chExt cx="587140" cy="587140"/>
          </a:xfrm>
          <a:solidFill>
            <a:schemeClr val="bg1"/>
          </a:solidFill>
        </p:grpSpPr>
        <p:sp>
          <p:nvSpPr>
            <p:cNvPr id="43"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4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72" name="Rectangle 88">
            <a:extLst>
              <a:ext uri="{FF2B5EF4-FFF2-40B4-BE49-F238E27FC236}">
                <a16:creationId xmlns:a16="http://schemas.microsoft.com/office/drawing/2014/main" id="{403C1197-6311-4397-BE12-A445747B7DC0}"/>
              </a:ext>
            </a:extLst>
          </p:cNvPr>
          <p:cNvSpPr/>
          <p:nvPr/>
        </p:nvSpPr>
        <p:spPr>
          <a:xfrm>
            <a:off x="1115955" y="2392263"/>
            <a:ext cx="4497445" cy="738664"/>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73" name="Rectangle 89">
            <a:extLst>
              <a:ext uri="{FF2B5EF4-FFF2-40B4-BE49-F238E27FC236}">
                <a16:creationId xmlns:a16="http://schemas.microsoft.com/office/drawing/2014/main" id="{6633E472-9CED-4358-98E4-8D3A1E09B7DD}"/>
              </a:ext>
            </a:extLst>
          </p:cNvPr>
          <p:cNvSpPr/>
          <p:nvPr/>
        </p:nvSpPr>
        <p:spPr>
          <a:xfrm>
            <a:off x="1115955" y="1995831"/>
            <a:ext cx="4497414" cy="400109"/>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sp>
        <p:nvSpPr>
          <p:cNvPr id="74" name="Rectangle 88">
            <a:extLst>
              <a:ext uri="{FF2B5EF4-FFF2-40B4-BE49-F238E27FC236}">
                <a16:creationId xmlns:a16="http://schemas.microsoft.com/office/drawing/2014/main" id="{0576C343-82CA-486C-8A92-1691163BE46A}"/>
              </a:ext>
            </a:extLst>
          </p:cNvPr>
          <p:cNvSpPr/>
          <p:nvPr/>
        </p:nvSpPr>
        <p:spPr>
          <a:xfrm>
            <a:off x="1087943" y="3908549"/>
            <a:ext cx="4497445" cy="738664"/>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75" name="Rectangle 89">
            <a:extLst>
              <a:ext uri="{FF2B5EF4-FFF2-40B4-BE49-F238E27FC236}">
                <a16:creationId xmlns:a16="http://schemas.microsoft.com/office/drawing/2014/main" id="{B4B19ABD-20C2-425F-ACBB-9F8574B653A0}"/>
              </a:ext>
            </a:extLst>
          </p:cNvPr>
          <p:cNvSpPr/>
          <p:nvPr/>
        </p:nvSpPr>
        <p:spPr>
          <a:xfrm>
            <a:off x="1087943" y="3512117"/>
            <a:ext cx="4497414" cy="400109"/>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sp>
        <p:nvSpPr>
          <p:cNvPr id="76" name="Rectangle 88">
            <a:extLst>
              <a:ext uri="{FF2B5EF4-FFF2-40B4-BE49-F238E27FC236}">
                <a16:creationId xmlns:a16="http://schemas.microsoft.com/office/drawing/2014/main" id="{55B22493-65FC-4E59-A806-BED20BFCA493}"/>
              </a:ext>
            </a:extLst>
          </p:cNvPr>
          <p:cNvSpPr/>
          <p:nvPr/>
        </p:nvSpPr>
        <p:spPr>
          <a:xfrm>
            <a:off x="1115924" y="5461948"/>
            <a:ext cx="4497445" cy="738664"/>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77" name="Rectangle 89">
            <a:extLst>
              <a:ext uri="{FF2B5EF4-FFF2-40B4-BE49-F238E27FC236}">
                <a16:creationId xmlns:a16="http://schemas.microsoft.com/office/drawing/2014/main" id="{78231647-1818-4352-9737-6847474EFC9C}"/>
              </a:ext>
            </a:extLst>
          </p:cNvPr>
          <p:cNvSpPr/>
          <p:nvPr/>
        </p:nvSpPr>
        <p:spPr>
          <a:xfrm>
            <a:off x="1115924" y="5065516"/>
            <a:ext cx="4497414" cy="400109"/>
          </a:xfrm>
          <a:prstGeom prst="rect">
            <a:avLst/>
          </a:prstGeom>
        </p:spPr>
        <p:txBody>
          <a:bodyPr wrap="square">
            <a:spAutoFit/>
          </a:bodyPr>
          <a:lstStyle/>
          <a:p>
            <a:r>
              <a:rPr lang="zh-CN" altLang="en-US" sz="2000"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400" fill="hold"/>
                                        <p:tgtEl>
                                          <p:spTgt spid="7"/>
                                        </p:tgtEl>
                                        <p:attrNameLst>
                                          <p:attrName>ppt_w</p:attrName>
                                        </p:attrNameLst>
                                      </p:cBhvr>
                                      <p:tavLst>
                                        <p:tav tm="0">
                                          <p:val>
                                            <p:fltVal val="0"/>
                                          </p:val>
                                        </p:tav>
                                        <p:tav tm="100000">
                                          <p:val>
                                            <p:strVal val="#ppt_w"/>
                                          </p:val>
                                        </p:tav>
                                      </p:tavLst>
                                    </p:anim>
                                    <p:anim calcmode="lin" valueType="num">
                                      <p:cBhvr>
                                        <p:cTn id="23" dur="2400" fill="hold"/>
                                        <p:tgtEl>
                                          <p:spTgt spid="7"/>
                                        </p:tgtEl>
                                        <p:attrNameLst>
                                          <p:attrName>ppt_h</p:attrName>
                                        </p:attrNameLst>
                                      </p:cBhvr>
                                      <p:tavLst>
                                        <p:tav tm="0">
                                          <p:val>
                                            <p:fltVal val="0"/>
                                          </p:val>
                                        </p:tav>
                                        <p:tav tm="100000">
                                          <p:val>
                                            <p:strVal val="#ppt_h"/>
                                          </p:val>
                                        </p:tav>
                                      </p:tavLst>
                                    </p:anim>
                                    <p:anim calcmode="lin" valueType="num">
                                      <p:cBhvr>
                                        <p:cTn id="24" dur="2400" fill="hold"/>
                                        <p:tgtEl>
                                          <p:spTgt spid="7"/>
                                        </p:tgtEl>
                                        <p:attrNameLst>
                                          <p:attrName>style.rotation</p:attrName>
                                        </p:attrNameLst>
                                      </p:cBhvr>
                                      <p:tavLst>
                                        <p:tav tm="0">
                                          <p:val>
                                            <p:fltVal val="90"/>
                                          </p:val>
                                        </p:tav>
                                        <p:tav tm="100000">
                                          <p:val>
                                            <p:fltVal val="0"/>
                                          </p:val>
                                        </p:tav>
                                      </p:tavLst>
                                    </p:anim>
                                    <p:animEffect transition="in" filter="fade">
                                      <p:cBhvr>
                                        <p:cTn id="25" dur="2400"/>
                                        <p:tgtEl>
                                          <p:spTgt spid="7"/>
                                        </p:tgtEl>
                                      </p:cBhvr>
                                    </p:animEffect>
                                  </p:childTnLst>
                                </p:cTn>
                              </p:par>
                              <p:par>
                                <p:cTn id="26" presetID="53" presetClass="entr" presetSubtype="16" fill="hold" nodeType="withEffect">
                                  <p:stCondLst>
                                    <p:cond delay="250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nodeType="withEffect">
                                  <p:stCondLst>
                                    <p:cond delay="300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53" presetClass="entr" presetSubtype="16" fill="hold" nodeType="withEffect">
                                  <p:stCondLst>
                                    <p:cond delay="35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22" presetClass="entr" presetSubtype="8" fill="hold" grpId="0" nodeType="withEffect">
                                  <p:stCondLst>
                                    <p:cond delay="400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grpId="0" nodeType="withEffect">
                                  <p:stCondLst>
                                    <p:cond delay="400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1550418"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沟通禁忌</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53" name="Group 4"/>
          <p:cNvGrpSpPr>
            <a:grpSpLocks noChangeAspect="1"/>
          </p:cNvGrpSpPr>
          <p:nvPr/>
        </p:nvGrpSpPr>
        <p:grpSpPr bwMode="auto">
          <a:xfrm>
            <a:off x="3827295" y="2606190"/>
            <a:ext cx="4249756" cy="3300520"/>
            <a:chOff x="2329" y="786"/>
            <a:chExt cx="3022" cy="2347"/>
          </a:xfrm>
        </p:grpSpPr>
        <p:sp>
          <p:nvSpPr>
            <p:cNvPr id="54"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charset="-122"/>
                <a:sym typeface="Arial" panose="020B0604020202020204" pitchFamily="34" charset="0"/>
              </a:endParaRPr>
            </a:p>
          </p:txBody>
        </p:sp>
        <p:sp>
          <p:nvSpPr>
            <p:cNvPr id="55"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charset="-122"/>
                <a:sym typeface="Arial" panose="020B0604020202020204" pitchFamily="34" charset="0"/>
              </a:endParaRPr>
            </a:p>
          </p:txBody>
        </p:sp>
        <p:sp>
          <p:nvSpPr>
            <p:cNvPr id="56"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charset="-122"/>
                <a:sym typeface="Arial" panose="020B0604020202020204" pitchFamily="34" charset="0"/>
              </a:endParaRPr>
            </a:p>
          </p:txBody>
        </p:sp>
        <p:sp>
          <p:nvSpPr>
            <p:cNvPr id="57"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charset="-122"/>
                <a:sym typeface="Arial" panose="020B0604020202020204" pitchFamily="34" charset="0"/>
              </a:endParaRPr>
            </a:p>
          </p:txBody>
        </p:sp>
        <p:sp>
          <p:nvSpPr>
            <p:cNvPr id="58"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charset="-122"/>
                <a:sym typeface="Arial" panose="020B0604020202020204" pitchFamily="34" charset="0"/>
              </a:endParaRPr>
            </a:p>
          </p:txBody>
        </p:sp>
      </p:grpSp>
      <p:sp>
        <p:nvSpPr>
          <p:cNvPr id="59" name="Text Placeholder 7"/>
          <p:cNvSpPr txBox="1"/>
          <p:nvPr/>
        </p:nvSpPr>
        <p:spPr>
          <a:xfrm>
            <a:off x="540142" y="1834212"/>
            <a:ext cx="2967855"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不良的口头禅</a:t>
            </a:r>
          </a:p>
          <a:p>
            <a:pPr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只顾表达自己的看法</a:t>
            </a:r>
          </a:p>
        </p:txBody>
      </p:sp>
      <p:sp>
        <p:nvSpPr>
          <p:cNvPr id="61" name="Rounded Rectangle 11"/>
          <p:cNvSpPr>
            <a:spLocks noChangeAspect="1"/>
          </p:cNvSpPr>
          <p:nvPr/>
        </p:nvSpPr>
        <p:spPr>
          <a:xfrm>
            <a:off x="3899861" y="1961955"/>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2" name="Text Placeholder 7"/>
          <p:cNvSpPr txBox="1"/>
          <p:nvPr/>
        </p:nvSpPr>
        <p:spPr>
          <a:xfrm>
            <a:off x="3960742" y="2058224"/>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charset="-122"/>
                <a:sym typeface="Arial" panose="020B0604020202020204" pitchFamily="34" charset="0"/>
              </a:rPr>
              <a:t>01</a:t>
            </a:r>
          </a:p>
        </p:txBody>
      </p:sp>
      <p:sp>
        <p:nvSpPr>
          <p:cNvPr id="65" name="Rounded Rectangle 23"/>
          <p:cNvSpPr>
            <a:spLocks noChangeAspect="1"/>
          </p:cNvSpPr>
          <p:nvPr/>
        </p:nvSpPr>
        <p:spPr>
          <a:xfrm>
            <a:off x="7484959" y="1961955"/>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6" name="Text Placeholder 7"/>
          <p:cNvSpPr txBox="1"/>
          <p:nvPr/>
        </p:nvSpPr>
        <p:spPr>
          <a:xfrm>
            <a:off x="7545839" y="2058224"/>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charset="-122"/>
                <a:sym typeface="Arial" panose="020B0604020202020204" pitchFamily="34" charset="0"/>
              </a:rPr>
              <a:t>02</a:t>
            </a:r>
          </a:p>
        </p:txBody>
      </p:sp>
      <p:sp>
        <p:nvSpPr>
          <p:cNvPr id="69" name="Rounded Rectangle 27"/>
          <p:cNvSpPr>
            <a:spLocks noChangeAspect="1"/>
          </p:cNvSpPr>
          <p:nvPr/>
        </p:nvSpPr>
        <p:spPr>
          <a:xfrm>
            <a:off x="3848389" y="4913587"/>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0" name="Text Placeholder 7"/>
          <p:cNvSpPr txBox="1"/>
          <p:nvPr/>
        </p:nvSpPr>
        <p:spPr>
          <a:xfrm>
            <a:off x="3909271" y="5009856"/>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charset="-122"/>
                <a:sym typeface="Arial" panose="020B0604020202020204" pitchFamily="34" charset="0"/>
              </a:rPr>
              <a:t>03</a:t>
            </a:r>
          </a:p>
        </p:txBody>
      </p:sp>
      <p:sp>
        <p:nvSpPr>
          <p:cNvPr id="73" name="Rounded Rectangle 16"/>
          <p:cNvSpPr>
            <a:spLocks noChangeAspect="1"/>
          </p:cNvSpPr>
          <p:nvPr/>
        </p:nvSpPr>
        <p:spPr>
          <a:xfrm>
            <a:off x="7484959" y="4913587"/>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4" name="Text Placeholder 7"/>
          <p:cNvSpPr txBox="1"/>
          <p:nvPr/>
        </p:nvSpPr>
        <p:spPr>
          <a:xfrm>
            <a:off x="7545839" y="5009856"/>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charset="-122"/>
                <a:sym typeface="Arial" panose="020B0604020202020204" pitchFamily="34" charset="0"/>
              </a:rPr>
              <a:t>04</a:t>
            </a:r>
          </a:p>
        </p:txBody>
      </p:sp>
      <p:sp>
        <p:nvSpPr>
          <p:cNvPr id="27" name="Text Placeholder 7">
            <a:extLst>
              <a:ext uri="{FF2B5EF4-FFF2-40B4-BE49-F238E27FC236}">
                <a16:creationId xmlns:a16="http://schemas.microsoft.com/office/drawing/2014/main" id="{04F0305E-F77B-4F21-B8F0-FDA45E6B6A76}"/>
              </a:ext>
            </a:extLst>
          </p:cNvPr>
          <p:cNvSpPr txBox="1"/>
          <p:nvPr/>
        </p:nvSpPr>
        <p:spPr>
          <a:xfrm>
            <a:off x="8837303" y="1865785"/>
            <a:ext cx="2967855"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用威胁的语句易受干扰</a:t>
            </a:r>
            <a:endParaRPr lang="en-US" altLang="zh-CN"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的环境</a:t>
            </a:r>
          </a:p>
        </p:txBody>
      </p:sp>
      <p:sp>
        <p:nvSpPr>
          <p:cNvPr id="28" name="Text Placeholder 7">
            <a:extLst>
              <a:ext uri="{FF2B5EF4-FFF2-40B4-BE49-F238E27FC236}">
                <a16:creationId xmlns:a16="http://schemas.microsoft.com/office/drawing/2014/main" id="{C09B3BAF-07B6-4EF3-9881-779C926CE318}"/>
              </a:ext>
            </a:extLst>
          </p:cNvPr>
          <p:cNvSpPr txBox="1"/>
          <p:nvPr/>
        </p:nvSpPr>
        <p:spPr>
          <a:xfrm>
            <a:off x="8958055" y="4690397"/>
            <a:ext cx="3233945"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用过多的专业术语或英</a:t>
            </a:r>
            <a:endParaRPr lang="en-US" altLang="zh-CN"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文夹杂</a:t>
            </a:r>
          </a:p>
        </p:txBody>
      </p:sp>
      <p:sp>
        <p:nvSpPr>
          <p:cNvPr id="31" name="Text Placeholder 7">
            <a:extLst>
              <a:ext uri="{FF2B5EF4-FFF2-40B4-BE49-F238E27FC236}">
                <a16:creationId xmlns:a16="http://schemas.microsoft.com/office/drawing/2014/main" id="{54F0E3CE-E35F-438F-B050-812EBABFE1E2}"/>
              </a:ext>
            </a:extLst>
          </p:cNvPr>
          <p:cNvSpPr txBox="1"/>
          <p:nvPr/>
        </p:nvSpPr>
        <p:spPr>
          <a:xfrm>
            <a:off x="528068" y="4511508"/>
            <a:ext cx="2967855"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忽略了确认不了的信息</a:t>
            </a:r>
          </a:p>
          <a:p>
            <a:pPr fontAlgn="auto">
              <a:lnSpc>
                <a:spcPct val="120000"/>
              </a:lnSpc>
            </a:pPr>
            <a:r>
              <a:rPr lang="zh-CN" altLang="en-US" sz="20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只听自己想要听的</a:t>
            </a:r>
          </a:p>
        </p:txBody>
      </p:sp>
      <p:sp>
        <p:nvSpPr>
          <p:cNvPr id="23" name="Rectangle 88">
            <a:extLst>
              <a:ext uri="{FF2B5EF4-FFF2-40B4-BE49-F238E27FC236}">
                <a16:creationId xmlns:a16="http://schemas.microsoft.com/office/drawing/2014/main" id="{748BE3EB-1C74-41F9-AD79-A2E0B3A6833B}"/>
              </a:ext>
            </a:extLst>
          </p:cNvPr>
          <p:cNvSpPr/>
          <p:nvPr/>
        </p:nvSpPr>
        <p:spPr>
          <a:xfrm>
            <a:off x="1062471" y="2782367"/>
            <a:ext cx="2898272" cy="1061829"/>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24" name="Rectangle 88">
            <a:extLst>
              <a:ext uri="{FF2B5EF4-FFF2-40B4-BE49-F238E27FC236}">
                <a16:creationId xmlns:a16="http://schemas.microsoft.com/office/drawing/2014/main" id="{16D76976-D6E0-4173-BE67-4C3A87430CB2}"/>
              </a:ext>
            </a:extLst>
          </p:cNvPr>
          <p:cNvSpPr/>
          <p:nvPr/>
        </p:nvSpPr>
        <p:spPr>
          <a:xfrm>
            <a:off x="844619" y="5375795"/>
            <a:ext cx="2898272" cy="1061829"/>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25" name="Rectangle 88">
            <a:extLst>
              <a:ext uri="{FF2B5EF4-FFF2-40B4-BE49-F238E27FC236}">
                <a16:creationId xmlns:a16="http://schemas.microsoft.com/office/drawing/2014/main" id="{3334EEB3-C519-4B29-8E2F-3DAA34387746}"/>
              </a:ext>
            </a:extLst>
          </p:cNvPr>
          <p:cNvSpPr/>
          <p:nvPr/>
        </p:nvSpPr>
        <p:spPr>
          <a:xfrm>
            <a:off x="8732395" y="2691899"/>
            <a:ext cx="2898272" cy="1061829"/>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
        <p:nvSpPr>
          <p:cNvPr id="26" name="Rectangle 88">
            <a:extLst>
              <a:ext uri="{FF2B5EF4-FFF2-40B4-BE49-F238E27FC236}">
                <a16:creationId xmlns:a16="http://schemas.microsoft.com/office/drawing/2014/main" id="{ED92A13B-11C5-4B96-901A-26B8D0CBD0CA}"/>
              </a:ext>
            </a:extLst>
          </p:cNvPr>
          <p:cNvSpPr/>
          <p:nvPr/>
        </p:nvSpPr>
        <p:spPr>
          <a:xfrm>
            <a:off x="8872095" y="5517085"/>
            <a:ext cx="2898272" cy="1061829"/>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59">
                                            <p:txEl>
                                              <p:pRg st="0" end="0"/>
                                            </p:txEl>
                                          </p:spTgt>
                                        </p:tgtEl>
                                        <p:attrNameLst>
                                          <p:attrName>style.visibility</p:attrName>
                                        </p:attrNameLst>
                                      </p:cBhvr>
                                      <p:to>
                                        <p:strVal val="visible"/>
                                      </p:to>
                                    </p:set>
                                    <p:anim calcmode="lin" valueType="num">
                                      <p:cBhvr>
                                        <p:cTn id="25"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9">
                                            <p:txEl>
                                              <p:pRg st="0" end="0"/>
                                            </p:txEl>
                                          </p:spTgt>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59">
                                            <p:txEl>
                                              <p:pRg st="1" end="1"/>
                                            </p:txEl>
                                          </p:spTgt>
                                        </p:tgtEl>
                                        <p:attrNameLst>
                                          <p:attrName>style.visibility</p:attrName>
                                        </p:attrNameLst>
                                      </p:cBhvr>
                                      <p:to>
                                        <p:strVal val="visible"/>
                                      </p:to>
                                    </p:set>
                                    <p:anim calcmode="lin" valueType="num">
                                      <p:cBhvr>
                                        <p:cTn id="30" dur="500" fill="hold"/>
                                        <p:tgtEl>
                                          <p:spTgt spid="59">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9">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59">
                                            <p:txEl>
                                              <p:pRg st="1" end="1"/>
                                            </p:txEl>
                                          </p:spTgt>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fltVal val="0"/>
                                          </p:val>
                                        </p:tav>
                                        <p:tav tm="100000">
                                          <p:val>
                                            <p:strVal val="#ppt_h"/>
                                          </p:val>
                                        </p:tav>
                                      </p:tavLst>
                                    </p:anim>
                                    <p:animEffect transition="in" filter="fade">
                                      <p:cBhvr>
                                        <p:cTn id="37" dur="500"/>
                                        <p:tgtEl>
                                          <p:spTgt spid="6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62">
                                            <p:txEl>
                                              <p:pRg st="0" end="0"/>
                                            </p:txEl>
                                          </p:spTgt>
                                        </p:tgtEl>
                                        <p:attrNameLst>
                                          <p:attrName>style.visibility</p:attrName>
                                        </p:attrNameLst>
                                      </p:cBhvr>
                                      <p:to>
                                        <p:strVal val="visible"/>
                                      </p:to>
                                    </p:set>
                                    <p:anim calcmode="lin" valueType="num">
                                      <p:cBhvr>
                                        <p:cTn id="40"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62">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6">
                                            <p:txEl>
                                              <p:pRg st="0" end="0"/>
                                            </p:txEl>
                                          </p:spTgt>
                                        </p:tgtEl>
                                        <p:attrNameLst>
                                          <p:attrName>style.visibility</p:attrName>
                                        </p:attrNameLst>
                                      </p:cBhvr>
                                      <p:to>
                                        <p:strVal val="visible"/>
                                      </p:to>
                                    </p:set>
                                    <p:anim calcmode="lin" valueType="num">
                                      <p:cBhvr>
                                        <p:cTn id="50"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66">
                                            <p:txEl>
                                              <p:pRg st="0" end="0"/>
                                            </p:txEl>
                                          </p:spTgt>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animEffect transition="in" filter="fade">
                                      <p:cBhvr>
                                        <p:cTn id="57" dur="500"/>
                                        <p:tgtEl>
                                          <p:spTgt spid="6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70">
                                            <p:txEl>
                                              <p:pRg st="0" end="0"/>
                                            </p:txEl>
                                          </p:spTgt>
                                        </p:tgtEl>
                                        <p:attrNameLst>
                                          <p:attrName>style.visibility</p:attrName>
                                        </p:attrNameLst>
                                      </p:cBhvr>
                                      <p:to>
                                        <p:strVal val="visible"/>
                                      </p:to>
                                    </p:set>
                                    <p:anim calcmode="lin" valueType="num">
                                      <p:cBhvr>
                                        <p:cTn id="60"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70">
                                            <p:txEl>
                                              <p:pRg st="0" end="0"/>
                                            </p:txEl>
                                          </p:spTgt>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 calcmode="lin" valueType="num">
                                      <p:cBhvr>
                                        <p:cTn id="70"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74">
                                            <p:txEl>
                                              <p:pRg st="0" end="0"/>
                                            </p:txEl>
                                          </p:spTgt>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27">
                                            <p:txEl>
                                              <p:pRg st="0" end="0"/>
                                            </p:txEl>
                                          </p:spTgt>
                                        </p:tgtEl>
                                        <p:attrNameLst>
                                          <p:attrName>style.visibility</p:attrName>
                                        </p:attrNameLst>
                                      </p:cBhvr>
                                      <p:to>
                                        <p:strVal val="visible"/>
                                      </p:to>
                                    </p:set>
                                    <p:anim calcmode="lin" valueType="num">
                                      <p:cBhvr>
                                        <p:cTn id="7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27">
                                            <p:txEl>
                                              <p:pRg st="0" end="0"/>
                                            </p:txEl>
                                          </p:spTgt>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27">
                                            <p:txEl>
                                              <p:pRg st="1" end="1"/>
                                            </p:txEl>
                                          </p:spTgt>
                                        </p:tgtEl>
                                        <p:attrNameLst>
                                          <p:attrName>style.visibility</p:attrName>
                                        </p:attrNameLst>
                                      </p:cBhvr>
                                      <p:to>
                                        <p:strVal val="visible"/>
                                      </p:to>
                                    </p:set>
                                    <p:anim calcmode="lin" valueType="num">
                                      <p:cBhvr>
                                        <p:cTn id="80"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81" dur="500" fill="hold"/>
                                        <p:tgtEl>
                                          <p:spTgt spid="27">
                                            <p:txEl>
                                              <p:pRg st="1" end="1"/>
                                            </p:txEl>
                                          </p:spTgt>
                                        </p:tgtEl>
                                        <p:attrNameLst>
                                          <p:attrName>ppt_h</p:attrName>
                                        </p:attrNameLst>
                                      </p:cBhvr>
                                      <p:tavLst>
                                        <p:tav tm="0">
                                          <p:val>
                                            <p:fltVal val="0"/>
                                          </p:val>
                                        </p:tav>
                                        <p:tav tm="100000">
                                          <p:val>
                                            <p:strVal val="#ppt_h"/>
                                          </p:val>
                                        </p:tav>
                                      </p:tavLst>
                                    </p:anim>
                                    <p:animEffect transition="in" filter="fade">
                                      <p:cBhvr>
                                        <p:cTn id="82" dur="500"/>
                                        <p:tgtEl>
                                          <p:spTgt spid="27">
                                            <p:txEl>
                                              <p:pRg st="1" end="1"/>
                                            </p:txEl>
                                          </p:spTgt>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28">
                                            <p:txEl>
                                              <p:pRg st="1" end="1"/>
                                            </p:txEl>
                                          </p:spTgt>
                                        </p:tgtEl>
                                        <p:attrNameLst>
                                          <p:attrName>style.visibility</p:attrName>
                                        </p:attrNameLst>
                                      </p:cBhvr>
                                      <p:to>
                                        <p:strVal val="visible"/>
                                      </p:to>
                                    </p:set>
                                    <p:anim calcmode="lin" valueType="num">
                                      <p:cBhvr>
                                        <p:cTn id="90"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91"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92" dur="500"/>
                                        <p:tgtEl>
                                          <p:spTgt spid="28">
                                            <p:txEl>
                                              <p:pRg st="1" end="1"/>
                                            </p:txEl>
                                          </p:spTgt>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31">
                                            <p:txEl>
                                              <p:pRg st="0" end="0"/>
                                            </p:txEl>
                                          </p:spTgt>
                                        </p:tgtEl>
                                        <p:attrNameLst>
                                          <p:attrName>style.visibility</p:attrName>
                                        </p:attrNameLst>
                                      </p:cBhvr>
                                      <p:to>
                                        <p:strVal val="visible"/>
                                      </p:to>
                                    </p:set>
                                    <p:anim calcmode="lin" valueType="num">
                                      <p:cBhvr>
                                        <p:cTn id="9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1">
                                            <p:txEl>
                                              <p:pRg st="0" end="0"/>
                                            </p:txEl>
                                          </p:spTgt>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1">
                                            <p:txEl>
                                              <p:pRg st="1" end="1"/>
                                            </p:txEl>
                                          </p:spTgt>
                                        </p:tgtEl>
                                        <p:attrNameLst>
                                          <p:attrName>style.visibility</p:attrName>
                                        </p:attrNameLst>
                                      </p:cBhvr>
                                      <p:to>
                                        <p:strVal val="visible"/>
                                      </p:to>
                                    </p:set>
                                    <p:anim calcmode="lin" valueType="num">
                                      <p:cBhvr>
                                        <p:cTn id="100"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101" dur="500" fill="hold"/>
                                        <p:tgtEl>
                                          <p:spTgt spid="31">
                                            <p:txEl>
                                              <p:pRg st="1" end="1"/>
                                            </p:txEl>
                                          </p:spTgt>
                                        </p:tgtEl>
                                        <p:attrNameLst>
                                          <p:attrName>ppt_h</p:attrName>
                                        </p:attrNameLst>
                                      </p:cBhvr>
                                      <p:tavLst>
                                        <p:tav tm="0">
                                          <p:val>
                                            <p:fltVal val="0"/>
                                          </p:val>
                                        </p:tav>
                                        <p:tav tm="100000">
                                          <p:val>
                                            <p:strVal val="#ppt_h"/>
                                          </p:val>
                                        </p:tav>
                                      </p:tavLst>
                                    </p:anim>
                                    <p:animEffect transition="in" filter="fade">
                                      <p:cBhvr>
                                        <p:cTn id="102"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1" grpId="0" bldLvl="0" animBg="1"/>
      <p:bldP spid="62" grpId="0" build="p">
        <p:tmplLst>
          <p:tmpl lvl="1">
            <p:tnLst>
              <p:par>
                <p:cTn presetID="53" presetClass="entr" presetSubtype="16"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animEffect transition="in" filter="fade">
                      <p:cBhvr>
                        <p:cTn dur="500"/>
                        <p:tgtEl>
                          <p:spTgt spid="62"/>
                        </p:tgtEl>
                      </p:cBhvr>
                    </p:animEffect>
                  </p:childTnLst>
                </p:cTn>
              </p:par>
            </p:tnLst>
          </p:tmpl>
        </p:tmplLst>
      </p:bldP>
      <p:bldP spid="65" grpId="0" bldLvl="0" animBg="1"/>
      <p:bldP spid="66" grpId="0" build="p">
        <p:tmplLst>
          <p:tmpl lvl="1">
            <p:tnLst>
              <p:par>
                <p:cTn presetID="53" presetClass="entr" presetSubtype="16"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 calcmode="lin" valueType="num">
                      <p:cBhvr>
                        <p:cTn dur="500" fill="hold"/>
                        <p:tgtEl>
                          <p:spTgt spid="66"/>
                        </p:tgtEl>
                        <p:attrNameLst>
                          <p:attrName>ppt_w</p:attrName>
                        </p:attrNameLst>
                      </p:cBhvr>
                      <p:tavLst>
                        <p:tav tm="0">
                          <p:val>
                            <p:fltVal val="0"/>
                          </p:val>
                        </p:tav>
                        <p:tav tm="100000">
                          <p:val>
                            <p:strVal val="#ppt_w"/>
                          </p:val>
                        </p:tav>
                      </p:tavLst>
                    </p:anim>
                    <p:anim calcmode="lin" valueType="num">
                      <p:cBhvr>
                        <p:cTn dur="500" fill="hold"/>
                        <p:tgtEl>
                          <p:spTgt spid="66"/>
                        </p:tgtEl>
                        <p:attrNameLst>
                          <p:attrName>ppt_h</p:attrName>
                        </p:attrNameLst>
                      </p:cBhvr>
                      <p:tavLst>
                        <p:tav tm="0">
                          <p:val>
                            <p:fltVal val="0"/>
                          </p:val>
                        </p:tav>
                        <p:tav tm="100000">
                          <p:val>
                            <p:strVal val="#ppt_h"/>
                          </p:val>
                        </p:tav>
                      </p:tavLst>
                    </p:anim>
                    <p:animEffect transition="in" filter="fade">
                      <p:cBhvr>
                        <p:cTn dur="500"/>
                        <p:tgtEl>
                          <p:spTgt spid="66"/>
                        </p:tgtEl>
                      </p:cBhvr>
                    </p:animEffect>
                  </p:childTnLst>
                </p:cTn>
              </p:par>
            </p:tnLst>
          </p:tmpl>
        </p:tmplLst>
      </p:bldP>
      <p:bldP spid="69" grpId="0" bldLvl="0" animBg="1"/>
      <p:bldP spid="70" grpId="0" build="p">
        <p:tmplLst>
          <p:tmpl lvl="1">
            <p:tnLst>
              <p:par>
                <p:cTn presetID="53" presetClass="entr" presetSubtype="16"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Effect transition="in" filter="fade">
                      <p:cBhvr>
                        <p:cTn dur="500"/>
                        <p:tgtEl>
                          <p:spTgt spid="70"/>
                        </p:tgtEl>
                      </p:cBhvr>
                    </p:animEffect>
                  </p:childTnLst>
                </p:cTn>
              </p:par>
            </p:tnLst>
          </p:tmpl>
        </p:tmplLst>
      </p:bldP>
      <p:bldP spid="73" grpId="0" bldLvl="0" animBg="1"/>
      <p:bldP spid="74" grpId="0" build="p">
        <p:tmplLst>
          <p:tmpl lvl="1">
            <p:tnLst>
              <p:par>
                <p:cTn presetID="53" presetClass="entr" presetSubtype="16"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 calcmode="lin" valueType="num">
                      <p:cBhvr>
                        <p:cTn dur="500" fill="hold"/>
                        <p:tgtEl>
                          <p:spTgt spid="74"/>
                        </p:tgtEl>
                        <p:attrNameLst>
                          <p:attrName>ppt_w</p:attrName>
                        </p:attrNameLst>
                      </p:cBhvr>
                      <p:tavLst>
                        <p:tav tm="0">
                          <p:val>
                            <p:fltVal val="0"/>
                          </p:val>
                        </p:tav>
                        <p:tav tm="100000">
                          <p:val>
                            <p:strVal val="#ppt_w"/>
                          </p:val>
                        </p:tav>
                      </p:tavLst>
                    </p:anim>
                    <p:anim calcmode="lin" valueType="num">
                      <p:cBhvr>
                        <p:cTn dur="500" fill="hold"/>
                        <p:tgtEl>
                          <p:spTgt spid="74"/>
                        </p:tgtEl>
                        <p:attrNameLst>
                          <p:attrName>ppt_h</p:attrName>
                        </p:attrNameLst>
                      </p:cBhvr>
                      <p:tavLst>
                        <p:tav tm="0">
                          <p:val>
                            <p:fltVal val="0"/>
                          </p:val>
                        </p:tav>
                        <p:tav tm="100000">
                          <p:val>
                            <p:strVal val="#ppt_h"/>
                          </p:val>
                        </p:tav>
                      </p:tavLst>
                    </p:anim>
                    <p:animEffect transition="in" filter="fade">
                      <p:cBhvr>
                        <p:cTn dur="500"/>
                        <p:tgtEl>
                          <p:spTgt spid="74"/>
                        </p:tgtEl>
                      </p:cBhvr>
                    </p:animEffect>
                  </p:childTnLst>
                </p:cTn>
              </p:par>
            </p:tnLst>
          </p:tmpl>
        </p:tmplLst>
      </p:bldP>
      <p:bldP spid="27" grpId="0" build="p">
        <p:tmplLst>
          <p:tmpl lvl="1">
            <p:tnLst>
              <p:par>
                <p:cTn presetID="5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1891859"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与上司相处</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8" name="Group 1"/>
          <p:cNvGrpSpPr/>
          <p:nvPr/>
        </p:nvGrpSpPr>
        <p:grpSpPr>
          <a:xfrm>
            <a:off x="600" y="2849376"/>
            <a:ext cx="12192000" cy="1623787"/>
            <a:chOff x="0" y="3187371"/>
            <a:chExt cx="12192000" cy="1546463"/>
          </a:xfrm>
        </p:grpSpPr>
        <p:sp>
          <p:nvSpPr>
            <p:cNvPr id="9" name="Shape 1240"/>
            <p:cNvSpPr/>
            <p:nvPr/>
          </p:nvSpPr>
          <p:spPr>
            <a:xfrm>
              <a:off x="0" y="3187371"/>
              <a:ext cx="12192000" cy="1546463"/>
            </a:xfrm>
            <a:prstGeom prst="rect">
              <a:avLst/>
            </a:prstGeom>
            <a:solidFill>
              <a:schemeClr val="bg1">
                <a:lumMod val="85000"/>
              </a:schemeClr>
            </a:solidFill>
            <a:ln w="12700" cap="flat">
              <a:noFill/>
              <a:miter lim="400000"/>
            </a:ln>
            <a:effectLst>
              <a:outerShdw blurRad="292100" dir="5580000" algn="tl" rotWithShape="0">
                <a:prstClr val="black">
                  <a:alpha val="40000"/>
                </a:prstClr>
              </a:outerShdw>
            </a:effectLst>
          </p:spPr>
          <p:txBody>
            <a:bodyPr wrap="square" lIns="67733" tIns="67733" rIns="67733" bIns="67733"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10" name="Shape 1241"/>
            <p:cNvSpPr/>
            <p:nvPr/>
          </p:nvSpPr>
          <p:spPr>
            <a:xfrm>
              <a:off x="370020" y="3902220"/>
              <a:ext cx="596165"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1" name="Shape 1242"/>
            <p:cNvSpPr/>
            <p:nvPr/>
          </p:nvSpPr>
          <p:spPr>
            <a:xfrm>
              <a:off x="1562350" y="3902220"/>
              <a:ext cx="596166"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2" name="Shape 1243"/>
            <p:cNvSpPr/>
            <p:nvPr/>
          </p:nvSpPr>
          <p:spPr>
            <a:xfrm>
              <a:off x="2754680" y="3902220"/>
              <a:ext cx="596165"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3" name="Shape 1244"/>
            <p:cNvSpPr/>
            <p:nvPr/>
          </p:nvSpPr>
          <p:spPr>
            <a:xfrm>
              <a:off x="3947010" y="3902220"/>
              <a:ext cx="596165"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4" name="Shape 1245"/>
            <p:cNvSpPr/>
            <p:nvPr/>
          </p:nvSpPr>
          <p:spPr>
            <a:xfrm>
              <a:off x="5139339" y="3902220"/>
              <a:ext cx="596165"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5" name="Shape 1246"/>
            <p:cNvSpPr/>
            <p:nvPr/>
          </p:nvSpPr>
          <p:spPr>
            <a:xfrm>
              <a:off x="6331670" y="3902220"/>
              <a:ext cx="596166"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46" name="Shape 1247"/>
            <p:cNvSpPr/>
            <p:nvPr/>
          </p:nvSpPr>
          <p:spPr>
            <a:xfrm>
              <a:off x="7524000" y="3902220"/>
              <a:ext cx="596166"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63" name="Shape 1248"/>
            <p:cNvSpPr/>
            <p:nvPr/>
          </p:nvSpPr>
          <p:spPr>
            <a:xfrm>
              <a:off x="8716330" y="3902220"/>
              <a:ext cx="596166"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64" name="Shape 1249"/>
            <p:cNvSpPr/>
            <p:nvPr/>
          </p:nvSpPr>
          <p:spPr>
            <a:xfrm>
              <a:off x="9908659" y="3902220"/>
              <a:ext cx="596165"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sp>
          <p:nvSpPr>
            <p:cNvPr id="65" name="Shape 1250"/>
            <p:cNvSpPr/>
            <p:nvPr/>
          </p:nvSpPr>
          <p:spPr>
            <a:xfrm>
              <a:off x="11100989" y="3902220"/>
              <a:ext cx="596166" cy="115493"/>
            </a:xfrm>
            <a:prstGeom prst="rect">
              <a:avLst/>
            </a:prstGeom>
            <a:solidFill>
              <a:srgbClr val="FFFFFF"/>
            </a:solidFill>
            <a:ln w="12700" cap="flat">
              <a:noFill/>
              <a:miter lim="400000"/>
            </a:ln>
            <a:effectLst/>
          </p:spPr>
          <p:txBody>
            <a:bodyPr wrap="square" lIns="67733" tIns="67733" rIns="67733" bIns="67733" numCol="1" anchor="ctr">
              <a:noAutofit/>
            </a:bodyPr>
            <a:lstStyle/>
            <a:p>
              <a:pPr lvl="0" algn="l">
                <a:defRPr sz="3100" b="1">
                  <a:latin typeface="Kontrapunkt Bob Bold"/>
                  <a:ea typeface="Kontrapunkt Bob Bold"/>
                  <a:cs typeface="Kontrapunkt Bob Bold"/>
                  <a:sym typeface="Kontrapunkt Bob Bold"/>
                </a:defRPr>
              </a:pPr>
              <a:endParaRPr sz="4135">
                <a:latin typeface="微软雅黑" panose="020B0503020204020204" charset="-122"/>
                <a:ea typeface="微软雅黑" panose="020B0503020204020204" charset="-122"/>
              </a:endParaRPr>
            </a:p>
          </p:txBody>
        </p:sp>
      </p:grpSp>
      <p:grpSp>
        <p:nvGrpSpPr>
          <p:cNvPr id="66" name="Group 1257"/>
          <p:cNvGrpSpPr/>
          <p:nvPr/>
        </p:nvGrpSpPr>
        <p:grpSpPr>
          <a:xfrm rot="10800000" flipH="1">
            <a:off x="1535498" y="3540925"/>
            <a:ext cx="1464272" cy="760237"/>
            <a:chOff x="0" y="0"/>
            <a:chExt cx="3154022" cy="1635267"/>
          </a:xfrm>
          <a:solidFill>
            <a:schemeClr val="accent3"/>
          </a:solidFill>
        </p:grpSpPr>
        <p:sp>
          <p:nvSpPr>
            <p:cNvPr id="68"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69"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grpSp>
        <p:nvGrpSpPr>
          <p:cNvPr id="70" name="Group 1262"/>
          <p:cNvGrpSpPr/>
          <p:nvPr/>
        </p:nvGrpSpPr>
        <p:grpSpPr>
          <a:xfrm>
            <a:off x="3015588" y="3020039"/>
            <a:ext cx="1464272" cy="760237"/>
            <a:chOff x="0" y="0"/>
            <a:chExt cx="3154022" cy="1635267"/>
          </a:xfrm>
          <a:solidFill>
            <a:schemeClr val="accent1"/>
          </a:solidFill>
        </p:grpSpPr>
        <p:sp>
          <p:nvSpPr>
            <p:cNvPr id="71"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72"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grpSp>
        <p:nvGrpSpPr>
          <p:cNvPr id="74" name="Group 1267"/>
          <p:cNvGrpSpPr/>
          <p:nvPr/>
        </p:nvGrpSpPr>
        <p:grpSpPr>
          <a:xfrm rot="10800000" flipH="1">
            <a:off x="4494894" y="3540927"/>
            <a:ext cx="1464272" cy="760237"/>
            <a:chOff x="0" y="0"/>
            <a:chExt cx="3154022" cy="1635267"/>
          </a:xfrm>
          <a:solidFill>
            <a:schemeClr val="accent3"/>
          </a:solidFill>
        </p:grpSpPr>
        <p:sp>
          <p:nvSpPr>
            <p:cNvPr id="75"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76"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grpSp>
        <p:nvGrpSpPr>
          <p:cNvPr id="77" name="Group 1272"/>
          <p:cNvGrpSpPr/>
          <p:nvPr/>
        </p:nvGrpSpPr>
        <p:grpSpPr>
          <a:xfrm>
            <a:off x="5972227" y="3020039"/>
            <a:ext cx="1464272" cy="760237"/>
            <a:chOff x="0" y="0"/>
            <a:chExt cx="3154022" cy="1635267"/>
          </a:xfrm>
          <a:solidFill>
            <a:schemeClr val="accent1"/>
          </a:solidFill>
        </p:grpSpPr>
        <p:sp>
          <p:nvSpPr>
            <p:cNvPr id="78"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79"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grpSp>
        <p:nvGrpSpPr>
          <p:cNvPr id="80" name="Group 1277"/>
          <p:cNvGrpSpPr/>
          <p:nvPr/>
        </p:nvGrpSpPr>
        <p:grpSpPr>
          <a:xfrm rot="10800000" flipH="1">
            <a:off x="7454288" y="3540927"/>
            <a:ext cx="1464272" cy="760237"/>
            <a:chOff x="0" y="0"/>
            <a:chExt cx="3154022" cy="1635267"/>
          </a:xfrm>
          <a:solidFill>
            <a:schemeClr val="accent3"/>
          </a:solidFill>
        </p:grpSpPr>
        <p:sp>
          <p:nvSpPr>
            <p:cNvPr id="81"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82"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grpSp>
        <p:nvGrpSpPr>
          <p:cNvPr id="83" name="Group 1282"/>
          <p:cNvGrpSpPr/>
          <p:nvPr/>
        </p:nvGrpSpPr>
        <p:grpSpPr>
          <a:xfrm>
            <a:off x="8925039" y="3020039"/>
            <a:ext cx="1464272" cy="760237"/>
            <a:chOff x="0" y="0"/>
            <a:chExt cx="3154022" cy="1635267"/>
          </a:xfrm>
          <a:solidFill>
            <a:schemeClr val="accent1"/>
          </a:solidFill>
        </p:grpSpPr>
        <p:sp>
          <p:nvSpPr>
            <p:cNvPr id="84"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sp>
          <p:nvSpPr>
            <p:cNvPr id="85"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4265">
                <a:latin typeface="微软雅黑" panose="020B0503020204020204" charset="-122"/>
                <a:ea typeface="微软雅黑" panose="020B0503020204020204" charset="-122"/>
              </a:endParaRPr>
            </a:p>
          </p:txBody>
        </p:sp>
      </p:grpSp>
      <p:sp>
        <p:nvSpPr>
          <p:cNvPr id="86" name="Rectangle 72"/>
          <p:cNvSpPr/>
          <p:nvPr/>
        </p:nvSpPr>
        <p:spPr>
          <a:xfrm rot="20935423">
            <a:off x="2013032" y="3740773"/>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2015</a:t>
            </a:r>
          </a:p>
        </p:txBody>
      </p:sp>
      <p:sp>
        <p:nvSpPr>
          <p:cNvPr id="88" name="TextBox 48"/>
          <p:cNvSpPr txBox="1"/>
          <p:nvPr/>
        </p:nvSpPr>
        <p:spPr>
          <a:xfrm>
            <a:off x="3016079" y="1700808"/>
            <a:ext cx="2414652" cy="657103"/>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有事情要先向上司报告</a:t>
            </a:r>
          </a:p>
        </p:txBody>
      </p:sp>
      <p:sp>
        <p:nvSpPr>
          <p:cNvPr id="89" name="Rectangle 137"/>
          <p:cNvSpPr/>
          <p:nvPr/>
        </p:nvSpPr>
        <p:spPr>
          <a:xfrm rot="594578">
            <a:off x="3496000" y="3271064"/>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2016</a:t>
            </a:r>
          </a:p>
        </p:txBody>
      </p:sp>
      <p:sp>
        <p:nvSpPr>
          <p:cNvPr id="90" name="Rectangle 142"/>
          <p:cNvSpPr/>
          <p:nvPr/>
        </p:nvSpPr>
        <p:spPr>
          <a:xfrm rot="20856684">
            <a:off x="4965832" y="3743965"/>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2017</a:t>
            </a:r>
          </a:p>
        </p:txBody>
      </p:sp>
      <p:sp>
        <p:nvSpPr>
          <p:cNvPr id="91" name="Rectangle 143"/>
          <p:cNvSpPr/>
          <p:nvPr/>
        </p:nvSpPr>
        <p:spPr>
          <a:xfrm rot="630609">
            <a:off x="6465060" y="3275615"/>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2018</a:t>
            </a:r>
          </a:p>
        </p:txBody>
      </p:sp>
      <p:sp>
        <p:nvSpPr>
          <p:cNvPr id="92" name="Rectangle 144"/>
          <p:cNvSpPr/>
          <p:nvPr/>
        </p:nvSpPr>
        <p:spPr>
          <a:xfrm rot="20816511">
            <a:off x="7942246" y="3735587"/>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2019</a:t>
            </a:r>
          </a:p>
        </p:txBody>
      </p:sp>
      <p:sp>
        <p:nvSpPr>
          <p:cNvPr id="93" name="Rectangle 145"/>
          <p:cNvSpPr/>
          <p:nvPr/>
        </p:nvSpPr>
        <p:spPr>
          <a:xfrm rot="847487">
            <a:off x="9426042" y="3254856"/>
            <a:ext cx="890271" cy="276860"/>
          </a:xfrm>
          <a:prstGeom prst="rect">
            <a:avLst/>
          </a:prstGeom>
        </p:spPr>
        <p:txBody>
          <a:bodyPr wrap="square" lIns="93084" tIns="46541" rIns="93084" bIns="46541">
            <a:spAutoFit/>
          </a:bodyPr>
          <a:lstStyle/>
          <a:p>
            <a:pPr algn="ctr"/>
            <a:r>
              <a:rPr lang="en-US" sz="1200" b="1" dirty="0">
                <a:solidFill>
                  <a:schemeClr val="bg1"/>
                </a:solidFill>
                <a:latin typeface="微软雅黑" panose="020B0503020204020204" charset="-122"/>
                <a:ea typeface="微软雅黑" panose="020B0503020204020204" charset="-122"/>
              </a:rPr>
              <a:t>NOW</a:t>
            </a:r>
          </a:p>
        </p:txBody>
      </p:sp>
      <p:sp>
        <p:nvSpPr>
          <p:cNvPr id="95" name="TextBox 55"/>
          <p:cNvSpPr txBox="1"/>
          <p:nvPr/>
        </p:nvSpPr>
        <p:spPr>
          <a:xfrm>
            <a:off x="1569711" y="4773151"/>
            <a:ext cx="2414652" cy="328930"/>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理解上司的立场</a:t>
            </a:r>
          </a:p>
        </p:txBody>
      </p:sp>
      <p:sp>
        <p:nvSpPr>
          <p:cNvPr id="97" name="TextBox 57"/>
          <p:cNvSpPr txBox="1"/>
          <p:nvPr/>
        </p:nvSpPr>
        <p:spPr>
          <a:xfrm>
            <a:off x="4464814" y="4773149"/>
            <a:ext cx="2414652" cy="657103"/>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工作到一个段落，需向上司报告</a:t>
            </a:r>
          </a:p>
        </p:txBody>
      </p:sp>
      <p:sp>
        <p:nvSpPr>
          <p:cNvPr id="99" name="TextBox 59"/>
          <p:cNvSpPr txBox="1"/>
          <p:nvPr/>
        </p:nvSpPr>
        <p:spPr>
          <a:xfrm>
            <a:off x="5947678" y="1763332"/>
            <a:ext cx="2414652" cy="657103"/>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向上司提出自己的意见</a:t>
            </a:r>
          </a:p>
        </p:txBody>
      </p:sp>
      <p:sp>
        <p:nvSpPr>
          <p:cNvPr id="101" name="TextBox 61"/>
          <p:cNvSpPr txBox="1"/>
          <p:nvPr/>
        </p:nvSpPr>
        <p:spPr>
          <a:xfrm>
            <a:off x="7437346" y="4773151"/>
            <a:ext cx="2414652" cy="328930"/>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向上司提供情报</a:t>
            </a:r>
          </a:p>
        </p:txBody>
      </p:sp>
      <p:sp>
        <p:nvSpPr>
          <p:cNvPr id="103" name="TextBox 72"/>
          <p:cNvSpPr txBox="1"/>
          <p:nvPr/>
        </p:nvSpPr>
        <p:spPr>
          <a:xfrm>
            <a:off x="8909396" y="1728117"/>
            <a:ext cx="2414652" cy="657103"/>
          </a:xfrm>
          <a:prstGeom prst="rect">
            <a:avLst/>
          </a:prstGeom>
          <a:noFill/>
        </p:spPr>
        <p:txBody>
          <a:bodyPr wrap="square" lIns="0" tIns="0" rIns="0" bIns="0" rtlCol="0">
            <a:spAutoFit/>
          </a:bodyPr>
          <a:lstStyle/>
          <a:p>
            <a:r>
              <a:rPr lang="zh-CN" altLang="en-US" sz="2135" dirty="0">
                <a:latin typeface="微软雅黑" panose="020B0503020204020204" charset="-122"/>
                <a:ea typeface="微软雅黑" panose="020B0503020204020204" charset="-122"/>
              </a:rPr>
              <a:t>不要在背地说上层主管的闲语</a:t>
            </a:r>
          </a:p>
        </p:txBody>
      </p:sp>
      <p:sp>
        <p:nvSpPr>
          <p:cNvPr id="48" name="Rectangle 88">
            <a:extLst>
              <a:ext uri="{FF2B5EF4-FFF2-40B4-BE49-F238E27FC236}">
                <a16:creationId xmlns:a16="http://schemas.microsoft.com/office/drawing/2014/main" id="{F84E108E-C25F-4D0D-B07D-B3A797D3A94E}"/>
              </a:ext>
            </a:extLst>
          </p:cNvPr>
          <p:cNvSpPr/>
          <p:nvPr/>
        </p:nvSpPr>
        <p:spPr>
          <a:xfrm>
            <a:off x="2397465" y="5988521"/>
            <a:ext cx="8465775" cy="1061829"/>
          </a:xfrm>
          <a:prstGeom prst="rect">
            <a:avLst/>
          </a:prstGeom>
        </p:spPr>
        <p:txBody>
          <a:bodyPr wrap="square">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r>
              <a:rPr lang="zh-CN" altLang="en-US" sz="1400" dirty="0">
                <a:latin typeface="微软雅黑" panose="020B0503020204020204" charset="-122"/>
                <a:ea typeface="微软雅黑" panose="020B0503020204020204" charset="-122"/>
                <a:cs typeface="Open Sans Light" panose="020B0306030504020204" pitchFamily="34" charset="0"/>
              </a:rPr>
              <a:t>。此处添加详细文本描述，建议与标题相关并符合整体语言风格，语言描述尽量简洁生动。</a:t>
            </a:r>
          </a:p>
          <a:p>
            <a:pPr>
              <a:lnSpc>
                <a:spcPct val="150000"/>
              </a:lnSpc>
            </a:pPr>
            <a:endParaRPr lang="zh-CN" altLang="en-US" sz="1400" dirty="0">
              <a:solidFill>
                <a:schemeClr val="tx1"/>
              </a:solidFill>
              <a:latin typeface="微软雅黑" panose="020B0503020204020204" charset="-122"/>
              <a:ea typeface="微软雅黑" panose="020B0503020204020204" charset="-122"/>
              <a:cs typeface="Open Sans Light" panose="020B0306030504020204" pitchFamily="34" charset="0"/>
            </a:endParaRPr>
          </a:p>
        </p:txBody>
      </p:sp>
      <p:sp>
        <p:nvSpPr>
          <p:cNvPr id="49" name="Rectangle 89">
            <a:extLst>
              <a:ext uri="{FF2B5EF4-FFF2-40B4-BE49-F238E27FC236}">
                <a16:creationId xmlns:a16="http://schemas.microsoft.com/office/drawing/2014/main" id="{BC2BB1BB-54C9-4AC1-86F9-5B0C6104A4ED}"/>
              </a:ext>
            </a:extLst>
          </p:cNvPr>
          <p:cNvSpPr/>
          <p:nvPr/>
        </p:nvSpPr>
        <p:spPr>
          <a:xfrm>
            <a:off x="2389057" y="5660350"/>
            <a:ext cx="4497414" cy="369332"/>
          </a:xfrm>
          <a:prstGeom prst="rect">
            <a:avLst/>
          </a:prstGeom>
        </p:spPr>
        <p:txBody>
          <a:bodyPr wrap="square">
            <a:spAutoFit/>
          </a:bodyPr>
          <a:lstStyle/>
          <a:p>
            <a:r>
              <a:rPr lang="zh-CN" altLang="en-US" dirty="0">
                <a:solidFill>
                  <a:schemeClr val="tx1"/>
                </a:solidFill>
                <a:latin typeface="微软雅黑" panose="020B0503020204020204" charset="-122"/>
                <a:ea typeface="微软雅黑" panose="020B0503020204020204" charset="-122"/>
                <a:cs typeface="Open Sans" panose="020B0606030504020204" pitchFamily="34" charset="0"/>
              </a:rPr>
              <a:t>单击此处添加名称</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500"/>
                                        <p:tgtEl>
                                          <p:spTgt spid="99"/>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childTnLst>
                                </p:cTn>
                              </p:par>
                              <p:par>
                                <p:cTn id="66" presetID="10" presetClass="entr" presetSubtype="0" fill="hold" grpId="0"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0"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6" grpId="0"/>
      <p:bldP spid="88" grpId="0"/>
      <p:bldP spid="89" grpId="0"/>
      <p:bldP spid="90" grpId="0"/>
      <p:bldP spid="91" grpId="0"/>
      <p:bldP spid="92" grpId="0"/>
      <p:bldP spid="93" grpId="0"/>
      <p:bldP spid="95" grpId="0"/>
      <p:bldP spid="97" grpId="0"/>
      <p:bldP spid="99" grpId="0"/>
      <p:bldP spid="101" grpId="0"/>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25"/>
          <p:cNvGrpSpPr/>
          <p:nvPr/>
        </p:nvGrpSpPr>
        <p:grpSpPr>
          <a:xfrm>
            <a:off x="0" y="-2366"/>
            <a:ext cx="12192000" cy="94827"/>
            <a:chOff x="0" y="3474720"/>
            <a:chExt cx="10261600" cy="71120"/>
          </a:xfrm>
        </p:grpSpPr>
        <p:sp>
          <p:nvSpPr>
            <p:cNvPr id="98"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9"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0"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1"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2"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86" name="组合 85"/>
          <p:cNvGrpSpPr/>
          <p:nvPr/>
        </p:nvGrpSpPr>
        <p:grpSpPr>
          <a:xfrm>
            <a:off x="4114742" y="1180391"/>
            <a:ext cx="525565" cy="525563"/>
            <a:chOff x="304800" y="673100"/>
            <a:chExt cx="4000500" cy="4000500"/>
          </a:xfrm>
          <a:effectLst>
            <a:outerShdw blurRad="444500" dist="254000" dir="8100000" algn="tr" rotWithShape="0">
              <a:prstClr val="black">
                <a:alpha val="50000"/>
              </a:prstClr>
            </a:outerShdw>
          </a:effectLst>
        </p:grpSpPr>
        <p:sp>
          <p:nvSpPr>
            <p:cNvPr id="87"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p:cNvGrpSpPr/>
          <p:nvPr/>
        </p:nvGrpSpPr>
        <p:grpSpPr>
          <a:xfrm>
            <a:off x="7407368" y="1228546"/>
            <a:ext cx="652699" cy="65269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3" name="组合 42"/>
          <p:cNvGrpSpPr/>
          <p:nvPr/>
        </p:nvGrpSpPr>
        <p:grpSpPr>
          <a:xfrm>
            <a:off x="4647967" y="2526369"/>
            <a:ext cx="701408" cy="70140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6" name="组合 45"/>
          <p:cNvGrpSpPr/>
          <p:nvPr/>
        </p:nvGrpSpPr>
        <p:grpSpPr>
          <a:xfrm>
            <a:off x="4872578" y="356659"/>
            <a:ext cx="2446847" cy="2446844"/>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9" name="TextBox 14"/>
          <p:cNvSpPr>
            <a:spLocks noChangeArrowheads="1"/>
          </p:cNvSpPr>
          <p:nvPr/>
        </p:nvSpPr>
        <p:spPr bwMode="auto">
          <a:xfrm>
            <a:off x="4979792" y="1136532"/>
            <a:ext cx="2286229" cy="995209"/>
          </a:xfrm>
          <a:prstGeom prst="rect">
            <a:avLst/>
          </a:prstGeom>
        </p:spPr>
        <p:txBody>
          <a:bodyPr wrap="square">
            <a:spAutoFit/>
          </a:bodyPr>
          <a:lstStyle/>
          <a:p>
            <a:pPr algn="ctr"/>
            <a:r>
              <a:rPr lang="en-US" altLang="zh-CN" sz="5867" b="1">
                <a:ln w="19050">
                  <a:noFill/>
                </a:ln>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sym typeface="方正兰亭粗黑_GBK" charset="-122"/>
              </a:rPr>
              <a:t>2019</a:t>
            </a:r>
            <a:endParaRPr lang="en-US" altLang="zh-CN" sz="5867" b="1" dirty="0">
              <a:ln w="19050">
                <a:noFill/>
              </a:ln>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sym typeface="方正兰亭粗黑_GBK" charset="-122"/>
            </a:endParaRPr>
          </a:p>
        </p:txBody>
      </p:sp>
      <p:grpSp>
        <p:nvGrpSpPr>
          <p:cNvPr id="50" name="组合 49"/>
          <p:cNvGrpSpPr/>
          <p:nvPr/>
        </p:nvGrpSpPr>
        <p:grpSpPr>
          <a:xfrm>
            <a:off x="3021707" y="1750809"/>
            <a:ext cx="958024" cy="95802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0" name="组合 69"/>
          <p:cNvGrpSpPr/>
          <p:nvPr/>
        </p:nvGrpSpPr>
        <p:grpSpPr>
          <a:xfrm>
            <a:off x="8031240" y="2233556"/>
            <a:ext cx="874405" cy="87440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3" name="组合 72"/>
          <p:cNvGrpSpPr/>
          <p:nvPr/>
        </p:nvGrpSpPr>
        <p:grpSpPr>
          <a:xfrm>
            <a:off x="1805693" y="2517037"/>
            <a:ext cx="637675" cy="637673"/>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6" name="矩形 75"/>
          <p:cNvSpPr/>
          <p:nvPr/>
        </p:nvSpPr>
        <p:spPr>
          <a:xfrm>
            <a:off x="947262" y="3760600"/>
            <a:ext cx="10297476" cy="1200329"/>
          </a:xfrm>
          <a:prstGeom prst="rect">
            <a:avLst/>
          </a:prstGeom>
        </p:spPr>
        <p:txBody>
          <a:bodyPr wrap="square">
            <a:spAutoFit/>
          </a:bodyPr>
          <a:lstStyle/>
          <a:p>
            <a:pPr algn="ctr"/>
            <a:r>
              <a:rPr lang="zh-CN" altLang="en-US" sz="7200" b="1" dirty="0">
                <a:gradFill>
                  <a:gsLst>
                    <a:gs pos="44000">
                      <a:schemeClr val="accent3"/>
                    </a:gs>
                    <a:gs pos="0">
                      <a:schemeClr val="accent1"/>
                    </a:gs>
                    <a:gs pos="93750">
                      <a:schemeClr val="accent5"/>
                    </a:gs>
                    <a:gs pos="74000">
                      <a:schemeClr val="accent4"/>
                    </a:gs>
                  </a:gsLst>
                  <a:lin ang="2700000" scaled="0"/>
                </a:gradFill>
                <a:latin typeface="微软雅黑" pitchFamily="34" charset="-122"/>
                <a:ea typeface="微软雅黑" pitchFamily="34" charset="-122"/>
              </a:rPr>
              <a:t>感谢您的聆听</a:t>
            </a:r>
          </a:p>
        </p:txBody>
      </p:sp>
      <p:grpSp>
        <p:nvGrpSpPr>
          <p:cNvPr id="64" name="组合 63"/>
          <p:cNvGrpSpPr/>
          <p:nvPr/>
        </p:nvGrpSpPr>
        <p:grpSpPr>
          <a:xfrm>
            <a:off x="9914284" y="2229821"/>
            <a:ext cx="924891" cy="924889"/>
            <a:chOff x="304800" y="673100"/>
            <a:chExt cx="4000500" cy="4000500"/>
          </a:xfrm>
          <a:effectLst>
            <a:outerShdw blurRad="444500" dist="254000" dir="8100000" algn="tr" rotWithShape="0">
              <a:prstClr val="black">
                <a:alpha val="50000"/>
              </a:prstClr>
            </a:outerShdw>
          </a:effectLst>
        </p:grpSpPr>
        <p:sp>
          <p:nvSpPr>
            <p:cNvPr id="6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5" name="椭圆 8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9" name="Group 25"/>
          <p:cNvGrpSpPr/>
          <p:nvPr/>
        </p:nvGrpSpPr>
        <p:grpSpPr>
          <a:xfrm>
            <a:off x="0" y="6771109"/>
            <a:ext cx="12192000" cy="94827"/>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03" name="文本框 102"/>
          <p:cNvSpPr txBox="1"/>
          <p:nvPr/>
        </p:nvSpPr>
        <p:spPr>
          <a:xfrm>
            <a:off x="4956858" y="5556686"/>
            <a:ext cx="2278284" cy="328231"/>
          </a:xfrm>
          <a:prstGeom prst="rect">
            <a:avLst/>
          </a:prstGeom>
          <a:noFill/>
        </p:spPr>
        <p:txBody>
          <a:bodyPr wrap="square" lIns="0" tIns="0" rIns="0" bIns="0" rtlCol="0">
            <a:spAutoFit/>
          </a:bodyPr>
          <a:lstStyle/>
          <a:p>
            <a:pPr algn="ctr"/>
            <a:r>
              <a:rPr lang="zh-CN" altLang="en-US" sz="2133" dirty="0">
                <a:solidFill>
                  <a:schemeClr val="tx1">
                    <a:lumMod val="50000"/>
                    <a:lumOff val="50000"/>
                  </a:schemeClr>
                </a:solidFill>
                <a:latin typeface="微软雅黑" pitchFamily="34" charset="-122"/>
                <a:ea typeface="微软雅黑" pitchFamily="34" charset="-122"/>
              </a:rPr>
              <a:t>汇报人：小明同学</a:t>
            </a:r>
          </a:p>
        </p:txBody>
      </p:sp>
      <p:pic>
        <p:nvPicPr>
          <p:cNvPr id="2" name="Pianoboy - The Truth That You Leave (Demo)">
            <a:hlinkClick r:id="" action="ppaction://media"/>
            <a:extLst>
              <a:ext uri="{FF2B5EF4-FFF2-40B4-BE49-F238E27FC236}">
                <a16:creationId xmlns:a16="http://schemas.microsoft.com/office/drawing/2014/main" id="{6743F704-81F3-4BAB-82C2-B3CFDF42C7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82" y="335877"/>
            <a:ext cx="609600" cy="609600"/>
          </a:xfrm>
          <a:prstGeom prst="rect">
            <a:avLst/>
          </a:prstGeom>
        </p:spPr>
      </p:pic>
    </p:spTree>
    <p:extLst>
      <p:ext uri="{BB962C8B-B14F-4D97-AF65-F5344CB8AC3E}">
        <p14:creationId xmlns:p14="http://schemas.microsoft.com/office/powerpoint/2010/main" val="2644714590"/>
      </p:ext>
    </p:extLst>
  </p:cSld>
  <p:clrMapOvr>
    <a:masterClrMapping/>
  </p:clrMapOvr>
  <p:transition spd="slow" advTm="15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20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40000">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14:bounceEnd="40000">
                                          <p:cBhvr additive="base">
                                            <p:cTn id="11" dur="2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40000">
                                          <p:cBhvr additive="base">
                                            <p:cTn id="15" dur="2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6" dur="2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14:presetBounceEnd="4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40000">
                                          <p:cBhvr additive="base">
                                            <p:cTn id="19" dur="20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20" dur="20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14:presetBounceEnd="40000">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14:bounceEnd="40000">
                                          <p:cBhvr additive="base">
                                            <p:cTn id="23" dur="20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24" dur="2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14:presetBounceEnd="40000">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14:bounceEnd="40000">
                                          <p:cBhvr additive="base">
                                            <p:cTn id="27" dur="20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28" dur="20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3" fill="hold" nodeType="withEffect" p14:presetBounceEnd="40000">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14:bounceEnd="40000">
                                          <p:cBhvr additive="base">
                                            <p:cTn id="31" dur="20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32" dur="20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14:presetBounceEnd="40000">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14:bounceEnd="40000">
                                          <p:cBhvr additive="base">
                                            <p:cTn id="35" dur="2000" fill="hold"/>
                                            <p:tgtEl>
                                              <p:spTgt spid="86"/>
                                            </p:tgtEl>
                                            <p:attrNameLst>
                                              <p:attrName>ppt_x</p:attrName>
                                            </p:attrNameLst>
                                          </p:cBhvr>
                                          <p:tavLst>
                                            <p:tav tm="0">
                                              <p:val>
                                                <p:strVal val="0-#ppt_w/2"/>
                                              </p:val>
                                            </p:tav>
                                            <p:tav tm="100000">
                                              <p:val>
                                                <p:strVal val="#ppt_x"/>
                                              </p:val>
                                            </p:tav>
                                          </p:tavLst>
                                        </p:anim>
                                        <p:anim calcmode="lin" valueType="num" p14:bounceEnd="40000">
                                          <p:cBhvr additive="base">
                                            <p:cTn id="36" dur="2000" fill="hold"/>
                                            <p:tgtEl>
                                              <p:spTgt spid="8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right)">
                                          <p:cBhvr>
                                            <p:cTn id="40" dur="2250"/>
                                            <p:tgtEl>
                                              <p:spTgt spid="97"/>
                                            </p:tgtEl>
                                          </p:cBhvr>
                                        </p:animEffect>
                                      </p:childTnLst>
                                    </p:cTn>
                                  </p:par>
                                  <p:par>
                                    <p:cTn id="41" presetID="22" presetClass="entr" presetSubtype="8"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2250"/>
                                            <p:tgtEl>
                                              <p:spTgt spid="79"/>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Effect transition="in" filter="fade">
                                          <p:cBhvr>
                                            <p:cTn id="49" dur="1000"/>
                                            <p:tgtEl>
                                              <p:spTgt spid="49"/>
                                            </p:tgtEl>
                                          </p:cBhvr>
                                        </p:animEffect>
                                      </p:childTnLst>
                                    </p:cTn>
                                  </p:par>
                                </p:childTnLst>
                              </p:cTn>
                            </p:par>
                            <p:par>
                              <p:cTn id="50" fill="hold">
                                <p:stCondLst>
                                  <p:cond delay="5250"/>
                                </p:stCondLst>
                                <p:childTnLst>
                                  <p:par>
                                    <p:cTn id="51" presetID="5" presetClass="entr" presetSubtype="1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checkerboard(across)">
                                          <p:cBhvr>
                                            <p:cTn id="53" dur="500"/>
                                            <p:tgtEl>
                                              <p:spTgt spid="76"/>
                                            </p:tgtEl>
                                          </p:cBhvr>
                                        </p:animEffect>
                                      </p:childTnLst>
                                    </p:cTn>
                                  </p:par>
                                </p:childTnLst>
                              </p:cTn>
                            </p:par>
                            <p:par>
                              <p:cTn id="54" fill="hold">
                                <p:stCondLst>
                                  <p:cond delay="5750"/>
                                </p:stCondLst>
                                <p:childTnLst>
                                  <p:par>
                                    <p:cTn id="55" presetID="2" presetClass="entr" presetSubtype="4" fill="hold" grpId="0" nodeType="after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additive="base">
                                            <p:cTn id="57" dur="500" fill="hold"/>
                                            <p:tgtEl>
                                              <p:spTgt spid="103"/>
                                            </p:tgtEl>
                                            <p:attrNameLst>
                                              <p:attrName>ppt_x</p:attrName>
                                            </p:attrNameLst>
                                          </p:cBhvr>
                                          <p:tavLst>
                                            <p:tav tm="0">
                                              <p:val>
                                                <p:strVal val="#ppt_x"/>
                                              </p:val>
                                            </p:tav>
                                            <p:tav tm="100000">
                                              <p:val>
                                                <p:strVal val="#ppt_x"/>
                                              </p:val>
                                            </p:tav>
                                          </p:tavLst>
                                        </p:anim>
                                        <p:anim calcmode="lin" valueType="num">
                                          <p:cBhvr additive="base">
                                            <p:cTn id="5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2"/>
                    </p:tgtEl>
                  </p:cMediaNode>
                </p:audio>
              </p:childTnLst>
            </p:cTn>
          </p:par>
        </p:tnLst>
        <p:bldLst>
          <p:bldP spid="49" grpId="0"/>
          <p:bldP spid="76"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000" fill="hold"/>
                                            <p:tgtEl>
                                              <p:spTgt spid="46"/>
                                            </p:tgtEl>
                                            <p:attrNameLst>
                                              <p:attrName>ppt_x</p:attrName>
                                            </p:attrNameLst>
                                          </p:cBhvr>
                                          <p:tavLst>
                                            <p:tav tm="0">
                                              <p:val>
                                                <p:strVal val="#ppt_x"/>
                                              </p:val>
                                            </p:tav>
                                            <p:tav tm="100000">
                                              <p:val>
                                                <p:strVal val="#ppt_x"/>
                                              </p:val>
                                            </p:tav>
                                          </p:tavLst>
                                        </p:anim>
                                        <p:anim calcmode="lin" valueType="num">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2000" fill="hold"/>
                                            <p:tgtEl>
                                              <p:spTgt spid="50"/>
                                            </p:tgtEl>
                                            <p:attrNameLst>
                                              <p:attrName>ppt_x</p:attrName>
                                            </p:attrNameLst>
                                          </p:cBhvr>
                                          <p:tavLst>
                                            <p:tav tm="0">
                                              <p:val>
                                                <p:strVal val="0-#ppt_w/2"/>
                                              </p:val>
                                            </p:tav>
                                            <p:tav tm="100000">
                                              <p:val>
                                                <p:strVal val="#ppt_x"/>
                                              </p:val>
                                            </p:tav>
                                          </p:tavLst>
                                        </p:anim>
                                        <p:anim calcmode="lin" valueType="num">
                                          <p:cBhvr additive="base">
                                            <p:cTn id="12" dur="2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2000" fill="hold"/>
                                            <p:tgtEl>
                                              <p:spTgt spid="43"/>
                                            </p:tgtEl>
                                            <p:attrNameLst>
                                              <p:attrName>ppt_x</p:attrName>
                                            </p:attrNameLst>
                                          </p:cBhvr>
                                          <p:tavLst>
                                            <p:tav tm="0">
                                              <p:val>
                                                <p:strVal val="1+#ppt_w/2"/>
                                              </p:val>
                                            </p:tav>
                                            <p:tav tm="100000">
                                              <p:val>
                                                <p:strVal val="#ppt_x"/>
                                              </p:val>
                                            </p:tav>
                                          </p:tavLst>
                                        </p:anim>
                                        <p:anim calcmode="lin" valueType="num">
                                          <p:cBhvr additive="base">
                                            <p:cTn id="16" dur="2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1+#ppt_w/2"/>
                                              </p:val>
                                            </p:tav>
                                            <p:tav tm="100000">
                                              <p:val>
                                                <p:strVal val="#ppt_x"/>
                                              </p:val>
                                            </p:tav>
                                          </p:tavLst>
                                        </p:anim>
                                        <p:anim calcmode="lin" valueType="num">
                                          <p:cBhvr additive="base">
                                            <p:cTn id="20" dur="20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2000" fill="hold"/>
                                            <p:tgtEl>
                                              <p:spTgt spid="70"/>
                                            </p:tgtEl>
                                            <p:attrNameLst>
                                              <p:attrName>ppt_x</p:attrName>
                                            </p:attrNameLst>
                                          </p:cBhvr>
                                          <p:tavLst>
                                            <p:tav tm="0">
                                              <p:val>
                                                <p:strVal val="0-#ppt_w/2"/>
                                              </p:val>
                                            </p:tav>
                                            <p:tav tm="100000">
                                              <p:val>
                                                <p:strVal val="#ppt_x"/>
                                              </p:val>
                                            </p:tav>
                                          </p:tavLst>
                                        </p:anim>
                                        <p:anim calcmode="lin" valueType="num">
                                          <p:cBhvr additive="base">
                                            <p:cTn id="24" dur="2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2000" fill="hold"/>
                                            <p:tgtEl>
                                              <p:spTgt spid="73"/>
                                            </p:tgtEl>
                                            <p:attrNameLst>
                                              <p:attrName>ppt_x</p:attrName>
                                            </p:attrNameLst>
                                          </p:cBhvr>
                                          <p:tavLst>
                                            <p:tav tm="0">
                                              <p:val>
                                                <p:strVal val="0-#ppt_w/2"/>
                                              </p:val>
                                            </p:tav>
                                            <p:tav tm="100000">
                                              <p:val>
                                                <p:strVal val="#ppt_x"/>
                                              </p:val>
                                            </p:tav>
                                          </p:tavLst>
                                        </p:anim>
                                        <p:anim calcmode="lin" valueType="num">
                                          <p:cBhvr additive="base">
                                            <p:cTn id="28" dur="20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2000" fill="hold"/>
                                            <p:tgtEl>
                                              <p:spTgt spid="64"/>
                                            </p:tgtEl>
                                            <p:attrNameLst>
                                              <p:attrName>ppt_x</p:attrName>
                                            </p:attrNameLst>
                                          </p:cBhvr>
                                          <p:tavLst>
                                            <p:tav tm="0">
                                              <p:val>
                                                <p:strVal val="1+#ppt_w/2"/>
                                              </p:val>
                                            </p:tav>
                                            <p:tav tm="100000">
                                              <p:val>
                                                <p:strVal val="#ppt_x"/>
                                              </p:val>
                                            </p:tav>
                                          </p:tavLst>
                                        </p:anim>
                                        <p:anim calcmode="lin" valueType="num">
                                          <p:cBhvr additive="base">
                                            <p:cTn id="32" dur="20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2000" fill="hold"/>
                                            <p:tgtEl>
                                              <p:spTgt spid="86"/>
                                            </p:tgtEl>
                                            <p:attrNameLst>
                                              <p:attrName>ppt_x</p:attrName>
                                            </p:attrNameLst>
                                          </p:cBhvr>
                                          <p:tavLst>
                                            <p:tav tm="0">
                                              <p:val>
                                                <p:strVal val="0-#ppt_w/2"/>
                                              </p:val>
                                            </p:tav>
                                            <p:tav tm="100000">
                                              <p:val>
                                                <p:strVal val="#ppt_x"/>
                                              </p:val>
                                            </p:tav>
                                          </p:tavLst>
                                        </p:anim>
                                        <p:anim calcmode="lin" valueType="num">
                                          <p:cBhvr additive="base">
                                            <p:cTn id="36" dur="2000" fill="hold"/>
                                            <p:tgtEl>
                                              <p:spTgt spid="8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right)">
                                          <p:cBhvr>
                                            <p:cTn id="40" dur="2250"/>
                                            <p:tgtEl>
                                              <p:spTgt spid="97"/>
                                            </p:tgtEl>
                                          </p:cBhvr>
                                        </p:animEffect>
                                      </p:childTnLst>
                                    </p:cTn>
                                  </p:par>
                                  <p:par>
                                    <p:cTn id="41" presetID="22" presetClass="entr" presetSubtype="8"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2250"/>
                                            <p:tgtEl>
                                              <p:spTgt spid="79"/>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Effect transition="in" filter="fade">
                                          <p:cBhvr>
                                            <p:cTn id="49" dur="1000"/>
                                            <p:tgtEl>
                                              <p:spTgt spid="49"/>
                                            </p:tgtEl>
                                          </p:cBhvr>
                                        </p:animEffect>
                                      </p:childTnLst>
                                    </p:cTn>
                                  </p:par>
                                </p:childTnLst>
                              </p:cTn>
                            </p:par>
                            <p:par>
                              <p:cTn id="50" fill="hold">
                                <p:stCondLst>
                                  <p:cond delay="5250"/>
                                </p:stCondLst>
                                <p:childTnLst>
                                  <p:par>
                                    <p:cTn id="51" presetID="5" presetClass="entr" presetSubtype="1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checkerboard(across)">
                                          <p:cBhvr>
                                            <p:cTn id="53" dur="500"/>
                                            <p:tgtEl>
                                              <p:spTgt spid="76"/>
                                            </p:tgtEl>
                                          </p:cBhvr>
                                        </p:animEffect>
                                      </p:childTnLst>
                                    </p:cTn>
                                  </p:par>
                                </p:childTnLst>
                              </p:cTn>
                            </p:par>
                            <p:par>
                              <p:cTn id="54" fill="hold">
                                <p:stCondLst>
                                  <p:cond delay="5750"/>
                                </p:stCondLst>
                                <p:childTnLst>
                                  <p:par>
                                    <p:cTn id="55" presetID="2" presetClass="entr" presetSubtype="4" fill="hold" grpId="0" nodeType="after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additive="base">
                                            <p:cTn id="57" dur="500" fill="hold"/>
                                            <p:tgtEl>
                                              <p:spTgt spid="103"/>
                                            </p:tgtEl>
                                            <p:attrNameLst>
                                              <p:attrName>ppt_x</p:attrName>
                                            </p:attrNameLst>
                                          </p:cBhvr>
                                          <p:tavLst>
                                            <p:tav tm="0">
                                              <p:val>
                                                <p:strVal val="#ppt_x"/>
                                              </p:val>
                                            </p:tav>
                                            <p:tav tm="100000">
                                              <p:val>
                                                <p:strVal val="#ppt_x"/>
                                              </p:val>
                                            </p:tav>
                                          </p:tavLst>
                                        </p:anim>
                                        <p:anim calcmode="lin" valueType="num">
                                          <p:cBhvr additive="base">
                                            <p:cTn id="5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2"/>
                    </p:tgtEl>
                  </p:cMediaNode>
                </p:audio>
              </p:childTnLst>
            </p:cTn>
          </p:par>
        </p:tnLst>
        <p:bldLst>
          <p:bldP spid="49" grpId="0"/>
          <p:bldP spid="76" grpId="0"/>
          <p:bldP spid="10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53" name="PA_矩形 48"/>
          <p:cNvSpPr/>
          <p:nvPr>
            <p:custDataLst>
              <p:tags r:id="rId1"/>
            </p:custDataLst>
          </p:nvPr>
        </p:nvSpPr>
        <p:spPr bwMode="auto">
          <a:xfrm>
            <a:off x="1663718" y="2644937"/>
            <a:ext cx="3681043" cy="1568450"/>
          </a:xfrm>
          <a:prstGeom prst="rect">
            <a:avLst/>
          </a:prstGeom>
          <a:noFill/>
          <a:effectLst/>
        </p:spPr>
        <p:txBody>
          <a:bodyPr wrap="square" lIns="91440" tIns="45720" rIns="91440" bIns="45720">
            <a:spAutoFit/>
          </a:bodyPr>
          <a:lstStyle/>
          <a:p>
            <a:pPr>
              <a:defRPr/>
            </a:pPr>
            <a:r>
              <a:rPr lang="zh-CN" altLang="en-US" sz="4800" b="1" spc="-85" dirty="0">
                <a:solidFill>
                  <a:schemeClr val="accent1"/>
                </a:solidFill>
                <a:latin typeface="微软雅黑" panose="020B0503020204020204" charset="-122"/>
                <a:ea typeface="微软雅黑" panose="020B0503020204020204" charset="-122"/>
                <a:cs typeface="Open Sans Light" panose="020B0306030504020204" pitchFamily="34" charset="0"/>
              </a:rPr>
              <a:t>目录</a:t>
            </a:r>
            <a:r>
              <a:rPr lang="en-US" sz="4800" b="1" spc="-85" dirty="0">
                <a:solidFill>
                  <a:schemeClr val="accent1"/>
                </a:solidFill>
                <a:latin typeface="微软雅黑" panose="020B0503020204020204" charset="-122"/>
                <a:ea typeface="微软雅黑" panose="020B0503020204020204" charset="-122"/>
                <a:cs typeface="Open Sans Light" panose="020B0306030504020204" pitchFamily="34" charset="0"/>
              </a:rPr>
              <a:t>CONTENT</a:t>
            </a:r>
          </a:p>
        </p:txBody>
      </p:sp>
      <p:grpSp>
        <p:nvGrpSpPr>
          <p:cNvPr id="54" name="PA_组合 9"/>
          <p:cNvGrpSpPr/>
          <p:nvPr>
            <p:custDataLst>
              <p:tags r:id="rId2"/>
            </p:custDataLst>
          </p:nvPr>
        </p:nvGrpSpPr>
        <p:grpSpPr>
          <a:xfrm>
            <a:off x="5308785" y="1130625"/>
            <a:ext cx="912000" cy="912000"/>
            <a:chOff x="2494238" y="1545926"/>
            <a:chExt cx="1170130" cy="1170130"/>
          </a:xfrm>
        </p:grpSpPr>
        <p:sp>
          <p:nvSpPr>
            <p:cNvPr id="55" name="椭圆 54"/>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69" name="椭圆 68"/>
            <p:cNvSpPr/>
            <p:nvPr/>
          </p:nvSpPr>
          <p:spPr>
            <a:xfrm>
              <a:off x="2633023" y="1684711"/>
              <a:ext cx="892559" cy="892559"/>
            </a:xfrm>
            <a:prstGeom prst="ellipse">
              <a:avLst/>
            </a:prstGeom>
            <a:solidFill>
              <a:schemeClr val="accent1"/>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70" name="PA_矩形 13"/>
          <p:cNvSpPr/>
          <p:nvPr>
            <p:custDataLst>
              <p:tags r:id="rId3"/>
            </p:custDataLst>
          </p:nvPr>
        </p:nvSpPr>
        <p:spPr>
          <a:xfrm>
            <a:off x="6358493" y="1321360"/>
            <a:ext cx="3654334" cy="502445"/>
          </a:xfrm>
          <a:prstGeom prst="rect">
            <a:avLst/>
          </a:prstGeom>
        </p:spPr>
        <p:txBody>
          <a:bodyPr wrap="square">
            <a:spAutoFit/>
          </a:bodyPr>
          <a:lstStyle/>
          <a:p>
            <a:r>
              <a:rPr lang="en-US" altLang="zh-CN" sz="2665" dirty="0">
                <a:latin typeface="微软雅黑" panose="020B0503020204020204" charset="-122"/>
                <a:ea typeface="微软雅黑" panose="020B0503020204020204" charset="-122"/>
              </a:rPr>
              <a:t>1. </a:t>
            </a:r>
            <a:r>
              <a:rPr lang="zh-CN" altLang="en-US" sz="2665" dirty="0">
                <a:latin typeface="微软雅黑" panose="020B0503020204020204" charset="-122"/>
                <a:ea typeface="微软雅黑" panose="020B0503020204020204" charset="-122"/>
              </a:rPr>
              <a:t>职业人和职业素养</a:t>
            </a:r>
          </a:p>
        </p:txBody>
      </p:sp>
      <p:grpSp>
        <p:nvGrpSpPr>
          <p:cNvPr id="71" name="PA_组合 14"/>
          <p:cNvGrpSpPr/>
          <p:nvPr>
            <p:custDataLst>
              <p:tags r:id="rId4"/>
            </p:custDataLst>
          </p:nvPr>
        </p:nvGrpSpPr>
        <p:grpSpPr>
          <a:xfrm>
            <a:off x="5308785" y="2364575"/>
            <a:ext cx="912000" cy="912000"/>
            <a:chOff x="2494238" y="1545926"/>
            <a:chExt cx="1170130" cy="1170130"/>
          </a:xfrm>
        </p:grpSpPr>
        <p:sp>
          <p:nvSpPr>
            <p:cNvPr id="73" name="椭圆 72"/>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74" name="椭圆 73"/>
            <p:cNvSpPr/>
            <p:nvPr/>
          </p:nvSpPr>
          <p:spPr>
            <a:xfrm>
              <a:off x="2633023" y="1684711"/>
              <a:ext cx="892559" cy="892559"/>
            </a:xfrm>
            <a:prstGeom prst="ellipse">
              <a:avLst/>
            </a:prstGeom>
            <a:solidFill>
              <a:schemeClr val="accent3"/>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75" name="PA_矩形 17"/>
          <p:cNvSpPr/>
          <p:nvPr>
            <p:custDataLst>
              <p:tags r:id="rId5"/>
            </p:custDataLst>
          </p:nvPr>
        </p:nvSpPr>
        <p:spPr>
          <a:xfrm>
            <a:off x="6358493" y="2555309"/>
            <a:ext cx="4943226" cy="502445"/>
          </a:xfrm>
          <a:prstGeom prst="rect">
            <a:avLst/>
          </a:prstGeom>
        </p:spPr>
        <p:txBody>
          <a:bodyPr wrap="square">
            <a:spAutoFit/>
          </a:bodyPr>
          <a:lstStyle/>
          <a:p>
            <a:r>
              <a:rPr lang="en-US" altLang="zh-CN" sz="2665" dirty="0">
                <a:latin typeface="微软雅黑" panose="020B0503020204020204" charset="-122"/>
                <a:ea typeface="微软雅黑" panose="020B0503020204020204" charset="-122"/>
              </a:rPr>
              <a:t>2. </a:t>
            </a:r>
            <a:r>
              <a:rPr lang="zh-CN" altLang="en-US" sz="2665" dirty="0">
                <a:latin typeface="微软雅黑" panose="020B0503020204020204" charset="-122"/>
                <a:ea typeface="微软雅黑" panose="020B0503020204020204" charset="-122"/>
              </a:rPr>
              <a:t>一流员工的十大职业素养</a:t>
            </a:r>
          </a:p>
        </p:txBody>
      </p:sp>
      <p:grpSp>
        <p:nvGrpSpPr>
          <p:cNvPr id="76" name="PA_组合 18"/>
          <p:cNvGrpSpPr/>
          <p:nvPr>
            <p:custDataLst>
              <p:tags r:id="rId6"/>
            </p:custDataLst>
          </p:nvPr>
        </p:nvGrpSpPr>
        <p:grpSpPr>
          <a:xfrm>
            <a:off x="5308785" y="3598524"/>
            <a:ext cx="912000" cy="912000"/>
            <a:chOff x="2494238" y="1545926"/>
            <a:chExt cx="1170130" cy="1170130"/>
          </a:xfrm>
        </p:grpSpPr>
        <p:sp>
          <p:nvSpPr>
            <p:cNvPr id="77" name="椭圆 76"/>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78" name="椭圆 77"/>
            <p:cNvSpPr/>
            <p:nvPr/>
          </p:nvSpPr>
          <p:spPr>
            <a:xfrm>
              <a:off x="2633023" y="1684711"/>
              <a:ext cx="892559" cy="892559"/>
            </a:xfrm>
            <a:prstGeom prst="ellipse">
              <a:avLst/>
            </a:prstGeom>
            <a:solidFill>
              <a:schemeClr val="accent1"/>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79" name="PA_矩形 21"/>
          <p:cNvSpPr/>
          <p:nvPr>
            <p:custDataLst>
              <p:tags r:id="rId7"/>
            </p:custDataLst>
          </p:nvPr>
        </p:nvSpPr>
        <p:spPr>
          <a:xfrm>
            <a:off x="6358493" y="3789259"/>
            <a:ext cx="3969329" cy="501650"/>
          </a:xfrm>
          <a:prstGeom prst="rect">
            <a:avLst/>
          </a:prstGeom>
        </p:spPr>
        <p:txBody>
          <a:bodyPr wrap="square">
            <a:spAutoFit/>
          </a:bodyPr>
          <a:lstStyle/>
          <a:p>
            <a:r>
              <a:rPr lang="en-US" altLang="zh-CN" sz="2665" dirty="0">
                <a:latin typeface="微软雅黑" panose="020B0503020204020204" charset="-122"/>
                <a:ea typeface="微软雅黑" panose="020B0503020204020204" charset="-122"/>
              </a:rPr>
              <a:t>3. </a:t>
            </a:r>
            <a:r>
              <a:rPr lang="zh-CN" altLang="en-US" sz="2665" dirty="0">
                <a:latin typeface="微软雅黑" panose="020B0503020204020204" charset="-122"/>
                <a:ea typeface="微软雅黑" panose="020B0503020204020204" charset="-122"/>
              </a:rPr>
              <a:t>如何提高职业素养</a:t>
            </a:r>
          </a:p>
        </p:txBody>
      </p:sp>
      <p:grpSp>
        <p:nvGrpSpPr>
          <p:cNvPr id="80" name="PA_组合 22"/>
          <p:cNvGrpSpPr/>
          <p:nvPr>
            <p:custDataLst>
              <p:tags r:id="rId8"/>
            </p:custDataLst>
          </p:nvPr>
        </p:nvGrpSpPr>
        <p:grpSpPr>
          <a:xfrm>
            <a:off x="5312595" y="4831838"/>
            <a:ext cx="912000" cy="912000"/>
            <a:chOff x="2494238" y="1545926"/>
            <a:chExt cx="1170130" cy="1170130"/>
          </a:xfrm>
        </p:grpSpPr>
        <p:sp>
          <p:nvSpPr>
            <p:cNvPr id="81" name="椭圆 80"/>
            <p:cNvSpPr/>
            <p:nvPr/>
          </p:nvSpPr>
          <p:spPr>
            <a:xfrm>
              <a:off x="2494238" y="1545926"/>
              <a:ext cx="1170130" cy="117013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82" name="椭圆 81"/>
            <p:cNvSpPr/>
            <p:nvPr/>
          </p:nvSpPr>
          <p:spPr>
            <a:xfrm>
              <a:off x="2633023" y="1684711"/>
              <a:ext cx="892559" cy="892559"/>
            </a:xfrm>
            <a:prstGeom prst="ellipse">
              <a:avLst/>
            </a:prstGeom>
            <a:solidFill>
              <a:schemeClr val="accent3"/>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83" name="PA_矩形 25"/>
          <p:cNvSpPr/>
          <p:nvPr>
            <p:custDataLst>
              <p:tags r:id="rId9"/>
            </p:custDataLst>
          </p:nvPr>
        </p:nvSpPr>
        <p:spPr>
          <a:xfrm>
            <a:off x="6358255" y="5023485"/>
            <a:ext cx="3629660" cy="501650"/>
          </a:xfrm>
          <a:prstGeom prst="rect">
            <a:avLst/>
          </a:prstGeom>
        </p:spPr>
        <p:txBody>
          <a:bodyPr wrap="square">
            <a:spAutoFit/>
          </a:bodyPr>
          <a:lstStyle/>
          <a:p>
            <a:r>
              <a:rPr lang="en-US" altLang="zh-CN" sz="2665" dirty="0">
                <a:latin typeface="微软雅黑" panose="020B0503020204020204" charset="-122"/>
                <a:ea typeface="微软雅黑" panose="020B0503020204020204" charset="-122"/>
              </a:rPr>
              <a:t>4.  </a:t>
            </a:r>
            <a:r>
              <a:rPr lang="zh-CN" altLang="en-US" sz="2665" dirty="0">
                <a:latin typeface="微软雅黑" panose="020B0503020204020204" charset="-122"/>
                <a:ea typeface="微软雅黑" panose="020B0503020204020204" charset="-122"/>
              </a:rPr>
              <a:t>职业化沟通技巧 </a:t>
            </a:r>
          </a:p>
        </p:txBody>
      </p:sp>
      <p:sp>
        <p:nvSpPr>
          <p:cNvPr id="84" name="PA_任意多边形 116"/>
          <p:cNvSpPr>
            <a:spLocks noEditPoints="1"/>
          </p:cNvSpPr>
          <p:nvPr>
            <p:custDataLst>
              <p:tags r:id="rId10"/>
            </p:custDataLst>
          </p:nvPr>
        </p:nvSpPr>
        <p:spPr bwMode="auto">
          <a:xfrm>
            <a:off x="5586298" y="1442705"/>
            <a:ext cx="356973" cy="28784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65810" tIns="82905" rIns="165810" bIns="82905" numCol="1" anchor="t" anchorCtr="0" compatLnSpc="1"/>
          <a:lstStyle/>
          <a:p>
            <a:endParaRPr lang="en-US" sz="1865"/>
          </a:p>
        </p:txBody>
      </p:sp>
      <p:sp>
        <p:nvSpPr>
          <p:cNvPr id="85" name="PA_任意多边形 71"/>
          <p:cNvSpPr>
            <a:spLocks noEditPoints="1"/>
          </p:cNvSpPr>
          <p:nvPr>
            <p:custDataLst>
              <p:tags r:id="rId11"/>
            </p:custDataLst>
          </p:nvPr>
        </p:nvSpPr>
        <p:spPr bwMode="auto">
          <a:xfrm>
            <a:off x="5586298" y="2661816"/>
            <a:ext cx="365611" cy="342531"/>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165810" tIns="82905" rIns="165810" bIns="82905" numCol="1" anchor="t" anchorCtr="0" compatLnSpc="1"/>
          <a:lstStyle/>
          <a:p>
            <a:endParaRPr lang="en-US" sz="1865"/>
          </a:p>
        </p:txBody>
      </p:sp>
      <p:sp>
        <p:nvSpPr>
          <p:cNvPr id="86" name="PA_任意多边形 111"/>
          <p:cNvSpPr>
            <a:spLocks noEditPoints="1"/>
          </p:cNvSpPr>
          <p:nvPr>
            <p:custDataLst>
              <p:tags r:id="rId12"/>
            </p:custDataLst>
          </p:nvPr>
        </p:nvSpPr>
        <p:spPr bwMode="auto">
          <a:xfrm>
            <a:off x="5567221" y="3921849"/>
            <a:ext cx="384688" cy="265349"/>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vert="horz" wrap="square" lIns="165810" tIns="82905" rIns="165810" bIns="82905" numCol="1" anchor="t" anchorCtr="0" compatLnSpc="1"/>
          <a:lstStyle/>
          <a:p>
            <a:endParaRPr lang="en-US" sz="1865"/>
          </a:p>
        </p:txBody>
      </p:sp>
      <p:sp>
        <p:nvSpPr>
          <p:cNvPr id="87" name="PA_任意多边形 166"/>
          <p:cNvSpPr>
            <a:spLocks noEditPoints="1"/>
          </p:cNvSpPr>
          <p:nvPr>
            <p:custDataLst>
              <p:tags r:id="rId13"/>
            </p:custDataLst>
          </p:nvPr>
        </p:nvSpPr>
        <p:spPr bwMode="auto">
          <a:xfrm>
            <a:off x="5602170" y="5164667"/>
            <a:ext cx="314788" cy="246813"/>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65810" tIns="82905" rIns="165810" bIns="82905" numCol="1" anchor="t" anchorCtr="0" compatLnSpc="1"/>
          <a:lstStyle/>
          <a:p>
            <a:endParaRPr lang="en-US" sz="1865"/>
          </a:p>
        </p:txBody>
      </p:sp>
      <p:sp>
        <p:nvSpPr>
          <p:cNvPr id="89" name="椭圆 88"/>
          <p:cNvSpPr/>
          <p:nvPr/>
        </p:nvSpPr>
        <p:spPr>
          <a:xfrm>
            <a:off x="10633877" y="5902633"/>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90" name="椭圆 89"/>
          <p:cNvSpPr/>
          <p:nvPr/>
        </p:nvSpPr>
        <p:spPr>
          <a:xfrm>
            <a:off x="11472389" y="4675275"/>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91" name="组合 90"/>
          <p:cNvGrpSpPr/>
          <p:nvPr/>
        </p:nvGrpSpPr>
        <p:grpSpPr>
          <a:xfrm>
            <a:off x="9819736" y="6328450"/>
            <a:ext cx="293021" cy="293021"/>
            <a:chOff x="304800" y="673100"/>
            <a:chExt cx="4000500" cy="4000500"/>
          </a:xfrm>
          <a:effectLst>
            <a:outerShdw blurRad="381000" dist="152400" dir="8100000" algn="tr" rotWithShape="0">
              <a:prstClr val="black">
                <a:alpha val="7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93" name="椭圆 9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94" name="组合 93"/>
          <p:cNvGrpSpPr/>
          <p:nvPr/>
        </p:nvGrpSpPr>
        <p:grpSpPr>
          <a:xfrm>
            <a:off x="9996071" y="5440363"/>
            <a:ext cx="383872" cy="383872"/>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96" name="椭圆 9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97" name="组合 96"/>
          <p:cNvGrpSpPr/>
          <p:nvPr/>
        </p:nvGrpSpPr>
        <p:grpSpPr>
          <a:xfrm>
            <a:off x="11456896" y="5513299"/>
            <a:ext cx="544475" cy="544475"/>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99" name="椭圆 9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100" name="椭圆 99"/>
          <p:cNvSpPr/>
          <p:nvPr/>
        </p:nvSpPr>
        <p:spPr>
          <a:xfrm>
            <a:off x="9080788" y="6255121"/>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1" name="椭圆 100"/>
          <p:cNvSpPr/>
          <p:nvPr/>
        </p:nvSpPr>
        <p:spPr>
          <a:xfrm>
            <a:off x="11688342" y="6623851"/>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2" name="椭圆 101"/>
          <p:cNvSpPr/>
          <p:nvPr/>
        </p:nvSpPr>
        <p:spPr>
          <a:xfrm>
            <a:off x="181142" y="571173"/>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3" name="椭圆 102"/>
          <p:cNvSpPr/>
          <p:nvPr/>
        </p:nvSpPr>
        <p:spPr>
          <a:xfrm>
            <a:off x="2092804" y="281075"/>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104" name="组合 103"/>
          <p:cNvGrpSpPr/>
          <p:nvPr/>
        </p:nvGrpSpPr>
        <p:grpSpPr>
          <a:xfrm>
            <a:off x="1015461" y="1162725"/>
            <a:ext cx="293021" cy="293021"/>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106" name="椭圆 10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107" name="组合 106"/>
          <p:cNvGrpSpPr/>
          <p:nvPr/>
        </p:nvGrpSpPr>
        <p:grpSpPr>
          <a:xfrm>
            <a:off x="1708686" y="1114108"/>
            <a:ext cx="383872" cy="383872"/>
            <a:chOff x="304800" y="673100"/>
            <a:chExt cx="4000500" cy="4000500"/>
          </a:xfrm>
          <a:effectLst>
            <a:outerShdw blurRad="381000" dist="152400" dir="8100000" algn="tr" rotWithShape="0">
              <a:prstClr val="black">
                <a:alpha val="7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109" name="椭圆 108"/>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110" name="组合 109"/>
          <p:cNvGrpSpPr/>
          <p:nvPr/>
        </p:nvGrpSpPr>
        <p:grpSpPr>
          <a:xfrm>
            <a:off x="1016226" y="115164"/>
            <a:ext cx="544475" cy="544475"/>
            <a:chOff x="304800" y="673100"/>
            <a:chExt cx="4000500" cy="4000500"/>
          </a:xfrm>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113" name="椭圆 112"/>
          <p:cNvSpPr/>
          <p:nvPr/>
        </p:nvSpPr>
        <p:spPr>
          <a:xfrm>
            <a:off x="364143" y="1730111"/>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14" name="椭圆 113"/>
          <p:cNvSpPr/>
          <p:nvPr/>
        </p:nvSpPr>
        <p:spPr>
          <a:xfrm>
            <a:off x="180872" y="127166"/>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crush"/>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nodeType="withEffect">
                                  <p:stCondLst>
                                    <p:cond delay="90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grpId="0" nodeType="withEffect">
                                  <p:stCondLst>
                                    <p:cond delay="120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nodeType="withEffect">
                                  <p:stCondLst>
                                    <p:cond delay="150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10" presetClass="entr" presetSubtype="0" fill="hold" nodeType="withEffect">
                                  <p:stCondLst>
                                    <p:cond delay="210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grpId="0" nodeType="withEffect">
                                  <p:stCondLst>
                                    <p:cond delay="24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270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grpId="0" nodeType="withEffect">
                                  <p:stCondLst>
                                    <p:cond delay="300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330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par>
                                <p:cTn id="42" presetID="10" presetClass="entr" presetSubtype="0" fill="hold" grpId="0" nodeType="withEffect">
                                  <p:stCondLst>
                                    <p:cond delay="360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p:cTn id="54" dur="500" fill="hold"/>
                                        <p:tgtEl>
                                          <p:spTgt spid="103"/>
                                        </p:tgtEl>
                                        <p:attrNameLst>
                                          <p:attrName>ppt_w</p:attrName>
                                        </p:attrNameLst>
                                      </p:cBhvr>
                                      <p:tavLst>
                                        <p:tav tm="0">
                                          <p:val>
                                            <p:fltVal val="0"/>
                                          </p:val>
                                        </p:tav>
                                        <p:tav tm="100000">
                                          <p:val>
                                            <p:strVal val="#ppt_w"/>
                                          </p:val>
                                        </p:tav>
                                      </p:tavLst>
                                    </p:anim>
                                    <p:anim calcmode="lin" valueType="num">
                                      <p:cBhvr>
                                        <p:cTn id="55" dur="500" fill="hold"/>
                                        <p:tgtEl>
                                          <p:spTgt spid="103"/>
                                        </p:tgtEl>
                                        <p:attrNameLst>
                                          <p:attrName>ppt_h</p:attrName>
                                        </p:attrNameLst>
                                      </p:cBhvr>
                                      <p:tavLst>
                                        <p:tav tm="0">
                                          <p:val>
                                            <p:fltVal val="0"/>
                                          </p:val>
                                        </p:tav>
                                        <p:tav tm="100000">
                                          <p:val>
                                            <p:strVal val="#ppt_h"/>
                                          </p:val>
                                        </p:tav>
                                      </p:tavLst>
                                    </p:anim>
                                    <p:animEffect transition="in" filter="fade">
                                      <p:cBhvr>
                                        <p:cTn id="56" dur="500"/>
                                        <p:tgtEl>
                                          <p:spTgt spid="103"/>
                                        </p:tgtEl>
                                      </p:cBhvr>
                                    </p:animEffect>
                                  </p:childTnLst>
                                </p:cTn>
                              </p:par>
                              <p:par>
                                <p:cTn id="57" presetID="53" presetClass="entr" presetSubtype="16"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 calcmode="lin" valueType="num">
                                      <p:cBhvr>
                                        <p:cTn id="59" dur="500" fill="hold"/>
                                        <p:tgtEl>
                                          <p:spTgt spid="104"/>
                                        </p:tgtEl>
                                        <p:attrNameLst>
                                          <p:attrName>ppt_w</p:attrName>
                                        </p:attrNameLst>
                                      </p:cBhvr>
                                      <p:tavLst>
                                        <p:tav tm="0">
                                          <p:val>
                                            <p:fltVal val="0"/>
                                          </p:val>
                                        </p:tav>
                                        <p:tav tm="100000">
                                          <p:val>
                                            <p:strVal val="#ppt_w"/>
                                          </p:val>
                                        </p:tav>
                                      </p:tavLst>
                                    </p:anim>
                                    <p:anim calcmode="lin" valueType="num">
                                      <p:cBhvr>
                                        <p:cTn id="60" dur="500" fill="hold"/>
                                        <p:tgtEl>
                                          <p:spTgt spid="104"/>
                                        </p:tgtEl>
                                        <p:attrNameLst>
                                          <p:attrName>ppt_h</p:attrName>
                                        </p:attrNameLst>
                                      </p:cBhvr>
                                      <p:tavLst>
                                        <p:tav tm="0">
                                          <p:val>
                                            <p:fltVal val="0"/>
                                          </p:val>
                                        </p:tav>
                                        <p:tav tm="100000">
                                          <p:val>
                                            <p:strVal val="#ppt_h"/>
                                          </p:val>
                                        </p:tav>
                                      </p:tavLst>
                                    </p:anim>
                                    <p:animEffect transition="in" filter="fade">
                                      <p:cBhvr>
                                        <p:cTn id="61" dur="500"/>
                                        <p:tgtEl>
                                          <p:spTgt spid="104"/>
                                        </p:tgtEl>
                                      </p:cBhvr>
                                    </p:animEffect>
                                  </p:childTnLst>
                                </p:cTn>
                              </p:par>
                              <p:par>
                                <p:cTn id="62" presetID="53" presetClass="entr" presetSubtype="16" fill="hold" nodeType="withEffect">
                                  <p:stCondLst>
                                    <p:cond delay="0"/>
                                  </p:stCondLst>
                                  <p:childTnLst>
                                    <p:set>
                                      <p:cBhvr>
                                        <p:cTn id="63" dur="1" fill="hold">
                                          <p:stCondLst>
                                            <p:cond delay="0"/>
                                          </p:stCondLst>
                                        </p:cTn>
                                        <p:tgtEl>
                                          <p:spTgt spid="107"/>
                                        </p:tgtEl>
                                        <p:attrNameLst>
                                          <p:attrName>style.visibility</p:attrName>
                                        </p:attrNameLst>
                                      </p:cBhvr>
                                      <p:to>
                                        <p:strVal val="visible"/>
                                      </p:to>
                                    </p:set>
                                    <p:anim calcmode="lin" valueType="num">
                                      <p:cBhvr>
                                        <p:cTn id="64" dur="500" fill="hold"/>
                                        <p:tgtEl>
                                          <p:spTgt spid="107"/>
                                        </p:tgtEl>
                                        <p:attrNameLst>
                                          <p:attrName>ppt_w</p:attrName>
                                        </p:attrNameLst>
                                      </p:cBhvr>
                                      <p:tavLst>
                                        <p:tav tm="0">
                                          <p:val>
                                            <p:fltVal val="0"/>
                                          </p:val>
                                        </p:tav>
                                        <p:tav tm="100000">
                                          <p:val>
                                            <p:strVal val="#ppt_w"/>
                                          </p:val>
                                        </p:tav>
                                      </p:tavLst>
                                    </p:anim>
                                    <p:anim calcmode="lin" valueType="num">
                                      <p:cBhvr>
                                        <p:cTn id="65" dur="500" fill="hold"/>
                                        <p:tgtEl>
                                          <p:spTgt spid="107"/>
                                        </p:tgtEl>
                                        <p:attrNameLst>
                                          <p:attrName>ppt_h</p:attrName>
                                        </p:attrNameLst>
                                      </p:cBhvr>
                                      <p:tavLst>
                                        <p:tav tm="0">
                                          <p:val>
                                            <p:fltVal val="0"/>
                                          </p:val>
                                        </p:tav>
                                        <p:tav tm="100000">
                                          <p:val>
                                            <p:strVal val="#ppt_h"/>
                                          </p:val>
                                        </p:tav>
                                      </p:tavLst>
                                    </p:anim>
                                    <p:animEffect transition="in" filter="fade">
                                      <p:cBhvr>
                                        <p:cTn id="66" dur="500"/>
                                        <p:tgtEl>
                                          <p:spTgt spid="107"/>
                                        </p:tgtEl>
                                      </p:cBhvr>
                                    </p:animEffect>
                                  </p:childTnLst>
                                </p:cTn>
                              </p:par>
                              <p:par>
                                <p:cTn id="67" presetID="53" presetClass="entr" presetSubtype="16"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p:cTn id="69" dur="500" fill="hold"/>
                                        <p:tgtEl>
                                          <p:spTgt spid="110"/>
                                        </p:tgtEl>
                                        <p:attrNameLst>
                                          <p:attrName>ppt_w</p:attrName>
                                        </p:attrNameLst>
                                      </p:cBhvr>
                                      <p:tavLst>
                                        <p:tav tm="0">
                                          <p:val>
                                            <p:fltVal val="0"/>
                                          </p:val>
                                        </p:tav>
                                        <p:tav tm="100000">
                                          <p:val>
                                            <p:strVal val="#ppt_w"/>
                                          </p:val>
                                        </p:tav>
                                      </p:tavLst>
                                    </p:anim>
                                    <p:anim calcmode="lin" valueType="num">
                                      <p:cBhvr>
                                        <p:cTn id="70" dur="500" fill="hold"/>
                                        <p:tgtEl>
                                          <p:spTgt spid="110"/>
                                        </p:tgtEl>
                                        <p:attrNameLst>
                                          <p:attrName>ppt_h</p:attrName>
                                        </p:attrNameLst>
                                      </p:cBhvr>
                                      <p:tavLst>
                                        <p:tav tm="0">
                                          <p:val>
                                            <p:fltVal val="0"/>
                                          </p:val>
                                        </p:tav>
                                        <p:tav tm="100000">
                                          <p:val>
                                            <p:strVal val="#ppt_h"/>
                                          </p:val>
                                        </p:tav>
                                      </p:tavLst>
                                    </p:anim>
                                    <p:animEffect transition="in" filter="fade">
                                      <p:cBhvr>
                                        <p:cTn id="71" dur="500"/>
                                        <p:tgtEl>
                                          <p:spTgt spid="11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3"/>
                                        </p:tgtEl>
                                        <p:attrNameLst>
                                          <p:attrName>style.visibility</p:attrName>
                                        </p:attrNameLst>
                                      </p:cBhvr>
                                      <p:to>
                                        <p:strVal val="visible"/>
                                      </p:to>
                                    </p:set>
                                    <p:anim calcmode="lin" valueType="num">
                                      <p:cBhvr>
                                        <p:cTn id="74" dur="500" fill="hold"/>
                                        <p:tgtEl>
                                          <p:spTgt spid="113"/>
                                        </p:tgtEl>
                                        <p:attrNameLst>
                                          <p:attrName>ppt_w</p:attrName>
                                        </p:attrNameLst>
                                      </p:cBhvr>
                                      <p:tavLst>
                                        <p:tav tm="0">
                                          <p:val>
                                            <p:fltVal val="0"/>
                                          </p:val>
                                        </p:tav>
                                        <p:tav tm="100000">
                                          <p:val>
                                            <p:strVal val="#ppt_w"/>
                                          </p:val>
                                        </p:tav>
                                      </p:tavLst>
                                    </p:anim>
                                    <p:anim calcmode="lin" valueType="num">
                                      <p:cBhvr>
                                        <p:cTn id="75" dur="500" fill="hold"/>
                                        <p:tgtEl>
                                          <p:spTgt spid="113"/>
                                        </p:tgtEl>
                                        <p:attrNameLst>
                                          <p:attrName>ppt_h</p:attrName>
                                        </p:attrNameLst>
                                      </p:cBhvr>
                                      <p:tavLst>
                                        <p:tav tm="0">
                                          <p:val>
                                            <p:fltVal val="0"/>
                                          </p:val>
                                        </p:tav>
                                        <p:tav tm="100000">
                                          <p:val>
                                            <p:strVal val="#ppt_h"/>
                                          </p:val>
                                        </p:tav>
                                      </p:tavLst>
                                    </p:anim>
                                    <p:animEffect transition="in" filter="fade">
                                      <p:cBhvr>
                                        <p:cTn id="76" dur="500"/>
                                        <p:tgtEl>
                                          <p:spTgt spid="1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p:cTn id="79" dur="500" fill="hold"/>
                                        <p:tgtEl>
                                          <p:spTgt spid="114"/>
                                        </p:tgtEl>
                                        <p:attrNameLst>
                                          <p:attrName>ppt_w</p:attrName>
                                        </p:attrNameLst>
                                      </p:cBhvr>
                                      <p:tavLst>
                                        <p:tav tm="0">
                                          <p:val>
                                            <p:fltVal val="0"/>
                                          </p:val>
                                        </p:tav>
                                        <p:tav tm="100000">
                                          <p:val>
                                            <p:strVal val="#ppt_w"/>
                                          </p:val>
                                        </p:tav>
                                      </p:tavLst>
                                    </p:anim>
                                    <p:anim calcmode="lin" valueType="num">
                                      <p:cBhvr>
                                        <p:cTn id="80" dur="500" fill="hold"/>
                                        <p:tgtEl>
                                          <p:spTgt spid="114"/>
                                        </p:tgtEl>
                                        <p:attrNameLst>
                                          <p:attrName>ppt_h</p:attrName>
                                        </p:attrNameLst>
                                      </p:cBhvr>
                                      <p:tavLst>
                                        <p:tav tm="0">
                                          <p:val>
                                            <p:fltVal val="0"/>
                                          </p:val>
                                        </p:tav>
                                        <p:tav tm="100000">
                                          <p:val>
                                            <p:strVal val="#ppt_h"/>
                                          </p:val>
                                        </p:tav>
                                      </p:tavLst>
                                    </p:anim>
                                    <p:animEffect transition="in" filter="fade">
                                      <p:cBhvr>
                                        <p:cTn id="81" dur="500"/>
                                        <p:tgtEl>
                                          <p:spTgt spid="1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 calcmode="lin" valueType="num">
                                      <p:cBhvr>
                                        <p:cTn id="89" dur="500" fill="hold"/>
                                        <p:tgtEl>
                                          <p:spTgt spid="90"/>
                                        </p:tgtEl>
                                        <p:attrNameLst>
                                          <p:attrName>ppt_w</p:attrName>
                                        </p:attrNameLst>
                                      </p:cBhvr>
                                      <p:tavLst>
                                        <p:tav tm="0">
                                          <p:val>
                                            <p:fltVal val="0"/>
                                          </p:val>
                                        </p:tav>
                                        <p:tav tm="100000">
                                          <p:val>
                                            <p:strVal val="#ppt_w"/>
                                          </p:val>
                                        </p:tav>
                                      </p:tavLst>
                                    </p:anim>
                                    <p:anim calcmode="lin" valueType="num">
                                      <p:cBhvr>
                                        <p:cTn id="90" dur="500" fill="hold"/>
                                        <p:tgtEl>
                                          <p:spTgt spid="90"/>
                                        </p:tgtEl>
                                        <p:attrNameLst>
                                          <p:attrName>ppt_h</p:attrName>
                                        </p:attrNameLst>
                                      </p:cBhvr>
                                      <p:tavLst>
                                        <p:tav tm="0">
                                          <p:val>
                                            <p:fltVal val="0"/>
                                          </p:val>
                                        </p:tav>
                                        <p:tav tm="100000">
                                          <p:val>
                                            <p:strVal val="#ppt_h"/>
                                          </p:val>
                                        </p:tav>
                                      </p:tavLst>
                                    </p:anim>
                                    <p:animEffect transition="in" filter="fade">
                                      <p:cBhvr>
                                        <p:cTn id="91" dur="500"/>
                                        <p:tgtEl>
                                          <p:spTgt spid="90"/>
                                        </p:tgtEl>
                                      </p:cBhvr>
                                    </p:animEffect>
                                  </p:childTnLst>
                                </p:cTn>
                              </p:par>
                              <p:par>
                                <p:cTn id="92" presetID="53" presetClass="entr" presetSubtype="16" fill="hold" nodeType="withEffect">
                                  <p:stCondLst>
                                    <p:cond delay="0"/>
                                  </p:stCondLst>
                                  <p:childTnLst>
                                    <p:set>
                                      <p:cBhvr>
                                        <p:cTn id="93" dur="1" fill="hold">
                                          <p:stCondLst>
                                            <p:cond delay="0"/>
                                          </p:stCondLst>
                                        </p:cTn>
                                        <p:tgtEl>
                                          <p:spTgt spid="91"/>
                                        </p:tgtEl>
                                        <p:attrNameLst>
                                          <p:attrName>style.visibility</p:attrName>
                                        </p:attrNameLst>
                                      </p:cBhvr>
                                      <p:to>
                                        <p:strVal val="visible"/>
                                      </p:to>
                                    </p:set>
                                    <p:anim calcmode="lin" valueType="num">
                                      <p:cBhvr>
                                        <p:cTn id="94" dur="500" fill="hold"/>
                                        <p:tgtEl>
                                          <p:spTgt spid="91"/>
                                        </p:tgtEl>
                                        <p:attrNameLst>
                                          <p:attrName>ppt_w</p:attrName>
                                        </p:attrNameLst>
                                      </p:cBhvr>
                                      <p:tavLst>
                                        <p:tav tm="0">
                                          <p:val>
                                            <p:fltVal val="0"/>
                                          </p:val>
                                        </p:tav>
                                        <p:tav tm="100000">
                                          <p:val>
                                            <p:strVal val="#ppt_w"/>
                                          </p:val>
                                        </p:tav>
                                      </p:tavLst>
                                    </p:anim>
                                    <p:anim calcmode="lin" valueType="num">
                                      <p:cBhvr>
                                        <p:cTn id="95" dur="500" fill="hold"/>
                                        <p:tgtEl>
                                          <p:spTgt spid="91"/>
                                        </p:tgtEl>
                                        <p:attrNameLst>
                                          <p:attrName>ppt_h</p:attrName>
                                        </p:attrNameLst>
                                      </p:cBhvr>
                                      <p:tavLst>
                                        <p:tav tm="0">
                                          <p:val>
                                            <p:fltVal val="0"/>
                                          </p:val>
                                        </p:tav>
                                        <p:tav tm="100000">
                                          <p:val>
                                            <p:strVal val="#ppt_h"/>
                                          </p:val>
                                        </p:tav>
                                      </p:tavLst>
                                    </p:anim>
                                    <p:animEffect transition="in" filter="fade">
                                      <p:cBhvr>
                                        <p:cTn id="96" dur="500"/>
                                        <p:tgtEl>
                                          <p:spTgt spid="91"/>
                                        </p:tgtEl>
                                      </p:cBhvr>
                                    </p:animEffect>
                                  </p:childTnLst>
                                </p:cTn>
                              </p:par>
                              <p:par>
                                <p:cTn id="97" presetID="53" presetClass="entr" presetSubtype="16"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Effect transition="in" filter="fade">
                                      <p:cBhvr>
                                        <p:cTn id="101" dur="500"/>
                                        <p:tgtEl>
                                          <p:spTgt spid="94"/>
                                        </p:tgtEl>
                                      </p:cBhvr>
                                    </p:animEffect>
                                  </p:childTnLst>
                                </p:cTn>
                              </p:par>
                              <p:par>
                                <p:cTn id="102" presetID="53" presetClass="entr" presetSubtype="16" fill="hold" nodeType="withEffect">
                                  <p:stCondLst>
                                    <p:cond delay="0"/>
                                  </p:stCondLst>
                                  <p:childTnLst>
                                    <p:set>
                                      <p:cBhvr>
                                        <p:cTn id="103" dur="1" fill="hold">
                                          <p:stCondLst>
                                            <p:cond delay="0"/>
                                          </p:stCondLst>
                                        </p:cTn>
                                        <p:tgtEl>
                                          <p:spTgt spid="97"/>
                                        </p:tgtEl>
                                        <p:attrNameLst>
                                          <p:attrName>style.visibility</p:attrName>
                                        </p:attrNameLst>
                                      </p:cBhvr>
                                      <p:to>
                                        <p:strVal val="visible"/>
                                      </p:to>
                                    </p:set>
                                    <p:anim calcmode="lin" valueType="num">
                                      <p:cBhvr>
                                        <p:cTn id="104" dur="500" fill="hold"/>
                                        <p:tgtEl>
                                          <p:spTgt spid="97"/>
                                        </p:tgtEl>
                                        <p:attrNameLst>
                                          <p:attrName>ppt_w</p:attrName>
                                        </p:attrNameLst>
                                      </p:cBhvr>
                                      <p:tavLst>
                                        <p:tav tm="0">
                                          <p:val>
                                            <p:fltVal val="0"/>
                                          </p:val>
                                        </p:tav>
                                        <p:tav tm="100000">
                                          <p:val>
                                            <p:strVal val="#ppt_w"/>
                                          </p:val>
                                        </p:tav>
                                      </p:tavLst>
                                    </p:anim>
                                    <p:anim calcmode="lin" valueType="num">
                                      <p:cBhvr>
                                        <p:cTn id="105" dur="500" fill="hold"/>
                                        <p:tgtEl>
                                          <p:spTgt spid="97"/>
                                        </p:tgtEl>
                                        <p:attrNameLst>
                                          <p:attrName>ppt_h</p:attrName>
                                        </p:attrNameLst>
                                      </p:cBhvr>
                                      <p:tavLst>
                                        <p:tav tm="0">
                                          <p:val>
                                            <p:fltVal val="0"/>
                                          </p:val>
                                        </p:tav>
                                        <p:tav tm="100000">
                                          <p:val>
                                            <p:strVal val="#ppt_h"/>
                                          </p:val>
                                        </p:tav>
                                      </p:tavLst>
                                    </p:anim>
                                    <p:animEffect transition="in" filter="fade">
                                      <p:cBhvr>
                                        <p:cTn id="106" dur="500"/>
                                        <p:tgtEl>
                                          <p:spTgt spid="9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p:cTn id="109" dur="500" fill="hold"/>
                                        <p:tgtEl>
                                          <p:spTgt spid="100"/>
                                        </p:tgtEl>
                                        <p:attrNameLst>
                                          <p:attrName>ppt_w</p:attrName>
                                        </p:attrNameLst>
                                      </p:cBhvr>
                                      <p:tavLst>
                                        <p:tav tm="0">
                                          <p:val>
                                            <p:fltVal val="0"/>
                                          </p:val>
                                        </p:tav>
                                        <p:tav tm="100000">
                                          <p:val>
                                            <p:strVal val="#ppt_w"/>
                                          </p:val>
                                        </p:tav>
                                      </p:tavLst>
                                    </p:anim>
                                    <p:anim calcmode="lin" valueType="num">
                                      <p:cBhvr>
                                        <p:cTn id="110" dur="500" fill="hold"/>
                                        <p:tgtEl>
                                          <p:spTgt spid="100"/>
                                        </p:tgtEl>
                                        <p:attrNameLst>
                                          <p:attrName>ppt_h</p:attrName>
                                        </p:attrNameLst>
                                      </p:cBhvr>
                                      <p:tavLst>
                                        <p:tav tm="0">
                                          <p:val>
                                            <p:fltVal val="0"/>
                                          </p:val>
                                        </p:tav>
                                        <p:tav tm="100000">
                                          <p:val>
                                            <p:strVal val="#ppt_h"/>
                                          </p:val>
                                        </p:tav>
                                      </p:tavLst>
                                    </p:anim>
                                    <p:animEffect transition="in" filter="fade">
                                      <p:cBhvr>
                                        <p:cTn id="111" dur="500"/>
                                        <p:tgtEl>
                                          <p:spTgt spid="10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01"/>
                                        </p:tgtEl>
                                        <p:attrNameLst>
                                          <p:attrName>style.visibility</p:attrName>
                                        </p:attrNameLst>
                                      </p:cBhvr>
                                      <p:to>
                                        <p:strVal val="visible"/>
                                      </p:to>
                                    </p:set>
                                    <p:anim calcmode="lin" valueType="num">
                                      <p:cBhvr>
                                        <p:cTn id="114" dur="500" fill="hold"/>
                                        <p:tgtEl>
                                          <p:spTgt spid="101"/>
                                        </p:tgtEl>
                                        <p:attrNameLst>
                                          <p:attrName>ppt_w</p:attrName>
                                        </p:attrNameLst>
                                      </p:cBhvr>
                                      <p:tavLst>
                                        <p:tav tm="0">
                                          <p:val>
                                            <p:fltVal val="0"/>
                                          </p:val>
                                        </p:tav>
                                        <p:tav tm="100000">
                                          <p:val>
                                            <p:strVal val="#ppt_w"/>
                                          </p:val>
                                        </p:tav>
                                      </p:tavLst>
                                    </p:anim>
                                    <p:anim calcmode="lin" valueType="num">
                                      <p:cBhvr>
                                        <p:cTn id="115" dur="500" fill="hold"/>
                                        <p:tgtEl>
                                          <p:spTgt spid="101"/>
                                        </p:tgtEl>
                                        <p:attrNameLst>
                                          <p:attrName>ppt_h</p:attrName>
                                        </p:attrNameLst>
                                      </p:cBhvr>
                                      <p:tavLst>
                                        <p:tav tm="0">
                                          <p:val>
                                            <p:fltVal val="0"/>
                                          </p:val>
                                        </p:tav>
                                        <p:tav tm="100000">
                                          <p:val>
                                            <p:strVal val="#ppt_h"/>
                                          </p:val>
                                        </p:tav>
                                      </p:tavLst>
                                    </p:anim>
                                    <p:animEffect transition="in" filter="fade">
                                      <p:cBhvr>
                                        <p:cTn id="1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70" grpId="0"/>
      <p:bldP spid="75" grpId="0"/>
      <p:bldP spid="79" grpId="0"/>
      <p:bldP spid="83" grpId="0"/>
      <p:bldP spid="84" grpId="0" bldLvl="0" animBg="1"/>
      <p:bldP spid="85" grpId="0" bldLvl="0" animBg="1"/>
      <p:bldP spid="86" grpId="0" bldLvl="0" animBg="1"/>
      <p:bldP spid="87" grpId="0" bldLvl="0" animBg="1"/>
      <p:bldP spid="89" grpId="0" animBg="1"/>
      <p:bldP spid="90" grpId="0" animBg="1"/>
      <p:bldP spid="100" grpId="0" animBg="1"/>
      <p:bldP spid="101" grpId="0" animBg="1"/>
      <p:bldP spid="102" grpId="0" animBg="1"/>
      <p:bldP spid="103" grpId="0" animBg="1"/>
      <p:bldP spid="113" grpId="0" animBg="1"/>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485900" y="1836738"/>
            <a:ext cx="3581400" cy="3581400"/>
            <a:chOff x="7597226" y="2609850"/>
            <a:chExt cx="3581950" cy="3581950"/>
          </a:xfrm>
        </p:grpSpPr>
        <p:pic>
          <p:nvPicPr>
            <p:cNvPr id="28" name="图片 27"/>
            <p:cNvPicPr>
              <a:picLocks noChangeAspect="1"/>
            </p:cNvPicPr>
            <p:nvPr/>
          </p:nvPicPr>
          <p:blipFill rotWithShape="1">
            <a:blip r:embed="rId4" cstate="email"/>
            <a:srcRect/>
            <a:stretch>
              <a:fillRect/>
            </a:stretch>
          </p:blipFill>
          <p:spPr>
            <a:xfrm>
              <a:off x="7677869" y="2685677"/>
              <a:ext cx="3366000" cy="3366000"/>
            </a:xfrm>
            <a:prstGeom prst="ellipse">
              <a:avLst/>
            </a:prstGeom>
            <a:ln w="225425">
              <a:solidFill>
                <a:schemeClr val="accent1"/>
              </a:solidFill>
            </a:ln>
          </p:spPr>
        </p:pic>
        <p:sp>
          <p:nvSpPr>
            <p:cNvPr id="3" name="椭圆 2"/>
            <p:cNvSpPr/>
            <p:nvPr/>
          </p:nvSpPr>
          <p:spPr>
            <a:xfrm>
              <a:off x="7597226" y="2609850"/>
              <a:ext cx="3581950" cy="3581950"/>
            </a:xfrm>
            <a:prstGeom prst="ellipse">
              <a:avLst/>
            </a:prstGeom>
            <a:noFill/>
            <a:ln w="952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6" name="椭圆 5"/>
          <p:cNvSpPr/>
          <p:nvPr/>
        </p:nvSpPr>
        <p:spPr>
          <a:xfrm>
            <a:off x="1532890" y="1910715"/>
            <a:ext cx="3432810" cy="336613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6713538" y="1638300"/>
            <a:ext cx="5487988" cy="5489575"/>
          </a:xfrm>
          <a:prstGeom prst="ellipse">
            <a:avLst/>
          </a:prstGeom>
          <a:noFill/>
          <a:ln>
            <a:solidFill>
              <a:schemeClr val="bg1">
                <a:lumMod val="95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2" name="矩形 4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964238" y="3863022"/>
            <a:ext cx="4863465" cy="520065"/>
          </a:xfrm>
          <a:prstGeom prst="rect">
            <a:avLst/>
          </a:prstGeom>
        </p:spPr>
        <p:txBody>
          <a:bodyPr wrap="square">
            <a:spAutoFit/>
          </a:bodyPr>
          <a:lstStyle/>
          <a:p>
            <a:pPr algn="l" fontAlgn="auto"/>
            <a:r>
              <a:rPr lang="en-US" altLang="zh-CN" sz="1400" strike="noStrike" noProof="1">
                <a:solidFill>
                  <a:schemeClr val="tx1">
                    <a:alpha val="89000"/>
                  </a:schemeClr>
                </a:solidFill>
                <a:latin typeface="+mn-lt"/>
                <a:ea typeface="微软雅黑" panose="020B0503020204020204" charset="-122"/>
                <a:cs typeface="+mn-cs"/>
                <a:sym typeface="+mn-ea"/>
              </a:rPr>
              <a:t>Don't aim for success if you want it; just do what you love and believe in, and it will come naturally.</a:t>
            </a:r>
          </a:p>
        </p:txBody>
      </p:sp>
      <p:sp>
        <p:nvSpPr>
          <p:cNvPr id="5132" name="文本框 5"/>
          <p:cNvSpPr txBox="1"/>
          <p:nvPr/>
        </p:nvSpPr>
        <p:spPr>
          <a:xfrm>
            <a:off x="5599936" y="2684250"/>
            <a:ext cx="6729413" cy="830997"/>
          </a:xfrm>
          <a:prstGeom prst="rect">
            <a:avLst/>
          </a:prstGeom>
          <a:noFill/>
          <a:ln w="9525">
            <a:noFill/>
          </a:ln>
        </p:spPr>
        <p:txBody>
          <a:bodyPr wrap="square" anchor="t">
            <a:spAutoFit/>
          </a:bodyPr>
          <a:lstStyle/>
          <a:p>
            <a:pPr lvl="0"/>
            <a:r>
              <a:rPr lang="en-US" altLang="zh-CN" sz="4800" dirty="0">
                <a:latin typeface="微软雅黑" panose="020B0503020204020204" charset="-122"/>
                <a:ea typeface="微软雅黑" panose="020B0503020204020204" charset="-122"/>
              </a:rPr>
              <a:t>1.  </a:t>
            </a:r>
            <a:r>
              <a:rPr lang="zh-CN" altLang="en-US" sz="4800" dirty="0">
                <a:latin typeface="微软雅黑" panose="020B0503020204020204" charset="-122"/>
                <a:ea typeface="微软雅黑" panose="020B0503020204020204" charset="-122"/>
              </a:rPr>
              <a:t>职业人和职业素养</a:t>
            </a:r>
          </a:p>
        </p:txBody>
      </p:sp>
      <p:sp>
        <p:nvSpPr>
          <p:cNvPr id="102" name="椭圆 101"/>
          <p:cNvSpPr/>
          <p:nvPr/>
        </p:nvSpPr>
        <p:spPr>
          <a:xfrm>
            <a:off x="4264192" y="2221538"/>
            <a:ext cx="667842" cy="66784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110" name="组合 109"/>
          <p:cNvGrpSpPr/>
          <p:nvPr/>
        </p:nvGrpSpPr>
        <p:grpSpPr>
          <a:xfrm>
            <a:off x="5055461" y="1898879"/>
            <a:ext cx="544475" cy="544475"/>
            <a:chOff x="304800" y="673100"/>
            <a:chExt cx="4000500" cy="4000500"/>
          </a:xfrm>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91" name="组合 90"/>
          <p:cNvGrpSpPr/>
          <p:nvPr/>
        </p:nvGrpSpPr>
        <p:grpSpPr>
          <a:xfrm>
            <a:off x="2425161" y="5265460"/>
            <a:ext cx="293021" cy="293021"/>
            <a:chOff x="304800" y="673100"/>
            <a:chExt cx="4000500" cy="4000500"/>
          </a:xfrm>
          <a:effectLst>
            <a:outerShdw blurRad="381000" dist="152400" dir="8100000" algn="tr" rotWithShape="0">
              <a:prstClr val="black">
                <a:alpha val="7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93" name="椭圆 9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94" name="组合 93"/>
          <p:cNvGrpSpPr/>
          <p:nvPr/>
        </p:nvGrpSpPr>
        <p:grpSpPr>
          <a:xfrm>
            <a:off x="2155726" y="4475163"/>
            <a:ext cx="383872" cy="383872"/>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96" name="椭圆 9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100" name="椭圆 99"/>
          <p:cNvSpPr/>
          <p:nvPr/>
        </p:nvSpPr>
        <p:spPr>
          <a:xfrm>
            <a:off x="1166783" y="5051796"/>
            <a:ext cx="366350" cy="366350"/>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14" name="椭圆 113"/>
          <p:cNvSpPr/>
          <p:nvPr/>
        </p:nvSpPr>
        <p:spPr>
          <a:xfrm>
            <a:off x="4506492" y="1638466"/>
            <a:ext cx="183175" cy="183175"/>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mph" presetSubtype="0" autoRev="1" fill="hold" nodeType="withEffect">
                                  <p:stCondLst>
                                    <p:cond delay="100"/>
                                  </p:stCondLst>
                                  <p:childTnLst>
                                    <p:animScale>
                                      <p:cBhvr>
                                        <p:cTn id="11" dur="250" fill="hold"/>
                                        <p:tgtEl>
                                          <p:spTgt spid="2"/>
                                        </p:tgtEl>
                                      </p:cBhvr>
                                      <p:by x="120000" y="120000"/>
                                    </p:animScale>
                                  </p:childTnLst>
                                </p:cTn>
                              </p:par>
                              <p:par>
                                <p:cTn id="12" presetID="53" presetClass="entr" presetSubtype="16" fill="hold" grpId="0" nodeType="withEffect">
                                  <p:stCondLst>
                                    <p:cond delay="20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Effect transition="in" filter="fade">
                                      <p:cBhvr>
                                        <p:cTn id="22" dur="500"/>
                                        <p:tgtEl>
                                          <p:spTgt spid="102"/>
                                        </p:tgtEl>
                                      </p:cBhvr>
                                    </p:animEffect>
                                  </p:childTnLst>
                                </p:cTn>
                              </p:par>
                              <p:par>
                                <p:cTn id="23" presetID="53" presetClass="entr" presetSubtype="16"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p:cTn id="30" dur="500" fill="hold"/>
                                        <p:tgtEl>
                                          <p:spTgt spid="114"/>
                                        </p:tgtEl>
                                        <p:attrNameLst>
                                          <p:attrName>ppt_w</p:attrName>
                                        </p:attrNameLst>
                                      </p:cBhvr>
                                      <p:tavLst>
                                        <p:tav tm="0">
                                          <p:val>
                                            <p:fltVal val="0"/>
                                          </p:val>
                                        </p:tav>
                                        <p:tav tm="100000">
                                          <p:val>
                                            <p:strVal val="#ppt_w"/>
                                          </p:val>
                                        </p:tav>
                                      </p:tavLst>
                                    </p:anim>
                                    <p:anim calcmode="lin" valueType="num">
                                      <p:cBhvr>
                                        <p:cTn id="31" dur="500" fill="hold"/>
                                        <p:tgtEl>
                                          <p:spTgt spid="114"/>
                                        </p:tgtEl>
                                        <p:attrNameLst>
                                          <p:attrName>ppt_h</p:attrName>
                                        </p:attrNameLst>
                                      </p:cBhvr>
                                      <p:tavLst>
                                        <p:tav tm="0">
                                          <p:val>
                                            <p:fltVal val="0"/>
                                          </p:val>
                                        </p:tav>
                                        <p:tav tm="100000">
                                          <p:val>
                                            <p:strVal val="#ppt_h"/>
                                          </p:val>
                                        </p:tav>
                                      </p:tavLst>
                                    </p:anim>
                                    <p:animEffect transition="in" filter="fade">
                                      <p:cBhvr>
                                        <p:cTn id="32" dur="500"/>
                                        <p:tgtEl>
                                          <p:spTgt spid="114"/>
                                        </p:tgtEl>
                                      </p:cBhvr>
                                    </p:animEffect>
                                  </p:childTnLst>
                                </p:cTn>
                              </p:par>
                              <p:par>
                                <p:cTn id="33" presetID="53" presetClass="entr" presetSubtype="16"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animEffect transition="in" filter="fade">
                                      <p:cBhvr>
                                        <p:cTn id="37" dur="500"/>
                                        <p:tgtEl>
                                          <p:spTgt spid="94"/>
                                        </p:tgtEl>
                                      </p:cBhvr>
                                    </p:animEffect>
                                  </p:childTnLst>
                                </p:cTn>
                              </p:par>
                              <p:par>
                                <p:cTn id="38" presetID="53" presetClass="entr" presetSubtype="16"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p:cTn id="40" dur="500" fill="hold"/>
                                        <p:tgtEl>
                                          <p:spTgt spid="91"/>
                                        </p:tgtEl>
                                        <p:attrNameLst>
                                          <p:attrName>ppt_w</p:attrName>
                                        </p:attrNameLst>
                                      </p:cBhvr>
                                      <p:tavLst>
                                        <p:tav tm="0">
                                          <p:val>
                                            <p:fltVal val="0"/>
                                          </p:val>
                                        </p:tav>
                                        <p:tav tm="100000">
                                          <p:val>
                                            <p:strVal val="#ppt_w"/>
                                          </p:val>
                                        </p:tav>
                                      </p:tavLst>
                                    </p:anim>
                                    <p:anim calcmode="lin" valueType="num">
                                      <p:cBhvr>
                                        <p:cTn id="41" dur="500" fill="hold"/>
                                        <p:tgtEl>
                                          <p:spTgt spid="91"/>
                                        </p:tgtEl>
                                        <p:attrNameLst>
                                          <p:attrName>ppt_h</p:attrName>
                                        </p:attrNameLst>
                                      </p:cBhvr>
                                      <p:tavLst>
                                        <p:tav tm="0">
                                          <p:val>
                                            <p:fltVal val="0"/>
                                          </p:val>
                                        </p:tav>
                                        <p:tav tm="100000">
                                          <p:val>
                                            <p:strVal val="#ppt_h"/>
                                          </p:val>
                                        </p:tav>
                                      </p:tavLst>
                                    </p:anim>
                                    <p:animEffect transition="in" filter="fade">
                                      <p:cBhvr>
                                        <p:cTn id="42" dur="500"/>
                                        <p:tgtEl>
                                          <p:spTgt spid="9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 calcmode="lin" valueType="num">
                                      <p:cBhvr>
                                        <p:cTn id="45" dur="500" fill="hold"/>
                                        <p:tgtEl>
                                          <p:spTgt spid="100"/>
                                        </p:tgtEl>
                                        <p:attrNameLst>
                                          <p:attrName>ppt_w</p:attrName>
                                        </p:attrNameLst>
                                      </p:cBhvr>
                                      <p:tavLst>
                                        <p:tav tm="0">
                                          <p:val>
                                            <p:fltVal val="0"/>
                                          </p:val>
                                        </p:tav>
                                        <p:tav tm="100000">
                                          <p:val>
                                            <p:strVal val="#ppt_w"/>
                                          </p:val>
                                        </p:tav>
                                      </p:tavLst>
                                    </p:anim>
                                    <p:anim calcmode="lin" valueType="num">
                                      <p:cBhvr>
                                        <p:cTn id="46" dur="500" fill="hold"/>
                                        <p:tgtEl>
                                          <p:spTgt spid="100"/>
                                        </p:tgtEl>
                                        <p:attrNameLst>
                                          <p:attrName>ppt_h</p:attrName>
                                        </p:attrNameLst>
                                      </p:cBhvr>
                                      <p:tavLst>
                                        <p:tav tm="0">
                                          <p:val>
                                            <p:fltVal val="0"/>
                                          </p:val>
                                        </p:tav>
                                        <p:tav tm="100000">
                                          <p:val>
                                            <p:strVal val="#ppt_h"/>
                                          </p:val>
                                        </p:tav>
                                      </p:tavLst>
                                    </p:anim>
                                    <p:animEffect transition="in" filter="fade">
                                      <p:cBhvr>
                                        <p:cTn id="47" dur="500"/>
                                        <p:tgtEl>
                                          <p:spTgt spid="100"/>
                                        </p:tgtEl>
                                      </p:cBhvr>
                                    </p:animEffect>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5132"/>
                                        </p:tgtEl>
                                        <p:attrNameLst>
                                          <p:attrName>style.visibility</p:attrName>
                                        </p:attrNameLst>
                                      </p:cBhvr>
                                      <p:to>
                                        <p:strVal val="visible"/>
                                      </p:to>
                                    </p:set>
                                    <p:anim calcmode="lin" valueType="num">
                                      <p:cBhvr additive="base">
                                        <p:cTn id="51" dur="500" fill="hold"/>
                                        <p:tgtEl>
                                          <p:spTgt spid="5132"/>
                                        </p:tgtEl>
                                        <p:attrNameLst>
                                          <p:attrName>ppt_x</p:attrName>
                                        </p:attrNameLst>
                                      </p:cBhvr>
                                      <p:tavLst>
                                        <p:tav tm="0">
                                          <p:val>
                                            <p:strVal val="0-#ppt_w/2"/>
                                          </p:val>
                                        </p:tav>
                                        <p:tav tm="100000">
                                          <p:val>
                                            <p:strVal val="#ppt_x"/>
                                          </p:val>
                                        </p:tav>
                                      </p:tavLst>
                                    </p:anim>
                                    <p:anim calcmode="lin" valueType="num">
                                      <p:cBhvr additive="base">
                                        <p:cTn id="52" dur="500" fill="hold"/>
                                        <p:tgtEl>
                                          <p:spTgt spid="513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2" grpId="0"/>
      <p:bldP spid="5132" grpId="0"/>
      <p:bldP spid="102" grpId="0" animBg="1"/>
      <p:bldP spid="100" grpId="0" animBg="1"/>
      <p:bldP spid="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779712" y="292033"/>
            <a:ext cx="1826135"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3200" dirty="0">
                <a:solidFill>
                  <a:schemeClr val="tx1"/>
                </a:solidFill>
              </a:rPr>
              <a:t>企业是：</a:t>
            </a: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对角圆角矩形 1"/>
          <p:cNvSpPr/>
          <p:nvPr/>
        </p:nvSpPr>
        <p:spPr>
          <a:xfrm>
            <a:off x="1123950" y="2185988"/>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3" name="对角圆角矩形 2"/>
          <p:cNvSpPr/>
          <p:nvPr/>
        </p:nvSpPr>
        <p:spPr>
          <a:xfrm>
            <a:off x="4679950" y="2155825"/>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 name="对角圆角矩形 3"/>
          <p:cNvSpPr/>
          <p:nvPr/>
        </p:nvSpPr>
        <p:spPr>
          <a:xfrm>
            <a:off x="1123950" y="4075113"/>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 name="对角圆角矩形 4"/>
          <p:cNvSpPr/>
          <p:nvPr/>
        </p:nvSpPr>
        <p:spPr>
          <a:xfrm>
            <a:off x="4679950" y="4075113"/>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2" name="TextBox 24"/>
          <p:cNvSpPr txBox="1"/>
          <p:nvPr/>
        </p:nvSpPr>
        <p:spPr>
          <a:xfrm>
            <a:off x="2051685" y="2707630"/>
            <a:ext cx="1723549" cy="461665"/>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学习的场所</a:t>
            </a:r>
          </a:p>
        </p:txBody>
      </p:sp>
      <p:sp>
        <p:nvSpPr>
          <p:cNvPr id="492" name="Freeform 145"/>
          <p:cNvSpPr/>
          <p:nvPr/>
        </p:nvSpPr>
        <p:spPr bwMode="auto">
          <a:xfrm>
            <a:off x="1304925" y="2670175"/>
            <a:ext cx="565785" cy="476250"/>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accent1"/>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grpSp>
        <p:nvGrpSpPr>
          <p:cNvPr id="15" name="组合 14"/>
          <p:cNvGrpSpPr/>
          <p:nvPr/>
        </p:nvGrpSpPr>
        <p:grpSpPr>
          <a:xfrm>
            <a:off x="1273175" y="4522470"/>
            <a:ext cx="478155" cy="455295"/>
            <a:chOff x="8553" y="6893"/>
            <a:chExt cx="530" cy="542"/>
          </a:xfrm>
          <a:solidFill>
            <a:schemeClr val="accent3"/>
          </a:solidFill>
        </p:grpSpPr>
        <p:sp>
          <p:nvSpPr>
            <p:cNvPr id="510" name="Freeform 163"/>
            <p:cNvSpPr/>
            <p:nvPr/>
          </p:nvSpPr>
          <p:spPr bwMode="auto">
            <a:xfrm>
              <a:off x="8588" y="7095"/>
              <a:ext cx="457" cy="340"/>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511" name="Freeform 164"/>
            <p:cNvSpPr/>
            <p:nvPr/>
          </p:nvSpPr>
          <p:spPr bwMode="auto">
            <a:xfrm>
              <a:off x="8945" y="7015"/>
              <a:ext cx="138" cy="170"/>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512" name="Freeform 165"/>
            <p:cNvSpPr/>
            <p:nvPr/>
          </p:nvSpPr>
          <p:spPr bwMode="auto">
            <a:xfrm>
              <a:off x="8553" y="7015"/>
              <a:ext cx="132" cy="170"/>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513" name="Freeform 166"/>
            <p:cNvSpPr/>
            <p:nvPr/>
          </p:nvSpPr>
          <p:spPr bwMode="auto">
            <a:xfrm>
              <a:off x="8670" y="6893"/>
              <a:ext cx="138" cy="170"/>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514" name="Freeform 167"/>
            <p:cNvSpPr/>
            <p:nvPr/>
          </p:nvSpPr>
          <p:spPr bwMode="auto">
            <a:xfrm>
              <a:off x="8828" y="6893"/>
              <a:ext cx="137" cy="170"/>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grpSp>
      <p:sp>
        <p:nvSpPr>
          <p:cNvPr id="379" name="Freeform 32"/>
          <p:cNvSpPr>
            <a:spLocks noEditPoints="1"/>
          </p:cNvSpPr>
          <p:nvPr/>
        </p:nvSpPr>
        <p:spPr bwMode="auto">
          <a:xfrm>
            <a:off x="4940935" y="2486660"/>
            <a:ext cx="346075" cy="661035"/>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accent1"/>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411" name="Freeform 64"/>
          <p:cNvSpPr>
            <a:spLocks noEditPoints="1"/>
          </p:cNvSpPr>
          <p:nvPr/>
        </p:nvSpPr>
        <p:spPr bwMode="auto">
          <a:xfrm>
            <a:off x="4940935" y="4566920"/>
            <a:ext cx="527685" cy="52197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accent3"/>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13" name="对角圆角矩形 12"/>
          <p:cNvSpPr/>
          <p:nvPr/>
        </p:nvSpPr>
        <p:spPr>
          <a:xfrm>
            <a:off x="8169910" y="2144395"/>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 name="对角圆角矩形 15"/>
          <p:cNvSpPr/>
          <p:nvPr/>
        </p:nvSpPr>
        <p:spPr>
          <a:xfrm>
            <a:off x="8169910" y="4063683"/>
            <a:ext cx="2997200" cy="1504950"/>
          </a:xfrm>
          <a:prstGeom prst="round2Diag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24" name="Freeform 32"/>
          <p:cNvSpPr>
            <a:spLocks noEditPoints="1"/>
          </p:cNvSpPr>
          <p:nvPr/>
        </p:nvSpPr>
        <p:spPr bwMode="auto">
          <a:xfrm>
            <a:off x="8430895" y="2475230"/>
            <a:ext cx="346075" cy="661035"/>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accent1"/>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25" name="Freeform 64"/>
          <p:cNvSpPr>
            <a:spLocks noEditPoints="1"/>
          </p:cNvSpPr>
          <p:nvPr/>
        </p:nvSpPr>
        <p:spPr bwMode="auto">
          <a:xfrm>
            <a:off x="8430895" y="4555490"/>
            <a:ext cx="527685" cy="52197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accent3"/>
          </a:solidFill>
          <a:ln>
            <a:noFill/>
          </a:ln>
        </p:spPr>
        <p:txBody>
          <a:bodyPr/>
          <a:lstStyle/>
          <a:p>
            <a:pPr defTabSz="685165" eaLnBrk="1" fontAlgn="auto" hangingPunct="1">
              <a:spcBef>
                <a:spcPts val="0"/>
              </a:spcBef>
              <a:spcAft>
                <a:spcPts val="0"/>
              </a:spcAft>
              <a:defRPr/>
            </a:pPr>
            <a:endParaRPr lang="zh-CN" altLang="en-US" sz="1350">
              <a:solidFill>
                <a:schemeClr val="tx1"/>
              </a:solidFill>
              <a:latin typeface="+mn-lt"/>
              <a:ea typeface="+mn-ea"/>
            </a:endParaRPr>
          </a:p>
        </p:txBody>
      </p:sp>
      <p:sp>
        <p:nvSpPr>
          <p:cNvPr id="34" name="TextBox 24">
            <a:extLst>
              <a:ext uri="{FF2B5EF4-FFF2-40B4-BE49-F238E27FC236}">
                <a16:creationId xmlns:a16="http://schemas.microsoft.com/office/drawing/2014/main" id="{ACBA694C-3C61-4997-91B5-678A3F7D1235}"/>
              </a:ext>
            </a:extLst>
          </p:cNvPr>
          <p:cNvSpPr txBox="1"/>
          <p:nvPr/>
        </p:nvSpPr>
        <p:spPr>
          <a:xfrm>
            <a:off x="5287010" y="2552562"/>
            <a:ext cx="2339102" cy="830997"/>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个性、能力发挥</a:t>
            </a:r>
            <a:endParaRPr lang="en-US" altLang="zh-CN" sz="2400" dirty="0">
              <a:latin typeface="微软雅黑" panose="020B0503020204020204" charset="-122"/>
              <a:ea typeface="微软雅黑" panose="020B0503020204020204" charset="-122"/>
            </a:endParaRPr>
          </a:p>
          <a:p>
            <a:pPr algn="ctr"/>
            <a:r>
              <a:rPr lang="zh-CN" altLang="en-US" sz="2400" dirty="0">
                <a:latin typeface="微软雅黑" panose="020B0503020204020204" charset="-122"/>
                <a:ea typeface="微软雅黑" panose="020B0503020204020204" charset="-122"/>
              </a:rPr>
              <a:t>的场所</a:t>
            </a:r>
          </a:p>
        </p:txBody>
      </p:sp>
      <p:sp>
        <p:nvSpPr>
          <p:cNvPr id="35" name="TextBox 24">
            <a:extLst>
              <a:ext uri="{FF2B5EF4-FFF2-40B4-BE49-F238E27FC236}">
                <a16:creationId xmlns:a16="http://schemas.microsoft.com/office/drawing/2014/main" id="{39A8B2AA-3742-41FA-97DD-6DFB51FD1BC6}"/>
              </a:ext>
            </a:extLst>
          </p:cNvPr>
          <p:cNvSpPr txBox="1"/>
          <p:nvPr/>
        </p:nvSpPr>
        <p:spPr>
          <a:xfrm>
            <a:off x="9037955" y="2522963"/>
            <a:ext cx="1723549" cy="830997"/>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谋生的利益</a:t>
            </a:r>
            <a:endParaRPr lang="en-US" altLang="zh-CN" sz="2400" dirty="0">
              <a:latin typeface="微软雅黑" panose="020B0503020204020204" charset="-122"/>
              <a:ea typeface="微软雅黑" panose="020B0503020204020204" charset="-122"/>
            </a:endParaRPr>
          </a:p>
          <a:p>
            <a:pPr algn="ctr"/>
            <a:r>
              <a:rPr lang="zh-CN" altLang="en-US" sz="2400" dirty="0">
                <a:latin typeface="微软雅黑" panose="020B0503020204020204" charset="-122"/>
                <a:ea typeface="微软雅黑" panose="020B0503020204020204" charset="-122"/>
              </a:rPr>
              <a:t>共同体</a:t>
            </a:r>
          </a:p>
        </p:txBody>
      </p:sp>
      <p:sp>
        <p:nvSpPr>
          <p:cNvPr id="36" name="TextBox 24">
            <a:extLst>
              <a:ext uri="{FF2B5EF4-FFF2-40B4-BE49-F238E27FC236}">
                <a16:creationId xmlns:a16="http://schemas.microsoft.com/office/drawing/2014/main" id="{7DB547A4-1762-4FCB-8F17-04130BE2FA2C}"/>
              </a:ext>
            </a:extLst>
          </p:cNvPr>
          <p:cNvSpPr txBox="1"/>
          <p:nvPr/>
        </p:nvSpPr>
        <p:spPr>
          <a:xfrm>
            <a:off x="1732405" y="4604127"/>
            <a:ext cx="2339103" cy="461665"/>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人际关系的场所</a:t>
            </a:r>
          </a:p>
        </p:txBody>
      </p:sp>
      <p:sp>
        <p:nvSpPr>
          <p:cNvPr id="37" name="TextBox 24">
            <a:extLst>
              <a:ext uri="{FF2B5EF4-FFF2-40B4-BE49-F238E27FC236}">
                <a16:creationId xmlns:a16="http://schemas.microsoft.com/office/drawing/2014/main" id="{8D18673E-77BC-4AD9-A83E-0C28F471AF9B}"/>
              </a:ext>
            </a:extLst>
          </p:cNvPr>
          <p:cNvSpPr txBox="1"/>
          <p:nvPr/>
        </p:nvSpPr>
        <p:spPr>
          <a:xfrm>
            <a:off x="5625214" y="4627225"/>
            <a:ext cx="1723549" cy="461665"/>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生活的场所</a:t>
            </a:r>
          </a:p>
        </p:txBody>
      </p:sp>
      <p:sp>
        <p:nvSpPr>
          <p:cNvPr id="38" name="TextBox 24">
            <a:extLst>
              <a:ext uri="{FF2B5EF4-FFF2-40B4-BE49-F238E27FC236}">
                <a16:creationId xmlns:a16="http://schemas.microsoft.com/office/drawing/2014/main" id="{0D10FF4E-40E0-43CD-A9E8-68EF37F2DBE6}"/>
              </a:ext>
            </a:extLst>
          </p:cNvPr>
          <p:cNvSpPr txBox="1"/>
          <p:nvPr/>
        </p:nvSpPr>
        <p:spPr>
          <a:xfrm>
            <a:off x="9219565" y="4615795"/>
            <a:ext cx="1723549" cy="461665"/>
          </a:xfrm>
          <a:prstGeom prst="rect">
            <a:avLst/>
          </a:prstGeom>
          <a:noFill/>
        </p:spPr>
        <p:txBody>
          <a:bodyPr wrap="none" rtlCol="0">
            <a:spAutoFit/>
          </a:bodyPr>
          <a:lstStyle/>
          <a:p>
            <a:pPr algn="ctr"/>
            <a:r>
              <a:rPr lang="zh-CN" altLang="en-US" sz="2400" dirty="0">
                <a:latin typeface="微软雅黑" panose="020B0503020204020204" charset="-122"/>
                <a:ea typeface="微软雅黑" panose="020B0503020204020204" charset="-122"/>
              </a:rPr>
              <a:t>竞争的场所</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1" nodeType="clickEffect">
                                  <p:stCondLst>
                                    <p:cond delay="0"/>
                                  </p:stCondLst>
                                  <p:iterate type="lt">
                                    <p:tmPct val="10000"/>
                                  </p:iterate>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7"/>
                                        </p:tgtEl>
                                        <p:attrNameLst>
                                          <p:attrName>ppt_y</p:attrName>
                                        </p:attrNameLst>
                                      </p:cBhvr>
                                      <p:tavLst>
                                        <p:tav tm="0">
                                          <p:val>
                                            <p:strVal val="#ppt_y"/>
                                          </p:val>
                                        </p:tav>
                                        <p:tav tm="100000">
                                          <p:val>
                                            <p:strVal val="#ppt_y"/>
                                          </p:val>
                                        </p:tav>
                                      </p:tavLst>
                                    </p:anim>
                                    <p:anim calcmode="lin" valueType="num">
                                      <p:cBhvr>
                                        <p:cTn id="1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92"/>
                                        </p:tgtEl>
                                        <p:attrNameLst>
                                          <p:attrName>style.visibility</p:attrName>
                                        </p:attrNameLst>
                                      </p:cBhvr>
                                      <p:to>
                                        <p:strVal val="visible"/>
                                      </p:to>
                                    </p:set>
                                    <p:animEffect transition="in" filter="fade">
                                      <p:cBhvr>
                                        <p:cTn id="32" dur="1000"/>
                                        <p:tgtEl>
                                          <p:spTgt spid="492"/>
                                        </p:tgtEl>
                                      </p:cBhvr>
                                    </p:animEffect>
                                    <p:anim calcmode="lin" valueType="num">
                                      <p:cBhvr>
                                        <p:cTn id="33" dur="1000" fill="hold"/>
                                        <p:tgtEl>
                                          <p:spTgt spid="492"/>
                                        </p:tgtEl>
                                        <p:attrNameLst>
                                          <p:attrName>ppt_x</p:attrName>
                                        </p:attrNameLst>
                                      </p:cBhvr>
                                      <p:tavLst>
                                        <p:tav tm="0">
                                          <p:val>
                                            <p:strVal val="#ppt_x"/>
                                          </p:val>
                                        </p:tav>
                                        <p:tav tm="100000">
                                          <p:val>
                                            <p:strVal val="#ppt_x"/>
                                          </p:val>
                                        </p:tav>
                                      </p:tavLst>
                                    </p:anim>
                                    <p:anim calcmode="lin" valueType="num">
                                      <p:cBhvr>
                                        <p:cTn id="34" dur="1000" fill="hold"/>
                                        <p:tgtEl>
                                          <p:spTgt spid="4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79"/>
                                        </p:tgtEl>
                                        <p:attrNameLst>
                                          <p:attrName>style.visibility</p:attrName>
                                        </p:attrNameLst>
                                      </p:cBhvr>
                                      <p:to>
                                        <p:strVal val="visible"/>
                                      </p:to>
                                    </p:set>
                                    <p:animEffect transition="in" filter="fade">
                                      <p:cBhvr>
                                        <p:cTn id="50" dur="1000"/>
                                        <p:tgtEl>
                                          <p:spTgt spid="379"/>
                                        </p:tgtEl>
                                      </p:cBhvr>
                                    </p:animEffect>
                                    <p:anim calcmode="lin" valueType="num">
                                      <p:cBhvr>
                                        <p:cTn id="51" dur="1000" fill="hold"/>
                                        <p:tgtEl>
                                          <p:spTgt spid="379"/>
                                        </p:tgtEl>
                                        <p:attrNameLst>
                                          <p:attrName>ppt_x</p:attrName>
                                        </p:attrNameLst>
                                      </p:cBhvr>
                                      <p:tavLst>
                                        <p:tav tm="0">
                                          <p:val>
                                            <p:strVal val="#ppt_x"/>
                                          </p:val>
                                        </p:tav>
                                        <p:tav tm="100000">
                                          <p:val>
                                            <p:strVal val="#ppt_x"/>
                                          </p:val>
                                        </p:tav>
                                      </p:tavLst>
                                    </p:anim>
                                    <p:anim calcmode="lin" valueType="num">
                                      <p:cBhvr>
                                        <p:cTn id="52" dur="1000" fill="hold"/>
                                        <p:tgtEl>
                                          <p:spTgt spid="37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ppt_x"/>
                                          </p:val>
                                        </p:tav>
                                        <p:tav tm="100000">
                                          <p:val>
                                            <p:strVal val="#ppt_x"/>
                                          </p:val>
                                        </p:tav>
                                      </p:tavLst>
                                    </p:anim>
                                    <p:anim calcmode="lin" valueType="num">
                                      <p:cBhvr additive="base">
                                        <p:cTn id="8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500" fill="hold"/>
                                        <p:tgtEl>
                                          <p:spTgt spid="5"/>
                                        </p:tgtEl>
                                        <p:attrNameLst>
                                          <p:attrName>ppt_x</p:attrName>
                                        </p:attrNameLst>
                                      </p:cBhvr>
                                      <p:tavLst>
                                        <p:tav tm="0">
                                          <p:val>
                                            <p:strVal val="#ppt_x"/>
                                          </p:val>
                                        </p:tav>
                                        <p:tav tm="100000">
                                          <p:val>
                                            <p:strVal val="#ppt_x"/>
                                          </p:val>
                                        </p:tav>
                                      </p:tavLst>
                                    </p:anim>
                                    <p:anim calcmode="lin" valueType="num">
                                      <p:cBhvr additive="base">
                                        <p:cTn id="9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11"/>
                                        </p:tgtEl>
                                        <p:attrNameLst>
                                          <p:attrName>style.visibility</p:attrName>
                                        </p:attrNameLst>
                                      </p:cBhvr>
                                      <p:to>
                                        <p:strVal val="visible"/>
                                      </p:to>
                                    </p:set>
                                    <p:animEffect transition="in" filter="fade">
                                      <p:cBhvr>
                                        <p:cTn id="104" dur="1000"/>
                                        <p:tgtEl>
                                          <p:spTgt spid="411"/>
                                        </p:tgtEl>
                                      </p:cBhvr>
                                    </p:animEffect>
                                    <p:anim calcmode="lin" valueType="num">
                                      <p:cBhvr>
                                        <p:cTn id="105" dur="1000" fill="hold"/>
                                        <p:tgtEl>
                                          <p:spTgt spid="411"/>
                                        </p:tgtEl>
                                        <p:attrNameLst>
                                          <p:attrName>ppt_x</p:attrName>
                                        </p:attrNameLst>
                                      </p:cBhvr>
                                      <p:tavLst>
                                        <p:tav tm="0">
                                          <p:val>
                                            <p:strVal val="#ppt_x"/>
                                          </p:val>
                                        </p:tav>
                                        <p:tav tm="100000">
                                          <p:val>
                                            <p:strVal val="#ppt_x"/>
                                          </p:val>
                                        </p:tav>
                                      </p:tavLst>
                                    </p:anim>
                                    <p:anim calcmode="lin" valueType="num">
                                      <p:cBhvr>
                                        <p:cTn id="106" dur="1000" fill="hold"/>
                                        <p:tgtEl>
                                          <p:spTgt spid="41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ppt_x"/>
                                          </p:val>
                                        </p:tav>
                                        <p:tav tm="100000">
                                          <p:val>
                                            <p:strVal val="#ppt_x"/>
                                          </p:val>
                                        </p:tav>
                                      </p:tavLst>
                                    </p:anim>
                                    <p:anim calcmode="lin" valueType="num">
                                      <p:cBhvr additive="base">
                                        <p:cTn id="1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p:bldP spid="2" grpId="0" animBg="1"/>
      <p:bldP spid="3" grpId="0" animBg="1"/>
      <p:bldP spid="4" grpId="0" animBg="1"/>
      <p:bldP spid="5" grpId="0" animBg="1"/>
      <p:bldP spid="52" grpId="0"/>
      <p:bldP spid="492" grpId="0" animBg="1"/>
      <p:bldP spid="379" grpId="0" animBg="1"/>
      <p:bldP spid="411" grpId="0" animBg="1"/>
      <p:bldP spid="13" grpId="0" animBg="1"/>
      <p:bldP spid="16" grpId="0" animBg="1"/>
      <p:bldP spid="24" grpId="0" animBg="1"/>
      <p:bldP spid="25" grpId="0" animBg="1"/>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2574738"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职业素养的本质</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Round Same Side Corner Rectangle 4"/>
          <p:cNvSpPr/>
          <p:nvPr/>
        </p:nvSpPr>
        <p:spPr>
          <a:xfrm>
            <a:off x="5075842" y="1578286"/>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微软雅黑" panose="020B0503020204020204" charset="-122"/>
              <a:ea typeface="微软雅黑" panose="020B0503020204020204" charset="-122"/>
              <a:cs typeface="+mn-ea"/>
              <a:sym typeface="Arial" panose="020B0604020202020204" pitchFamily="34" charset="0"/>
            </a:endParaRPr>
          </a:p>
        </p:txBody>
      </p:sp>
      <p:grpSp>
        <p:nvGrpSpPr>
          <p:cNvPr id="34" name="Group 33"/>
          <p:cNvGrpSpPr/>
          <p:nvPr/>
        </p:nvGrpSpPr>
        <p:grpSpPr>
          <a:xfrm>
            <a:off x="5075844" y="2192182"/>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dirty="0">
                  <a:latin typeface="微软雅黑" panose="020B0503020204020204" charset="-122"/>
                  <a:ea typeface="微软雅黑" panose="020B0503020204020204" charset="-122"/>
                  <a:cs typeface="+mn-ea"/>
                  <a:sym typeface="Arial" panose="020B0604020202020204" pitchFamily="34" charset="0"/>
                </a:rPr>
                <a:t>工作的有效实施</a:t>
              </a: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微软雅黑" panose="020B0503020204020204" charset="-122"/>
                <a:ea typeface="微软雅黑" panose="020B0503020204020204" charset="-122"/>
                <a:cs typeface="+mn-ea"/>
                <a:sym typeface="Arial" panose="020B0604020202020204" pitchFamily="34" charset="0"/>
              </a:endParaRPr>
            </a:p>
          </p:txBody>
        </p:sp>
      </p:grpSp>
      <p:grpSp>
        <p:nvGrpSpPr>
          <p:cNvPr id="35" name="Group 34"/>
          <p:cNvGrpSpPr/>
          <p:nvPr/>
        </p:nvGrpSpPr>
        <p:grpSpPr>
          <a:xfrm>
            <a:off x="5075844" y="3076900"/>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dirty="0">
                  <a:latin typeface="微软雅黑" panose="020B0503020204020204" charset="-122"/>
                  <a:ea typeface="微软雅黑" panose="020B0503020204020204" charset="-122"/>
                  <a:cs typeface="+mn-ea"/>
                  <a:sym typeface="Arial" panose="020B0604020202020204" pitchFamily="34" charset="0"/>
                </a:rPr>
                <a:t>在职场中被他人接受</a:t>
              </a:r>
            </a:p>
          </p:txBody>
        </p:sp>
        <p:sp>
          <p:nvSpPr>
            <p:cNvPr id="10" name="Rectangle 9"/>
            <p:cNvSpPr/>
            <p:nvPr/>
          </p:nvSpPr>
          <p:spPr>
            <a:xfrm>
              <a:off x="5128064" y="3095119"/>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微软雅黑" panose="020B0503020204020204" charset="-122"/>
                <a:ea typeface="微软雅黑" panose="020B0503020204020204" charset="-122"/>
                <a:cs typeface="+mn-ea"/>
                <a:sym typeface="Arial" panose="020B0604020202020204" pitchFamily="34" charset="0"/>
              </a:endParaRPr>
            </a:p>
          </p:txBody>
        </p:sp>
      </p:grpSp>
      <p:sp>
        <p:nvSpPr>
          <p:cNvPr id="7" name="Pentagon 6"/>
          <p:cNvSpPr/>
          <p:nvPr/>
        </p:nvSpPr>
        <p:spPr>
          <a:xfrm>
            <a:off x="5075844" y="3961617"/>
            <a:ext cx="3451700" cy="54326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latin typeface="微软雅黑" panose="020B0503020204020204" charset="-122"/>
                <a:ea typeface="微软雅黑" panose="020B0503020204020204" charset="-122"/>
                <a:cs typeface="+mn-ea"/>
                <a:sym typeface="Arial" panose="020B0604020202020204" pitchFamily="34" charset="0"/>
              </a:rPr>
              <a:t>    </a:t>
            </a:r>
            <a:r>
              <a:rPr lang="zh-CN" altLang="en-US" sz="2000" dirty="0">
                <a:latin typeface="微软雅黑" panose="020B0503020204020204" charset="-122"/>
                <a:ea typeface="微软雅黑" panose="020B0503020204020204" charset="-122"/>
                <a:cs typeface="+mn-ea"/>
                <a:sym typeface="Arial" panose="020B0604020202020204" pitchFamily="34" charset="0"/>
              </a:rPr>
              <a:t>职场中得到他人的尊重</a:t>
            </a:r>
            <a:endParaRPr lang="zh-CN" altLang="en-US" dirty="0">
              <a:latin typeface="微软雅黑" panose="020B0503020204020204" charset="-122"/>
              <a:ea typeface="微软雅黑" panose="020B0503020204020204" charset="-122"/>
              <a:cs typeface="+mn-ea"/>
              <a:sym typeface="Arial" panose="020B0604020202020204" pitchFamily="34" charset="0"/>
            </a:endParaRPr>
          </a:p>
        </p:txBody>
      </p:sp>
      <p:sp>
        <p:nvSpPr>
          <p:cNvPr id="11" name="Rectangle 10"/>
          <p:cNvSpPr/>
          <p:nvPr/>
        </p:nvSpPr>
        <p:spPr>
          <a:xfrm>
            <a:off x="5075844" y="3961616"/>
            <a:ext cx="489568" cy="5432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微软雅黑" panose="020B0503020204020204" charset="-122"/>
              <a:ea typeface="微软雅黑" panose="020B0503020204020204" charset="-122"/>
              <a:cs typeface="+mn-ea"/>
              <a:sym typeface="Arial" panose="020B0604020202020204" pitchFamily="34" charset="0"/>
            </a:endParaRPr>
          </a:p>
        </p:txBody>
      </p:sp>
      <p:grpSp>
        <p:nvGrpSpPr>
          <p:cNvPr id="37" name="Group 36"/>
          <p:cNvGrpSpPr/>
          <p:nvPr/>
        </p:nvGrpSpPr>
        <p:grpSpPr>
          <a:xfrm>
            <a:off x="5075843" y="4846333"/>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dirty="0">
                  <a:latin typeface="微软雅黑" panose="020B0503020204020204" charset="-122"/>
                  <a:ea typeface="微软雅黑" panose="020B0503020204020204" charset="-122"/>
                  <a:cs typeface="+mn-ea"/>
                  <a:sym typeface="Arial" panose="020B0604020202020204" pitchFamily="34" charset="0"/>
                </a:rPr>
                <a:t>取得预期工作成果</a:t>
              </a:r>
            </a:p>
          </p:txBody>
        </p:sp>
        <p:sp>
          <p:nvSpPr>
            <p:cNvPr id="12" name="Rectangle 11"/>
            <p:cNvSpPr/>
            <p:nvPr/>
          </p:nvSpPr>
          <p:spPr>
            <a:xfrm>
              <a:off x="5128064" y="4772988"/>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微软雅黑" panose="020B0503020204020204" charset="-122"/>
                <a:ea typeface="微软雅黑" panose="020B0503020204020204" charset="-122"/>
                <a:cs typeface="+mn-ea"/>
                <a:sym typeface="Arial" panose="020B0604020202020204" pitchFamily="34" charset="0"/>
              </a:endParaRPr>
            </a:p>
          </p:txBody>
        </p:sp>
      </p:grpSp>
      <p:grpSp>
        <p:nvGrpSpPr>
          <p:cNvPr id="15" name="Group 14"/>
          <p:cNvGrpSpPr/>
          <p:nvPr/>
        </p:nvGrpSpPr>
        <p:grpSpPr>
          <a:xfrm>
            <a:off x="8724547" y="2046202"/>
            <a:ext cx="3226153" cy="834476"/>
            <a:chOff x="8451509" y="2034687"/>
            <a:chExt cx="4132075" cy="791291"/>
          </a:xfrm>
        </p:grpSpPr>
        <p:sp>
          <p:nvSpPr>
            <p:cNvPr id="13" name="TextBox 12"/>
            <p:cNvSpPr txBox="1"/>
            <p:nvPr/>
          </p:nvSpPr>
          <p:spPr>
            <a:xfrm>
              <a:off x="8451509" y="2034687"/>
              <a:ext cx="2536032" cy="408102"/>
            </a:xfrm>
            <a:prstGeom prst="rect">
              <a:avLst/>
            </a:prstGeom>
            <a:noFill/>
          </p:spPr>
          <p:txBody>
            <a:bodyPr wrap="none" rtlCol="0">
              <a:spAutoFit/>
            </a:bodyPr>
            <a:lstStyle/>
            <a:p>
              <a:pPr>
                <a:lnSpc>
                  <a:spcPct val="120000"/>
                </a:lnSpc>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p>
          </p:txBody>
        </p:sp>
        <p:sp>
          <p:nvSpPr>
            <p:cNvPr id="14" name="Rectangle 13"/>
            <p:cNvSpPr/>
            <p:nvPr/>
          </p:nvSpPr>
          <p:spPr>
            <a:xfrm>
              <a:off x="8508022" y="2365039"/>
              <a:ext cx="4075562" cy="460939"/>
            </a:xfrm>
            <a:prstGeom prst="rect">
              <a:avLst/>
            </a:prstGeom>
          </p:spPr>
          <p:txBody>
            <a:bodyPr wrap="square">
              <a:spAutoFit/>
            </a:bodyPr>
            <a:lstStyle/>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a:p>
              <a:pPr>
                <a:lnSpc>
                  <a:spcPct val="120000"/>
                </a:lnSpc>
              </a:pPr>
              <a:endParaRPr lang="en-US" altLang="zh-CN" sz="800" dirty="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6" name="Group 15"/>
          <p:cNvGrpSpPr/>
          <p:nvPr/>
        </p:nvGrpSpPr>
        <p:grpSpPr>
          <a:xfrm>
            <a:off x="8724546" y="2930918"/>
            <a:ext cx="3073753" cy="677318"/>
            <a:chOff x="8508021" y="2034687"/>
            <a:chExt cx="3936882" cy="642265"/>
          </a:xfrm>
        </p:grpSpPr>
        <p:sp>
          <p:nvSpPr>
            <p:cNvPr id="17" name="TextBox 16"/>
            <p:cNvSpPr txBox="1"/>
            <p:nvPr/>
          </p:nvSpPr>
          <p:spPr>
            <a:xfrm>
              <a:off x="8514714" y="2034687"/>
              <a:ext cx="2536033" cy="408101"/>
            </a:xfrm>
            <a:prstGeom prst="rect">
              <a:avLst/>
            </a:prstGeom>
            <a:noFill/>
          </p:spPr>
          <p:txBody>
            <a:bodyPr wrap="none" rtlCol="0">
              <a:spAutoFit/>
            </a:bodyPr>
            <a:lstStyle/>
            <a:p>
              <a:pPr>
                <a:lnSpc>
                  <a:spcPct val="120000"/>
                </a:lnSpc>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p>
          </p:txBody>
        </p:sp>
        <p:sp>
          <p:nvSpPr>
            <p:cNvPr id="18" name="Rectangle 17"/>
            <p:cNvSpPr/>
            <p:nvPr/>
          </p:nvSpPr>
          <p:spPr>
            <a:xfrm>
              <a:off x="8508021" y="2365039"/>
              <a:ext cx="3936882" cy="311913"/>
            </a:xfrm>
            <a:prstGeom prst="rect">
              <a:avLst/>
            </a:prstGeom>
          </p:spPr>
          <p:txBody>
            <a:bodyPr wrap="square">
              <a:spAutoFit/>
            </a:bodyPr>
            <a:lstStyle/>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p:txBody>
        </p:sp>
      </p:grpSp>
      <p:grpSp>
        <p:nvGrpSpPr>
          <p:cNvPr id="2" name="Group 18"/>
          <p:cNvGrpSpPr/>
          <p:nvPr/>
        </p:nvGrpSpPr>
        <p:grpSpPr>
          <a:xfrm>
            <a:off x="8724547" y="4700351"/>
            <a:ext cx="3073752" cy="677317"/>
            <a:chOff x="8508022" y="2034687"/>
            <a:chExt cx="3936879" cy="642266"/>
          </a:xfrm>
        </p:grpSpPr>
        <p:sp>
          <p:nvSpPr>
            <p:cNvPr id="3" name="TextBox 19"/>
            <p:cNvSpPr txBox="1"/>
            <p:nvPr/>
          </p:nvSpPr>
          <p:spPr>
            <a:xfrm>
              <a:off x="8514343" y="2034687"/>
              <a:ext cx="2536032" cy="408102"/>
            </a:xfrm>
            <a:prstGeom prst="rect">
              <a:avLst/>
            </a:prstGeom>
            <a:noFill/>
          </p:spPr>
          <p:txBody>
            <a:bodyPr wrap="none" rtlCol="0">
              <a:spAutoFit/>
            </a:bodyPr>
            <a:lstStyle/>
            <a:p>
              <a:pPr>
                <a:lnSpc>
                  <a:spcPct val="120000"/>
                </a:lnSpc>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a:t>
              </a:r>
            </a:p>
          </p:txBody>
        </p:sp>
        <p:sp>
          <p:nvSpPr>
            <p:cNvPr id="22" name="Rectangle 20"/>
            <p:cNvSpPr/>
            <p:nvPr/>
          </p:nvSpPr>
          <p:spPr>
            <a:xfrm>
              <a:off x="8508022" y="2365039"/>
              <a:ext cx="3936879" cy="311914"/>
            </a:xfrm>
            <a:prstGeom prst="rect">
              <a:avLst/>
            </a:prstGeom>
          </p:spPr>
          <p:txBody>
            <a:bodyPr wrap="square">
              <a:spAutoFit/>
            </a:bodyPr>
            <a:lstStyle/>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p:txBody>
        </p:sp>
      </p:grpSp>
      <p:grpSp>
        <p:nvGrpSpPr>
          <p:cNvPr id="23" name="Group 21"/>
          <p:cNvGrpSpPr/>
          <p:nvPr/>
        </p:nvGrpSpPr>
        <p:grpSpPr>
          <a:xfrm>
            <a:off x="8724548" y="3815633"/>
            <a:ext cx="3099015" cy="677318"/>
            <a:chOff x="8475665" y="2034687"/>
            <a:chExt cx="3969237" cy="642265"/>
          </a:xfrm>
        </p:grpSpPr>
        <p:sp>
          <p:nvSpPr>
            <p:cNvPr id="24" name="TextBox 22"/>
            <p:cNvSpPr txBox="1"/>
            <p:nvPr/>
          </p:nvSpPr>
          <p:spPr>
            <a:xfrm>
              <a:off x="8475665" y="2034687"/>
              <a:ext cx="2632532" cy="408101"/>
            </a:xfrm>
            <a:prstGeom prst="rect">
              <a:avLst/>
            </a:prstGeom>
            <a:noFill/>
          </p:spPr>
          <p:txBody>
            <a:bodyPr wrap="none" rtlCol="0">
              <a:spAutoFit/>
            </a:bodyPr>
            <a:lstStyle/>
            <a:p>
              <a:pPr>
                <a:lnSpc>
                  <a:spcPct val="120000"/>
                </a:lnSpc>
              </a:pPr>
              <a:r>
                <a:rPr lang="zh-CN" altLang="en-US" sz="2000" dirty="0">
                  <a:solidFill>
                    <a:schemeClr val="tx1"/>
                  </a:solidFill>
                  <a:latin typeface="微软雅黑" panose="020B0503020204020204" charset="-122"/>
                  <a:ea typeface="微软雅黑" panose="020B0503020204020204" charset="-122"/>
                  <a:cs typeface="+mn-ea"/>
                  <a:sym typeface="Arial" panose="020B0604020202020204" pitchFamily="34" charset="0"/>
                </a:rPr>
                <a:t>请替换文字内容 </a:t>
              </a:r>
            </a:p>
          </p:txBody>
        </p:sp>
        <p:sp>
          <p:nvSpPr>
            <p:cNvPr id="25" name="Rectangle 23"/>
            <p:cNvSpPr/>
            <p:nvPr/>
          </p:nvSpPr>
          <p:spPr>
            <a:xfrm>
              <a:off x="8508022" y="2365039"/>
              <a:ext cx="3936880" cy="311913"/>
            </a:xfrm>
            <a:prstGeom prst="rect">
              <a:avLst/>
            </a:prstGeom>
          </p:spPr>
          <p:txBody>
            <a:bodyPr wrap="square">
              <a:spAutoFit/>
            </a:bodyPr>
            <a:lstStyle/>
            <a:p>
              <a:pPr>
                <a:lnSpc>
                  <a:spcPct val="120000"/>
                </a:lnSpc>
              </a:pPr>
              <a:r>
                <a:rPr lang="zh-CN" altLang="en-US" sz="1400" dirty="0">
                  <a:latin typeface="微软雅黑" panose="020B0503020204020204" charset="-122"/>
                  <a:ea typeface="微软雅黑" panose="020B0503020204020204" charset="-122"/>
                  <a:cs typeface="+mn-ea"/>
                  <a:sym typeface="Arial" panose="020B0604020202020204" pitchFamily="34" charset="0"/>
                </a:rPr>
                <a:t>请在此处添加内容请在此处添加内容</a:t>
              </a:r>
              <a:endParaRPr lang="en-US" altLang="zh-CN" sz="1400" dirty="0">
                <a:latin typeface="微软雅黑" panose="020B0503020204020204" charset="-122"/>
                <a:ea typeface="微软雅黑" panose="020B0503020204020204" charset="-122"/>
                <a:cs typeface="+mn-ea"/>
                <a:sym typeface="Arial" panose="020B0604020202020204" pitchFamily="34" charset="0"/>
              </a:endParaRPr>
            </a:p>
          </p:txBody>
        </p:sp>
      </p:grpSp>
      <p:grpSp>
        <p:nvGrpSpPr>
          <p:cNvPr id="38" name="Group 37"/>
          <p:cNvGrpSpPr/>
          <p:nvPr/>
        </p:nvGrpSpPr>
        <p:grpSpPr>
          <a:xfrm>
            <a:off x="1008622" y="2192180"/>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微软雅黑" panose="020B0503020204020204" charset="-122"/>
                <a:ea typeface="微软雅黑" panose="020B0503020204020204" charset="-122"/>
                <a:cs typeface="+mn-ea"/>
                <a:sym typeface="Arial" panose="020B0604020202020204" pitchFamily="34" charset="0"/>
              </a:endParaRPr>
            </a:p>
          </p:txBody>
        </p:sp>
        <p:sp>
          <p:nvSpPr>
            <p:cNvPr id="26" name="TextBox 28"/>
            <p:cNvSpPr txBox="1"/>
            <p:nvPr/>
          </p:nvSpPr>
          <p:spPr>
            <a:xfrm>
              <a:off x="986215" y="3287046"/>
              <a:ext cx="3260753" cy="758323"/>
            </a:xfrm>
            <a:prstGeom prst="rect">
              <a:avLst/>
            </a:prstGeom>
            <a:noFill/>
          </p:spPr>
          <p:txBody>
            <a:bodyPr wrap="square" rtlCol="0">
              <a:spAutoFit/>
            </a:bodyPr>
            <a:lstStyle/>
            <a:p>
              <a:pPr>
                <a:lnSpc>
                  <a:spcPct val="120000"/>
                </a:lnSpc>
              </a:pPr>
              <a:r>
                <a:rPr lang="zh-CN" altLang="en-US" sz="2000" dirty="0">
                  <a:latin typeface="微软雅黑" panose="020B0503020204020204" charset="-122"/>
                  <a:ea typeface="微软雅黑" panose="020B0503020204020204" charset="-122"/>
                  <a:cs typeface="+mn-ea"/>
                  <a:sym typeface="Arial" panose="020B0604020202020204" pitchFamily="34" charset="0"/>
                </a:rPr>
                <a:t>职业素养是一种个人行为规范及行为本身，它可以确保：</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6090123"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培养高度“职业素养”对于个人的意义 </a:t>
            </a: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Line 31"/>
          <p:cNvSpPr/>
          <p:nvPr/>
        </p:nvSpPr>
        <p:spPr>
          <a:xfrm>
            <a:off x="652463" y="3633788"/>
            <a:ext cx="10798175" cy="0"/>
          </a:xfrm>
          <a:prstGeom prst="line">
            <a:avLst/>
          </a:prstGeom>
          <a:ln w="6350" cap="flat" cmpd="sng">
            <a:solidFill>
              <a:schemeClr val="accent1"/>
            </a:solidFill>
            <a:prstDash val="solid"/>
            <a:round/>
            <a:headEnd type="none" w="med" len="med"/>
            <a:tailEnd type="none" w="med" len="med"/>
          </a:ln>
        </p:spPr>
        <p:txBody>
          <a:bodyPr anchor="t"/>
          <a:lstStyle/>
          <a:p>
            <a:pPr lvl="0"/>
            <a:endParaRPr lang="zh-CN" altLang="en-US">
              <a:latin typeface="Calibri" panose="020F0502020204030204" charset="0"/>
              <a:ea typeface="宋体" panose="02010600030101010101" pitchFamily="2" charset="-122"/>
            </a:endParaRPr>
          </a:p>
        </p:txBody>
      </p:sp>
      <p:sp>
        <p:nvSpPr>
          <p:cNvPr id="62" name="Line 32"/>
          <p:cNvSpPr/>
          <p:nvPr/>
        </p:nvSpPr>
        <p:spPr>
          <a:xfrm>
            <a:off x="5972175" y="1758950"/>
            <a:ext cx="0" cy="3730625"/>
          </a:xfrm>
          <a:prstGeom prst="line">
            <a:avLst/>
          </a:prstGeom>
          <a:ln w="6350" cap="flat" cmpd="sng">
            <a:solidFill>
              <a:schemeClr val="accent1"/>
            </a:solidFill>
            <a:prstDash val="solid"/>
            <a:round/>
            <a:headEnd type="none" w="med" len="med"/>
            <a:tailEnd type="none" w="med" len="med"/>
          </a:ln>
        </p:spPr>
        <p:txBody>
          <a:bodyPr anchor="t"/>
          <a:lstStyle/>
          <a:p>
            <a:pPr lvl="0"/>
            <a:endParaRPr lang="zh-CN" altLang="en-US">
              <a:latin typeface="Calibri" panose="020F0502020204030204" charset="0"/>
              <a:ea typeface="宋体" panose="02010600030101010101" pitchFamily="2" charset="-122"/>
            </a:endParaRPr>
          </a:p>
        </p:txBody>
      </p:sp>
      <p:sp>
        <p:nvSpPr>
          <p:cNvPr id="94" name="Freeform 158"/>
          <p:cNvSpPr/>
          <p:nvPr/>
        </p:nvSpPr>
        <p:spPr>
          <a:xfrm>
            <a:off x="7096125" y="2236788"/>
            <a:ext cx="633413" cy="579437"/>
          </a:xfrm>
          <a:custGeom>
            <a:avLst/>
            <a:gdLst/>
            <a:ahLst/>
            <a:cxnLst>
              <a:cxn ang="0">
                <a:pos x="180051940" y="26190212"/>
              </a:cxn>
              <a:cxn ang="0">
                <a:pos x="180051940" y="26190212"/>
              </a:cxn>
              <a:cxn ang="0">
                <a:pos x="154529825" y="0"/>
              </a:cxn>
              <a:cxn ang="0">
                <a:pos x="72020776" y="0"/>
              </a:cxn>
              <a:cxn ang="0">
                <a:pos x="46498661" y="26190212"/>
              </a:cxn>
              <a:cxn ang="0">
                <a:pos x="5244136" y="57336311"/>
              </a:cxn>
              <a:cxn ang="0">
                <a:pos x="46498661" y="99099083"/>
              </a:cxn>
              <a:cxn ang="0">
                <a:pos x="51393513" y="99099083"/>
              </a:cxn>
              <a:cxn ang="0">
                <a:pos x="108031164" y="151126077"/>
              </a:cxn>
              <a:cxn ang="0">
                <a:pos x="108031164" y="192888849"/>
              </a:cxn>
              <a:cxn ang="0">
                <a:pos x="87403902" y="192888849"/>
              </a:cxn>
              <a:cxn ang="0">
                <a:pos x="77264912" y="203153071"/>
              </a:cxn>
              <a:cxn ang="0">
                <a:pos x="87403902" y="208461407"/>
              </a:cxn>
              <a:cxn ang="0">
                <a:pos x="138797415" y="208461407"/>
              </a:cxn>
              <a:cxn ang="0">
                <a:pos x="149285689" y="203153071"/>
              </a:cxn>
              <a:cxn ang="0">
                <a:pos x="138797415" y="192888849"/>
              </a:cxn>
              <a:cxn ang="0">
                <a:pos x="118519437" y="192888849"/>
              </a:cxn>
              <a:cxn ang="0">
                <a:pos x="118519437" y="151126077"/>
              </a:cxn>
              <a:cxn ang="0">
                <a:pos x="175157087" y="99099083"/>
              </a:cxn>
              <a:cxn ang="0">
                <a:pos x="180051940" y="99099083"/>
              </a:cxn>
              <a:cxn ang="0">
                <a:pos x="221306465" y="57336311"/>
              </a:cxn>
              <a:cxn ang="0">
                <a:pos x="180051940" y="26190212"/>
              </a:cxn>
              <a:cxn ang="0">
                <a:pos x="46498661" y="83526524"/>
              </a:cxn>
              <a:cxn ang="0">
                <a:pos x="46498661" y="83526524"/>
              </a:cxn>
              <a:cxn ang="0">
                <a:pos x="15383125" y="57336311"/>
              </a:cxn>
              <a:cxn ang="0">
                <a:pos x="46498661" y="41762771"/>
              </a:cxn>
              <a:cxn ang="0">
                <a:pos x="46498661" y="83526524"/>
              </a:cxn>
              <a:cxn ang="0">
                <a:pos x="169912951" y="67599553"/>
              </a:cxn>
              <a:cxn ang="0">
                <a:pos x="169912951" y="67599553"/>
              </a:cxn>
              <a:cxn ang="0">
                <a:pos x="113275300" y="140861854"/>
              </a:cxn>
              <a:cxn ang="0">
                <a:pos x="56637650" y="67599553"/>
              </a:cxn>
              <a:cxn ang="0">
                <a:pos x="56637650" y="26190212"/>
              </a:cxn>
              <a:cxn ang="0">
                <a:pos x="72020776" y="15572558"/>
              </a:cxn>
              <a:cxn ang="0">
                <a:pos x="154529825" y="15572558"/>
              </a:cxn>
              <a:cxn ang="0">
                <a:pos x="169912951" y="26190212"/>
              </a:cxn>
              <a:cxn ang="0">
                <a:pos x="169912951" y="67599553"/>
              </a:cxn>
              <a:cxn ang="0">
                <a:pos x="180051940" y="83526524"/>
              </a:cxn>
              <a:cxn ang="0">
                <a:pos x="180051940" y="83526524"/>
              </a:cxn>
              <a:cxn ang="0">
                <a:pos x="180051940" y="41762771"/>
              </a:cxn>
              <a:cxn ang="0">
                <a:pos x="211167476" y="57336311"/>
              </a:cxn>
              <a:cxn ang="0">
                <a:pos x="180051940" y="83526524"/>
              </a:cxn>
            </a:cxnLst>
            <a:rect l="0" t="0" r="0" b="0"/>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w="9525">
            <a:noFill/>
          </a:ln>
        </p:spPr>
        <p:txBody>
          <a:bodyPr/>
          <a:lstStyle/>
          <a:p>
            <a:endParaRPr lang="zh-CN" altLang="en-US">
              <a:solidFill>
                <a:schemeClr val="tx1"/>
              </a:solidFill>
            </a:endParaRPr>
          </a:p>
        </p:txBody>
      </p:sp>
      <p:grpSp>
        <p:nvGrpSpPr>
          <p:cNvPr id="14358" name="组合 13"/>
          <p:cNvGrpSpPr/>
          <p:nvPr/>
        </p:nvGrpSpPr>
        <p:grpSpPr>
          <a:xfrm>
            <a:off x="4286250" y="1943735"/>
            <a:ext cx="1436370" cy="1437005"/>
            <a:chOff x="850277" y="2206172"/>
            <a:chExt cx="2013812" cy="2013812"/>
          </a:xfrm>
        </p:grpSpPr>
        <p:sp>
          <p:nvSpPr>
            <p:cNvPr id="3" name="饼形 2"/>
            <p:cNvSpPr/>
            <p:nvPr/>
          </p:nvSpPr>
          <p:spPr>
            <a:xfrm>
              <a:off x="850277" y="2206172"/>
              <a:ext cx="2013812" cy="2013812"/>
            </a:xfrm>
            <a:prstGeom prst="pie">
              <a:avLst>
                <a:gd name="adj1" fmla="val 0"/>
                <a:gd name="adj2" fmla="val 161897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4" name="饼形 3"/>
            <p:cNvSpPr/>
            <p:nvPr/>
          </p:nvSpPr>
          <p:spPr>
            <a:xfrm>
              <a:off x="850277" y="2206172"/>
              <a:ext cx="2013812" cy="2013812"/>
            </a:xfrm>
            <a:prstGeom prst="pie">
              <a:avLst>
                <a:gd name="adj1" fmla="val 16175099"/>
                <a:gd name="adj2" fmla="val 123505"/>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5" name="椭圆 4"/>
            <p:cNvSpPr/>
            <p:nvPr/>
          </p:nvSpPr>
          <p:spPr>
            <a:xfrm>
              <a:off x="1113901" y="2481294"/>
              <a:ext cx="1463571" cy="146356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grpSp>
      <p:grpSp>
        <p:nvGrpSpPr>
          <p:cNvPr id="14364" name="组合 22"/>
          <p:cNvGrpSpPr/>
          <p:nvPr/>
        </p:nvGrpSpPr>
        <p:grpSpPr>
          <a:xfrm>
            <a:off x="4286250" y="3896360"/>
            <a:ext cx="1436370" cy="1437005"/>
            <a:chOff x="4314001" y="2206172"/>
            <a:chExt cx="2013812" cy="2013812"/>
          </a:xfrm>
        </p:grpSpPr>
        <p:sp>
          <p:nvSpPr>
            <p:cNvPr id="6" name="饼形 5"/>
            <p:cNvSpPr/>
            <p:nvPr/>
          </p:nvSpPr>
          <p:spPr>
            <a:xfrm>
              <a:off x="4314001" y="2206172"/>
              <a:ext cx="2013812" cy="2013812"/>
            </a:xfrm>
            <a:prstGeom prst="pie">
              <a:avLst>
                <a:gd name="adj1" fmla="val 5310308"/>
                <a:gd name="adj2" fmla="val 161897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7" name="饼形 6"/>
            <p:cNvSpPr/>
            <p:nvPr/>
          </p:nvSpPr>
          <p:spPr>
            <a:xfrm>
              <a:off x="4314001" y="2206172"/>
              <a:ext cx="2013812" cy="2013812"/>
            </a:xfrm>
            <a:prstGeom prst="pie">
              <a:avLst>
                <a:gd name="adj1" fmla="val 16175099"/>
                <a:gd name="adj2" fmla="val 5409114"/>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8" name="椭圆 7"/>
            <p:cNvSpPr/>
            <p:nvPr/>
          </p:nvSpPr>
          <p:spPr>
            <a:xfrm>
              <a:off x="4577625" y="2481294"/>
              <a:ext cx="1463571" cy="146356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grpSp>
      <p:grpSp>
        <p:nvGrpSpPr>
          <p:cNvPr id="14370" name="组合 26"/>
          <p:cNvGrpSpPr/>
          <p:nvPr/>
        </p:nvGrpSpPr>
        <p:grpSpPr>
          <a:xfrm>
            <a:off x="6377622" y="3911748"/>
            <a:ext cx="1437005" cy="1437005"/>
            <a:chOff x="6471503" y="2206172"/>
            <a:chExt cx="2013812" cy="2013812"/>
          </a:xfrm>
        </p:grpSpPr>
        <p:sp>
          <p:nvSpPr>
            <p:cNvPr id="9" name="饼形 8"/>
            <p:cNvSpPr/>
            <p:nvPr/>
          </p:nvSpPr>
          <p:spPr>
            <a:xfrm>
              <a:off x="6471503" y="2206172"/>
              <a:ext cx="2013812" cy="2013812"/>
            </a:xfrm>
            <a:prstGeom prst="pie">
              <a:avLst>
                <a:gd name="adj1" fmla="val 20250322"/>
                <a:gd name="adj2" fmla="val 161897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10" name="饼形 9"/>
            <p:cNvSpPr/>
            <p:nvPr/>
          </p:nvSpPr>
          <p:spPr>
            <a:xfrm>
              <a:off x="6471503" y="2206172"/>
              <a:ext cx="2013812" cy="2013812"/>
            </a:xfrm>
            <a:prstGeom prst="pie">
              <a:avLst>
                <a:gd name="adj1" fmla="val 16175099"/>
                <a:gd name="adj2" fmla="val 2956713"/>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11" name="椭圆 10"/>
            <p:cNvSpPr/>
            <p:nvPr/>
          </p:nvSpPr>
          <p:spPr>
            <a:xfrm>
              <a:off x="6735127" y="2481294"/>
              <a:ext cx="1463571" cy="146356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grpSp>
      <p:grpSp>
        <p:nvGrpSpPr>
          <p:cNvPr id="14376" name="组合 34"/>
          <p:cNvGrpSpPr/>
          <p:nvPr/>
        </p:nvGrpSpPr>
        <p:grpSpPr>
          <a:xfrm>
            <a:off x="6301740" y="1931035"/>
            <a:ext cx="1437005" cy="1449705"/>
            <a:chOff x="6471503" y="2206172"/>
            <a:chExt cx="2013812" cy="2031610"/>
          </a:xfrm>
        </p:grpSpPr>
        <p:sp>
          <p:nvSpPr>
            <p:cNvPr id="37" name="饼形 36"/>
            <p:cNvSpPr/>
            <p:nvPr/>
          </p:nvSpPr>
          <p:spPr>
            <a:xfrm>
              <a:off x="6471503" y="2223970"/>
              <a:ext cx="2013812" cy="2013812"/>
            </a:xfrm>
            <a:prstGeom prst="pie">
              <a:avLst>
                <a:gd name="adj1" fmla="val 18163554"/>
                <a:gd name="adj2" fmla="val 161897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38" name="饼形 37"/>
            <p:cNvSpPr/>
            <p:nvPr/>
          </p:nvSpPr>
          <p:spPr>
            <a:xfrm>
              <a:off x="6471503" y="2206172"/>
              <a:ext cx="2013812" cy="2013812"/>
            </a:xfrm>
            <a:prstGeom prst="pie">
              <a:avLst>
                <a:gd name="adj1" fmla="val 16175099"/>
                <a:gd name="adj2" fmla="val 18230302"/>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sp>
          <p:nvSpPr>
            <p:cNvPr id="39" name="椭圆 38"/>
            <p:cNvSpPr/>
            <p:nvPr/>
          </p:nvSpPr>
          <p:spPr>
            <a:xfrm>
              <a:off x="6735127" y="2481294"/>
              <a:ext cx="1463571" cy="146356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solidFill>
              </a:endParaRPr>
            </a:p>
          </p:txBody>
        </p:sp>
      </p:grpSp>
      <p:sp>
        <p:nvSpPr>
          <p:cNvPr id="13" name="TextBox 24"/>
          <p:cNvSpPr txBox="1"/>
          <p:nvPr/>
        </p:nvSpPr>
        <p:spPr>
          <a:xfrm>
            <a:off x="8199680" y="2514250"/>
            <a:ext cx="2313454" cy="400110"/>
          </a:xfrm>
          <a:prstGeom prst="rect">
            <a:avLst/>
          </a:prstGeom>
          <a:noFill/>
        </p:spPr>
        <p:txBody>
          <a:bodyPr wrap="none" rtlCol="0">
            <a:spAutoFit/>
          </a:bodyPr>
          <a:lstStyle/>
          <a:p>
            <a:pPr algn="ctr"/>
            <a:r>
              <a:rPr lang="zh-CN" altLang="en-US" sz="2000" dirty="0">
                <a:latin typeface="微软雅黑" panose="020B0503020204020204" charset="-122"/>
                <a:ea typeface="微软雅黑" panose="020B0503020204020204" charset="-122"/>
              </a:rPr>
              <a:t>由关系型到知识型 </a:t>
            </a:r>
            <a:endParaRPr lang="zh-CN" altLang="en-US" sz="2000" dirty="0">
              <a:solidFill>
                <a:schemeClr val="tx1"/>
              </a:solidFill>
              <a:latin typeface="微软雅黑" panose="020B0503020204020204" charset="-122"/>
              <a:ea typeface="微软雅黑" panose="020B0503020204020204" charset="-122"/>
            </a:endParaRPr>
          </a:p>
        </p:txBody>
      </p:sp>
      <p:sp>
        <p:nvSpPr>
          <p:cNvPr id="15" name="TextBox 24"/>
          <p:cNvSpPr txBox="1"/>
          <p:nvPr/>
        </p:nvSpPr>
        <p:spPr>
          <a:xfrm>
            <a:off x="8199680" y="4444940"/>
            <a:ext cx="2749471" cy="400110"/>
          </a:xfrm>
          <a:prstGeom prst="rect">
            <a:avLst/>
          </a:prstGeom>
          <a:noFill/>
        </p:spPr>
        <p:txBody>
          <a:bodyPr wrap="none" rtlCol="0">
            <a:spAutoFit/>
          </a:bodyPr>
          <a:lstStyle/>
          <a:p>
            <a:pPr algn="ctr"/>
            <a:r>
              <a:rPr lang="zh-CN" altLang="en-US" sz="2000" dirty="0">
                <a:latin typeface="微软雅黑" panose="020B0503020204020204" charset="-122"/>
                <a:ea typeface="微软雅黑" panose="020B0503020204020204" charset="-122"/>
              </a:rPr>
              <a:t>由招募人才到培养人才</a:t>
            </a:r>
            <a:endParaRPr lang="zh-CN" altLang="en-US" sz="2000" dirty="0">
              <a:solidFill>
                <a:schemeClr val="tx1"/>
              </a:solidFill>
              <a:latin typeface="微软雅黑" panose="020B0503020204020204" charset="-122"/>
              <a:ea typeface="微软雅黑" panose="020B0503020204020204" charset="-122"/>
            </a:endParaRPr>
          </a:p>
        </p:txBody>
      </p:sp>
      <p:sp>
        <p:nvSpPr>
          <p:cNvPr id="17" name="TextBox 24"/>
          <p:cNvSpPr txBox="1"/>
          <p:nvPr/>
        </p:nvSpPr>
        <p:spPr>
          <a:xfrm>
            <a:off x="1723240" y="2489200"/>
            <a:ext cx="2313455" cy="400110"/>
          </a:xfrm>
          <a:prstGeom prst="rect">
            <a:avLst/>
          </a:prstGeom>
          <a:noFill/>
        </p:spPr>
        <p:txBody>
          <a:bodyPr wrap="none" rtlCol="0">
            <a:spAutoFit/>
          </a:bodyPr>
          <a:lstStyle/>
          <a:p>
            <a:pPr algn="r"/>
            <a:r>
              <a:rPr lang="zh-CN" altLang="en-US" sz="2000" dirty="0">
                <a:latin typeface="微软雅黑" panose="020B0503020204020204" charset="-122"/>
                <a:ea typeface="微软雅黑" panose="020B0503020204020204" charset="-122"/>
              </a:rPr>
              <a:t>由开拓型到管理型 </a:t>
            </a:r>
            <a:endParaRPr lang="zh-CN" altLang="en-US" sz="2000" dirty="0">
              <a:solidFill>
                <a:schemeClr val="tx1"/>
              </a:solidFill>
              <a:latin typeface="微软雅黑" panose="020B0503020204020204" charset="-122"/>
              <a:ea typeface="微软雅黑" panose="020B0503020204020204" charset="-122"/>
            </a:endParaRPr>
          </a:p>
        </p:txBody>
      </p:sp>
      <p:sp>
        <p:nvSpPr>
          <p:cNvPr id="32" name="文本框 31"/>
          <p:cNvSpPr txBox="1"/>
          <p:nvPr/>
        </p:nvSpPr>
        <p:spPr>
          <a:xfrm>
            <a:off x="4641215" y="2419350"/>
            <a:ext cx="800219" cy="461665"/>
          </a:xfrm>
          <a:prstGeom prst="rect">
            <a:avLst/>
          </a:prstGeom>
          <a:noFill/>
        </p:spPr>
        <p:txBody>
          <a:bodyPr wrap="none" rtlCol="0">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管理</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650105" y="4384675"/>
            <a:ext cx="800219" cy="461665"/>
          </a:xfrm>
          <a:prstGeom prst="rect">
            <a:avLst/>
          </a:prstGeom>
          <a:noFill/>
        </p:spPr>
        <p:txBody>
          <a:bodyPr wrap="none" rtlCol="0">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团队</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57340" y="2432050"/>
            <a:ext cx="800219" cy="461665"/>
          </a:xfrm>
          <a:prstGeom prst="rect">
            <a:avLst/>
          </a:prstGeom>
          <a:noFill/>
        </p:spPr>
        <p:txBody>
          <a:bodyPr wrap="none" rtlCol="0">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知识</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687810" y="4446101"/>
            <a:ext cx="800219" cy="461665"/>
          </a:xfrm>
          <a:prstGeom prst="rect">
            <a:avLst/>
          </a:prstGeom>
          <a:noFill/>
        </p:spPr>
        <p:txBody>
          <a:bodyPr wrap="none" rtlCol="0">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人才</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F779B0CC-2B59-452F-B227-96C3789C1542}"/>
              </a:ext>
            </a:extLst>
          </p:cNvPr>
          <p:cNvSpPr/>
          <p:nvPr/>
        </p:nvSpPr>
        <p:spPr>
          <a:xfrm>
            <a:off x="716795" y="4430196"/>
            <a:ext cx="3262432" cy="400110"/>
          </a:xfrm>
          <a:prstGeom prst="rect">
            <a:avLst/>
          </a:prstGeom>
        </p:spPr>
        <p:txBody>
          <a:bodyPr wrap="none">
            <a:spAutoFit/>
          </a:bodyPr>
          <a:lstStyle/>
          <a:p>
            <a:pPr algn="r"/>
            <a:r>
              <a:rPr lang="zh-CN" altLang="en-US" sz="2000" dirty="0">
                <a:latin typeface="微软雅黑" panose="020B0503020204020204" charset="-122"/>
                <a:ea typeface="微软雅黑" panose="020B0503020204020204" charset="-122"/>
              </a:rPr>
              <a:t>由个人英雄型到团队合作型</a:t>
            </a:r>
          </a:p>
        </p:txBody>
      </p:sp>
      <p:sp>
        <p:nvSpPr>
          <p:cNvPr id="20" name="矩形 19">
            <a:extLst>
              <a:ext uri="{FF2B5EF4-FFF2-40B4-BE49-F238E27FC236}">
                <a16:creationId xmlns:a16="http://schemas.microsoft.com/office/drawing/2014/main" id="{57B8496B-B542-405A-A40C-E474020A41A5}"/>
              </a:ext>
            </a:extLst>
          </p:cNvPr>
          <p:cNvSpPr/>
          <p:nvPr/>
        </p:nvSpPr>
        <p:spPr>
          <a:xfrm>
            <a:off x="2879967" y="6048136"/>
            <a:ext cx="6886331"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所以，新入职员工需要尽快适应变化，通过学习提升自我！</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up)">
                                      <p:cBhvr>
                                        <p:cTn id="29" dur="10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358"/>
                                        </p:tgtEl>
                                        <p:attrNameLst>
                                          <p:attrName>style.visibility</p:attrName>
                                        </p:attrNameLst>
                                      </p:cBhvr>
                                      <p:to>
                                        <p:strVal val="visible"/>
                                      </p:to>
                                    </p:set>
                                    <p:anim calcmode="lin" valueType="num">
                                      <p:cBhvr additive="base">
                                        <p:cTn id="34" dur="500" fill="hold"/>
                                        <p:tgtEl>
                                          <p:spTgt spid="14358"/>
                                        </p:tgtEl>
                                        <p:attrNameLst>
                                          <p:attrName>ppt_x</p:attrName>
                                        </p:attrNameLst>
                                      </p:cBhvr>
                                      <p:tavLst>
                                        <p:tav tm="0">
                                          <p:val>
                                            <p:strVal val="#ppt_x"/>
                                          </p:val>
                                        </p:tav>
                                        <p:tav tm="100000">
                                          <p:val>
                                            <p:strVal val="#ppt_x"/>
                                          </p:val>
                                        </p:tav>
                                      </p:tavLst>
                                    </p:anim>
                                    <p:anim calcmode="lin" valueType="num">
                                      <p:cBhvr additive="base">
                                        <p:cTn id="35" dur="500" fill="hold"/>
                                        <p:tgtEl>
                                          <p:spTgt spid="1435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376"/>
                                        </p:tgtEl>
                                        <p:attrNameLst>
                                          <p:attrName>style.visibility</p:attrName>
                                        </p:attrNameLst>
                                      </p:cBhvr>
                                      <p:to>
                                        <p:strVal val="visible"/>
                                      </p:to>
                                    </p:set>
                                    <p:anim calcmode="lin" valueType="num">
                                      <p:cBhvr additive="base">
                                        <p:cTn id="55" dur="500" fill="hold"/>
                                        <p:tgtEl>
                                          <p:spTgt spid="14376"/>
                                        </p:tgtEl>
                                        <p:attrNameLst>
                                          <p:attrName>ppt_x</p:attrName>
                                        </p:attrNameLst>
                                      </p:cBhvr>
                                      <p:tavLst>
                                        <p:tav tm="0">
                                          <p:val>
                                            <p:strVal val="#ppt_x"/>
                                          </p:val>
                                        </p:tav>
                                        <p:tav tm="100000">
                                          <p:val>
                                            <p:strVal val="#ppt_x"/>
                                          </p:val>
                                        </p:tav>
                                      </p:tavLst>
                                    </p:anim>
                                    <p:anim calcmode="lin" valueType="num">
                                      <p:cBhvr additive="base">
                                        <p:cTn id="56" dur="500" fill="hold"/>
                                        <p:tgtEl>
                                          <p:spTgt spid="1437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364"/>
                                        </p:tgtEl>
                                        <p:attrNameLst>
                                          <p:attrName>style.visibility</p:attrName>
                                        </p:attrNameLst>
                                      </p:cBhvr>
                                      <p:to>
                                        <p:strVal val="visible"/>
                                      </p:to>
                                    </p:set>
                                    <p:anim calcmode="lin" valueType="num">
                                      <p:cBhvr additive="base">
                                        <p:cTn id="72" dur="500" fill="hold"/>
                                        <p:tgtEl>
                                          <p:spTgt spid="14364"/>
                                        </p:tgtEl>
                                        <p:attrNameLst>
                                          <p:attrName>ppt_x</p:attrName>
                                        </p:attrNameLst>
                                      </p:cBhvr>
                                      <p:tavLst>
                                        <p:tav tm="0">
                                          <p:val>
                                            <p:strVal val="#ppt_x"/>
                                          </p:val>
                                        </p:tav>
                                        <p:tav tm="100000">
                                          <p:val>
                                            <p:strVal val="#ppt_x"/>
                                          </p:val>
                                        </p:tav>
                                      </p:tavLst>
                                    </p:anim>
                                    <p:anim calcmode="lin" valueType="num">
                                      <p:cBhvr additive="base">
                                        <p:cTn id="73" dur="500" fill="hold"/>
                                        <p:tgtEl>
                                          <p:spTgt spid="1436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4370"/>
                                        </p:tgtEl>
                                        <p:attrNameLst>
                                          <p:attrName>style.visibility</p:attrName>
                                        </p:attrNameLst>
                                      </p:cBhvr>
                                      <p:to>
                                        <p:strVal val="visible"/>
                                      </p:to>
                                    </p:set>
                                    <p:anim calcmode="lin" valueType="num">
                                      <p:cBhvr additive="base">
                                        <p:cTn id="89" dur="500" fill="hold"/>
                                        <p:tgtEl>
                                          <p:spTgt spid="14370"/>
                                        </p:tgtEl>
                                        <p:attrNameLst>
                                          <p:attrName>ppt_x</p:attrName>
                                        </p:attrNameLst>
                                      </p:cBhvr>
                                      <p:tavLst>
                                        <p:tav tm="0">
                                          <p:val>
                                            <p:strVal val="#ppt_x"/>
                                          </p:val>
                                        </p:tav>
                                        <p:tav tm="100000">
                                          <p:val>
                                            <p:strVal val="#ppt_x"/>
                                          </p:val>
                                        </p:tav>
                                      </p:tavLst>
                                    </p:anim>
                                    <p:anim calcmode="lin" valueType="num">
                                      <p:cBhvr additive="base">
                                        <p:cTn id="90" dur="500" fill="hold"/>
                                        <p:tgtEl>
                                          <p:spTgt spid="1437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anim calcmode="lin" valueType="num">
                                      <p:cBhvr>
                                        <p:cTn id="100" dur="1000" fill="hold"/>
                                        <p:tgtEl>
                                          <p:spTgt spid="15"/>
                                        </p:tgtEl>
                                        <p:attrNameLst>
                                          <p:attrName>ppt_x</p:attrName>
                                        </p:attrNameLst>
                                      </p:cBhvr>
                                      <p:tavLst>
                                        <p:tav tm="0">
                                          <p:val>
                                            <p:strVal val="#ppt_x"/>
                                          </p:val>
                                        </p:tav>
                                        <p:tav tm="100000">
                                          <p:val>
                                            <p:strVal val="#ppt_x"/>
                                          </p:val>
                                        </p:tav>
                                      </p:tavLst>
                                    </p:anim>
                                    <p:anim calcmode="lin" valueType="num">
                                      <p:cBhvr>
                                        <p:cTn id="10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0"/>
                                        </p:tgtEl>
                                        <p:attrNameLst>
                                          <p:attrName>ppt_y</p:attrName>
                                        </p:attrNameLst>
                                      </p:cBhvr>
                                      <p:tavLst>
                                        <p:tav tm="0">
                                          <p:val>
                                            <p:strVal val="#ppt_y"/>
                                          </p:val>
                                        </p:tav>
                                        <p:tav tm="100000">
                                          <p:val>
                                            <p:strVal val="#ppt_y"/>
                                          </p:val>
                                        </p:tav>
                                      </p:tavLst>
                                    </p:anim>
                                    <p:anim calcmode="lin" valueType="num">
                                      <p:cBhvr>
                                        <p:cTn id="10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62" grpId="0" animBg="1"/>
      <p:bldP spid="94" grpId="0" animBg="1"/>
      <p:bldP spid="13" grpId="0"/>
      <p:bldP spid="15" grpId="0"/>
      <p:bldP spid="17" grpId="0"/>
      <p:bldP spid="32" grpId="0"/>
      <p:bldP spid="33" grpId="0"/>
      <p:bldP spid="34" grpId="0"/>
      <p:bldP spid="3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5407243"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培养“职业素养”对于企业的意义 </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8" name="矩形: 圆角 3"/>
          <p:cNvSpPr/>
          <p:nvPr/>
        </p:nvSpPr>
        <p:spPr>
          <a:xfrm>
            <a:off x="1066800" y="2397760"/>
            <a:ext cx="7920355" cy="14287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en-US" altLang="zh-CN" sz="2400" dirty="0">
              <a:solidFill>
                <a:schemeClr val="tx1"/>
              </a:solidFill>
              <a:latin typeface="微软雅黑" panose="020B0503020204020204" charset="-122"/>
              <a:ea typeface="微软雅黑" panose="020B0503020204020204" charset="-122"/>
            </a:endParaRPr>
          </a:p>
        </p:txBody>
      </p:sp>
      <p:pic>
        <p:nvPicPr>
          <p:cNvPr id="36" name="图片 4" descr="C:\Users\Administrator\Desktop\图片1.png图片1"/>
          <p:cNvPicPr>
            <a:picLocks noChangeAspect="1" noChangeArrowheads="1"/>
          </p:cNvPicPr>
          <p:nvPr/>
        </p:nvPicPr>
        <p:blipFill rotWithShape="1">
          <a:blip r:embed="rId6"/>
          <a:srcRect/>
          <a:stretch>
            <a:fillRect/>
          </a:stretch>
        </p:blipFill>
        <p:spPr bwMode="auto">
          <a:xfrm rot="1035657">
            <a:off x="8430578" y="2146618"/>
            <a:ext cx="3032760" cy="1931670"/>
          </a:xfrm>
          <a:prstGeom prst="rect">
            <a:avLst/>
          </a:prstGeom>
          <a:solidFill>
            <a:srgbClr val="FFFFFF">
              <a:shade val="85000"/>
            </a:srgbClr>
          </a:solidFill>
          <a:ln w="1333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bevelT w="0" h="0"/>
            <a:contourClr>
              <a:srgbClr val="969696"/>
            </a:contourClr>
          </a:sp3d>
        </p:spPr>
      </p:pic>
      <p:sp>
        <p:nvSpPr>
          <p:cNvPr id="5" name="TextBox 23"/>
          <p:cNvSpPr txBox="1"/>
          <p:nvPr/>
        </p:nvSpPr>
        <p:spPr>
          <a:xfrm>
            <a:off x="1247140" y="2778823"/>
            <a:ext cx="7041515" cy="1023742"/>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charset="-122"/>
                <a:ea typeface="微软雅黑" panose="020B0503020204020204" charset="-122"/>
                <a:cs typeface="+mn-ea"/>
                <a:sym typeface="+mn-lt"/>
              </a:rPr>
              <a:t>—</a:t>
            </a:r>
            <a:r>
              <a:rPr lang="zh-CN" altLang="en-US" sz="1400" dirty="0">
                <a:solidFill>
                  <a:schemeClr val="bg1"/>
                </a:solidFill>
                <a:latin typeface="微软雅黑" panose="020B0503020204020204" charset="-122"/>
                <a:ea typeface="微软雅黑" panose="020B0503020204020204" charset="-122"/>
                <a:cs typeface="+mn-ea"/>
                <a:sym typeface="+mn-lt"/>
              </a:rPr>
              <a:t>企业的需要是员工普遍职业素养的提高，而不是拥有个别能人；</a:t>
            </a:r>
          </a:p>
          <a:p>
            <a:pPr>
              <a:lnSpc>
                <a:spcPct val="150000"/>
              </a:lnSpc>
            </a:pPr>
            <a:r>
              <a:rPr lang="en-US" altLang="zh-CN" sz="1400" dirty="0">
                <a:solidFill>
                  <a:schemeClr val="bg1"/>
                </a:solidFill>
                <a:latin typeface="微软雅黑" panose="020B0503020204020204" charset="-122"/>
                <a:ea typeface="微软雅黑" panose="020B0503020204020204" charset="-122"/>
                <a:cs typeface="+mn-ea"/>
                <a:sym typeface="+mn-lt"/>
              </a:rPr>
              <a:t>—</a:t>
            </a:r>
            <a:r>
              <a:rPr lang="zh-CN" altLang="en-US" sz="1400" dirty="0">
                <a:solidFill>
                  <a:schemeClr val="bg1"/>
                </a:solidFill>
                <a:latin typeface="微软雅黑" panose="020B0503020204020204" charset="-122"/>
                <a:ea typeface="微软雅黑" panose="020B0503020204020204" charset="-122"/>
                <a:cs typeface="+mn-ea"/>
                <a:sym typeface="+mn-lt"/>
              </a:rPr>
              <a:t>市场中最缺乏的是高度职业素养的商务人员，所以不可能通过招聘满足；</a:t>
            </a:r>
          </a:p>
          <a:p>
            <a:pPr>
              <a:lnSpc>
                <a:spcPct val="150000"/>
              </a:lnSpc>
            </a:pPr>
            <a:r>
              <a:rPr lang="en-US" altLang="zh-CN" sz="1400" dirty="0">
                <a:solidFill>
                  <a:schemeClr val="bg1"/>
                </a:solidFill>
                <a:latin typeface="微软雅黑" panose="020B0503020204020204" charset="-122"/>
                <a:ea typeface="微软雅黑" panose="020B0503020204020204" charset="-122"/>
                <a:cs typeface="+mn-ea"/>
                <a:sym typeface="+mn-lt"/>
              </a:rPr>
              <a:t>—</a:t>
            </a:r>
            <a:r>
              <a:rPr lang="zh-CN" altLang="en-US" sz="1400" dirty="0">
                <a:solidFill>
                  <a:schemeClr val="bg1"/>
                </a:solidFill>
                <a:latin typeface="微软雅黑" panose="020B0503020204020204" charset="-122"/>
                <a:ea typeface="微软雅黑" panose="020B0503020204020204" charset="-122"/>
                <a:cs typeface="+mn-ea"/>
                <a:sym typeface="+mn-lt"/>
              </a:rPr>
              <a:t>能够提供员工提升机会的企业，方可吸引真正的人才。</a:t>
            </a:r>
          </a:p>
        </p:txBody>
      </p:sp>
      <p:sp>
        <p:nvSpPr>
          <p:cNvPr id="4" name="TextBox 24"/>
          <p:cNvSpPr txBox="1"/>
          <p:nvPr/>
        </p:nvSpPr>
        <p:spPr>
          <a:xfrm>
            <a:off x="1247140" y="2435345"/>
            <a:ext cx="5032147" cy="369332"/>
          </a:xfrm>
          <a:prstGeom prst="rect">
            <a:avLst/>
          </a:prstGeom>
          <a:no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企业必须自己培养高度职业素养的员工，因为：</a:t>
            </a:r>
          </a:p>
        </p:txBody>
      </p:sp>
      <p:sp>
        <p:nvSpPr>
          <p:cNvPr id="10266" name="Rectangle 26"/>
          <p:cNvSpPr>
            <a:spLocks noChangeArrowheads="1"/>
          </p:cNvSpPr>
          <p:nvPr/>
        </p:nvSpPr>
        <p:spPr bwMode="auto">
          <a:xfrm>
            <a:off x="700807" y="4802361"/>
            <a:ext cx="933704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2000" dirty="0">
                <a:latin typeface="微软雅黑" panose="020B0503020204020204" charset="-122"/>
                <a:ea typeface="微软雅黑" panose="020B0503020204020204" charset="-122"/>
                <a:cs typeface="+mn-ea"/>
                <a:sym typeface="+mn-lt"/>
              </a:rPr>
              <a:t>企业培养高度职业素养的员工：</a:t>
            </a:r>
          </a:p>
          <a:p>
            <a:pPr algn="ctr">
              <a:lnSpc>
                <a:spcPct val="150000"/>
              </a:lnSpc>
            </a:pPr>
            <a:r>
              <a:rPr lang="en-US" altLang="zh-CN" dirty="0">
                <a:latin typeface="微软雅黑" panose="020B0503020204020204" charset="-122"/>
                <a:ea typeface="微软雅黑" panose="020B0503020204020204" charset="-122"/>
                <a:cs typeface="+mn-ea"/>
                <a:sym typeface="+mn-lt"/>
              </a:rPr>
              <a:t>— </a:t>
            </a:r>
            <a:r>
              <a:rPr lang="zh-CN" altLang="en-US" dirty="0">
                <a:latin typeface="微软雅黑" panose="020B0503020204020204" charset="-122"/>
                <a:ea typeface="微软雅黑" panose="020B0503020204020204" charset="-122"/>
                <a:cs typeface="+mn-ea"/>
                <a:sym typeface="+mn-lt"/>
              </a:rPr>
              <a:t>是竞争的需要；     </a:t>
            </a:r>
            <a:endParaRPr lang="en-US" altLang="zh-CN" dirty="0">
              <a:latin typeface="微软雅黑" panose="020B0503020204020204" charset="-122"/>
              <a:ea typeface="微软雅黑" panose="020B0503020204020204" charset="-122"/>
              <a:cs typeface="+mn-ea"/>
              <a:sym typeface="+mn-lt"/>
            </a:endParaRPr>
          </a:p>
          <a:p>
            <a:pPr algn="ctr">
              <a:lnSpc>
                <a:spcPct val="150000"/>
              </a:lnSpc>
            </a:pPr>
            <a:r>
              <a:rPr lang="en-US" altLang="zh-CN" dirty="0">
                <a:latin typeface="微软雅黑" panose="020B0503020204020204" charset="-122"/>
                <a:ea typeface="微软雅黑" panose="020B0503020204020204" charset="-122"/>
                <a:cs typeface="+mn-ea"/>
                <a:sym typeface="+mn-lt"/>
              </a:rPr>
              <a:t>     </a:t>
            </a:r>
            <a:r>
              <a:rPr lang="zh-CN" altLang="en-US" dirty="0">
                <a:latin typeface="微软雅黑" panose="020B0503020204020204" charset="-122"/>
                <a:ea typeface="微软雅黑" panose="020B0503020204020204" charset="-122"/>
                <a:cs typeface="+mn-ea"/>
                <a:sym typeface="+mn-lt"/>
              </a:rPr>
              <a:t> </a:t>
            </a:r>
            <a:r>
              <a:rPr lang="en-US" altLang="zh-CN" dirty="0">
                <a:latin typeface="微软雅黑" panose="020B0503020204020204" charset="-122"/>
                <a:ea typeface="微软雅黑" panose="020B0503020204020204" charset="-122"/>
                <a:cs typeface="+mn-ea"/>
                <a:sym typeface="+mn-lt"/>
              </a:rPr>
              <a:t>— </a:t>
            </a:r>
            <a:r>
              <a:rPr lang="zh-CN" altLang="en-US" dirty="0">
                <a:latin typeface="微软雅黑" panose="020B0503020204020204" charset="-122"/>
                <a:ea typeface="微软雅黑" panose="020B0503020204020204" charset="-122"/>
                <a:cs typeface="+mn-ea"/>
                <a:sym typeface="+mn-lt"/>
              </a:rPr>
              <a:t>是未来生存的需要。</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0-#ppt_w/2"/>
                                          </p:val>
                                        </p:tav>
                                        <p:tav tm="100000">
                                          <p:val>
                                            <p:strVal val="#ppt_x"/>
                                          </p:val>
                                        </p:tav>
                                      </p:tavLst>
                                    </p:anim>
                                    <p:anim calcmode="lin" valueType="num">
                                      <p:cBhvr additive="base">
                                        <p:cTn id="23" dur="1000" fill="hold"/>
                                        <p:tgtEl>
                                          <p:spTgt spid="6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0-#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fill="hold"/>
                                        <p:tgtEl>
                                          <p:spTgt spid="4"/>
                                        </p:tgtEl>
                                        <p:attrNameLst>
                                          <p:attrName>ppt_x</p:attrName>
                                        </p:attrNameLst>
                                      </p:cBhvr>
                                      <p:tavLst>
                                        <p:tav tm="0">
                                          <p:val>
                                            <p:strVal val="0-#ppt_w/2"/>
                                          </p:val>
                                        </p:tav>
                                        <p:tav tm="100000">
                                          <p:val>
                                            <p:strVal val="#ppt_x"/>
                                          </p:val>
                                        </p:tav>
                                      </p:tavLst>
                                    </p:anim>
                                    <p:anim calcmode="lin" valueType="num">
                                      <p:cBhvr additive="base">
                                        <p:cTn id="35" dur="10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0266"/>
                                        </p:tgtEl>
                                        <p:attrNameLst>
                                          <p:attrName>style.visibility</p:attrName>
                                        </p:attrNameLst>
                                      </p:cBhvr>
                                      <p:to>
                                        <p:strVal val="visible"/>
                                      </p:to>
                                    </p:set>
                                    <p:anim calcmode="lin" valueType="num">
                                      <p:cBhvr additive="base">
                                        <p:cTn id="38" dur="1000" fill="hold"/>
                                        <p:tgtEl>
                                          <p:spTgt spid="10266"/>
                                        </p:tgtEl>
                                        <p:attrNameLst>
                                          <p:attrName>ppt_x</p:attrName>
                                        </p:attrNameLst>
                                      </p:cBhvr>
                                      <p:tavLst>
                                        <p:tav tm="0">
                                          <p:val>
                                            <p:strVal val="0-#ppt_w/2"/>
                                          </p:val>
                                        </p:tav>
                                        <p:tav tm="100000">
                                          <p:val>
                                            <p:strVal val="#ppt_x"/>
                                          </p:val>
                                        </p:tav>
                                      </p:tavLst>
                                    </p:anim>
                                    <p:anim calcmode="lin" valueType="num">
                                      <p:cBhvr additive="base">
                                        <p:cTn id="39" dur="1000" fill="hold"/>
                                        <p:tgtEl>
                                          <p:spTgt spid="10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8" grpId="0" animBg="1"/>
      <p:bldP spid="5" grpId="0"/>
      <p:bldP spid="4" grpId="0"/>
      <p:bldP spid="10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544490" y="334166"/>
            <a:ext cx="3599056" cy="5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9" rIns="91437" bIns="45719">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lvl="0" algn="l">
              <a:defRPr/>
            </a:pPr>
            <a:r>
              <a:rPr lang="zh-CN" altLang="en-US" sz="2665" dirty="0">
                <a:solidFill>
                  <a:schemeClr val="tx1"/>
                </a:solidFill>
              </a:rPr>
              <a:t>小结：什么是职业人？</a:t>
            </a:r>
            <a:endParaRPr kumimoji="0" sz="2665"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29" name="Picture 3" descr="C:\Users\Administrator\Desktop\微立体创业计划\005.png"/>
          <p:cNvPicPr>
            <a:picLocks noChangeAspect="1" noChangeArrowheads="1"/>
          </p:cNvPicPr>
          <p:nvPr userDrawn="1"/>
        </p:nvPicPr>
        <p:blipFill>
          <a:blip r:embed="rId3" cstate="print">
            <a:duotone>
              <a:srgbClr val="0070C0">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8068" y="165524"/>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1287" y="178020"/>
            <a:ext cx="81288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 name="Picture 2" descr="New Macbook Gol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99" y="2340047"/>
            <a:ext cx="3906609" cy="2288398"/>
          </a:xfrm>
          <a:prstGeom prst="rect">
            <a:avLst/>
          </a:prstGeom>
        </p:spPr>
      </p:pic>
      <p:cxnSp>
        <p:nvCxnSpPr>
          <p:cNvPr id="33" name="Straight Connector 32"/>
          <p:cNvCxnSpPr/>
          <p:nvPr/>
        </p:nvCxnSpPr>
        <p:spPr>
          <a:xfrm>
            <a:off x="4400391" y="1711659"/>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97756" y="1711659"/>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图片占位符 4" descr="C:\Users\Administrator\Desktop\热点图谱\摄影图素材\商务\12.jpg12"/>
          <p:cNvPicPr>
            <a:picLocks noGrp="1" noChangeAspect="1"/>
          </p:cNvPicPr>
          <p:nvPr>
            <p:ph type="pic" sz="quarter" idx="4294967295"/>
          </p:nvPr>
        </p:nvPicPr>
        <p:blipFill>
          <a:blip r:embed="rId7"/>
          <a:srcRect/>
          <a:stretch>
            <a:fillRect/>
          </a:stretch>
        </p:blipFill>
        <p:spPr>
          <a:xfrm>
            <a:off x="848360" y="2498725"/>
            <a:ext cx="2917190" cy="1860550"/>
          </a:xfrm>
        </p:spPr>
      </p:pic>
      <p:sp>
        <p:nvSpPr>
          <p:cNvPr id="8" name="TextBox 24"/>
          <p:cNvSpPr txBox="1"/>
          <p:nvPr/>
        </p:nvSpPr>
        <p:spPr>
          <a:xfrm>
            <a:off x="5001091" y="1573181"/>
            <a:ext cx="1980030" cy="400110"/>
          </a:xfrm>
          <a:prstGeom prst="rect">
            <a:avLst/>
          </a:prstGeom>
          <a:noFill/>
        </p:spPr>
        <p:txBody>
          <a:bodyPr wrap="none" rtlCol="0">
            <a:spAutoFit/>
          </a:bodyPr>
          <a:lstStyle/>
          <a:p>
            <a:pPr algn="ctr"/>
            <a:r>
              <a:rPr lang="zh-CN" altLang="en-US" sz="2000" dirty="0">
                <a:latin typeface="微软雅黑" panose="020B0503020204020204" charset="-122"/>
                <a:ea typeface="微软雅黑" panose="020B0503020204020204" charset="-122"/>
              </a:rPr>
              <a:t>由别人经营的人</a:t>
            </a:r>
          </a:p>
        </p:txBody>
      </p:sp>
      <p:sp>
        <p:nvSpPr>
          <p:cNvPr id="4" name="TextBox 24"/>
          <p:cNvSpPr txBox="1"/>
          <p:nvPr/>
        </p:nvSpPr>
        <p:spPr>
          <a:xfrm>
            <a:off x="8740043" y="1573181"/>
            <a:ext cx="1723550" cy="400110"/>
          </a:xfrm>
          <a:prstGeom prst="rect">
            <a:avLst/>
          </a:prstGeom>
          <a:noFill/>
        </p:spPr>
        <p:txBody>
          <a:bodyPr wrap="none" rtlCol="0">
            <a:spAutoFit/>
          </a:bodyPr>
          <a:lstStyle/>
          <a:p>
            <a:pPr algn="ctr"/>
            <a:r>
              <a:rPr lang="zh-CN" altLang="en-US" sz="2000" dirty="0">
                <a:latin typeface="微软雅黑" panose="020B0503020204020204" charset="-122"/>
                <a:ea typeface="微软雅黑" panose="020B0503020204020204" charset="-122"/>
              </a:rPr>
              <a:t>经营自我的人</a:t>
            </a:r>
          </a:p>
        </p:txBody>
      </p:sp>
      <p:sp>
        <p:nvSpPr>
          <p:cNvPr id="13" name="Text Box 36">
            <a:extLst>
              <a:ext uri="{FF2B5EF4-FFF2-40B4-BE49-F238E27FC236}">
                <a16:creationId xmlns:a16="http://schemas.microsoft.com/office/drawing/2014/main" id="{C0A125FF-0615-4D3A-BE1D-33DE68F8D468}"/>
              </a:ext>
            </a:extLst>
          </p:cNvPr>
          <p:cNvSpPr txBox="1">
            <a:spLocks noChangeArrowheads="1"/>
          </p:cNvSpPr>
          <p:nvPr/>
        </p:nvSpPr>
        <p:spPr bwMode="auto">
          <a:xfrm>
            <a:off x="4754969" y="2299387"/>
            <a:ext cx="304087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zh-CN" altLang="en-US" dirty="0">
                <a:solidFill>
                  <a:srgbClr val="1C1C1C"/>
                </a:solidFill>
                <a:latin typeface="微软雅黑" panose="020B0503020204020204" pitchFamily="34" charset="-122"/>
                <a:ea typeface="微软雅黑" panose="020B0503020204020204" pitchFamily="34" charset="-122"/>
              </a:rPr>
              <a:t> </a:t>
            </a:r>
            <a:r>
              <a:rPr lang="zh-CN" altLang="en-US" b="0" dirty="0">
                <a:solidFill>
                  <a:srgbClr val="1C1C1C"/>
                </a:solidFill>
                <a:latin typeface="微软雅黑" panose="020B0503020204020204" pitchFamily="34" charset="-122"/>
                <a:ea typeface="微软雅黑" panose="020B0503020204020204" pitchFamily="34" charset="-122"/>
              </a:rPr>
              <a:t>打工的</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老板让干什么就干什么</a:t>
            </a:r>
          </a:p>
          <a:p>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熬年头</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个人局限性大，适应力弱</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受制于人，风险大</a:t>
            </a:r>
          </a:p>
        </p:txBody>
      </p:sp>
      <p:sp>
        <p:nvSpPr>
          <p:cNvPr id="14" name="Text Box 36">
            <a:extLst>
              <a:ext uri="{FF2B5EF4-FFF2-40B4-BE49-F238E27FC236}">
                <a16:creationId xmlns:a16="http://schemas.microsoft.com/office/drawing/2014/main" id="{49DCFC72-B881-4603-A183-18EBD90CD190}"/>
              </a:ext>
            </a:extLst>
          </p:cNvPr>
          <p:cNvSpPr txBox="1">
            <a:spLocks noChangeArrowheads="1"/>
          </p:cNvSpPr>
          <p:nvPr/>
        </p:nvSpPr>
        <p:spPr bwMode="auto">
          <a:xfrm>
            <a:off x="8544178" y="2340047"/>
            <a:ext cx="303703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zh-CN" altLang="en-US" sz="1200" dirty="0">
                <a:solidFill>
                  <a:srgbClr val="1C1C1C"/>
                </a:solidFill>
              </a:rPr>
              <a:t> </a:t>
            </a:r>
            <a:r>
              <a:rPr lang="zh-CN" altLang="en-US" b="0" dirty="0">
                <a:solidFill>
                  <a:srgbClr val="1C1C1C"/>
                </a:solidFill>
                <a:latin typeface="微软雅黑" panose="020B0503020204020204" pitchFamily="34" charset="-122"/>
                <a:ea typeface="微软雅黑" panose="020B0503020204020204" pitchFamily="34" charset="-122"/>
              </a:rPr>
              <a:t>企业的合作者</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干得比老板希望的还要好</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有良好的资质</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个人空间大，适应应强</a:t>
            </a:r>
          </a:p>
          <a:p>
            <a:pPr>
              <a:buFont typeface="Wingdings" panose="05000000000000000000" pitchFamily="2" charset="2"/>
              <a:buChar char="Ø"/>
            </a:pPr>
            <a:endParaRPr lang="zh-CN" altLang="en-US" b="0" dirty="0">
              <a:solidFill>
                <a:srgbClr val="1C1C1C"/>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b="0" dirty="0">
                <a:solidFill>
                  <a:srgbClr val="1C1C1C"/>
                </a:solidFill>
                <a:latin typeface="微软雅黑" panose="020B0503020204020204" pitchFamily="34" charset="-122"/>
                <a:ea typeface="微软雅黑" panose="020B0503020204020204" pitchFamily="34" charset="-122"/>
              </a:rPr>
              <a:t> 操之在我，风险承受力强</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1000"/>
                                        <p:tgtEl>
                                          <p:spTgt spid="33"/>
                                        </p:tgtEl>
                                      </p:cBhvr>
                                    </p:animEffect>
                                  </p:childTnLst>
                                </p:cTn>
                              </p:par>
                              <p:par>
                                <p:cTn id="37" presetID="22" presetClass="entr" presetSubtype="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1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 grpId="0"/>
      <p:bldP spid="4"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1899</Words>
  <Application>Microsoft Office PowerPoint</Application>
  <PresentationFormat>宽屏</PresentationFormat>
  <Paragraphs>284</Paragraphs>
  <Slides>25</Slides>
  <Notes>25</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Arial</vt:lpstr>
      <vt:lpstr>Calibri</vt:lpstr>
      <vt:lpstr>Calibri Light</vt:lpstr>
      <vt:lpstr>Verdana</vt:lpstr>
      <vt:lpstr>Wingdings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45</cp:revision>
  <dcterms:created xsi:type="dcterms:W3CDTF">2017-06-23T05:52:00Z</dcterms:created>
  <dcterms:modified xsi:type="dcterms:W3CDTF">2019-07-23T06:53:49Z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