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61" r:id="rId3"/>
    <p:sldId id="257" r:id="rId4"/>
    <p:sldId id="266" r:id="rId5"/>
    <p:sldId id="267" r:id="rId6"/>
    <p:sldId id="270" r:id="rId7"/>
    <p:sldId id="260" r:id="rId8"/>
    <p:sldId id="271" r:id="rId9"/>
    <p:sldId id="272" r:id="rId10"/>
    <p:sldId id="274" r:id="rId11"/>
    <p:sldId id="265" r:id="rId12"/>
    <p:sldId id="258" r:id="rId13"/>
    <p:sldId id="264" r:id="rId14"/>
    <p:sldId id="273" r:id="rId15"/>
    <p:sldId id="288" r:id="rId16"/>
    <p:sldId id="277" r:id="rId17"/>
    <p:sldId id="269" r:id="rId18"/>
    <p:sldId id="282" r:id="rId19"/>
    <p:sldId id="275" r:id="rId20"/>
    <p:sldId id="263" r:id="rId21"/>
    <p:sldId id="280" r:id="rId22"/>
    <p:sldId id="276" r:id="rId23"/>
    <p:sldId id="268" r:id="rId24"/>
    <p:sldId id="286" r:id="rId25"/>
    <p:sldId id="287" r:id="rId26"/>
    <p:sldId id="281" r:id="rId27"/>
    <p:sldId id="289" r:id="rId28"/>
    <p:sldId id="279" r:id="rId29"/>
    <p:sldId id="285" r:id="rId30"/>
    <p:sldId id="284"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8282"/>
    <a:srgbClr val="01BED2"/>
    <a:srgbClr val="FDFDFD"/>
    <a:srgbClr val="F8F8F9"/>
    <a:srgbClr val="01A9BB"/>
    <a:srgbClr val="FFB950"/>
    <a:srgbClr val="EB8484"/>
    <a:srgbClr val="693E7A"/>
    <a:srgbClr val="E87171"/>
    <a:srgbClr val="68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5232" autoAdjust="0"/>
  </p:normalViewPr>
  <p:slideViewPr>
    <p:cSldViewPr snapToGrid="0" showGuides="1">
      <p:cViewPr varScale="1">
        <p:scale>
          <a:sx n="79" d="100"/>
          <a:sy n="79" d="100"/>
        </p:scale>
        <p:origin x="350" y="8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人员流动一览表</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入职人数</c:v>
                </c:pt>
              </c:strCache>
            </c:strRef>
          </c:tx>
          <c:spPr>
            <a:solidFill>
              <a:srgbClr val="01AABC"/>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3</c:v>
                </c:pt>
                <c:pt idx="1">
                  <c:v>5</c:v>
                </c:pt>
                <c:pt idx="2">
                  <c:v>22</c:v>
                </c:pt>
                <c:pt idx="3">
                  <c:v>13</c:v>
                </c:pt>
                <c:pt idx="4">
                  <c:v>10</c:v>
                </c:pt>
                <c:pt idx="5">
                  <c:v>11</c:v>
                </c:pt>
                <c:pt idx="6">
                  <c:v>24</c:v>
                </c:pt>
                <c:pt idx="7">
                  <c:v>11</c:v>
                </c:pt>
                <c:pt idx="8">
                  <c:v>6</c:v>
                </c:pt>
                <c:pt idx="9">
                  <c:v>3</c:v>
                </c:pt>
                <c:pt idx="10">
                  <c:v>4</c:v>
                </c:pt>
                <c:pt idx="11">
                  <c:v>2</c:v>
                </c:pt>
              </c:numCache>
            </c:numRef>
          </c:val>
          <c:extLst>
            <c:ext xmlns:c16="http://schemas.microsoft.com/office/drawing/2014/chart" uri="{C3380CC4-5D6E-409C-BE32-E72D297353CC}">
              <c16:uniqueId val="{00000000-B465-48C4-A202-9718478C5463}"/>
            </c:ext>
          </c:extLst>
        </c:ser>
        <c:ser>
          <c:idx val="1"/>
          <c:order val="1"/>
          <c:tx>
            <c:strRef>
              <c:f>Sheet1!$C$1</c:f>
              <c:strCache>
                <c:ptCount val="1"/>
                <c:pt idx="0">
                  <c:v>离职人数</c:v>
                </c:pt>
              </c:strCache>
            </c:strRef>
          </c:tx>
          <c:spPr>
            <a:solidFill>
              <a:srgbClr val="FFBA54"/>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4</c:v>
                </c:pt>
                <c:pt idx="1">
                  <c:v>5</c:v>
                </c:pt>
                <c:pt idx="2">
                  <c:v>16</c:v>
                </c:pt>
                <c:pt idx="3">
                  <c:v>8</c:v>
                </c:pt>
                <c:pt idx="4">
                  <c:v>9</c:v>
                </c:pt>
                <c:pt idx="5">
                  <c:v>10</c:v>
                </c:pt>
                <c:pt idx="6">
                  <c:v>7</c:v>
                </c:pt>
                <c:pt idx="7">
                  <c:v>9</c:v>
                </c:pt>
                <c:pt idx="8">
                  <c:v>3</c:v>
                </c:pt>
                <c:pt idx="9">
                  <c:v>2</c:v>
                </c:pt>
                <c:pt idx="10">
                  <c:v>11</c:v>
                </c:pt>
                <c:pt idx="11">
                  <c:v>2</c:v>
                </c:pt>
              </c:numCache>
            </c:numRef>
          </c:val>
          <c:extLst>
            <c:ext xmlns:c16="http://schemas.microsoft.com/office/drawing/2014/chart" uri="{C3380CC4-5D6E-409C-BE32-E72D297353CC}">
              <c16:uniqueId val="{00000001-B465-48C4-A202-9718478C5463}"/>
            </c:ext>
          </c:extLst>
        </c:ser>
        <c:dLbls>
          <c:showLegendKey val="0"/>
          <c:showVal val="0"/>
          <c:showCatName val="0"/>
          <c:showSerName val="0"/>
          <c:showPercent val="0"/>
          <c:showBubbleSize val="0"/>
        </c:dLbls>
        <c:gapWidth val="219"/>
        <c:overlap val="-27"/>
        <c:axId val="1078152976"/>
        <c:axId val="1078151992"/>
      </c:barChart>
      <c:catAx>
        <c:axId val="107815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8151992"/>
        <c:crosses val="autoZero"/>
        <c:auto val="1"/>
        <c:lblAlgn val="ctr"/>
        <c:lblOffset val="100"/>
        <c:noMultiLvlLbl val="0"/>
      </c:catAx>
      <c:valAx>
        <c:axId val="1078151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815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pieChart>
        <c:varyColors val="1"/>
        <c:ser>
          <c:idx val="0"/>
          <c:order val="0"/>
          <c:tx>
            <c:strRef>
              <c:f>Sheet1!$B$1</c:f>
              <c:strCache>
                <c:ptCount val="1"/>
                <c:pt idx="0">
                  <c:v>全体员工学历情况</c:v>
                </c:pt>
              </c:strCache>
            </c:strRef>
          </c:tx>
          <c:dPt>
            <c:idx val="0"/>
            <c:bubble3D val="0"/>
            <c:spPr>
              <a:solidFill>
                <a:srgbClr val="01AABC"/>
              </a:solidFill>
              <a:ln w="19050">
                <a:solidFill>
                  <a:schemeClr val="lt1"/>
                </a:solidFill>
              </a:ln>
              <a:effectLst/>
            </c:spPr>
            <c:extLst>
              <c:ext xmlns:c16="http://schemas.microsoft.com/office/drawing/2014/chart" uri="{C3380CC4-5D6E-409C-BE32-E72D297353CC}">
                <c16:uniqueId val="{00000002-B996-459F-8419-D1C67CE5A21D}"/>
              </c:ext>
            </c:extLst>
          </c:dPt>
          <c:dPt>
            <c:idx val="1"/>
            <c:bubble3D val="0"/>
            <c:spPr>
              <a:solidFill>
                <a:srgbClr val="FFBA54"/>
              </a:solidFill>
              <a:ln w="19050">
                <a:solidFill>
                  <a:schemeClr val="lt1"/>
                </a:solidFill>
              </a:ln>
              <a:effectLst/>
            </c:spPr>
            <c:extLst>
              <c:ext xmlns:c16="http://schemas.microsoft.com/office/drawing/2014/chart" uri="{C3380CC4-5D6E-409C-BE32-E72D297353CC}">
                <c16:uniqueId val="{00000001-B996-459F-8419-D1C67CE5A21D}"/>
              </c:ext>
            </c:extLst>
          </c:dPt>
          <c:dPt>
            <c:idx val="2"/>
            <c:bubble3D val="0"/>
            <c:spPr>
              <a:solidFill>
                <a:schemeClr val="accent3"/>
              </a:solidFill>
              <a:ln w="19050">
                <a:solidFill>
                  <a:schemeClr val="lt1"/>
                </a:solidFill>
              </a:ln>
              <a:effectLst/>
            </c:spPr>
          </c:dPt>
          <c:dPt>
            <c:idx val="3"/>
            <c:bubble3D val="0"/>
            <c:spPr>
              <a:solidFill>
                <a:srgbClr val="EA7F7F"/>
              </a:solidFill>
              <a:ln w="19050">
                <a:solidFill>
                  <a:schemeClr val="lt1"/>
                </a:solidFill>
              </a:ln>
              <a:effectLst/>
            </c:spPr>
            <c:extLst>
              <c:ext xmlns:c16="http://schemas.microsoft.com/office/drawing/2014/chart" uri="{C3380CC4-5D6E-409C-BE32-E72D297353CC}">
                <c16:uniqueId val="{00000003-B996-459F-8419-D1C67CE5A21D}"/>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4-B996-459F-8419-D1C67CE5A21D}"/>
              </c:ext>
            </c:extLst>
          </c:dPt>
          <c:cat>
            <c:strRef>
              <c:f>Sheet1!$A$2:$A$6</c:f>
              <c:strCache>
                <c:ptCount val="5"/>
                <c:pt idx="0">
                  <c:v>高中</c:v>
                </c:pt>
                <c:pt idx="1">
                  <c:v>初中</c:v>
                </c:pt>
                <c:pt idx="2">
                  <c:v>中专</c:v>
                </c:pt>
                <c:pt idx="3">
                  <c:v>本科</c:v>
                </c:pt>
                <c:pt idx="4">
                  <c:v>硕士</c:v>
                </c:pt>
              </c:strCache>
            </c:strRef>
          </c:cat>
          <c:val>
            <c:numRef>
              <c:f>Sheet1!$B$2:$B$6</c:f>
              <c:numCache>
                <c:formatCode>0%</c:formatCode>
                <c:ptCount val="5"/>
                <c:pt idx="0">
                  <c:v>0.09</c:v>
                </c:pt>
                <c:pt idx="1">
                  <c:v>0.08</c:v>
                </c:pt>
                <c:pt idx="2">
                  <c:v>0.16</c:v>
                </c:pt>
                <c:pt idx="3">
                  <c:v>0.28999999999999998</c:v>
                </c:pt>
                <c:pt idx="4">
                  <c:v>0.04</c:v>
                </c:pt>
              </c:numCache>
            </c:numRef>
          </c:val>
          <c:extLst>
            <c:ext xmlns:c16="http://schemas.microsoft.com/office/drawing/2014/chart" uri="{C3380CC4-5D6E-409C-BE32-E72D297353CC}">
              <c16:uniqueId val="{00000000-B996-459F-8419-D1C67CE5A2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研发部学历情况</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pieChart>
        <c:varyColors val="1"/>
        <c:ser>
          <c:idx val="0"/>
          <c:order val="0"/>
          <c:tx>
            <c:strRef>
              <c:f>Sheet1!$B$1</c:f>
              <c:strCache>
                <c:ptCount val="1"/>
                <c:pt idx="0">
                  <c:v>全体员工学历情况</c:v>
                </c:pt>
              </c:strCache>
            </c:strRef>
          </c:tx>
          <c:dPt>
            <c:idx val="0"/>
            <c:bubble3D val="0"/>
            <c:spPr>
              <a:solidFill>
                <a:srgbClr val="01AABC"/>
              </a:solidFill>
              <a:ln w="19050">
                <a:solidFill>
                  <a:schemeClr val="lt1"/>
                </a:solidFill>
              </a:ln>
              <a:effectLst/>
            </c:spPr>
            <c:extLst>
              <c:ext xmlns:c16="http://schemas.microsoft.com/office/drawing/2014/chart" uri="{C3380CC4-5D6E-409C-BE32-E72D297353CC}">
                <c16:uniqueId val="{00000001-3771-4834-9329-7A473002453D}"/>
              </c:ext>
            </c:extLst>
          </c:dPt>
          <c:dPt>
            <c:idx val="1"/>
            <c:bubble3D val="0"/>
            <c:spPr>
              <a:solidFill>
                <a:srgbClr val="EA7F7F"/>
              </a:solidFill>
              <a:ln w="19050">
                <a:solidFill>
                  <a:schemeClr val="lt1"/>
                </a:solidFill>
              </a:ln>
              <a:effectLst/>
            </c:spPr>
            <c:extLst>
              <c:ext xmlns:c16="http://schemas.microsoft.com/office/drawing/2014/chart" uri="{C3380CC4-5D6E-409C-BE32-E72D297353CC}">
                <c16:uniqueId val="{00000003-3771-4834-9329-7A47300245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71-4834-9329-7A473002453D}"/>
              </c:ext>
            </c:extLst>
          </c:dPt>
          <c:cat>
            <c:strRef>
              <c:f>Sheet1!$A$2:$A$4</c:f>
              <c:strCache>
                <c:ptCount val="3"/>
                <c:pt idx="0">
                  <c:v>本科</c:v>
                </c:pt>
                <c:pt idx="1">
                  <c:v>硕士</c:v>
                </c:pt>
                <c:pt idx="2">
                  <c:v>大专</c:v>
                </c:pt>
              </c:strCache>
            </c:strRef>
          </c:cat>
          <c:val>
            <c:numRef>
              <c:f>Sheet1!$B$2:$B$4</c:f>
              <c:numCache>
                <c:formatCode>0%</c:formatCode>
                <c:ptCount val="3"/>
                <c:pt idx="0">
                  <c:v>0.66</c:v>
                </c:pt>
                <c:pt idx="1">
                  <c:v>0.04</c:v>
                </c:pt>
                <c:pt idx="2">
                  <c:v>0.3</c:v>
                </c:pt>
              </c:numCache>
            </c:numRef>
          </c:val>
          <c:extLst>
            <c:ext xmlns:c16="http://schemas.microsoft.com/office/drawing/2014/chart" uri="{C3380CC4-5D6E-409C-BE32-E72D297353CC}">
              <c16:uniqueId val="{0000000A-3771-4834-9329-7A47300245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入职年限分析表</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pieChart>
        <c:varyColors val="1"/>
        <c:ser>
          <c:idx val="0"/>
          <c:order val="0"/>
          <c:tx>
            <c:strRef>
              <c:f>Sheet1!$B$1</c:f>
              <c:strCache>
                <c:ptCount val="1"/>
                <c:pt idx="0">
                  <c:v>全体员工学历情况</c:v>
                </c:pt>
              </c:strCache>
            </c:strRef>
          </c:tx>
          <c:spPr>
            <a:solidFill>
              <a:srgbClr val="EA7F7F"/>
            </a:solidFill>
          </c:spPr>
          <c:dPt>
            <c:idx val="0"/>
            <c:bubble3D val="0"/>
            <c:spPr>
              <a:solidFill>
                <a:srgbClr val="EA7F7F"/>
              </a:solidFill>
              <a:ln w="19050">
                <a:solidFill>
                  <a:schemeClr val="lt1"/>
                </a:solidFill>
              </a:ln>
              <a:effectLst/>
            </c:spPr>
          </c:dPt>
          <c:dPt>
            <c:idx val="1"/>
            <c:bubble3D val="0"/>
            <c:spPr>
              <a:solidFill>
                <a:srgbClr val="FFBA54"/>
              </a:solidFill>
              <a:ln w="19050">
                <a:solidFill>
                  <a:schemeClr val="lt1"/>
                </a:solidFill>
              </a:ln>
              <a:effectLst/>
            </c:spPr>
            <c:extLst>
              <c:ext xmlns:c16="http://schemas.microsoft.com/office/drawing/2014/chart" uri="{C3380CC4-5D6E-409C-BE32-E72D297353CC}">
                <c16:uniqueId val="{00000001-3B14-4349-ACBB-34BC86CD639B}"/>
              </c:ext>
            </c:extLst>
          </c:dPt>
          <c:dPt>
            <c:idx val="2"/>
            <c:bubble3D val="0"/>
            <c:spPr>
              <a:solidFill>
                <a:srgbClr val="01AABC"/>
              </a:solidFill>
              <a:ln w="19050">
                <a:solidFill>
                  <a:schemeClr val="lt1"/>
                </a:solidFill>
              </a:ln>
              <a:effectLst/>
            </c:spPr>
            <c:extLst>
              <c:ext xmlns:c16="http://schemas.microsoft.com/office/drawing/2014/chart" uri="{C3380CC4-5D6E-409C-BE32-E72D297353CC}">
                <c16:uniqueId val="{00000000-3B14-4349-ACBB-34BC86CD639B}"/>
              </c:ext>
            </c:extLst>
          </c:dPt>
          <c:cat>
            <c:strRef>
              <c:f>Sheet1!$A$2:$A$4</c:f>
              <c:strCache>
                <c:ptCount val="3"/>
                <c:pt idx="0">
                  <c:v>1年以内</c:v>
                </c:pt>
                <c:pt idx="1">
                  <c:v>1-2年</c:v>
                </c:pt>
                <c:pt idx="2">
                  <c:v>2年以上</c:v>
                </c:pt>
              </c:strCache>
            </c:strRef>
          </c:cat>
          <c:val>
            <c:numRef>
              <c:f>Sheet1!$B$2:$B$4</c:f>
              <c:numCache>
                <c:formatCode>0%</c:formatCode>
                <c:ptCount val="3"/>
                <c:pt idx="0">
                  <c:v>0.56999999999999995</c:v>
                </c:pt>
                <c:pt idx="1">
                  <c:v>0.28999999999999998</c:v>
                </c:pt>
                <c:pt idx="2">
                  <c:v>0.14000000000000001</c:v>
                </c:pt>
              </c:numCache>
            </c:numRef>
          </c:val>
          <c:extLst>
            <c:ext xmlns:c16="http://schemas.microsoft.com/office/drawing/2014/chart" uri="{C3380CC4-5D6E-409C-BE32-E72D297353CC}">
              <c16:uniqueId val="{00000000-B996-459F-8419-D1C67CE5A2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FFBC58"/>
              </a:solidFill>
              <a:ln w="19050">
                <a:solidFill>
                  <a:srgbClr val="FFB84F"/>
                </a:solid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331B-4F6E-9147-D2282360ADB9}"/>
              </c:ext>
            </c:extLst>
          </c:dPt>
          <c:dPt>
            <c:idx val="1"/>
            <c:bubble3D val="0"/>
            <c:explosion val="14"/>
            <c:spPr>
              <a:noFill/>
              <a:ln w="19050">
                <a:noFill/>
              </a:ln>
              <a:effectLst/>
            </c:spPr>
            <c:extLst>
              <c:ext xmlns:c16="http://schemas.microsoft.com/office/drawing/2014/chart" uri="{C3380CC4-5D6E-409C-BE32-E72D297353CC}">
                <c16:uniqueId val="{00000003-331B-4F6E-9147-D2282360ADB9}"/>
              </c:ext>
            </c:extLst>
          </c:dPt>
          <c:cat>
            <c:strRef>
              <c:f>Sheet1!$A$2:$A$3</c:f>
              <c:strCache>
                <c:ptCount val="2"/>
                <c:pt idx="0">
                  <c:v>第一季度</c:v>
                </c:pt>
                <c:pt idx="1">
                  <c:v>第二季度</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331B-4F6E-9147-D2282360ADB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E97878"/>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302B-4307-80AF-C6B6B3277363}"/>
              </c:ext>
            </c:extLst>
          </c:dPt>
          <c:dPt>
            <c:idx val="1"/>
            <c:bubble3D val="0"/>
            <c:explosion val="14"/>
            <c:spPr>
              <a:noFill/>
              <a:ln w="19050">
                <a:noFill/>
              </a:ln>
              <a:effectLst/>
            </c:spPr>
            <c:extLst>
              <c:ext xmlns:c16="http://schemas.microsoft.com/office/drawing/2014/chart" uri="{C3380CC4-5D6E-409C-BE32-E72D297353CC}">
                <c16:uniqueId val="{00000003-302B-4307-80AF-C6B6B3277363}"/>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302B-4307-80AF-C6B6B327736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1AABB"/>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65B3-4F6B-AA27-0A6F2166664C}"/>
              </c:ext>
            </c:extLst>
          </c:dPt>
          <c:dPt>
            <c:idx val="1"/>
            <c:bubble3D val="0"/>
            <c:explosion val="14"/>
            <c:spPr>
              <a:noFill/>
              <a:ln w="19050">
                <a:noFill/>
              </a:ln>
              <a:effectLst/>
            </c:spPr>
            <c:extLst>
              <c:ext xmlns:c16="http://schemas.microsoft.com/office/drawing/2014/chart" uri="{C3380CC4-5D6E-409C-BE32-E72D297353CC}">
                <c16:uniqueId val="{00000003-65B3-4F6B-AA27-0A6F2166664C}"/>
              </c:ext>
            </c:extLst>
          </c:dPt>
          <c:cat>
            <c:strRef>
              <c:f>Sheet1!$A$2:$A$3</c:f>
              <c:strCache>
                <c:ptCount val="2"/>
                <c:pt idx="0">
                  <c:v>第一季度</c:v>
                </c:pt>
                <c:pt idx="1">
                  <c:v>第二季度</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65B3-4F6B-AA27-0A6F2166664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633B73"/>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0CDD-4135-A706-6FC815A5C1E8}"/>
              </c:ext>
            </c:extLst>
          </c:dPt>
          <c:dPt>
            <c:idx val="1"/>
            <c:bubble3D val="0"/>
            <c:explosion val="14"/>
            <c:spPr>
              <a:noFill/>
              <a:ln w="19050">
                <a:noFill/>
              </a:ln>
              <a:effectLst/>
            </c:spPr>
            <c:extLst>
              <c:ext xmlns:c16="http://schemas.microsoft.com/office/drawing/2014/chart" uri="{C3380CC4-5D6E-409C-BE32-E72D297353CC}">
                <c16:uniqueId val="{00000003-0CDD-4135-A706-6FC815A5C1E8}"/>
              </c:ext>
            </c:extLst>
          </c:dPt>
          <c:cat>
            <c:strRef>
              <c:f>Sheet1!$A$2:$A$3</c:f>
              <c:strCache>
                <c:ptCount val="2"/>
                <c:pt idx="0">
                  <c:v>第一季度</c:v>
                </c:pt>
                <c:pt idx="1">
                  <c:v>第二季度</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0CDD-4135-A706-6FC815A5C1E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EF8AB-FFDE-4EF5-B30B-73AC84884AC1}" type="datetimeFigureOut">
              <a:rPr lang="zh-CN" altLang="en-US" smtClean="0"/>
              <a:t>2017/12/5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30598-104D-485C-BD4C-9C1C33F55903}" type="slidenum">
              <a:rPr lang="zh-CN" altLang="en-US" smtClean="0"/>
              <a:t>‹#›</a:t>
            </a:fld>
            <a:endParaRPr lang="zh-CN" altLang="en-US"/>
          </a:p>
        </p:txBody>
      </p:sp>
    </p:spTree>
    <p:extLst>
      <p:ext uri="{BB962C8B-B14F-4D97-AF65-F5344CB8AC3E}">
        <p14:creationId xmlns:p14="http://schemas.microsoft.com/office/powerpoint/2010/main" val="1698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a:t>
            </a:fld>
            <a:endParaRPr lang="zh-CN" altLang="en-US"/>
          </a:p>
        </p:txBody>
      </p:sp>
    </p:spTree>
    <p:extLst>
      <p:ext uri="{BB962C8B-B14F-4D97-AF65-F5344CB8AC3E}">
        <p14:creationId xmlns:p14="http://schemas.microsoft.com/office/powerpoint/2010/main" val="203195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10</a:t>
            </a:fld>
            <a:endParaRPr lang="zh-CN" altLang="en-US"/>
          </a:p>
        </p:txBody>
      </p:sp>
    </p:spTree>
    <p:extLst>
      <p:ext uri="{BB962C8B-B14F-4D97-AF65-F5344CB8AC3E}">
        <p14:creationId xmlns:p14="http://schemas.microsoft.com/office/powerpoint/2010/main" val="2895272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11</a:t>
            </a:fld>
            <a:endParaRPr lang="zh-CN" altLang="en-US"/>
          </a:p>
        </p:txBody>
      </p:sp>
    </p:spTree>
    <p:extLst>
      <p:ext uri="{BB962C8B-B14F-4D97-AF65-F5344CB8AC3E}">
        <p14:creationId xmlns:p14="http://schemas.microsoft.com/office/powerpoint/2010/main" val="148247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12</a:t>
            </a:fld>
            <a:endParaRPr lang="zh-CN" altLang="en-US"/>
          </a:p>
        </p:txBody>
      </p:sp>
    </p:spTree>
    <p:extLst>
      <p:ext uri="{BB962C8B-B14F-4D97-AF65-F5344CB8AC3E}">
        <p14:creationId xmlns:p14="http://schemas.microsoft.com/office/powerpoint/2010/main" val="290086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13</a:t>
            </a:fld>
            <a:endParaRPr lang="zh-CN" altLang="en-US"/>
          </a:p>
        </p:txBody>
      </p:sp>
    </p:spTree>
    <p:extLst>
      <p:ext uri="{BB962C8B-B14F-4D97-AF65-F5344CB8AC3E}">
        <p14:creationId xmlns:p14="http://schemas.microsoft.com/office/powerpoint/2010/main" val="327176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14</a:t>
            </a:fld>
            <a:endParaRPr lang="zh-CN" altLang="en-US"/>
          </a:p>
        </p:txBody>
      </p:sp>
    </p:spTree>
    <p:extLst>
      <p:ext uri="{BB962C8B-B14F-4D97-AF65-F5344CB8AC3E}">
        <p14:creationId xmlns:p14="http://schemas.microsoft.com/office/powerpoint/2010/main" val="155284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15</a:t>
            </a:fld>
            <a:endParaRPr lang="zh-CN" altLang="en-US"/>
          </a:p>
        </p:txBody>
      </p:sp>
    </p:spTree>
    <p:extLst>
      <p:ext uri="{BB962C8B-B14F-4D97-AF65-F5344CB8AC3E}">
        <p14:creationId xmlns:p14="http://schemas.microsoft.com/office/powerpoint/2010/main" val="155140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16</a:t>
            </a:fld>
            <a:endParaRPr lang="zh-CN" altLang="en-US"/>
          </a:p>
        </p:txBody>
      </p:sp>
    </p:spTree>
    <p:extLst>
      <p:ext uri="{BB962C8B-B14F-4D97-AF65-F5344CB8AC3E}">
        <p14:creationId xmlns:p14="http://schemas.microsoft.com/office/powerpoint/2010/main" val="316122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17</a:t>
            </a:fld>
            <a:endParaRPr lang="zh-CN" altLang="en-US"/>
          </a:p>
        </p:txBody>
      </p:sp>
    </p:spTree>
    <p:extLst>
      <p:ext uri="{BB962C8B-B14F-4D97-AF65-F5344CB8AC3E}">
        <p14:creationId xmlns:p14="http://schemas.microsoft.com/office/powerpoint/2010/main" val="2817131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18</a:t>
            </a:fld>
            <a:endParaRPr lang="zh-CN" altLang="en-US"/>
          </a:p>
        </p:txBody>
      </p:sp>
    </p:spTree>
    <p:extLst>
      <p:ext uri="{BB962C8B-B14F-4D97-AF65-F5344CB8AC3E}">
        <p14:creationId xmlns:p14="http://schemas.microsoft.com/office/powerpoint/2010/main" val="3048645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19</a:t>
            </a:fld>
            <a:endParaRPr lang="zh-CN" altLang="en-US"/>
          </a:p>
        </p:txBody>
      </p:sp>
    </p:spTree>
    <p:extLst>
      <p:ext uri="{BB962C8B-B14F-4D97-AF65-F5344CB8AC3E}">
        <p14:creationId xmlns:p14="http://schemas.microsoft.com/office/powerpoint/2010/main" val="377678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2</a:t>
            </a:fld>
            <a:endParaRPr lang="zh-CN" altLang="en-US"/>
          </a:p>
        </p:txBody>
      </p:sp>
    </p:spTree>
    <p:extLst>
      <p:ext uri="{BB962C8B-B14F-4D97-AF65-F5344CB8AC3E}">
        <p14:creationId xmlns:p14="http://schemas.microsoft.com/office/powerpoint/2010/main" val="324023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20</a:t>
            </a:fld>
            <a:endParaRPr lang="zh-CN" altLang="en-US"/>
          </a:p>
        </p:txBody>
      </p:sp>
    </p:spTree>
    <p:extLst>
      <p:ext uri="{BB962C8B-B14F-4D97-AF65-F5344CB8AC3E}">
        <p14:creationId xmlns:p14="http://schemas.microsoft.com/office/powerpoint/2010/main" val="301089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21</a:t>
            </a:fld>
            <a:endParaRPr lang="zh-CN" altLang="en-US"/>
          </a:p>
        </p:txBody>
      </p:sp>
    </p:spTree>
    <p:extLst>
      <p:ext uri="{BB962C8B-B14F-4D97-AF65-F5344CB8AC3E}">
        <p14:creationId xmlns:p14="http://schemas.microsoft.com/office/powerpoint/2010/main" val="3993040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22</a:t>
            </a:fld>
            <a:endParaRPr lang="zh-CN" altLang="en-US"/>
          </a:p>
        </p:txBody>
      </p:sp>
    </p:spTree>
    <p:extLst>
      <p:ext uri="{BB962C8B-B14F-4D97-AF65-F5344CB8AC3E}">
        <p14:creationId xmlns:p14="http://schemas.microsoft.com/office/powerpoint/2010/main" val="1722026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23</a:t>
            </a:fld>
            <a:endParaRPr lang="zh-CN" altLang="en-US"/>
          </a:p>
        </p:txBody>
      </p:sp>
    </p:spTree>
    <p:extLst>
      <p:ext uri="{BB962C8B-B14F-4D97-AF65-F5344CB8AC3E}">
        <p14:creationId xmlns:p14="http://schemas.microsoft.com/office/powerpoint/2010/main" val="72257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24</a:t>
            </a:fld>
            <a:endParaRPr lang="zh-CN" altLang="en-US"/>
          </a:p>
        </p:txBody>
      </p:sp>
    </p:spTree>
    <p:extLst>
      <p:ext uri="{BB962C8B-B14F-4D97-AF65-F5344CB8AC3E}">
        <p14:creationId xmlns:p14="http://schemas.microsoft.com/office/powerpoint/2010/main" val="245531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25</a:t>
            </a:fld>
            <a:endParaRPr lang="zh-CN" altLang="en-US"/>
          </a:p>
        </p:txBody>
      </p:sp>
    </p:spTree>
    <p:extLst>
      <p:ext uri="{BB962C8B-B14F-4D97-AF65-F5344CB8AC3E}">
        <p14:creationId xmlns:p14="http://schemas.microsoft.com/office/powerpoint/2010/main" val="3990415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26</a:t>
            </a:fld>
            <a:endParaRPr lang="zh-CN" altLang="en-US"/>
          </a:p>
        </p:txBody>
      </p:sp>
    </p:spTree>
    <p:extLst>
      <p:ext uri="{BB962C8B-B14F-4D97-AF65-F5344CB8AC3E}">
        <p14:creationId xmlns:p14="http://schemas.microsoft.com/office/powerpoint/2010/main" val="133401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0697952-6D78-4773-9E27-FE044915726C}" type="slidenum">
              <a:rPr lang="zh-CN" altLang="en-US" smtClean="0"/>
              <a:pPr>
                <a:defRPr/>
              </a:pPr>
              <a:t>27</a:t>
            </a:fld>
            <a:endParaRPr lang="zh-CN" altLang="en-US"/>
          </a:p>
        </p:txBody>
      </p:sp>
    </p:spTree>
    <p:extLst>
      <p:ext uri="{BB962C8B-B14F-4D97-AF65-F5344CB8AC3E}">
        <p14:creationId xmlns:p14="http://schemas.microsoft.com/office/powerpoint/2010/main" val="484171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28</a:t>
            </a:fld>
            <a:endParaRPr lang="zh-CN" altLang="en-US"/>
          </a:p>
        </p:txBody>
      </p:sp>
    </p:spTree>
    <p:extLst>
      <p:ext uri="{BB962C8B-B14F-4D97-AF65-F5344CB8AC3E}">
        <p14:creationId xmlns:p14="http://schemas.microsoft.com/office/powerpoint/2010/main" val="994057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29</a:t>
            </a:fld>
            <a:endParaRPr lang="zh-CN" altLang="en-US"/>
          </a:p>
        </p:txBody>
      </p:sp>
    </p:spTree>
    <p:extLst>
      <p:ext uri="{BB962C8B-B14F-4D97-AF65-F5344CB8AC3E}">
        <p14:creationId xmlns:p14="http://schemas.microsoft.com/office/powerpoint/2010/main" val="7861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3</a:t>
            </a:fld>
            <a:endParaRPr lang="zh-CN" altLang="en-US"/>
          </a:p>
        </p:txBody>
      </p:sp>
    </p:spTree>
    <p:extLst>
      <p:ext uri="{BB962C8B-B14F-4D97-AF65-F5344CB8AC3E}">
        <p14:creationId xmlns:p14="http://schemas.microsoft.com/office/powerpoint/2010/main" val="1852207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C2497-5D03-4BE3-9821-9F501C7948AE}" type="slidenum">
              <a:rPr lang="zh-CN" altLang="en-US" smtClean="0"/>
              <a:t>30</a:t>
            </a:fld>
            <a:endParaRPr lang="zh-CN" altLang="en-US"/>
          </a:p>
        </p:txBody>
      </p:sp>
    </p:spTree>
    <p:extLst>
      <p:ext uri="{BB962C8B-B14F-4D97-AF65-F5344CB8AC3E}">
        <p14:creationId xmlns:p14="http://schemas.microsoft.com/office/powerpoint/2010/main" val="101578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4</a:t>
            </a:fld>
            <a:endParaRPr lang="zh-CN" altLang="en-US"/>
          </a:p>
        </p:txBody>
      </p:sp>
    </p:spTree>
    <p:extLst>
      <p:ext uri="{BB962C8B-B14F-4D97-AF65-F5344CB8AC3E}">
        <p14:creationId xmlns:p14="http://schemas.microsoft.com/office/powerpoint/2010/main" val="425679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5</a:t>
            </a:fld>
            <a:endParaRPr lang="zh-CN" altLang="en-US"/>
          </a:p>
        </p:txBody>
      </p:sp>
    </p:spTree>
    <p:extLst>
      <p:ext uri="{BB962C8B-B14F-4D97-AF65-F5344CB8AC3E}">
        <p14:creationId xmlns:p14="http://schemas.microsoft.com/office/powerpoint/2010/main" val="170376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6</a:t>
            </a:fld>
            <a:endParaRPr lang="zh-CN" altLang="en-US"/>
          </a:p>
        </p:txBody>
      </p:sp>
    </p:spTree>
    <p:extLst>
      <p:ext uri="{BB962C8B-B14F-4D97-AF65-F5344CB8AC3E}">
        <p14:creationId xmlns:p14="http://schemas.microsoft.com/office/powerpoint/2010/main" val="59577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7</a:t>
            </a:fld>
            <a:endParaRPr lang="zh-CN" altLang="en-US"/>
          </a:p>
        </p:txBody>
      </p:sp>
    </p:spTree>
    <p:extLst>
      <p:ext uri="{BB962C8B-B14F-4D97-AF65-F5344CB8AC3E}">
        <p14:creationId xmlns:p14="http://schemas.microsoft.com/office/powerpoint/2010/main" val="413619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8</a:t>
            </a:fld>
            <a:endParaRPr lang="zh-CN" altLang="en-US"/>
          </a:p>
        </p:txBody>
      </p:sp>
    </p:spTree>
    <p:extLst>
      <p:ext uri="{BB962C8B-B14F-4D97-AF65-F5344CB8AC3E}">
        <p14:creationId xmlns:p14="http://schemas.microsoft.com/office/powerpoint/2010/main" val="405307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D30598-104D-485C-BD4C-9C1C33F55903}" type="slidenum">
              <a:rPr lang="zh-CN" altLang="en-US" smtClean="0"/>
              <a:t>9</a:t>
            </a:fld>
            <a:endParaRPr lang="zh-CN" altLang="en-US"/>
          </a:p>
        </p:txBody>
      </p:sp>
    </p:spTree>
    <p:extLst>
      <p:ext uri="{BB962C8B-B14F-4D97-AF65-F5344CB8AC3E}">
        <p14:creationId xmlns:p14="http://schemas.microsoft.com/office/powerpoint/2010/main" val="388204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19F29-CABE-4BA6-87DF-B0C2500A0FC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121F8D7-8252-4CA7-A166-0D6E51BA4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E608975-AF1C-45B6-B159-52FB855C30CB}"/>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75E5D7B8-A074-4ACE-A8A2-C9CFD767BA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D00EE-E13D-4FA6-B7E5-861E5209B595}"/>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46832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C9BBB-C1BA-4B57-8A65-2E6B9E20956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0EFC9D-5AC8-42E7-9648-F2F2B475E3F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2802DE2-D5AD-47B6-9AD8-3CCA8E80E534}"/>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02EB873D-F6E0-42F5-94DD-49DCCAF2A5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51F95C-17F1-434E-A8B2-2C6B8A8CFE42}"/>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120881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46DB186-B81D-4F18-ACDC-214300A84C9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C4E8BC-EF83-4128-B682-05999813E6B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4486E31-FFEE-4E61-9313-9B039B008C1E}"/>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93A44251-BE92-45F3-B014-92E32DE2AA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9329D9-114E-414C-A8C1-67D0A0933FB1}"/>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326201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文本框 3">
            <a:extLst>
              <a:ext uri="{FF2B5EF4-FFF2-40B4-BE49-F238E27FC236}">
                <a16:creationId xmlns:a16="http://schemas.microsoft.com/office/drawing/2014/main" id="{53E6BD29-EE95-4E19-B1DC-E4182F4883BD}"/>
              </a:ext>
            </a:extLst>
          </p:cNvPr>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rgbClr val="F8F8F9"/>
                </a:solidFill>
                <a:cs typeface="+mn-ea"/>
                <a:sym typeface="+mn-lt"/>
              </a:rPr>
              <a:t>版权声明</a:t>
            </a:r>
          </a:p>
          <a:p>
            <a:pPr algn="just">
              <a:lnSpc>
                <a:spcPct val="150000"/>
              </a:lnSpc>
            </a:pPr>
            <a:endParaRPr lang="zh-CN" altLang="en-US" sz="1200" dirty="0">
              <a:solidFill>
                <a:srgbClr val="F8F8F9"/>
              </a:solidFill>
              <a:cs typeface="+mn-ea"/>
              <a:sym typeface="+mn-lt"/>
            </a:endParaRPr>
          </a:p>
          <a:p>
            <a:pPr algn="just">
              <a:lnSpc>
                <a:spcPct val="150000"/>
              </a:lnSpc>
            </a:pPr>
            <a:r>
              <a:rPr lang="zh-CN" altLang="en-US" sz="1200" dirty="0">
                <a:solidFill>
                  <a:srgbClr val="F8F8F9"/>
                </a:solidFill>
                <a:cs typeface="+mn-ea"/>
                <a:sym typeface="+mn-lt"/>
              </a:rPr>
              <a:t>感谢您下载觅知网平台上提供的</a:t>
            </a:r>
            <a:r>
              <a:rPr lang="en-US" altLang="zh-CN" sz="1200" dirty="0">
                <a:solidFill>
                  <a:srgbClr val="F8F8F9"/>
                </a:solidFill>
                <a:cs typeface="+mn-ea"/>
                <a:sym typeface="+mn-lt"/>
              </a:rPr>
              <a:t>PPT</a:t>
            </a:r>
            <a:r>
              <a:rPr lang="zh-CN" altLang="en-US" sz="1200" dirty="0">
                <a:solidFill>
                  <a:srgbClr val="F8F8F9"/>
                </a:solidFill>
                <a:cs typeface="+mn-ea"/>
                <a:sym typeface="+mn-lt"/>
              </a:rPr>
              <a:t>作品，为了您和觅知网以及原创作者的利益，请勿复制、传播、销售，否则将承担法律责任！觅知网将对作品进行维权，按照传播下载次数进行十倍的索取赔偿！</a:t>
            </a:r>
            <a:endParaRPr lang="en-US" altLang="zh-CN" sz="1200" dirty="0">
              <a:solidFill>
                <a:srgbClr val="F8F8F9"/>
              </a:solidFill>
              <a:cs typeface="+mn-ea"/>
              <a:sym typeface="+mn-lt"/>
            </a:endParaRPr>
          </a:p>
          <a:p>
            <a:pPr algn="just">
              <a:lnSpc>
                <a:spcPct val="150000"/>
              </a:lnSpc>
            </a:pPr>
            <a:endParaRPr lang="zh-CN" altLang="en-US" sz="1200" dirty="0">
              <a:solidFill>
                <a:srgbClr val="F8F8F9"/>
              </a:solidFill>
              <a:cs typeface="+mn-ea"/>
              <a:sym typeface="+mn-lt"/>
            </a:endParaRPr>
          </a:p>
          <a:p>
            <a:pPr algn="just">
              <a:lnSpc>
                <a:spcPct val="150000"/>
              </a:lnSpc>
            </a:pPr>
            <a:r>
              <a:rPr lang="en-US" altLang="zh-CN" sz="1200" dirty="0">
                <a:solidFill>
                  <a:srgbClr val="F8F8F9"/>
                </a:solidFill>
                <a:cs typeface="+mn-ea"/>
                <a:sym typeface="+mn-lt"/>
              </a:rPr>
              <a:t>1.</a:t>
            </a:r>
            <a:r>
              <a:rPr lang="zh-CN" altLang="en-US" sz="1200" dirty="0">
                <a:solidFill>
                  <a:srgbClr val="F8F8F9"/>
                </a:solidFill>
                <a:cs typeface="+mn-ea"/>
                <a:sym typeface="+mn-lt"/>
              </a:rPr>
              <a:t>在觅知网出售的</a:t>
            </a:r>
            <a:r>
              <a:rPr lang="en-US" altLang="zh-CN" sz="1200" dirty="0">
                <a:solidFill>
                  <a:srgbClr val="F8F8F9"/>
                </a:solidFill>
                <a:cs typeface="+mn-ea"/>
                <a:sym typeface="+mn-lt"/>
              </a:rPr>
              <a:t>PPT</a:t>
            </a:r>
            <a:r>
              <a:rPr lang="zh-CN" altLang="en-US" sz="1200" dirty="0">
                <a:solidFill>
                  <a:srgbClr val="F8F8F9"/>
                </a:solidFill>
                <a:cs typeface="+mn-ea"/>
                <a:sym typeface="+mn-lt"/>
              </a:rPr>
              <a:t>模板是免版税类（</a:t>
            </a:r>
            <a:r>
              <a:rPr lang="en-US" altLang="zh-CN" sz="1200" dirty="0">
                <a:solidFill>
                  <a:srgbClr val="F8F8F9"/>
                </a:solidFill>
                <a:cs typeface="+mn-ea"/>
                <a:sym typeface="+mn-lt"/>
              </a:rPr>
              <a:t>RF</a:t>
            </a:r>
            <a:r>
              <a:rPr lang="zh-CN" altLang="en-US" sz="1200" dirty="0">
                <a:solidFill>
                  <a:srgbClr val="F8F8F9"/>
                </a:solidFill>
                <a:cs typeface="+mn-ea"/>
                <a:sym typeface="+mn-lt"/>
              </a:rPr>
              <a:t>：</a:t>
            </a:r>
            <a:r>
              <a:rPr lang="en-US" altLang="zh-CN" sz="1200" dirty="0">
                <a:solidFill>
                  <a:srgbClr val="F8F8F9"/>
                </a:solidFill>
                <a:cs typeface="+mn-ea"/>
                <a:sym typeface="+mn-lt"/>
              </a:rPr>
              <a:t>Royalty-Free</a:t>
            </a:r>
            <a:r>
              <a:rPr lang="zh-CN" altLang="en-US" sz="1200" dirty="0">
                <a:solidFill>
                  <a:srgbClr val="F8F8F9"/>
                </a:solidFill>
                <a:cs typeface="+mn-ea"/>
                <a:sym typeface="+mn-lt"/>
              </a:rPr>
              <a:t>）正版受</a:t>
            </a:r>
            <a:r>
              <a:rPr lang="en-US" altLang="zh-CN" sz="1200" dirty="0">
                <a:solidFill>
                  <a:srgbClr val="F8F8F9"/>
                </a:solidFill>
                <a:cs typeface="+mn-ea"/>
                <a:sym typeface="+mn-lt"/>
              </a:rPr>
              <a:t>《</a:t>
            </a:r>
            <a:r>
              <a:rPr lang="zh-CN" altLang="en-US" sz="1200" dirty="0">
                <a:solidFill>
                  <a:srgbClr val="F8F8F9"/>
                </a:solidFill>
                <a:cs typeface="+mn-ea"/>
                <a:sym typeface="+mn-lt"/>
              </a:rPr>
              <a:t>中国人民共和国著作法</a:t>
            </a:r>
            <a:r>
              <a:rPr lang="en-US" altLang="zh-CN" sz="1200" dirty="0">
                <a:solidFill>
                  <a:srgbClr val="F8F8F9"/>
                </a:solidFill>
                <a:cs typeface="+mn-ea"/>
                <a:sym typeface="+mn-lt"/>
              </a:rPr>
              <a:t>》</a:t>
            </a:r>
            <a:r>
              <a:rPr lang="zh-CN" altLang="en-US" sz="1200" dirty="0">
                <a:solidFill>
                  <a:srgbClr val="F8F8F9"/>
                </a:solidFill>
                <a:cs typeface="+mn-ea"/>
                <a:sym typeface="+mn-lt"/>
              </a:rPr>
              <a:t>和</a:t>
            </a:r>
            <a:r>
              <a:rPr lang="en-US" altLang="zh-CN" sz="1200" dirty="0">
                <a:solidFill>
                  <a:srgbClr val="F8F8F9"/>
                </a:solidFill>
                <a:cs typeface="+mn-ea"/>
                <a:sym typeface="+mn-lt"/>
              </a:rPr>
              <a:t>《</a:t>
            </a:r>
            <a:r>
              <a:rPr lang="zh-CN" altLang="en-US" sz="1200" dirty="0">
                <a:solidFill>
                  <a:srgbClr val="F8F8F9"/>
                </a:solidFill>
                <a:cs typeface="+mn-ea"/>
                <a:sym typeface="+mn-lt"/>
              </a:rPr>
              <a:t>世界版权公约</a:t>
            </a:r>
            <a:r>
              <a:rPr lang="en-US" altLang="zh-CN" sz="1200" dirty="0">
                <a:solidFill>
                  <a:srgbClr val="F8F8F9"/>
                </a:solidFill>
                <a:cs typeface="+mn-ea"/>
                <a:sym typeface="+mn-lt"/>
              </a:rPr>
              <a:t>》</a:t>
            </a:r>
            <a:r>
              <a:rPr lang="zh-CN" altLang="en-US" sz="1200" dirty="0">
                <a:solidFill>
                  <a:srgbClr val="F8F8F9"/>
                </a:solidFill>
                <a:cs typeface="+mn-ea"/>
                <a:sym typeface="+mn-lt"/>
              </a:rPr>
              <a:t>的保护，作品的所有权、版权和著作权归觅知网所有，您下载的是</a:t>
            </a:r>
            <a:r>
              <a:rPr lang="en-US" altLang="zh-CN" sz="1200" dirty="0">
                <a:solidFill>
                  <a:srgbClr val="F8F8F9"/>
                </a:solidFill>
                <a:cs typeface="+mn-ea"/>
                <a:sym typeface="+mn-lt"/>
              </a:rPr>
              <a:t>PPT</a:t>
            </a:r>
            <a:r>
              <a:rPr lang="zh-CN" altLang="en-US" sz="1200" dirty="0">
                <a:solidFill>
                  <a:srgbClr val="F8F8F9"/>
                </a:solidFill>
                <a:cs typeface="+mn-ea"/>
                <a:sym typeface="+mn-lt"/>
              </a:rPr>
              <a:t>模板素材的使用权。</a:t>
            </a:r>
          </a:p>
          <a:p>
            <a:pPr algn="just">
              <a:lnSpc>
                <a:spcPct val="150000"/>
              </a:lnSpc>
            </a:pPr>
            <a:r>
              <a:rPr lang="en-US" altLang="zh-CN" sz="1200" dirty="0">
                <a:solidFill>
                  <a:srgbClr val="F8F8F9"/>
                </a:solidFill>
                <a:cs typeface="+mn-ea"/>
                <a:sym typeface="+mn-lt"/>
              </a:rPr>
              <a:t>2.</a:t>
            </a:r>
            <a:r>
              <a:rPr lang="zh-CN" altLang="en-US" sz="1200" dirty="0">
                <a:solidFill>
                  <a:srgbClr val="F8F8F9"/>
                </a:solidFill>
                <a:cs typeface="+mn-ea"/>
                <a:sym typeface="+mn-lt"/>
              </a:rPr>
              <a:t>不得将觅知网的</a:t>
            </a:r>
            <a:r>
              <a:rPr lang="en-US" altLang="zh-CN" sz="1200" dirty="0">
                <a:solidFill>
                  <a:srgbClr val="F8F8F9"/>
                </a:solidFill>
                <a:cs typeface="+mn-ea"/>
                <a:sym typeface="+mn-lt"/>
              </a:rPr>
              <a:t>PPT</a:t>
            </a:r>
            <a:r>
              <a:rPr lang="zh-CN" altLang="en-US" sz="1200" dirty="0">
                <a:solidFill>
                  <a:srgbClr val="F8F8F9"/>
                </a:solidFill>
                <a:cs typeface="+mn-ea"/>
                <a:sym typeface="+mn-lt"/>
              </a:rPr>
              <a:t>模板、</a:t>
            </a:r>
            <a:r>
              <a:rPr lang="en-US" altLang="zh-CN" sz="1200" dirty="0">
                <a:solidFill>
                  <a:srgbClr val="F8F8F9"/>
                </a:solidFill>
                <a:cs typeface="+mn-ea"/>
                <a:sym typeface="+mn-lt"/>
              </a:rPr>
              <a:t>PPT</a:t>
            </a:r>
            <a:r>
              <a:rPr lang="zh-CN" altLang="en-US" sz="1200" dirty="0">
                <a:solidFill>
                  <a:srgbClr val="F8F8F9"/>
                </a:solidFill>
                <a:cs typeface="+mn-ea"/>
                <a:sym typeface="+mn-lt"/>
              </a:rPr>
              <a:t>素材，本身用于再出售，或者出租、出借、转让、分销、发布或者作为礼物供他人使用，不得转授权、出卖、转让本协议或者本协议中的权利。</a:t>
            </a:r>
          </a:p>
        </p:txBody>
      </p:sp>
      <p:sp>
        <p:nvSpPr>
          <p:cNvPr id="5" name="文本框 4">
            <a:extLst>
              <a:ext uri="{FF2B5EF4-FFF2-40B4-BE49-F238E27FC236}">
                <a16:creationId xmlns:a16="http://schemas.microsoft.com/office/drawing/2014/main" id="{BF7833FD-FE17-472A-8E70-037CB2F981E0}"/>
              </a:ext>
            </a:extLst>
          </p:cNvPr>
          <p:cNvSpPr txBox="1"/>
          <p:nvPr userDrawn="1"/>
        </p:nvSpPr>
        <p:spPr>
          <a:xfrm>
            <a:off x="1652955" y="4984409"/>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DFDFD"/>
                </a:solidFill>
                <a:cs typeface="+mn-ea"/>
                <a:sym typeface="+mn-lt"/>
              </a:rPr>
              <a:t>更多精品</a:t>
            </a:r>
            <a:r>
              <a:rPr lang="en-US" altLang="zh-CN" b="1" dirty="0">
                <a:solidFill>
                  <a:srgbClr val="FDFDFD"/>
                </a:solidFill>
                <a:cs typeface="+mn-ea"/>
                <a:sym typeface="+mn-lt"/>
              </a:rPr>
              <a:t>PPT</a:t>
            </a:r>
            <a:r>
              <a:rPr lang="zh-CN" altLang="en-US" b="1" dirty="0">
                <a:solidFill>
                  <a:srgbClr val="FDFDFD"/>
                </a:solidFill>
                <a:cs typeface="+mn-ea"/>
                <a:sym typeface="+mn-lt"/>
              </a:rPr>
              <a:t>模板：</a:t>
            </a:r>
            <a:r>
              <a:rPr lang="en-US" altLang="zh-CN" b="1" dirty="0">
                <a:solidFill>
                  <a:srgbClr val="FDFDFD"/>
                </a:solidFill>
                <a:cs typeface="+mn-ea"/>
                <a:sym typeface="+mn-lt"/>
              </a:rPr>
              <a:t>http://www.51miz.com/ppt/</a:t>
            </a:r>
          </a:p>
        </p:txBody>
      </p:sp>
    </p:spTree>
    <p:extLst>
      <p:ext uri="{BB962C8B-B14F-4D97-AF65-F5344CB8AC3E}">
        <p14:creationId xmlns:p14="http://schemas.microsoft.com/office/powerpoint/2010/main" val="4555261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37D6B-1DEB-4E8F-B585-FC175D413A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A703A6-3429-4A38-A0A8-F77EA8C5812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131CE53-AD03-4E12-A3E1-43FBE71D283C}"/>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A99C3D69-B68F-4F88-BB14-79A4A9107E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3BCCCB-17C3-4E53-9431-430506440261}"/>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304590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6470B2-7C36-40B5-B7E6-2EA54CA55EF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2729022-51E9-4637-89D7-F7A43D040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1506996-BCB5-49D5-8D17-3D5E7887E9A1}"/>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B89138B6-D69C-48DE-89A6-3F14B3AEE8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FA027E-558F-41A6-93A5-F8DCAAF0E8DA}"/>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128544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45711F-2E5C-406E-87AE-5CAE7FFAB5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E4F002-82AB-473E-B2C4-DF2ADAA1848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2C758B4-0E81-4F18-A0EB-0B934E3F65A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FDB35E9-791A-4EEB-AE02-34F65318A8A4}"/>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6" name="页脚占位符 5">
            <a:extLst>
              <a:ext uri="{FF2B5EF4-FFF2-40B4-BE49-F238E27FC236}">
                <a16:creationId xmlns:a16="http://schemas.microsoft.com/office/drawing/2014/main" id="{5CE6848C-D996-4A88-983F-6B1DF76E17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1E9F8E-5005-4813-B89D-DCB098AFD3EB}"/>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404739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17180-BB80-4525-B767-B7E0A86A21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51FB1B-9DC1-47FB-A69D-60AB84EBD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FD8E907-CCB0-4558-AD4C-DAC6333F97D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1CFF687-BCAB-4475-BCB5-E0C122E0F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9FD2B-BFC0-4F66-A11F-DD97EF8535E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76D5F34-6D33-46B2-A84B-16AE11701054}"/>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8" name="页脚占位符 7">
            <a:extLst>
              <a:ext uri="{FF2B5EF4-FFF2-40B4-BE49-F238E27FC236}">
                <a16:creationId xmlns:a16="http://schemas.microsoft.com/office/drawing/2014/main" id="{B41CDCF6-6278-4780-B62D-FD2B946AEC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1BB398-18F1-4C48-80EE-966D9207F904}"/>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395077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45659B-0EBD-4782-AD78-41263C2758B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68A07A-0709-4770-BC87-FCB79E67DE3B}"/>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4" name="页脚占位符 3">
            <a:extLst>
              <a:ext uri="{FF2B5EF4-FFF2-40B4-BE49-F238E27FC236}">
                <a16:creationId xmlns:a16="http://schemas.microsoft.com/office/drawing/2014/main" id="{0D2DC8D4-A5D9-49CD-948F-BD95F949B6C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DB981BB-B58F-43AB-B791-C7B8AE50030A}"/>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173179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BD06DDE-8875-4790-AD58-C92EAFCC966F}"/>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3" name="页脚占位符 2">
            <a:extLst>
              <a:ext uri="{FF2B5EF4-FFF2-40B4-BE49-F238E27FC236}">
                <a16:creationId xmlns:a16="http://schemas.microsoft.com/office/drawing/2014/main" id="{03CFE737-EBF4-4F32-9566-2B4517FA5B9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A3FB72B-5A38-42D6-867C-15DF88C4EF3C}"/>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280992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063F74-8DB1-40D9-8994-D7D7A235C6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8A5E9-4596-4F75-B0D0-2FFD59B5D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20C96E6-5EB6-4FBE-BE22-4B71A95A2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59674-DD19-466E-917E-CC812EB4073D}"/>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6" name="页脚占位符 5">
            <a:extLst>
              <a:ext uri="{FF2B5EF4-FFF2-40B4-BE49-F238E27FC236}">
                <a16:creationId xmlns:a16="http://schemas.microsoft.com/office/drawing/2014/main" id="{789035EE-C5BB-4F36-938B-AE19BFFAB7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73EDC8-7ED0-49A5-ADBC-9A4C7734E959}"/>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362765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85193-F129-4F49-BF56-42D83D0C41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E272147-B5F3-4109-BF47-62D16A2E1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BE71F6E-78C8-4CEA-98FF-3273066D8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8AA4897-7E62-476E-BF91-18918913A565}"/>
              </a:ext>
            </a:extLst>
          </p:cNvPr>
          <p:cNvSpPr>
            <a:spLocks noGrp="1"/>
          </p:cNvSpPr>
          <p:nvPr>
            <p:ph type="dt" sz="half" idx="10"/>
          </p:nvPr>
        </p:nvSpPr>
        <p:spPr/>
        <p:txBody>
          <a:bodyPr/>
          <a:lstStyle/>
          <a:p>
            <a:fld id="{A1D0FB01-6F22-4FBC-8DDA-9E9839677DAD}" type="datetimeFigureOut">
              <a:rPr lang="zh-CN" altLang="en-US" smtClean="0"/>
              <a:t>2017/12/5</a:t>
            </a:fld>
            <a:endParaRPr lang="zh-CN" altLang="en-US"/>
          </a:p>
        </p:txBody>
      </p:sp>
      <p:sp>
        <p:nvSpPr>
          <p:cNvPr id="6" name="页脚占位符 5">
            <a:extLst>
              <a:ext uri="{FF2B5EF4-FFF2-40B4-BE49-F238E27FC236}">
                <a16:creationId xmlns:a16="http://schemas.microsoft.com/office/drawing/2014/main" id="{B08C9BFA-18E9-4CD3-94C8-AB8FC2E1FD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FA426A-81F6-4615-8C72-8507C30B3709}"/>
              </a:ext>
            </a:extLst>
          </p:cNvPr>
          <p:cNvSpPr>
            <a:spLocks noGrp="1"/>
          </p:cNvSpPr>
          <p:nvPr>
            <p:ph type="sldNum" sz="quarter" idx="12"/>
          </p:nvPr>
        </p:nvSpPr>
        <p:spPr/>
        <p:txBody>
          <a:body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148561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9A61E0-CDBB-4D03-90EC-04DF0DA2B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F074F46-CFDA-448E-AFB5-1E41D916C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482052-D5E6-47D4-9971-ED8F5C249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0FB01-6F22-4FBC-8DDA-9E9839677DAD}" type="datetimeFigureOut">
              <a:rPr lang="zh-CN" altLang="en-US" smtClean="0"/>
              <a:t>2017/12/5</a:t>
            </a:fld>
            <a:endParaRPr lang="zh-CN" altLang="en-US"/>
          </a:p>
        </p:txBody>
      </p:sp>
      <p:sp>
        <p:nvSpPr>
          <p:cNvPr id="5" name="页脚占位符 4">
            <a:extLst>
              <a:ext uri="{FF2B5EF4-FFF2-40B4-BE49-F238E27FC236}">
                <a16:creationId xmlns:a16="http://schemas.microsoft.com/office/drawing/2014/main" id="{F74D1A32-7934-4245-B914-03EE1667B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D8D3A61-D085-4D48-9144-2A6B165D6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2BFD1-BF74-4F80-BAA6-ABCA24C33552}" type="slidenum">
              <a:rPr lang="zh-CN" altLang="en-US" smtClean="0"/>
              <a:t>‹#›</a:t>
            </a:fld>
            <a:endParaRPr lang="zh-CN" altLang="en-US"/>
          </a:p>
        </p:txBody>
      </p:sp>
    </p:spTree>
    <p:extLst>
      <p:ext uri="{BB962C8B-B14F-4D97-AF65-F5344CB8AC3E}">
        <p14:creationId xmlns:p14="http://schemas.microsoft.com/office/powerpoint/2010/main" val="406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8.xml"/><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hemeOverride" Target="../theme/themeOverride1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hemeOverride" Target="../theme/themeOverride24.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hemeOverride" Target="../theme/themeOverride29.xml"/><Relationship Id="rId4" Type="http://schemas.openxmlformats.org/officeDocument/2006/relationships/hyperlink" Target="http://ibaotu.com/pp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7930161B-E41B-498C-845D-6B1EBDD5193E}"/>
              </a:ext>
            </a:extLst>
          </p:cNvPr>
          <p:cNvSpPr/>
          <p:nvPr/>
        </p:nvSpPr>
        <p:spPr>
          <a:xfrm>
            <a:off x="186612" y="223935"/>
            <a:ext cx="11821886" cy="6466114"/>
          </a:xfrm>
          <a:prstGeom prst="rect">
            <a:avLst/>
          </a:prstGeom>
          <a:noFill/>
          <a:ln>
            <a:solidFill>
              <a:srgbClr val="01B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A5597455-5500-4BCF-9291-0804EA499584}"/>
              </a:ext>
            </a:extLst>
          </p:cNvPr>
          <p:cNvSpPr/>
          <p:nvPr/>
        </p:nvSpPr>
        <p:spPr>
          <a:xfrm>
            <a:off x="-102637" y="2646589"/>
            <a:ext cx="12624319" cy="1356264"/>
          </a:xfrm>
          <a:prstGeom prst="rect">
            <a:avLst/>
          </a:prstGeom>
          <a:solidFill>
            <a:srgbClr val="01A9B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7CD5D6CD-89FC-448E-8F96-E002EB54771F}"/>
              </a:ext>
            </a:extLst>
          </p:cNvPr>
          <p:cNvGrpSpPr/>
          <p:nvPr/>
        </p:nvGrpSpPr>
        <p:grpSpPr>
          <a:xfrm>
            <a:off x="1561905" y="591347"/>
            <a:ext cx="9068189" cy="1661639"/>
            <a:chOff x="2632559" y="1876261"/>
            <a:chExt cx="7089759" cy="1299115"/>
          </a:xfrm>
        </p:grpSpPr>
        <p:grpSp>
          <p:nvGrpSpPr>
            <p:cNvPr id="5" name="组合 4">
              <a:extLst>
                <a:ext uri="{FF2B5EF4-FFF2-40B4-BE49-F238E27FC236}">
                  <a16:creationId xmlns:a16="http://schemas.microsoft.com/office/drawing/2014/main" id="{EE854C29-0919-4B50-A124-7448404023B4}"/>
                </a:ext>
              </a:extLst>
            </p:cNvPr>
            <p:cNvGrpSpPr/>
            <p:nvPr/>
          </p:nvGrpSpPr>
          <p:grpSpPr>
            <a:xfrm>
              <a:off x="2632559" y="1876261"/>
              <a:ext cx="1466316" cy="1299115"/>
              <a:chOff x="2310319" y="1409802"/>
              <a:chExt cx="1466316" cy="1299115"/>
            </a:xfrm>
          </p:grpSpPr>
          <p:grpSp>
            <p:nvGrpSpPr>
              <p:cNvPr id="18" name="组合 17">
                <a:extLst>
                  <a:ext uri="{FF2B5EF4-FFF2-40B4-BE49-F238E27FC236}">
                    <a16:creationId xmlns:a16="http://schemas.microsoft.com/office/drawing/2014/main" id="{55C68B52-EB4D-4B0A-BDB8-3A8BC5DF9F5F}"/>
                  </a:ext>
                </a:extLst>
              </p:cNvPr>
              <p:cNvGrpSpPr/>
              <p:nvPr/>
            </p:nvGrpSpPr>
            <p:grpSpPr>
              <a:xfrm>
                <a:off x="2310319" y="1409802"/>
                <a:ext cx="1466316" cy="1299115"/>
                <a:chOff x="3295850" y="2263222"/>
                <a:chExt cx="2643765" cy="2343151"/>
              </a:xfrm>
              <a:effectLst/>
            </p:grpSpPr>
            <p:sp>
              <p:nvSpPr>
                <p:cNvPr id="20" name="Freeform 5">
                  <a:extLst>
                    <a:ext uri="{FF2B5EF4-FFF2-40B4-BE49-F238E27FC236}">
                      <a16:creationId xmlns:a16="http://schemas.microsoft.com/office/drawing/2014/main" id="{662A4F6A-78E3-4CBE-AB2C-58C8D0693937}"/>
                    </a:ext>
                  </a:extLst>
                </p:cNvPr>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21" name="Freeform 5">
                  <a:extLst>
                    <a:ext uri="{FF2B5EF4-FFF2-40B4-BE49-F238E27FC236}">
                      <a16:creationId xmlns:a16="http://schemas.microsoft.com/office/drawing/2014/main" id="{84B94048-201C-467B-B29D-A4A6157A05DB}"/>
                    </a:ext>
                  </a:extLst>
                </p:cNvPr>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grpSp>
          <p:sp>
            <p:nvSpPr>
              <p:cNvPr id="19" name="文本框 26">
                <a:extLst>
                  <a:ext uri="{FF2B5EF4-FFF2-40B4-BE49-F238E27FC236}">
                    <a16:creationId xmlns:a16="http://schemas.microsoft.com/office/drawing/2014/main" id="{A86CCA6A-AC2A-4887-AE4D-94BA01D44B98}"/>
                  </a:ext>
                </a:extLst>
              </p:cNvPr>
              <p:cNvSpPr txBox="1"/>
              <p:nvPr/>
            </p:nvSpPr>
            <p:spPr>
              <a:xfrm>
                <a:off x="2656157" y="1781905"/>
                <a:ext cx="773679" cy="6015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prstClr val="white"/>
                    </a:solidFill>
                    <a:cs typeface="+mn-ea"/>
                    <a:sym typeface="+mn-lt"/>
                  </a:rPr>
                  <a:t>2</a:t>
                </a:r>
                <a:endParaRPr lang="zh-CN" altLang="en-US" sz="4400" dirty="0">
                  <a:solidFill>
                    <a:prstClr val="white"/>
                  </a:solidFill>
                  <a:cs typeface="+mn-ea"/>
                  <a:sym typeface="+mn-lt"/>
                </a:endParaRPr>
              </a:p>
            </p:txBody>
          </p:sp>
        </p:grpSp>
        <p:grpSp>
          <p:nvGrpSpPr>
            <p:cNvPr id="6" name="组合 5">
              <a:extLst>
                <a:ext uri="{FF2B5EF4-FFF2-40B4-BE49-F238E27FC236}">
                  <a16:creationId xmlns:a16="http://schemas.microsoft.com/office/drawing/2014/main" id="{2E676FA5-67B7-4642-8D20-8B1EEB51ECA8}"/>
                </a:ext>
              </a:extLst>
            </p:cNvPr>
            <p:cNvGrpSpPr/>
            <p:nvPr/>
          </p:nvGrpSpPr>
          <p:grpSpPr>
            <a:xfrm>
              <a:off x="6381521" y="1876261"/>
              <a:ext cx="1466316" cy="1299115"/>
              <a:chOff x="2837290" y="2937407"/>
              <a:chExt cx="1466316" cy="1299115"/>
            </a:xfrm>
          </p:grpSpPr>
          <p:sp>
            <p:nvSpPr>
              <p:cNvPr id="15" name="Freeform 5">
                <a:extLst>
                  <a:ext uri="{FF2B5EF4-FFF2-40B4-BE49-F238E27FC236}">
                    <a16:creationId xmlns:a16="http://schemas.microsoft.com/office/drawing/2014/main" id="{69111D6A-E9D5-4691-A2A9-12AB15256AFD}"/>
                  </a:ext>
                </a:extLst>
              </p:cNvPr>
              <p:cNvSpPr>
                <a:spLocks/>
              </p:cNvSpPr>
              <p:nvPr/>
            </p:nvSpPr>
            <p:spPr bwMode="auto">
              <a:xfrm rot="10800000">
                <a:off x="2837290" y="2937407"/>
                <a:ext cx="1466316" cy="12991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6" name="Freeform 5">
                <a:extLst>
                  <a:ext uri="{FF2B5EF4-FFF2-40B4-BE49-F238E27FC236}">
                    <a16:creationId xmlns:a16="http://schemas.microsoft.com/office/drawing/2014/main" id="{6E035202-A04C-4C68-944C-785490CBC807}"/>
                  </a:ext>
                </a:extLst>
              </p:cNvPr>
              <p:cNvSpPr>
                <a:spLocks/>
              </p:cNvSpPr>
              <p:nvPr/>
            </p:nvSpPr>
            <p:spPr bwMode="auto">
              <a:xfrm rot="10800000">
                <a:off x="3000107" y="3081658"/>
                <a:ext cx="1140682" cy="10106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7" name="文本框 32">
                <a:extLst>
                  <a:ext uri="{FF2B5EF4-FFF2-40B4-BE49-F238E27FC236}">
                    <a16:creationId xmlns:a16="http://schemas.microsoft.com/office/drawing/2014/main" id="{4049A1BF-84BD-4BDC-B047-83CCCD04E8AC}"/>
                  </a:ext>
                </a:extLst>
              </p:cNvPr>
              <p:cNvSpPr txBox="1"/>
              <p:nvPr/>
            </p:nvSpPr>
            <p:spPr>
              <a:xfrm>
                <a:off x="3183607" y="3260371"/>
                <a:ext cx="773679" cy="6015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prstClr val="white"/>
                    </a:solidFill>
                    <a:cs typeface="+mn-ea"/>
                    <a:sym typeface="+mn-lt"/>
                  </a:rPr>
                  <a:t>1</a:t>
                </a:r>
                <a:endParaRPr lang="zh-CN" altLang="en-US" sz="4400" dirty="0">
                  <a:solidFill>
                    <a:prstClr val="white"/>
                  </a:solidFill>
                  <a:cs typeface="+mn-ea"/>
                  <a:sym typeface="+mn-lt"/>
                </a:endParaRPr>
              </a:p>
            </p:txBody>
          </p:sp>
        </p:grpSp>
        <p:grpSp>
          <p:nvGrpSpPr>
            <p:cNvPr id="7" name="组合 6">
              <a:extLst>
                <a:ext uri="{FF2B5EF4-FFF2-40B4-BE49-F238E27FC236}">
                  <a16:creationId xmlns:a16="http://schemas.microsoft.com/office/drawing/2014/main" id="{CDA07325-21FF-400D-A152-2C4E5F15423D}"/>
                </a:ext>
              </a:extLst>
            </p:cNvPr>
            <p:cNvGrpSpPr/>
            <p:nvPr/>
          </p:nvGrpSpPr>
          <p:grpSpPr>
            <a:xfrm>
              <a:off x="4507040" y="1876261"/>
              <a:ext cx="1466316" cy="1299115"/>
              <a:chOff x="4758249" y="1081496"/>
              <a:chExt cx="1466316" cy="1299115"/>
            </a:xfrm>
          </p:grpSpPr>
          <p:sp>
            <p:nvSpPr>
              <p:cNvPr id="12" name="Freeform 5">
                <a:extLst>
                  <a:ext uri="{FF2B5EF4-FFF2-40B4-BE49-F238E27FC236}">
                    <a16:creationId xmlns:a16="http://schemas.microsoft.com/office/drawing/2014/main" id="{6719D119-4272-4118-B951-6C4E77425CB6}"/>
                  </a:ext>
                </a:extLst>
              </p:cNvPr>
              <p:cNvSpPr>
                <a:spLocks/>
              </p:cNvSpPr>
              <p:nvPr/>
            </p:nvSpPr>
            <p:spPr bwMode="auto">
              <a:xfrm rot="10800000">
                <a:off x="4758249" y="1081496"/>
                <a:ext cx="1466316" cy="12991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3" name="Freeform 5">
                <a:extLst>
                  <a:ext uri="{FF2B5EF4-FFF2-40B4-BE49-F238E27FC236}">
                    <a16:creationId xmlns:a16="http://schemas.microsoft.com/office/drawing/2014/main" id="{522F0559-7D77-4965-95BF-F67453E77414}"/>
                  </a:ext>
                </a:extLst>
              </p:cNvPr>
              <p:cNvSpPr>
                <a:spLocks/>
              </p:cNvSpPr>
              <p:nvPr/>
            </p:nvSpPr>
            <p:spPr bwMode="auto">
              <a:xfrm rot="10800000">
                <a:off x="4921066" y="1225747"/>
                <a:ext cx="1140682" cy="10106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4" name="文本框 35">
                <a:extLst>
                  <a:ext uri="{FF2B5EF4-FFF2-40B4-BE49-F238E27FC236}">
                    <a16:creationId xmlns:a16="http://schemas.microsoft.com/office/drawing/2014/main" id="{A1170A45-C461-479A-BD43-B9A4CFF4DF24}"/>
                  </a:ext>
                </a:extLst>
              </p:cNvPr>
              <p:cNvSpPr txBox="1"/>
              <p:nvPr/>
            </p:nvSpPr>
            <p:spPr>
              <a:xfrm>
                <a:off x="5098449" y="1413028"/>
                <a:ext cx="773679" cy="6015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prstClr val="white"/>
                    </a:solidFill>
                    <a:cs typeface="+mn-ea"/>
                    <a:sym typeface="+mn-lt"/>
                  </a:rPr>
                  <a:t>0</a:t>
                </a:r>
                <a:endParaRPr lang="zh-CN" altLang="en-US" sz="3600" dirty="0">
                  <a:solidFill>
                    <a:prstClr val="white"/>
                  </a:solidFill>
                  <a:cs typeface="+mn-ea"/>
                  <a:sym typeface="+mn-lt"/>
                </a:endParaRPr>
              </a:p>
            </p:txBody>
          </p:sp>
        </p:grpSp>
        <p:grpSp>
          <p:nvGrpSpPr>
            <p:cNvPr id="8" name="组合 7">
              <a:extLst>
                <a:ext uri="{FF2B5EF4-FFF2-40B4-BE49-F238E27FC236}">
                  <a16:creationId xmlns:a16="http://schemas.microsoft.com/office/drawing/2014/main" id="{1919883C-287A-42C4-B287-7612D358BA89}"/>
                </a:ext>
              </a:extLst>
            </p:cNvPr>
            <p:cNvGrpSpPr/>
            <p:nvPr/>
          </p:nvGrpSpPr>
          <p:grpSpPr>
            <a:xfrm>
              <a:off x="8256002" y="1876261"/>
              <a:ext cx="1466316" cy="1299115"/>
              <a:chOff x="4755648" y="2933979"/>
              <a:chExt cx="1466316" cy="1299115"/>
            </a:xfrm>
          </p:grpSpPr>
          <p:sp>
            <p:nvSpPr>
              <p:cNvPr id="9" name="Freeform 5">
                <a:extLst>
                  <a:ext uri="{FF2B5EF4-FFF2-40B4-BE49-F238E27FC236}">
                    <a16:creationId xmlns:a16="http://schemas.microsoft.com/office/drawing/2014/main" id="{7933088F-BEFE-4B58-AF93-251D057A3677}"/>
                  </a:ext>
                </a:extLst>
              </p:cNvPr>
              <p:cNvSpPr>
                <a:spLocks/>
              </p:cNvSpPr>
              <p:nvPr/>
            </p:nvSpPr>
            <p:spPr bwMode="auto">
              <a:xfrm rot="10800000">
                <a:off x="4755648" y="2933979"/>
                <a:ext cx="1466316" cy="12991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0" name="Freeform 5">
                <a:extLst>
                  <a:ext uri="{FF2B5EF4-FFF2-40B4-BE49-F238E27FC236}">
                    <a16:creationId xmlns:a16="http://schemas.microsoft.com/office/drawing/2014/main" id="{D0684118-4C05-4C6E-99DD-1AE40A33610A}"/>
                  </a:ext>
                </a:extLst>
              </p:cNvPr>
              <p:cNvSpPr>
                <a:spLocks/>
              </p:cNvSpPr>
              <p:nvPr/>
            </p:nvSpPr>
            <p:spPr bwMode="auto">
              <a:xfrm rot="10800000">
                <a:off x="4918465" y="3078230"/>
                <a:ext cx="1140682" cy="10106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3">
                  <a:solidFill>
                    <a:prstClr val="black"/>
                  </a:solidFill>
                  <a:cs typeface="+mn-ea"/>
                  <a:sym typeface="+mn-lt"/>
                </a:endParaRPr>
              </a:p>
            </p:txBody>
          </p:sp>
          <p:sp>
            <p:nvSpPr>
              <p:cNvPr id="11" name="文本框 38">
                <a:extLst>
                  <a:ext uri="{FF2B5EF4-FFF2-40B4-BE49-F238E27FC236}">
                    <a16:creationId xmlns:a16="http://schemas.microsoft.com/office/drawing/2014/main" id="{01851C88-180D-4163-B49C-C458E6A3C39E}"/>
                  </a:ext>
                </a:extLst>
              </p:cNvPr>
              <p:cNvSpPr txBox="1"/>
              <p:nvPr/>
            </p:nvSpPr>
            <p:spPr>
              <a:xfrm>
                <a:off x="5098449" y="3278361"/>
                <a:ext cx="773679" cy="6015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dirty="0">
                    <a:solidFill>
                      <a:prstClr val="white"/>
                    </a:solidFill>
                    <a:cs typeface="+mn-ea"/>
                    <a:sym typeface="+mn-lt"/>
                  </a:rPr>
                  <a:t>8</a:t>
                </a:r>
                <a:endParaRPr lang="zh-CN" altLang="en-US" sz="3600" dirty="0">
                  <a:solidFill>
                    <a:prstClr val="white"/>
                  </a:solidFill>
                  <a:cs typeface="+mn-ea"/>
                  <a:sym typeface="+mn-lt"/>
                </a:endParaRPr>
              </a:p>
            </p:txBody>
          </p:sp>
        </p:grpSp>
      </p:grpSp>
      <p:sp>
        <p:nvSpPr>
          <p:cNvPr id="23" name="Rectangle 8">
            <a:extLst>
              <a:ext uri="{FF2B5EF4-FFF2-40B4-BE49-F238E27FC236}">
                <a16:creationId xmlns:a16="http://schemas.microsoft.com/office/drawing/2014/main" id="{8AF1EF6F-AE30-4E32-B287-B291057890B3}"/>
              </a:ext>
            </a:extLst>
          </p:cNvPr>
          <p:cNvSpPr>
            <a:spLocks noChangeArrowheads="1"/>
          </p:cNvSpPr>
          <p:nvPr/>
        </p:nvSpPr>
        <p:spPr bwMode="auto">
          <a:xfrm>
            <a:off x="846219" y="2687159"/>
            <a:ext cx="11041078" cy="1106457"/>
          </a:xfrm>
          <a:prstGeom prst="rect">
            <a:avLst/>
          </a:prstGeom>
          <a:noFill/>
          <a:ln>
            <a:no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lnSpc>
                <a:spcPct val="120000"/>
              </a:lnSpc>
            </a:pPr>
            <a:r>
              <a:rPr lang="zh-CN" altLang="en-US" sz="6000" dirty="0">
                <a:solidFill>
                  <a:schemeClr val="bg1"/>
                </a:solidFill>
                <a:latin typeface="+mn-lt"/>
                <a:ea typeface="+mn-ea"/>
                <a:cs typeface="+mn-ea"/>
                <a:sym typeface="+mn-lt"/>
              </a:rPr>
              <a:t>行政人事部工作总结及新年计划</a:t>
            </a:r>
          </a:p>
        </p:txBody>
      </p:sp>
      <p:sp>
        <p:nvSpPr>
          <p:cNvPr id="24" name="文本框 23">
            <a:extLst>
              <a:ext uri="{FF2B5EF4-FFF2-40B4-BE49-F238E27FC236}">
                <a16:creationId xmlns:a16="http://schemas.microsoft.com/office/drawing/2014/main" id="{579A727C-5B56-4597-BF5C-C45A1CB29438}"/>
              </a:ext>
            </a:extLst>
          </p:cNvPr>
          <p:cNvSpPr txBox="1"/>
          <p:nvPr/>
        </p:nvSpPr>
        <p:spPr>
          <a:xfrm>
            <a:off x="3275731" y="4790058"/>
            <a:ext cx="6149440" cy="361637"/>
          </a:xfrm>
          <a:prstGeom prst="rect">
            <a:avLst/>
          </a:prstGeom>
          <a:noFill/>
        </p:spPr>
        <p:txBody>
          <a:bodyPr wrap="none" rtlCol="0">
            <a:spAutoFit/>
          </a:bodyPr>
          <a:lstStyle/>
          <a:p>
            <a:pPr eaLnBrk="1" hangingPunct="1"/>
            <a:r>
              <a:rPr lang="zh-CN" altLang="en-US" sz="1750" dirty="0">
                <a:solidFill>
                  <a:schemeClr val="tx1">
                    <a:lumMod val="75000"/>
                    <a:lumOff val="25000"/>
                  </a:schemeClr>
                </a:solidFill>
                <a:cs typeface="+mn-ea"/>
                <a:sym typeface="+mn-lt"/>
              </a:rPr>
              <a:t>框架完整</a:t>
            </a:r>
            <a:r>
              <a:rPr lang="en-US" altLang="zh-CN" sz="1750" dirty="0">
                <a:solidFill>
                  <a:schemeClr val="tx1">
                    <a:lumMod val="75000"/>
                    <a:lumOff val="25000"/>
                  </a:schemeClr>
                </a:solidFill>
                <a:cs typeface="+mn-ea"/>
                <a:sym typeface="+mn-lt"/>
              </a:rPr>
              <a:t>/</a:t>
            </a:r>
            <a:r>
              <a:rPr lang="zh-CN" altLang="en-US" sz="1750" dirty="0">
                <a:solidFill>
                  <a:schemeClr val="tx1">
                    <a:lumMod val="75000"/>
                    <a:lumOff val="25000"/>
                  </a:schemeClr>
                </a:solidFill>
                <a:cs typeface="+mn-ea"/>
                <a:sym typeface="+mn-lt"/>
              </a:rPr>
              <a:t>内容翔实</a:t>
            </a:r>
            <a:r>
              <a:rPr lang="en-US" altLang="zh-CN" sz="1750" dirty="0">
                <a:solidFill>
                  <a:schemeClr val="tx1">
                    <a:lumMod val="75000"/>
                    <a:lumOff val="25000"/>
                  </a:schemeClr>
                </a:solidFill>
                <a:cs typeface="+mn-ea"/>
                <a:sym typeface="+mn-lt"/>
              </a:rPr>
              <a:t>/</a:t>
            </a:r>
            <a:r>
              <a:rPr lang="zh-CN" altLang="en-US" sz="1750" dirty="0">
                <a:solidFill>
                  <a:schemeClr val="tx1">
                    <a:lumMod val="75000"/>
                    <a:lumOff val="25000"/>
                  </a:schemeClr>
                </a:solidFill>
                <a:cs typeface="+mn-ea"/>
                <a:sym typeface="+mn-lt"/>
              </a:rPr>
              <a:t>内含备用图表图表</a:t>
            </a:r>
            <a:r>
              <a:rPr lang="en-US" altLang="zh-CN" sz="1750" dirty="0">
                <a:solidFill>
                  <a:schemeClr val="tx1">
                    <a:lumMod val="75000"/>
                    <a:lumOff val="25000"/>
                  </a:schemeClr>
                </a:solidFill>
                <a:cs typeface="+mn-ea"/>
                <a:sym typeface="+mn-lt"/>
              </a:rPr>
              <a:t>/</a:t>
            </a:r>
            <a:r>
              <a:rPr lang="zh-CN" altLang="en-US" sz="1750" dirty="0">
                <a:solidFill>
                  <a:schemeClr val="tx1">
                    <a:lumMod val="75000"/>
                    <a:lumOff val="25000"/>
                  </a:schemeClr>
                </a:solidFill>
                <a:cs typeface="+mn-ea"/>
                <a:sym typeface="+mn-lt"/>
              </a:rPr>
              <a:t>适用于各类工作总结</a:t>
            </a:r>
          </a:p>
        </p:txBody>
      </p:sp>
      <p:cxnSp>
        <p:nvCxnSpPr>
          <p:cNvPr id="25" name="直接连接符 24">
            <a:extLst>
              <a:ext uri="{FF2B5EF4-FFF2-40B4-BE49-F238E27FC236}">
                <a16:creationId xmlns:a16="http://schemas.microsoft.com/office/drawing/2014/main" id="{A16FEC65-E688-45BA-ADAE-B4BED04A5777}"/>
              </a:ext>
            </a:extLst>
          </p:cNvPr>
          <p:cNvCxnSpPr/>
          <p:nvPr/>
        </p:nvCxnSpPr>
        <p:spPr>
          <a:xfrm>
            <a:off x="3615050" y="5219256"/>
            <a:ext cx="5378134" cy="0"/>
          </a:xfrm>
          <a:prstGeom prst="lin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15875">
            <a:solidFill>
              <a:srgbClr val="EA8282"/>
            </a:solidFill>
            <a:miter lim="800000"/>
            <a:headEnd type="none" w="med" len="med"/>
            <a:tailEnd type="none" w="med" len="med"/>
          </a:ln>
          <a:effectLst>
            <a:outerShdw blurRad="50800" dist="50800" dir="8100000" algn="tr" rotWithShape="0">
              <a:prstClr val="black">
                <a:alpha val="20000"/>
              </a:prstClr>
            </a:outerShdw>
          </a:effectLst>
        </p:spPr>
      </p:cxnSp>
      <p:sp>
        <p:nvSpPr>
          <p:cNvPr id="26" name="圆角矩形 24">
            <a:extLst>
              <a:ext uri="{FF2B5EF4-FFF2-40B4-BE49-F238E27FC236}">
                <a16:creationId xmlns:a16="http://schemas.microsoft.com/office/drawing/2014/main" id="{AB534304-AA93-4A02-A1CB-4A8512DE082C}"/>
              </a:ext>
            </a:extLst>
          </p:cNvPr>
          <p:cNvSpPr/>
          <p:nvPr/>
        </p:nvSpPr>
        <p:spPr>
          <a:xfrm>
            <a:off x="4177762" y="5337237"/>
            <a:ext cx="1379777" cy="343429"/>
          </a:xfrm>
          <a:prstGeom prst="roundRect">
            <a:avLst>
              <a:gd name="adj" fmla="val 50000"/>
            </a:avLst>
          </a:prstGeom>
          <a:gradFill>
            <a:gsLst>
              <a:gs pos="0">
                <a:schemeClr val="bg1"/>
              </a:gs>
              <a:gs pos="51000">
                <a:schemeClr val="bg1">
                  <a:lumMod val="95000"/>
                </a:schemeClr>
              </a:gs>
              <a:gs pos="100000">
                <a:srgbClr val="CBCBCB"/>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254000" dist="101600" dir="72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85000"/>
                    <a:lumOff val="15000"/>
                  </a:schemeClr>
                </a:solidFill>
                <a:cs typeface="+mn-ea"/>
                <a:sym typeface="+mn-lt"/>
              </a:rPr>
              <a:t>汇报人</a:t>
            </a:r>
          </a:p>
        </p:txBody>
      </p:sp>
      <p:sp>
        <p:nvSpPr>
          <p:cNvPr id="27" name="圆角矩形 25">
            <a:extLst>
              <a:ext uri="{FF2B5EF4-FFF2-40B4-BE49-F238E27FC236}">
                <a16:creationId xmlns:a16="http://schemas.microsoft.com/office/drawing/2014/main" id="{40AF05CF-69BB-4F58-8066-C75633E17E22}"/>
              </a:ext>
            </a:extLst>
          </p:cNvPr>
          <p:cNvSpPr/>
          <p:nvPr/>
        </p:nvSpPr>
        <p:spPr>
          <a:xfrm>
            <a:off x="7051066" y="5354379"/>
            <a:ext cx="1379777" cy="343429"/>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w="28575">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cs typeface="+mn-ea"/>
                <a:sym typeface="+mn-lt"/>
              </a:rPr>
              <a:t>时间</a:t>
            </a:r>
          </a:p>
        </p:txBody>
      </p:sp>
    </p:spTree>
    <p:extLst>
      <p:ext uri="{BB962C8B-B14F-4D97-AF65-F5344CB8AC3E}">
        <p14:creationId xmlns:p14="http://schemas.microsoft.com/office/powerpoint/2010/main" val="3119508658"/>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14:bounceEnd="40000">
                                          <p:cBhvr additive="base">
                                            <p:cTn id="17"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16" presetClass="entr" presetSubtype="37" fill="hold" nodeType="with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175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4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40000">
                                      <p:stCondLst>
                                        <p:cond delay="250"/>
                                      </p:stCondLst>
                                      <p:childTnLst>
                                        <p:set>
                                          <p:cBhvr>
                                            <p:cTn id="28" dur="1" fill="hold">
                                              <p:stCondLst>
                                                <p:cond delay="0"/>
                                              </p:stCondLst>
                                            </p:cTn>
                                            <p:tgtEl>
                                              <p:spTgt spid="27"/>
                                            </p:tgtEl>
                                            <p:attrNameLst>
                                              <p:attrName>style.visibility</p:attrName>
                                            </p:attrNameLst>
                                          </p:cBhvr>
                                          <p:to>
                                            <p:strVal val="visible"/>
                                          </p:to>
                                        </p:set>
                                        <p:anim calcmode="lin" valueType="num" p14:bounceEnd="40000">
                                          <p:cBhvr additive="base">
                                            <p:cTn id="29"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25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3" grpId="0"/>
          <p:bldP spid="24" grpId="0"/>
          <p:bldP spid="26"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16" presetClass="entr" presetSubtype="37" fill="hold" nodeType="with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25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3" grpId="0"/>
          <p:bldP spid="24" grpId="0"/>
          <p:bldP spid="26" grpId="0" animBg="1"/>
          <p:bldP spid="2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人员配置与发展</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02</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boss-with-tie_81303">
            <a:extLst>
              <a:ext uri="{FF2B5EF4-FFF2-40B4-BE49-F238E27FC236}">
                <a16:creationId xmlns:a16="http://schemas.microsoft.com/office/drawing/2014/main" id="{D01454F1-F335-489E-A522-F7BF7E619792}"/>
              </a:ext>
            </a:extLst>
          </p:cNvPr>
          <p:cNvSpPr>
            <a:spLocks noChangeAspect="1"/>
          </p:cNvSpPr>
          <p:nvPr/>
        </p:nvSpPr>
        <p:spPr bwMode="auto">
          <a:xfrm>
            <a:off x="5662591" y="2153558"/>
            <a:ext cx="866818" cy="70161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01AABC"/>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535203135"/>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22788" y="1572104"/>
            <a:ext cx="9743238" cy="5288315"/>
            <a:chOff x="1029393" y="1399683"/>
            <a:chExt cx="9743238" cy="5288315"/>
          </a:xfrm>
        </p:grpSpPr>
        <p:sp>
          <p:nvSpPr>
            <p:cNvPr id="44" name="文本框 43"/>
            <p:cNvSpPr txBox="1"/>
            <p:nvPr/>
          </p:nvSpPr>
          <p:spPr>
            <a:xfrm>
              <a:off x="1956833" y="5118338"/>
              <a:ext cx="3289149" cy="1569660"/>
            </a:xfrm>
            <a:prstGeom prst="rect">
              <a:avLst/>
            </a:prstGeom>
            <a:noFill/>
          </p:spPr>
          <p:txBody>
            <a:bodyPr wrap="square" rtlCol="0">
              <a:spAutoFit/>
            </a:bodyPr>
            <a:lstStyle/>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endParaRPr lang="en-US" altLang="zh-CN" sz="1600" dirty="0">
                <a:solidFill>
                  <a:schemeClr val="bg1">
                    <a:lumMod val="95000"/>
                  </a:schemeClr>
                </a:solidFill>
                <a:cs typeface="+mn-ea"/>
                <a:sym typeface="+mn-lt"/>
              </a:endParaRPr>
            </a:p>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p>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p>
            <a:p>
              <a:pPr>
                <a:lnSpc>
                  <a:spcPct val="150000"/>
                </a:lnSpc>
                <a:buFont typeface="Wingdings" pitchFamily="2" charset="2"/>
                <a:buChar char="l"/>
              </a:pPr>
              <a:endParaRPr lang="zh-CN" altLang="en-US" sz="1600" dirty="0">
                <a:solidFill>
                  <a:schemeClr val="bg1">
                    <a:lumMod val="95000"/>
                  </a:schemeClr>
                </a:solidFill>
                <a:cs typeface="+mn-ea"/>
                <a:sym typeface="+mn-lt"/>
              </a:endParaRPr>
            </a:p>
          </p:txBody>
        </p:sp>
        <p:sp>
          <p:nvSpPr>
            <p:cNvPr id="45" name="文本框 44"/>
            <p:cNvSpPr txBox="1"/>
            <p:nvPr/>
          </p:nvSpPr>
          <p:spPr>
            <a:xfrm>
              <a:off x="7483482" y="5106149"/>
              <a:ext cx="3289149" cy="416011"/>
            </a:xfrm>
            <a:prstGeom prst="rect">
              <a:avLst/>
            </a:prstGeom>
            <a:noFill/>
          </p:spPr>
          <p:txBody>
            <a:bodyPr wrap="square" rtlCol="0">
              <a:spAutoFit/>
            </a:bodyPr>
            <a:lstStyle/>
            <a:p>
              <a:pPr>
                <a:lnSpc>
                  <a:spcPct val="150000"/>
                </a:lnSpc>
              </a:pPr>
              <a:endParaRPr lang="zh-CN" altLang="en-US" sz="1600" dirty="0">
                <a:solidFill>
                  <a:schemeClr val="bg1">
                    <a:lumMod val="95000"/>
                  </a:schemeClr>
                </a:solidFill>
                <a:cs typeface="+mn-ea"/>
                <a:sym typeface="+mn-lt"/>
              </a:endParaRPr>
            </a:p>
          </p:txBody>
        </p:sp>
        <p:sp>
          <p:nvSpPr>
            <p:cNvPr id="47" name="文本框 46"/>
            <p:cNvSpPr txBox="1"/>
            <p:nvPr/>
          </p:nvSpPr>
          <p:spPr>
            <a:xfrm>
              <a:off x="7321804" y="2465633"/>
              <a:ext cx="3289149" cy="1200329"/>
            </a:xfrm>
            <a:prstGeom prst="rect">
              <a:avLst/>
            </a:prstGeom>
            <a:noFill/>
          </p:spPr>
          <p:txBody>
            <a:bodyPr wrap="square" rtlCol="0">
              <a:spAutoFit/>
            </a:bodyPr>
            <a:lstStyle/>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endParaRPr lang="en-US" altLang="zh-CN" sz="1600" dirty="0">
                <a:solidFill>
                  <a:schemeClr val="bg1">
                    <a:lumMod val="95000"/>
                  </a:schemeClr>
                </a:solidFill>
                <a:cs typeface="+mn-ea"/>
                <a:sym typeface="+mn-lt"/>
              </a:endParaRPr>
            </a:p>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p>
            <a:p>
              <a:pPr>
                <a:lnSpc>
                  <a:spcPct val="150000"/>
                </a:lnSpc>
                <a:buFont typeface="Wingdings" pitchFamily="2" charset="2"/>
                <a:buChar char="l"/>
              </a:pPr>
              <a:r>
                <a:rPr lang="zh-CN" altLang="en-US" sz="1600" dirty="0">
                  <a:solidFill>
                    <a:schemeClr val="bg1">
                      <a:lumMod val="95000"/>
                    </a:schemeClr>
                  </a:solidFill>
                  <a:cs typeface="+mn-ea"/>
                  <a:sym typeface="+mn-lt"/>
                </a:rPr>
                <a:t>输入文本内容</a:t>
              </a:r>
            </a:p>
          </p:txBody>
        </p:sp>
        <p:sp>
          <p:nvSpPr>
            <p:cNvPr id="50" name="文本框 49"/>
            <p:cNvSpPr txBox="1"/>
            <p:nvPr/>
          </p:nvSpPr>
          <p:spPr>
            <a:xfrm>
              <a:off x="1827010" y="2293834"/>
              <a:ext cx="3289149" cy="416011"/>
            </a:xfrm>
            <a:prstGeom prst="rect">
              <a:avLst/>
            </a:prstGeom>
            <a:noFill/>
          </p:spPr>
          <p:txBody>
            <a:bodyPr wrap="square" rtlCol="0">
              <a:spAutoFit/>
            </a:bodyPr>
            <a:lstStyle/>
            <a:p>
              <a:pPr>
                <a:lnSpc>
                  <a:spcPct val="150000"/>
                </a:lnSpc>
              </a:pPr>
              <a:endParaRPr lang="zh-CN" altLang="en-US" sz="1600" dirty="0">
                <a:solidFill>
                  <a:schemeClr val="bg1">
                    <a:lumMod val="95000"/>
                  </a:schemeClr>
                </a:solidFill>
                <a:cs typeface="+mn-ea"/>
                <a:sym typeface="+mn-lt"/>
              </a:endParaRPr>
            </a:p>
          </p:txBody>
        </p:sp>
        <p:grpSp>
          <p:nvGrpSpPr>
            <p:cNvPr id="2" name="组合 1"/>
            <p:cNvGrpSpPr/>
            <p:nvPr/>
          </p:nvGrpSpPr>
          <p:grpSpPr>
            <a:xfrm flipH="1">
              <a:off x="1046986" y="1399683"/>
              <a:ext cx="4032261" cy="911074"/>
              <a:chOff x="2011468" y="2692428"/>
              <a:chExt cx="4032261" cy="911074"/>
            </a:xfrm>
          </p:grpSpPr>
          <p:grpSp>
            <p:nvGrpSpPr>
              <p:cNvPr id="64" name="组合 63"/>
              <p:cNvGrpSpPr/>
              <p:nvPr/>
            </p:nvGrpSpPr>
            <p:grpSpPr>
              <a:xfrm flipH="1">
                <a:off x="2011468" y="2692428"/>
                <a:ext cx="4032261" cy="911074"/>
                <a:chOff x="964642" y="1502898"/>
                <a:chExt cx="4032261" cy="911074"/>
              </a:xfrm>
            </p:grpSpPr>
            <p:sp>
              <p:nvSpPr>
                <p:cNvPr id="49" name="圆角矩形 48"/>
                <p:cNvSpPr/>
                <p:nvPr/>
              </p:nvSpPr>
              <p:spPr>
                <a:xfrm>
                  <a:off x="1537812" y="1614573"/>
                  <a:ext cx="3459091" cy="676276"/>
                </a:xfrm>
                <a:prstGeom prst="roundRect">
                  <a:avLst>
                    <a:gd name="adj" fmla="val 50000"/>
                  </a:avLst>
                </a:prstGeom>
                <a:gradFill>
                  <a:gsLst>
                    <a:gs pos="0">
                      <a:schemeClr val="bg1"/>
                    </a:gs>
                    <a:gs pos="100000">
                      <a:schemeClr val="bg1">
                        <a:lumMod val="85000"/>
                      </a:schemeClr>
                    </a:gs>
                  </a:gsLst>
                  <a:lin ang="2700000" scaled="1"/>
                </a:gradFill>
                <a:ln>
                  <a:noFill/>
                </a:ln>
                <a:effectLst>
                  <a:outerShdw blurRad="444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964642" y="1502898"/>
                  <a:ext cx="911074" cy="911074"/>
                  <a:chOff x="2554429" y="2275937"/>
                  <a:chExt cx="1825344" cy="1825344"/>
                </a:xfrm>
                <a:effectLst>
                  <a:outerShdw blurRad="444500" dist="254000" dir="2700000" algn="tl" rotWithShape="0">
                    <a:prstClr val="black">
                      <a:alpha val="40000"/>
                    </a:prstClr>
                  </a:outerShdw>
                </a:effectLst>
              </p:grpSpPr>
              <p:sp>
                <p:nvSpPr>
                  <p:cNvPr id="17" name="圆角矩形 16"/>
                  <p:cNvSpPr/>
                  <p:nvPr/>
                </p:nvSpPr>
                <p:spPr>
                  <a:xfrm>
                    <a:off x="2554429" y="2275937"/>
                    <a:ext cx="1825344" cy="1825344"/>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18" name="组合 17"/>
                  <p:cNvGrpSpPr/>
                  <p:nvPr/>
                </p:nvGrpSpPr>
                <p:grpSpPr>
                  <a:xfrm>
                    <a:off x="2583294" y="2304802"/>
                    <a:ext cx="1767610" cy="1767610"/>
                    <a:chOff x="5787323" y="1979591"/>
                    <a:chExt cx="1767610" cy="1767610"/>
                  </a:xfrm>
                </p:grpSpPr>
                <p:sp>
                  <p:nvSpPr>
                    <p:cNvPr id="19" name="椭圆 1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0" name="椭圆 19"/>
                    <p:cNvSpPr/>
                    <p:nvPr/>
                  </p:nvSpPr>
                  <p:spPr>
                    <a:xfrm>
                      <a:off x="5885767" y="2078035"/>
                      <a:ext cx="1570721" cy="1570721"/>
                    </a:xfrm>
                    <a:prstGeom prst="ellipse">
                      <a:avLst/>
                    </a:prstGeom>
                    <a:solidFill>
                      <a:srgbClr val="FC4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1" name="椭圆 2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2" name="椭圆 21"/>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lumMod val="85000"/>
                              <a:lumOff val="15000"/>
                            </a:schemeClr>
                          </a:solidFill>
                          <a:cs typeface="+mn-ea"/>
                          <a:sym typeface="+mn-lt"/>
                        </a:rPr>
                        <a:t>01</a:t>
                      </a:r>
                      <a:endParaRPr lang="zh-CN" altLang="en-US" sz="1600" b="1" dirty="0">
                        <a:solidFill>
                          <a:schemeClr val="tx1">
                            <a:lumMod val="85000"/>
                            <a:lumOff val="15000"/>
                          </a:schemeClr>
                        </a:solidFill>
                        <a:cs typeface="+mn-ea"/>
                        <a:sym typeface="+mn-lt"/>
                      </a:endParaRPr>
                    </a:p>
                  </p:txBody>
                </p:sp>
              </p:grpSp>
            </p:grpSp>
          </p:grpSp>
          <p:sp>
            <p:nvSpPr>
              <p:cNvPr id="51" name="文本框 50"/>
              <p:cNvSpPr txBox="1"/>
              <p:nvPr/>
            </p:nvSpPr>
            <p:spPr>
              <a:xfrm>
                <a:off x="2089510" y="2890532"/>
                <a:ext cx="2759264" cy="458459"/>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制定人员招聘计划</a:t>
                </a:r>
              </a:p>
            </p:txBody>
          </p:sp>
        </p:grpSp>
        <p:grpSp>
          <p:nvGrpSpPr>
            <p:cNvPr id="8" name="组合 7"/>
            <p:cNvGrpSpPr/>
            <p:nvPr/>
          </p:nvGrpSpPr>
          <p:grpSpPr>
            <a:xfrm>
              <a:off x="1029393" y="2841315"/>
              <a:ext cx="4034061" cy="967647"/>
              <a:chOff x="916211" y="4148467"/>
              <a:chExt cx="4034061" cy="967647"/>
            </a:xfrm>
          </p:grpSpPr>
          <p:grpSp>
            <p:nvGrpSpPr>
              <p:cNvPr id="67" name="组合 66"/>
              <p:cNvGrpSpPr/>
              <p:nvPr/>
            </p:nvGrpSpPr>
            <p:grpSpPr>
              <a:xfrm>
                <a:off x="916211" y="4148467"/>
                <a:ext cx="4034061" cy="967647"/>
                <a:chOff x="1235960" y="2958937"/>
                <a:chExt cx="4034061" cy="967647"/>
              </a:xfrm>
            </p:grpSpPr>
            <p:sp>
              <p:nvSpPr>
                <p:cNvPr id="55" name="圆角矩形 54"/>
                <p:cNvSpPr/>
                <p:nvPr/>
              </p:nvSpPr>
              <p:spPr>
                <a:xfrm>
                  <a:off x="1810930" y="3112777"/>
                  <a:ext cx="3459091" cy="676276"/>
                </a:xfrm>
                <a:prstGeom prst="roundRect">
                  <a:avLst>
                    <a:gd name="adj" fmla="val 50000"/>
                  </a:avLst>
                </a:prstGeom>
                <a:gradFill>
                  <a:gsLst>
                    <a:gs pos="0">
                      <a:schemeClr val="bg1"/>
                    </a:gs>
                    <a:gs pos="100000">
                      <a:schemeClr val="bg1">
                        <a:lumMod val="85000"/>
                      </a:schemeClr>
                    </a:gs>
                  </a:gsLst>
                  <a:lin ang="2700000" scaled="1"/>
                </a:gradFill>
                <a:ln>
                  <a:noFill/>
                </a:ln>
                <a:effectLst>
                  <a:outerShdw blurRad="444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1235960" y="2958937"/>
                  <a:ext cx="911074" cy="967647"/>
                  <a:chOff x="-8505899" y="5164257"/>
                  <a:chExt cx="1825344" cy="1938688"/>
                </a:xfrm>
                <a:effectLst>
                  <a:outerShdw blurRad="444500" dist="254000" dir="2700000" algn="tl" rotWithShape="0">
                    <a:prstClr val="black">
                      <a:alpha val="40000"/>
                    </a:prstClr>
                  </a:outerShdw>
                </a:effectLst>
              </p:grpSpPr>
              <p:sp>
                <p:nvSpPr>
                  <p:cNvPr id="24" name="圆角矩形 23"/>
                  <p:cNvSpPr/>
                  <p:nvPr/>
                </p:nvSpPr>
                <p:spPr>
                  <a:xfrm>
                    <a:off x="-8505899" y="5277601"/>
                    <a:ext cx="1825344" cy="1825344"/>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25" name="组合 24"/>
                  <p:cNvGrpSpPr/>
                  <p:nvPr/>
                </p:nvGrpSpPr>
                <p:grpSpPr>
                  <a:xfrm>
                    <a:off x="-8448166" y="5164257"/>
                    <a:ext cx="1767611" cy="1802642"/>
                    <a:chOff x="-5244137" y="4839046"/>
                    <a:chExt cx="1767611" cy="1802642"/>
                  </a:xfrm>
                </p:grpSpPr>
                <p:sp>
                  <p:nvSpPr>
                    <p:cNvPr id="26" name="椭圆 25"/>
                    <p:cNvSpPr/>
                    <p:nvPr/>
                  </p:nvSpPr>
                  <p:spPr>
                    <a:xfrm>
                      <a:off x="-5244137" y="4839046"/>
                      <a:ext cx="1767611" cy="1767611"/>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7" name="椭圆 26"/>
                    <p:cNvSpPr/>
                    <p:nvPr/>
                  </p:nvSpPr>
                  <p:spPr>
                    <a:xfrm>
                      <a:off x="-5165826" y="5088432"/>
                      <a:ext cx="1553256" cy="1553256"/>
                    </a:xfrm>
                    <a:prstGeom prst="ellipse">
                      <a:avLst/>
                    </a:prstGeom>
                    <a:solidFill>
                      <a:srgbClr val="00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8" name="椭圆 27"/>
                    <p:cNvSpPr/>
                    <p:nvPr/>
                  </p:nvSpPr>
                  <p:spPr>
                    <a:xfrm>
                      <a:off x="-5061581" y="5220474"/>
                      <a:ext cx="1314089" cy="1314089"/>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9" name="椭圆 28"/>
                    <p:cNvSpPr/>
                    <p:nvPr/>
                  </p:nvSpPr>
                  <p:spPr>
                    <a:xfrm>
                      <a:off x="-4981501" y="5272751"/>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lumMod val="85000"/>
                              <a:lumOff val="15000"/>
                            </a:schemeClr>
                          </a:solidFill>
                          <a:cs typeface="+mn-ea"/>
                          <a:sym typeface="+mn-lt"/>
                        </a:rPr>
                        <a:t>02</a:t>
                      </a:r>
                      <a:endParaRPr lang="zh-CN" altLang="en-US" sz="1600" b="1" dirty="0">
                        <a:solidFill>
                          <a:schemeClr val="tx1">
                            <a:lumMod val="85000"/>
                            <a:lumOff val="15000"/>
                          </a:schemeClr>
                        </a:solidFill>
                        <a:cs typeface="+mn-ea"/>
                        <a:sym typeface="+mn-lt"/>
                      </a:endParaRPr>
                    </a:p>
                  </p:txBody>
                </p:sp>
              </p:grpSp>
            </p:grpSp>
          </p:grpSp>
          <p:sp>
            <p:nvSpPr>
              <p:cNvPr id="54" name="文本框 53"/>
              <p:cNvSpPr txBox="1"/>
              <p:nvPr/>
            </p:nvSpPr>
            <p:spPr>
              <a:xfrm>
                <a:off x="2114762" y="4377007"/>
                <a:ext cx="2759264" cy="458459"/>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完成招聘网站签约</a:t>
                </a:r>
              </a:p>
            </p:txBody>
          </p:sp>
        </p:grpSp>
        <p:grpSp>
          <p:nvGrpSpPr>
            <p:cNvPr id="3" name="组合 2"/>
            <p:cNvGrpSpPr/>
            <p:nvPr/>
          </p:nvGrpSpPr>
          <p:grpSpPr>
            <a:xfrm flipH="1">
              <a:off x="1032579" y="4209484"/>
              <a:ext cx="4336258" cy="911074"/>
              <a:chOff x="1705675" y="3871940"/>
              <a:chExt cx="4336258" cy="911074"/>
            </a:xfrm>
          </p:grpSpPr>
          <p:grpSp>
            <p:nvGrpSpPr>
              <p:cNvPr id="65" name="组合 64"/>
              <p:cNvGrpSpPr/>
              <p:nvPr/>
            </p:nvGrpSpPr>
            <p:grpSpPr>
              <a:xfrm flipH="1">
                <a:off x="2011058" y="3871940"/>
                <a:ext cx="4030875" cy="911074"/>
                <a:chOff x="966028" y="4384406"/>
                <a:chExt cx="4030875" cy="911074"/>
              </a:xfrm>
            </p:grpSpPr>
            <p:sp>
              <p:nvSpPr>
                <p:cNvPr id="57" name="圆角矩形 56"/>
                <p:cNvSpPr/>
                <p:nvPr/>
              </p:nvSpPr>
              <p:spPr>
                <a:xfrm>
                  <a:off x="1537812" y="4491613"/>
                  <a:ext cx="3459091" cy="676276"/>
                </a:xfrm>
                <a:prstGeom prst="roundRect">
                  <a:avLst>
                    <a:gd name="adj" fmla="val 50000"/>
                  </a:avLst>
                </a:prstGeom>
                <a:gradFill>
                  <a:gsLst>
                    <a:gs pos="0">
                      <a:schemeClr val="bg1"/>
                    </a:gs>
                    <a:gs pos="100000">
                      <a:schemeClr val="bg1">
                        <a:lumMod val="85000"/>
                      </a:schemeClr>
                    </a:gs>
                  </a:gsLst>
                  <a:lin ang="2700000" scaled="1"/>
                </a:gradFill>
                <a:ln>
                  <a:noFill/>
                </a:ln>
                <a:effectLst>
                  <a:outerShdw blurRad="4445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966028" y="4384406"/>
                  <a:ext cx="911074" cy="911074"/>
                  <a:chOff x="2554429" y="2275937"/>
                  <a:chExt cx="1825344" cy="1825344"/>
                </a:xfrm>
                <a:effectLst>
                  <a:outerShdw blurRad="444500" dist="254000" dir="2700000" algn="tl" rotWithShape="0">
                    <a:prstClr val="black">
                      <a:alpha val="40000"/>
                    </a:prstClr>
                  </a:outerShdw>
                </a:effectLst>
              </p:grpSpPr>
              <p:sp>
                <p:nvSpPr>
                  <p:cNvPr id="31" name="圆角矩形 30"/>
                  <p:cNvSpPr/>
                  <p:nvPr/>
                </p:nvSpPr>
                <p:spPr>
                  <a:xfrm>
                    <a:off x="2554429" y="2275937"/>
                    <a:ext cx="1825344" cy="1825344"/>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32" name="组合 31"/>
                  <p:cNvGrpSpPr/>
                  <p:nvPr/>
                </p:nvGrpSpPr>
                <p:grpSpPr>
                  <a:xfrm>
                    <a:off x="2583294" y="2304802"/>
                    <a:ext cx="1767610" cy="1767610"/>
                    <a:chOff x="5787323" y="1979591"/>
                    <a:chExt cx="1767610" cy="1767610"/>
                  </a:xfrm>
                </p:grpSpPr>
                <p:sp>
                  <p:nvSpPr>
                    <p:cNvPr id="33" name="椭圆 3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4" name="椭圆 33"/>
                    <p:cNvSpPr/>
                    <p:nvPr/>
                  </p:nvSpPr>
                  <p:spPr>
                    <a:xfrm>
                      <a:off x="5899375" y="2091643"/>
                      <a:ext cx="1543506" cy="1543506"/>
                    </a:xfrm>
                    <a:prstGeom prst="ellipse">
                      <a:avLst/>
                    </a:prstGeom>
                    <a:solidFill>
                      <a:srgbClr val="F7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5" name="椭圆 3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6" name="椭圆 35"/>
                    <p:cNvSpPr/>
                    <p:nvPr/>
                  </p:nvSpPr>
                  <p:spPr>
                    <a:xfrm>
                      <a:off x="6078821" y="2271089"/>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lumMod val="85000"/>
                              <a:lumOff val="15000"/>
                            </a:schemeClr>
                          </a:solidFill>
                          <a:cs typeface="+mn-ea"/>
                          <a:sym typeface="+mn-lt"/>
                        </a:rPr>
                        <a:t>03</a:t>
                      </a:r>
                      <a:endParaRPr lang="zh-CN" altLang="en-US" sz="1600" b="1" dirty="0">
                        <a:solidFill>
                          <a:schemeClr val="tx1">
                            <a:lumMod val="85000"/>
                            <a:lumOff val="15000"/>
                          </a:schemeClr>
                        </a:solidFill>
                        <a:cs typeface="+mn-ea"/>
                        <a:sym typeface="+mn-lt"/>
                      </a:endParaRPr>
                    </a:p>
                  </p:txBody>
                </p:sp>
              </p:grpSp>
            </p:grpSp>
          </p:grpSp>
          <p:sp>
            <p:nvSpPr>
              <p:cNvPr id="58" name="文本框 57"/>
              <p:cNvSpPr txBox="1"/>
              <p:nvPr/>
            </p:nvSpPr>
            <p:spPr>
              <a:xfrm>
                <a:off x="1705675" y="4064110"/>
                <a:ext cx="3279705" cy="458459"/>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协调各部门按计划执行招聘</a:t>
                </a:r>
              </a:p>
            </p:txBody>
          </p:sp>
        </p:grpSp>
      </p:grpSp>
      <p:sp>
        <p:nvSpPr>
          <p:cNvPr id="63" name="椭圆 62">
            <a:extLst>
              <a:ext uri="{FF2B5EF4-FFF2-40B4-BE49-F238E27FC236}">
                <a16:creationId xmlns:a16="http://schemas.microsoft.com/office/drawing/2014/main" id="{562A77E5-146C-408D-AFDB-39569814D96D}"/>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8" name="椭圆 67">
            <a:extLst>
              <a:ext uri="{FF2B5EF4-FFF2-40B4-BE49-F238E27FC236}">
                <a16:creationId xmlns:a16="http://schemas.microsoft.com/office/drawing/2014/main" id="{C6CBD3FA-D9B2-4741-BB74-8E71F7F7AF0D}"/>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D0678056-3618-46F1-BC3D-A32A01A63E45}"/>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a:extLst>
              <a:ext uri="{FF2B5EF4-FFF2-40B4-BE49-F238E27FC236}">
                <a16:creationId xmlns:a16="http://schemas.microsoft.com/office/drawing/2014/main" id="{BD380C8B-3224-46C7-85A0-261B932081D1}"/>
              </a:ext>
            </a:extLst>
          </p:cNvPr>
          <p:cNvSpPr/>
          <p:nvPr/>
        </p:nvSpPr>
        <p:spPr>
          <a:xfrm>
            <a:off x="202174" y="213359"/>
            <a:ext cx="662362"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71" name="文本框 70">
            <a:extLst>
              <a:ext uri="{FF2B5EF4-FFF2-40B4-BE49-F238E27FC236}">
                <a16:creationId xmlns:a16="http://schemas.microsoft.com/office/drawing/2014/main" id="{ED79EE9E-ADB2-482B-A51C-B502C57E5C71}"/>
              </a:ext>
            </a:extLst>
          </p:cNvPr>
          <p:cNvSpPr txBox="1"/>
          <p:nvPr/>
        </p:nvSpPr>
        <p:spPr>
          <a:xfrm>
            <a:off x="1342722" y="178376"/>
            <a:ext cx="5610527"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人力资源规划</a:t>
            </a:r>
          </a:p>
        </p:txBody>
      </p:sp>
      <p:sp>
        <p:nvSpPr>
          <p:cNvPr id="72" name="矩形 71">
            <a:extLst>
              <a:ext uri="{FF2B5EF4-FFF2-40B4-BE49-F238E27FC236}">
                <a16:creationId xmlns:a16="http://schemas.microsoft.com/office/drawing/2014/main" id="{4894B21C-31A6-4F90-82EA-FD617E3994D0}"/>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73" name="椭圆 72">
            <a:extLst>
              <a:ext uri="{FF2B5EF4-FFF2-40B4-BE49-F238E27FC236}">
                <a16:creationId xmlns:a16="http://schemas.microsoft.com/office/drawing/2014/main" id="{D6D4E658-AF10-433C-BFF8-CE506A5E9C87}"/>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Rectangle 12">
            <a:extLst>
              <a:ext uri="{FF2B5EF4-FFF2-40B4-BE49-F238E27FC236}">
                <a16:creationId xmlns:a16="http://schemas.microsoft.com/office/drawing/2014/main" id="{F9E42190-3AA7-4225-8FFE-815BCC66C42E}"/>
              </a:ext>
            </a:extLst>
          </p:cNvPr>
          <p:cNvSpPr txBox="1">
            <a:spLocks noChangeArrowheads="1"/>
          </p:cNvSpPr>
          <p:nvPr/>
        </p:nvSpPr>
        <p:spPr>
          <a:xfrm>
            <a:off x="5643630" y="706815"/>
            <a:ext cx="6092825" cy="5565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buFontTx/>
              <a:buNone/>
            </a:pPr>
            <a:r>
              <a:rPr lang="en-US" altLang="zh-CN" sz="1600" i="1" dirty="0">
                <a:solidFill>
                  <a:schemeClr val="folHlink"/>
                </a:solidFill>
                <a:cs typeface="+mn-ea"/>
                <a:sym typeface="+mn-lt"/>
              </a:rPr>
              <a:t>   </a:t>
            </a:r>
            <a:r>
              <a:rPr lang="en-US" altLang="zh-CN" sz="1700" dirty="0">
                <a:solidFill>
                  <a:schemeClr val="folHlink"/>
                </a:solidFill>
                <a:cs typeface="+mn-ea"/>
                <a:sym typeface="+mn-lt"/>
              </a:rPr>
              <a:t>2018</a:t>
            </a:r>
            <a:r>
              <a:rPr lang="zh-CN" altLang="en-US" sz="1700" dirty="0">
                <a:solidFill>
                  <a:schemeClr val="folHlink"/>
                </a:solidFill>
                <a:cs typeface="+mn-ea"/>
                <a:sym typeface="+mn-lt"/>
              </a:rPr>
              <a:t>年</a:t>
            </a:r>
            <a:r>
              <a:rPr lang="en-US" altLang="zh-CN" sz="1700" dirty="0">
                <a:solidFill>
                  <a:schemeClr val="folHlink"/>
                </a:solidFill>
                <a:cs typeface="+mn-ea"/>
                <a:sym typeface="+mn-lt"/>
              </a:rPr>
              <a:t>1</a:t>
            </a:r>
            <a:r>
              <a:rPr lang="zh-CN" altLang="en-US" sz="1700" dirty="0">
                <a:solidFill>
                  <a:schemeClr val="folHlink"/>
                </a:solidFill>
                <a:cs typeface="+mn-ea"/>
                <a:sym typeface="+mn-lt"/>
              </a:rPr>
              <a:t>月需完成的人力资源规划的内容：</a:t>
            </a:r>
          </a:p>
          <a:p>
            <a:pPr lvl="1">
              <a:lnSpc>
                <a:spcPct val="140000"/>
              </a:lnSpc>
            </a:pPr>
            <a:r>
              <a:rPr lang="zh-CN" altLang="en-US" sz="1700" dirty="0">
                <a:cs typeface="+mn-ea"/>
                <a:sym typeface="+mn-lt"/>
              </a:rPr>
              <a:t>岗位编制规划</a:t>
            </a:r>
          </a:p>
          <a:p>
            <a:pPr marL="914400" lvl="2" indent="0">
              <a:lnSpc>
                <a:spcPct val="140000"/>
              </a:lnSpc>
              <a:buNone/>
            </a:pPr>
            <a:r>
              <a:rPr lang="zh-CN" altLang="en-US" sz="1700" dirty="0">
                <a:cs typeface="+mn-ea"/>
                <a:sym typeface="+mn-lt"/>
              </a:rPr>
              <a:t>主要完成</a:t>
            </a:r>
            <a:r>
              <a:rPr lang="en-US" altLang="zh-CN" sz="1700" dirty="0">
                <a:cs typeface="+mn-ea"/>
                <a:sym typeface="+mn-lt"/>
              </a:rPr>
              <a:t>2018</a:t>
            </a:r>
            <a:r>
              <a:rPr lang="zh-CN" altLang="en-US" sz="1700" dirty="0">
                <a:cs typeface="+mn-ea"/>
                <a:sym typeface="+mn-lt"/>
              </a:rPr>
              <a:t>年公司各部门定员定编问题</a:t>
            </a:r>
          </a:p>
          <a:p>
            <a:pPr lvl="1">
              <a:lnSpc>
                <a:spcPct val="140000"/>
              </a:lnSpc>
            </a:pPr>
            <a:r>
              <a:rPr lang="zh-CN" altLang="en-US" sz="1700" dirty="0">
                <a:cs typeface="+mn-ea"/>
                <a:sym typeface="+mn-lt"/>
              </a:rPr>
              <a:t>人员补充规划</a:t>
            </a:r>
          </a:p>
          <a:p>
            <a:pPr marL="914400" lvl="2" indent="0">
              <a:lnSpc>
                <a:spcPct val="140000"/>
              </a:lnSpc>
              <a:buNone/>
            </a:pPr>
            <a:r>
              <a:rPr lang="zh-CN" altLang="en-US" sz="1700" dirty="0">
                <a:cs typeface="+mn-ea"/>
                <a:sym typeface="+mn-lt"/>
              </a:rPr>
              <a:t>根据岁末年初离职情况制订相应的招聘补充计划，在中长期内使岗位职务空缺能从质量上和数量上得到合理的补充</a:t>
            </a:r>
          </a:p>
          <a:p>
            <a:pPr lvl="1">
              <a:lnSpc>
                <a:spcPct val="140000"/>
              </a:lnSpc>
            </a:pPr>
            <a:r>
              <a:rPr lang="zh-CN" altLang="en-US" sz="1700" dirty="0">
                <a:cs typeface="+mn-ea"/>
                <a:sym typeface="+mn-lt"/>
              </a:rPr>
              <a:t>人力调配规划</a:t>
            </a:r>
          </a:p>
          <a:p>
            <a:pPr marL="914400" lvl="2" indent="0">
              <a:lnSpc>
                <a:spcPct val="140000"/>
              </a:lnSpc>
              <a:buNone/>
            </a:pPr>
            <a:r>
              <a:rPr lang="zh-CN" altLang="en-US" sz="1700" dirty="0">
                <a:cs typeface="+mn-ea"/>
                <a:sym typeface="+mn-lt"/>
              </a:rPr>
              <a:t>主要依据公司各部门、岗位职务的专业分工来内部配置、提拔或调动所需人员</a:t>
            </a:r>
          </a:p>
          <a:p>
            <a:pPr lvl="1">
              <a:lnSpc>
                <a:spcPct val="140000"/>
              </a:lnSpc>
            </a:pPr>
            <a:r>
              <a:rPr lang="zh-CN" altLang="en-US" sz="1700" dirty="0">
                <a:cs typeface="+mn-ea"/>
                <a:sym typeface="+mn-lt"/>
              </a:rPr>
              <a:t>招聘渠道拓展</a:t>
            </a:r>
          </a:p>
          <a:p>
            <a:pPr marL="914400" lvl="2" indent="0">
              <a:lnSpc>
                <a:spcPct val="140000"/>
              </a:lnSpc>
              <a:buNone/>
            </a:pPr>
            <a:r>
              <a:rPr lang="zh-CN" altLang="en-US" sz="1700" dirty="0">
                <a:cs typeface="+mn-ea"/>
                <a:sym typeface="+mn-lt"/>
              </a:rPr>
              <a:t>主要完成网络招聘的续约以及开拓多种招聘渠道已利于</a:t>
            </a:r>
            <a:r>
              <a:rPr lang="en-US" altLang="zh-CN" sz="1700" dirty="0">
                <a:cs typeface="+mn-ea"/>
                <a:sym typeface="+mn-lt"/>
              </a:rPr>
              <a:t>2014</a:t>
            </a:r>
            <a:r>
              <a:rPr lang="zh-CN" altLang="en-US" sz="1700" dirty="0">
                <a:cs typeface="+mn-ea"/>
                <a:sym typeface="+mn-lt"/>
              </a:rPr>
              <a:t>年招聘计划的落实</a:t>
            </a:r>
          </a:p>
          <a:p>
            <a:pPr lvl="2"/>
            <a:endParaRPr lang="en-US" altLang="zh-CN" sz="1700" dirty="0">
              <a:cs typeface="+mn-ea"/>
              <a:sym typeface="+mn-lt"/>
            </a:endParaRPr>
          </a:p>
        </p:txBody>
      </p:sp>
    </p:spTree>
    <p:extLst>
      <p:ext uri="{BB962C8B-B14F-4D97-AF65-F5344CB8AC3E}">
        <p14:creationId xmlns:p14="http://schemas.microsoft.com/office/powerpoint/2010/main" val="2443320169"/>
      </p:ext>
    </p:extLst>
  </p:cSld>
  <p:clrMapOvr>
    <a:masterClrMapping/>
  </p:clrMapOvr>
  <mc:AlternateContent xmlns:mc="http://schemas.openxmlformats.org/markup-compatibility/2006">
    <mc:Choice xmlns:p14="http://schemas.microsoft.com/office/powerpoint/2010/main" Requires="p14">
      <p:transition spd="slow" p14:dur="1250" advTm="50">
        <p14:switch dir="r"/>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anim calcmode="lin" valueType="num">
                                      <p:cBhvr>
                                        <p:cTn id="15" dur="500" fill="hold"/>
                                        <p:tgtEl>
                                          <p:spTgt spid="74"/>
                                        </p:tgtEl>
                                        <p:attrNameLst>
                                          <p:attrName>ppt_x</p:attrName>
                                        </p:attrNameLst>
                                      </p:cBhvr>
                                      <p:tavLst>
                                        <p:tav tm="0">
                                          <p:val>
                                            <p:strVal val="#ppt_x"/>
                                          </p:val>
                                        </p:tav>
                                        <p:tav tm="100000">
                                          <p:val>
                                            <p:strVal val="#ppt_x"/>
                                          </p:val>
                                        </p:tav>
                                      </p:tavLst>
                                    </p:anim>
                                    <p:anim calcmode="lin" valueType="num">
                                      <p:cBhvr>
                                        <p:cTn id="16"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6" name="文本框 5"/>
          <p:cNvSpPr txBox="1"/>
          <p:nvPr/>
        </p:nvSpPr>
        <p:spPr>
          <a:xfrm>
            <a:off x="1342723" y="178376"/>
            <a:ext cx="3655990"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高效完成招聘</a:t>
            </a:r>
          </a:p>
        </p:txBody>
      </p:sp>
      <p:sp>
        <p:nvSpPr>
          <p:cNvPr id="7" name="矩形 6"/>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a:off x="864536" y="3857625"/>
            <a:ext cx="104527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066600"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019975"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4717725"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7368850"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18"/>
          <p:cNvSpPr/>
          <p:nvPr/>
        </p:nvSpPr>
        <p:spPr>
          <a:xfrm flipV="1">
            <a:off x="1285550" y="1682574"/>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tileRect/>
          </a:gradFill>
          <a:ln w="9525">
            <a:no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V="1">
            <a:off x="6587800" y="1682574"/>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tileRect/>
          </a:gradFill>
          <a:ln w="9525">
            <a:no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3889050" y="4219399"/>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tileRect/>
          </a:gradFill>
          <a:ln w="9525">
            <a:no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a:off x="9191300" y="4219399"/>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tileRect/>
          </a:gradFill>
          <a:ln w="9525">
            <a:no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46" name="图表 45"/>
          <p:cNvGraphicFramePr/>
          <p:nvPr>
            <p:extLst>
              <p:ext uri="{D42A27DB-BD31-4B8C-83A1-F6EECF244321}">
                <p14:modId xmlns:p14="http://schemas.microsoft.com/office/powerpoint/2010/main" val="2753728345"/>
              </p:ext>
            </p:extLst>
          </p:nvPr>
        </p:nvGraphicFramePr>
        <p:xfrm>
          <a:off x="1316708" y="1769571"/>
          <a:ext cx="1595035" cy="1493118"/>
        </p:xfrm>
        <a:graphic>
          <a:graphicData uri="http://schemas.openxmlformats.org/drawingml/2006/chart">
            <c:chart xmlns:c="http://schemas.openxmlformats.org/drawingml/2006/chart" xmlns:r="http://schemas.openxmlformats.org/officeDocument/2006/relationships" r:id="rId4"/>
          </a:graphicData>
        </a:graphic>
      </p:graphicFrame>
      <p:sp>
        <p:nvSpPr>
          <p:cNvPr id="47" name="弧形 46"/>
          <p:cNvSpPr/>
          <p:nvPr/>
        </p:nvSpPr>
        <p:spPr>
          <a:xfrm>
            <a:off x="1495391" y="1897298"/>
            <a:ext cx="1237669" cy="1237666"/>
          </a:xfrm>
          <a:prstGeom prst="arc">
            <a:avLst>
              <a:gd name="adj1" fmla="val 1217954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cxnSp>
        <p:nvCxnSpPr>
          <p:cNvPr id="48" name="直接连接符 47"/>
          <p:cNvCxnSpPr/>
          <p:nvPr/>
        </p:nvCxnSpPr>
        <p:spPr>
          <a:xfrm>
            <a:off x="1833238" y="2539713"/>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463567" y="2122961"/>
            <a:ext cx="1301316" cy="400110"/>
          </a:xfrm>
          <a:prstGeom prst="rect">
            <a:avLst/>
          </a:prstGeom>
          <a:noFill/>
        </p:spPr>
        <p:txBody>
          <a:bodyPr wrap="square" rtlCol="0">
            <a:spAutoFit/>
          </a:bodyPr>
          <a:lstStyle/>
          <a:p>
            <a:pPr algn="ctr"/>
            <a:r>
              <a:rPr lang="en-US" altLang="zh-CN" sz="2000" b="1" dirty="0">
                <a:solidFill>
                  <a:schemeClr val="accent2"/>
                </a:solidFill>
                <a:cs typeface="+mn-ea"/>
                <a:sym typeface="+mn-lt"/>
              </a:rPr>
              <a:t>01</a:t>
            </a:r>
            <a:endParaRPr lang="zh-CN" altLang="en-US" sz="1200" b="1" dirty="0">
              <a:solidFill>
                <a:schemeClr val="accent2"/>
              </a:solidFill>
              <a:cs typeface="+mn-ea"/>
              <a:sym typeface="+mn-lt"/>
            </a:endParaRPr>
          </a:p>
        </p:txBody>
      </p:sp>
      <p:graphicFrame>
        <p:nvGraphicFramePr>
          <p:cNvPr id="51" name="图表 50"/>
          <p:cNvGraphicFramePr/>
          <p:nvPr>
            <p:extLst>
              <p:ext uri="{D42A27DB-BD31-4B8C-83A1-F6EECF244321}">
                <p14:modId xmlns:p14="http://schemas.microsoft.com/office/powerpoint/2010/main" val="3292344769"/>
              </p:ext>
            </p:extLst>
          </p:nvPr>
        </p:nvGraphicFramePr>
        <p:xfrm>
          <a:off x="3920208" y="4460085"/>
          <a:ext cx="1595035" cy="1493118"/>
        </p:xfrm>
        <a:graphic>
          <a:graphicData uri="http://schemas.openxmlformats.org/drawingml/2006/chart">
            <c:chart xmlns:c="http://schemas.openxmlformats.org/drawingml/2006/chart" xmlns:r="http://schemas.openxmlformats.org/officeDocument/2006/relationships" r:id="rId5"/>
          </a:graphicData>
        </a:graphic>
      </p:graphicFrame>
      <p:sp>
        <p:nvSpPr>
          <p:cNvPr id="52" name="弧形 51"/>
          <p:cNvSpPr/>
          <p:nvPr/>
        </p:nvSpPr>
        <p:spPr>
          <a:xfrm>
            <a:off x="4098891" y="4587812"/>
            <a:ext cx="1237669" cy="1237666"/>
          </a:xfrm>
          <a:prstGeom prst="arc">
            <a:avLst>
              <a:gd name="adj1" fmla="val 1111888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cxnSp>
        <p:nvCxnSpPr>
          <p:cNvPr id="53" name="直接连接符 52"/>
          <p:cNvCxnSpPr/>
          <p:nvPr/>
        </p:nvCxnSpPr>
        <p:spPr>
          <a:xfrm>
            <a:off x="4436738" y="5230227"/>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067067" y="4813475"/>
            <a:ext cx="1301316" cy="400110"/>
          </a:xfrm>
          <a:prstGeom prst="rect">
            <a:avLst/>
          </a:prstGeom>
          <a:noFill/>
        </p:spPr>
        <p:txBody>
          <a:bodyPr wrap="square" rtlCol="0">
            <a:spAutoFit/>
          </a:bodyPr>
          <a:lstStyle/>
          <a:p>
            <a:pPr algn="ctr"/>
            <a:r>
              <a:rPr lang="en-US" altLang="zh-CN" sz="2000" b="1" dirty="0">
                <a:solidFill>
                  <a:schemeClr val="accent2"/>
                </a:solidFill>
                <a:cs typeface="+mn-ea"/>
                <a:sym typeface="+mn-lt"/>
              </a:rPr>
              <a:t>02</a:t>
            </a:r>
            <a:endParaRPr lang="zh-CN" altLang="en-US" sz="1200" b="1" dirty="0">
              <a:solidFill>
                <a:schemeClr val="accent2"/>
              </a:solidFill>
              <a:cs typeface="+mn-ea"/>
              <a:sym typeface="+mn-lt"/>
            </a:endParaRPr>
          </a:p>
        </p:txBody>
      </p:sp>
      <p:graphicFrame>
        <p:nvGraphicFramePr>
          <p:cNvPr id="56" name="图表 55"/>
          <p:cNvGraphicFramePr/>
          <p:nvPr>
            <p:extLst>
              <p:ext uri="{D42A27DB-BD31-4B8C-83A1-F6EECF244321}">
                <p14:modId xmlns:p14="http://schemas.microsoft.com/office/powerpoint/2010/main" val="236429366"/>
              </p:ext>
            </p:extLst>
          </p:nvPr>
        </p:nvGraphicFramePr>
        <p:xfrm>
          <a:off x="6650115" y="1785504"/>
          <a:ext cx="1595035" cy="1493118"/>
        </p:xfrm>
        <a:graphic>
          <a:graphicData uri="http://schemas.openxmlformats.org/drawingml/2006/chart">
            <c:chart xmlns:c="http://schemas.openxmlformats.org/drawingml/2006/chart" xmlns:r="http://schemas.openxmlformats.org/officeDocument/2006/relationships" r:id="rId6"/>
          </a:graphicData>
        </a:graphic>
      </p:graphicFrame>
      <p:sp>
        <p:nvSpPr>
          <p:cNvPr id="57" name="弧形 56"/>
          <p:cNvSpPr/>
          <p:nvPr/>
        </p:nvSpPr>
        <p:spPr>
          <a:xfrm>
            <a:off x="6828798" y="1913231"/>
            <a:ext cx="1237669" cy="1237666"/>
          </a:xfrm>
          <a:prstGeom prst="arc">
            <a:avLst>
              <a:gd name="adj1" fmla="val 8773604"/>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cxnSp>
        <p:nvCxnSpPr>
          <p:cNvPr id="58" name="直接连接符 57"/>
          <p:cNvCxnSpPr/>
          <p:nvPr/>
        </p:nvCxnSpPr>
        <p:spPr>
          <a:xfrm>
            <a:off x="7170605" y="2555646"/>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6791370" y="2138894"/>
            <a:ext cx="1301316" cy="400110"/>
          </a:xfrm>
          <a:prstGeom prst="rect">
            <a:avLst/>
          </a:prstGeom>
          <a:noFill/>
        </p:spPr>
        <p:txBody>
          <a:bodyPr wrap="square" rtlCol="0">
            <a:spAutoFit/>
          </a:bodyPr>
          <a:lstStyle/>
          <a:p>
            <a:pPr algn="ctr"/>
            <a:r>
              <a:rPr lang="en-US" altLang="zh-CN" sz="2000" b="1" dirty="0">
                <a:solidFill>
                  <a:schemeClr val="accent2"/>
                </a:solidFill>
                <a:cs typeface="+mn-ea"/>
                <a:sym typeface="+mn-lt"/>
              </a:rPr>
              <a:t>03</a:t>
            </a:r>
            <a:endParaRPr lang="zh-CN" altLang="en-US" sz="900" b="1" dirty="0">
              <a:solidFill>
                <a:schemeClr val="accent2"/>
              </a:solidFill>
              <a:cs typeface="+mn-ea"/>
              <a:sym typeface="+mn-lt"/>
            </a:endParaRPr>
          </a:p>
        </p:txBody>
      </p:sp>
      <p:graphicFrame>
        <p:nvGraphicFramePr>
          <p:cNvPr id="61" name="图表 60"/>
          <p:cNvGraphicFramePr/>
          <p:nvPr>
            <p:extLst>
              <p:ext uri="{D42A27DB-BD31-4B8C-83A1-F6EECF244321}">
                <p14:modId xmlns:p14="http://schemas.microsoft.com/office/powerpoint/2010/main" val="583867246"/>
              </p:ext>
            </p:extLst>
          </p:nvPr>
        </p:nvGraphicFramePr>
        <p:xfrm>
          <a:off x="9222458" y="4467026"/>
          <a:ext cx="1595035" cy="1493118"/>
        </p:xfrm>
        <a:graphic>
          <a:graphicData uri="http://schemas.openxmlformats.org/drawingml/2006/chart">
            <c:chart xmlns:c="http://schemas.openxmlformats.org/drawingml/2006/chart" xmlns:r="http://schemas.openxmlformats.org/officeDocument/2006/relationships" r:id="rId7"/>
          </a:graphicData>
        </a:graphic>
      </p:graphicFrame>
      <p:sp>
        <p:nvSpPr>
          <p:cNvPr id="62" name="弧形 61"/>
          <p:cNvSpPr/>
          <p:nvPr/>
        </p:nvSpPr>
        <p:spPr>
          <a:xfrm>
            <a:off x="9401141" y="4594753"/>
            <a:ext cx="1237669" cy="1237666"/>
          </a:xfrm>
          <a:prstGeom prst="arc">
            <a:avLst>
              <a:gd name="adj1" fmla="val 1891230"/>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cxnSp>
        <p:nvCxnSpPr>
          <p:cNvPr id="63" name="直接连接符 62"/>
          <p:cNvCxnSpPr/>
          <p:nvPr/>
        </p:nvCxnSpPr>
        <p:spPr>
          <a:xfrm>
            <a:off x="9738988" y="5237168"/>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369317" y="4820416"/>
            <a:ext cx="1301316" cy="400110"/>
          </a:xfrm>
          <a:prstGeom prst="rect">
            <a:avLst/>
          </a:prstGeom>
          <a:noFill/>
        </p:spPr>
        <p:txBody>
          <a:bodyPr wrap="square" rtlCol="0">
            <a:spAutoFit/>
          </a:bodyPr>
          <a:lstStyle/>
          <a:p>
            <a:pPr algn="ctr"/>
            <a:r>
              <a:rPr lang="en-US" altLang="zh-CN" sz="2000" b="1" dirty="0">
                <a:solidFill>
                  <a:schemeClr val="accent2"/>
                </a:solidFill>
                <a:cs typeface="+mn-ea"/>
                <a:sym typeface="+mn-lt"/>
              </a:rPr>
              <a:t>04</a:t>
            </a:r>
            <a:endParaRPr lang="zh-CN" altLang="en-US" sz="1200" b="1" dirty="0">
              <a:solidFill>
                <a:schemeClr val="accent2"/>
              </a:solidFill>
              <a:cs typeface="+mn-ea"/>
              <a:sym typeface="+mn-lt"/>
            </a:endParaRPr>
          </a:p>
        </p:txBody>
      </p:sp>
      <p:sp>
        <p:nvSpPr>
          <p:cNvPr id="65" name="Freeform 99"/>
          <p:cNvSpPr>
            <a:spLocks noEditPoints="1"/>
          </p:cNvSpPr>
          <p:nvPr/>
        </p:nvSpPr>
        <p:spPr bwMode="auto">
          <a:xfrm>
            <a:off x="7308335" y="2668551"/>
            <a:ext cx="267385" cy="250562"/>
          </a:xfrm>
          <a:custGeom>
            <a:avLst/>
            <a:gdLst>
              <a:gd name="T0" fmla="*/ 56 w 128"/>
              <a:gd name="T1" fmla="*/ 104 h 120"/>
              <a:gd name="T2" fmla="*/ 48 w 128"/>
              <a:gd name="T3" fmla="*/ 112 h 120"/>
              <a:gd name="T4" fmla="*/ 56 w 128"/>
              <a:gd name="T5" fmla="*/ 120 h 120"/>
              <a:gd name="T6" fmla="*/ 64 w 128"/>
              <a:gd name="T7" fmla="*/ 112 h 120"/>
              <a:gd name="T8" fmla="*/ 56 w 128"/>
              <a:gd name="T9" fmla="*/ 104 h 120"/>
              <a:gd name="T10" fmla="*/ 40 w 128"/>
              <a:gd name="T11" fmla="*/ 32 h 120"/>
              <a:gd name="T12" fmla="*/ 30 w 128"/>
              <a:gd name="T13" fmla="*/ 0 h 120"/>
              <a:gd name="T14" fmla="*/ 4 w 128"/>
              <a:gd name="T15" fmla="*/ 0 h 120"/>
              <a:gd name="T16" fmla="*/ 0 w 128"/>
              <a:gd name="T17" fmla="*/ 4 h 120"/>
              <a:gd name="T18" fmla="*/ 4 w 128"/>
              <a:gd name="T19" fmla="*/ 8 h 120"/>
              <a:gd name="T20" fmla="*/ 24 w 128"/>
              <a:gd name="T21" fmla="*/ 8 h 120"/>
              <a:gd name="T22" fmla="*/ 32 w 128"/>
              <a:gd name="T23" fmla="*/ 32 h 120"/>
              <a:gd name="T24" fmla="*/ 32 w 128"/>
              <a:gd name="T25" fmla="*/ 32 h 120"/>
              <a:gd name="T26" fmla="*/ 40 w 128"/>
              <a:gd name="T27" fmla="*/ 80 h 120"/>
              <a:gd name="T28" fmla="*/ 56 w 128"/>
              <a:gd name="T29" fmla="*/ 96 h 120"/>
              <a:gd name="T30" fmla="*/ 100 w 128"/>
              <a:gd name="T31" fmla="*/ 96 h 120"/>
              <a:gd name="T32" fmla="*/ 116 w 128"/>
              <a:gd name="T33" fmla="*/ 80 h 120"/>
              <a:gd name="T34" fmla="*/ 128 w 128"/>
              <a:gd name="T35" fmla="*/ 32 h 120"/>
              <a:gd name="T36" fmla="*/ 40 w 128"/>
              <a:gd name="T37" fmla="*/ 32 h 120"/>
              <a:gd name="T38" fmla="*/ 108 w 128"/>
              <a:gd name="T39" fmla="*/ 80 h 120"/>
              <a:gd name="T40" fmla="*/ 100 w 128"/>
              <a:gd name="T41" fmla="*/ 88 h 120"/>
              <a:gd name="T42" fmla="*/ 56 w 128"/>
              <a:gd name="T43" fmla="*/ 88 h 120"/>
              <a:gd name="T44" fmla="*/ 48 w 128"/>
              <a:gd name="T45" fmla="*/ 80 h 120"/>
              <a:gd name="T46" fmla="*/ 41 w 128"/>
              <a:gd name="T47" fmla="*/ 40 h 120"/>
              <a:gd name="T48" fmla="*/ 118 w 128"/>
              <a:gd name="T49" fmla="*/ 40 h 120"/>
              <a:gd name="T50" fmla="*/ 108 w 128"/>
              <a:gd name="T51" fmla="*/ 80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6" name="Freeform 105"/>
          <p:cNvSpPr>
            <a:spLocks noEditPoints="1"/>
          </p:cNvSpPr>
          <p:nvPr/>
        </p:nvSpPr>
        <p:spPr bwMode="auto">
          <a:xfrm>
            <a:off x="1981418" y="2637124"/>
            <a:ext cx="265614" cy="265614"/>
          </a:xfrm>
          <a:custGeom>
            <a:avLst/>
            <a:gdLst>
              <a:gd name="T0" fmla="*/ 30 w 127"/>
              <a:gd name="T1" fmla="*/ 115 h 127"/>
              <a:gd name="T2" fmla="*/ 18 w 127"/>
              <a:gd name="T3" fmla="*/ 115 h 127"/>
              <a:gd name="T4" fmla="*/ 12 w 127"/>
              <a:gd name="T5" fmla="*/ 110 h 127"/>
              <a:gd name="T6" fmla="*/ 12 w 127"/>
              <a:gd name="T7" fmla="*/ 98 h 127"/>
              <a:gd name="T8" fmla="*/ 51 w 127"/>
              <a:gd name="T9" fmla="*/ 60 h 127"/>
              <a:gd name="T10" fmla="*/ 35 w 127"/>
              <a:gd name="T11" fmla="*/ 64 h 127"/>
              <a:gd name="T12" fmla="*/ 7 w 127"/>
              <a:gd name="T13" fmla="*/ 93 h 127"/>
              <a:gd name="T14" fmla="*/ 7 w 127"/>
              <a:gd name="T15" fmla="*/ 115 h 127"/>
              <a:gd name="T16" fmla="*/ 12 w 127"/>
              <a:gd name="T17" fmla="*/ 121 h 127"/>
              <a:gd name="T18" fmla="*/ 35 w 127"/>
              <a:gd name="T19" fmla="*/ 121 h 127"/>
              <a:gd name="T20" fmla="*/ 64 w 127"/>
              <a:gd name="T21" fmla="*/ 93 h 127"/>
              <a:gd name="T22" fmla="*/ 68 w 127"/>
              <a:gd name="T23" fmla="*/ 77 h 127"/>
              <a:gd name="T24" fmla="*/ 30 w 127"/>
              <a:gd name="T25" fmla="*/ 115 h 127"/>
              <a:gd name="T26" fmla="*/ 121 w 127"/>
              <a:gd name="T27" fmla="*/ 12 h 127"/>
              <a:gd name="T28" fmla="*/ 115 w 127"/>
              <a:gd name="T29" fmla="*/ 7 h 127"/>
              <a:gd name="T30" fmla="*/ 93 w 127"/>
              <a:gd name="T31" fmla="*/ 7 h 127"/>
              <a:gd name="T32" fmla="*/ 64 w 127"/>
              <a:gd name="T33" fmla="*/ 35 h 127"/>
              <a:gd name="T34" fmla="*/ 60 w 127"/>
              <a:gd name="T35" fmla="*/ 51 h 127"/>
              <a:gd name="T36" fmla="*/ 98 w 127"/>
              <a:gd name="T37" fmla="*/ 12 h 127"/>
              <a:gd name="T38" fmla="*/ 110 w 127"/>
              <a:gd name="T39" fmla="*/ 12 h 127"/>
              <a:gd name="T40" fmla="*/ 115 w 127"/>
              <a:gd name="T41" fmla="*/ 18 h 127"/>
              <a:gd name="T42" fmla="*/ 115 w 127"/>
              <a:gd name="T43" fmla="*/ 30 h 127"/>
              <a:gd name="T44" fmla="*/ 77 w 127"/>
              <a:gd name="T45" fmla="*/ 68 h 127"/>
              <a:gd name="T46" fmla="*/ 93 w 127"/>
              <a:gd name="T47" fmla="*/ 64 h 127"/>
              <a:gd name="T48" fmla="*/ 121 w 127"/>
              <a:gd name="T49" fmla="*/ 35 h 127"/>
              <a:gd name="T50" fmla="*/ 121 w 127"/>
              <a:gd name="T51" fmla="*/ 12 h 127"/>
              <a:gd name="T52" fmla="*/ 77 w 127"/>
              <a:gd name="T53" fmla="*/ 51 h 127"/>
              <a:gd name="T54" fmla="*/ 71 w 127"/>
              <a:gd name="T55" fmla="*/ 51 h 127"/>
              <a:gd name="T56" fmla="*/ 51 w 127"/>
              <a:gd name="T57" fmla="*/ 71 h 127"/>
              <a:gd name="T58" fmla="*/ 51 w 127"/>
              <a:gd name="T59" fmla="*/ 77 h 127"/>
              <a:gd name="T60" fmla="*/ 57 w 127"/>
              <a:gd name="T61" fmla="*/ 77 h 127"/>
              <a:gd name="T62" fmla="*/ 77 w 127"/>
              <a:gd name="T63" fmla="*/ 57 h 127"/>
              <a:gd name="T64" fmla="*/ 77 w 127"/>
              <a:gd name="T65" fmla="*/ 5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7" name="Freeform 131"/>
          <p:cNvSpPr>
            <a:spLocks noEditPoints="1"/>
          </p:cNvSpPr>
          <p:nvPr/>
        </p:nvSpPr>
        <p:spPr bwMode="auto">
          <a:xfrm>
            <a:off x="4592001" y="5343132"/>
            <a:ext cx="251448" cy="234626"/>
          </a:xfrm>
          <a:custGeom>
            <a:avLst/>
            <a:gdLst>
              <a:gd name="T0" fmla="*/ 64 w 120"/>
              <a:gd name="T1" fmla="*/ 8 h 112"/>
              <a:gd name="T2" fmla="*/ 64 w 120"/>
              <a:gd name="T3" fmla="*/ 4 h 112"/>
              <a:gd name="T4" fmla="*/ 60 w 120"/>
              <a:gd name="T5" fmla="*/ 0 h 112"/>
              <a:gd name="T6" fmla="*/ 56 w 120"/>
              <a:gd name="T7" fmla="*/ 4 h 112"/>
              <a:gd name="T8" fmla="*/ 56 w 120"/>
              <a:gd name="T9" fmla="*/ 8 h 112"/>
              <a:gd name="T10" fmla="*/ 40 w 120"/>
              <a:gd name="T11" fmla="*/ 28 h 112"/>
              <a:gd name="T12" fmla="*/ 56 w 120"/>
              <a:gd name="T13" fmla="*/ 48 h 112"/>
              <a:gd name="T14" fmla="*/ 56 w 120"/>
              <a:gd name="T15" fmla="*/ 108 h 112"/>
              <a:gd name="T16" fmla="*/ 60 w 120"/>
              <a:gd name="T17" fmla="*/ 112 h 112"/>
              <a:gd name="T18" fmla="*/ 64 w 120"/>
              <a:gd name="T19" fmla="*/ 108 h 112"/>
              <a:gd name="T20" fmla="*/ 64 w 120"/>
              <a:gd name="T21" fmla="*/ 48 h 112"/>
              <a:gd name="T22" fmla="*/ 80 w 120"/>
              <a:gd name="T23" fmla="*/ 28 h 112"/>
              <a:gd name="T24" fmla="*/ 64 w 120"/>
              <a:gd name="T25" fmla="*/ 8 h 112"/>
              <a:gd name="T26" fmla="*/ 60 w 120"/>
              <a:gd name="T27" fmla="*/ 40 h 112"/>
              <a:gd name="T28" fmla="*/ 48 w 120"/>
              <a:gd name="T29" fmla="*/ 28 h 112"/>
              <a:gd name="T30" fmla="*/ 60 w 120"/>
              <a:gd name="T31" fmla="*/ 16 h 112"/>
              <a:gd name="T32" fmla="*/ 72 w 120"/>
              <a:gd name="T33" fmla="*/ 28 h 112"/>
              <a:gd name="T34" fmla="*/ 60 w 120"/>
              <a:gd name="T35" fmla="*/ 40 h 112"/>
              <a:gd name="T36" fmla="*/ 104 w 120"/>
              <a:gd name="T37" fmla="*/ 64 h 112"/>
              <a:gd name="T38" fmla="*/ 104 w 120"/>
              <a:gd name="T39" fmla="*/ 4 h 112"/>
              <a:gd name="T40" fmla="*/ 100 w 120"/>
              <a:gd name="T41" fmla="*/ 0 h 112"/>
              <a:gd name="T42" fmla="*/ 96 w 120"/>
              <a:gd name="T43" fmla="*/ 4 h 112"/>
              <a:gd name="T44" fmla="*/ 96 w 120"/>
              <a:gd name="T45" fmla="*/ 64 h 112"/>
              <a:gd name="T46" fmla="*/ 80 w 120"/>
              <a:gd name="T47" fmla="*/ 84 h 112"/>
              <a:gd name="T48" fmla="*/ 96 w 120"/>
              <a:gd name="T49" fmla="*/ 104 h 112"/>
              <a:gd name="T50" fmla="*/ 96 w 120"/>
              <a:gd name="T51" fmla="*/ 108 h 112"/>
              <a:gd name="T52" fmla="*/ 100 w 120"/>
              <a:gd name="T53" fmla="*/ 112 h 112"/>
              <a:gd name="T54" fmla="*/ 104 w 120"/>
              <a:gd name="T55" fmla="*/ 108 h 112"/>
              <a:gd name="T56" fmla="*/ 104 w 120"/>
              <a:gd name="T57" fmla="*/ 104 h 112"/>
              <a:gd name="T58" fmla="*/ 120 w 120"/>
              <a:gd name="T59" fmla="*/ 84 h 112"/>
              <a:gd name="T60" fmla="*/ 104 w 120"/>
              <a:gd name="T61" fmla="*/ 64 h 112"/>
              <a:gd name="T62" fmla="*/ 100 w 120"/>
              <a:gd name="T63" fmla="*/ 96 h 112"/>
              <a:gd name="T64" fmla="*/ 88 w 120"/>
              <a:gd name="T65" fmla="*/ 84 h 112"/>
              <a:gd name="T66" fmla="*/ 100 w 120"/>
              <a:gd name="T67" fmla="*/ 72 h 112"/>
              <a:gd name="T68" fmla="*/ 112 w 120"/>
              <a:gd name="T69" fmla="*/ 84 h 112"/>
              <a:gd name="T70" fmla="*/ 100 w 120"/>
              <a:gd name="T71" fmla="*/ 96 h 112"/>
              <a:gd name="T72" fmla="*/ 24 w 120"/>
              <a:gd name="T73" fmla="*/ 48 h 112"/>
              <a:gd name="T74" fmla="*/ 24 w 120"/>
              <a:gd name="T75" fmla="*/ 4 h 112"/>
              <a:gd name="T76" fmla="*/ 20 w 120"/>
              <a:gd name="T77" fmla="*/ 0 h 112"/>
              <a:gd name="T78" fmla="*/ 16 w 120"/>
              <a:gd name="T79" fmla="*/ 4 h 112"/>
              <a:gd name="T80" fmla="*/ 16 w 120"/>
              <a:gd name="T81" fmla="*/ 48 h 112"/>
              <a:gd name="T82" fmla="*/ 0 w 120"/>
              <a:gd name="T83" fmla="*/ 68 h 112"/>
              <a:gd name="T84" fmla="*/ 16 w 120"/>
              <a:gd name="T85" fmla="*/ 88 h 112"/>
              <a:gd name="T86" fmla="*/ 16 w 120"/>
              <a:gd name="T87" fmla="*/ 108 h 112"/>
              <a:gd name="T88" fmla="*/ 20 w 120"/>
              <a:gd name="T89" fmla="*/ 112 h 112"/>
              <a:gd name="T90" fmla="*/ 24 w 120"/>
              <a:gd name="T91" fmla="*/ 108 h 112"/>
              <a:gd name="T92" fmla="*/ 24 w 120"/>
              <a:gd name="T93" fmla="*/ 88 h 112"/>
              <a:gd name="T94" fmla="*/ 40 w 120"/>
              <a:gd name="T95" fmla="*/ 68 h 112"/>
              <a:gd name="T96" fmla="*/ 24 w 120"/>
              <a:gd name="T97" fmla="*/ 48 h 112"/>
              <a:gd name="T98" fmla="*/ 20 w 120"/>
              <a:gd name="T99" fmla="*/ 80 h 112"/>
              <a:gd name="T100" fmla="*/ 8 w 120"/>
              <a:gd name="T101" fmla="*/ 68 h 112"/>
              <a:gd name="T102" fmla="*/ 20 w 120"/>
              <a:gd name="T103" fmla="*/ 56 h 112"/>
              <a:gd name="T104" fmla="*/ 32 w 120"/>
              <a:gd name="T105" fmla="*/ 68 h 112"/>
              <a:gd name="T106" fmla="*/ 20 w 120"/>
              <a:gd name="T107"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12">
                <a:moveTo>
                  <a:pt x="64" y="8"/>
                </a:moveTo>
                <a:cubicBezTo>
                  <a:pt x="64" y="4"/>
                  <a:pt x="64" y="4"/>
                  <a:pt x="64" y="4"/>
                </a:cubicBezTo>
                <a:cubicBezTo>
                  <a:pt x="64" y="2"/>
                  <a:pt x="62" y="0"/>
                  <a:pt x="60" y="0"/>
                </a:cubicBezTo>
                <a:cubicBezTo>
                  <a:pt x="58" y="0"/>
                  <a:pt x="56" y="2"/>
                  <a:pt x="56" y="4"/>
                </a:cubicBezTo>
                <a:cubicBezTo>
                  <a:pt x="56" y="8"/>
                  <a:pt x="56" y="8"/>
                  <a:pt x="56" y="8"/>
                </a:cubicBezTo>
                <a:cubicBezTo>
                  <a:pt x="47" y="10"/>
                  <a:pt x="40" y="18"/>
                  <a:pt x="40" y="28"/>
                </a:cubicBezTo>
                <a:cubicBezTo>
                  <a:pt x="40" y="38"/>
                  <a:pt x="47" y="46"/>
                  <a:pt x="56" y="48"/>
                </a:cubicBezTo>
                <a:cubicBezTo>
                  <a:pt x="56" y="108"/>
                  <a:pt x="56" y="108"/>
                  <a:pt x="56" y="108"/>
                </a:cubicBezTo>
                <a:cubicBezTo>
                  <a:pt x="56" y="110"/>
                  <a:pt x="58" y="112"/>
                  <a:pt x="60" y="112"/>
                </a:cubicBezTo>
                <a:cubicBezTo>
                  <a:pt x="62" y="112"/>
                  <a:pt x="64" y="110"/>
                  <a:pt x="64" y="108"/>
                </a:cubicBezTo>
                <a:cubicBezTo>
                  <a:pt x="64" y="48"/>
                  <a:pt x="64" y="48"/>
                  <a:pt x="64" y="48"/>
                </a:cubicBezTo>
                <a:cubicBezTo>
                  <a:pt x="73" y="46"/>
                  <a:pt x="80" y="38"/>
                  <a:pt x="80" y="28"/>
                </a:cubicBezTo>
                <a:cubicBezTo>
                  <a:pt x="80" y="18"/>
                  <a:pt x="73" y="10"/>
                  <a:pt x="64" y="8"/>
                </a:cubicBezTo>
                <a:close/>
                <a:moveTo>
                  <a:pt x="60" y="40"/>
                </a:moveTo>
                <a:cubicBezTo>
                  <a:pt x="53" y="40"/>
                  <a:pt x="48" y="35"/>
                  <a:pt x="48" y="28"/>
                </a:cubicBezTo>
                <a:cubicBezTo>
                  <a:pt x="48" y="21"/>
                  <a:pt x="53" y="16"/>
                  <a:pt x="60" y="16"/>
                </a:cubicBezTo>
                <a:cubicBezTo>
                  <a:pt x="67" y="16"/>
                  <a:pt x="72" y="21"/>
                  <a:pt x="72" y="28"/>
                </a:cubicBezTo>
                <a:cubicBezTo>
                  <a:pt x="72" y="35"/>
                  <a:pt x="67" y="40"/>
                  <a:pt x="60" y="40"/>
                </a:cubicBezTo>
                <a:close/>
                <a:moveTo>
                  <a:pt x="104" y="64"/>
                </a:moveTo>
                <a:cubicBezTo>
                  <a:pt x="104" y="4"/>
                  <a:pt x="104" y="4"/>
                  <a:pt x="104" y="4"/>
                </a:cubicBezTo>
                <a:cubicBezTo>
                  <a:pt x="104" y="2"/>
                  <a:pt x="102" y="0"/>
                  <a:pt x="100" y="0"/>
                </a:cubicBezTo>
                <a:cubicBezTo>
                  <a:pt x="98" y="0"/>
                  <a:pt x="96" y="2"/>
                  <a:pt x="96" y="4"/>
                </a:cubicBezTo>
                <a:cubicBezTo>
                  <a:pt x="96" y="64"/>
                  <a:pt x="96" y="64"/>
                  <a:pt x="96" y="64"/>
                </a:cubicBezTo>
                <a:cubicBezTo>
                  <a:pt x="87" y="66"/>
                  <a:pt x="80" y="74"/>
                  <a:pt x="80" y="84"/>
                </a:cubicBezTo>
                <a:cubicBezTo>
                  <a:pt x="80" y="94"/>
                  <a:pt x="87" y="102"/>
                  <a:pt x="96" y="104"/>
                </a:cubicBezTo>
                <a:cubicBezTo>
                  <a:pt x="96" y="108"/>
                  <a:pt x="96" y="108"/>
                  <a:pt x="96" y="108"/>
                </a:cubicBezTo>
                <a:cubicBezTo>
                  <a:pt x="96" y="110"/>
                  <a:pt x="98" y="112"/>
                  <a:pt x="100" y="112"/>
                </a:cubicBezTo>
                <a:cubicBezTo>
                  <a:pt x="102" y="112"/>
                  <a:pt x="104" y="110"/>
                  <a:pt x="104" y="108"/>
                </a:cubicBezTo>
                <a:cubicBezTo>
                  <a:pt x="104" y="104"/>
                  <a:pt x="104" y="104"/>
                  <a:pt x="104" y="104"/>
                </a:cubicBezTo>
                <a:cubicBezTo>
                  <a:pt x="113" y="102"/>
                  <a:pt x="120" y="94"/>
                  <a:pt x="120" y="84"/>
                </a:cubicBezTo>
                <a:cubicBezTo>
                  <a:pt x="120" y="74"/>
                  <a:pt x="113" y="66"/>
                  <a:pt x="104" y="64"/>
                </a:cubicBezTo>
                <a:close/>
                <a:moveTo>
                  <a:pt x="100" y="96"/>
                </a:moveTo>
                <a:cubicBezTo>
                  <a:pt x="93" y="96"/>
                  <a:pt x="88" y="91"/>
                  <a:pt x="88" y="84"/>
                </a:cubicBezTo>
                <a:cubicBezTo>
                  <a:pt x="88" y="77"/>
                  <a:pt x="93" y="72"/>
                  <a:pt x="100" y="72"/>
                </a:cubicBezTo>
                <a:cubicBezTo>
                  <a:pt x="107" y="72"/>
                  <a:pt x="112" y="77"/>
                  <a:pt x="112" y="84"/>
                </a:cubicBezTo>
                <a:cubicBezTo>
                  <a:pt x="112" y="91"/>
                  <a:pt x="107" y="96"/>
                  <a:pt x="100" y="96"/>
                </a:cubicBezTo>
                <a:close/>
                <a:moveTo>
                  <a:pt x="24" y="48"/>
                </a:moveTo>
                <a:cubicBezTo>
                  <a:pt x="24" y="4"/>
                  <a:pt x="24" y="4"/>
                  <a:pt x="24" y="4"/>
                </a:cubicBezTo>
                <a:cubicBezTo>
                  <a:pt x="24" y="2"/>
                  <a:pt x="22" y="0"/>
                  <a:pt x="20" y="0"/>
                </a:cubicBezTo>
                <a:cubicBezTo>
                  <a:pt x="18" y="0"/>
                  <a:pt x="16" y="2"/>
                  <a:pt x="16" y="4"/>
                </a:cubicBezTo>
                <a:cubicBezTo>
                  <a:pt x="16" y="48"/>
                  <a:pt x="16" y="48"/>
                  <a:pt x="16" y="48"/>
                </a:cubicBezTo>
                <a:cubicBezTo>
                  <a:pt x="7" y="50"/>
                  <a:pt x="0" y="58"/>
                  <a:pt x="0" y="68"/>
                </a:cubicBezTo>
                <a:cubicBezTo>
                  <a:pt x="0" y="78"/>
                  <a:pt x="7" y="86"/>
                  <a:pt x="16" y="88"/>
                </a:cubicBezTo>
                <a:cubicBezTo>
                  <a:pt x="16" y="108"/>
                  <a:pt x="16" y="108"/>
                  <a:pt x="16" y="108"/>
                </a:cubicBezTo>
                <a:cubicBezTo>
                  <a:pt x="16" y="110"/>
                  <a:pt x="18" y="112"/>
                  <a:pt x="20" y="112"/>
                </a:cubicBezTo>
                <a:cubicBezTo>
                  <a:pt x="22" y="112"/>
                  <a:pt x="24" y="110"/>
                  <a:pt x="24" y="108"/>
                </a:cubicBezTo>
                <a:cubicBezTo>
                  <a:pt x="24" y="88"/>
                  <a:pt x="24" y="88"/>
                  <a:pt x="24" y="88"/>
                </a:cubicBezTo>
                <a:cubicBezTo>
                  <a:pt x="33" y="86"/>
                  <a:pt x="40" y="78"/>
                  <a:pt x="40" y="68"/>
                </a:cubicBezTo>
                <a:cubicBezTo>
                  <a:pt x="40" y="58"/>
                  <a:pt x="33" y="50"/>
                  <a:pt x="24" y="48"/>
                </a:cubicBezTo>
                <a:close/>
                <a:moveTo>
                  <a:pt x="20" y="80"/>
                </a:moveTo>
                <a:cubicBezTo>
                  <a:pt x="13" y="80"/>
                  <a:pt x="8" y="75"/>
                  <a:pt x="8" y="68"/>
                </a:cubicBezTo>
                <a:cubicBezTo>
                  <a:pt x="8" y="61"/>
                  <a:pt x="13" y="56"/>
                  <a:pt x="20" y="56"/>
                </a:cubicBezTo>
                <a:cubicBezTo>
                  <a:pt x="27" y="56"/>
                  <a:pt x="32" y="61"/>
                  <a:pt x="32" y="68"/>
                </a:cubicBezTo>
                <a:cubicBezTo>
                  <a:pt x="32" y="75"/>
                  <a:pt x="27" y="80"/>
                  <a:pt x="20"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nvGrpSpPr>
          <p:cNvPr id="68" name="组合 67"/>
          <p:cNvGrpSpPr/>
          <p:nvPr/>
        </p:nvGrpSpPr>
        <p:grpSpPr>
          <a:xfrm>
            <a:off x="9888647" y="5334579"/>
            <a:ext cx="262656" cy="262656"/>
            <a:chOff x="5495352" y="4005105"/>
            <a:chExt cx="314650" cy="314650"/>
          </a:xfrm>
          <a:solidFill>
            <a:schemeClr val="accent2"/>
          </a:solidFill>
        </p:grpSpPr>
        <p:sp>
          <p:nvSpPr>
            <p:cNvPr id="69" name="Freeform 2007"/>
            <p:cNvSpPr>
              <a:spLocks noEditPoints="1"/>
            </p:cNvSpPr>
            <p:nvPr/>
          </p:nvSpPr>
          <p:spPr bwMode="auto">
            <a:xfrm>
              <a:off x="5495352" y="4005105"/>
              <a:ext cx="314650" cy="314650"/>
            </a:xfrm>
            <a:custGeom>
              <a:avLst/>
              <a:gdLst>
                <a:gd name="T0" fmla="*/ 144 w 144"/>
                <a:gd name="T1" fmla="*/ 56 h 144"/>
                <a:gd name="T2" fmla="*/ 120 w 144"/>
                <a:gd name="T3" fmla="*/ 46 h 144"/>
                <a:gd name="T4" fmla="*/ 111 w 144"/>
                <a:gd name="T5" fmla="*/ 10 h 144"/>
                <a:gd name="T6" fmla="*/ 88 w 144"/>
                <a:gd name="T7" fmla="*/ 19 h 144"/>
                <a:gd name="T8" fmla="*/ 56 w 144"/>
                <a:gd name="T9" fmla="*/ 0 h 144"/>
                <a:gd name="T10" fmla="*/ 45 w 144"/>
                <a:gd name="T11" fmla="*/ 23 h 144"/>
                <a:gd name="T12" fmla="*/ 9 w 144"/>
                <a:gd name="T13" fmla="*/ 33 h 144"/>
                <a:gd name="T14" fmla="*/ 18 w 144"/>
                <a:gd name="T15" fmla="*/ 56 h 144"/>
                <a:gd name="T16" fmla="*/ 0 w 144"/>
                <a:gd name="T17" fmla="*/ 88 h 144"/>
                <a:gd name="T18" fmla="*/ 22 w 144"/>
                <a:gd name="T19" fmla="*/ 99 h 144"/>
                <a:gd name="T20" fmla="*/ 32 w 144"/>
                <a:gd name="T21" fmla="*/ 135 h 144"/>
                <a:gd name="T22" fmla="*/ 56 w 144"/>
                <a:gd name="T23" fmla="*/ 127 h 144"/>
                <a:gd name="T24" fmla="*/ 88 w 144"/>
                <a:gd name="T25" fmla="*/ 144 h 144"/>
                <a:gd name="T26" fmla="*/ 98 w 144"/>
                <a:gd name="T27" fmla="*/ 122 h 144"/>
                <a:gd name="T28" fmla="*/ 134 w 144"/>
                <a:gd name="T29" fmla="*/ 112 h 144"/>
                <a:gd name="T30" fmla="*/ 125 w 144"/>
                <a:gd name="T31" fmla="*/ 88 h 144"/>
                <a:gd name="T32" fmla="*/ 122 w 144"/>
                <a:gd name="T33" fmla="*/ 112 h 144"/>
                <a:gd name="T34" fmla="*/ 99 w 144"/>
                <a:gd name="T35" fmla="*/ 112 h 144"/>
                <a:gd name="T36" fmla="*/ 83 w 144"/>
                <a:gd name="T37" fmla="*/ 119 h 144"/>
                <a:gd name="T38" fmla="*/ 80 w 144"/>
                <a:gd name="T39" fmla="*/ 136 h 144"/>
                <a:gd name="T40" fmla="*/ 64 w 144"/>
                <a:gd name="T41" fmla="*/ 120 h 144"/>
                <a:gd name="T42" fmla="*/ 46 w 144"/>
                <a:gd name="T43" fmla="*/ 114 h 144"/>
                <a:gd name="T44" fmla="*/ 32 w 144"/>
                <a:gd name="T45" fmla="*/ 124 h 144"/>
                <a:gd name="T46" fmla="*/ 32 w 144"/>
                <a:gd name="T47" fmla="*/ 100 h 144"/>
                <a:gd name="T48" fmla="*/ 24 w 144"/>
                <a:gd name="T49" fmla="*/ 83 h 144"/>
                <a:gd name="T50" fmla="*/ 8 w 144"/>
                <a:gd name="T51" fmla="*/ 80 h 144"/>
                <a:gd name="T52" fmla="*/ 24 w 144"/>
                <a:gd name="T53" fmla="*/ 64 h 144"/>
                <a:gd name="T54" fmla="*/ 31 w 144"/>
                <a:gd name="T55" fmla="*/ 47 h 144"/>
                <a:gd name="T56" fmla="*/ 21 w 144"/>
                <a:gd name="T57" fmla="*/ 33 h 144"/>
                <a:gd name="T58" fmla="*/ 44 w 144"/>
                <a:gd name="T59" fmla="*/ 33 h 144"/>
                <a:gd name="T60" fmla="*/ 61 w 144"/>
                <a:gd name="T61" fmla="*/ 26 h 144"/>
                <a:gd name="T62" fmla="*/ 64 w 144"/>
                <a:gd name="T63" fmla="*/ 8 h 144"/>
                <a:gd name="T64" fmla="*/ 80 w 144"/>
                <a:gd name="T65" fmla="*/ 26 h 144"/>
                <a:gd name="T66" fmla="*/ 97 w 144"/>
                <a:gd name="T67" fmla="*/ 32 h 144"/>
                <a:gd name="T68" fmla="*/ 111 w 144"/>
                <a:gd name="T69" fmla="*/ 22 h 144"/>
                <a:gd name="T70" fmla="*/ 110 w 144"/>
                <a:gd name="T71" fmla="*/ 45 h 144"/>
                <a:gd name="T72" fmla="*/ 118 w 144"/>
                <a:gd name="T73" fmla="*/ 61 h 144"/>
                <a:gd name="T74" fmla="*/ 136 w 144"/>
                <a:gd name="T75" fmla="*/ 64 h 144"/>
                <a:gd name="T76" fmla="*/ 119 w 144"/>
                <a:gd name="T77" fmla="*/ 80 h 144"/>
                <a:gd name="T78" fmla="*/ 112 w 144"/>
                <a:gd name="T79" fmla="*/ 98 h 144"/>
                <a:gd name="T80" fmla="*/ 122 w 144"/>
                <a:gd name="T81" fmla="*/ 1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44">
                  <a:moveTo>
                    <a:pt x="144" y="88"/>
                  </a:moveTo>
                  <a:cubicBezTo>
                    <a:pt x="144" y="56"/>
                    <a:pt x="144" y="56"/>
                    <a:pt x="144" y="56"/>
                  </a:cubicBezTo>
                  <a:cubicBezTo>
                    <a:pt x="125" y="56"/>
                    <a:pt x="125" y="56"/>
                    <a:pt x="125" y="56"/>
                  </a:cubicBezTo>
                  <a:cubicBezTo>
                    <a:pt x="124" y="52"/>
                    <a:pt x="122" y="49"/>
                    <a:pt x="120" y="46"/>
                  </a:cubicBezTo>
                  <a:cubicBezTo>
                    <a:pt x="134" y="33"/>
                    <a:pt x="134" y="33"/>
                    <a:pt x="134" y="33"/>
                  </a:cubicBezTo>
                  <a:cubicBezTo>
                    <a:pt x="111" y="10"/>
                    <a:pt x="111" y="10"/>
                    <a:pt x="111" y="10"/>
                  </a:cubicBezTo>
                  <a:cubicBezTo>
                    <a:pt x="98" y="24"/>
                    <a:pt x="98" y="24"/>
                    <a:pt x="98" y="24"/>
                  </a:cubicBezTo>
                  <a:cubicBezTo>
                    <a:pt x="95" y="22"/>
                    <a:pt x="92" y="21"/>
                    <a:pt x="88" y="19"/>
                  </a:cubicBezTo>
                  <a:cubicBezTo>
                    <a:pt x="88" y="0"/>
                    <a:pt x="88" y="0"/>
                    <a:pt x="88" y="0"/>
                  </a:cubicBezTo>
                  <a:cubicBezTo>
                    <a:pt x="56" y="0"/>
                    <a:pt x="56" y="0"/>
                    <a:pt x="56" y="0"/>
                  </a:cubicBezTo>
                  <a:cubicBezTo>
                    <a:pt x="56" y="19"/>
                    <a:pt x="56" y="19"/>
                    <a:pt x="56" y="19"/>
                  </a:cubicBezTo>
                  <a:cubicBezTo>
                    <a:pt x="52" y="20"/>
                    <a:pt x="49" y="22"/>
                    <a:pt x="45" y="23"/>
                  </a:cubicBezTo>
                  <a:cubicBezTo>
                    <a:pt x="32" y="11"/>
                    <a:pt x="32" y="11"/>
                    <a:pt x="32" y="11"/>
                  </a:cubicBezTo>
                  <a:cubicBezTo>
                    <a:pt x="9" y="33"/>
                    <a:pt x="9" y="33"/>
                    <a:pt x="9" y="33"/>
                  </a:cubicBezTo>
                  <a:cubicBezTo>
                    <a:pt x="22" y="46"/>
                    <a:pt x="22" y="46"/>
                    <a:pt x="22" y="46"/>
                  </a:cubicBezTo>
                  <a:cubicBezTo>
                    <a:pt x="21" y="49"/>
                    <a:pt x="19" y="52"/>
                    <a:pt x="18" y="56"/>
                  </a:cubicBezTo>
                  <a:cubicBezTo>
                    <a:pt x="0" y="56"/>
                    <a:pt x="0" y="56"/>
                    <a:pt x="0" y="56"/>
                  </a:cubicBezTo>
                  <a:cubicBezTo>
                    <a:pt x="0" y="88"/>
                    <a:pt x="0" y="88"/>
                    <a:pt x="0" y="88"/>
                  </a:cubicBezTo>
                  <a:cubicBezTo>
                    <a:pt x="17" y="88"/>
                    <a:pt x="17" y="88"/>
                    <a:pt x="17" y="88"/>
                  </a:cubicBezTo>
                  <a:cubicBezTo>
                    <a:pt x="19" y="92"/>
                    <a:pt x="20" y="96"/>
                    <a:pt x="22" y="99"/>
                  </a:cubicBezTo>
                  <a:cubicBezTo>
                    <a:pt x="9" y="112"/>
                    <a:pt x="9" y="112"/>
                    <a:pt x="9" y="112"/>
                  </a:cubicBezTo>
                  <a:cubicBezTo>
                    <a:pt x="32" y="135"/>
                    <a:pt x="32" y="135"/>
                    <a:pt x="32" y="135"/>
                  </a:cubicBezTo>
                  <a:cubicBezTo>
                    <a:pt x="45" y="122"/>
                    <a:pt x="45" y="122"/>
                    <a:pt x="45" y="122"/>
                  </a:cubicBezTo>
                  <a:cubicBezTo>
                    <a:pt x="48" y="124"/>
                    <a:pt x="52" y="126"/>
                    <a:pt x="56" y="127"/>
                  </a:cubicBezTo>
                  <a:cubicBezTo>
                    <a:pt x="56" y="144"/>
                    <a:pt x="56" y="144"/>
                    <a:pt x="56" y="144"/>
                  </a:cubicBezTo>
                  <a:cubicBezTo>
                    <a:pt x="88" y="144"/>
                    <a:pt x="88" y="144"/>
                    <a:pt x="88" y="144"/>
                  </a:cubicBezTo>
                  <a:cubicBezTo>
                    <a:pt x="88" y="126"/>
                    <a:pt x="88" y="126"/>
                    <a:pt x="88" y="126"/>
                  </a:cubicBezTo>
                  <a:cubicBezTo>
                    <a:pt x="92" y="125"/>
                    <a:pt x="95" y="124"/>
                    <a:pt x="98" y="122"/>
                  </a:cubicBezTo>
                  <a:cubicBezTo>
                    <a:pt x="111" y="135"/>
                    <a:pt x="111" y="135"/>
                    <a:pt x="111" y="135"/>
                  </a:cubicBezTo>
                  <a:cubicBezTo>
                    <a:pt x="134" y="112"/>
                    <a:pt x="134" y="112"/>
                    <a:pt x="134" y="112"/>
                  </a:cubicBezTo>
                  <a:cubicBezTo>
                    <a:pt x="121" y="99"/>
                    <a:pt x="121" y="99"/>
                    <a:pt x="121" y="99"/>
                  </a:cubicBezTo>
                  <a:cubicBezTo>
                    <a:pt x="123" y="95"/>
                    <a:pt x="124" y="92"/>
                    <a:pt x="125" y="88"/>
                  </a:cubicBezTo>
                  <a:lnTo>
                    <a:pt x="144" y="88"/>
                  </a:lnTo>
                  <a:close/>
                  <a:moveTo>
                    <a:pt x="122" y="112"/>
                  </a:moveTo>
                  <a:cubicBezTo>
                    <a:pt x="111" y="124"/>
                    <a:pt x="111" y="124"/>
                    <a:pt x="111" y="124"/>
                  </a:cubicBezTo>
                  <a:cubicBezTo>
                    <a:pt x="99" y="112"/>
                    <a:pt x="99" y="112"/>
                    <a:pt x="99" y="112"/>
                  </a:cubicBezTo>
                  <a:cubicBezTo>
                    <a:pt x="97" y="113"/>
                    <a:pt x="97" y="113"/>
                    <a:pt x="97" y="113"/>
                  </a:cubicBezTo>
                  <a:cubicBezTo>
                    <a:pt x="93" y="116"/>
                    <a:pt x="88" y="118"/>
                    <a:pt x="83" y="119"/>
                  </a:cubicBezTo>
                  <a:cubicBezTo>
                    <a:pt x="80" y="120"/>
                    <a:pt x="80" y="120"/>
                    <a:pt x="80" y="120"/>
                  </a:cubicBezTo>
                  <a:cubicBezTo>
                    <a:pt x="80" y="136"/>
                    <a:pt x="80" y="136"/>
                    <a:pt x="80" y="136"/>
                  </a:cubicBezTo>
                  <a:cubicBezTo>
                    <a:pt x="64" y="136"/>
                    <a:pt x="64" y="136"/>
                    <a:pt x="64" y="136"/>
                  </a:cubicBezTo>
                  <a:cubicBezTo>
                    <a:pt x="64" y="120"/>
                    <a:pt x="64" y="120"/>
                    <a:pt x="64" y="120"/>
                  </a:cubicBezTo>
                  <a:cubicBezTo>
                    <a:pt x="61" y="120"/>
                    <a:pt x="61" y="120"/>
                    <a:pt x="61" y="120"/>
                  </a:cubicBezTo>
                  <a:cubicBezTo>
                    <a:pt x="56" y="119"/>
                    <a:pt x="51" y="117"/>
                    <a:pt x="46" y="114"/>
                  </a:cubicBezTo>
                  <a:cubicBezTo>
                    <a:pt x="44" y="112"/>
                    <a:pt x="44" y="112"/>
                    <a:pt x="44" y="112"/>
                  </a:cubicBezTo>
                  <a:cubicBezTo>
                    <a:pt x="32" y="124"/>
                    <a:pt x="32" y="124"/>
                    <a:pt x="32" y="124"/>
                  </a:cubicBezTo>
                  <a:cubicBezTo>
                    <a:pt x="20" y="112"/>
                    <a:pt x="20" y="112"/>
                    <a:pt x="20" y="112"/>
                  </a:cubicBezTo>
                  <a:cubicBezTo>
                    <a:pt x="32" y="100"/>
                    <a:pt x="32" y="100"/>
                    <a:pt x="32" y="100"/>
                  </a:cubicBezTo>
                  <a:cubicBezTo>
                    <a:pt x="30" y="98"/>
                    <a:pt x="30" y="98"/>
                    <a:pt x="30" y="98"/>
                  </a:cubicBezTo>
                  <a:cubicBezTo>
                    <a:pt x="28" y="93"/>
                    <a:pt x="26" y="88"/>
                    <a:pt x="24" y="83"/>
                  </a:cubicBezTo>
                  <a:cubicBezTo>
                    <a:pt x="24" y="80"/>
                    <a:pt x="24" y="80"/>
                    <a:pt x="24" y="80"/>
                  </a:cubicBezTo>
                  <a:cubicBezTo>
                    <a:pt x="8" y="80"/>
                    <a:pt x="8" y="80"/>
                    <a:pt x="8" y="80"/>
                  </a:cubicBezTo>
                  <a:cubicBezTo>
                    <a:pt x="8" y="64"/>
                    <a:pt x="8" y="64"/>
                    <a:pt x="8" y="64"/>
                  </a:cubicBezTo>
                  <a:cubicBezTo>
                    <a:pt x="24" y="64"/>
                    <a:pt x="24" y="64"/>
                    <a:pt x="24" y="64"/>
                  </a:cubicBezTo>
                  <a:cubicBezTo>
                    <a:pt x="25" y="61"/>
                    <a:pt x="25" y="61"/>
                    <a:pt x="25" y="61"/>
                  </a:cubicBezTo>
                  <a:cubicBezTo>
                    <a:pt x="26" y="56"/>
                    <a:pt x="28" y="51"/>
                    <a:pt x="31" y="47"/>
                  </a:cubicBezTo>
                  <a:cubicBezTo>
                    <a:pt x="32" y="45"/>
                    <a:pt x="32" y="45"/>
                    <a:pt x="32" y="45"/>
                  </a:cubicBezTo>
                  <a:cubicBezTo>
                    <a:pt x="21" y="33"/>
                    <a:pt x="21" y="33"/>
                    <a:pt x="21" y="33"/>
                  </a:cubicBezTo>
                  <a:cubicBezTo>
                    <a:pt x="32" y="22"/>
                    <a:pt x="32" y="22"/>
                    <a:pt x="32" y="22"/>
                  </a:cubicBezTo>
                  <a:cubicBezTo>
                    <a:pt x="44" y="33"/>
                    <a:pt x="44" y="33"/>
                    <a:pt x="44" y="33"/>
                  </a:cubicBezTo>
                  <a:cubicBezTo>
                    <a:pt x="46" y="32"/>
                    <a:pt x="46" y="32"/>
                    <a:pt x="46" y="32"/>
                  </a:cubicBezTo>
                  <a:cubicBezTo>
                    <a:pt x="51" y="29"/>
                    <a:pt x="56" y="27"/>
                    <a:pt x="61" y="26"/>
                  </a:cubicBezTo>
                  <a:cubicBezTo>
                    <a:pt x="64" y="25"/>
                    <a:pt x="64" y="25"/>
                    <a:pt x="64" y="25"/>
                  </a:cubicBezTo>
                  <a:cubicBezTo>
                    <a:pt x="64" y="8"/>
                    <a:pt x="64" y="8"/>
                    <a:pt x="64" y="8"/>
                  </a:cubicBezTo>
                  <a:cubicBezTo>
                    <a:pt x="80" y="8"/>
                    <a:pt x="80" y="8"/>
                    <a:pt x="80" y="8"/>
                  </a:cubicBezTo>
                  <a:cubicBezTo>
                    <a:pt x="80" y="26"/>
                    <a:pt x="80" y="26"/>
                    <a:pt x="80" y="26"/>
                  </a:cubicBezTo>
                  <a:cubicBezTo>
                    <a:pt x="83" y="26"/>
                    <a:pt x="83" y="26"/>
                    <a:pt x="83" y="26"/>
                  </a:cubicBezTo>
                  <a:cubicBezTo>
                    <a:pt x="88" y="28"/>
                    <a:pt x="92" y="29"/>
                    <a:pt x="97" y="32"/>
                  </a:cubicBezTo>
                  <a:cubicBezTo>
                    <a:pt x="99" y="34"/>
                    <a:pt x="99" y="34"/>
                    <a:pt x="99" y="34"/>
                  </a:cubicBezTo>
                  <a:cubicBezTo>
                    <a:pt x="111" y="22"/>
                    <a:pt x="111" y="22"/>
                    <a:pt x="111" y="22"/>
                  </a:cubicBezTo>
                  <a:cubicBezTo>
                    <a:pt x="122" y="33"/>
                    <a:pt x="122" y="33"/>
                    <a:pt x="122" y="33"/>
                  </a:cubicBezTo>
                  <a:cubicBezTo>
                    <a:pt x="110" y="45"/>
                    <a:pt x="110" y="45"/>
                    <a:pt x="110" y="45"/>
                  </a:cubicBezTo>
                  <a:cubicBezTo>
                    <a:pt x="112" y="47"/>
                    <a:pt x="112" y="47"/>
                    <a:pt x="112" y="47"/>
                  </a:cubicBezTo>
                  <a:cubicBezTo>
                    <a:pt x="115" y="52"/>
                    <a:pt x="117" y="56"/>
                    <a:pt x="118" y="61"/>
                  </a:cubicBezTo>
                  <a:cubicBezTo>
                    <a:pt x="119" y="64"/>
                    <a:pt x="119" y="64"/>
                    <a:pt x="119" y="64"/>
                  </a:cubicBezTo>
                  <a:cubicBezTo>
                    <a:pt x="136" y="64"/>
                    <a:pt x="136" y="64"/>
                    <a:pt x="136" y="64"/>
                  </a:cubicBezTo>
                  <a:cubicBezTo>
                    <a:pt x="136" y="80"/>
                    <a:pt x="136" y="80"/>
                    <a:pt x="136" y="80"/>
                  </a:cubicBezTo>
                  <a:cubicBezTo>
                    <a:pt x="119" y="80"/>
                    <a:pt x="119" y="80"/>
                    <a:pt x="119" y="80"/>
                  </a:cubicBezTo>
                  <a:cubicBezTo>
                    <a:pt x="118" y="83"/>
                    <a:pt x="118" y="83"/>
                    <a:pt x="118" y="83"/>
                  </a:cubicBezTo>
                  <a:cubicBezTo>
                    <a:pt x="117" y="88"/>
                    <a:pt x="115" y="93"/>
                    <a:pt x="112" y="98"/>
                  </a:cubicBezTo>
                  <a:cubicBezTo>
                    <a:pt x="111" y="100"/>
                    <a:pt x="111" y="100"/>
                    <a:pt x="111" y="100"/>
                  </a:cubicBezTo>
                  <a:lnTo>
                    <a:pt x="12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70" name="Freeform 2008"/>
            <p:cNvSpPr>
              <a:spLocks noEditPoints="1"/>
            </p:cNvSpPr>
            <p:nvPr/>
          </p:nvSpPr>
          <p:spPr bwMode="auto">
            <a:xfrm>
              <a:off x="5597613" y="4111300"/>
              <a:ext cx="104228" cy="106194"/>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8" y="48"/>
                    <a:pt x="48" y="37"/>
                    <a:pt x="48" y="24"/>
                  </a:cubicBezTo>
                  <a:cubicBezTo>
                    <a:pt x="48" y="11"/>
                    <a:pt x="38"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71" name="文本框 70"/>
          <p:cNvSpPr txBox="1"/>
          <p:nvPr/>
        </p:nvSpPr>
        <p:spPr>
          <a:xfrm>
            <a:off x="1470474" y="4477654"/>
            <a:ext cx="1657349" cy="338554"/>
          </a:xfrm>
          <a:prstGeom prst="rect">
            <a:avLst/>
          </a:prstGeom>
          <a:noFill/>
        </p:spPr>
        <p:txBody>
          <a:bodyPr wrap="square" rtlCol="0">
            <a:spAutoFit/>
          </a:bodyPr>
          <a:lstStyle/>
          <a:p>
            <a:pPr algn="ctr"/>
            <a:r>
              <a:rPr lang="zh-CN" altLang="en-US" sz="1600" dirty="0">
                <a:solidFill>
                  <a:schemeClr val="tx1">
                    <a:lumMod val="65000"/>
                    <a:lumOff val="35000"/>
                  </a:schemeClr>
                </a:solidFill>
                <a:cs typeface="+mn-ea"/>
                <a:sym typeface="+mn-lt"/>
              </a:rPr>
              <a:t>确定人员需求</a:t>
            </a:r>
            <a:endParaRPr lang="en-US" altLang="zh-CN" sz="1600" dirty="0">
              <a:solidFill>
                <a:schemeClr val="tx1">
                  <a:lumMod val="65000"/>
                  <a:lumOff val="35000"/>
                </a:schemeClr>
              </a:solidFill>
              <a:cs typeface="+mn-ea"/>
              <a:sym typeface="+mn-lt"/>
            </a:endParaRPr>
          </a:p>
        </p:txBody>
      </p:sp>
      <p:sp>
        <p:nvSpPr>
          <p:cNvPr id="72" name="文本框 71"/>
          <p:cNvSpPr txBox="1"/>
          <p:nvPr/>
        </p:nvSpPr>
        <p:spPr>
          <a:xfrm>
            <a:off x="3837182" y="1801626"/>
            <a:ext cx="1853812" cy="338554"/>
          </a:xfrm>
          <a:prstGeom prst="rect">
            <a:avLst/>
          </a:prstGeom>
          <a:noFill/>
        </p:spPr>
        <p:txBody>
          <a:bodyPr wrap="square" rtlCol="0">
            <a:spAutoFit/>
          </a:bodyPr>
          <a:lstStyle/>
          <a:p>
            <a:pPr algn="ctr"/>
            <a:r>
              <a:rPr lang="zh-CN" altLang="en-US" sz="1600" dirty="0">
                <a:solidFill>
                  <a:schemeClr val="tx1">
                    <a:lumMod val="65000"/>
                    <a:lumOff val="35000"/>
                  </a:schemeClr>
                </a:solidFill>
                <a:cs typeface="+mn-ea"/>
                <a:sym typeface="+mn-lt"/>
              </a:rPr>
              <a:t>组织实施招聘</a:t>
            </a:r>
          </a:p>
        </p:txBody>
      </p:sp>
      <p:sp>
        <p:nvSpPr>
          <p:cNvPr id="73" name="文本框 72"/>
          <p:cNvSpPr txBox="1"/>
          <p:nvPr/>
        </p:nvSpPr>
        <p:spPr>
          <a:xfrm>
            <a:off x="6601796" y="4477654"/>
            <a:ext cx="1660000" cy="338554"/>
          </a:xfrm>
          <a:prstGeom prst="rect">
            <a:avLst/>
          </a:prstGeom>
          <a:noFill/>
        </p:spPr>
        <p:txBody>
          <a:bodyPr wrap="square" rtlCol="0">
            <a:spAutoFit/>
          </a:bodyPr>
          <a:lstStyle/>
          <a:p>
            <a:pPr algn="ctr"/>
            <a:r>
              <a:rPr lang="zh-CN" altLang="en-US" sz="1600" dirty="0">
                <a:solidFill>
                  <a:schemeClr val="tx1">
                    <a:lumMod val="65000"/>
                    <a:lumOff val="35000"/>
                  </a:schemeClr>
                </a:solidFill>
                <a:cs typeface="+mn-ea"/>
                <a:sym typeface="+mn-lt"/>
              </a:rPr>
              <a:t>确定新进人员</a:t>
            </a:r>
            <a:endParaRPr lang="en-US" altLang="zh-CN" sz="1600" dirty="0">
              <a:solidFill>
                <a:schemeClr val="tx1">
                  <a:lumMod val="65000"/>
                  <a:lumOff val="35000"/>
                </a:schemeClr>
              </a:solidFill>
              <a:cs typeface="+mn-ea"/>
              <a:sym typeface="+mn-lt"/>
            </a:endParaRPr>
          </a:p>
        </p:txBody>
      </p:sp>
      <p:sp>
        <p:nvSpPr>
          <p:cNvPr id="74" name="文本框 73"/>
          <p:cNvSpPr txBox="1"/>
          <p:nvPr/>
        </p:nvSpPr>
        <p:spPr>
          <a:xfrm>
            <a:off x="9419921" y="1801626"/>
            <a:ext cx="1282188" cy="338554"/>
          </a:xfrm>
          <a:prstGeom prst="rect">
            <a:avLst/>
          </a:prstGeom>
          <a:noFill/>
        </p:spPr>
        <p:txBody>
          <a:bodyPr wrap="square" rtlCol="0">
            <a:spAutoFit/>
          </a:bodyPr>
          <a:lstStyle/>
          <a:p>
            <a:pPr algn="ctr"/>
            <a:r>
              <a:rPr lang="zh-CN" altLang="en-US" sz="1600" dirty="0">
                <a:solidFill>
                  <a:schemeClr val="tx1">
                    <a:lumMod val="65000"/>
                    <a:lumOff val="35000"/>
                  </a:schemeClr>
                </a:solidFill>
                <a:cs typeface="+mn-ea"/>
                <a:sym typeface="+mn-lt"/>
              </a:rPr>
              <a:t>新员工培训</a:t>
            </a:r>
            <a:endParaRPr lang="en-US" altLang="zh-CN" sz="1600" dirty="0">
              <a:solidFill>
                <a:schemeClr val="tx1">
                  <a:lumMod val="65000"/>
                  <a:lumOff val="35000"/>
                </a:schemeClr>
              </a:solidFill>
              <a:cs typeface="+mn-ea"/>
              <a:sym typeface="+mn-lt"/>
            </a:endParaRPr>
          </a:p>
        </p:txBody>
      </p:sp>
      <p:sp>
        <p:nvSpPr>
          <p:cNvPr id="75" name="矩形 74"/>
          <p:cNvSpPr/>
          <p:nvPr/>
        </p:nvSpPr>
        <p:spPr>
          <a:xfrm>
            <a:off x="1037165" y="4768583"/>
            <a:ext cx="2129680" cy="978729"/>
          </a:xfrm>
          <a:prstGeom prst="rect">
            <a:avLst/>
          </a:prstGeom>
        </p:spPr>
        <p:txBody>
          <a:bodyPr wrap="square">
            <a:spAutoFit/>
          </a:bodyPr>
          <a:lstStyle/>
          <a:p>
            <a:pPr algn="ctr">
              <a:lnSpc>
                <a:spcPct val="120000"/>
              </a:lnSpc>
            </a:pPr>
            <a:r>
              <a:rPr lang="zh-CN" altLang="en-US" sz="1200" dirty="0">
                <a:cs typeface="+mn-ea"/>
                <a:sym typeface="+mn-lt"/>
              </a:rPr>
              <a:t>在深度工作分析的基础上，提出合理的人员需求</a:t>
            </a:r>
            <a:endParaRPr lang="en-US" altLang="zh-CN" sz="1200" dirty="0">
              <a:solidFill>
                <a:schemeClr val="tx1">
                  <a:lumMod val="75000"/>
                  <a:lumOff val="25000"/>
                </a:schemeClr>
              </a:solidFill>
              <a:cs typeface="+mn-ea"/>
              <a:sym typeface="+mn-lt"/>
            </a:endParaRPr>
          </a:p>
          <a:p>
            <a:pPr algn="ctr">
              <a:lnSpc>
                <a:spcPct val="120000"/>
              </a:lnSpc>
            </a:pPr>
            <a:endParaRPr lang="zh-CN" altLang="en-US" sz="1200" b="0" dirty="0">
              <a:cs typeface="+mn-ea"/>
              <a:sym typeface="+mn-lt"/>
            </a:endParaRPr>
          </a:p>
          <a:p>
            <a:pPr algn="ctr">
              <a:lnSpc>
                <a:spcPct val="120000"/>
              </a:lnSpc>
            </a:pPr>
            <a:endParaRPr lang="zh-CN" altLang="en-US" sz="1200" dirty="0">
              <a:cs typeface="+mn-ea"/>
              <a:sym typeface="+mn-lt"/>
            </a:endParaRPr>
          </a:p>
        </p:txBody>
      </p:sp>
      <p:sp>
        <p:nvSpPr>
          <p:cNvPr id="76" name="矩形 75"/>
          <p:cNvSpPr/>
          <p:nvPr/>
        </p:nvSpPr>
        <p:spPr>
          <a:xfrm>
            <a:off x="3907831" y="2101593"/>
            <a:ext cx="1685923" cy="535531"/>
          </a:xfrm>
          <a:prstGeom prst="rect">
            <a:avLst/>
          </a:prstGeom>
        </p:spPr>
        <p:txBody>
          <a:bodyPr wrap="square">
            <a:spAutoFit/>
          </a:bodyPr>
          <a:lstStyle/>
          <a:p>
            <a:pPr algn="ctr">
              <a:lnSpc>
                <a:spcPct val="120000"/>
              </a:lnSpc>
            </a:pPr>
            <a:r>
              <a:rPr lang="zh-CN" altLang="en-US" sz="1200" b="0" dirty="0">
                <a:cs typeface="+mn-ea"/>
                <a:sym typeface="+mn-lt"/>
              </a:rPr>
              <a:t>多渠道、多方式组织招聘活动</a:t>
            </a:r>
            <a:endParaRPr lang="en-US" altLang="zh-CN" sz="1200" dirty="0">
              <a:solidFill>
                <a:schemeClr val="tx1">
                  <a:lumMod val="75000"/>
                  <a:lumOff val="25000"/>
                </a:schemeClr>
              </a:solidFill>
              <a:cs typeface="+mn-ea"/>
              <a:sym typeface="+mn-lt"/>
            </a:endParaRPr>
          </a:p>
        </p:txBody>
      </p:sp>
      <p:sp>
        <p:nvSpPr>
          <p:cNvPr id="77" name="矩形 76"/>
          <p:cNvSpPr/>
          <p:nvPr/>
        </p:nvSpPr>
        <p:spPr>
          <a:xfrm>
            <a:off x="6366956" y="4768583"/>
            <a:ext cx="2129680" cy="1052596"/>
          </a:xfrm>
          <a:prstGeom prst="rect">
            <a:avLst/>
          </a:prstGeom>
        </p:spPr>
        <p:txBody>
          <a:bodyPr wrap="square">
            <a:spAutoFit/>
          </a:bodyPr>
          <a:lstStyle/>
          <a:p>
            <a:pPr>
              <a:buSzPct val="120000"/>
            </a:pPr>
            <a:r>
              <a:rPr lang="zh-CN" altLang="en-US" sz="1200" b="0" dirty="0">
                <a:cs typeface="+mn-ea"/>
                <a:sym typeface="+mn-lt"/>
              </a:rPr>
              <a:t>按要求进行面试筛选</a:t>
            </a:r>
          </a:p>
          <a:p>
            <a:pPr>
              <a:buSzPct val="120000"/>
            </a:pPr>
            <a:r>
              <a:rPr lang="zh-CN" altLang="en-US" sz="1200" b="0" dirty="0">
                <a:cs typeface="+mn-ea"/>
                <a:sym typeface="+mn-lt"/>
              </a:rPr>
              <a:t>安排面试，书面测试及其他筛选方法</a:t>
            </a:r>
          </a:p>
          <a:p>
            <a:pPr>
              <a:buSzPct val="120000"/>
            </a:pPr>
            <a:r>
              <a:rPr lang="zh-CN" altLang="en-US" sz="1200" b="0" dirty="0">
                <a:cs typeface="+mn-ea"/>
                <a:sym typeface="+mn-lt"/>
              </a:rPr>
              <a:t>就面试和面试结果交换意见</a:t>
            </a:r>
          </a:p>
          <a:p>
            <a:pPr algn="ctr">
              <a:lnSpc>
                <a:spcPct val="120000"/>
              </a:lnSpc>
            </a:pPr>
            <a:endParaRPr lang="en-US" altLang="zh-CN" sz="1200" dirty="0">
              <a:solidFill>
                <a:schemeClr val="tx1">
                  <a:lumMod val="75000"/>
                  <a:lumOff val="25000"/>
                </a:schemeClr>
              </a:solidFill>
              <a:cs typeface="+mn-ea"/>
              <a:sym typeface="+mn-lt"/>
            </a:endParaRPr>
          </a:p>
        </p:txBody>
      </p:sp>
      <p:sp>
        <p:nvSpPr>
          <p:cNvPr id="78" name="矩形 77"/>
          <p:cNvSpPr/>
          <p:nvPr/>
        </p:nvSpPr>
        <p:spPr>
          <a:xfrm>
            <a:off x="9356331" y="2186823"/>
            <a:ext cx="1708501" cy="646331"/>
          </a:xfrm>
          <a:prstGeom prst="rect">
            <a:avLst/>
          </a:prstGeom>
        </p:spPr>
        <p:txBody>
          <a:bodyPr wrap="square">
            <a:spAutoFit/>
          </a:bodyPr>
          <a:lstStyle/>
          <a:p>
            <a:pPr>
              <a:buSzPct val="120000"/>
            </a:pPr>
            <a:r>
              <a:rPr lang="zh-CN" altLang="en-US" sz="1200" b="0" dirty="0">
                <a:cs typeface="+mn-ea"/>
                <a:sym typeface="+mn-lt"/>
              </a:rPr>
              <a:t>需求部门专业知识、业务技能培训的岗位胜任力的再培训</a:t>
            </a:r>
          </a:p>
        </p:txBody>
      </p:sp>
      <p:sp>
        <p:nvSpPr>
          <p:cNvPr id="80" name="圆角矩形 79"/>
          <p:cNvSpPr/>
          <p:nvPr/>
        </p:nvSpPr>
        <p:spPr>
          <a:xfrm>
            <a:off x="864536" y="3756025"/>
            <a:ext cx="110044" cy="203200"/>
          </a:xfrm>
          <a:prstGeom prst="roundRect">
            <a:avLst>
              <a:gd name="adj" fmla="val 50000"/>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圆角矩形 80"/>
          <p:cNvSpPr/>
          <p:nvPr/>
        </p:nvSpPr>
        <p:spPr>
          <a:xfrm>
            <a:off x="11317288" y="3756025"/>
            <a:ext cx="110044" cy="203200"/>
          </a:xfrm>
          <a:prstGeom prst="roundRect">
            <a:avLst>
              <a:gd name="adj" fmla="val 50000"/>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62127155"/>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 calcmode="lin" valueType="num">
                                      <p:cBhvr>
                                        <p:cTn id="10" dur="750" fill="hold"/>
                                        <p:tgtEl>
                                          <p:spTgt spid="81"/>
                                        </p:tgtEl>
                                        <p:attrNameLst>
                                          <p:attrName>ppt_w</p:attrName>
                                        </p:attrNameLst>
                                      </p:cBhvr>
                                      <p:tavLst>
                                        <p:tav tm="0">
                                          <p:val>
                                            <p:fltVal val="0"/>
                                          </p:val>
                                        </p:tav>
                                        <p:tav tm="100000">
                                          <p:val>
                                            <p:strVal val="#ppt_w"/>
                                          </p:val>
                                        </p:tav>
                                      </p:tavLst>
                                    </p:anim>
                                    <p:anim calcmode="lin" valueType="num">
                                      <p:cBhvr>
                                        <p:cTn id="11" dur="750" fill="hold"/>
                                        <p:tgtEl>
                                          <p:spTgt spid="81"/>
                                        </p:tgtEl>
                                        <p:attrNameLst>
                                          <p:attrName>ppt_h</p:attrName>
                                        </p:attrNameLst>
                                      </p:cBhvr>
                                      <p:tavLst>
                                        <p:tav tm="0">
                                          <p:val>
                                            <p:fltVal val="0"/>
                                          </p:val>
                                        </p:tav>
                                        <p:tav tm="100000">
                                          <p:val>
                                            <p:strVal val="#ppt_h"/>
                                          </p:val>
                                        </p:tav>
                                      </p:tavLst>
                                    </p:anim>
                                    <p:animEffect transition="in" filter="fade">
                                      <p:cBhvr>
                                        <p:cTn id="12" dur="750"/>
                                        <p:tgtEl>
                                          <p:spTgt spid="8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750" fill="hold"/>
                                        <p:tgtEl>
                                          <p:spTgt spid="80"/>
                                        </p:tgtEl>
                                        <p:attrNameLst>
                                          <p:attrName>ppt_w</p:attrName>
                                        </p:attrNameLst>
                                      </p:cBhvr>
                                      <p:tavLst>
                                        <p:tav tm="0">
                                          <p:val>
                                            <p:fltVal val="0"/>
                                          </p:val>
                                        </p:tav>
                                        <p:tav tm="100000">
                                          <p:val>
                                            <p:strVal val="#ppt_w"/>
                                          </p:val>
                                        </p:tav>
                                      </p:tavLst>
                                    </p:anim>
                                    <p:anim calcmode="lin" valueType="num">
                                      <p:cBhvr>
                                        <p:cTn id="16" dur="750" fill="hold"/>
                                        <p:tgtEl>
                                          <p:spTgt spid="80"/>
                                        </p:tgtEl>
                                        <p:attrNameLst>
                                          <p:attrName>ppt_h</p:attrName>
                                        </p:attrNameLst>
                                      </p:cBhvr>
                                      <p:tavLst>
                                        <p:tav tm="0">
                                          <p:val>
                                            <p:fltVal val="0"/>
                                          </p:val>
                                        </p:tav>
                                        <p:tav tm="100000">
                                          <p:val>
                                            <p:strVal val="#ppt_h"/>
                                          </p:val>
                                        </p:tav>
                                      </p:tavLst>
                                    </p:anim>
                                    <p:animEffect transition="in" filter="fade">
                                      <p:cBhvr>
                                        <p:cTn id="17" dur="750"/>
                                        <p:tgtEl>
                                          <p:spTgt spid="80"/>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Effect transition="in" filter="fade">
                                      <p:cBhvr>
                                        <p:cTn id="22" dur="75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750" fill="hold"/>
                                        <p:tgtEl>
                                          <p:spTgt spid="14"/>
                                        </p:tgtEl>
                                        <p:attrNameLst>
                                          <p:attrName>ppt_w</p:attrName>
                                        </p:attrNameLst>
                                      </p:cBhvr>
                                      <p:tavLst>
                                        <p:tav tm="0">
                                          <p:val>
                                            <p:fltVal val="0"/>
                                          </p:val>
                                        </p:tav>
                                        <p:tav tm="100000">
                                          <p:val>
                                            <p:strVal val="#ppt_w"/>
                                          </p:val>
                                        </p:tav>
                                      </p:tavLst>
                                    </p:anim>
                                    <p:anim calcmode="lin" valueType="num">
                                      <p:cBhvr>
                                        <p:cTn id="26" dur="750" fill="hold"/>
                                        <p:tgtEl>
                                          <p:spTgt spid="14"/>
                                        </p:tgtEl>
                                        <p:attrNameLst>
                                          <p:attrName>ppt_h</p:attrName>
                                        </p:attrNameLst>
                                      </p:cBhvr>
                                      <p:tavLst>
                                        <p:tav tm="0">
                                          <p:val>
                                            <p:fltVal val="0"/>
                                          </p:val>
                                        </p:tav>
                                        <p:tav tm="100000">
                                          <p:val>
                                            <p:strVal val="#ppt_h"/>
                                          </p:val>
                                        </p:tav>
                                      </p:tavLst>
                                    </p:anim>
                                    <p:animEffect transition="in" filter="fade">
                                      <p:cBhvr>
                                        <p:cTn id="27" dur="75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750" fill="hold"/>
                                        <p:tgtEl>
                                          <p:spTgt spid="15"/>
                                        </p:tgtEl>
                                        <p:attrNameLst>
                                          <p:attrName>ppt_w</p:attrName>
                                        </p:attrNameLst>
                                      </p:cBhvr>
                                      <p:tavLst>
                                        <p:tav tm="0">
                                          <p:val>
                                            <p:fltVal val="0"/>
                                          </p:val>
                                        </p:tav>
                                        <p:tav tm="100000">
                                          <p:val>
                                            <p:strVal val="#ppt_w"/>
                                          </p:val>
                                        </p:tav>
                                      </p:tavLst>
                                    </p:anim>
                                    <p:anim calcmode="lin" valueType="num">
                                      <p:cBhvr>
                                        <p:cTn id="31" dur="750" fill="hold"/>
                                        <p:tgtEl>
                                          <p:spTgt spid="15"/>
                                        </p:tgtEl>
                                        <p:attrNameLst>
                                          <p:attrName>ppt_h</p:attrName>
                                        </p:attrNameLst>
                                      </p:cBhvr>
                                      <p:tavLst>
                                        <p:tav tm="0">
                                          <p:val>
                                            <p:fltVal val="0"/>
                                          </p:val>
                                        </p:tav>
                                        <p:tav tm="100000">
                                          <p:val>
                                            <p:strVal val="#ppt_h"/>
                                          </p:val>
                                        </p:tav>
                                      </p:tavLst>
                                    </p:anim>
                                    <p:animEffect transition="in" filter="fade">
                                      <p:cBhvr>
                                        <p:cTn id="32" dur="750"/>
                                        <p:tgtEl>
                                          <p:spTgt spid="15"/>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64" presetClass="path" presetSubtype="0" decel="30000" fill="hold" grpId="1" nodeType="withEffect">
                                  <p:stCondLst>
                                    <p:cond delay="750"/>
                                  </p:stCondLst>
                                  <p:childTnLst>
                                    <p:animMotion origin="layout" path="M -2.08333E-7 0.03889 L -2.08333E-7 -0.0787 " pathEditMode="relative" rAng="0" ptsTypes="AA">
                                      <p:cBhvr>
                                        <p:cTn id="42" dur="750" spd="-100000" fill="hold"/>
                                        <p:tgtEl>
                                          <p:spTgt spid="19"/>
                                        </p:tgtEl>
                                        <p:attrNameLst>
                                          <p:attrName>ppt_x</p:attrName>
                                          <p:attrName>ppt_y</p:attrName>
                                        </p:attrNameLst>
                                      </p:cBhvr>
                                      <p:rCtr x="0" y="-5880"/>
                                    </p:animMotion>
                                  </p:childTnLst>
                                </p:cTn>
                              </p:par>
                              <p:par>
                                <p:cTn id="43" presetID="64" presetClass="path" presetSubtype="0" accel="30000" decel="30000" fill="hold" grpId="2" nodeType="withEffect">
                                  <p:stCondLst>
                                    <p:cond delay="1500"/>
                                  </p:stCondLst>
                                  <p:childTnLst>
                                    <p:animMotion origin="layout" path="M -2.08333E-7 0.03843 L -2.08333E-7 -3.7037E-7 " pathEditMode="relative" rAng="0" ptsTypes="AA">
                                      <p:cBhvr>
                                        <p:cTn id="44" dur="750" fill="hold"/>
                                        <p:tgtEl>
                                          <p:spTgt spid="19"/>
                                        </p:tgtEl>
                                        <p:attrNameLst>
                                          <p:attrName>ppt_x</p:attrName>
                                          <p:attrName>ppt_y</p:attrName>
                                        </p:attrNameLst>
                                      </p:cBhvr>
                                      <p:rCtr x="0" y="-1921"/>
                                    </p:animMotion>
                                  </p:childTnLst>
                                </p:cTn>
                              </p:par>
                              <p:par>
                                <p:cTn id="45" presetID="10" presetClass="entr" presetSubtype="0" fill="hold" grpId="0" nodeType="withEffect">
                                  <p:stCondLst>
                                    <p:cond delay="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64" presetClass="path" presetSubtype="0" decel="30000" fill="hold" grpId="1" nodeType="withEffect">
                                  <p:stCondLst>
                                    <p:cond delay="750"/>
                                  </p:stCondLst>
                                  <p:childTnLst>
                                    <p:animMotion origin="layout" path="M -2.08333E-7 0.03889 L -2.08333E-7 -0.0787 " pathEditMode="relative" rAng="0" ptsTypes="AA">
                                      <p:cBhvr>
                                        <p:cTn id="49" dur="750" spd="-100000" fill="hold"/>
                                        <p:tgtEl>
                                          <p:spTgt spid="20"/>
                                        </p:tgtEl>
                                        <p:attrNameLst>
                                          <p:attrName>ppt_x</p:attrName>
                                          <p:attrName>ppt_y</p:attrName>
                                        </p:attrNameLst>
                                      </p:cBhvr>
                                      <p:rCtr x="0" y="-5880"/>
                                    </p:animMotion>
                                  </p:childTnLst>
                                </p:cTn>
                              </p:par>
                              <p:par>
                                <p:cTn id="50" presetID="64" presetClass="path" presetSubtype="0" accel="30000" decel="30000" fill="hold" grpId="2" nodeType="withEffect">
                                  <p:stCondLst>
                                    <p:cond delay="1500"/>
                                  </p:stCondLst>
                                  <p:childTnLst>
                                    <p:animMotion origin="layout" path="M -2.08333E-7 0.03843 L -2.08333E-7 -3.7037E-7 " pathEditMode="relative" rAng="0" ptsTypes="AA">
                                      <p:cBhvr>
                                        <p:cTn id="51" dur="750" fill="hold"/>
                                        <p:tgtEl>
                                          <p:spTgt spid="20"/>
                                        </p:tgtEl>
                                        <p:attrNameLst>
                                          <p:attrName>ppt_x</p:attrName>
                                          <p:attrName>ppt_y</p:attrName>
                                        </p:attrNameLst>
                                      </p:cBhvr>
                                      <p:rCtr x="0" y="-1921"/>
                                    </p:animMotion>
                                  </p:childTnLst>
                                </p:cTn>
                              </p:par>
                              <p:par>
                                <p:cTn id="52" presetID="10" presetClass="entr" presetSubtype="0"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64" presetClass="path" presetSubtype="0" accel="30000" decel="30000" fill="hold" grpId="1" nodeType="withEffect">
                                  <p:stCondLst>
                                    <p:cond delay="1500"/>
                                  </p:stCondLst>
                                  <p:childTnLst>
                                    <p:animMotion origin="layout" path="M -2.08333E-7 0.03843 L -2.08333E-7 -3.7037E-7 " pathEditMode="relative" rAng="0" ptsTypes="AA">
                                      <p:cBhvr>
                                        <p:cTn id="56" dur="750" fill="hold"/>
                                        <p:tgtEl>
                                          <p:spTgt spid="46"/>
                                        </p:tgtEl>
                                        <p:attrNameLst>
                                          <p:attrName>ppt_x</p:attrName>
                                          <p:attrName>ppt_y</p:attrName>
                                        </p:attrNameLst>
                                      </p:cBhvr>
                                      <p:rCtr x="0" y="-1921"/>
                                    </p:animMotion>
                                  </p:childTnLst>
                                </p:cTn>
                              </p:par>
                              <p:par>
                                <p:cTn id="57" presetID="10" presetClass="entr" presetSubtype="0" fill="hold" grpId="0" nodeType="withEffect">
                                  <p:stCondLst>
                                    <p:cond delay="150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64" presetClass="path" presetSubtype="0" accel="30000" decel="30000" fill="hold" grpId="1" nodeType="withEffect">
                                  <p:stCondLst>
                                    <p:cond delay="1500"/>
                                  </p:stCondLst>
                                  <p:childTnLst>
                                    <p:animMotion origin="layout" path="M -2.08333E-7 0.03843 L -2.08333E-7 -3.7037E-7 " pathEditMode="relative" rAng="0" ptsTypes="AA">
                                      <p:cBhvr>
                                        <p:cTn id="61" dur="750" fill="hold"/>
                                        <p:tgtEl>
                                          <p:spTgt spid="56"/>
                                        </p:tgtEl>
                                        <p:attrNameLst>
                                          <p:attrName>ppt_x</p:attrName>
                                          <p:attrName>ppt_y</p:attrName>
                                        </p:attrNameLst>
                                      </p:cBhvr>
                                      <p:rCtr x="0" y="-1921"/>
                                    </p:animMotion>
                                  </p:childTnLst>
                                </p:cTn>
                              </p:par>
                              <p:par>
                                <p:cTn id="62" presetID="10" presetClass="entr" presetSubtype="0" fill="hold" grpId="0" nodeType="withEffect">
                                  <p:stCondLst>
                                    <p:cond delay="75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42" presetClass="path" presetSubtype="0" decel="30000" fill="hold" grpId="1" nodeType="withEffect">
                                  <p:stCondLst>
                                    <p:cond delay="750"/>
                                  </p:stCondLst>
                                  <p:childTnLst>
                                    <p:animMotion origin="layout" path="M -2.5E-6 -0.03981 L -2.5E-6 0.0787 " pathEditMode="relative" rAng="0" ptsTypes="AA">
                                      <p:cBhvr>
                                        <p:cTn id="66" dur="750" spd="-100000" fill="hold"/>
                                        <p:tgtEl>
                                          <p:spTgt spid="21"/>
                                        </p:tgtEl>
                                        <p:attrNameLst>
                                          <p:attrName>ppt_x</p:attrName>
                                          <p:attrName>ppt_y</p:attrName>
                                        </p:attrNameLst>
                                      </p:cBhvr>
                                      <p:rCtr x="0" y="5926"/>
                                    </p:animMotion>
                                  </p:childTnLst>
                                </p:cTn>
                              </p:par>
                              <p:par>
                                <p:cTn id="67" presetID="42" presetClass="path" presetSubtype="0" accel="30000" decel="30000" fill="hold" grpId="2" nodeType="withEffect">
                                  <p:stCondLst>
                                    <p:cond delay="1500"/>
                                  </p:stCondLst>
                                  <p:childTnLst>
                                    <p:animMotion origin="layout" path="M -2.5E-6 -0.03981 L -2.5E-6 -3.7037E-7 " pathEditMode="relative" rAng="0" ptsTypes="AA">
                                      <p:cBhvr>
                                        <p:cTn id="68" dur="750" fill="hold"/>
                                        <p:tgtEl>
                                          <p:spTgt spid="21"/>
                                        </p:tgtEl>
                                        <p:attrNameLst>
                                          <p:attrName>ppt_x</p:attrName>
                                          <p:attrName>ppt_y</p:attrName>
                                        </p:attrNameLst>
                                      </p:cBhvr>
                                      <p:rCtr x="0" y="1991"/>
                                    </p:animMotion>
                                  </p:childTnLst>
                                </p:cTn>
                              </p:par>
                              <p:par>
                                <p:cTn id="69" presetID="10" presetClass="entr" presetSubtype="0" fill="hold" grpId="0" nodeType="withEffect">
                                  <p:stCondLst>
                                    <p:cond delay="75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42" presetClass="path" presetSubtype="0" decel="30000" fill="hold" grpId="1" nodeType="withEffect">
                                  <p:stCondLst>
                                    <p:cond delay="750"/>
                                  </p:stCondLst>
                                  <p:childTnLst>
                                    <p:animMotion origin="layout" path="M -2.5E-6 -0.03981 L -2.5E-6 0.0787 " pathEditMode="relative" rAng="0" ptsTypes="AA">
                                      <p:cBhvr>
                                        <p:cTn id="73" dur="750" spd="-100000" fill="hold"/>
                                        <p:tgtEl>
                                          <p:spTgt spid="22"/>
                                        </p:tgtEl>
                                        <p:attrNameLst>
                                          <p:attrName>ppt_x</p:attrName>
                                          <p:attrName>ppt_y</p:attrName>
                                        </p:attrNameLst>
                                      </p:cBhvr>
                                      <p:rCtr x="0" y="5926"/>
                                    </p:animMotion>
                                  </p:childTnLst>
                                </p:cTn>
                              </p:par>
                              <p:par>
                                <p:cTn id="74" presetID="42" presetClass="path" presetSubtype="0" accel="30000" decel="30000" fill="hold" grpId="2" nodeType="withEffect">
                                  <p:stCondLst>
                                    <p:cond delay="1500"/>
                                  </p:stCondLst>
                                  <p:childTnLst>
                                    <p:animMotion origin="layout" path="M -2.5E-6 -0.03981 L -2.5E-6 -3.7037E-7 " pathEditMode="relative" rAng="0" ptsTypes="AA">
                                      <p:cBhvr>
                                        <p:cTn id="75" dur="750" fill="hold"/>
                                        <p:tgtEl>
                                          <p:spTgt spid="22"/>
                                        </p:tgtEl>
                                        <p:attrNameLst>
                                          <p:attrName>ppt_x</p:attrName>
                                          <p:attrName>ppt_y</p:attrName>
                                        </p:attrNameLst>
                                      </p:cBhvr>
                                      <p:rCtr x="0" y="1991"/>
                                    </p:animMotion>
                                  </p:childTnLst>
                                </p:cTn>
                              </p:par>
                              <p:par>
                                <p:cTn id="76" presetID="10" presetClass="entr" presetSubtype="0" fill="hold" grpId="0" nodeType="withEffect">
                                  <p:stCondLst>
                                    <p:cond delay="15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42" presetClass="path" presetSubtype="0" accel="30000" decel="30000" fill="hold" grpId="1" nodeType="withEffect">
                                  <p:stCondLst>
                                    <p:cond delay="1500"/>
                                  </p:stCondLst>
                                  <p:childTnLst>
                                    <p:animMotion origin="layout" path="M -2.5E-6 -0.03981 L -2.5E-6 -3.7037E-7 " pathEditMode="relative" rAng="0" ptsTypes="AA">
                                      <p:cBhvr>
                                        <p:cTn id="80" dur="750" fill="hold"/>
                                        <p:tgtEl>
                                          <p:spTgt spid="51"/>
                                        </p:tgtEl>
                                        <p:attrNameLst>
                                          <p:attrName>ppt_x</p:attrName>
                                          <p:attrName>ppt_y</p:attrName>
                                        </p:attrNameLst>
                                      </p:cBhvr>
                                      <p:rCtr x="0" y="1991"/>
                                    </p:animMotion>
                                  </p:childTnLst>
                                </p:cTn>
                              </p:par>
                              <p:par>
                                <p:cTn id="81" presetID="10" presetClass="entr" presetSubtype="0" fill="hold" grpId="0" nodeType="withEffect">
                                  <p:stCondLst>
                                    <p:cond delay="15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42" presetClass="path" presetSubtype="0" accel="30000" decel="30000" fill="hold" grpId="1" nodeType="withEffect">
                                  <p:stCondLst>
                                    <p:cond delay="1500"/>
                                  </p:stCondLst>
                                  <p:childTnLst>
                                    <p:animMotion origin="layout" path="M -2.5E-6 -0.03981 L -2.5E-6 -3.7037E-7 " pathEditMode="relative" rAng="0" ptsTypes="AA">
                                      <p:cBhvr>
                                        <p:cTn id="85" dur="750" fill="hold"/>
                                        <p:tgtEl>
                                          <p:spTgt spid="61"/>
                                        </p:tgtEl>
                                        <p:attrNameLst>
                                          <p:attrName>ppt_x</p:attrName>
                                          <p:attrName>ppt_y</p:attrName>
                                        </p:attrNameLst>
                                      </p:cBhvr>
                                      <p:rCtr x="0" y="1991"/>
                                    </p:animMotion>
                                  </p:childTnLst>
                                </p:cTn>
                              </p:par>
                              <p:par>
                                <p:cTn id="86" presetID="22" presetClass="entr" presetSubtype="4" fill="hold" grpId="0" nodeType="withEffect">
                                  <p:stCondLst>
                                    <p:cond delay="2000"/>
                                  </p:stCondLst>
                                  <p:childTnLst>
                                    <p:set>
                                      <p:cBhvr>
                                        <p:cTn id="87" dur="1" fill="hold">
                                          <p:stCondLst>
                                            <p:cond delay="0"/>
                                          </p:stCondLst>
                                        </p:cTn>
                                        <p:tgtEl>
                                          <p:spTgt spid="47"/>
                                        </p:tgtEl>
                                        <p:attrNameLst>
                                          <p:attrName>style.visibility</p:attrName>
                                        </p:attrNameLst>
                                      </p:cBhvr>
                                      <p:to>
                                        <p:strVal val="visible"/>
                                      </p:to>
                                    </p:set>
                                    <p:animEffect transition="in" filter="wipe(down)">
                                      <p:cBhvr>
                                        <p:cTn id="88" dur="750"/>
                                        <p:tgtEl>
                                          <p:spTgt spid="47"/>
                                        </p:tgtEl>
                                      </p:cBhvr>
                                    </p:animEffect>
                                  </p:childTnLst>
                                </p:cTn>
                              </p:par>
                              <p:par>
                                <p:cTn id="89" presetID="22" presetClass="entr" presetSubtype="4" fill="hold" grpId="0" nodeType="withEffect">
                                  <p:stCondLst>
                                    <p:cond delay="2000"/>
                                  </p:stCondLst>
                                  <p:childTnLst>
                                    <p:set>
                                      <p:cBhvr>
                                        <p:cTn id="90" dur="1" fill="hold">
                                          <p:stCondLst>
                                            <p:cond delay="0"/>
                                          </p:stCondLst>
                                        </p:cTn>
                                        <p:tgtEl>
                                          <p:spTgt spid="57"/>
                                        </p:tgtEl>
                                        <p:attrNameLst>
                                          <p:attrName>style.visibility</p:attrName>
                                        </p:attrNameLst>
                                      </p:cBhvr>
                                      <p:to>
                                        <p:strVal val="visible"/>
                                      </p:to>
                                    </p:set>
                                    <p:animEffect transition="in" filter="wipe(down)">
                                      <p:cBhvr>
                                        <p:cTn id="91" dur="750"/>
                                        <p:tgtEl>
                                          <p:spTgt spid="57"/>
                                        </p:tgtEl>
                                      </p:cBhvr>
                                    </p:animEffect>
                                  </p:childTnLst>
                                </p:cTn>
                              </p:par>
                              <p:par>
                                <p:cTn id="92" presetID="22" presetClass="entr" presetSubtype="4" fill="hold" grpId="0" nodeType="withEffect">
                                  <p:stCondLst>
                                    <p:cond delay="2000"/>
                                  </p:stCondLst>
                                  <p:childTnLst>
                                    <p:set>
                                      <p:cBhvr>
                                        <p:cTn id="93" dur="1" fill="hold">
                                          <p:stCondLst>
                                            <p:cond delay="0"/>
                                          </p:stCondLst>
                                        </p:cTn>
                                        <p:tgtEl>
                                          <p:spTgt spid="52"/>
                                        </p:tgtEl>
                                        <p:attrNameLst>
                                          <p:attrName>style.visibility</p:attrName>
                                        </p:attrNameLst>
                                      </p:cBhvr>
                                      <p:to>
                                        <p:strVal val="visible"/>
                                      </p:to>
                                    </p:set>
                                    <p:animEffect transition="in" filter="wipe(down)">
                                      <p:cBhvr>
                                        <p:cTn id="94" dur="750"/>
                                        <p:tgtEl>
                                          <p:spTgt spid="52"/>
                                        </p:tgtEl>
                                      </p:cBhvr>
                                    </p:animEffect>
                                  </p:childTnLst>
                                </p:cTn>
                              </p:par>
                              <p:par>
                                <p:cTn id="95" presetID="22" presetClass="entr" presetSubtype="4" fill="hold" grpId="0" nodeType="withEffect">
                                  <p:stCondLst>
                                    <p:cond delay="2000"/>
                                  </p:stCondLst>
                                  <p:childTnLst>
                                    <p:set>
                                      <p:cBhvr>
                                        <p:cTn id="96" dur="1" fill="hold">
                                          <p:stCondLst>
                                            <p:cond delay="0"/>
                                          </p:stCondLst>
                                        </p:cTn>
                                        <p:tgtEl>
                                          <p:spTgt spid="62"/>
                                        </p:tgtEl>
                                        <p:attrNameLst>
                                          <p:attrName>style.visibility</p:attrName>
                                        </p:attrNameLst>
                                      </p:cBhvr>
                                      <p:to>
                                        <p:strVal val="visible"/>
                                      </p:to>
                                    </p:set>
                                    <p:animEffect transition="in" filter="wipe(down)">
                                      <p:cBhvr>
                                        <p:cTn id="97" dur="750"/>
                                        <p:tgtEl>
                                          <p:spTgt spid="62"/>
                                        </p:tgtEl>
                                      </p:cBhvr>
                                    </p:animEffect>
                                  </p:childTnLst>
                                </p:cTn>
                              </p:par>
                              <p:par>
                                <p:cTn id="98" presetID="16" presetClass="entr" presetSubtype="37" fill="hold" nodeType="withEffect">
                                  <p:stCondLst>
                                    <p:cond delay="2000"/>
                                  </p:stCondLst>
                                  <p:childTnLst>
                                    <p:set>
                                      <p:cBhvr>
                                        <p:cTn id="99" dur="1" fill="hold">
                                          <p:stCondLst>
                                            <p:cond delay="0"/>
                                          </p:stCondLst>
                                        </p:cTn>
                                        <p:tgtEl>
                                          <p:spTgt spid="48"/>
                                        </p:tgtEl>
                                        <p:attrNameLst>
                                          <p:attrName>style.visibility</p:attrName>
                                        </p:attrNameLst>
                                      </p:cBhvr>
                                      <p:to>
                                        <p:strVal val="visible"/>
                                      </p:to>
                                    </p:set>
                                    <p:animEffect transition="in" filter="barn(outVertical)">
                                      <p:cBhvr>
                                        <p:cTn id="100" dur="750"/>
                                        <p:tgtEl>
                                          <p:spTgt spid="48"/>
                                        </p:tgtEl>
                                      </p:cBhvr>
                                    </p:animEffect>
                                  </p:childTnLst>
                                </p:cTn>
                              </p:par>
                              <p:par>
                                <p:cTn id="101" presetID="16" presetClass="entr" presetSubtype="37" fill="hold" nodeType="withEffect">
                                  <p:stCondLst>
                                    <p:cond delay="2000"/>
                                  </p:stCondLst>
                                  <p:childTnLst>
                                    <p:set>
                                      <p:cBhvr>
                                        <p:cTn id="102" dur="1" fill="hold">
                                          <p:stCondLst>
                                            <p:cond delay="0"/>
                                          </p:stCondLst>
                                        </p:cTn>
                                        <p:tgtEl>
                                          <p:spTgt spid="58"/>
                                        </p:tgtEl>
                                        <p:attrNameLst>
                                          <p:attrName>style.visibility</p:attrName>
                                        </p:attrNameLst>
                                      </p:cBhvr>
                                      <p:to>
                                        <p:strVal val="visible"/>
                                      </p:to>
                                    </p:set>
                                    <p:animEffect transition="in" filter="barn(outVertical)">
                                      <p:cBhvr>
                                        <p:cTn id="103" dur="750"/>
                                        <p:tgtEl>
                                          <p:spTgt spid="58"/>
                                        </p:tgtEl>
                                      </p:cBhvr>
                                    </p:animEffect>
                                  </p:childTnLst>
                                </p:cTn>
                              </p:par>
                              <p:par>
                                <p:cTn id="104" presetID="16" presetClass="entr" presetSubtype="37" fill="hold" nodeType="withEffect">
                                  <p:stCondLst>
                                    <p:cond delay="2000"/>
                                  </p:stCondLst>
                                  <p:childTnLst>
                                    <p:set>
                                      <p:cBhvr>
                                        <p:cTn id="105" dur="1" fill="hold">
                                          <p:stCondLst>
                                            <p:cond delay="0"/>
                                          </p:stCondLst>
                                        </p:cTn>
                                        <p:tgtEl>
                                          <p:spTgt spid="53"/>
                                        </p:tgtEl>
                                        <p:attrNameLst>
                                          <p:attrName>style.visibility</p:attrName>
                                        </p:attrNameLst>
                                      </p:cBhvr>
                                      <p:to>
                                        <p:strVal val="visible"/>
                                      </p:to>
                                    </p:set>
                                    <p:animEffect transition="in" filter="barn(outVertical)">
                                      <p:cBhvr>
                                        <p:cTn id="106" dur="750"/>
                                        <p:tgtEl>
                                          <p:spTgt spid="53"/>
                                        </p:tgtEl>
                                      </p:cBhvr>
                                    </p:animEffect>
                                  </p:childTnLst>
                                </p:cTn>
                              </p:par>
                              <p:par>
                                <p:cTn id="107" presetID="16" presetClass="entr" presetSubtype="37" fill="hold" nodeType="withEffect">
                                  <p:stCondLst>
                                    <p:cond delay="2000"/>
                                  </p:stCondLst>
                                  <p:childTnLst>
                                    <p:set>
                                      <p:cBhvr>
                                        <p:cTn id="108" dur="1" fill="hold">
                                          <p:stCondLst>
                                            <p:cond delay="0"/>
                                          </p:stCondLst>
                                        </p:cTn>
                                        <p:tgtEl>
                                          <p:spTgt spid="63"/>
                                        </p:tgtEl>
                                        <p:attrNameLst>
                                          <p:attrName>style.visibility</p:attrName>
                                        </p:attrNameLst>
                                      </p:cBhvr>
                                      <p:to>
                                        <p:strVal val="visible"/>
                                      </p:to>
                                    </p:set>
                                    <p:animEffect transition="in" filter="barn(outVertical)">
                                      <p:cBhvr>
                                        <p:cTn id="109" dur="750"/>
                                        <p:tgtEl>
                                          <p:spTgt spid="63"/>
                                        </p:tgtEl>
                                      </p:cBhvr>
                                    </p:animEffect>
                                  </p:childTnLst>
                                </p:cTn>
                              </p:par>
                              <p:par>
                                <p:cTn id="110" presetID="53" presetClass="entr" presetSubtype="16" fill="hold" grpId="0" nodeType="withEffect">
                                  <p:stCondLst>
                                    <p:cond delay="200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750" fill="hold"/>
                                        <p:tgtEl>
                                          <p:spTgt spid="49"/>
                                        </p:tgtEl>
                                        <p:attrNameLst>
                                          <p:attrName>ppt_w</p:attrName>
                                        </p:attrNameLst>
                                      </p:cBhvr>
                                      <p:tavLst>
                                        <p:tav tm="0">
                                          <p:val>
                                            <p:fltVal val="0"/>
                                          </p:val>
                                        </p:tav>
                                        <p:tav tm="100000">
                                          <p:val>
                                            <p:strVal val="#ppt_w"/>
                                          </p:val>
                                        </p:tav>
                                      </p:tavLst>
                                    </p:anim>
                                    <p:anim calcmode="lin" valueType="num">
                                      <p:cBhvr>
                                        <p:cTn id="113" dur="750" fill="hold"/>
                                        <p:tgtEl>
                                          <p:spTgt spid="49"/>
                                        </p:tgtEl>
                                        <p:attrNameLst>
                                          <p:attrName>ppt_h</p:attrName>
                                        </p:attrNameLst>
                                      </p:cBhvr>
                                      <p:tavLst>
                                        <p:tav tm="0">
                                          <p:val>
                                            <p:fltVal val="0"/>
                                          </p:val>
                                        </p:tav>
                                        <p:tav tm="100000">
                                          <p:val>
                                            <p:strVal val="#ppt_h"/>
                                          </p:val>
                                        </p:tav>
                                      </p:tavLst>
                                    </p:anim>
                                    <p:animEffect transition="in" filter="fade">
                                      <p:cBhvr>
                                        <p:cTn id="114" dur="750"/>
                                        <p:tgtEl>
                                          <p:spTgt spid="49"/>
                                        </p:tgtEl>
                                      </p:cBhvr>
                                    </p:animEffect>
                                  </p:childTnLst>
                                </p:cTn>
                              </p:par>
                              <p:par>
                                <p:cTn id="115" presetID="53" presetClass="entr" presetSubtype="16" fill="hold" grpId="0" nodeType="withEffect">
                                  <p:stCondLst>
                                    <p:cond delay="2000"/>
                                  </p:stCondLst>
                                  <p:childTnLst>
                                    <p:set>
                                      <p:cBhvr>
                                        <p:cTn id="116" dur="1" fill="hold">
                                          <p:stCondLst>
                                            <p:cond delay="0"/>
                                          </p:stCondLst>
                                        </p:cTn>
                                        <p:tgtEl>
                                          <p:spTgt spid="59"/>
                                        </p:tgtEl>
                                        <p:attrNameLst>
                                          <p:attrName>style.visibility</p:attrName>
                                        </p:attrNameLst>
                                      </p:cBhvr>
                                      <p:to>
                                        <p:strVal val="visible"/>
                                      </p:to>
                                    </p:set>
                                    <p:anim calcmode="lin" valueType="num">
                                      <p:cBhvr>
                                        <p:cTn id="117" dur="750" fill="hold"/>
                                        <p:tgtEl>
                                          <p:spTgt spid="59"/>
                                        </p:tgtEl>
                                        <p:attrNameLst>
                                          <p:attrName>ppt_w</p:attrName>
                                        </p:attrNameLst>
                                      </p:cBhvr>
                                      <p:tavLst>
                                        <p:tav tm="0">
                                          <p:val>
                                            <p:fltVal val="0"/>
                                          </p:val>
                                        </p:tav>
                                        <p:tav tm="100000">
                                          <p:val>
                                            <p:strVal val="#ppt_w"/>
                                          </p:val>
                                        </p:tav>
                                      </p:tavLst>
                                    </p:anim>
                                    <p:anim calcmode="lin" valueType="num">
                                      <p:cBhvr>
                                        <p:cTn id="118" dur="750" fill="hold"/>
                                        <p:tgtEl>
                                          <p:spTgt spid="59"/>
                                        </p:tgtEl>
                                        <p:attrNameLst>
                                          <p:attrName>ppt_h</p:attrName>
                                        </p:attrNameLst>
                                      </p:cBhvr>
                                      <p:tavLst>
                                        <p:tav tm="0">
                                          <p:val>
                                            <p:fltVal val="0"/>
                                          </p:val>
                                        </p:tav>
                                        <p:tav tm="100000">
                                          <p:val>
                                            <p:strVal val="#ppt_h"/>
                                          </p:val>
                                        </p:tav>
                                      </p:tavLst>
                                    </p:anim>
                                    <p:animEffect transition="in" filter="fade">
                                      <p:cBhvr>
                                        <p:cTn id="119" dur="750"/>
                                        <p:tgtEl>
                                          <p:spTgt spid="59"/>
                                        </p:tgtEl>
                                      </p:cBhvr>
                                    </p:animEffect>
                                  </p:childTnLst>
                                </p:cTn>
                              </p:par>
                              <p:par>
                                <p:cTn id="120" presetID="53" presetClass="entr" presetSubtype="16" fill="hold" grpId="0" nodeType="withEffect">
                                  <p:stCondLst>
                                    <p:cond delay="200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750" fill="hold"/>
                                        <p:tgtEl>
                                          <p:spTgt spid="54"/>
                                        </p:tgtEl>
                                        <p:attrNameLst>
                                          <p:attrName>ppt_w</p:attrName>
                                        </p:attrNameLst>
                                      </p:cBhvr>
                                      <p:tavLst>
                                        <p:tav tm="0">
                                          <p:val>
                                            <p:fltVal val="0"/>
                                          </p:val>
                                        </p:tav>
                                        <p:tav tm="100000">
                                          <p:val>
                                            <p:strVal val="#ppt_w"/>
                                          </p:val>
                                        </p:tav>
                                      </p:tavLst>
                                    </p:anim>
                                    <p:anim calcmode="lin" valueType="num">
                                      <p:cBhvr>
                                        <p:cTn id="123" dur="750" fill="hold"/>
                                        <p:tgtEl>
                                          <p:spTgt spid="54"/>
                                        </p:tgtEl>
                                        <p:attrNameLst>
                                          <p:attrName>ppt_h</p:attrName>
                                        </p:attrNameLst>
                                      </p:cBhvr>
                                      <p:tavLst>
                                        <p:tav tm="0">
                                          <p:val>
                                            <p:fltVal val="0"/>
                                          </p:val>
                                        </p:tav>
                                        <p:tav tm="100000">
                                          <p:val>
                                            <p:strVal val="#ppt_h"/>
                                          </p:val>
                                        </p:tav>
                                      </p:tavLst>
                                    </p:anim>
                                    <p:animEffect transition="in" filter="fade">
                                      <p:cBhvr>
                                        <p:cTn id="124" dur="750"/>
                                        <p:tgtEl>
                                          <p:spTgt spid="54"/>
                                        </p:tgtEl>
                                      </p:cBhvr>
                                    </p:animEffect>
                                  </p:childTnLst>
                                </p:cTn>
                              </p:par>
                              <p:par>
                                <p:cTn id="125" presetID="53" presetClass="entr" presetSubtype="16" fill="hold" grpId="0" nodeType="withEffect">
                                  <p:stCondLst>
                                    <p:cond delay="200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750" fill="hold"/>
                                        <p:tgtEl>
                                          <p:spTgt spid="64"/>
                                        </p:tgtEl>
                                        <p:attrNameLst>
                                          <p:attrName>ppt_w</p:attrName>
                                        </p:attrNameLst>
                                      </p:cBhvr>
                                      <p:tavLst>
                                        <p:tav tm="0">
                                          <p:val>
                                            <p:fltVal val="0"/>
                                          </p:val>
                                        </p:tav>
                                        <p:tav tm="100000">
                                          <p:val>
                                            <p:strVal val="#ppt_w"/>
                                          </p:val>
                                        </p:tav>
                                      </p:tavLst>
                                    </p:anim>
                                    <p:anim calcmode="lin" valueType="num">
                                      <p:cBhvr>
                                        <p:cTn id="128" dur="750" fill="hold"/>
                                        <p:tgtEl>
                                          <p:spTgt spid="64"/>
                                        </p:tgtEl>
                                        <p:attrNameLst>
                                          <p:attrName>ppt_h</p:attrName>
                                        </p:attrNameLst>
                                      </p:cBhvr>
                                      <p:tavLst>
                                        <p:tav tm="0">
                                          <p:val>
                                            <p:fltVal val="0"/>
                                          </p:val>
                                        </p:tav>
                                        <p:tav tm="100000">
                                          <p:val>
                                            <p:strVal val="#ppt_h"/>
                                          </p:val>
                                        </p:tav>
                                      </p:tavLst>
                                    </p:anim>
                                    <p:animEffect transition="in" filter="fade">
                                      <p:cBhvr>
                                        <p:cTn id="129" dur="750"/>
                                        <p:tgtEl>
                                          <p:spTgt spid="64"/>
                                        </p:tgtEl>
                                      </p:cBhvr>
                                    </p:animEffect>
                                  </p:childTnLst>
                                </p:cTn>
                              </p:par>
                              <p:par>
                                <p:cTn id="130" presetID="53" presetClass="entr" presetSubtype="16" fill="hold" grpId="0" nodeType="withEffect">
                                  <p:stCondLst>
                                    <p:cond delay="200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750" fill="hold"/>
                                        <p:tgtEl>
                                          <p:spTgt spid="66"/>
                                        </p:tgtEl>
                                        <p:attrNameLst>
                                          <p:attrName>ppt_w</p:attrName>
                                        </p:attrNameLst>
                                      </p:cBhvr>
                                      <p:tavLst>
                                        <p:tav tm="0">
                                          <p:val>
                                            <p:fltVal val="0"/>
                                          </p:val>
                                        </p:tav>
                                        <p:tav tm="100000">
                                          <p:val>
                                            <p:strVal val="#ppt_w"/>
                                          </p:val>
                                        </p:tav>
                                      </p:tavLst>
                                    </p:anim>
                                    <p:anim calcmode="lin" valueType="num">
                                      <p:cBhvr>
                                        <p:cTn id="133" dur="750" fill="hold"/>
                                        <p:tgtEl>
                                          <p:spTgt spid="66"/>
                                        </p:tgtEl>
                                        <p:attrNameLst>
                                          <p:attrName>ppt_h</p:attrName>
                                        </p:attrNameLst>
                                      </p:cBhvr>
                                      <p:tavLst>
                                        <p:tav tm="0">
                                          <p:val>
                                            <p:fltVal val="0"/>
                                          </p:val>
                                        </p:tav>
                                        <p:tav tm="100000">
                                          <p:val>
                                            <p:strVal val="#ppt_h"/>
                                          </p:val>
                                        </p:tav>
                                      </p:tavLst>
                                    </p:anim>
                                    <p:animEffect transition="in" filter="fade">
                                      <p:cBhvr>
                                        <p:cTn id="134" dur="750"/>
                                        <p:tgtEl>
                                          <p:spTgt spid="66"/>
                                        </p:tgtEl>
                                      </p:cBhvr>
                                    </p:animEffect>
                                  </p:childTnLst>
                                </p:cTn>
                              </p:par>
                              <p:par>
                                <p:cTn id="135" presetID="53" presetClass="entr" presetSubtype="16" fill="hold" grpId="0" nodeType="withEffect">
                                  <p:stCondLst>
                                    <p:cond delay="2000"/>
                                  </p:stCondLst>
                                  <p:childTnLst>
                                    <p:set>
                                      <p:cBhvr>
                                        <p:cTn id="136" dur="1" fill="hold">
                                          <p:stCondLst>
                                            <p:cond delay="0"/>
                                          </p:stCondLst>
                                        </p:cTn>
                                        <p:tgtEl>
                                          <p:spTgt spid="65"/>
                                        </p:tgtEl>
                                        <p:attrNameLst>
                                          <p:attrName>style.visibility</p:attrName>
                                        </p:attrNameLst>
                                      </p:cBhvr>
                                      <p:to>
                                        <p:strVal val="visible"/>
                                      </p:to>
                                    </p:set>
                                    <p:anim calcmode="lin" valueType="num">
                                      <p:cBhvr>
                                        <p:cTn id="137" dur="750" fill="hold"/>
                                        <p:tgtEl>
                                          <p:spTgt spid="65"/>
                                        </p:tgtEl>
                                        <p:attrNameLst>
                                          <p:attrName>ppt_w</p:attrName>
                                        </p:attrNameLst>
                                      </p:cBhvr>
                                      <p:tavLst>
                                        <p:tav tm="0">
                                          <p:val>
                                            <p:fltVal val="0"/>
                                          </p:val>
                                        </p:tav>
                                        <p:tav tm="100000">
                                          <p:val>
                                            <p:strVal val="#ppt_w"/>
                                          </p:val>
                                        </p:tav>
                                      </p:tavLst>
                                    </p:anim>
                                    <p:anim calcmode="lin" valueType="num">
                                      <p:cBhvr>
                                        <p:cTn id="138" dur="750" fill="hold"/>
                                        <p:tgtEl>
                                          <p:spTgt spid="65"/>
                                        </p:tgtEl>
                                        <p:attrNameLst>
                                          <p:attrName>ppt_h</p:attrName>
                                        </p:attrNameLst>
                                      </p:cBhvr>
                                      <p:tavLst>
                                        <p:tav tm="0">
                                          <p:val>
                                            <p:fltVal val="0"/>
                                          </p:val>
                                        </p:tav>
                                        <p:tav tm="100000">
                                          <p:val>
                                            <p:strVal val="#ppt_h"/>
                                          </p:val>
                                        </p:tav>
                                      </p:tavLst>
                                    </p:anim>
                                    <p:animEffect transition="in" filter="fade">
                                      <p:cBhvr>
                                        <p:cTn id="139" dur="750"/>
                                        <p:tgtEl>
                                          <p:spTgt spid="65"/>
                                        </p:tgtEl>
                                      </p:cBhvr>
                                    </p:animEffect>
                                  </p:childTnLst>
                                </p:cTn>
                              </p:par>
                              <p:par>
                                <p:cTn id="140" presetID="53" presetClass="entr" presetSubtype="16" fill="hold" grpId="0" nodeType="withEffect">
                                  <p:stCondLst>
                                    <p:cond delay="200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750" fill="hold"/>
                                        <p:tgtEl>
                                          <p:spTgt spid="67"/>
                                        </p:tgtEl>
                                        <p:attrNameLst>
                                          <p:attrName>ppt_w</p:attrName>
                                        </p:attrNameLst>
                                      </p:cBhvr>
                                      <p:tavLst>
                                        <p:tav tm="0">
                                          <p:val>
                                            <p:fltVal val="0"/>
                                          </p:val>
                                        </p:tav>
                                        <p:tav tm="100000">
                                          <p:val>
                                            <p:strVal val="#ppt_w"/>
                                          </p:val>
                                        </p:tav>
                                      </p:tavLst>
                                    </p:anim>
                                    <p:anim calcmode="lin" valueType="num">
                                      <p:cBhvr>
                                        <p:cTn id="143" dur="750" fill="hold"/>
                                        <p:tgtEl>
                                          <p:spTgt spid="67"/>
                                        </p:tgtEl>
                                        <p:attrNameLst>
                                          <p:attrName>ppt_h</p:attrName>
                                        </p:attrNameLst>
                                      </p:cBhvr>
                                      <p:tavLst>
                                        <p:tav tm="0">
                                          <p:val>
                                            <p:fltVal val="0"/>
                                          </p:val>
                                        </p:tav>
                                        <p:tav tm="100000">
                                          <p:val>
                                            <p:strVal val="#ppt_h"/>
                                          </p:val>
                                        </p:tav>
                                      </p:tavLst>
                                    </p:anim>
                                    <p:animEffect transition="in" filter="fade">
                                      <p:cBhvr>
                                        <p:cTn id="144" dur="750"/>
                                        <p:tgtEl>
                                          <p:spTgt spid="67"/>
                                        </p:tgtEl>
                                      </p:cBhvr>
                                    </p:animEffect>
                                  </p:childTnLst>
                                </p:cTn>
                              </p:par>
                              <p:par>
                                <p:cTn id="145" presetID="53" presetClass="entr" presetSubtype="16" fill="hold" nodeType="withEffect">
                                  <p:stCondLst>
                                    <p:cond delay="2000"/>
                                  </p:stCondLst>
                                  <p:childTnLst>
                                    <p:set>
                                      <p:cBhvr>
                                        <p:cTn id="146" dur="1" fill="hold">
                                          <p:stCondLst>
                                            <p:cond delay="0"/>
                                          </p:stCondLst>
                                        </p:cTn>
                                        <p:tgtEl>
                                          <p:spTgt spid="68"/>
                                        </p:tgtEl>
                                        <p:attrNameLst>
                                          <p:attrName>style.visibility</p:attrName>
                                        </p:attrNameLst>
                                      </p:cBhvr>
                                      <p:to>
                                        <p:strVal val="visible"/>
                                      </p:to>
                                    </p:set>
                                    <p:anim calcmode="lin" valueType="num">
                                      <p:cBhvr>
                                        <p:cTn id="147" dur="750" fill="hold"/>
                                        <p:tgtEl>
                                          <p:spTgt spid="68"/>
                                        </p:tgtEl>
                                        <p:attrNameLst>
                                          <p:attrName>ppt_w</p:attrName>
                                        </p:attrNameLst>
                                      </p:cBhvr>
                                      <p:tavLst>
                                        <p:tav tm="0">
                                          <p:val>
                                            <p:fltVal val="0"/>
                                          </p:val>
                                        </p:tav>
                                        <p:tav tm="100000">
                                          <p:val>
                                            <p:strVal val="#ppt_w"/>
                                          </p:val>
                                        </p:tav>
                                      </p:tavLst>
                                    </p:anim>
                                    <p:anim calcmode="lin" valueType="num">
                                      <p:cBhvr>
                                        <p:cTn id="148" dur="750" fill="hold"/>
                                        <p:tgtEl>
                                          <p:spTgt spid="68"/>
                                        </p:tgtEl>
                                        <p:attrNameLst>
                                          <p:attrName>ppt_h</p:attrName>
                                        </p:attrNameLst>
                                      </p:cBhvr>
                                      <p:tavLst>
                                        <p:tav tm="0">
                                          <p:val>
                                            <p:fltVal val="0"/>
                                          </p:val>
                                        </p:tav>
                                        <p:tav tm="100000">
                                          <p:val>
                                            <p:strVal val="#ppt_h"/>
                                          </p:val>
                                        </p:tav>
                                      </p:tavLst>
                                    </p:anim>
                                    <p:animEffect transition="in" filter="fade">
                                      <p:cBhvr>
                                        <p:cTn id="149" dur="750"/>
                                        <p:tgtEl>
                                          <p:spTgt spid="68"/>
                                        </p:tgtEl>
                                      </p:cBhvr>
                                    </p:animEffect>
                                  </p:childTnLst>
                                </p:cTn>
                              </p:par>
                              <p:par>
                                <p:cTn id="150" presetID="22" presetClass="entr" presetSubtype="8" fill="hold" grpId="0" nodeType="withEffect">
                                  <p:stCondLst>
                                    <p:cond delay="2500"/>
                                  </p:stCondLst>
                                  <p:childTnLst>
                                    <p:set>
                                      <p:cBhvr>
                                        <p:cTn id="151" dur="1" fill="hold">
                                          <p:stCondLst>
                                            <p:cond delay="0"/>
                                          </p:stCondLst>
                                        </p:cTn>
                                        <p:tgtEl>
                                          <p:spTgt spid="72"/>
                                        </p:tgtEl>
                                        <p:attrNameLst>
                                          <p:attrName>style.visibility</p:attrName>
                                        </p:attrNameLst>
                                      </p:cBhvr>
                                      <p:to>
                                        <p:strVal val="visible"/>
                                      </p:to>
                                    </p:set>
                                    <p:animEffect transition="in" filter="wipe(left)">
                                      <p:cBhvr>
                                        <p:cTn id="152" dur="750"/>
                                        <p:tgtEl>
                                          <p:spTgt spid="72"/>
                                        </p:tgtEl>
                                      </p:cBhvr>
                                    </p:animEffect>
                                  </p:childTnLst>
                                </p:cTn>
                              </p:par>
                              <p:par>
                                <p:cTn id="153" presetID="22" presetClass="entr" presetSubtype="8" fill="hold" grpId="0" nodeType="withEffect">
                                  <p:stCondLst>
                                    <p:cond delay="2500"/>
                                  </p:stCondLst>
                                  <p:childTnLst>
                                    <p:set>
                                      <p:cBhvr>
                                        <p:cTn id="154" dur="1" fill="hold">
                                          <p:stCondLst>
                                            <p:cond delay="0"/>
                                          </p:stCondLst>
                                        </p:cTn>
                                        <p:tgtEl>
                                          <p:spTgt spid="76"/>
                                        </p:tgtEl>
                                        <p:attrNameLst>
                                          <p:attrName>style.visibility</p:attrName>
                                        </p:attrNameLst>
                                      </p:cBhvr>
                                      <p:to>
                                        <p:strVal val="visible"/>
                                      </p:to>
                                    </p:set>
                                    <p:animEffect transition="in" filter="wipe(left)">
                                      <p:cBhvr>
                                        <p:cTn id="155" dur="750"/>
                                        <p:tgtEl>
                                          <p:spTgt spid="76"/>
                                        </p:tgtEl>
                                      </p:cBhvr>
                                    </p:animEffect>
                                  </p:childTnLst>
                                </p:cTn>
                              </p:par>
                              <p:par>
                                <p:cTn id="156" presetID="22" presetClass="entr" presetSubtype="8" fill="hold" grpId="0" nodeType="withEffect">
                                  <p:stCondLst>
                                    <p:cond delay="2500"/>
                                  </p:stCondLst>
                                  <p:childTnLst>
                                    <p:set>
                                      <p:cBhvr>
                                        <p:cTn id="157" dur="1" fill="hold">
                                          <p:stCondLst>
                                            <p:cond delay="0"/>
                                          </p:stCondLst>
                                        </p:cTn>
                                        <p:tgtEl>
                                          <p:spTgt spid="74"/>
                                        </p:tgtEl>
                                        <p:attrNameLst>
                                          <p:attrName>style.visibility</p:attrName>
                                        </p:attrNameLst>
                                      </p:cBhvr>
                                      <p:to>
                                        <p:strVal val="visible"/>
                                      </p:to>
                                    </p:set>
                                    <p:animEffect transition="in" filter="wipe(left)">
                                      <p:cBhvr>
                                        <p:cTn id="158" dur="750"/>
                                        <p:tgtEl>
                                          <p:spTgt spid="74"/>
                                        </p:tgtEl>
                                      </p:cBhvr>
                                    </p:animEffect>
                                  </p:childTnLst>
                                </p:cTn>
                              </p:par>
                              <p:par>
                                <p:cTn id="159" presetID="22" presetClass="entr" presetSubtype="8" fill="hold" grpId="0" nodeType="withEffect">
                                  <p:stCondLst>
                                    <p:cond delay="2500"/>
                                  </p:stCondLst>
                                  <p:childTnLst>
                                    <p:set>
                                      <p:cBhvr>
                                        <p:cTn id="160" dur="1" fill="hold">
                                          <p:stCondLst>
                                            <p:cond delay="0"/>
                                          </p:stCondLst>
                                        </p:cTn>
                                        <p:tgtEl>
                                          <p:spTgt spid="78"/>
                                        </p:tgtEl>
                                        <p:attrNameLst>
                                          <p:attrName>style.visibility</p:attrName>
                                        </p:attrNameLst>
                                      </p:cBhvr>
                                      <p:to>
                                        <p:strVal val="visible"/>
                                      </p:to>
                                    </p:set>
                                    <p:animEffect transition="in" filter="wipe(left)">
                                      <p:cBhvr>
                                        <p:cTn id="161" dur="750"/>
                                        <p:tgtEl>
                                          <p:spTgt spid="78"/>
                                        </p:tgtEl>
                                      </p:cBhvr>
                                    </p:animEffect>
                                  </p:childTnLst>
                                </p:cTn>
                              </p:par>
                              <p:par>
                                <p:cTn id="162" presetID="22" presetClass="entr" presetSubtype="2" fill="hold" grpId="0" nodeType="withEffect">
                                  <p:stCondLst>
                                    <p:cond delay="2500"/>
                                  </p:stCondLst>
                                  <p:childTnLst>
                                    <p:set>
                                      <p:cBhvr>
                                        <p:cTn id="163" dur="1" fill="hold">
                                          <p:stCondLst>
                                            <p:cond delay="0"/>
                                          </p:stCondLst>
                                        </p:cTn>
                                        <p:tgtEl>
                                          <p:spTgt spid="73"/>
                                        </p:tgtEl>
                                        <p:attrNameLst>
                                          <p:attrName>style.visibility</p:attrName>
                                        </p:attrNameLst>
                                      </p:cBhvr>
                                      <p:to>
                                        <p:strVal val="visible"/>
                                      </p:to>
                                    </p:set>
                                    <p:animEffect transition="in" filter="wipe(right)">
                                      <p:cBhvr>
                                        <p:cTn id="164" dur="750"/>
                                        <p:tgtEl>
                                          <p:spTgt spid="73"/>
                                        </p:tgtEl>
                                      </p:cBhvr>
                                    </p:animEffect>
                                  </p:childTnLst>
                                </p:cTn>
                              </p:par>
                              <p:par>
                                <p:cTn id="165" presetID="22" presetClass="entr" presetSubtype="2" fill="hold" grpId="0" nodeType="withEffect">
                                  <p:stCondLst>
                                    <p:cond delay="2500"/>
                                  </p:stCondLst>
                                  <p:childTnLst>
                                    <p:set>
                                      <p:cBhvr>
                                        <p:cTn id="166" dur="1" fill="hold">
                                          <p:stCondLst>
                                            <p:cond delay="0"/>
                                          </p:stCondLst>
                                        </p:cTn>
                                        <p:tgtEl>
                                          <p:spTgt spid="77"/>
                                        </p:tgtEl>
                                        <p:attrNameLst>
                                          <p:attrName>style.visibility</p:attrName>
                                        </p:attrNameLst>
                                      </p:cBhvr>
                                      <p:to>
                                        <p:strVal val="visible"/>
                                      </p:to>
                                    </p:set>
                                    <p:animEffect transition="in" filter="wipe(right)">
                                      <p:cBhvr>
                                        <p:cTn id="167" dur="750"/>
                                        <p:tgtEl>
                                          <p:spTgt spid="77"/>
                                        </p:tgtEl>
                                      </p:cBhvr>
                                    </p:animEffect>
                                  </p:childTnLst>
                                </p:cTn>
                              </p:par>
                              <p:par>
                                <p:cTn id="168" presetID="22" presetClass="entr" presetSubtype="2" fill="hold" grpId="0" nodeType="withEffect">
                                  <p:stCondLst>
                                    <p:cond delay="2500"/>
                                  </p:stCondLst>
                                  <p:childTnLst>
                                    <p:set>
                                      <p:cBhvr>
                                        <p:cTn id="169" dur="1" fill="hold">
                                          <p:stCondLst>
                                            <p:cond delay="0"/>
                                          </p:stCondLst>
                                        </p:cTn>
                                        <p:tgtEl>
                                          <p:spTgt spid="71"/>
                                        </p:tgtEl>
                                        <p:attrNameLst>
                                          <p:attrName>style.visibility</p:attrName>
                                        </p:attrNameLst>
                                      </p:cBhvr>
                                      <p:to>
                                        <p:strVal val="visible"/>
                                      </p:to>
                                    </p:set>
                                    <p:animEffect transition="in" filter="wipe(right)">
                                      <p:cBhvr>
                                        <p:cTn id="170" dur="750"/>
                                        <p:tgtEl>
                                          <p:spTgt spid="71"/>
                                        </p:tgtEl>
                                      </p:cBhvr>
                                    </p:animEffect>
                                  </p:childTnLst>
                                </p:cTn>
                              </p:par>
                              <p:par>
                                <p:cTn id="171" presetID="22" presetClass="entr" presetSubtype="2" fill="hold" grpId="0" nodeType="withEffect">
                                  <p:stCondLst>
                                    <p:cond delay="2500"/>
                                  </p:stCondLst>
                                  <p:childTnLst>
                                    <p:set>
                                      <p:cBhvr>
                                        <p:cTn id="172" dur="1" fill="hold">
                                          <p:stCondLst>
                                            <p:cond delay="0"/>
                                          </p:stCondLst>
                                        </p:cTn>
                                        <p:tgtEl>
                                          <p:spTgt spid="75"/>
                                        </p:tgtEl>
                                        <p:attrNameLst>
                                          <p:attrName>style.visibility</p:attrName>
                                        </p:attrNameLst>
                                      </p:cBhvr>
                                      <p:to>
                                        <p:strVal val="visible"/>
                                      </p:to>
                                    </p:set>
                                    <p:animEffect transition="in" filter="wipe(right)">
                                      <p:cBhvr>
                                        <p:cTn id="173"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Graphic spid="46" grpId="0">
        <p:bldAsOne/>
      </p:bldGraphic>
      <p:bldGraphic spid="46" grpId="1">
        <p:bldAsOne/>
      </p:bldGraphic>
      <p:bldP spid="47" grpId="0" animBg="1"/>
      <p:bldP spid="49" grpId="0"/>
      <p:bldGraphic spid="51" grpId="0">
        <p:bldAsOne/>
      </p:bldGraphic>
      <p:bldGraphic spid="51" grpId="1">
        <p:bldAsOne/>
      </p:bldGraphic>
      <p:bldP spid="52" grpId="0" animBg="1"/>
      <p:bldP spid="54" grpId="0"/>
      <p:bldGraphic spid="56" grpId="0">
        <p:bldAsOne/>
      </p:bldGraphic>
      <p:bldGraphic spid="56" grpId="1">
        <p:bldAsOne/>
      </p:bldGraphic>
      <p:bldP spid="57" grpId="0" animBg="1"/>
      <p:bldP spid="59" grpId="0"/>
      <p:bldGraphic spid="61" grpId="0">
        <p:bldAsOne/>
      </p:bldGraphic>
      <p:bldGraphic spid="61" grpId="1">
        <p:bldAsOne/>
      </p:bldGraphic>
      <p:bldP spid="62" grpId="0" animBg="1"/>
      <p:bldP spid="64" grpId="0"/>
      <p:bldP spid="65" grpId="0" animBg="1"/>
      <p:bldP spid="66" grpId="0" animBg="1"/>
      <p:bldP spid="67" grpId="0" animBg="1"/>
      <p:bldP spid="71" grpId="0"/>
      <p:bldP spid="72" grpId="0"/>
      <p:bldP spid="73" grpId="0"/>
      <p:bldP spid="74" grpId="0"/>
      <p:bldP spid="75" grpId="0"/>
      <p:bldP spid="76" grpId="0"/>
      <p:bldP spid="77" grpId="0"/>
      <p:bldP spid="78" grpId="0"/>
      <p:bldP spid="80"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266484" y="1251605"/>
            <a:ext cx="2092722" cy="2110627"/>
            <a:chOff x="5906967" y="3349001"/>
            <a:chExt cx="1722794" cy="1737534"/>
          </a:xfrm>
        </p:grpSpPr>
        <p:grpSp>
          <p:nvGrpSpPr>
            <p:cNvPr id="13" name="组合 12"/>
            <p:cNvGrpSpPr/>
            <p:nvPr/>
          </p:nvGrpSpPr>
          <p:grpSpPr>
            <a:xfrm>
              <a:off x="5906967" y="3349001"/>
              <a:ext cx="1722794" cy="1526899"/>
              <a:chOff x="452114" y="1509685"/>
              <a:chExt cx="2297059" cy="2035865"/>
            </a:xfrm>
          </p:grpSpPr>
          <p:grpSp>
            <p:nvGrpSpPr>
              <p:cNvPr id="14" name="组合 13"/>
              <p:cNvGrpSpPr/>
              <p:nvPr/>
            </p:nvGrpSpPr>
            <p:grpSpPr>
              <a:xfrm>
                <a:off x="452114" y="1509685"/>
                <a:ext cx="2297059" cy="2035865"/>
                <a:chOff x="1529861" y="1829264"/>
                <a:chExt cx="2452453" cy="2173589"/>
              </a:xfrm>
            </p:grpSpPr>
            <p:sp>
              <p:nvSpPr>
                <p:cNvPr id="22"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23"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DBF"/>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sp>
            <p:nvSpPr>
              <p:cNvPr id="16" name="文本框 72"/>
              <p:cNvSpPr txBox="1"/>
              <p:nvPr/>
            </p:nvSpPr>
            <p:spPr>
              <a:xfrm>
                <a:off x="848809" y="2202166"/>
                <a:ext cx="1539423" cy="503716"/>
              </a:xfrm>
              <a:prstGeom prst="rect">
                <a:avLst/>
              </a:prstGeom>
              <a:noFill/>
            </p:spPr>
            <p:txBody>
              <a:bodyPr wrap="square" rtlCol="0">
                <a:spAutoFit/>
              </a:bodyPr>
              <a:lstStyle/>
              <a:p>
                <a:pPr algn="ctr">
                  <a:lnSpc>
                    <a:spcPct val="150000"/>
                  </a:lnSpc>
                </a:pPr>
                <a:r>
                  <a:rPr lang="zh-CN" altLang="en-US" dirty="0">
                    <a:solidFill>
                      <a:schemeClr val="bg1"/>
                    </a:solidFill>
                    <a:cs typeface="+mn-ea"/>
                    <a:sym typeface="+mn-lt"/>
                  </a:rPr>
                  <a:t>现状</a:t>
                </a:r>
              </a:p>
            </p:txBody>
          </p:sp>
        </p:grpSp>
        <p:sp>
          <p:nvSpPr>
            <p:cNvPr id="25" name="Freeform 5"/>
            <p:cNvSpPr>
              <a:spLocks/>
            </p:cNvSpPr>
            <p:nvPr/>
          </p:nvSpPr>
          <p:spPr bwMode="auto">
            <a:xfrm>
              <a:off x="6079741" y="4524556"/>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27" name="文本框 59"/>
            <p:cNvSpPr txBox="1"/>
            <p:nvPr/>
          </p:nvSpPr>
          <p:spPr>
            <a:xfrm>
              <a:off x="6016653" y="4636576"/>
              <a:ext cx="750088" cy="380057"/>
            </a:xfrm>
            <a:prstGeom prst="rect">
              <a:avLst/>
            </a:prstGeom>
            <a:noFill/>
          </p:spPr>
          <p:txBody>
            <a:bodyPr wrap="square" rtlCol="0">
              <a:spAutoFit/>
            </a:bodyPr>
            <a:lstStyle/>
            <a:p>
              <a:pPr algn="ctr"/>
              <a:r>
                <a:rPr lang="en-US" altLang="zh-CN" sz="2400" dirty="0">
                  <a:solidFill>
                    <a:srgbClr val="FFB850"/>
                  </a:solidFill>
                  <a:cs typeface="+mn-ea"/>
                  <a:sym typeface="+mn-lt"/>
                </a:rPr>
                <a:t>01</a:t>
              </a:r>
              <a:endParaRPr lang="zh-CN" altLang="en-US" sz="2400" dirty="0">
                <a:solidFill>
                  <a:srgbClr val="FFB850"/>
                </a:solidFill>
                <a:cs typeface="+mn-ea"/>
                <a:sym typeface="+mn-lt"/>
              </a:endParaRPr>
            </a:p>
          </p:txBody>
        </p:sp>
        <p:grpSp>
          <p:nvGrpSpPr>
            <p:cNvPr id="9" name="组合 8"/>
            <p:cNvGrpSpPr/>
            <p:nvPr/>
          </p:nvGrpSpPr>
          <p:grpSpPr>
            <a:xfrm>
              <a:off x="6640074" y="3584239"/>
              <a:ext cx="283396" cy="310413"/>
              <a:chOff x="6222205" y="1429970"/>
              <a:chExt cx="283396" cy="310413"/>
            </a:xfrm>
          </p:grpSpPr>
          <p:sp>
            <p:nvSpPr>
              <p:cNvPr id="30" name="Freeform 9"/>
              <p:cNvSpPr>
                <a:spLocks/>
              </p:cNvSpPr>
              <p:nvPr/>
            </p:nvSpPr>
            <p:spPr bwMode="auto">
              <a:xfrm>
                <a:off x="6287941" y="1429970"/>
                <a:ext cx="151924" cy="158127"/>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1" name="Freeform 10"/>
              <p:cNvSpPr>
                <a:spLocks/>
              </p:cNvSpPr>
              <p:nvPr/>
            </p:nvSpPr>
            <p:spPr bwMode="auto">
              <a:xfrm>
                <a:off x="6222205" y="1576415"/>
                <a:ext cx="283396" cy="163968"/>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sp>
        <p:nvSpPr>
          <p:cNvPr id="32" name="TextBox 9"/>
          <p:cNvSpPr txBox="1"/>
          <p:nvPr/>
        </p:nvSpPr>
        <p:spPr>
          <a:xfrm>
            <a:off x="2266484" y="3734027"/>
            <a:ext cx="3916787" cy="2077492"/>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cs typeface="+mn-ea"/>
                <a:sym typeface="+mn-lt"/>
              </a:rPr>
              <a:t>未建立完整体系</a:t>
            </a:r>
            <a:endParaRPr lang="en-US" altLang="zh-CN" dirty="0">
              <a:cs typeface="+mn-ea"/>
              <a:sym typeface="+mn-lt"/>
            </a:endParaRPr>
          </a:p>
          <a:p>
            <a:pPr marL="285750" indent="-285750">
              <a:lnSpc>
                <a:spcPct val="150000"/>
              </a:lnSpc>
              <a:buFont typeface="Wingdings" panose="05000000000000000000" pitchFamily="2" charset="2"/>
              <a:buChar char="u"/>
            </a:pPr>
            <a:r>
              <a:rPr lang="zh-CN" altLang="en-US" dirty="0">
                <a:cs typeface="+mn-ea"/>
                <a:sym typeface="+mn-lt"/>
              </a:rPr>
              <a:t>未完善培训方法</a:t>
            </a:r>
          </a:p>
          <a:p>
            <a:pPr marL="285750" indent="-285750">
              <a:lnSpc>
                <a:spcPct val="150000"/>
              </a:lnSpc>
              <a:buFont typeface="Wingdings" panose="05000000000000000000" pitchFamily="2" charset="2"/>
              <a:buChar char="u"/>
            </a:pPr>
            <a:r>
              <a:rPr lang="zh-CN" altLang="en-US" dirty="0">
                <a:cs typeface="+mn-ea"/>
                <a:sym typeface="+mn-lt"/>
              </a:rPr>
              <a:t>随意性较强</a:t>
            </a:r>
          </a:p>
          <a:p>
            <a:pPr marL="285750" indent="-285750">
              <a:lnSpc>
                <a:spcPct val="150000"/>
              </a:lnSpc>
              <a:buFont typeface="Wingdings" panose="05000000000000000000" pitchFamily="2" charset="2"/>
              <a:buChar char="u"/>
            </a:pPr>
            <a:r>
              <a:rPr lang="zh-CN" altLang="en-US" dirty="0">
                <a:cs typeface="+mn-ea"/>
                <a:sym typeface="+mn-lt"/>
              </a:rPr>
              <a:t>无专职培训人员</a:t>
            </a:r>
          </a:p>
          <a:p>
            <a:pPr marL="285750" indent="-285750">
              <a:lnSpc>
                <a:spcPct val="150000"/>
              </a:lnSpc>
              <a:buFont typeface="Wingdings" panose="05000000000000000000" pitchFamily="2" charset="2"/>
              <a:buChar char="u"/>
            </a:pPr>
            <a:endParaRPr lang="zh-CN" altLang="en-US" sz="1400" dirty="0">
              <a:cs typeface="+mn-ea"/>
              <a:sym typeface="+mn-lt"/>
            </a:endParaRPr>
          </a:p>
        </p:txBody>
      </p:sp>
      <p:grpSp>
        <p:nvGrpSpPr>
          <p:cNvPr id="48" name="组合 47"/>
          <p:cNvGrpSpPr/>
          <p:nvPr/>
        </p:nvGrpSpPr>
        <p:grpSpPr>
          <a:xfrm>
            <a:off x="7757447" y="1274066"/>
            <a:ext cx="2092722" cy="2065705"/>
            <a:chOff x="8833465" y="3387155"/>
            <a:chExt cx="1722794" cy="1700553"/>
          </a:xfrm>
        </p:grpSpPr>
        <p:grpSp>
          <p:nvGrpSpPr>
            <p:cNvPr id="36" name="组合 35"/>
            <p:cNvGrpSpPr/>
            <p:nvPr/>
          </p:nvGrpSpPr>
          <p:grpSpPr>
            <a:xfrm>
              <a:off x="8833465" y="3387155"/>
              <a:ext cx="1722794" cy="1526899"/>
              <a:chOff x="452114" y="1509685"/>
              <a:chExt cx="2297059" cy="2035865"/>
            </a:xfrm>
          </p:grpSpPr>
          <p:grpSp>
            <p:nvGrpSpPr>
              <p:cNvPr id="42" name="组合 41"/>
              <p:cNvGrpSpPr/>
              <p:nvPr/>
            </p:nvGrpSpPr>
            <p:grpSpPr>
              <a:xfrm>
                <a:off x="452114" y="1509685"/>
                <a:ext cx="2297059" cy="2035865"/>
                <a:chOff x="1529861" y="1829264"/>
                <a:chExt cx="2452453" cy="2173589"/>
              </a:xfrm>
            </p:grpSpPr>
            <p:sp>
              <p:nvSpPr>
                <p:cNvPr id="45"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6" name="Freeform 5"/>
                <p:cNvSpPr>
                  <a:spLocks/>
                </p:cNvSpPr>
                <p:nvPr/>
              </p:nvSpPr>
              <p:spPr bwMode="auto">
                <a:xfrm>
                  <a:off x="1688670" y="1966893"/>
                  <a:ext cx="2130209"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B8484"/>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sp>
            <p:nvSpPr>
              <p:cNvPr id="44" name="文本框 72"/>
              <p:cNvSpPr txBox="1"/>
              <p:nvPr/>
            </p:nvSpPr>
            <p:spPr>
              <a:xfrm>
                <a:off x="818444" y="2175530"/>
                <a:ext cx="1539423" cy="503717"/>
              </a:xfrm>
              <a:prstGeom prst="rect">
                <a:avLst/>
              </a:prstGeom>
              <a:noFill/>
            </p:spPr>
            <p:txBody>
              <a:bodyPr wrap="square" rtlCol="0">
                <a:spAutoFit/>
              </a:bodyPr>
              <a:lstStyle/>
              <a:p>
                <a:pPr algn="ctr">
                  <a:lnSpc>
                    <a:spcPct val="150000"/>
                  </a:lnSpc>
                </a:pPr>
                <a:r>
                  <a:rPr lang="zh-CN" altLang="en-US" dirty="0">
                    <a:solidFill>
                      <a:schemeClr val="bg1"/>
                    </a:solidFill>
                    <a:cs typeface="+mn-ea"/>
                    <a:sym typeface="+mn-lt"/>
                  </a:rPr>
                  <a:t>发展思路</a:t>
                </a:r>
              </a:p>
            </p:txBody>
          </p:sp>
        </p:grpSp>
        <p:sp>
          <p:nvSpPr>
            <p:cNvPr id="37" name="Freeform 5"/>
            <p:cNvSpPr>
              <a:spLocks/>
            </p:cNvSpPr>
            <p:nvPr/>
          </p:nvSpPr>
          <p:spPr bwMode="auto">
            <a:xfrm>
              <a:off x="9843426" y="4525729"/>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8" name="文本框 59"/>
            <p:cNvSpPr txBox="1"/>
            <p:nvPr/>
          </p:nvSpPr>
          <p:spPr>
            <a:xfrm>
              <a:off x="9790569" y="4656241"/>
              <a:ext cx="750088" cy="380057"/>
            </a:xfrm>
            <a:prstGeom prst="rect">
              <a:avLst/>
            </a:prstGeom>
            <a:noFill/>
          </p:spPr>
          <p:txBody>
            <a:bodyPr wrap="square" rtlCol="0">
              <a:spAutoFit/>
            </a:bodyPr>
            <a:lstStyle/>
            <a:p>
              <a:pPr algn="ctr"/>
              <a:r>
                <a:rPr lang="en-US" altLang="zh-CN" sz="2400" dirty="0">
                  <a:solidFill>
                    <a:srgbClr val="00BEDD"/>
                  </a:solidFill>
                  <a:cs typeface="+mn-ea"/>
                  <a:sym typeface="+mn-lt"/>
                </a:rPr>
                <a:t>02</a:t>
              </a:r>
              <a:endParaRPr lang="zh-CN" altLang="en-US" sz="2400" dirty="0">
                <a:solidFill>
                  <a:srgbClr val="00BEDD"/>
                </a:solidFill>
                <a:cs typeface="+mn-ea"/>
                <a:sym typeface="+mn-lt"/>
              </a:endParaRPr>
            </a:p>
          </p:txBody>
        </p:sp>
        <p:grpSp>
          <p:nvGrpSpPr>
            <p:cNvPr id="39" name="组合 38"/>
            <p:cNvGrpSpPr/>
            <p:nvPr/>
          </p:nvGrpSpPr>
          <p:grpSpPr>
            <a:xfrm>
              <a:off x="9543797" y="3622393"/>
              <a:ext cx="283396" cy="310413"/>
              <a:chOff x="6199430" y="1429970"/>
              <a:chExt cx="283396" cy="310413"/>
            </a:xfrm>
          </p:grpSpPr>
          <p:sp>
            <p:nvSpPr>
              <p:cNvPr id="40" name="Freeform 9"/>
              <p:cNvSpPr>
                <a:spLocks/>
              </p:cNvSpPr>
              <p:nvPr/>
            </p:nvSpPr>
            <p:spPr bwMode="auto">
              <a:xfrm>
                <a:off x="6265166" y="1429970"/>
                <a:ext cx="151924" cy="158127"/>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1" name="Freeform 10"/>
              <p:cNvSpPr>
                <a:spLocks/>
              </p:cNvSpPr>
              <p:nvPr/>
            </p:nvSpPr>
            <p:spPr bwMode="auto">
              <a:xfrm>
                <a:off x="6199430" y="1576415"/>
                <a:ext cx="283396" cy="163968"/>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sp>
        <p:nvSpPr>
          <p:cNvPr id="47" name="TextBox 9"/>
          <p:cNvSpPr txBox="1"/>
          <p:nvPr/>
        </p:nvSpPr>
        <p:spPr>
          <a:xfrm>
            <a:off x="7816098" y="3819385"/>
            <a:ext cx="4030237" cy="2077492"/>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cs typeface="+mn-ea"/>
                <a:sym typeface="+mn-lt"/>
              </a:rPr>
              <a:t>构建完整培训体系</a:t>
            </a:r>
            <a:endParaRPr lang="en-US" altLang="zh-CN" dirty="0">
              <a:cs typeface="+mn-ea"/>
              <a:sym typeface="+mn-lt"/>
            </a:endParaRPr>
          </a:p>
          <a:p>
            <a:pPr marL="285750" indent="-285750">
              <a:lnSpc>
                <a:spcPct val="150000"/>
              </a:lnSpc>
              <a:buFont typeface="Wingdings" panose="05000000000000000000" pitchFamily="2" charset="2"/>
              <a:buChar char="u"/>
            </a:pPr>
            <a:r>
              <a:rPr lang="zh-CN" altLang="en-US" dirty="0">
                <a:cs typeface="+mn-ea"/>
                <a:sym typeface="+mn-lt"/>
              </a:rPr>
              <a:t>研发合理培训方法</a:t>
            </a:r>
          </a:p>
          <a:p>
            <a:pPr marL="285750" indent="-285750">
              <a:lnSpc>
                <a:spcPct val="150000"/>
              </a:lnSpc>
              <a:buFont typeface="Wingdings" panose="05000000000000000000" pitchFamily="2" charset="2"/>
              <a:buChar char="u"/>
            </a:pPr>
            <a:r>
              <a:rPr lang="zh-CN" altLang="en-US" dirty="0">
                <a:cs typeface="+mn-ea"/>
                <a:sym typeface="+mn-lt"/>
              </a:rPr>
              <a:t>标准化培训</a:t>
            </a:r>
            <a:endParaRPr lang="en-US" altLang="zh-CN" dirty="0">
              <a:cs typeface="+mn-ea"/>
              <a:sym typeface="+mn-lt"/>
            </a:endParaRPr>
          </a:p>
          <a:p>
            <a:pPr marL="285750" indent="-285750">
              <a:lnSpc>
                <a:spcPct val="150000"/>
              </a:lnSpc>
              <a:buFont typeface="Wingdings" panose="05000000000000000000" pitchFamily="2" charset="2"/>
              <a:buChar char="u"/>
            </a:pPr>
            <a:r>
              <a:rPr lang="zh-CN" altLang="en-US" dirty="0">
                <a:cs typeface="+mn-ea"/>
                <a:sym typeface="+mn-lt"/>
              </a:rPr>
              <a:t>启用专职培训人员</a:t>
            </a:r>
          </a:p>
          <a:p>
            <a:pPr marL="285750" indent="-285750">
              <a:lnSpc>
                <a:spcPct val="150000"/>
              </a:lnSpc>
              <a:buFont typeface="Wingdings" panose="05000000000000000000" pitchFamily="2" charset="2"/>
              <a:buChar char="u"/>
            </a:pPr>
            <a:endParaRPr lang="en-US" altLang="zh-CN" sz="1400" dirty="0">
              <a:cs typeface="+mn-ea"/>
              <a:sym typeface="+mn-lt"/>
            </a:endParaRPr>
          </a:p>
        </p:txBody>
      </p:sp>
      <p:cxnSp>
        <p:nvCxnSpPr>
          <p:cNvPr id="49" name="直接连接符 48"/>
          <p:cNvCxnSpPr/>
          <p:nvPr/>
        </p:nvCxnSpPr>
        <p:spPr bwMode="auto">
          <a:xfrm>
            <a:off x="6096000" y="1391506"/>
            <a:ext cx="0" cy="4380073"/>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椭圆 49">
            <a:extLst>
              <a:ext uri="{FF2B5EF4-FFF2-40B4-BE49-F238E27FC236}">
                <a16:creationId xmlns:a16="http://schemas.microsoft.com/office/drawing/2014/main" id="{485654D1-15E7-4A53-82D9-8454E2B201E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1" name="椭圆 50">
            <a:extLst>
              <a:ext uri="{FF2B5EF4-FFF2-40B4-BE49-F238E27FC236}">
                <a16:creationId xmlns:a16="http://schemas.microsoft.com/office/drawing/2014/main" id="{C8022303-FC16-46C5-AE6B-FF03AFFD73BA}"/>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81BB4E3D-E4D0-4E72-BF63-7115BA048338}"/>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a:extLst>
              <a:ext uri="{FF2B5EF4-FFF2-40B4-BE49-F238E27FC236}">
                <a16:creationId xmlns:a16="http://schemas.microsoft.com/office/drawing/2014/main" id="{D45153F3-D86D-40CE-A0F4-8362136F67D6}"/>
              </a:ext>
            </a:extLst>
          </p:cNvPr>
          <p:cNvSpPr/>
          <p:nvPr/>
        </p:nvSpPr>
        <p:spPr>
          <a:xfrm>
            <a:off x="202174" y="213359"/>
            <a:ext cx="662362"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54" name="文本框 53">
            <a:extLst>
              <a:ext uri="{FF2B5EF4-FFF2-40B4-BE49-F238E27FC236}">
                <a16:creationId xmlns:a16="http://schemas.microsoft.com/office/drawing/2014/main" id="{14459893-9B69-45D4-BAFE-10F16FEFDE3D}"/>
              </a:ext>
            </a:extLst>
          </p:cNvPr>
          <p:cNvSpPr txBox="1"/>
          <p:nvPr/>
        </p:nvSpPr>
        <p:spPr>
          <a:xfrm>
            <a:off x="1342722" y="178376"/>
            <a:ext cx="5743871"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培训工作的现状及其发展思路</a:t>
            </a:r>
          </a:p>
        </p:txBody>
      </p:sp>
      <p:sp>
        <p:nvSpPr>
          <p:cNvPr id="55" name="矩形 54">
            <a:extLst>
              <a:ext uri="{FF2B5EF4-FFF2-40B4-BE49-F238E27FC236}">
                <a16:creationId xmlns:a16="http://schemas.microsoft.com/office/drawing/2014/main" id="{77DEF201-ECC1-4674-8756-DFDB9EDC4C6A}"/>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56" name="椭圆 55">
            <a:extLst>
              <a:ext uri="{FF2B5EF4-FFF2-40B4-BE49-F238E27FC236}">
                <a16:creationId xmlns:a16="http://schemas.microsoft.com/office/drawing/2014/main" id="{05F84B25-B22B-428A-B2AC-AB29B2B55935}"/>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53068308"/>
      </p:ext>
    </p:extLst>
  </p:cSld>
  <p:clrMapOvr>
    <a:masterClrMapping/>
  </p:clrMapOvr>
  <mc:AlternateContent xmlns:mc="http://schemas.openxmlformats.org/markup-compatibility/2006">
    <mc:Choice xmlns:p14="http://schemas.microsoft.com/office/powerpoint/2010/main" Requires="p14">
      <p:transition spd="slow" p14:dur="1600" advTm="50">
        <p:blinds dir="vert"/>
      </p:transition>
    </mc:Choice>
    <mc:Fallback>
      <p:transition spd="slow" advTm="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圆角矩形 105"/>
          <p:cNvSpPr/>
          <p:nvPr/>
        </p:nvSpPr>
        <p:spPr>
          <a:xfrm>
            <a:off x="1447497" y="1391102"/>
            <a:ext cx="4017771" cy="4647747"/>
          </a:xfrm>
          <a:prstGeom prst="roundRect">
            <a:avLst>
              <a:gd name="adj" fmla="val 10529"/>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dirty="0">
              <a:gradFill>
                <a:gsLst>
                  <a:gs pos="0">
                    <a:srgbClr val="FF6600"/>
                  </a:gs>
                  <a:gs pos="52000">
                    <a:srgbClr val="FF3300"/>
                  </a:gs>
                  <a:gs pos="100000">
                    <a:srgbClr val="EA2314"/>
                  </a:gs>
                </a:gsLst>
                <a:lin ang="18900000" scaled="0"/>
              </a:gradFill>
              <a:cs typeface="+mn-ea"/>
              <a:sym typeface="+mn-lt"/>
            </a:endParaRPr>
          </a:p>
        </p:txBody>
      </p:sp>
      <p:sp>
        <p:nvSpPr>
          <p:cNvPr id="42"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44" name="圆角矩形 105">
            <a:extLst>
              <a:ext uri="{FF2B5EF4-FFF2-40B4-BE49-F238E27FC236}">
                <a16:creationId xmlns:a16="http://schemas.microsoft.com/office/drawing/2014/main" id="{48596D79-3536-463F-B7FF-B1AE15720E91}"/>
              </a:ext>
            </a:extLst>
          </p:cNvPr>
          <p:cNvSpPr/>
          <p:nvPr/>
        </p:nvSpPr>
        <p:spPr>
          <a:xfrm>
            <a:off x="6953249" y="1391101"/>
            <a:ext cx="4017771" cy="4647747"/>
          </a:xfrm>
          <a:prstGeom prst="roundRect">
            <a:avLst>
              <a:gd name="adj" fmla="val 10529"/>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dirty="0">
              <a:gradFill>
                <a:gsLst>
                  <a:gs pos="0">
                    <a:srgbClr val="FF6600"/>
                  </a:gs>
                  <a:gs pos="52000">
                    <a:srgbClr val="FF3300"/>
                  </a:gs>
                  <a:gs pos="100000">
                    <a:srgbClr val="EA2314"/>
                  </a:gs>
                </a:gsLst>
                <a:lin ang="18900000" scaled="0"/>
              </a:gradFill>
              <a:cs typeface="+mn-ea"/>
              <a:sym typeface="+mn-lt"/>
            </a:endParaRPr>
          </a:p>
        </p:txBody>
      </p:sp>
      <p:sp>
        <p:nvSpPr>
          <p:cNvPr id="45" name="椭圆 44">
            <a:extLst>
              <a:ext uri="{FF2B5EF4-FFF2-40B4-BE49-F238E27FC236}">
                <a16:creationId xmlns:a16="http://schemas.microsoft.com/office/drawing/2014/main" id="{EA739CE7-F548-4628-B1AF-BE2D53C9DA57}"/>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6" name="椭圆 45">
            <a:extLst>
              <a:ext uri="{FF2B5EF4-FFF2-40B4-BE49-F238E27FC236}">
                <a16:creationId xmlns:a16="http://schemas.microsoft.com/office/drawing/2014/main" id="{E6AE84D5-44E4-4873-8100-6CFC4D543724}"/>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F2133E87-B3C9-4B0E-8281-25DA2BBF20E3}"/>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5425645A-478C-45C6-BEA3-6131F61E6F37}"/>
              </a:ext>
            </a:extLst>
          </p:cNvPr>
          <p:cNvSpPr/>
          <p:nvPr/>
        </p:nvSpPr>
        <p:spPr>
          <a:xfrm>
            <a:off x="202174" y="213359"/>
            <a:ext cx="662362"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49" name="文本框 48">
            <a:extLst>
              <a:ext uri="{FF2B5EF4-FFF2-40B4-BE49-F238E27FC236}">
                <a16:creationId xmlns:a16="http://schemas.microsoft.com/office/drawing/2014/main" id="{5EA45D41-0514-4927-9029-212949842645}"/>
              </a:ext>
            </a:extLst>
          </p:cNvPr>
          <p:cNvSpPr txBox="1"/>
          <p:nvPr/>
        </p:nvSpPr>
        <p:spPr>
          <a:xfrm>
            <a:off x="1342722" y="178376"/>
            <a:ext cx="5610527"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扩大导师制，帮助员工成长</a:t>
            </a:r>
          </a:p>
        </p:txBody>
      </p:sp>
      <p:sp>
        <p:nvSpPr>
          <p:cNvPr id="50" name="矩形 49">
            <a:extLst>
              <a:ext uri="{FF2B5EF4-FFF2-40B4-BE49-F238E27FC236}">
                <a16:creationId xmlns:a16="http://schemas.microsoft.com/office/drawing/2014/main" id="{A2DC4E2C-A6E4-4491-BFAB-4930BB4FF9AA}"/>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51" name="椭圆 50">
            <a:extLst>
              <a:ext uri="{FF2B5EF4-FFF2-40B4-BE49-F238E27FC236}">
                <a16:creationId xmlns:a16="http://schemas.microsoft.com/office/drawing/2014/main" id="{C6813B41-3763-4F57-AF87-A939E1B9E5A1}"/>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Rectangle 19">
            <a:extLst>
              <a:ext uri="{FF2B5EF4-FFF2-40B4-BE49-F238E27FC236}">
                <a16:creationId xmlns:a16="http://schemas.microsoft.com/office/drawing/2014/main" id="{E9BF09EA-E520-42AE-B82E-A4FA99AD37AF}"/>
              </a:ext>
            </a:extLst>
          </p:cNvPr>
          <p:cNvSpPr>
            <a:spLocks noChangeArrowheads="1"/>
          </p:cNvSpPr>
          <p:nvPr/>
        </p:nvSpPr>
        <p:spPr bwMode="auto">
          <a:xfrm>
            <a:off x="1741882" y="1771874"/>
            <a:ext cx="3429000" cy="3962400"/>
          </a:xfrm>
          <a:prstGeom prst="rect">
            <a:avLst/>
          </a:prstGeom>
          <a:noFill/>
          <a:ln w="12700">
            <a:noFill/>
            <a:miter lim="800000"/>
            <a:headEnd/>
            <a:tailEnd/>
          </a:ln>
        </p:spPr>
        <p:txBody>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200" dirty="0">
                <a:solidFill>
                  <a:schemeClr val="tx2"/>
                </a:solidFill>
                <a:latin typeface="+mn-lt"/>
                <a:ea typeface="+mn-ea"/>
                <a:cs typeface="+mn-ea"/>
                <a:sym typeface="+mn-lt"/>
              </a:rPr>
              <a:t>导师制概念</a:t>
            </a:r>
          </a:p>
          <a:p>
            <a:pPr eaLnBrk="1" hangingPunct="1"/>
            <a:endParaRPr lang="zh-CN" altLang="en-US" b="0" dirty="0">
              <a:latin typeface="+mn-lt"/>
              <a:ea typeface="+mn-ea"/>
              <a:cs typeface="+mn-ea"/>
              <a:sym typeface="+mn-lt"/>
            </a:endParaRPr>
          </a:p>
          <a:p>
            <a:pPr eaLnBrk="1" hangingPunct="1">
              <a:lnSpc>
                <a:spcPct val="140000"/>
              </a:lnSpc>
            </a:pPr>
            <a:r>
              <a:rPr lang="zh-CN" altLang="en-US" b="0" dirty="0">
                <a:latin typeface="+mn-lt"/>
                <a:ea typeface="+mn-ea"/>
                <a:cs typeface="+mn-ea"/>
                <a:sym typeface="+mn-lt"/>
              </a:rPr>
              <a:t>   是指为每一位导师有针对性地带一位新员工，这位导师通过正式与非正式的途径将自己的知识传授给新员工，使新员工能够在新的工作岗位上更好地适应和发展。</a:t>
            </a:r>
          </a:p>
          <a:p>
            <a:pPr eaLnBrk="1" hangingPunct="1">
              <a:lnSpc>
                <a:spcPct val="140000"/>
              </a:lnSpc>
            </a:pPr>
            <a:r>
              <a:rPr lang="zh-CN" altLang="en-US" b="0" dirty="0">
                <a:latin typeface="+mn-lt"/>
                <a:ea typeface="+mn-ea"/>
                <a:cs typeface="+mn-ea"/>
                <a:sym typeface="+mn-lt"/>
              </a:rPr>
              <a:t>   目前该制度仅在研发部试行。</a:t>
            </a:r>
            <a:r>
              <a:rPr lang="zh-CN" altLang="en-US" dirty="0">
                <a:latin typeface="+mn-lt"/>
                <a:ea typeface="+mn-ea"/>
                <a:cs typeface="+mn-ea"/>
                <a:sym typeface="+mn-lt"/>
              </a:rPr>
              <a:t> </a:t>
            </a:r>
          </a:p>
        </p:txBody>
      </p:sp>
      <p:sp>
        <p:nvSpPr>
          <p:cNvPr id="53" name="Rectangle 20">
            <a:extLst>
              <a:ext uri="{FF2B5EF4-FFF2-40B4-BE49-F238E27FC236}">
                <a16:creationId xmlns:a16="http://schemas.microsoft.com/office/drawing/2014/main" id="{0ADC6B92-8DD4-4921-A9F5-2DDC222591A4}"/>
              </a:ext>
            </a:extLst>
          </p:cNvPr>
          <p:cNvSpPr>
            <a:spLocks noChangeArrowheads="1"/>
          </p:cNvSpPr>
          <p:nvPr/>
        </p:nvSpPr>
        <p:spPr bwMode="auto">
          <a:xfrm>
            <a:off x="7315503" y="1771874"/>
            <a:ext cx="3429000" cy="3886200"/>
          </a:xfrm>
          <a:prstGeom prst="rect">
            <a:avLst/>
          </a:prstGeom>
          <a:noFill/>
          <a:ln w="12700">
            <a:noFill/>
            <a:miter lim="800000"/>
            <a:headEnd/>
            <a:tailEnd/>
          </a:ln>
        </p:spPr>
        <p:txBody>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200" dirty="0">
                <a:solidFill>
                  <a:schemeClr val="tx2"/>
                </a:solidFill>
                <a:latin typeface="+mn-lt"/>
                <a:ea typeface="+mn-ea"/>
                <a:cs typeface="+mn-ea"/>
                <a:sym typeface="+mn-lt"/>
              </a:rPr>
              <a:t>导师制扩大的意义</a:t>
            </a:r>
          </a:p>
          <a:p>
            <a:pPr eaLnBrk="1" hangingPunct="1"/>
            <a:endParaRPr lang="zh-CN" altLang="en-US" sz="2000" b="0" dirty="0">
              <a:latin typeface="+mn-lt"/>
              <a:ea typeface="+mn-ea"/>
              <a:cs typeface="+mn-ea"/>
              <a:sym typeface="+mn-lt"/>
            </a:endParaRP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帮助领会企业文化</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理解经营管理战略与策略</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提升综合素质</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提高经营管理技能</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提高专业技能</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帮助改善工作绩效</a:t>
            </a:r>
          </a:p>
          <a:p>
            <a:pPr eaLnBrk="1" hangingPunct="1">
              <a:lnSpc>
                <a:spcPct val="130000"/>
              </a:lnSpc>
              <a:buFont typeface="Arial" panose="020B0604020202020204" pitchFamily="34" charset="0"/>
              <a:buChar char="•"/>
            </a:pPr>
            <a:r>
              <a:rPr lang="zh-CN" altLang="en-US" sz="2000" b="0" dirty="0">
                <a:latin typeface="+mn-lt"/>
                <a:ea typeface="+mn-ea"/>
                <a:cs typeface="+mn-ea"/>
                <a:sym typeface="+mn-lt"/>
              </a:rPr>
              <a:t>传承成功经验</a:t>
            </a:r>
          </a:p>
        </p:txBody>
      </p:sp>
    </p:spTree>
    <p:extLst>
      <p:ext uri="{BB962C8B-B14F-4D97-AF65-F5344CB8AC3E}">
        <p14:creationId xmlns:p14="http://schemas.microsoft.com/office/powerpoint/2010/main" val="1223044120"/>
      </p:ext>
    </p:extLst>
  </p:cSld>
  <p:clrMapOvr>
    <a:masterClrMapping/>
  </p:clrMapOvr>
  <p:transition spd="slow" advClick="0" advTm="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44" grpId="0" animBg="1"/>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六边形 14"/>
          <p:cNvSpPr/>
          <p:nvPr/>
        </p:nvSpPr>
        <p:spPr>
          <a:xfrm>
            <a:off x="4848060" y="1394748"/>
            <a:ext cx="1774001" cy="1529755"/>
          </a:xfrm>
          <a:prstGeom prst="hexag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r>
              <a:rPr lang="zh-CN" altLang="en-US" sz="2000" dirty="0">
                <a:solidFill>
                  <a:schemeClr val="tx1">
                    <a:lumMod val="75000"/>
                    <a:lumOff val="25000"/>
                  </a:schemeClr>
                </a:solidFill>
                <a:cs typeface="+mn-ea"/>
                <a:sym typeface="+mn-lt"/>
              </a:rPr>
              <a:t>能力评估</a:t>
            </a:r>
          </a:p>
        </p:txBody>
      </p:sp>
      <p:sp>
        <p:nvSpPr>
          <p:cNvPr id="16" name="六边形 15"/>
          <p:cNvSpPr/>
          <p:nvPr/>
        </p:nvSpPr>
        <p:spPr>
          <a:xfrm>
            <a:off x="6350540" y="2237631"/>
            <a:ext cx="1774001" cy="1529755"/>
          </a:xfrm>
          <a:prstGeom prst="hexag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r>
              <a:rPr lang="zh-CN" altLang="en-US" sz="2000" dirty="0">
                <a:solidFill>
                  <a:schemeClr val="tx1">
                    <a:lumMod val="75000"/>
                    <a:lumOff val="25000"/>
                  </a:schemeClr>
                </a:solidFill>
                <a:cs typeface="+mn-ea"/>
                <a:sym typeface="+mn-lt"/>
              </a:rPr>
              <a:t>个人绩效</a:t>
            </a:r>
          </a:p>
        </p:txBody>
      </p:sp>
      <p:sp>
        <p:nvSpPr>
          <p:cNvPr id="17" name="六边形 16"/>
          <p:cNvSpPr/>
          <p:nvPr/>
        </p:nvSpPr>
        <p:spPr>
          <a:xfrm>
            <a:off x="4848060" y="3058759"/>
            <a:ext cx="1774001" cy="1529755"/>
          </a:xfrm>
          <a:prstGeom prst="hexagon">
            <a:avLst/>
          </a:prstGeom>
          <a:blipFill dpi="0" rotWithShape="1">
            <a:blip r:embed="rId4" cstate="email">
              <a:extLst>
                <a:ext uri="{28A0092B-C50C-407E-A947-70E740481C1C}">
                  <a14:useLocalDpi xmlns:a14="http://schemas.microsoft.com/office/drawing/2010/main"/>
                </a:ext>
              </a:extLst>
            </a:blip>
            <a:srcRect/>
            <a:tile tx="0" ty="0" sx="100000" sy="100000" flip="none" algn="l"/>
          </a:blipFill>
          <a:ln w="25400">
            <a:gradFill>
              <a:gsLst>
                <a:gs pos="0">
                  <a:schemeClr val="accent1">
                    <a:lumMod val="5000"/>
                    <a:lumOff val="95000"/>
                  </a:schemeClr>
                </a:gs>
                <a:gs pos="57000">
                  <a:schemeClr val="bg1">
                    <a:lumMod val="95000"/>
                  </a:schemeClr>
                </a:gs>
                <a:gs pos="100000">
                  <a:schemeClr val="bg1">
                    <a:lumMod val="65000"/>
                  </a:schemeClr>
                </a:gs>
              </a:gsLst>
              <a:lin ang="5400000" scaled="1"/>
            </a:gradFill>
          </a:ln>
          <a:effectLst>
            <a:outerShdw blurRad="330200" dist="215900" dir="8100000" sx="91000" sy="91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4075" tIns="47037" rIns="94075" bIns="47037" rtlCol="0" anchor="ctr"/>
          <a:lstStyle/>
          <a:p>
            <a:pPr algn="ctr"/>
            <a:endParaRPr lang="zh-CN" altLang="en-US">
              <a:cs typeface="+mn-ea"/>
              <a:sym typeface="+mn-lt"/>
            </a:endParaRPr>
          </a:p>
        </p:txBody>
      </p:sp>
      <p:sp>
        <p:nvSpPr>
          <p:cNvPr id="19" name="六边形 18"/>
          <p:cNvSpPr/>
          <p:nvPr/>
        </p:nvSpPr>
        <p:spPr>
          <a:xfrm>
            <a:off x="7853020" y="3080677"/>
            <a:ext cx="1774001" cy="1529755"/>
          </a:xfrm>
          <a:prstGeom prst="hexagon">
            <a:avLst/>
          </a:prstGeom>
          <a:blipFill>
            <a:blip r:embed="rId5" cstate="email">
              <a:extLst>
                <a:ext uri="{28A0092B-C50C-407E-A947-70E740481C1C}">
                  <a14:useLocalDpi xmlns:a14="http://schemas.microsoft.com/office/drawing/2010/main"/>
                </a:ext>
              </a:extLst>
            </a:blip>
            <a:stretch>
              <a:fillRect/>
            </a:stretch>
          </a:blipFill>
          <a:ln w="25400">
            <a:gradFill>
              <a:gsLst>
                <a:gs pos="0">
                  <a:schemeClr val="accent1">
                    <a:lumMod val="5000"/>
                    <a:lumOff val="95000"/>
                  </a:schemeClr>
                </a:gs>
                <a:gs pos="57000">
                  <a:schemeClr val="bg1">
                    <a:lumMod val="95000"/>
                  </a:schemeClr>
                </a:gs>
                <a:gs pos="100000">
                  <a:schemeClr val="bg1">
                    <a:lumMod val="65000"/>
                  </a:schemeClr>
                </a:gs>
              </a:gsLst>
              <a:lin ang="5400000" scaled="1"/>
            </a:gradFill>
          </a:ln>
          <a:effectLst>
            <a:outerShdw blurRad="330200" dist="215900" dir="8100000" sx="91000" sy="91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4075" tIns="47037" rIns="94075" bIns="47037" rtlCol="0" anchor="ctr"/>
          <a:lstStyle/>
          <a:p>
            <a:pPr algn="ctr"/>
            <a:endParaRPr lang="zh-CN" altLang="en-US">
              <a:cs typeface="+mn-ea"/>
              <a:sym typeface="+mn-lt"/>
            </a:endParaRPr>
          </a:p>
        </p:txBody>
      </p:sp>
      <p:sp>
        <p:nvSpPr>
          <p:cNvPr id="20" name="六边形 19"/>
          <p:cNvSpPr/>
          <p:nvPr/>
        </p:nvSpPr>
        <p:spPr>
          <a:xfrm>
            <a:off x="6355369" y="3890749"/>
            <a:ext cx="1774001" cy="1529755"/>
          </a:xfrm>
          <a:prstGeom prst="hexagon">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r>
              <a:rPr lang="zh-CN" altLang="en-US" sz="2000" b="1" dirty="0">
                <a:solidFill>
                  <a:srgbClr val="FFFFFF"/>
                </a:solidFill>
                <a:cs typeface="+mn-ea"/>
                <a:sym typeface="+mn-lt"/>
              </a:rPr>
              <a:t>公司需要</a:t>
            </a:r>
          </a:p>
        </p:txBody>
      </p:sp>
      <p:sp>
        <p:nvSpPr>
          <p:cNvPr id="21" name="六边形 20"/>
          <p:cNvSpPr/>
          <p:nvPr/>
        </p:nvSpPr>
        <p:spPr>
          <a:xfrm>
            <a:off x="9355501" y="2241309"/>
            <a:ext cx="1774001" cy="1529755"/>
          </a:xfrm>
          <a:prstGeom prst="hexagon">
            <a:avLst/>
          </a:prstGeom>
          <a:solidFill>
            <a:srgbClr val="683E79"/>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r>
              <a:rPr lang="zh-CN" altLang="en-US" sz="2000" b="1" dirty="0">
                <a:solidFill>
                  <a:srgbClr val="FFFFFF"/>
                </a:solidFill>
                <a:cs typeface="+mn-ea"/>
                <a:sym typeface="+mn-lt"/>
              </a:rPr>
              <a:t>培养计划</a:t>
            </a:r>
          </a:p>
        </p:txBody>
      </p:sp>
      <p:sp>
        <p:nvSpPr>
          <p:cNvPr id="32" name="六边形 31"/>
          <p:cNvSpPr/>
          <p:nvPr/>
        </p:nvSpPr>
        <p:spPr>
          <a:xfrm>
            <a:off x="3345580" y="2241309"/>
            <a:ext cx="1774001" cy="1529755"/>
          </a:xfrm>
          <a:prstGeom prst="hexagon">
            <a:avLst/>
          </a:prstGeom>
          <a:blipFill>
            <a:blip r:embed="rId6"/>
            <a:stretch>
              <a:fillRect/>
            </a:stretch>
          </a:blipFill>
          <a:ln w="25400">
            <a:gradFill>
              <a:gsLst>
                <a:gs pos="0">
                  <a:schemeClr val="accent1">
                    <a:lumMod val="5000"/>
                    <a:lumOff val="95000"/>
                  </a:schemeClr>
                </a:gs>
                <a:gs pos="57000">
                  <a:schemeClr val="bg1">
                    <a:lumMod val="95000"/>
                  </a:schemeClr>
                </a:gs>
                <a:gs pos="100000">
                  <a:schemeClr val="bg1">
                    <a:lumMod val="65000"/>
                  </a:schemeClr>
                </a:gs>
              </a:gsLst>
              <a:lin ang="5400000" scaled="1"/>
            </a:gradFill>
          </a:ln>
          <a:effectLst>
            <a:outerShdw blurRad="330200" dist="215900" dir="8100000" sx="91000" sy="91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4075" tIns="47037" rIns="94075" bIns="47037" rtlCol="0" anchor="ctr"/>
          <a:lstStyle/>
          <a:p>
            <a:pPr algn="ctr"/>
            <a:endParaRPr lang="zh-CN" altLang="en-US">
              <a:cs typeface="+mn-ea"/>
              <a:sym typeface="+mn-lt"/>
            </a:endParaRPr>
          </a:p>
        </p:txBody>
      </p:sp>
      <p:sp>
        <p:nvSpPr>
          <p:cNvPr id="33" name="六边形 32"/>
          <p:cNvSpPr/>
          <p:nvPr/>
        </p:nvSpPr>
        <p:spPr>
          <a:xfrm>
            <a:off x="4848060" y="4722771"/>
            <a:ext cx="1774001" cy="1529755"/>
          </a:xfrm>
          <a:prstGeom prst="hexagon">
            <a:avLst/>
          </a:prstGeom>
          <a:blipFill>
            <a:blip r:embed="rId7" cstate="email">
              <a:extLst>
                <a:ext uri="{28A0092B-C50C-407E-A947-70E740481C1C}">
                  <a14:useLocalDpi xmlns:a14="http://schemas.microsoft.com/office/drawing/2010/main"/>
                </a:ext>
              </a:extLst>
            </a:blip>
            <a:stretch>
              <a:fillRect/>
            </a:stretch>
          </a:blipFill>
          <a:ln w="25400">
            <a:gradFill>
              <a:gsLst>
                <a:gs pos="0">
                  <a:schemeClr val="accent1">
                    <a:lumMod val="5000"/>
                    <a:lumOff val="95000"/>
                  </a:schemeClr>
                </a:gs>
                <a:gs pos="57000">
                  <a:schemeClr val="bg1">
                    <a:lumMod val="95000"/>
                  </a:schemeClr>
                </a:gs>
                <a:gs pos="100000">
                  <a:schemeClr val="bg1">
                    <a:lumMod val="65000"/>
                  </a:schemeClr>
                </a:gs>
              </a:gsLst>
              <a:lin ang="5400000" scaled="1"/>
            </a:gradFill>
          </a:ln>
          <a:effectLst>
            <a:outerShdw blurRad="330200" dist="215900" dir="8100000" sx="91000" sy="91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4075" tIns="47037" rIns="94075" bIns="47037" rtlCol="0" anchor="ctr"/>
          <a:lstStyle/>
          <a:p>
            <a:pPr algn="ctr"/>
            <a:endParaRPr lang="zh-CN" altLang="en-US">
              <a:cs typeface="+mn-ea"/>
              <a:sym typeface="+mn-lt"/>
            </a:endParaRPr>
          </a:p>
        </p:txBody>
      </p:sp>
      <p:sp>
        <p:nvSpPr>
          <p:cNvPr id="34" name="六边形 33"/>
          <p:cNvSpPr/>
          <p:nvPr/>
        </p:nvSpPr>
        <p:spPr>
          <a:xfrm>
            <a:off x="7853021" y="4722771"/>
            <a:ext cx="1774001" cy="1529755"/>
          </a:xfrm>
          <a:prstGeom prst="hexag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r>
              <a:rPr lang="zh-CN" altLang="en-US" sz="2000" dirty="0">
                <a:solidFill>
                  <a:schemeClr val="tx1">
                    <a:lumMod val="75000"/>
                    <a:lumOff val="25000"/>
                  </a:schemeClr>
                </a:solidFill>
                <a:cs typeface="+mn-ea"/>
                <a:sym typeface="+mn-lt"/>
              </a:rPr>
              <a:t>发展档案</a:t>
            </a:r>
          </a:p>
        </p:txBody>
      </p:sp>
      <p:sp>
        <p:nvSpPr>
          <p:cNvPr id="35" name="六边形 34"/>
          <p:cNvSpPr/>
          <p:nvPr/>
        </p:nvSpPr>
        <p:spPr>
          <a:xfrm>
            <a:off x="9355501" y="3877960"/>
            <a:ext cx="1774001" cy="1529755"/>
          </a:xfrm>
          <a:prstGeom prst="hexag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r>
              <a:rPr lang="zh-CN" altLang="en-US" sz="2000" dirty="0">
                <a:solidFill>
                  <a:schemeClr val="tx1">
                    <a:lumMod val="75000"/>
                    <a:lumOff val="25000"/>
                  </a:schemeClr>
                </a:solidFill>
                <a:cs typeface="+mn-ea"/>
                <a:sym typeface="+mn-lt"/>
              </a:rPr>
              <a:t>职务配备</a:t>
            </a:r>
          </a:p>
        </p:txBody>
      </p:sp>
      <p:sp>
        <p:nvSpPr>
          <p:cNvPr id="36" name="六边形 35"/>
          <p:cNvSpPr/>
          <p:nvPr/>
        </p:nvSpPr>
        <p:spPr>
          <a:xfrm>
            <a:off x="3345580" y="3877960"/>
            <a:ext cx="1774001" cy="1529755"/>
          </a:xfrm>
          <a:prstGeom prst="hexagon">
            <a:avLst/>
          </a:prstGeom>
          <a:solidFill>
            <a:srgbClr val="FFB950"/>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r>
              <a:rPr lang="zh-CN" altLang="en-US" sz="2000" b="1" dirty="0">
                <a:solidFill>
                  <a:srgbClr val="FFFFFF"/>
                </a:solidFill>
                <a:cs typeface="+mn-ea"/>
                <a:sym typeface="+mn-lt"/>
              </a:rPr>
              <a:t>个人目标</a:t>
            </a:r>
          </a:p>
        </p:txBody>
      </p:sp>
      <p:sp>
        <p:nvSpPr>
          <p:cNvPr id="37" name="六边形 36"/>
          <p:cNvSpPr/>
          <p:nvPr/>
        </p:nvSpPr>
        <p:spPr>
          <a:xfrm>
            <a:off x="1843094" y="3080677"/>
            <a:ext cx="1774001" cy="1529755"/>
          </a:xfrm>
          <a:prstGeom prst="hexagon">
            <a:avLst/>
          </a:prstGeom>
          <a:solidFill>
            <a:srgbClr val="EB8484"/>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r>
              <a:rPr lang="zh-CN" altLang="en-US" sz="2000" b="1" dirty="0">
                <a:solidFill>
                  <a:srgbClr val="FFFFFF"/>
                </a:solidFill>
                <a:cs typeface="+mn-ea"/>
                <a:sym typeface="+mn-lt"/>
              </a:rPr>
              <a:t>发展方向</a:t>
            </a:r>
          </a:p>
        </p:txBody>
      </p:sp>
      <p:sp>
        <p:nvSpPr>
          <p:cNvPr id="40"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22" name="椭圆 21">
            <a:extLst>
              <a:ext uri="{FF2B5EF4-FFF2-40B4-BE49-F238E27FC236}">
                <a16:creationId xmlns:a16="http://schemas.microsoft.com/office/drawing/2014/main" id="{4DC0A0E1-C95B-4BEA-9506-AD5D0FEAF1CC}"/>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椭圆 22">
            <a:extLst>
              <a:ext uri="{FF2B5EF4-FFF2-40B4-BE49-F238E27FC236}">
                <a16:creationId xmlns:a16="http://schemas.microsoft.com/office/drawing/2014/main" id="{FAE1C1E7-7D8F-40B0-BB3B-D296651482CD}"/>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434D7494-B13D-41BE-BB47-0CE21709794A}"/>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159675B3-0DD3-4646-A8E8-C530B24A13DA}"/>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26" name="文本框 25">
            <a:extLst>
              <a:ext uri="{FF2B5EF4-FFF2-40B4-BE49-F238E27FC236}">
                <a16:creationId xmlns:a16="http://schemas.microsoft.com/office/drawing/2014/main" id="{44F8FCE0-4CA2-4BA0-811B-B1B354CC7440}"/>
              </a:ext>
            </a:extLst>
          </p:cNvPr>
          <p:cNvSpPr txBox="1"/>
          <p:nvPr/>
        </p:nvSpPr>
        <p:spPr>
          <a:xfrm>
            <a:off x="1342723" y="211392"/>
            <a:ext cx="3655990"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员工职业培养</a:t>
            </a:r>
          </a:p>
        </p:txBody>
      </p:sp>
      <p:sp>
        <p:nvSpPr>
          <p:cNvPr id="27" name="矩形 26">
            <a:extLst>
              <a:ext uri="{FF2B5EF4-FFF2-40B4-BE49-F238E27FC236}">
                <a16:creationId xmlns:a16="http://schemas.microsoft.com/office/drawing/2014/main" id="{B2BA1C6C-3772-4451-8E65-CB350BEC7E64}"/>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28" name="椭圆 27">
            <a:extLst>
              <a:ext uri="{FF2B5EF4-FFF2-40B4-BE49-F238E27FC236}">
                <a16:creationId xmlns:a16="http://schemas.microsoft.com/office/drawing/2014/main" id="{F749A4F4-958A-4188-BB63-A6DD68C22B75}"/>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70395855"/>
      </p:ext>
    </p:extLst>
  </p:cSld>
  <p:clrMapOvr>
    <a:masterClrMapping/>
  </p:clrMapOvr>
  <p:transition spd="slow" advClick="0" advTm="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300" fill="hold"/>
                                        <p:tgtEl>
                                          <p:spTgt spid="37"/>
                                        </p:tgtEl>
                                        <p:attrNameLst>
                                          <p:attrName>ppt_w</p:attrName>
                                        </p:attrNameLst>
                                      </p:cBhvr>
                                      <p:tavLst>
                                        <p:tav tm="0">
                                          <p:val>
                                            <p:fltVal val="0"/>
                                          </p:val>
                                        </p:tav>
                                        <p:tav tm="100000">
                                          <p:val>
                                            <p:strVal val="#ppt_w"/>
                                          </p:val>
                                        </p:tav>
                                      </p:tavLst>
                                    </p:anim>
                                    <p:anim calcmode="lin" valueType="num">
                                      <p:cBhvr>
                                        <p:cTn id="8" dur="300" fill="hold"/>
                                        <p:tgtEl>
                                          <p:spTgt spid="37"/>
                                        </p:tgtEl>
                                        <p:attrNameLst>
                                          <p:attrName>ppt_h</p:attrName>
                                        </p:attrNameLst>
                                      </p:cBhvr>
                                      <p:tavLst>
                                        <p:tav tm="0">
                                          <p:val>
                                            <p:fltVal val="0"/>
                                          </p:val>
                                        </p:tav>
                                        <p:tav tm="100000">
                                          <p:val>
                                            <p:strVal val="#ppt_h"/>
                                          </p:val>
                                        </p:tav>
                                      </p:tavLst>
                                    </p:anim>
                                    <p:anim calcmode="lin" valueType="num">
                                      <p:cBhvr>
                                        <p:cTn id="9" dur="300" fill="hold"/>
                                        <p:tgtEl>
                                          <p:spTgt spid="37"/>
                                        </p:tgtEl>
                                        <p:attrNameLst>
                                          <p:attrName>ppt_x</p:attrName>
                                        </p:attrNameLst>
                                      </p:cBhvr>
                                      <p:tavLst>
                                        <p:tav tm="0">
                                          <p:val>
                                            <p:fltVal val="0.5"/>
                                          </p:val>
                                        </p:tav>
                                        <p:tav tm="100000">
                                          <p:val>
                                            <p:strVal val="#ppt_x"/>
                                          </p:val>
                                        </p:tav>
                                      </p:tavLst>
                                    </p:anim>
                                    <p:anim calcmode="lin" valueType="num">
                                      <p:cBhvr>
                                        <p:cTn id="10" dur="300" fill="hold"/>
                                        <p:tgtEl>
                                          <p:spTgt spid="37"/>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37"/>
                                        </p:tgtEl>
                                      </p:cBhvr>
                                    </p:animEffect>
                                    <p:animScale>
                                      <p:cBhvr>
                                        <p:cTn id="13" dur="150" autoRev="1" fill="hold"/>
                                        <p:tgtEl>
                                          <p:spTgt spid="37"/>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300" fill="hold"/>
                                        <p:tgtEl>
                                          <p:spTgt spid="32"/>
                                        </p:tgtEl>
                                        <p:attrNameLst>
                                          <p:attrName>ppt_w</p:attrName>
                                        </p:attrNameLst>
                                      </p:cBhvr>
                                      <p:tavLst>
                                        <p:tav tm="0">
                                          <p:val>
                                            <p:fltVal val="0"/>
                                          </p:val>
                                        </p:tav>
                                        <p:tav tm="100000">
                                          <p:val>
                                            <p:strVal val="#ppt_w"/>
                                          </p:val>
                                        </p:tav>
                                      </p:tavLst>
                                    </p:anim>
                                    <p:anim calcmode="lin" valueType="num">
                                      <p:cBhvr>
                                        <p:cTn id="17" dur="300" fill="hold"/>
                                        <p:tgtEl>
                                          <p:spTgt spid="32"/>
                                        </p:tgtEl>
                                        <p:attrNameLst>
                                          <p:attrName>ppt_h</p:attrName>
                                        </p:attrNameLst>
                                      </p:cBhvr>
                                      <p:tavLst>
                                        <p:tav tm="0">
                                          <p:val>
                                            <p:fltVal val="0"/>
                                          </p:val>
                                        </p:tav>
                                        <p:tav tm="100000">
                                          <p:val>
                                            <p:strVal val="#ppt_h"/>
                                          </p:val>
                                        </p:tav>
                                      </p:tavLst>
                                    </p:anim>
                                    <p:anim calcmode="lin" valueType="num">
                                      <p:cBhvr>
                                        <p:cTn id="18" dur="300" fill="hold"/>
                                        <p:tgtEl>
                                          <p:spTgt spid="32"/>
                                        </p:tgtEl>
                                        <p:attrNameLst>
                                          <p:attrName>ppt_x</p:attrName>
                                        </p:attrNameLst>
                                      </p:cBhvr>
                                      <p:tavLst>
                                        <p:tav tm="0">
                                          <p:val>
                                            <p:fltVal val="0.5"/>
                                          </p:val>
                                        </p:tav>
                                        <p:tav tm="100000">
                                          <p:val>
                                            <p:strVal val="#ppt_x"/>
                                          </p:val>
                                        </p:tav>
                                      </p:tavLst>
                                    </p:anim>
                                    <p:anim calcmode="lin" valueType="num">
                                      <p:cBhvr>
                                        <p:cTn id="19" dur="300" fill="hold"/>
                                        <p:tgtEl>
                                          <p:spTgt spid="32"/>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32"/>
                                        </p:tgtEl>
                                      </p:cBhvr>
                                    </p:animEffect>
                                    <p:animScale>
                                      <p:cBhvr>
                                        <p:cTn id="22" dur="150" autoRev="1" fill="hold"/>
                                        <p:tgtEl>
                                          <p:spTgt spid="32"/>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 calcmode="lin" valueType="num">
                                      <p:cBhvr>
                                        <p:cTn id="27" dur="300" fill="hold"/>
                                        <p:tgtEl>
                                          <p:spTgt spid="15"/>
                                        </p:tgtEl>
                                        <p:attrNameLst>
                                          <p:attrName>ppt_x</p:attrName>
                                        </p:attrNameLst>
                                      </p:cBhvr>
                                      <p:tavLst>
                                        <p:tav tm="0">
                                          <p:val>
                                            <p:fltVal val="0.5"/>
                                          </p:val>
                                        </p:tav>
                                        <p:tav tm="100000">
                                          <p:val>
                                            <p:strVal val="#ppt_x"/>
                                          </p:val>
                                        </p:tav>
                                      </p:tavLst>
                                    </p:anim>
                                    <p:anim calcmode="lin" valueType="num">
                                      <p:cBhvr>
                                        <p:cTn id="28" dur="300" fill="hold"/>
                                        <p:tgtEl>
                                          <p:spTgt spid="15"/>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5"/>
                                        </p:tgtEl>
                                      </p:cBhvr>
                                    </p:animEffect>
                                    <p:animScale>
                                      <p:cBhvr>
                                        <p:cTn id="31" dur="150" autoRev="1" fill="hold"/>
                                        <p:tgtEl>
                                          <p:spTgt spid="15"/>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300" fill="hold"/>
                                        <p:tgtEl>
                                          <p:spTgt spid="16"/>
                                        </p:tgtEl>
                                        <p:attrNameLst>
                                          <p:attrName>ppt_w</p:attrName>
                                        </p:attrNameLst>
                                      </p:cBhvr>
                                      <p:tavLst>
                                        <p:tav tm="0">
                                          <p:val>
                                            <p:fltVal val="0"/>
                                          </p:val>
                                        </p:tav>
                                        <p:tav tm="100000">
                                          <p:val>
                                            <p:strVal val="#ppt_w"/>
                                          </p:val>
                                        </p:tav>
                                      </p:tavLst>
                                    </p:anim>
                                    <p:anim calcmode="lin" valueType="num">
                                      <p:cBhvr>
                                        <p:cTn id="35" dur="300" fill="hold"/>
                                        <p:tgtEl>
                                          <p:spTgt spid="16"/>
                                        </p:tgtEl>
                                        <p:attrNameLst>
                                          <p:attrName>ppt_h</p:attrName>
                                        </p:attrNameLst>
                                      </p:cBhvr>
                                      <p:tavLst>
                                        <p:tav tm="0">
                                          <p:val>
                                            <p:fltVal val="0"/>
                                          </p:val>
                                        </p:tav>
                                        <p:tav tm="100000">
                                          <p:val>
                                            <p:strVal val="#ppt_h"/>
                                          </p:val>
                                        </p:tav>
                                      </p:tavLst>
                                    </p:anim>
                                    <p:anim calcmode="lin" valueType="num">
                                      <p:cBhvr>
                                        <p:cTn id="36" dur="300" fill="hold"/>
                                        <p:tgtEl>
                                          <p:spTgt spid="16"/>
                                        </p:tgtEl>
                                        <p:attrNameLst>
                                          <p:attrName>ppt_x</p:attrName>
                                        </p:attrNameLst>
                                      </p:cBhvr>
                                      <p:tavLst>
                                        <p:tav tm="0">
                                          <p:val>
                                            <p:fltVal val="0.5"/>
                                          </p:val>
                                        </p:tav>
                                        <p:tav tm="100000">
                                          <p:val>
                                            <p:strVal val="#ppt_x"/>
                                          </p:val>
                                        </p:tav>
                                      </p:tavLst>
                                    </p:anim>
                                    <p:anim calcmode="lin" valueType="num">
                                      <p:cBhvr>
                                        <p:cTn id="37" dur="300" fill="hold"/>
                                        <p:tgtEl>
                                          <p:spTgt spid="1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6"/>
                                        </p:tgtEl>
                                      </p:cBhvr>
                                    </p:animEffect>
                                    <p:animScale>
                                      <p:cBhvr>
                                        <p:cTn id="40" dur="150" autoRev="1" fill="hold"/>
                                        <p:tgtEl>
                                          <p:spTgt spid="16"/>
                                        </p:tgtEl>
                                      </p:cBhvr>
                                      <p:by x="105000" y="105000"/>
                                    </p:animScale>
                                  </p:childTnLst>
                                </p:cTn>
                              </p:par>
                              <p:par>
                                <p:cTn id="41" presetID="23" presetClass="entr" presetSubtype="528"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300" fill="hold"/>
                                        <p:tgtEl>
                                          <p:spTgt spid="19"/>
                                        </p:tgtEl>
                                        <p:attrNameLst>
                                          <p:attrName>ppt_w</p:attrName>
                                        </p:attrNameLst>
                                      </p:cBhvr>
                                      <p:tavLst>
                                        <p:tav tm="0">
                                          <p:val>
                                            <p:fltVal val="0"/>
                                          </p:val>
                                        </p:tav>
                                        <p:tav tm="100000">
                                          <p:val>
                                            <p:strVal val="#ppt_w"/>
                                          </p:val>
                                        </p:tav>
                                      </p:tavLst>
                                    </p:anim>
                                    <p:anim calcmode="lin" valueType="num">
                                      <p:cBhvr>
                                        <p:cTn id="44" dur="300" fill="hold"/>
                                        <p:tgtEl>
                                          <p:spTgt spid="19"/>
                                        </p:tgtEl>
                                        <p:attrNameLst>
                                          <p:attrName>ppt_h</p:attrName>
                                        </p:attrNameLst>
                                      </p:cBhvr>
                                      <p:tavLst>
                                        <p:tav tm="0">
                                          <p:val>
                                            <p:fltVal val="0"/>
                                          </p:val>
                                        </p:tav>
                                        <p:tav tm="100000">
                                          <p:val>
                                            <p:strVal val="#ppt_h"/>
                                          </p:val>
                                        </p:tav>
                                      </p:tavLst>
                                    </p:anim>
                                    <p:anim calcmode="lin" valueType="num">
                                      <p:cBhvr>
                                        <p:cTn id="45" dur="300" fill="hold"/>
                                        <p:tgtEl>
                                          <p:spTgt spid="19"/>
                                        </p:tgtEl>
                                        <p:attrNameLst>
                                          <p:attrName>ppt_x</p:attrName>
                                        </p:attrNameLst>
                                      </p:cBhvr>
                                      <p:tavLst>
                                        <p:tav tm="0">
                                          <p:val>
                                            <p:fltVal val="0.5"/>
                                          </p:val>
                                        </p:tav>
                                        <p:tav tm="100000">
                                          <p:val>
                                            <p:strVal val="#ppt_x"/>
                                          </p:val>
                                        </p:tav>
                                      </p:tavLst>
                                    </p:anim>
                                    <p:anim calcmode="lin" valueType="num">
                                      <p:cBhvr>
                                        <p:cTn id="46" dur="300" fill="hold"/>
                                        <p:tgtEl>
                                          <p:spTgt spid="1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9"/>
                                        </p:tgtEl>
                                      </p:cBhvr>
                                    </p:animEffect>
                                    <p:animScale>
                                      <p:cBhvr>
                                        <p:cTn id="49" dur="150" autoRev="1" fill="hold"/>
                                        <p:tgtEl>
                                          <p:spTgt spid="19"/>
                                        </p:tgtEl>
                                      </p:cBhvr>
                                      <p:by x="105000" y="105000"/>
                                    </p:animScale>
                                  </p:childTnLst>
                                </p:cTn>
                              </p:par>
                              <p:par>
                                <p:cTn id="50" presetID="23" presetClass="entr" presetSubtype="528" fill="hold" grpId="0" nodeType="withEffect">
                                  <p:stCondLst>
                                    <p:cond delay="70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00" fill="hold"/>
                                        <p:tgtEl>
                                          <p:spTgt spid="20"/>
                                        </p:tgtEl>
                                        <p:attrNameLst>
                                          <p:attrName>ppt_w</p:attrName>
                                        </p:attrNameLst>
                                      </p:cBhvr>
                                      <p:tavLst>
                                        <p:tav tm="0">
                                          <p:val>
                                            <p:fltVal val="0"/>
                                          </p:val>
                                        </p:tav>
                                        <p:tav tm="100000">
                                          <p:val>
                                            <p:strVal val="#ppt_w"/>
                                          </p:val>
                                        </p:tav>
                                      </p:tavLst>
                                    </p:anim>
                                    <p:anim calcmode="lin" valueType="num">
                                      <p:cBhvr>
                                        <p:cTn id="53" dur="300" fill="hold"/>
                                        <p:tgtEl>
                                          <p:spTgt spid="20"/>
                                        </p:tgtEl>
                                        <p:attrNameLst>
                                          <p:attrName>ppt_h</p:attrName>
                                        </p:attrNameLst>
                                      </p:cBhvr>
                                      <p:tavLst>
                                        <p:tav tm="0">
                                          <p:val>
                                            <p:fltVal val="0"/>
                                          </p:val>
                                        </p:tav>
                                        <p:tav tm="100000">
                                          <p:val>
                                            <p:strVal val="#ppt_h"/>
                                          </p:val>
                                        </p:tav>
                                      </p:tavLst>
                                    </p:anim>
                                    <p:anim calcmode="lin" valueType="num">
                                      <p:cBhvr>
                                        <p:cTn id="54" dur="300" fill="hold"/>
                                        <p:tgtEl>
                                          <p:spTgt spid="20"/>
                                        </p:tgtEl>
                                        <p:attrNameLst>
                                          <p:attrName>ppt_x</p:attrName>
                                        </p:attrNameLst>
                                      </p:cBhvr>
                                      <p:tavLst>
                                        <p:tav tm="0">
                                          <p:val>
                                            <p:fltVal val="0.5"/>
                                          </p:val>
                                        </p:tav>
                                        <p:tav tm="100000">
                                          <p:val>
                                            <p:strVal val="#ppt_x"/>
                                          </p:val>
                                        </p:tav>
                                      </p:tavLst>
                                    </p:anim>
                                    <p:anim calcmode="lin" valueType="num">
                                      <p:cBhvr>
                                        <p:cTn id="55" dur="300" fill="hold"/>
                                        <p:tgtEl>
                                          <p:spTgt spid="20"/>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700"/>
                                  </p:stCondLst>
                                  <p:childTnLst>
                                    <p:animEffect transition="out" filter="fade">
                                      <p:cBhvr>
                                        <p:cTn id="57" dur="300" tmFilter="0, 0; .2, .5; .8, .5; 1, 0"/>
                                        <p:tgtEl>
                                          <p:spTgt spid="20"/>
                                        </p:tgtEl>
                                      </p:cBhvr>
                                    </p:animEffect>
                                    <p:animScale>
                                      <p:cBhvr>
                                        <p:cTn id="58" dur="150" autoRev="1" fill="hold"/>
                                        <p:tgtEl>
                                          <p:spTgt spid="20"/>
                                        </p:tgtEl>
                                      </p:cBhvr>
                                      <p:by x="105000" y="105000"/>
                                    </p:animScale>
                                  </p:childTnLst>
                                </p:cTn>
                              </p:par>
                              <p:par>
                                <p:cTn id="59" presetID="23" presetClass="entr" presetSubtype="528" fill="hold" grpId="0" nodeType="withEffect">
                                  <p:stCondLst>
                                    <p:cond delay="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300" fill="hold"/>
                                        <p:tgtEl>
                                          <p:spTgt spid="21"/>
                                        </p:tgtEl>
                                        <p:attrNameLst>
                                          <p:attrName>ppt_w</p:attrName>
                                        </p:attrNameLst>
                                      </p:cBhvr>
                                      <p:tavLst>
                                        <p:tav tm="0">
                                          <p:val>
                                            <p:fltVal val="0"/>
                                          </p:val>
                                        </p:tav>
                                        <p:tav tm="100000">
                                          <p:val>
                                            <p:strVal val="#ppt_w"/>
                                          </p:val>
                                        </p:tav>
                                      </p:tavLst>
                                    </p:anim>
                                    <p:anim calcmode="lin" valueType="num">
                                      <p:cBhvr>
                                        <p:cTn id="62" dur="300" fill="hold"/>
                                        <p:tgtEl>
                                          <p:spTgt spid="21"/>
                                        </p:tgtEl>
                                        <p:attrNameLst>
                                          <p:attrName>ppt_h</p:attrName>
                                        </p:attrNameLst>
                                      </p:cBhvr>
                                      <p:tavLst>
                                        <p:tav tm="0">
                                          <p:val>
                                            <p:fltVal val="0"/>
                                          </p:val>
                                        </p:tav>
                                        <p:tav tm="100000">
                                          <p:val>
                                            <p:strVal val="#ppt_h"/>
                                          </p:val>
                                        </p:tav>
                                      </p:tavLst>
                                    </p:anim>
                                    <p:anim calcmode="lin" valueType="num">
                                      <p:cBhvr>
                                        <p:cTn id="63" dur="300" fill="hold"/>
                                        <p:tgtEl>
                                          <p:spTgt spid="21"/>
                                        </p:tgtEl>
                                        <p:attrNameLst>
                                          <p:attrName>ppt_x</p:attrName>
                                        </p:attrNameLst>
                                      </p:cBhvr>
                                      <p:tavLst>
                                        <p:tav tm="0">
                                          <p:val>
                                            <p:fltVal val="0.5"/>
                                          </p:val>
                                        </p:tav>
                                        <p:tav tm="100000">
                                          <p:val>
                                            <p:strVal val="#ppt_x"/>
                                          </p:val>
                                        </p:tav>
                                      </p:tavLst>
                                    </p:anim>
                                    <p:anim calcmode="lin" valueType="num">
                                      <p:cBhvr>
                                        <p:cTn id="64" dur="300" fill="hold"/>
                                        <p:tgtEl>
                                          <p:spTgt spid="21"/>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800"/>
                                  </p:stCondLst>
                                  <p:childTnLst>
                                    <p:animEffect transition="out" filter="fade">
                                      <p:cBhvr>
                                        <p:cTn id="66" dur="300" tmFilter="0, 0; .2, .5; .8, .5; 1, 0"/>
                                        <p:tgtEl>
                                          <p:spTgt spid="21"/>
                                        </p:tgtEl>
                                      </p:cBhvr>
                                    </p:animEffect>
                                    <p:animScale>
                                      <p:cBhvr>
                                        <p:cTn id="67" dur="150" autoRev="1" fill="hold"/>
                                        <p:tgtEl>
                                          <p:spTgt spid="21"/>
                                        </p:tgtEl>
                                      </p:cBhvr>
                                      <p:by x="105000" y="105000"/>
                                    </p:animScale>
                                  </p:childTnLst>
                                </p:cTn>
                              </p:par>
                              <p:par>
                                <p:cTn id="68" presetID="23" presetClass="entr" presetSubtype="528" fill="hold" grpId="0" nodeType="withEffect">
                                  <p:stCondLst>
                                    <p:cond delay="600"/>
                                  </p:stCondLst>
                                  <p:childTnLst>
                                    <p:set>
                                      <p:cBhvr>
                                        <p:cTn id="69" dur="1" fill="hold">
                                          <p:stCondLst>
                                            <p:cond delay="0"/>
                                          </p:stCondLst>
                                        </p:cTn>
                                        <p:tgtEl>
                                          <p:spTgt spid="36"/>
                                        </p:tgtEl>
                                        <p:attrNameLst>
                                          <p:attrName>style.visibility</p:attrName>
                                        </p:attrNameLst>
                                      </p:cBhvr>
                                      <p:to>
                                        <p:strVal val="visible"/>
                                      </p:to>
                                    </p:set>
                                    <p:anim calcmode="lin" valueType="num">
                                      <p:cBhvr>
                                        <p:cTn id="70" dur="300" fill="hold"/>
                                        <p:tgtEl>
                                          <p:spTgt spid="36"/>
                                        </p:tgtEl>
                                        <p:attrNameLst>
                                          <p:attrName>ppt_w</p:attrName>
                                        </p:attrNameLst>
                                      </p:cBhvr>
                                      <p:tavLst>
                                        <p:tav tm="0">
                                          <p:val>
                                            <p:fltVal val="0"/>
                                          </p:val>
                                        </p:tav>
                                        <p:tav tm="100000">
                                          <p:val>
                                            <p:strVal val="#ppt_w"/>
                                          </p:val>
                                        </p:tav>
                                      </p:tavLst>
                                    </p:anim>
                                    <p:anim calcmode="lin" valueType="num">
                                      <p:cBhvr>
                                        <p:cTn id="71" dur="300" fill="hold"/>
                                        <p:tgtEl>
                                          <p:spTgt spid="36"/>
                                        </p:tgtEl>
                                        <p:attrNameLst>
                                          <p:attrName>ppt_h</p:attrName>
                                        </p:attrNameLst>
                                      </p:cBhvr>
                                      <p:tavLst>
                                        <p:tav tm="0">
                                          <p:val>
                                            <p:fltVal val="0"/>
                                          </p:val>
                                        </p:tav>
                                        <p:tav tm="100000">
                                          <p:val>
                                            <p:strVal val="#ppt_h"/>
                                          </p:val>
                                        </p:tav>
                                      </p:tavLst>
                                    </p:anim>
                                    <p:anim calcmode="lin" valueType="num">
                                      <p:cBhvr>
                                        <p:cTn id="72" dur="300" fill="hold"/>
                                        <p:tgtEl>
                                          <p:spTgt spid="36"/>
                                        </p:tgtEl>
                                        <p:attrNameLst>
                                          <p:attrName>ppt_x</p:attrName>
                                        </p:attrNameLst>
                                      </p:cBhvr>
                                      <p:tavLst>
                                        <p:tav tm="0">
                                          <p:val>
                                            <p:fltVal val="0.5"/>
                                          </p:val>
                                        </p:tav>
                                        <p:tav tm="100000">
                                          <p:val>
                                            <p:strVal val="#ppt_x"/>
                                          </p:val>
                                        </p:tav>
                                      </p:tavLst>
                                    </p:anim>
                                    <p:anim calcmode="lin" valueType="num">
                                      <p:cBhvr>
                                        <p:cTn id="73" dur="300" fill="hold"/>
                                        <p:tgtEl>
                                          <p:spTgt spid="36"/>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900"/>
                                  </p:stCondLst>
                                  <p:childTnLst>
                                    <p:animEffect transition="out" filter="fade">
                                      <p:cBhvr>
                                        <p:cTn id="75" dur="300" tmFilter="0, 0; .2, .5; .8, .5; 1, 0"/>
                                        <p:tgtEl>
                                          <p:spTgt spid="36"/>
                                        </p:tgtEl>
                                      </p:cBhvr>
                                    </p:animEffect>
                                    <p:animScale>
                                      <p:cBhvr>
                                        <p:cTn id="76" dur="150" autoRev="1" fill="hold"/>
                                        <p:tgtEl>
                                          <p:spTgt spid="36"/>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300" fill="hold"/>
                                        <p:tgtEl>
                                          <p:spTgt spid="17"/>
                                        </p:tgtEl>
                                        <p:attrNameLst>
                                          <p:attrName>ppt_w</p:attrName>
                                        </p:attrNameLst>
                                      </p:cBhvr>
                                      <p:tavLst>
                                        <p:tav tm="0">
                                          <p:val>
                                            <p:fltVal val="0"/>
                                          </p:val>
                                        </p:tav>
                                        <p:tav tm="100000">
                                          <p:val>
                                            <p:strVal val="#ppt_w"/>
                                          </p:val>
                                        </p:tav>
                                      </p:tavLst>
                                    </p:anim>
                                    <p:anim calcmode="lin" valueType="num">
                                      <p:cBhvr>
                                        <p:cTn id="80" dur="300" fill="hold"/>
                                        <p:tgtEl>
                                          <p:spTgt spid="17"/>
                                        </p:tgtEl>
                                        <p:attrNameLst>
                                          <p:attrName>ppt_h</p:attrName>
                                        </p:attrNameLst>
                                      </p:cBhvr>
                                      <p:tavLst>
                                        <p:tav tm="0">
                                          <p:val>
                                            <p:fltVal val="0"/>
                                          </p:val>
                                        </p:tav>
                                        <p:tav tm="100000">
                                          <p:val>
                                            <p:strVal val="#ppt_h"/>
                                          </p:val>
                                        </p:tav>
                                      </p:tavLst>
                                    </p:anim>
                                    <p:anim calcmode="lin" valueType="num">
                                      <p:cBhvr>
                                        <p:cTn id="81" dur="300" fill="hold"/>
                                        <p:tgtEl>
                                          <p:spTgt spid="17"/>
                                        </p:tgtEl>
                                        <p:attrNameLst>
                                          <p:attrName>ppt_x</p:attrName>
                                        </p:attrNameLst>
                                      </p:cBhvr>
                                      <p:tavLst>
                                        <p:tav tm="0">
                                          <p:val>
                                            <p:fltVal val="0.5"/>
                                          </p:val>
                                        </p:tav>
                                        <p:tav tm="100000">
                                          <p:val>
                                            <p:strVal val="#ppt_x"/>
                                          </p:val>
                                        </p:tav>
                                      </p:tavLst>
                                    </p:anim>
                                    <p:anim calcmode="lin" valueType="num">
                                      <p:cBhvr>
                                        <p:cTn id="82" dur="300" fill="hold"/>
                                        <p:tgtEl>
                                          <p:spTgt spid="17"/>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17"/>
                                        </p:tgtEl>
                                      </p:cBhvr>
                                    </p:animEffect>
                                    <p:animScale>
                                      <p:cBhvr>
                                        <p:cTn id="85" dur="150" autoRev="1" fill="hold"/>
                                        <p:tgtEl>
                                          <p:spTgt spid="17"/>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300" fill="hold"/>
                                        <p:tgtEl>
                                          <p:spTgt spid="34"/>
                                        </p:tgtEl>
                                        <p:attrNameLst>
                                          <p:attrName>ppt_w</p:attrName>
                                        </p:attrNameLst>
                                      </p:cBhvr>
                                      <p:tavLst>
                                        <p:tav tm="0">
                                          <p:val>
                                            <p:fltVal val="0"/>
                                          </p:val>
                                        </p:tav>
                                        <p:tav tm="100000">
                                          <p:val>
                                            <p:strVal val="#ppt_w"/>
                                          </p:val>
                                        </p:tav>
                                      </p:tavLst>
                                    </p:anim>
                                    <p:anim calcmode="lin" valueType="num">
                                      <p:cBhvr>
                                        <p:cTn id="89" dur="300" fill="hold"/>
                                        <p:tgtEl>
                                          <p:spTgt spid="34"/>
                                        </p:tgtEl>
                                        <p:attrNameLst>
                                          <p:attrName>ppt_h</p:attrName>
                                        </p:attrNameLst>
                                      </p:cBhvr>
                                      <p:tavLst>
                                        <p:tav tm="0">
                                          <p:val>
                                            <p:fltVal val="0"/>
                                          </p:val>
                                        </p:tav>
                                        <p:tav tm="100000">
                                          <p:val>
                                            <p:strVal val="#ppt_h"/>
                                          </p:val>
                                        </p:tav>
                                      </p:tavLst>
                                    </p:anim>
                                    <p:anim calcmode="lin" valueType="num">
                                      <p:cBhvr>
                                        <p:cTn id="90" dur="300" fill="hold"/>
                                        <p:tgtEl>
                                          <p:spTgt spid="34"/>
                                        </p:tgtEl>
                                        <p:attrNameLst>
                                          <p:attrName>ppt_x</p:attrName>
                                        </p:attrNameLst>
                                      </p:cBhvr>
                                      <p:tavLst>
                                        <p:tav tm="0">
                                          <p:val>
                                            <p:fltVal val="0.5"/>
                                          </p:val>
                                        </p:tav>
                                        <p:tav tm="100000">
                                          <p:val>
                                            <p:strVal val="#ppt_x"/>
                                          </p:val>
                                        </p:tav>
                                      </p:tavLst>
                                    </p:anim>
                                    <p:anim calcmode="lin" valueType="num">
                                      <p:cBhvr>
                                        <p:cTn id="91" dur="300" fill="hold"/>
                                        <p:tgtEl>
                                          <p:spTgt spid="34"/>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900"/>
                                  </p:stCondLst>
                                  <p:childTnLst>
                                    <p:set>
                                      <p:cBhvr>
                                        <p:cTn id="93" dur="1" fill="hold">
                                          <p:stCondLst>
                                            <p:cond delay="0"/>
                                          </p:stCondLst>
                                        </p:cTn>
                                        <p:tgtEl>
                                          <p:spTgt spid="35"/>
                                        </p:tgtEl>
                                        <p:attrNameLst>
                                          <p:attrName>style.visibility</p:attrName>
                                        </p:attrNameLst>
                                      </p:cBhvr>
                                      <p:to>
                                        <p:strVal val="visible"/>
                                      </p:to>
                                    </p:set>
                                    <p:anim calcmode="lin" valueType="num">
                                      <p:cBhvr>
                                        <p:cTn id="94" dur="300" fill="hold"/>
                                        <p:tgtEl>
                                          <p:spTgt spid="35"/>
                                        </p:tgtEl>
                                        <p:attrNameLst>
                                          <p:attrName>ppt_w</p:attrName>
                                        </p:attrNameLst>
                                      </p:cBhvr>
                                      <p:tavLst>
                                        <p:tav tm="0">
                                          <p:val>
                                            <p:fltVal val="0"/>
                                          </p:val>
                                        </p:tav>
                                        <p:tav tm="100000">
                                          <p:val>
                                            <p:strVal val="#ppt_w"/>
                                          </p:val>
                                        </p:tav>
                                      </p:tavLst>
                                    </p:anim>
                                    <p:anim calcmode="lin" valueType="num">
                                      <p:cBhvr>
                                        <p:cTn id="95" dur="300" fill="hold"/>
                                        <p:tgtEl>
                                          <p:spTgt spid="35"/>
                                        </p:tgtEl>
                                        <p:attrNameLst>
                                          <p:attrName>ppt_h</p:attrName>
                                        </p:attrNameLst>
                                      </p:cBhvr>
                                      <p:tavLst>
                                        <p:tav tm="0">
                                          <p:val>
                                            <p:fltVal val="0"/>
                                          </p:val>
                                        </p:tav>
                                        <p:tav tm="100000">
                                          <p:val>
                                            <p:strVal val="#ppt_h"/>
                                          </p:val>
                                        </p:tav>
                                      </p:tavLst>
                                    </p:anim>
                                    <p:anim calcmode="lin" valueType="num">
                                      <p:cBhvr>
                                        <p:cTn id="96" dur="300" fill="hold"/>
                                        <p:tgtEl>
                                          <p:spTgt spid="35"/>
                                        </p:tgtEl>
                                        <p:attrNameLst>
                                          <p:attrName>ppt_x</p:attrName>
                                        </p:attrNameLst>
                                      </p:cBhvr>
                                      <p:tavLst>
                                        <p:tav tm="0">
                                          <p:val>
                                            <p:fltVal val="0.5"/>
                                          </p:val>
                                        </p:tav>
                                        <p:tav tm="100000">
                                          <p:val>
                                            <p:strVal val="#ppt_x"/>
                                          </p:val>
                                        </p:tav>
                                      </p:tavLst>
                                    </p:anim>
                                    <p:anim calcmode="lin" valueType="num">
                                      <p:cBhvr>
                                        <p:cTn id="97" dur="300" fill="hold"/>
                                        <p:tgtEl>
                                          <p:spTgt spid="35"/>
                                        </p:tgtEl>
                                        <p:attrNameLst>
                                          <p:attrName>ppt_y</p:attrName>
                                        </p:attrNameLst>
                                      </p:cBhvr>
                                      <p:tavLst>
                                        <p:tav tm="0">
                                          <p:val>
                                            <p:fltVal val="0.5"/>
                                          </p:val>
                                        </p:tav>
                                        <p:tav tm="100000">
                                          <p:val>
                                            <p:strVal val="#ppt_y"/>
                                          </p:val>
                                        </p:tav>
                                      </p:tavLst>
                                    </p:anim>
                                  </p:childTnLst>
                                </p:cTn>
                              </p:par>
                              <p:par>
                                <p:cTn id="98" presetID="26" presetClass="emph" presetSubtype="0" fill="hold" grpId="1" nodeType="withEffect">
                                  <p:stCondLst>
                                    <p:cond delay="900"/>
                                  </p:stCondLst>
                                  <p:childTnLst>
                                    <p:animEffect transition="out" filter="fade">
                                      <p:cBhvr>
                                        <p:cTn id="99" dur="300" tmFilter="0, 0; .2, .5; .8, .5; 1, 0"/>
                                        <p:tgtEl>
                                          <p:spTgt spid="34"/>
                                        </p:tgtEl>
                                      </p:cBhvr>
                                    </p:animEffect>
                                    <p:animScale>
                                      <p:cBhvr>
                                        <p:cTn id="100" dur="150" autoRev="1" fill="hold"/>
                                        <p:tgtEl>
                                          <p:spTgt spid="34"/>
                                        </p:tgtEl>
                                      </p:cBhvr>
                                      <p:by x="105000" y="105000"/>
                                    </p:animScale>
                                  </p:childTnLst>
                                </p:cTn>
                              </p:par>
                              <p:par>
                                <p:cTn id="101" presetID="26" presetClass="emph" presetSubtype="0" fill="hold" grpId="1" nodeType="withEffect">
                                  <p:stCondLst>
                                    <p:cond delay="1200"/>
                                  </p:stCondLst>
                                  <p:childTnLst>
                                    <p:animEffect transition="out" filter="fade">
                                      <p:cBhvr>
                                        <p:cTn id="102" dur="300" tmFilter="0, 0; .2, .5; .8, .5; 1, 0"/>
                                        <p:tgtEl>
                                          <p:spTgt spid="35"/>
                                        </p:tgtEl>
                                      </p:cBhvr>
                                    </p:animEffect>
                                    <p:animScale>
                                      <p:cBhvr>
                                        <p:cTn id="103" dur="150" autoRev="1" fill="hold"/>
                                        <p:tgtEl>
                                          <p:spTgt spid="35"/>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300" fill="hold"/>
                                        <p:tgtEl>
                                          <p:spTgt spid="33"/>
                                        </p:tgtEl>
                                        <p:attrNameLst>
                                          <p:attrName>ppt_w</p:attrName>
                                        </p:attrNameLst>
                                      </p:cBhvr>
                                      <p:tavLst>
                                        <p:tav tm="0">
                                          <p:val>
                                            <p:fltVal val="0"/>
                                          </p:val>
                                        </p:tav>
                                        <p:tav tm="100000">
                                          <p:val>
                                            <p:strVal val="#ppt_w"/>
                                          </p:val>
                                        </p:tav>
                                      </p:tavLst>
                                    </p:anim>
                                    <p:anim calcmode="lin" valueType="num">
                                      <p:cBhvr>
                                        <p:cTn id="107" dur="300" fill="hold"/>
                                        <p:tgtEl>
                                          <p:spTgt spid="33"/>
                                        </p:tgtEl>
                                        <p:attrNameLst>
                                          <p:attrName>ppt_h</p:attrName>
                                        </p:attrNameLst>
                                      </p:cBhvr>
                                      <p:tavLst>
                                        <p:tav tm="0">
                                          <p:val>
                                            <p:fltVal val="0"/>
                                          </p:val>
                                        </p:tav>
                                        <p:tav tm="100000">
                                          <p:val>
                                            <p:strVal val="#ppt_h"/>
                                          </p:val>
                                        </p:tav>
                                      </p:tavLst>
                                    </p:anim>
                                    <p:anim calcmode="lin" valueType="num">
                                      <p:cBhvr>
                                        <p:cTn id="108" dur="300" fill="hold"/>
                                        <p:tgtEl>
                                          <p:spTgt spid="33"/>
                                        </p:tgtEl>
                                        <p:attrNameLst>
                                          <p:attrName>ppt_x</p:attrName>
                                        </p:attrNameLst>
                                      </p:cBhvr>
                                      <p:tavLst>
                                        <p:tav tm="0">
                                          <p:val>
                                            <p:fltVal val="0.5"/>
                                          </p:val>
                                        </p:tav>
                                        <p:tav tm="100000">
                                          <p:val>
                                            <p:strVal val="#ppt_x"/>
                                          </p:val>
                                        </p:tav>
                                      </p:tavLst>
                                    </p:anim>
                                    <p:anim calcmode="lin" valueType="num">
                                      <p:cBhvr>
                                        <p:cTn id="109" dur="300" fill="hold"/>
                                        <p:tgtEl>
                                          <p:spTgt spid="33"/>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33"/>
                                        </p:tgtEl>
                                      </p:cBhvr>
                                    </p:animEffect>
                                    <p:animScale>
                                      <p:cBhvr>
                                        <p:cTn id="112" dur="150" autoRev="1" fill="hold"/>
                                        <p:tgtEl>
                                          <p:spTgt spid="33"/>
                                        </p:tgtEl>
                                      </p:cBhvr>
                                      <p:by x="105000" y="105000"/>
                                    </p:animScale>
                                  </p:childTnLst>
                                </p:cTn>
                              </p:par>
                            </p:childTnLst>
                          </p:cTn>
                        </p:par>
                        <p:par>
                          <p:cTn id="113" fill="hold">
                            <p:stCondLst>
                              <p:cond delay="16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animBg="1"/>
      <p:bldP spid="2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薪酬福利</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03</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wallet_57605">
            <a:extLst>
              <a:ext uri="{FF2B5EF4-FFF2-40B4-BE49-F238E27FC236}">
                <a16:creationId xmlns:a16="http://schemas.microsoft.com/office/drawing/2014/main" id="{A2F5E9A3-1D85-46AC-983C-3ED2B7A37776}"/>
              </a:ext>
            </a:extLst>
          </p:cNvPr>
          <p:cNvSpPr>
            <a:spLocks noChangeAspect="1"/>
          </p:cNvSpPr>
          <p:nvPr/>
        </p:nvSpPr>
        <p:spPr bwMode="auto">
          <a:xfrm>
            <a:off x="5686404" y="2082556"/>
            <a:ext cx="819192" cy="802671"/>
          </a:xfrm>
          <a:custGeom>
            <a:avLst/>
            <a:gdLst>
              <a:gd name="connsiteX0" fmla="*/ 385710 w 608838"/>
              <a:gd name="connsiteY0" fmla="*/ 348311 h 596560"/>
              <a:gd name="connsiteX1" fmla="*/ 413544 w 608838"/>
              <a:gd name="connsiteY1" fmla="*/ 348311 h 596560"/>
              <a:gd name="connsiteX2" fmla="*/ 427485 w 608838"/>
              <a:gd name="connsiteY2" fmla="*/ 348311 h 596560"/>
              <a:gd name="connsiteX3" fmla="*/ 427485 w 608838"/>
              <a:gd name="connsiteY3" fmla="*/ 390015 h 596560"/>
              <a:gd name="connsiteX4" fmla="*/ 385710 w 608838"/>
              <a:gd name="connsiteY4" fmla="*/ 390015 h 596560"/>
              <a:gd name="connsiteX5" fmla="*/ 385710 w 608838"/>
              <a:gd name="connsiteY5" fmla="*/ 355881 h 596560"/>
              <a:gd name="connsiteX6" fmla="*/ 351898 w 608838"/>
              <a:gd name="connsiteY6" fmla="*/ 304981 h 596560"/>
              <a:gd name="connsiteX7" fmla="*/ 351898 w 608838"/>
              <a:gd name="connsiteY7" fmla="*/ 305969 h 596560"/>
              <a:gd name="connsiteX8" fmla="*/ 351898 w 608838"/>
              <a:gd name="connsiteY8" fmla="*/ 320924 h 596560"/>
              <a:gd name="connsiteX9" fmla="*/ 351898 w 608838"/>
              <a:gd name="connsiteY9" fmla="*/ 343028 h 596560"/>
              <a:gd name="connsiteX10" fmla="*/ 351898 w 608838"/>
              <a:gd name="connsiteY10" fmla="*/ 365132 h 596560"/>
              <a:gd name="connsiteX11" fmla="*/ 351898 w 608838"/>
              <a:gd name="connsiteY11" fmla="*/ 431348 h 596560"/>
              <a:gd name="connsiteX12" fmla="*/ 526975 w 608838"/>
              <a:gd name="connsiteY12" fmla="*/ 431348 h 596560"/>
              <a:gd name="connsiteX13" fmla="*/ 548359 w 608838"/>
              <a:gd name="connsiteY13" fmla="*/ 431348 h 596560"/>
              <a:gd name="connsiteX14" fmla="*/ 566164 w 608838"/>
              <a:gd name="connsiteY14" fmla="*/ 431348 h 596560"/>
              <a:gd name="connsiteX15" fmla="*/ 566164 w 608838"/>
              <a:gd name="connsiteY15" fmla="*/ 304981 h 596560"/>
              <a:gd name="connsiteX16" fmla="*/ 551138 w 608838"/>
              <a:gd name="connsiteY16" fmla="*/ 304981 h 596560"/>
              <a:gd name="connsiteX17" fmla="*/ 548359 w 608838"/>
              <a:gd name="connsiteY17" fmla="*/ 304981 h 596560"/>
              <a:gd name="connsiteX18" fmla="*/ 526975 w 608838"/>
              <a:gd name="connsiteY18" fmla="*/ 304981 h 596560"/>
              <a:gd name="connsiteX19" fmla="*/ 491507 w 608838"/>
              <a:gd name="connsiteY19" fmla="*/ 304981 h 596560"/>
              <a:gd name="connsiteX20" fmla="*/ 410445 w 608838"/>
              <a:gd name="connsiteY20" fmla="*/ 304981 h 596560"/>
              <a:gd name="connsiteX21" fmla="*/ 353829 w 608838"/>
              <a:gd name="connsiteY21" fmla="*/ 304981 h 596560"/>
              <a:gd name="connsiteX22" fmla="*/ 42721 w 608838"/>
              <a:gd name="connsiteY22" fmla="*/ 184494 h 596560"/>
              <a:gd name="connsiteX23" fmla="*/ 42721 w 608838"/>
              <a:gd name="connsiteY23" fmla="*/ 190513 h 596560"/>
              <a:gd name="connsiteX24" fmla="*/ 42721 w 608838"/>
              <a:gd name="connsiteY24" fmla="*/ 234297 h 596560"/>
              <a:gd name="connsiteX25" fmla="*/ 42721 w 608838"/>
              <a:gd name="connsiteY25" fmla="*/ 240693 h 596560"/>
              <a:gd name="connsiteX26" fmla="*/ 42721 w 608838"/>
              <a:gd name="connsiteY26" fmla="*/ 321677 h 596560"/>
              <a:gd name="connsiteX27" fmla="*/ 42721 w 608838"/>
              <a:gd name="connsiteY27" fmla="*/ 553905 h 596560"/>
              <a:gd name="connsiteX28" fmla="*/ 526975 w 608838"/>
              <a:gd name="connsiteY28" fmla="*/ 553905 h 596560"/>
              <a:gd name="connsiteX29" fmla="*/ 526975 w 608838"/>
              <a:gd name="connsiteY29" fmla="*/ 474003 h 596560"/>
              <a:gd name="connsiteX30" fmla="*/ 309176 w 608838"/>
              <a:gd name="connsiteY30" fmla="*/ 474003 h 596560"/>
              <a:gd name="connsiteX31" fmla="*/ 309176 w 608838"/>
              <a:gd name="connsiteY31" fmla="*/ 376748 h 596560"/>
              <a:gd name="connsiteX32" fmla="*/ 309176 w 608838"/>
              <a:gd name="connsiteY32" fmla="*/ 354691 h 596560"/>
              <a:gd name="connsiteX33" fmla="*/ 309176 w 608838"/>
              <a:gd name="connsiteY33" fmla="*/ 332587 h 596560"/>
              <a:gd name="connsiteX34" fmla="*/ 309176 w 608838"/>
              <a:gd name="connsiteY34" fmla="*/ 327085 h 596560"/>
              <a:gd name="connsiteX35" fmla="*/ 309176 w 608838"/>
              <a:gd name="connsiteY35" fmla="*/ 279492 h 596560"/>
              <a:gd name="connsiteX36" fmla="*/ 309176 w 608838"/>
              <a:gd name="connsiteY36" fmla="*/ 262326 h 596560"/>
              <a:gd name="connsiteX37" fmla="*/ 343843 w 608838"/>
              <a:gd name="connsiteY37" fmla="*/ 262326 h 596560"/>
              <a:gd name="connsiteX38" fmla="*/ 440025 w 608838"/>
              <a:gd name="connsiteY38" fmla="*/ 262326 h 596560"/>
              <a:gd name="connsiteX39" fmla="*/ 495229 w 608838"/>
              <a:gd name="connsiteY39" fmla="*/ 262326 h 596560"/>
              <a:gd name="connsiteX40" fmla="*/ 517366 w 608838"/>
              <a:gd name="connsiteY40" fmla="*/ 262326 h 596560"/>
              <a:gd name="connsiteX41" fmla="*/ 526975 w 608838"/>
              <a:gd name="connsiteY41" fmla="*/ 262326 h 596560"/>
              <a:gd name="connsiteX42" fmla="*/ 526975 w 608838"/>
              <a:gd name="connsiteY42" fmla="*/ 216661 h 596560"/>
              <a:gd name="connsiteX43" fmla="*/ 526975 w 608838"/>
              <a:gd name="connsiteY43" fmla="*/ 184494 h 596560"/>
              <a:gd name="connsiteX44" fmla="*/ 518214 w 608838"/>
              <a:gd name="connsiteY44" fmla="*/ 184494 h 596560"/>
              <a:gd name="connsiteX45" fmla="*/ 496076 w 608838"/>
              <a:gd name="connsiteY45" fmla="*/ 184494 h 596560"/>
              <a:gd name="connsiteX46" fmla="*/ 473938 w 608838"/>
              <a:gd name="connsiteY46" fmla="*/ 184494 h 596560"/>
              <a:gd name="connsiteX47" fmla="*/ 450435 w 608838"/>
              <a:gd name="connsiteY47" fmla="*/ 184494 h 596560"/>
              <a:gd name="connsiteX48" fmla="*/ 402768 w 608838"/>
              <a:gd name="connsiteY48" fmla="*/ 184494 h 596560"/>
              <a:gd name="connsiteX49" fmla="*/ 145874 w 608838"/>
              <a:gd name="connsiteY49" fmla="*/ 184494 h 596560"/>
              <a:gd name="connsiteX50" fmla="*/ 82098 w 608838"/>
              <a:gd name="connsiteY50" fmla="*/ 184494 h 596560"/>
              <a:gd name="connsiteX51" fmla="*/ 64812 w 608838"/>
              <a:gd name="connsiteY51" fmla="*/ 184494 h 596560"/>
              <a:gd name="connsiteX52" fmla="*/ 451188 w 608838"/>
              <a:gd name="connsiteY52" fmla="*/ 101300 h 596560"/>
              <a:gd name="connsiteX53" fmla="*/ 414166 w 608838"/>
              <a:gd name="connsiteY53" fmla="*/ 111411 h 596560"/>
              <a:gd name="connsiteX54" fmla="*/ 372198 w 608838"/>
              <a:gd name="connsiteY54" fmla="*/ 122839 h 596560"/>
              <a:gd name="connsiteX55" fmla="*/ 302346 w 608838"/>
              <a:gd name="connsiteY55" fmla="*/ 141839 h 596560"/>
              <a:gd name="connsiteX56" fmla="*/ 381619 w 608838"/>
              <a:gd name="connsiteY56" fmla="*/ 141839 h 596560"/>
              <a:gd name="connsiteX57" fmla="*/ 429286 w 608838"/>
              <a:gd name="connsiteY57" fmla="*/ 141839 h 596560"/>
              <a:gd name="connsiteX58" fmla="*/ 462304 w 608838"/>
              <a:gd name="connsiteY58" fmla="*/ 141839 h 596560"/>
              <a:gd name="connsiteX59" fmla="*/ 339557 w 608838"/>
              <a:gd name="connsiteY59" fmla="*/ 57140 h 596560"/>
              <a:gd name="connsiteX60" fmla="*/ 202773 w 608838"/>
              <a:gd name="connsiteY60" fmla="*/ 124814 h 596560"/>
              <a:gd name="connsiteX61" fmla="*/ 352840 w 608838"/>
              <a:gd name="connsiteY61" fmla="*/ 83899 h 596560"/>
              <a:gd name="connsiteX62" fmla="*/ 358869 w 608838"/>
              <a:gd name="connsiteY62" fmla="*/ 0 h 596560"/>
              <a:gd name="connsiteX63" fmla="*/ 394855 w 608838"/>
              <a:gd name="connsiteY63" fmla="*/ 72471 h 596560"/>
              <a:gd name="connsiteX64" fmla="*/ 481145 w 608838"/>
              <a:gd name="connsiteY64" fmla="*/ 48957 h 596560"/>
              <a:gd name="connsiteX65" fmla="*/ 506533 w 608838"/>
              <a:gd name="connsiteY65" fmla="*/ 141839 h 596560"/>
              <a:gd name="connsiteX66" fmla="*/ 569696 w 608838"/>
              <a:gd name="connsiteY66" fmla="*/ 141839 h 596560"/>
              <a:gd name="connsiteX67" fmla="*/ 569696 w 608838"/>
              <a:gd name="connsiteY67" fmla="*/ 262326 h 596560"/>
              <a:gd name="connsiteX68" fmla="*/ 608838 w 608838"/>
              <a:gd name="connsiteY68" fmla="*/ 262326 h 596560"/>
              <a:gd name="connsiteX69" fmla="*/ 608838 w 608838"/>
              <a:gd name="connsiteY69" fmla="*/ 474003 h 596560"/>
              <a:gd name="connsiteX70" fmla="*/ 569696 w 608838"/>
              <a:gd name="connsiteY70" fmla="*/ 474003 h 596560"/>
              <a:gd name="connsiteX71" fmla="*/ 569696 w 608838"/>
              <a:gd name="connsiteY71" fmla="*/ 596560 h 596560"/>
              <a:gd name="connsiteX72" fmla="*/ 0 w 608838"/>
              <a:gd name="connsiteY72" fmla="*/ 596560 h 596560"/>
              <a:gd name="connsiteX73" fmla="*/ 0 w 608838"/>
              <a:gd name="connsiteY73" fmla="*/ 141839 h 596560"/>
              <a:gd name="connsiteX74" fmla="*/ 72113 w 608838"/>
              <a:gd name="connsiteY74" fmla="*/ 141839 h 5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838" h="596560">
                <a:moveTo>
                  <a:pt x="385710" y="348311"/>
                </a:moveTo>
                <a:lnTo>
                  <a:pt x="413544" y="348311"/>
                </a:lnTo>
                <a:lnTo>
                  <a:pt x="427485" y="348311"/>
                </a:lnTo>
                <a:lnTo>
                  <a:pt x="427485" y="390015"/>
                </a:lnTo>
                <a:lnTo>
                  <a:pt x="385710" y="390015"/>
                </a:lnTo>
                <a:lnTo>
                  <a:pt x="385710" y="355881"/>
                </a:lnTo>
                <a:close/>
                <a:moveTo>
                  <a:pt x="351898" y="304981"/>
                </a:moveTo>
                <a:lnTo>
                  <a:pt x="351898" y="305969"/>
                </a:lnTo>
                <a:lnTo>
                  <a:pt x="351898" y="320924"/>
                </a:lnTo>
                <a:lnTo>
                  <a:pt x="351898" y="343028"/>
                </a:lnTo>
                <a:lnTo>
                  <a:pt x="351898" y="365132"/>
                </a:lnTo>
                <a:lnTo>
                  <a:pt x="351898" y="431348"/>
                </a:lnTo>
                <a:lnTo>
                  <a:pt x="526975" y="431348"/>
                </a:lnTo>
                <a:lnTo>
                  <a:pt x="548359" y="431348"/>
                </a:lnTo>
                <a:lnTo>
                  <a:pt x="566164" y="431348"/>
                </a:lnTo>
                <a:lnTo>
                  <a:pt x="566164" y="304981"/>
                </a:lnTo>
                <a:lnTo>
                  <a:pt x="551138" y="304981"/>
                </a:lnTo>
                <a:lnTo>
                  <a:pt x="548359" y="304981"/>
                </a:lnTo>
                <a:lnTo>
                  <a:pt x="526975" y="304981"/>
                </a:lnTo>
                <a:lnTo>
                  <a:pt x="491507" y="304981"/>
                </a:lnTo>
                <a:lnTo>
                  <a:pt x="410445" y="304981"/>
                </a:lnTo>
                <a:lnTo>
                  <a:pt x="353829" y="304981"/>
                </a:lnTo>
                <a:close/>
                <a:moveTo>
                  <a:pt x="42721" y="184494"/>
                </a:moveTo>
                <a:lnTo>
                  <a:pt x="42721" y="190513"/>
                </a:lnTo>
                <a:lnTo>
                  <a:pt x="42721" y="234297"/>
                </a:lnTo>
                <a:lnTo>
                  <a:pt x="42721" y="240693"/>
                </a:lnTo>
                <a:lnTo>
                  <a:pt x="42721" y="321677"/>
                </a:lnTo>
                <a:lnTo>
                  <a:pt x="42721" y="553905"/>
                </a:lnTo>
                <a:lnTo>
                  <a:pt x="526975" y="553905"/>
                </a:lnTo>
                <a:lnTo>
                  <a:pt x="526975" y="474003"/>
                </a:lnTo>
                <a:lnTo>
                  <a:pt x="309176" y="474003"/>
                </a:lnTo>
                <a:lnTo>
                  <a:pt x="309176" y="376748"/>
                </a:lnTo>
                <a:lnTo>
                  <a:pt x="309176" y="354691"/>
                </a:lnTo>
                <a:lnTo>
                  <a:pt x="309176" y="332587"/>
                </a:lnTo>
                <a:lnTo>
                  <a:pt x="309176" y="327085"/>
                </a:lnTo>
                <a:lnTo>
                  <a:pt x="309176" y="279492"/>
                </a:lnTo>
                <a:lnTo>
                  <a:pt x="309176" y="262326"/>
                </a:lnTo>
                <a:lnTo>
                  <a:pt x="343843" y="262326"/>
                </a:lnTo>
                <a:lnTo>
                  <a:pt x="440025" y="262326"/>
                </a:lnTo>
                <a:lnTo>
                  <a:pt x="495229" y="262326"/>
                </a:lnTo>
                <a:lnTo>
                  <a:pt x="517366" y="262326"/>
                </a:lnTo>
                <a:lnTo>
                  <a:pt x="526975" y="262326"/>
                </a:lnTo>
                <a:lnTo>
                  <a:pt x="526975" y="216661"/>
                </a:lnTo>
                <a:lnTo>
                  <a:pt x="526975" y="184494"/>
                </a:lnTo>
                <a:lnTo>
                  <a:pt x="518214" y="184494"/>
                </a:lnTo>
                <a:lnTo>
                  <a:pt x="496076" y="184494"/>
                </a:lnTo>
                <a:lnTo>
                  <a:pt x="473938" y="184494"/>
                </a:lnTo>
                <a:lnTo>
                  <a:pt x="450435" y="184494"/>
                </a:lnTo>
                <a:lnTo>
                  <a:pt x="402768" y="184494"/>
                </a:lnTo>
                <a:lnTo>
                  <a:pt x="145874" y="184494"/>
                </a:lnTo>
                <a:lnTo>
                  <a:pt x="82098" y="184494"/>
                </a:lnTo>
                <a:lnTo>
                  <a:pt x="64812" y="184494"/>
                </a:lnTo>
                <a:close/>
                <a:moveTo>
                  <a:pt x="451188" y="101300"/>
                </a:moveTo>
                <a:lnTo>
                  <a:pt x="414166" y="111411"/>
                </a:lnTo>
                <a:lnTo>
                  <a:pt x="372198" y="122839"/>
                </a:lnTo>
                <a:lnTo>
                  <a:pt x="302346" y="141839"/>
                </a:lnTo>
                <a:lnTo>
                  <a:pt x="381619" y="141839"/>
                </a:lnTo>
                <a:lnTo>
                  <a:pt x="429286" y="141839"/>
                </a:lnTo>
                <a:lnTo>
                  <a:pt x="462304" y="141839"/>
                </a:lnTo>
                <a:close/>
                <a:moveTo>
                  <a:pt x="339557" y="57140"/>
                </a:moveTo>
                <a:lnTo>
                  <a:pt x="202773" y="124814"/>
                </a:lnTo>
                <a:lnTo>
                  <a:pt x="352840" y="83899"/>
                </a:lnTo>
                <a:close/>
                <a:moveTo>
                  <a:pt x="358869" y="0"/>
                </a:moveTo>
                <a:lnTo>
                  <a:pt x="394855" y="72471"/>
                </a:lnTo>
                <a:lnTo>
                  <a:pt x="481145" y="48957"/>
                </a:lnTo>
                <a:lnTo>
                  <a:pt x="506533" y="141839"/>
                </a:lnTo>
                <a:lnTo>
                  <a:pt x="569696" y="141839"/>
                </a:lnTo>
                <a:lnTo>
                  <a:pt x="569696" y="262326"/>
                </a:lnTo>
                <a:lnTo>
                  <a:pt x="608838" y="262326"/>
                </a:lnTo>
                <a:lnTo>
                  <a:pt x="608838" y="474003"/>
                </a:lnTo>
                <a:lnTo>
                  <a:pt x="569696" y="474003"/>
                </a:lnTo>
                <a:lnTo>
                  <a:pt x="569696" y="596560"/>
                </a:lnTo>
                <a:lnTo>
                  <a:pt x="0" y="596560"/>
                </a:lnTo>
                <a:lnTo>
                  <a:pt x="0" y="141839"/>
                </a:lnTo>
                <a:lnTo>
                  <a:pt x="72113" y="141839"/>
                </a:lnTo>
                <a:close/>
              </a:path>
            </a:pathLst>
          </a:custGeom>
          <a:solidFill>
            <a:srgbClr val="01AABC"/>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863897020"/>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3358637" y="2413295"/>
            <a:ext cx="3362384" cy="1879933"/>
          </a:xfrm>
          <a:prstGeom prst="parallelogram">
            <a:avLst>
              <a:gd name="adj" fmla="val 35443"/>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dirty="0">
              <a:gradFill>
                <a:gsLst>
                  <a:gs pos="0">
                    <a:srgbClr val="FF6600"/>
                  </a:gs>
                  <a:gs pos="52000">
                    <a:srgbClr val="FF3300"/>
                  </a:gs>
                  <a:gs pos="100000">
                    <a:srgbClr val="EA2314"/>
                  </a:gs>
                </a:gsLst>
                <a:lin ang="18900000" scaled="0"/>
              </a:gradFill>
              <a:cs typeface="+mn-ea"/>
              <a:sym typeface="+mn-lt"/>
            </a:endParaRPr>
          </a:p>
        </p:txBody>
      </p:sp>
      <p:sp>
        <p:nvSpPr>
          <p:cNvPr id="20" name="平行四边形 19"/>
          <p:cNvSpPr/>
          <p:nvPr/>
        </p:nvSpPr>
        <p:spPr>
          <a:xfrm>
            <a:off x="6115482" y="1596991"/>
            <a:ext cx="3362384" cy="1879933"/>
          </a:xfrm>
          <a:prstGeom prst="parallelogram">
            <a:avLst>
              <a:gd name="adj" fmla="val 35443"/>
            </a:avLst>
          </a:prstGeom>
          <a:solidFill>
            <a:srgbClr val="01ACBD"/>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endParaRPr lang="zh-CN" altLang="en-US" sz="3000" b="1" dirty="0">
              <a:solidFill>
                <a:srgbClr val="FFFFFF"/>
              </a:solidFill>
              <a:cs typeface="+mn-ea"/>
              <a:sym typeface="+mn-lt"/>
            </a:endParaRPr>
          </a:p>
        </p:txBody>
      </p:sp>
      <p:sp>
        <p:nvSpPr>
          <p:cNvPr id="21" name="平行四边形 20"/>
          <p:cNvSpPr/>
          <p:nvPr/>
        </p:nvSpPr>
        <p:spPr>
          <a:xfrm>
            <a:off x="2593826" y="4644283"/>
            <a:ext cx="3362384" cy="1879933"/>
          </a:xfrm>
          <a:prstGeom prst="parallelogram">
            <a:avLst>
              <a:gd name="adj" fmla="val 35443"/>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dirty="0">
              <a:gradFill>
                <a:gsLst>
                  <a:gs pos="0">
                    <a:srgbClr val="FF6600"/>
                  </a:gs>
                  <a:gs pos="52000">
                    <a:srgbClr val="FF3300"/>
                  </a:gs>
                  <a:gs pos="100000">
                    <a:srgbClr val="EA2314"/>
                  </a:gs>
                </a:gsLst>
                <a:lin ang="18900000" scaled="0"/>
              </a:gradFill>
              <a:cs typeface="+mn-ea"/>
              <a:sym typeface="+mn-lt"/>
            </a:endParaRPr>
          </a:p>
        </p:txBody>
      </p:sp>
      <p:sp>
        <p:nvSpPr>
          <p:cNvPr id="26" name="平行四边形 25"/>
          <p:cNvSpPr/>
          <p:nvPr/>
        </p:nvSpPr>
        <p:spPr>
          <a:xfrm>
            <a:off x="5366976" y="3828733"/>
            <a:ext cx="3362384" cy="1879933"/>
          </a:xfrm>
          <a:prstGeom prst="parallelogram">
            <a:avLst>
              <a:gd name="adj" fmla="val 35443"/>
            </a:avLst>
          </a:prstGeom>
          <a:solidFill>
            <a:srgbClr val="EB8484"/>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lnSpc>
                <a:spcPct val="130000"/>
              </a:lnSpc>
              <a:spcBef>
                <a:spcPts val="0"/>
              </a:spcBef>
              <a:spcAft>
                <a:spcPts val="0"/>
              </a:spcAft>
            </a:pPr>
            <a:endParaRPr lang="zh-CN" altLang="en-US" sz="3000" b="1" dirty="0">
              <a:solidFill>
                <a:srgbClr val="FFFFFF"/>
              </a:solidFill>
              <a:cs typeface="+mn-ea"/>
              <a:sym typeface="+mn-lt"/>
            </a:endParaRPr>
          </a:p>
        </p:txBody>
      </p:sp>
      <p:grpSp>
        <p:nvGrpSpPr>
          <p:cNvPr id="27" name="组合 26"/>
          <p:cNvGrpSpPr/>
          <p:nvPr/>
        </p:nvGrpSpPr>
        <p:grpSpPr>
          <a:xfrm>
            <a:off x="6823774" y="1591093"/>
            <a:ext cx="2387661" cy="1967405"/>
            <a:chOff x="13854521" y="2482161"/>
            <a:chExt cx="4863087" cy="3924788"/>
          </a:xfrm>
        </p:grpSpPr>
        <p:sp>
          <p:nvSpPr>
            <p:cNvPr id="28" name="TextBox 7"/>
            <p:cNvSpPr txBox="1"/>
            <p:nvPr/>
          </p:nvSpPr>
          <p:spPr>
            <a:xfrm>
              <a:off x="17473017" y="2482161"/>
              <a:ext cx="1244591" cy="1105174"/>
            </a:xfrm>
            <a:prstGeom prst="rect">
              <a:avLst/>
            </a:prstGeom>
            <a:noFill/>
          </p:spPr>
          <p:txBody>
            <a:bodyPr wrap="none" rtlCol="0">
              <a:spAutoFit/>
            </a:bodyPr>
            <a:lstStyle/>
            <a:p>
              <a:r>
                <a:rPr lang="en-US" altLang="zh-CN" sz="3000" b="1" dirty="0">
                  <a:solidFill>
                    <a:schemeClr val="bg1"/>
                  </a:solidFill>
                  <a:cs typeface="+mn-ea"/>
                  <a:sym typeface="+mn-lt"/>
                </a:rPr>
                <a:t>01</a:t>
              </a:r>
              <a:endParaRPr lang="zh-CN" altLang="en-US" sz="3000" b="1" dirty="0">
                <a:solidFill>
                  <a:schemeClr val="bg1"/>
                </a:solidFill>
                <a:cs typeface="+mn-ea"/>
                <a:sym typeface="+mn-lt"/>
              </a:endParaRPr>
            </a:p>
          </p:txBody>
        </p:sp>
        <p:sp>
          <p:nvSpPr>
            <p:cNvPr id="29" name="矩形 24"/>
            <p:cNvSpPr>
              <a:spLocks noChangeArrowheads="1"/>
            </p:cNvSpPr>
            <p:nvPr/>
          </p:nvSpPr>
          <p:spPr bwMode="auto">
            <a:xfrm>
              <a:off x="13854521" y="3034748"/>
              <a:ext cx="4278864" cy="3372201"/>
            </a:xfrm>
            <a:prstGeom prst="rect">
              <a:avLst/>
            </a:prstGeom>
            <a:noFill/>
            <a:ln w="9525">
              <a:noFill/>
              <a:miter lim="800000"/>
              <a:headEnd/>
              <a:tailEnd/>
            </a:ln>
          </p:spPr>
          <p:txBody>
            <a:bodyPr wrap="square" lIns="89098" tIns="44549" rIns="89098" bIns="44549">
              <a:spAutoFit/>
            </a:bodyPr>
            <a:lstStyle/>
            <a:p>
              <a:pPr lvl="0">
                <a:lnSpc>
                  <a:spcPct val="130000"/>
                </a:lnSpc>
                <a:defRPr/>
              </a:pPr>
              <a:r>
                <a:rPr lang="zh-CN" altLang="en-US" sz="2400" b="1" dirty="0">
                  <a:solidFill>
                    <a:prstClr val="white"/>
                  </a:solidFill>
                  <a:cs typeface="+mn-ea"/>
                  <a:sym typeface="+mn-lt"/>
                </a:rPr>
                <a:t>绩效改革</a:t>
              </a:r>
              <a:endParaRPr lang="en-US" altLang="zh-CN" sz="2400" b="1" dirty="0">
                <a:solidFill>
                  <a:prstClr val="white"/>
                </a:solidFill>
                <a:cs typeface="+mn-ea"/>
                <a:sym typeface="+mn-lt"/>
              </a:endParaRPr>
            </a:p>
            <a:p>
              <a:pPr lvl="0">
                <a:lnSpc>
                  <a:spcPct val="130000"/>
                </a:lnSpc>
                <a:defRPr/>
              </a:pPr>
              <a:r>
                <a:rPr lang="zh-CN" altLang="en-US" sz="1400" dirty="0">
                  <a:solidFill>
                    <a:prstClr val="white"/>
                  </a:solidFill>
                  <a:cs typeface="+mn-ea"/>
                  <a:sym typeface="+mn-lt"/>
                </a:rPr>
                <a:t>考核的结果细分为</a:t>
              </a:r>
              <a:r>
                <a:rPr lang="en-US" altLang="zh-CN" sz="1400" dirty="0">
                  <a:solidFill>
                    <a:prstClr val="white"/>
                  </a:solidFill>
                  <a:cs typeface="+mn-ea"/>
                  <a:sym typeface="+mn-lt"/>
                </a:rPr>
                <a:t>5-10</a:t>
              </a:r>
              <a:r>
                <a:rPr lang="zh-CN" altLang="en-US" sz="1400" dirty="0">
                  <a:solidFill>
                    <a:prstClr val="white"/>
                  </a:solidFill>
                  <a:cs typeface="+mn-ea"/>
                  <a:sym typeface="+mn-lt"/>
                </a:rPr>
                <a:t>个等级，按完成比例发放绩效工资</a:t>
              </a:r>
            </a:p>
            <a:p>
              <a:pPr lvl="0">
                <a:lnSpc>
                  <a:spcPct val="130000"/>
                </a:lnSpc>
                <a:defRPr/>
              </a:pPr>
              <a:endParaRPr lang="zh-CN" altLang="en-US" sz="1400" dirty="0">
                <a:solidFill>
                  <a:prstClr val="white"/>
                </a:solidFill>
                <a:cs typeface="+mn-ea"/>
                <a:sym typeface="+mn-lt"/>
              </a:endParaRPr>
            </a:p>
          </p:txBody>
        </p:sp>
      </p:grpSp>
      <p:grpSp>
        <p:nvGrpSpPr>
          <p:cNvPr id="30" name="组合 29"/>
          <p:cNvGrpSpPr/>
          <p:nvPr/>
        </p:nvGrpSpPr>
        <p:grpSpPr>
          <a:xfrm>
            <a:off x="3515216" y="2536957"/>
            <a:ext cx="2537475" cy="1970483"/>
            <a:chOff x="7115790" y="4369074"/>
            <a:chExt cx="5168224" cy="3930932"/>
          </a:xfrm>
        </p:grpSpPr>
        <p:sp>
          <p:nvSpPr>
            <p:cNvPr id="31" name="矩形 24"/>
            <p:cNvSpPr>
              <a:spLocks noChangeArrowheads="1"/>
            </p:cNvSpPr>
            <p:nvPr/>
          </p:nvSpPr>
          <p:spPr bwMode="auto">
            <a:xfrm>
              <a:off x="8124234" y="4369074"/>
              <a:ext cx="4159780" cy="3930932"/>
            </a:xfrm>
            <a:prstGeom prst="rect">
              <a:avLst/>
            </a:prstGeom>
            <a:noFill/>
            <a:ln w="9525">
              <a:noFill/>
              <a:miter lim="800000"/>
              <a:headEnd/>
              <a:tailEnd/>
            </a:ln>
          </p:spPr>
          <p:txBody>
            <a:bodyPr wrap="square" lIns="89098" tIns="44549" rIns="89098" bIns="44549">
              <a:spAutoFit/>
            </a:bodyPr>
            <a:lstStyle/>
            <a:p>
              <a:pPr lvl="0" eaLnBrk="1" hangingPunct="1">
                <a:lnSpc>
                  <a:spcPct val="130000"/>
                </a:lnSpc>
                <a:defRPr/>
              </a:pPr>
              <a:r>
                <a:rPr lang="zh-CN" altLang="en-US" sz="2400" b="1" dirty="0">
                  <a:solidFill>
                    <a:srgbClr val="EA7F7F"/>
                  </a:solidFill>
                  <a:cs typeface="+mn-ea"/>
                  <a:sym typeface="+mn-lt"/>
                </a:rPr>
                <a:t>调整结构</a:t>
              </a:r>
              <a:endParaRPr lang="en-US" altLang="zh-CN" sz="2400" b="1" dirty="0">
                <a:solidFill>
                  <a:srgbClr val="EA7F7F"/>
                </a:solidFill>
                <a:cs typeface="+mn-ea"/>
                <a:sym typeface="+mn-lt"/>
              </a:endParaRPr>
            </a:p>
            <a:p>
              <a:pPr lvl="0">
                <a:lnSpc>
                  <a:spcPct val="130000"/>
                </a:lnSpc>
                <a:defRPr/>
              </a:pPr>
              <a:r>
                <a:rPr lang="zh-CN" altLang="en-US" sz="1400" dirty="0">
                  <a:solidFill>
                    <a:schemeClr val="tx1">
                      <a:lumMod val="85000"/>
                      <a:lumOff val="15000"/>
                    </a:schemeClr>
                  </a:solidFill>
                  <a:cs typeface="+mn-ea"/>
                  <a:sym typeface="+mn-lt"/>
                </a:rPr>
                <a:t>依据最低工资制度每年调整最低工资标准，薪资制度符合国家和本地的政策以及劳动法规</a:t>
              </a:r>
            </a:p>
            <a:p>
              <a:pPr lvl="0">
                <a:lnSpc>
                  <a:spcPct val="130000"/>
                </a:lnSpc>
                <a:defRPr/>
              </a:pPr>
              <a:endParaRPr lang="zh-CN" altLang="en-US" sz="1400" dirty="0">
                <a:solidFill>
                  <a:schemeClr val="tx1">
                    <a:lumMod val="85000"/>
                    <a:lumOff val="15000"/>
                  </a:schemeClr>
                </a:solidFill>
                <a:cs typeface="+mn-ea"/>
                <a:sym typeface="+mn-lt"/>
              </a:endParaRPr>
            </a:p>
          </p:txBody>
        </p:sp>
        <p:sp>
          <p:nvSpPr>
            <p:cNvPr id="32" name="TextBox 10"/>
            <p:cNvSpPr txBox="1"/>
            <p:nvPr/>
          </p:nvSpPr>
          <p:spPr>
            <a:xfrm>
              <a:off x="7115790" y="6762407"/>
              <a:ext cx="1244592" cy="1105175"/>
            </a:xfrm>
            <a:prstGeom prst="rect">
              <a:avLst/>
            </a:prstGeom>
            <a:noFill/>
          </p:spPr>
          <p:txBody>
            <a:bodyPr wrap="none" rtlCol="0">
              <a:spAutoFit/>
            </a:bodyPr>
            <a:lstStyle/>
            <a:p>
              <a:r>
                <a:rPr lang="en-US" altLang="zh-CN" sz="3000" b="1" dirty="0">
                  <a:solidFill>
                    <a:schemeClr val="tx1">
                      <a:lumMod val="85000"/>
                      <a:lumOff val="15000"/>
                    </a:schemeClr>
                  </a:solidFill>
                  <a:cs typeface="+mn-ea"/>
                  <a:sym typeface="+mn-lt"/>
                </a:rPr>
                <a:t>02</a:t>
              </a:r>
              <a:endParaRPr lang="zh-CN" altLang="en-US" sz="3000" b="1" dirty="0">
                <a:solidFill>
                  <a:schemeClr val="tx1">
                    <a:lumMod val="85000"/>
                    <a:lumOff val="15000"/>
                  </a:schemeClr>
                </a:solidFill>
                <a:cs typeface="+mn-ea"/>
                <a:sym typeface="+mn-lt"/>
              </a:endParaRPr>
            </a:p>
          </p:txBody>
        </p:sp>
      </p:grpSp>
      <p:grpSp>
        <p:nvGrpSpPr>
          <p:cNvPr id="33" name="组合 32"/>
          <p:cNvGrpSpPr/>
          <p:nvPr/>
        </p:nvGrpSpPr>
        <p:grpSpPr>
          <a:xfrm>
            <a:off x="6044536" y="3817145"/>
            <a:ext cx="2475562" cy="1965449"/>
            <a:chOff x="12267399" y="6922934"/>
            <a:chExt cx="5042119" cy="3920893"/>
          </a:xfrm>
        </p:grpSpPr>
        <p:sp>
          <p:nvSpPr>
            <p:cNvPr id="34" name="矩形 24"/>
            <p:cNvSpPr>
              <a:spLocks noChangeArrowheads="1"/>
            </p:cNvSpPr>
            <p:nvPr/>
          </p:nvSpPr>
          <p:spPr bwMode="auto">
            <a:xfrm>
              <a:off x="12267399" y="7471620"/>
              <a:ext cx="4425269" cy="3372207"/>
            </a:xfrm>
            <a:prstGeom prst="rect">
              <a:avLst/>
            </a:prstGeom>
            <a:noFill/>
            <a:ln w="9525">
              <a:noFill/>
              <a:miter lim="800000"/>
              <a:headEnd/>
              <a:tailEnd/>
            </a:ln>
          </p:spPr>
          <p:txBody>
            <a:bodyPr wrap="square" lIns="89098" tIns="44549" rIns="89098" bIns="44549">
              <a:spAutoFit/>
            </a:bodyPr>
            <a:lstStyle/>
            <a:p>
              <a:pPr lvl="0">
                <a:lnSpc>
                  <a:spcPct val="130000"/>
                </a:lnSpc>
                <a:defRPr/>
              </a:pPr>
              <a:r>
                <a:rPr lang="zh-CN" altLang="en-US" sz="2400" b="1" dirty="0">
                  <a:solidFill>
                    <a:prstClr val="white"/>
                  </a:solidFill>
                  <a:cs typeface="+mn-ea"/>
                  <a:sym typeface="+mn-lt"/>
                </a:rPr>
                <a:t>合理加薪</a:t>
              </a:r>
              <a:endParaRPr lang="en-US" altLang="zh-CN" sz="2400" b="1" dirty="0">
                <a:solidFill>
                  <a:prstClr val="white"/>
                </a:solidFill>
                <a:cs typeface="+mn-ea"/>
                <a:sym typeface="+mn-lt"/>
              </a:endParaRPr>
            </a:p>
            <a:p>
              <a:pPr lvl="0">
                <a:lnSpc>
                  <a:spcPct val="130000"/>
                </a:lnSpc>
                <a:defRPr/>
              </a:pPr>
              <a:r>
                <a:rPr lang="zh-CN" altLang="en-US" sz="1400" dirty="0">
                  <a:solidFill>
                    <a:prstClr val="white"/>
                  </a:solidFill>
                  <a:cs typeface="+mn-ea"/>
                  <a:sym typeface="+mn-lt"/>
                </a:rPr>
                <a:t>考虑公司的经营状况，制定薪资调整的关键关联指标。</a:t>
              </a:r>
            </a:p>
            <a:p>
              <a:pPr lvl="0">
                <a:lnSpc>
                  <a:spcPct val="130000"/>
                </a:lnSpc>
                <a:defRPr/>
              </a:pPr>
              <a:endParaRPr lang="zh-CN" altLang="en-US" sz="1400" dirty="0">
                <a:solidFill>
                  <a:prstClr val="white"/>
                </a:solidFill>
                <a:cs typeface="+mn-ea"/>
                <a:sym typeface="+mn-lt"/>
              </a:endParaRPr>
            </a:p>
          </p:txBody>
        </p:sp>
        <p:sp>
          <p:nvSpPr>
            <p:cNvPr id="35" name="TextBox 12"/>
            <p:cNvSpPr txBox="1"/>
            <p:nvPr/>
          </p:nvSpPr>
          <p:spPr>
            <a:xfrm>
              <a:off x="16064927" y="6922934"/>
              <a:ext cx="1244591" cy="1105176"/>
            </a:xfrm>
            <a:prstGeom prst="rect">
              <a:avLst/>
            </a:prstGeom>
            <a:noFill/>
          </p:spPr>
          <p:txBody>
            <a:bodyPr wrap="none" rtlCol="0">
              <a:spAutoFit/>
            </a:bodyPr>
            <a:lstStyle/>
            <a:p>
              <a:r>
                <a:rPr lang="en-US" altLang="zh-CN" sz="3000" b="1" dirty="0">
                  <a:solidFill>
                    <a:schemeClr val="bg1"/>
                  </a:solidFill>
                  <a:cs typeface="+mn-ea"/>
                  <a:sym typeface="+mn-lt"/>
                </a:rPr>
                <a:t>03</a:t>
              </a:r>
              <a:endParaRPr lang="zh-CN" altLang="en-US" sz="3000" b="1" dirty="0">
                <a:solidFill>
                  <a:schemeClr val="bg1"/>
                </a:solidFill>
                <a:cs typeface="+mn-ea"/>
                <a:sym typeface="+mn-lt"/>
              </a:endParaRPr>
            </a:p>
          </p:txBody>
        </p:sp>
      </p:grpSp>
      <p:grpSp>
        <p:nvGrpSpPr>
          <p:cNvPr id="36" name="组合 35"/>
          <p:cNvGrpSpPr/>
          <p:nvPr/>
        </p:nvGrpSpPr>
        <p:grpSpPr>
          <a:xfrm>
            <a:off x="2711465" y="4768699"/>
            <a:ext cx="2655511" cy="1770122"/>
            <a:chOff x="5478737" y="8821193"/>
            <a:chExt cx="5408638" cy="3531227"/>
          </a:xfrm>
        </p:grpSpPr>
        <p:sp>
          <p:nvSpPr>
            <p:cNvPr id="37" name="矩形 24"/>
            <p:cNvSpPr>
              <a:spLocks noChangeArrowheads="1"/>
            </p:cNvSpPr>
            <p:nvPr/>
          </p:nvSpPr>
          <p:spPr bwMode="auto">
            <a:xfrm>
              <a:off x="6529571" y="8821193"/>
              <a:ext cx="4357804" cy="3372201"/>
            </a:xfrm>
            <a:prstGeom prst="rect">
              <a:avLst/>
            </a:prstGeom>
            <a:noFill/>
            <a:ln w="9525">
              <a:noFill/>
              <a:miter lim="800000"/>
              <a:headEnd/>
              <a:tailEnd/>
            </a:ln>
          </p:spPr>
          <p:txBody>
            <a:bodyPr wrap="square" lIns="89098" tIns="44549" rIns="89098" bIns="44549">
              <a:spAutoFit/>
            </a:bodyPr>
            <a:lstStyle/>
            <a:p>
              <a:pPr eaLnBrk="1" hangingPunct="1">
                <a:lnSpc>
                  <a:spcPct val="130000"/>
                </a:lnSpc>
                <a:defRPr/>
              </a:pPr>
              <a:r>
                <a:rPr lang="zh-CN" altLang="en-US" sz="2400" b="1" dirty="0">
                  <a:solidFill>
                    <a:srgbClr val="693E7A"/>
                  </a:solidFill>
                  <a:cs typeface="+mn-ea"/>
                  <a:sym typeface="+mn-lt"/>
                </a:rPr>
                <a:t>薪资管理</a:t>
              </a:r>
              <a:endParaRPr lang="en-US" altLang="zh-CN" sz="2400" b="1" dirty="0">
                <a:solidFill>
                  <a:srgbClr val="693E7A"/>
                </a:solidFill>
                <a:cs typeface="+mn-ea"/>
                <a:sym typeface="+mn-lt"/>
              </a:endParaRPr>
            </a:p>
            <a:p>
              <a:pPr lvl="0">
                <a:lnSpc>
                  <a:spcPct val="130000"/>
                </a:lnSpc>
                <a:defRPr/>
              </a:pPr>
              <a:r>
                <a:rPr lang="zh-CN" altLang="en-US" sz="1400" dirty="0">
                  <a:solidFill>
                    <a:schemeClr val="tx1">
                      <a:lumMod val="85000"/>
                      <a:lumOff val="15000"/>
                    </a:schemeClr>
                  </a:solidFill>
                  <a:cs typeface="+mn-ea"/>
                  <a:sym typeface="+mn-lt"/>
                </a:rPr>
                <a:t>升级薪酬福利管理制度</a:t>
              </a:r>
            </a:p>
            <a:p>
              <a:pPr lvl="0">
                <a:lnSpc>
                  <a:spcPct val="130000"/>
                </a:lnSpc>
                <a:defRPr/>
              </a:pPr>
              <a:r>
                <a:rPr lang="zh-CN" altLang="en-US" sz="1400" dirty="0">
                  <a:solidFill>
                    <a:schemeClr val="tx1">
                      <a:lumMod val="85000"/>
                      <a:lumOff val="15000"/>
                    </a:schemeClr>
                  </a:solidFill>
                  <a:cs typeface="+mn-ea"/>
                  <a:sym typeface="+mn-lt"/>
                </a:rPr>
                <a:t>严格执行年度薪资调整制度</a:t>
              </a:r>
            </a:p>
            <a:p>
              <a:pPr lvl="0">
                <a:lnSpc>
                  <a:spcPct val="130000"/>
                </a:lnSpc>
                <a:defRPr/>
              </a:pPr>
              <a:endParaRPr lang="zh-CN" altLang="en-US" sz="1400" dirty="0">
                <a:solidFill>
                  <a:schemeClr val="tx1">
                    <a:lumMod val="85000"/>
                    <a:lumOff val="15000"/>
                  </a:schemeClr>
                </a:solidFill>
                <a:cs typeface="+mn-ea"/>
                <a:sym typeface="+mn-lt"/>
              </a:endParaRPr>
            </a:p>
          </p:txBody>
        </p:sp>
        <p:sp>
          <p:nvSpPr>
            <p:cNvPr id="38" name="TextBox 14"/>
            <p:cNvSpPr txBox="1"/>
            <p:nvPr/>
          </p:nvSpPr>
          <p:spPr>
            <a:xfrm>
              <a:off x="5478737" y="11247246"/>
              <a:ext cx="1244593" cy="1105174"/>
            </a:xfrm>
            <a:prstGeom prst="rect">
              <a:avLst/>
            </a:prstGeom>
            <a:noFill/>
          </p:spPr>
          <p:txBody>
            <a:bodyPr wrap="none" rtlCol="0">
              <a:spAutoFit/>
            </a:bodyPr>
            <a:lstStyle/>
            <a:p>
              <a:r>
                <a:rPr lang="en-US" altLang="zh-CN" sz="3000" b="1" dirty="0">
                  <a:solidFill>
                    <a:schemeClr val="tx1">
                      <a:lumMod val="85000"/>
                      <a:lumOff val="15000"/>
                    </a:schemeClr>
                  </a:solidFill>
                  <a:cs typeface="+mn-ea"/>
                  <a:sym typeface="+mn-lt"/>
                </a:rPr>
                <a:t>04</a:t>
              </a:r>
              <a:endParaRPr lang="zh-CN" altLang="en-US" sz="3000" b="1" dirty="0">
                <a:solidFill>
                  <a:schemeClr val="tx1">
                    <a:lumMod val="85000"/>
                    <a:lumOff val="15000"/>
                  </a:schemeClr>
                </a:solidFill>
                <a:cs typeface="+mn-ea"/>
                <a:sym typeface="+mn-lt"/>
              </a:endParaRPr>
            </a:p>
          </p:txBody>
        </p:sp>
      </p:grpSp>
      <p:sp>
        <p:nvSpPr>
          <p:cNvPr id="40" name="燕尾形 39"/>
          <p:cNvSpPr/>
          <p:nvPr/>
        </p:nvSpPr>
        <p:spPr>
          <a:xfrm>
            <a:off x="8981175" y="3406556"/>
            <a:ext cx="349398" cy="476169"/>
          </a:xfrm>
          <a:prstGeom prst="chevr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45" name="燕尾形 44"/>
          <p:cNvSpPr/>
          <p:nvPr/>
        </p:nvSpPr>
        <p:spPr>
          <a:xfrm flipH="1">
            <a:off x="2873503" y="4168114"/>
            <a:ext cx="349398" cy="476169"/>
          </a:xfrm>
          <a:prstGeom prst="chevr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46" name="TextBox 17"/>
          <p:cNvSpPr txBox="1"/>
          <p:nvPr/>
        </p:nvSpPr>
        <p:spPr>
          <a:xfrm>
            <a:off x="9560306" y="2955714"/>
            <a:ext cx="1914425" cy="1443773"/>
          </a:xfrm>
          <a:prstGeom prst="rect">
            <a:avLst/>
          </a:prstGeom>
          <a:noFill/>
        </p:spPr>
        <p:txBody>
          <a:bodyPr wrap="square" lIns="42970" tIns="21485" rIns="42970" bIns="21485" rtlCol="0">
            <a:spAutoFit/>
          </a:bodyPr>
          <a:lstStyle/>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47" name="TextBox 18"/>
          <p:cNvSpPr txBox="1"/>
          <p:nvPr/>
        </p:nvSpPr>
        <p:spPr>
          <a:xfrm>
            <a:off x="1051982" y="3817145"/>
            <a:ext cx="1807197" cy="1443773"/>
          </a:xfrm>
          <a:prstGeom prst="rect">
            <a:avLst/>
          </a:prstGeom>
          <a:noFill/>
        </p:spPr>
        <p:txBody>
          <a:bodyPr wrap="square" lIns="42970" tIns="21485" rIns="42970" bIns="21485" rtlCol="0">
            <a:spAutoFit/>
          </a:bodyPr>
          <a:lstStyle/>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48"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39" name="椭圆 38">
            <a:extLst>
              <a:ext uri="{FF2B5EF4-FFF2-40B4-BE49-F238E27FC236}">
                <a16:creationId xmlns:a16="http://schemas.microsoft.com/office/drawing/2014/main" id="{A0A3E44F-DB85-467F-A394-9B4B3FFD4AE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椭圆 40">
            <a:extLst>
              <a:ext uri="{FF2B5EF4-FFF2-40B4-BE49-F238E27FC236}">
                <a16:creationId xmlns:a16="http://schemas.microsoft.com/office/drawing/2014/main" id="{AD0C2371-D547-4458-8811-34A7D4A495F8}"/>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A841655-5443-4222-A598-39BD7AF5FA51}"/>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a16="http://schemas.microsoft.com/office/drawing/2014/main" id="{4EC0E751-7DB0-4803-AB03-61B1BD3E6826}"/>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03</a:t>
            </a:r>
            <a:endParaRPr lang="zh-CN" altLang="en-US" sz="3200" b="1" dirty="0">
              <a:solidFill>
                <a:schemeClr val="bg1">
                  <a:lumMod val="50000"/>
                </a:schemeClr>
              </a:solidFill>
              <a:cs typeface="+mn-ea"/>
              <a:sym typeface="+mn-lt"/>
            </a:endParaRPr>
          </a:p>
        </p:txBody>
      </p:sp>
      <p:sp>
        <p:nvSpPr>
          <p:cNvPr id="49" name="文本框 48">
            <a:extLst>
              <a:ext uri="{FF2B5EF4-FFF2-40B4-BE49-F238E27FC236}">
                <a16:creationId xmlns:a16="http://schemas.microsoft.com/office/drawing/2014/main" id="{54598B95-789D-486E-8018-7C45E666642A}"/>
              </a:ext>
            </a:extLst>
          </p:cNvPr>
          <p:cNvSpPr txBox="1"/>
          <p:nvPr/>
        </p:nvSpPr>
        <p:spPr>
          <a:xfrm>
            <a:off x="1342722" y="178376"/>
            <a:ext cx="5610527"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薪酬制度改善思路</a:t>
            </a:r>
          </a:p>
        </p:txBody>
      </p:sp>
      <p:sp>
        <p:nvSpPr>
          <p:cNvPr id="50" name="矩形 49">
            <a:extLst>
              <a:ext uri="{FF2B5EF4-FFF2-40B4-BE49-F238E27FC236}">
                <a16:creationId xmlns:a16="http://schemas.microsoft.com/office/drawing/2014/main" id="{C5B2DE9A-81C0-45AF-863D-A430E2216B09}"/>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51" name="椭圆 50">
            <a:extLst>
              <a:ext uri="{FF2B5EF4-FFF2-40B4-BE49-F238E27FC236}">
                <a16:creationId xmlns:a16="http://schemas.microsoft.com/office/drawing/2014/main" id="{32ED8A9A-D168-47FB-AEBC-B73D711CA77F}"/>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00039628"/>
      </p:ext>
    </p:extLst>
  </p:cSld>
  <p:clrMapOvr>
    <a:masterClrMapping/>
  </p:clrMapOvr>
  <p:transition spd="slow" advClick="0" advTm="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anim calcmode="lin" valueType="num">
                                      <p:cBhvr>
                                        <p:cTn id="35" dur="500" fill="hold"/>
                                        <p:tgtEl>
                                          <p:spTgt spid="33"/>
                                        </p:tgtEl>
                                        <p:attrNameLst>
                                          <p:attrName>ppt_x</p:attrName>
                                        </p:attrNameLst>
                                      </p:cBhvr>
                                      <p:tavLst>
                                        <p:tav tm="0">
                                          <p:val>
                                            <p:strVal val="#ppt_x"/>
                                          </p:val>
                                        </p:tav>
                                        <p:tav tm="100000">
                                          <p:val>
                                            <p:strVal val="#ppt_x"/>
                                          </p:val>
                                        </p:tav>
                                      </p:tavLst>
                                    </p:anim>
                                    <p:anim calcmode="lin" valueType="num">
                                      <p:cBhvr>
                                        <p:cTn id="36" dur="500" fill="hold"/>
                                        <p:tgtEl>
                                          <p:spTgt spid="3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1+#ppt_w/2"/>
                                          </p:val>
                                        </p:tav>
                                        <p:tav tm="100000">
                                          <p:val>
                                            <p:strVal val="#ppt_x"/>
                                          </p:val>
                                        </p:tav>
                                      </p:tavLst>
                                    </p:anim>
                                    <p:anim calcmode="lin" valueType="num">
                                      <p:cBhvr additive="base">
                                        <p:cTn id="56" dur="500" fill="hold"/>
                                        <p:tgtEl>
                                          <p:spTgt spid="45"/>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randombar(horizontal)">
                                      <p:cBhvr>
                                        <p:cTn id="60" dur="500"/>
                                        <p:tgtEl>
                                          <p:spTgt spid="4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randombar(horizontal)">
                                      <p:cBhvr>
                                        <p:cTn id="63" dur="500"/>
                                        <p:tgtEl>
                                          <p:spTgt spid="4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6" grpId="0" animBg="1"/>
      <p:bldP spid="40" grpId="0" animBg="1"/>
      <p:bldP spid="45" grpId="0" animBg="1"/>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266484" y="1251605"/>
            <a:ext cx="2092722" cy="2110627"/>
            <a:chOff x="5906967" y="3349001"/>
            <a:chExt cx="1722794" cy="1737534"/>
          </a:xfrm>
        </p:grpSpPr>
        <p:grpSp>
          <p:nvGrpSpPr>
            <p:cNvPr id="13" name="组合 12"/>
            <p:cNvGrpSpPr/>
            <p:nvPr/>
          </p:nvGrpSpPr>
          <p:grpSpPr>
            <a:xfrm>
              <a:off x="5906967" y="3349001"/>
              <a:ext cx="1722794" cy="1526899"/>
              <a:chOff x="452114" y="1509685"/>
              <a:chExt cx="2297059" cy="2035865"/>
            </a:xfrm>
          </p:grpSpPr>
          <p:grpSp>
            <p:nvGrpSpPr>
              <p:cNvPr id="14" name="组合 13"/>
              <p:cNvGrpSpPr/>
              <p:nvPr/>
            </p:nvGrpSpPr>
            <p:grpSpPr>
              <a:xfrm>
                <a:off x="452114" y="1509685"/>
                <a:ext cx="2297059" cy="2035865"/>
                <a:chOff x="1529861" y="1829264"/>
                <a:chExt cx="2452453" cy="2173589"/>
              </a:xfrm>
            </p:grpSpPr>
            <p:sp>
              <p:nvSpPr>
                <p:cNvPr id="22"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23"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sp>
            <p:nvSpPr>
              <p:cNvPr id="16" name="文本框 72"/>
              <p:cNvSpPr txBox="1"/>
              <p:nvPr/>
            </p:nvSpPr>
            <p:spPr>
              <a:xfrm>
                <a:off x="848809" y="2202166"/>
                <a:ext cx="1539423" cy="503716"/>
              </a:xfrm>
              <a:prstGeom prst="rect">
                <a:avLst/>
              </a:prstGeom>
              <a:noFill/>
            </p:spPr>
            <p:txBody>
              <a:bodyPr wrap="square" rtlCol="0">
                <a:spAutoFit/>
              </a:bodyPr>
              <a:lstStyle/>
              <a:p>
                <a:pPr algn="ctr">
                  <a:lnSpc>
                    <a:spcPct val="150000"/>
                  </a:lnSpc>
                </a:pPr>
                <a:r>
                  <a:rPr lang="zh-CN" altLang="en-US" dirty="0">
                    <a:solidFill>
                      <a:schemeClr val="bg1"/>
                    </a:solidFill>
                    <a:cs typeface="+mn-ea"/>
                    <a:sym typeface="+mn-lt"/>
                  </a:rPr>
                  <a:t>现状</a:t>
                </a:r>
              </a:p>
            </p:txBody>
          </p:sp>
        </p:grpSp>
        <p:sp>
          <p:nvSpPr>
            <p:cNvPr id="25" name="Freeform 5"/>
            <p:cNvSpPr>
              <a:spLocks/>
            </p:cNvSpPr>
            <p:nvPr/>
          </p:nvSpPr>
          <p:spPr bwMode="auto">
            <a:xfrm>
              <a:off x="6079741" y="4524556"/>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27" name="文本框 59"/>
            <p:cNvSpPr txBox="1"/>
            <p:nvPr/>
          </p:nvSpPr>
          <p:spPr>
            <a:xfrm>
              <a:off x="6016653" y="4636576"/>
              <a:ext cx="750088" cy="380057"/>
            </a:xfrm>
            <a:prstGeom prst="rect">
              <a:avLst/>
            </a:prstGeom>
            <a:noFill/>
          </p:spPr>
          <p:txBody>
            <a:bodyPr wrap="square" rtlCol="0">
              <a:spAutoFit/>
            </a:bodyPr>
            <a:lstStyle/>
            <a:p>
              <a:pPr algn="ctr"/>
              <a:r>
                <a:rPr lang="en-US" altLang="zh-CN" sz="2400" dirty="0">
                  <a:solidFill>
                    <a:srgbClr val="FFB850"/>
                  </a:solidFill>
                  <a:cs typeface="+mn-ea"/>
                  <a:sym typeface="+mn-lt"/>
                </a:rPr>
                <a:t>01</a:t>
              </a:r>
              <a:endParaRPr lang="zh-CN" altLang="en-US" sz="2400" dirty="0">
                <a:solidFill>
                  <a:srgbClr val="FFB850"/>
                </a:solidFill>
                <a:cs typeface="+mn-ea"/>
                <a:sym typeface="+mn-lt"/>
              </a:endParaRPr>
            </a:p>
          </p:txBody>
        </p:sp>
        <p:grpSp>
          <p:nvGrpSpPr>
            <p:cNvPr id="9" name="组合 8"/>
            <p:cNvGrpSpPr/>
            <p:nvPr/>
          </p:nvGrpSpPr>
          <p:grpSpPr>
            <a:xfrm>
              <a:off x="6640074" y="3584239"/>
              <a:ext cx="283396" cy="310413"/>
              <a:chOff x="6222205" y="1429970"/>
              <a:chExt cx="283396" cy="310413"/>
            </a:xfrm>
          </p:grpSpPr>
          <p:sp>
            <p:nvSpPr>
              <p:cNvPr id="30" name="Freeform 9"/>
              <p:cNvSpPr>
                <a:spLocks/>
              </p:cNvSpPr>
              <p:nvPr/>
            </p:nvSpPr>
            <p:spPr bwMode="auto">
              <a:xfrm>
                <a:off x="6287941" y="1429970"/>
                <a:ext cx="151924" cy="158127"/>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1" name="Freeform 10"/>
              <p:cNvSpPr>
                <a:spLocks/>
              </p:cNvSpPr>
              <p:nvPr/>
            </p:nvSpPr>
            <p:spPr bwMode="auto">
              <a:xfrm>
                <a:off x="6222205" y="1576415"/>
                <a:ext cx="283396" cy="163968"/>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sp>
        <p:nvSpPr>
          <p:cNvPr id="32" name="TextBox 9"/>
          <p:cNvSpPr txBox="1"/>
          <p:nvPr/>
        </p:nvSpPr>
        <p:spPr>
          <a:xfrm>
            <a:off x="2179213" y="3294316"/>
            <a:ext cx="3916787" cy="2077492"/>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endParaRPr lang="en-US" altLang="zh-CN" dirty="0">
              <a:cs typeface="+mn-ea"/>
              <a:sym typeface="+mn-lt"/>
            </a:endParaRPr>
          </a:p>
          <a:p>
            <a:pPr marL="285750" indent="-285750">
              <a:lnSpc>
                <a:spcPct val="150000"/>
              </a:lnSpc>
              <a:buFont typeface="Wingdings" panose="05000000000000000000" pitchFamily="2" charset="2"/>
              <a:buChar char="u"/>
            </a:pPr>
            <a:r>
              <a:rPr lang="zh-CN" altLang="en-US" dirty="0">
                <a:cs typeface="+mn-ea"/>
                <a:sym typeface="+mn-lt"/>
              </a:rPr>
              <a:t>各项常规补贴</a:t>
            </a:r>
          </a:p>
          <a:p>
            <a:pPr marL="285750" indent="-285750">
              <a:lnSpc>
                <a:spcPct val="150000"/>
              </a:lnSpc>
              <a:buFont typeface="Wingdings" panose="05000000000000000000" pitchFamily="2" charset="2"/>
              <a:buChar char="u"/>
            </a:pPr>
            <a:r>
              <a:rPr lang="zh-CN" altLang="en-US" dirty="0">
                <a:cs typeface="+mn-ea"/>
                <a:sym typeface="+mn-lt"/>
              </a:rPr>
              <a:t>社会保险（生产员工除外）</a:t>
            </a:r>
          </a:p>
          <a:p>
            <a:pPr marL="285750" indent="-285750">
              <a:lnSpc>
                <a:spcPct val="150000"/>
              </a:lnSpc>
              <a:buFont typeface="Wingdings" panose="05000000000000000000" pitchFamily="2" charset="2"/>
              <a:buChar char="u"/>
            </a:pPr>
            <a:r>
              <a:rPr lang="zh-CN" altLang="en-US" dirty="0">
                <a:cs typeface="+mn-ea"/>
                <a:sym typeface="+mn-lt"/>
              </a:rPr>
              <a:t>国家规定的休假制度</a:t>
            </a:r>
          </a:p>
          <a:p>
            <a:pPr marL="285750" indent="-285750">
              <a:lnSpc>
                <a:spcPct val="150000"/>
              </a:lnSpc>
              <a:buFont typeface="Wingdings" panose="05000000000000000000" pitchFamily="2" charset="2"/>
              <a:buChar char="u"/>
            </a:pPr>
            <a:endParaRPr lang="zh-CN" altLang="en-US" sz="1400" dirty="0">
              <a:cs typeface="+mn-ea"/>
              <a:sym typeface="+mn-lt"/>
            </a:endParaRPr>
          </a:p>
        </p:txBody>
      </p:sp>
      <p:grpSp>
        <p:nvGrpSpPr>
          <p:cNvPr id="48" name="组合 47"/>
          <p:cNvGrpSpPr/>
          <p:nvPr/>
        </p:nvGrpSpPr>
        <p:grpSpPr>
          <a:xfrm>
            <a:off x="7757447" y="1274066"/>
            <a:ext cx="2092722" cy="2065705"/>
            <a:chOff x="8833465" y="3387155"/>
            <a:chExt cx="1722794" cy="1700553"/>
          </a:xfrm>
        </p:grpSpPr>
        <p:grpSp>
          <p:nvGrpSpPr>
            <p:cNvPr id="36" name="组合 35"/>
            <p:cNvGrpSpPr/>
            <p:nvPr/>
          </p:nvGrpSpPr>
          <p:grpSpPr>
            <a:xfrm>
              <a:off x="8833465" y="3387155"/>
              <a:ext cx="1722794" cy="1526899"/>
              <a:chOff x="452114" y="1509685"/>
              <a:chExt cx="2297059" cy="2035865"/>
            </a:xfrm>
          </p:grpSpPr>
          <p:grpSp>
            <p:nvGrpSpPr>
              <p:cNvPr id="42" name="组合 41"/>
              <p:cNvGrpSpPr/>
              <p:nvPr/>
            </p:nvGrpSpPr>
            <p:grpSpPr>
              <a:xfrm>
                <a:off x="452114" y="1509685"/>
                <a:ext cx="2297059" cy="2035865"/>
                <a:chOff x="1529861" y="1829264"/>
                <a:chExt cx="2452453" cy="2173589"/>
              </a:xfrm>
            </p:grpSpPr>
            <p:sp>
              <p:nvSpPr>
                <p:cNvPr id="45"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6" name="Freeform 5"/>
                <p:cNvSpPr>
                  <a:spLocks/>
                </p:cNvSpPr>
                <p:nvPr/>
              </p:nvSpPr>
              <p:spPr bwMode="auto">
                <a:xfrm>
                  <a:off x="1688670" y="1966893"/>
                  <a:ext cx="2130209"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BEDD"/>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sp>
            <p:nvSpPr>
              <p:cNvPr id="44" name="文本框 72"/>
              <p:cNvSpPr txBox="1"/>
              <p:nvPr/>
            </p:nvSpPr>
            <p:spPr>
              <a:xfrm>
                <a:off x="818444" y="2175530"/>
                <a:ext cx="1539423" cy="503717"/>
              </a:xfrm>
              <a:prstGeom prst="rect">
                <a:avLst/>
              </a:prstGeom>
              <a:noFill/>
            </p:spPr>
            <p:txBody>
              <a:bodyPr wrap="square" rtlCol="0">
                <a:spAutoFit/>
              </a:bodyPr>
              <a:lstStyle/>
              <a:p>
                <a:pPr algn="ctr">
                  <a:lnSpc>
                    <a:spcPct val="150000"/>
                  </a:lnSpc>
                </a:pPr>
                <a:r>
                  <a:rPr lang="zh-CN" altLang="en-US" dirty="0">
                    <a:solidFill>
                      <a:schemeClr val="bg1"/>
                    </a:solidFill>
                    <a:cs typeface="+mn-ea"/>
                    <a:sym typeface="+mn-lt"/>
                  </a:rPr>
                  <a:t>发展思路</a:t>
                </a:r>
              </a:p>
            </p:txBody>
          </p:sp>
        </p:grpSp>
        <p:sp>
          <p:nvSpPr>
            <p:cNvPr id="37" name="Freeform 5"/>
            <p:cNvSpPr>
              <a:spLocks/>
            </p:cNvSpPr>
            <p:nvPr/>
          </p:nvSpPr>
          <p:spPr bwMode="auto">
            <a:xfrm>
              <a:off x="9843426" y="4525729"/>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8" name="文本框 59"/>
            <p:cNvSpPr txBox="1"/>
            <p:nvPr/>
          </p:nvSpPr>
          <p:spPr>
            <a:xfrm>
              <a:off x="9790569" y="4656241"/>
              <a:ext cx="750088" cy="380057"/>
            </a:xfrm>
            <a:prstGeom prst="rect">
              <a:avLst/>
            </a:prstGeom>
            <a:noFill/>
          </p:spPr>
          <p:txBody>
            <a:bodyPr wrap="square" rtlCol="0">
              <a:spAutoFit/>
            </a:bodyPr>
            <a:lstStyle/>
            <a:p>
              <a:pPr algn="ctr"/>
              <a:r>
                <a:rPr lang="en-US" altLang="zh-CN" sz="2400" dirty="0">
                  <a:solidFill>
                    <a:srgbClr val="00BEDD"/>
                  </a:solidFill>
                  <a:cs typeface="+mn-ea"/>
                  <a:sym typeface="+mn-lt"/>
                </a:rPr>
                <a:t>02</a:t>
              </a:r>
              <a:endParaRPr lang="zh-CN" altLang="en-US" sz="2400" dirty="0">
                <a:solidFill>
                  <a:srgbClr val="00BEDD"/>
                </a:solidFill>
                <a:cs typeface="+mn-ea"/>
                <a:sym typeface="+mn-lt"/>
              </a:endParaRPr>
            </a:p>
          </p:txBody>
        </p:sp>
        <p:grpSp>
          <p:nvGrpSpPr>
            <p:cNvPr id="39" name="组合 38"/>
            <p:cNvGrpSpPr/>
            <p:nvPr/>
          </p:nvGrpSpPr>
          <p:grpSpPr>
            <a:xfrm>
              <a:off x="9543797" y="3622393"/>
              <a:ext cx="283396" cy="310413"/>
              <a:chOff x="6199430" y="1429970"/>
              <a:chExt cx="283396" cy="310413"/>
            </a:xfrm>
          </p:grpSpPr>
          <p:sp>
            <p:nvSpPr>
              <p:cNvPr id="40" name="Freeform 9"/>
              <p:cNvSpPr>
                <a:spLocks/>
              </p:cNvSpPr>
              <p:nvPr/>
            </p:nvSpPr>
            <p:spPr bwMode="auto">
              <a:xfrm>
                <a:off x="6265166" y="1429970"/>
                <a:ext cx="151924" cy="158127"/>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1" name="Freeform 10"/>
              <p:cNvSpPr>
                <a:spLocks/>
              </p:cNvSpPr>
              <p:nvPr/>
            </p:nvSpPr>
            <p:spPr bwMode="auto">
              <a:xfrm>
                <a:off x="6199430" y="1576415"/>
                <a:ext cx="283396" cy="163968"/>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sp>
        <p:nvSpPr>
          <p:cNvPr id="47" name="TextBox 9"/>
          <p:cNvSpPr txBox="1"/>
          <p:nvPr/>
        </p:nvSpPr>
        <p:spPr>
          <a:xfrm>
            <a:off x="7354269" y="3700494"/>
            <a:ext cx="4030237" cy="2077492"/>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cs typeface="+mn-ea"/>
                <a:sym typeface="+mn-lt"/>
              </a:rPr>
              <a:t>增加生产员工社会保险</a:t>
            </a:r>
            <a:endParaRPr lang="en-US" altLang="zh-CN" dirty="0">
              <a:cs typeface="+mn-ea"/>
              <a:sym typeface="+mn-lt"/>
            </a:endParaRPr>
          </a:p>
          <a:p>
            <a:pPr marL="285750" indent="-285750">
              <a:lnSpc>
                <a:spcPct val="150000"/>
              </a:lnSpc>
              <a:buFont typeface="Wingdings" panose="05000000000000000000" pitchFamily="2" charset="2"/>
              <a:buChar char="u"/>
            </a:pPr>
            <a:r>
              <a:rPr lang="zh-CN" altLang="en-US" dirty="0">
                <a:cs typeface="+mn-ea"/>
                <a:sym typeface="+mn-lt"/>
              </a:rPr>
              <a:t>增加住房公积金</a:t>
            </a:r>
          </a:p>
          <a:p>
            <a:pPr marL="285750" indent="-285750">
              <a:lnSpc>
                <a:spcPct val="150000"/>
              </a:lnSpc>
              <a:buFont typeface="Wingdings" panose="05000000000000000000" pitchFamily="2" charset="2"/>
              <a:buChar char="u"/>
            </a:pPr>
            <a:r>
              <a:rPr lang="zh-CN" altLang="en-US" dirty="0">
                <a:cs typeface="+mn-ea"/>
                <a:sym typeface="+mn-lt"/>
              </a:rPr>
              <a:t>建立带薪年假制度</a:t>
            </a:r>
          </a:p>
          <a:p>
            <a:pPr marL="285750" indent="-285750">
              <a:lnSpc>
                <a:spcPct val="150000"/>
              </a:lnSpc>
              <a:buFont typeface="Wingdings" panose="05000000000000000000" pitchFamily="2" charset="2"/>
              <a:buChar char="u"/>
            </a:pPr>
            <a:r>
              <a:rPr lang="zh-CN" altLang="en-US" dirty="0">
                <a:cs typeface="+mn-ea"/>
                <a:sym typeface="+mn-lt"/>
              </a:rPr>
              <a:t>开发个体化弹性福利计划</a:t>
            </a:r>
          </a:p>
          <a:p>
            <a:pPr marL="285750" indent="-285750">
              <a:lnSpc>
                <a:spcPct val="150000"/>
              </a:lnSpc>
              <a:buFont typeface="Wingdings" panose="05000000000000000000" pitchFamily="2" charset="2"/>
              <a:buChar char="u"/>
            </a:pPr>
            <a:endParaRPr lang="en-US" altLang="zh-CN" sz="1400" dirty="0">
              <a:cs typeface="+mn-ea"/>
              <a:sym typeface="+mn-lt"/>
            </a:endParaRPr>
          </a:p>
        </p:txBody>
      </p:sp>
      <p:cxnSp>
        <p:nvCxnSpPr>
          <p:cNvPr id="49" name="直接连接符 48"/>
          <p:cNvCxnSpPr/>
          <p:nvPr/>
        </p:nvCxnSpPr>
        <p:spPr bwMode="auto">
          <a:xfrm>
            <a:off x="6096000" y="1314629"/>
            <a:ext cx="0" cy="4380073"/>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椭圆 49">
            <a:extLst>
              <a:ext uri="{FF2B5EF4-FFF2-40B4-BE49-F238E27FC236}">
                <a16:creationId xmlns:a16="http://schemas.microsoft.com/office/drawing/2014/main" id="{485654D1-15E7-4A53-82D9-8454E2B201E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1" name="椭圆 50">
            <a:extLst>
              <a:ext uri="{FF2B5EF4-FFF2-40B4-BE49-F238E27FC236}">
                <a16:creationId xmlns:a16="http://schemas.microsoft.com/office/drawing/2014/main" id="{C8022303-FC16-46C5-AE6B-FF03AFFD73BA}"/>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81BB4E3D-E4D0-4E72-BF63-7115BA048338}"/>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a:extLst>
              <a:ext uri="{FF2B5EF4-FFF2-40B4-BE49-F238E27FC236}">
                <a16:creationId xmlns:a16="http://schemas.microsoft.com/office/drawing/2014/main" id="{D45153F3-D86D-40CE-A0F4-8362136F67D6}"/>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03</a:t>
            </a:r>
            <a:endParaRPr lang="zh-CN" altLang="en-US" sz="3200" b="1" dirty="0">
              <a:solidFill>
                <a:schemeClr val="bg1">
                  <a:lumMod val="50000"/>
                </a:schemeClr>
              </a:solidFill>
              <a:cs typeface="+mn-ea"/>
              <a:sym typeface="+mn-lt"/>
            </a:endParaRPr>
          </a:p>
        </p:txBody>
      </p:sp>
      <p:sp>
        <p:nvSpPr>
          <p:cNvPr id="54" name="文本框 53">
            <a:extLst>
              <a:ext uri="{FF2B5EF4-FFF2-40B4-BE49-F238E27FC236}">
                <a16:creationId xmlns:a16="http://schemas.microsoft.com/office/drawing/2014/main" id="{14459893-9B69-45D4-BAFE-10F16FEFDE3D}"/>
              </a:ext>
            </a:extLst>
          </p:cNvPr>
          <p:cNvSpPr txBox="1"/>
          <p:nvPr/>
        </p:nvSpPr>
        <p:spPr>
          <a:xfrm>
            <a:off x="1342722" y="178376"/>
            <a:ext cx="5743871"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福利制度改善</a:t>
            </a:r>
          </a:p>
        </p:txBody>
      </p:sp>
      <p:sp>
        <p:nvSpPr>
          <p:cNvPr id="55" name="矩形 54">
            <a:extLst>
              <a:ext uri="{FF2B5EF4-FFF2-40B4-BE49-F238E27FC236}">
                <a16:creationId xmlns:a16="http://schemas.microsoft.com/office/drawing/2014/main" id="{77DEF201-ECC1-4674-8756-DFDB9EDC4C6A}"/>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56" name="椭圆 55">
            <a:extLst>
              <a:ext uri="{FF2B5EF4-FFF2-40B4-BE49-F238E27FC236}">
                <a16:creationId xmlns:a16="http://schemas.microsoft.com/office/drawing/2014/main" id="{05F84B25-B22B-428A-B2AC-AB29B2B55935}"/>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80582270"/>
      </p:ext>
    </p:extLst>
  </p:cSld>
  <p:clrMapOvr>
    <a:masterClrMapping/>
  </p:clrMapOvr>
  <mc:AlternateContent xmlns:mc="http://schemas.openxmlformats.org/markup-compatibility/2006">
    <mc:Choice xmlns:p14="http://schemas.microsoft.com/office/powerpoint/2010/main" Requires="p14">
      <p:transition spd="slow" p14:dur="1600" advTm="50">
        <p:blinds dir="vert"/>
      </p:transition>
    </mc:Choice>
    <mc:Fallback>
      <p:transition spd="slow" advTm="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行政事务</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04</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Freeform 214">
            <a:extLst>
              <a:ext uri="{FF2B5EF4-FFF2-40B4-BE49-F238E27FC236}">
                <a16:creationId xmlns:a16="http://schemas.microsoft.com/office/drawing/2014/main" id="{DDFDF455-D67F-4C24-8B8F-A3BEC4F3774E}"/>
              </a:ext>
            </a:extLst>
          </p:cNvPr>
          <p:cNvSpPr>
            <a:spLocks noChangeArrowheads="1"/>
          </p:cNvSpPr>
          <p:nvPr/>
        </p:nvSpPr>
        <p:spPr bwMode="auto">
          <a:xfrm>
            <a:off x="5771620" y="2171060"/>
            <a:ext cx="648759" cy="788679"/>
          </a:xfrm>
          <a:custGeom>
            <a:avLst/>
            <a:gdLst>
              <a:gd name="T0" fmla="*/ 149157 w 545"/>
              <a:gd name="T1" fmla="*/ 131958 h 619"/>
              <a:gd name="T2" fmla="*/ 42720 w 545"/>
              <a:gd name="T3" fmla="*/ 137337 h 619"/>
              <a:gd name="T4" fmla="*/ 149157 w 545"/>
              <a:gd name="T5" fmla="*/ 147736 h 619"/>
              <a:gd name="T6" fmla="*/ 149157 w 545"/>
              <a:gd name="T7" fmla="*/ 131958 h 619"/>
              <a:gd name="T8" fmla="*/ 149157 w 545"/>
              <a:gd name="T9" fmla="*/ 168892 h 619"/>
              <a:gd name="T10" fmla="*/ 42720 w 545"/>
              <a:gd name="T11" fmla="*/ 174271 h 619"/>
              <a:gd name="T12" fmla="*/ 149157 w 545"/>
              <a:gd name="T13" fmla="*/ 179649 h 619"/>
              <a:gd name="T14" fmla="*/ 149157 w 545"/>
              <a:gd name="T15" fmla="*/ 168892 h 619"/>
              <a:gd name="T16" fmla="*/ 170517 w 545"/>
              <a:gd name="T17" fmla="*/ 26535 h 619"/>
              <a:gd name="T18" fmla="*/ 149157 w 545"/>
              <a:gd name="T19" fmla="*/ 10399 h 619"/>
              <a:gd name="T20" fmla="*/ 95938 w 545"/>
              <a:gd name="T21" fmla="*/ 0 h 619"/>
              <a:gd name="T22" fmla="*/ 47788 w 545"/>
              <a:gd name="T23" fmla="*/ 10399 h 619"/>
              <a:gd name="T24" fmla="*/ 26428 w 545"/>
              <a:gd name="T25" fmla="*/ 26535 h 619"/>
              <a:gd name="T26" fmla="*/ 0 w 545"/>
              <a:gd name="T27" fmla="*/ 195427 h 619"/>
              <a:gd name="T28" fmla="*/ 170517 w 545"/>
              <a:gd name="T29" fmla="*/ 221603 h 619"/>
              <a:gd name="T30" fmla="*/ 196945 w 545"/>
              <a:gd name="T31" fmla="*/ 52711 h 619"/>
              <a:gd name="T32" fmla="*/ 64080 w 545"/>
              <a:gd name="T33" fmla="*/ 26535 h 619"/>
              <a:gd name="T34" fmla="*/ 80009 w 545"/>
              <a:gd name="T35" fmla="*/ 26535 h 619"/>
              <a:gd name="T36" fmla="*/ 117298 w 545"/>
              <a:gd name="T37" fmla="*/ 26535 h 619"/>
              <a:gd name="T38" fmla="*/ 133227 w 545"/>
              <a:gd name="T39" fmla="*/ 52711 h 619"/>
              <a:gd name="T40" fmla="*/ 64080 w 545"/>
              <a:gd name="T41" fmla="*/ 26535 h 619"/>
              <a:gd name="T42" fmla="*/ 181016 w 545"/>
              <a:gd name="T43" fmla="*/ 195427 h 619"/>
              <a:gd name="T44" fmla="*/ 26428 w 545"/>
              <a:gd name="T45" fmla="*/ 211205 h 619"/>
              <a:gd name="T46" fmla="*/ 10499 w 545"/>
              <a:gd name="T47" fmla="*/ 52711 h 619"/>
              <a:gd name="T48" fmla="*/ 47788 w 545"/>
              <a:gd name="T49" fmla="*/ 42313 h 619"/>
              <a:gd name="T50" fmla="*/ 149157 w 545"/>
              <a:gd name="T51" fmla="*/ 68848 h 619"/>
              <a:gd name="T52" fmla="*/ 170517 w 545"/>
              <a:gd name="T53" fmla="*/ 42313 h 619"/>
              <a:gd name="T54" fmla="*/ 181016 w 545"/>
              <a:gd name="T55" fmla="*/ 195427 h 619"/>
              <a:gd name="T56" fmla="*/ 149157 w 545"/>
              <a:gd name="T57" fmla="*/ 95024 h 619"/>
              <a:gd name="T58" fmla="*/ 42720 w 545"/>
              <a:gd name="T59" fmla="*/ 105782 h 619"/>
              <a:gd name="T60" fmla="*/ 149157 w 545"/>
              <a:gd name="T61" fmla="*/ 110802 h 619"/>
              <a:gd name="T62" fmla="*/ 149157 w 545"/>
              <a:gd name="T63" fmla="*/ 95024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01AABC"/>
          </a:solidFill>
          <a:ln>
            <a:noFill/>
          </a:ln>
          <a:effectLst/>
          <a:extLst/>
        </p:spPr>
        <p:txBody>
          <a:bodyPr wrap="none" lIns="121908" tIns="60955" rIns="121908" bIns="60955" anchor="ctr"/>
          <a:lstStyle/>
          <a:p>
            <a:pPr eaLnBrk="1" hangingPunct="1">
              <a:defRPr/>
            </a:pPr>
            <a:endParaRPr lang="zh-CN" altLang="en-US" sz="2400">
              <a:cs typeface="+mn-ea"/>
              <a:sym typeface="+mn-lt"/>
            </a:endParaRPr>
          </a:p>
        </p:txBody>
      </p:sp>
    </p:spTree>
    <p:extLst>
      <p:ext uri="{BB962C8B-B14F-4D97-AF65-F5344CB8AC3E}">
        <p14:creationId xmlns:p14="http://schemas.microsoft.com/office/powerpoint/2010/main" val="2003470786"/>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105">
            <a:extLst>
              <a:ext uri="{FF2B5EF4-FFF2-40B4-BE49-F238E27FC236}">
                <a16:creationId xmlns:a16="http://schemas.microsoft.com/office/drawing/2014/main" id="{3D82268E-B434-4C9F-A6E1-86BD4EA8C613}"/>
              </a:ext>
            </a:extLst>
          </p:cNvPr>
          <p:cNvSpPr/>
          <p:nvPr/>
        </p:nvSpPr>
        <p:spPr>
          <a:xfrm>
            <a:off x="5506586" y="310306"/>
            <a:ext cx="6218689" cy="6115137"/>
          </a:xfrm>
          <a:prstGeom prst="roundRect">
            <a:avLst>
              <a:gd name="adj" fmla="val 10529"/>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pic>
        <p:nvPicPr>
          <p:cNvPr id="390" name="背景三 一首节奏轻快的纯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497451" y="7500487"/>
            <a:ext cx="812800" cy="812800"/>
          </a:xfrm>
          <a:prstGeom prst="rect">
            <a:avLst/>
          </a:prstGeom>
        </p:spPr>
      </p:pic>
      <p:grpSp>
        <p:nvGrpSpPr>
          <p:cNvPr id="673" name="组合 672"/>
          <p:cNvGrpSpPr/>
          <p:nvPr/>
        </p:nvGrpSpPr>
        <p:grpSpPr>
          <a:xfrm>
            <a:off x="2381543" y="2427549"/>
            <a:ext cx="1302476" cy="1302476"/>
            <a:chOff x="304800" y="673100"/>
            <a:chExt cx="4000500" cy="4000500"/>
          </a:xfrm>
          <a:effectLst>
            <a:outerShdw blurRad="444500" dist="254000" dir="8100000" algn="tr" rotWithShape="0">
              <a:prstClr val="black">
                <a:alpha val="50000"/>
              </a:prstClr>
            </a:outerShdw>
          </a:effectLst>
        </p:grpSpPr>
        <p:sp>
          <p:nvSpPr>
            <p:cNvPr id="674" name="同心圆 6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75" name="椭圆 67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76" name="椭圆 675"/>
          <p:cNvSpPr/>
          <p:nvPr/>
        </p:nvSpPr>
        <p:spPr>
          <a:xfrm>
            <a:off x="1828623" y="3667781"/>
            <a:ext cx="969388" cy="969388"/>
          </a:xfrm>
          <a:prstGeom prst="ellipse">
            <a:avLst/>
          </a:prstGeom>
          <a:solidFill>
            <a:srgbClr val="653C75"/>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77" name="椭圆 676"/>
          <p:cNvSpPr/>
          <p:nvPr/>
        </p:nvSpPr>
        <p:spPr>
          <a:xfrm>
            <a:off x="4283854" y="3706474"/>
            <a:ext cx="366369" cy="366369"/>
          </a:xfrm>
          <a:prstGeom prst="ellipse">
            <a:avLst/>
          </a:prstGeom>
          <a:solidFill>
            <a:srgbClr val="FFBA5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78" name="组合 677"/>
          <p:cNvGrpSpPr/>
          <p:nvPr/>
        </p:nvGrpSpPr>
        <p:grpSpPr>
          <a:xfrm>
            <a:off x="3921986" y="3057150"/>
            <a:ext cx="831871" cy="831871"/>
            <a:chOff x="304800" y="673100"/>
            <a:chExt cx="4000500" cy="4000500"/>
          </a:xfrm>
          <a:effectLst>
            <a:outerShdw blurRad="317500" dist="190500" dir="8100000" algn="tr" rotWithShape="0">
              <a:prstClr val="black">
                <a:alpha val="50000"/>
              </a:prstClr>
            </a:outerShdw>
          </a:effectLst>
        </p:grpSpPr>
        <p:sp>
          <p:nvSpPr>
            <p:cNvPr id="679" name="同心圆 6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0" name="椭圆 6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681" name="组合 680"/>
          <p:cNvGrpSpPr/>
          <p:nvPr/>
        </p:nvGrpSpPr>
        <p:grpSpPr>
          <a:xfrm>
            <a:off x="1413511" y="5277739"/>
            <a:ext cx="293036" cy="293036"/>
            <a:chOff x="304800" y="673100"/>
            <a:chExt cx="4000500" cy="4000500"/>
          </a:xfrm>
          <a:effectLst>
            <a:outerShdw blurRad="381000" dist="152400" dir="8100000" algn="tr" rotWithShape="0">
              <a:prstClr val="black">
                <a:alpha val="70000"/>
              </a:prstClr>
            </a:outerShdw>
          </a:effectLst>
        </p:grpSpPr>
        <p:sp>
          <p:nvSpPr>
            <p:cNvPr id="682" name="同心圆 6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3" name="椭圆 6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684" name="组合 683"/>
          <p:cNvGrpSpPr/>
          <p:nvPr/>
        </p:nvGrpSpPr>
        <p:grpSpPr>
          <a:xfrm>
            <a:off x="1046377" y="3175929"/>
            <a:ext cx="383892" cy="383892"/>
            <a:chOff x="304800" y="673100"/>
            <a:chExt cx="4000500" cy="4000500"/>
          </a:xfrm>
          <a:effectLst>
            <a:outerShdw blurRad="381000" dist="152400" dir="8100000" algn="tr" rotWithShape="0">
              <a:prstClr val="black">
                <a:alpha val="70000"/>
              </a:prstClr>
            </a:outerShdw>
          </a:effectLst>
        </p:grpSpPr>
        <p:sp>
          <p:nvSpPr>
            <p:cNvPr id="685" name="同心圆 6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6" name="椭圆 68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87" name="椭圆 686"/>
          <p:cNvSpPr/>
          <p:nvPr/>
        </p:nvSpPr>
        <p:spPr>
          <a:xfrm>
            <a:off x="4871222" y="3057150"/>
            <a:ext cx="366369" cy="366369"/>
          </a:xfrm>
          <a:prstGeom prst="ellipse">
            <a:avLst/>
          </a:prstGeom>
          <a:solidFill>
            <a:schemeClr val="bg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88" name="椭圆 687"/>
          <p:cNvSpPr/>
          <p:nvPr/>
        </p:nvSpPr>
        <p:spPr>
          <a:xfrm>
            <a:off x="5163213" y="5311242"/>
            <a:ext cx="183185" cy="183185"/>
          </a:xfrm>
          <a:prstGeom prst="ellipse">
            <a:avLst/>
          </a:prstGeom>
          <a:solidFill>
            <a:srgbClr val="01AAB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89" name="组合 688"/>
          <p:cNvGrpSpPr/>
          <p:nvPr/>
        </p:nvGrpSpPr>
        <p:grpSpPr>
          <a:xfrm>
            <a:off x="3009865" y="3936032"/>
            <a:ext cx="850995" cy="850995"/>
            <a:chOff x="304800" y="673100"/>
            <a:chExt cx="4000500" cy="4000500"/>
          </a:xfrm>
          <a:effectLst>
            <a:outerShdw blurRad="317500" dist="190500" dir="8100000" algn="tr" rotWithShape="0">
              <a:prstClr val="black">
                <a:alpha val="50000"/>
              </a:prstClr>
            </a:outerShdw>
          </a:effectLst>
        </p:grpSpPr>
        <p:sp>
          <p:nvSpPr>
            <p:cNvPr id="690" name="同心圆 6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91" name="椭圆 6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92" name="椭圆 691"/>
          <p:cNvSpPr/>
          <p:nvPr/>
        </p:nvSpPr>
        <p:spPr>
          <a:xfrm>
            <a:off x="2489254" y="1474760"/>
            <a:ext cx="366369" cy="366369"/>
          </a:xfrm>
          <a:prstGeom prst="ellipse">
            <a:avLst/>
          </a:prstGeom>
          <a:solidFill>
            <a:srgbClr val="01ABBD"/>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93" name="椭圆 692"/>
          <p:cNvSpPr/>
          <p:nvPr/>
        </p:nvSpPr>
        <p:spPr>
          <a:xfrm>
            <a:off x="3435364" y="3958578"/>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95" name="组合 694"/>
          <p:cNvGrpSpPr/>
          <p:nvPr/>
        </p:nvGrpSpPr>
        <p:grpSpPr>
          <a:xfrm>
            <a:off x="1866667" y="1845700"/>
            <a:ext cx="2611651" cy="2611651"/>
            <a:chOff x="304800" y="673100"/>
            <a:chExt cx="4000500" cy="4000500"/>
          </a:xfrm>
          <a:effectLst>
            <a:outerShdw blurRad="444500" dist="254000" dir="8100000" algn="tr" rotWithShape="0">
              <a:prstClr val="black">
                <a:alpha val="50000"/>
              </a:prstClr>
            </a:outerShdw>
          </a:effectLst>
        </p:grpSpPr>
        <p:sp>
          <p:nvSpPr>
            <p:cNvPr id="696" name="同心圆 6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97" name="椭圆 6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728" name="组合 727"/>
          <p:cNvGrpSpPr/>
          <p:nvPr/>
        </p:nvGrpSpPr>
        <p:grpSpPr>
          <a:xfrm flipH="1">
            <a:off x="5368985" y="1281402"/>
            <a:ext cx="6203889" cy="777849"/>
            <a:chOff x="3929063" y="2641879"/>
            <a:chExt cx="5214937" cy="0"/>
          </a:xfrm>
        </p:grpSpPr>
        <p:cxnSp>
          <p:nvCxnSpPr>
            <p:cNvPr id="729" name="直接连接符 7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730" name="直接连接符 7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731" name="直接连接符 7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732" name="矩形 17"/>
          <p:cNvSpPr>
            <a:spLocks noChangeArrowheads="1"/>
          </p:cNvSpPr>
          <p:nvPr/>
        </p:nvSpPr>
        <p:spPr bwMode="auto">
          <a:xfrm>
            <a:off x="2470551" y="2325594"/>
            <a:ext cx="1670451" cy="16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067" dirty="0">
                <a:solidFill>
                  <a:srgbClr val="EA7F7F"/>
                </a:solidFill>
                <a:latin typeface="+mn-lt"/>
                <a:ea typeface="+mn-ea"/>
                <a:cs typeface="+mn-ea"/>
                <a:sym typeface="+mn-lt"/>
              </a:rPr>
              <a:t>整体思路</a:t>
            </a:r>
          </a:p>
        </p:txBody>
      </p:sp>
      <p:sp>
        <p:nvSpPr>
          <p:cNvPr id="36" name="Rectangle 3">
            <a:extLst>
              <a:ext uri="{FF2B5EF4-FFF2-40B4-BE49-F238E27FC236}">
                <a16:creationId xmlns:a16="http://schemas.microsoft.com/office/drawing/2014/main" id="{B1172556-0D6C-43A8-B168-80199518265B}"/>
              </a:ext>
            </a:extLst>
          </p:cNvPr>
          <p:cNvSpPr>
            <a:spLocks noGrp="1" noChangeArrowheads="1"/>
          </p:cNvSpPr>
          <p:nvPr>
            <p:ph type="title"/>
          </p:nvPr>
        </p:nvSpPr>
        <p:spPr>
          <a:xfrm>
            <a:off x="6118028" y="656362"/>
            <a:ext cx="5327650" cy="338137"/>
          </a:xfrm>
        </p:spPr>
        <p:txBody>
          <a:bodyPr>
            <a:noAutofit/>
          </a:bodyPr>
          <a:lstStyle/>
          <a:p>
            <a:pPr eaLnBrk="1" hangingPunct="1"/>
            <a:r>
              <a:rPr lang="en-US" altLang="zh-CN" sz="2800" dirty="0">
                <a:latin typeface="+mn-lt"/>
                <a:ea typeface="+mn-ea"/>
                <a:cs typeface="+mn-ea"/>
                <a:sym typeface="+mn-lt"/>
              </a:rPr>
              <a:t>201X</a:t>
            </a:r>
            <a:r>
              <a:rPr lang="zh-CN" altLang="en-US" sz="2800" dirty="0">
                <a:latin typeface="+mn-lt"/>
                <a:ea typeface="+mn-ea"/>
                <a:cs typeface="+mn-ea"/>
                <a:sym typeface="+mn-lt"/>
              </a:rPr>
              <a:t>年度人力资源管理总体思路</a:t>
            </a:r>
          </a:p>
        </p:txBody>
      </p:sp>
      <p:sp>
        <p:nvSpPr>
          <p:cNvPr id="37" name="Rectangle 53">
            <a:extLst>
              <a:ext uri="{FF2B5EF4-FFF2-40B4-BE49-F238E27FC236}">
                <a16:creationId xmlns:a16="http://schemas.microsoft.com/office/drawing/2014/main" id="{7C451FCB-62B5-48EE-B4B3-6C98205BBAF1}"/>
              </a:ext>
            </a:extLst>
          </p:cNvPr>
          <p:cNvSpPr>
            <a:spLocks noChangeArrowheads="1"/>
          </p:cNvSpPr>
          <p:nvPr/>
        </p:nvSpPr>
        <p:spPr bwMode="auto">
          <a:xfrm>
            <a:off x="5877527" y="1701089"/>
            <a:ext cx="5808652"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30000"/>
              </a:lnSpc>
            </a:pPr>
            <a:r>
              <a:rPr lang="en-US" altLang="zh-CN" sz="1600" b="0" dirty="0">
                <a:solidFill>
                  <a:schemeClr val="tx2"/>
                </a:solidFill>
                <a:latin typeface="+mn-lt"/>
                <a:ea typeface="+mn-ea"/>
                <a:cs typeface="+mn-ea"/>
                <a:sym typeface="+mn-lt"/>
              </a:rPr>
              <a:t>    </a:t>
            </a:r>
            <a:r>
              <a:rPr lang="zh-CN" altLang="en-US" sz="1600" b="0" dirty="0">
                <a:solidFill>
                  <a:schemeClr val="tx2"/>
                </a:solidFill>
                <a:latin typeface="+mn-lt"/>
                <a:ea typeface="+mn-ea"/>
                <a:cs typeface="+mn-ea"/>
                <a:sym typeface="+mn-lt"/>
              </a:rPr>
              <a:t>本次工作总结从公司人力资源管理现状出发，对存在的问题作了比较客观深入的分析，明确了今后人力资源管理的发展方向，并制定了较为具体的实施措施。</a:t>
            </a:r>
          </a:p>
          <a:p>
            <a:pPr eaLnBrk="1" hangingPunct="1">
              <a:lnSpc>
                <a:spcPct val="130000"/>
              </a:lnSpc>
            </a:pPr>
            <a:r>
              <a:rPr lang="zh-CN" altLang="en-US" sz="1600" b="0" dirty="0">
                <a:solidFill>
                  <a:schemeClr val="tx2"/>
                </a:solidFill>
                <a:latin typeface="+mn-lt"/>
                <a:ea typeface="+mn-ea"/>
                <a:cs typeface="+mn-ea"/>
                <a:sym typeface="+mn-lt"/>
              </a:rPr>
              <a:t>    人力资源管理是公司</a:t>
            </a:r>
            <a:r>
              <a:rPr lang="en-US" altLang="zh-CN" sz="1600" b="0" dirty="0">
                <a:solidFill>
                  <a:schemeClr val="tx2"/>
                </a:solidFill>
                <a:latin typeface="+mn-lt"/>
                <a:ea typeface="+mn-ea"/>
                <a:cs typeface="+mn-ea"/>
                <a:sym typeface="+mn-lt"/>
              </a:rPr>
              <a:t>201X</a:t>
            </a:r>
            <a:r>
              <a:rPr lang="zh-CN" altLang="en-US" sz="1600" b="0" dirty="0">
                <a:solidFill>
                  <a:schemeClr val="tx2"/>
                </a:solidFill>
                <a:latin typeface="+mn-lt"/>
                <a:ea typeface="+mn-ea"/>
                <a:cs typeface="+mn-ea"/>
                <a:sym typeface="+mn-lt"/>
              </a:rPr>
              <a:t>年完成经营指标的重点辅助环节，在“以人为本”精神的指导下，我们将重点完成如下工作：整改目前存在的各种问题（如团队沟通问题等）、强化绩效管理的工具作用、深入规范薪酬体系的改革、不断完善人才配置和人才激励机制，为不同岗位、不同业务序列的员工辅助设计职业生涯规划，使每一位员工都能清楚自己在公司的定位和发展前途、强化培训管理，使各级员工在公司系统化的培训和自身努力下得到真正的进步，最终使公司真正实现由传统人事管理模式向以业绩管理为主导的人力资源管理模式的转变。</a:t>
            </a:r>
          </a:p>
        </p:txBody>
      </p:sp>
    </p:spTree>
    <p:extLst>
      <p:ext uri="{BB962C8B-B14F-4D97-AF65-F5344CB8AC3E}">
        <p14:creationId xmlns:p14="http://schemas.microsoft.com/office/powerpoint/2010/main" val="2444912193"/>
      </p:ext>
    </p:extLst>
  </p:cSld>
  <p:clrMapOvr>
    <a:masterClrMapping/>
  </p:clrMapOvr>
  <mc:AlternateContent xmlns:mc="http://schemas.openxmlformats.org/markup-compatibility/2006">
    <mc:Choice xmlns:p14="http://schemas.microsoft.com/office/powerpoint/2010/main" Requires="p14">
      <p:transition spd="slow" p14:dur="2000" advClick="0" advTm="50"/>
    </mc:Choice>
    <mc:Fallback>
      <p:transition spd="slow" advClick="0"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0"/>
                                        </p:tgtEl>
                                      </p:cBhvr>
                                    </p:cmd>
                                  </p:childTnLst>
                                </p:cTn>
                              </p:par>
                              <p:par>
                                <p:cTn id="7" presetID="53" presetClass="entr" presetSubtype="16" fill="hold" nodeType="withEffect">
                                  <p:stCondLst>
                                    <p:cond delay="400"/>
                                  </p:stCondLst>
                                  <p:childTnLst>
                                    <p:set>
                                      <p:cBhvr>
                                        <p:cTn id="8" dur="1" fill="hold">
                                          <p:stCondLst>
                                            <p:cond delay="0"/>
                                          </p:stCondLst>
                                        </p:cTn>
                                        <p:tgtEl>
                                          <p:spTgt spid="673"/>
                                        </p:tgtEl>
                                        <p:attrNameLst>
                                          <p:attrName>style.visibility</p:attrName>
                                        </p:attrNameLst>
                                      </p:cBhvr>
                                      <p:to>
                                        <p:strVal val="visible"/>
                                      </p:to>
                                    </p:set>
                                    <p:anim calcmode="lin" valueType="num">
                                      <p:cBhvr>
                                        <p:cTn id="9" dur="500" fill="hold"/>
                                        <p:tgtEl>
                                          <p:spTgt spid="673"/>
                                        </p:tgtEl>
                                        <p:attrNameLst>
                                          <p:attrName>ppt_w</p:attrName>
                                        </p:attrNameLst>
                                      </p:cBhvr>
                                      <p:tavLst>
                                        <p:tav tm="0">
                                          <p:val>
                                            <p:fltVal val="0"/>
                                          </p:val>
                                        </p:tav>
                                        <p:tav tm="100000">
                                          <p:val>
                                            <p:strVal val="#ppt_w"/>
                                          </p:val>
                                        </p:tav>
                                      </p:tavLst>
                                    </p:anim>
                                    <p:anim calcmode="lin" valueType="num">
                                      <p:cBhvr>
                                        <p:cTn id="10" dur="500" fill="hold"/>
                                        <p:tgtEl>
                                          <p:spTgt spid="673"/>
                                        </p:tgtEl>
                                        <p:attrNameLst>
                                          <p:attrName>ppt_h</p:attrName>
                                        </p:attrNameLst>
                                      </p:cBhvr>
                                      <p:tavLst>
                                        <p:tav tm="0">
                                          <p:val>
                                            <p:fltVal val="0"/>
                                          </p:val>
                                        </p:tav>
                                        <p:tav tm="100000">
                                          <p:val>
                                            <p:strVal val="#ppt_h"/>
                                          </p:val>
                                        </p:tav>
                                      </p:tavLst>
                                    </p:anim>
                                    <p:animEffect transition="in" filter="fade">
                                      <p:cBhvr>
                                        <p:cTn id="11" dur="500"/>
                                        <p:tgtEl>
                                          <p:spTgt spid="67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76"/>
                                        </p:tgtEl>
                                        <p:attrNameLst>
                                          <p:attrName>style.visibility</p:attrName>
                                        </p:attrNameLst>
                                      </p:cBhvr>
                                      <p:to>
                                        <p:strVal val="visible"/>
                                      </p:to>
                                    </p:set>
                                    <p:anim calcmode="lin" valueType="num">
                                      <p:cBhvr>
                                        <p:cTn id="14" dur="500" fill="hold"/>
                                        <p:tgtEl>
                                          <p:spTgt spid="676"/>
                                        </p:tgtEl>
                                        <p:attrNameLst>
                                          <p:attrName>ppt_w</p:attrName>
                                        </p:attrNameLst>
                                      </p:cBhvr>
                                      <p:tavLst>
                                        <p:tav tm="0">
                                          <p:val>
                                            <p:fltVal val="0"/>
                                          </p:val>
                                        </p:tav>
                                        <p:tav tm="100000">
                                          <p:val>
                                            <p:strVal val="#ppt_w"/>
                                          </p:val>
                                        </p:tav>
                                      </p:tavLst>
                                    </p:anim>
                                    <p:anim calcmode="lin" valueType="num">
                                      <p:cBhvr>
                                        <p:cTn id="15" dur="500" fill="hold"/>
                                        <p:tgtEl>
                                          <p:spTgt spid="676"/>
                                        </p:tgtEl>
                                        <p:attrNameLst>
                                          <p:attrName>ppt_h</p:attrName>
                                        </p:attrNameLst>
                                      </p:cBhvr>
                                      <p:tavLst>
                                        <p:tav tm="0">
                                          <p:val>
                                            <p:fltVal val="0"/>
                                          </p:val>
                                        </p:tav>
                                        <p:tav tm="100000">
                                          <p:val>
                                            <p:strVal val="#ppt_h"/>
                                          </p:val>
                                        </p:tav>
                                      </p:tavLst>
                                    </p:anim>
                                    <p:animEffect transition="in" filter="fade">
                                      <p:cBhvr>
                                        <p:cTn id="16" dur="500"/>
                                        <p:tgtEl>
                                          <p:spTgt spid="676"/>
                                        </p:tgtEl>
                                      </p:cBhvr>
                                    </p:animEffect>
                                  </p:childTnLst>
                                </p:cTn>
                              </p:par>
                              <p:par>
                                <p:cTn id="17" presetID="53" presetClass="entr" presetSubtype="16" fill="hold" grpId="0" nodeType="withEffect">
                                  <p:stCondLst>
                                    <p:cond delay="400"/>
                                  </p:stCondLst>
                                  <p:childTnLst>
                                    <p:set>
                                      <p:cBhvr>
                                        <p:cTn id="18" dur="1" fill="hold">
                                          <p:stCondLst>
                                            <p:cond delay="0"/>
                                          </p:stCondLst>
                                        </p:cTn>
                                        <p:tgtEl>
                                          <p:spTgt spid="677"/>
                                        </p:tgtEl>
                                        <p:attrNameLst>
                                          <p:attrName>style.visibility</p:attrName>
                                        </p:attrNameLst>
                                      </p:cBhvr>
                                      <p:to>
                                        <p:strVal val="visible"/>
                                      </p:to>
                                    </p:set>
                                    <p:anim calcmode="lin" valueType="num">
                                      <p:cBhvr>
                                        <p:cTn id="19" dur="500" fill="hold"/>
                                        <p:tgtEl>
                                          <p:spTgt spid="677"/>
                                        </p:tgtEl>
                                        <p:attrNameLst>
                                          <p:attrName>ppt_w</p:attrName>
                                        </p:attrNameLst>
                                      </p:cBhvr>
                                      <p:tavLst>
                                        <p:tav tm="0">
                                          <p:val>
                                            <p:fltVal val="0"/>
                                          </p:val>
                                        </p:tav>
                                        <p:tav tm="100000">
                                          <p:val>
                                            <p:strVal val="#ppt_w"/>
                                          </p:val>
                                        </p:tav>
                                      </p:tavLst>
                                    </p:anim>
                                    <p:anim calcmode="lin" valueType="num">
                                      <p:cBhvr>
                                        <p:cTn id="20" dur="500" fill="hold"/>
                                        <p:tgtEl>
                                          <p:spTgt spid="677"/>
                                        </p:tgtEl>
                                        <p:attrNameLst>
                                          <p:attrName>ppt_h</p:attrName>
                                        </p:attrNameLst>
                                      </p:cBhvr>
                                      <p:tavLst>
                                        <p:tav tm="0">
                                          <p:val>
                                            <p:fltVal val="0"/>
                                          </p:val>
                                        </p:tav>
                                        <p:tav tm="100000">
                                          <p:val>
                                            <p:strVal val="#ppt_h"/>
                                          </p:val>
                                        </p:tav>
                                      </p:tavLst>
                                    </p:anim>
                                    <p:animEffect transition="in" filter="fade">
                                      <p:cBhvr>
                                        <p:cTn id="21" dur="500"/>
                                        <p:tgtEl>
                                          <p:spTgt spid="677"/>
                                        </p:tgtEl>
                                      </p:cBhvr>
                                    </p:animEffect>
                                  </p:childTnLst>
                                </p:cTn>
                              </p:par>
                              <p:par>
                                <p:cTn id="22" presetID="53" presetClass="entr" presetSubtype="16" fill="hold" nodeType="withEffect">
                                  <p:stCondLst>
                                    <p:cond delay="0"/>
                                  </p:stCondLst>
                                  <p:childTnLst>
                                    <p:set>
                                      <p:cBhvr>
                                        <p:cTn id="23" dur="1" fill="hold">
                                          <p:stCondLst>
                                            <p:cond delay="0"/>
                                          </p:stCondLst>
                                        </p:cTn>
                                        <p:tgtEl>
                                          <p:spTgt spid="678"/>
                                        </p:tgtEl>
                                        <p:attrNameLst>
                                          <p:attrName>style.visibility</p:attrName>
                                        </p:attrNameLst>
                                      </p:cBhvr>
                                      <p:to>
                                        <p:strVal val="visible"/>
                                      </p:to>
                                    </p:set>
                                    <p:anim calcmode="lin" valueType="num">
                                      <p:cBhvr>
                                        <p:cTn id="24" dur="500" fill="hold"/>
                                        <p:tgtEl>
                                          <p:spTgt spid="678"/>
                                        </p:tgtEl>
                                        <p:attrNameLst>
                                          <p:attrName>ppt_w</p:attrName>
                                        </p:attrNameLst>
                                      </p:cBhvr>
                                      <p:tavLst>
                                        <p:tav tm="0">
                                          <p:val>
                                            <p:fltVal val="0"/>
                                          </p:val>
                                        </p:tav>
                                        <p:tav tm="100000">
                                          <p:val>
                                            <p:strVal val="#ppt_w"/>
                                          </p:val>
                                        </p:tav>
                                      </p:tavLst>
                                    </p:anim>
                                    <p:anim calcmode="lin" valueType="num">
                                      <p:cBhvr>
                                        <p:cTn id="25" dur="500" fill="hold"/>
                                        <p:tgtEl>
                                          <p:spTgt spid="678"/>
                                        </p:tgtEl>
                                        <p:attrNameLst>
                                          <p:attrName>ppt_h</p:attrName>
                                        </p:attrNameLst>
                                      </p:cBhvr>
                                      <p:tavLst>
                                        <p:tav tm="0">
                                          <p:val>
                                            <p:fltVal val="0"/>
                                          </p:val>
                                        </p:tav>
                                        <p:tav tm="100000">
                                          <p:val>
                                            <p:strVal val="#ppt_h"/>
                                          </p:val>
                                        </p:tav>
                                      </p:tavLst>
                                    </p:anim>
                                    <p:animEffect transition="in" filter="fade">
                                      <p:cBhvr>
                                        <p:cTn id="26" dur="500"/>
                                        <p:tgtEl>
                                          <p:spTgt spid="678"/>
                                        </p:tgtEl>
                                      </p:cBhvr>
                                    </p:animEffect>
                                  </p:childTnLst>
                                </p:cTn>
                              </p:par>
                              <p:par>
                                <p:cTn id="27" presetID="53" presetClass="entr" presetSubtype="16" fill="hold" nodeType="withEffect">
                                  <p:stCondLst>
                                    <p:cond delay="400"/>
                                  </p:stCondLst>
                                  <p:childTnLst>
                                    <p:set>
                                      <p:cBhvr>
                                        <p:cTn id="28" dur="1" fill="hold">
                                          <p:stCondLst>
                                            <p:cond delay="0"/>
                                          </p:stCondLst>
                                        </p:cTn>
                                        <p:tgtEl>
                                          <p:spTgt spid="681"/>
                                        </p:tgtEl>
                                        <p:attrNameLst>
                                          <p:attrName>style.visibility</p:attrName>
                                        </p:attrNameLst>
                                      </p:cBhvr>
                                      <p:to>
                                        <p:strVal val="visible"/>
                                      </p:to>
                                    </p:set>
                                    <p:anim calcmode="lin" valueType="num">
                                      <p:cBhvr>
                                        <p:cTn id="29" dur="500" fill="hold"/>
                                        <p:tgtEl>
                                          <p:spTgt spid="681"/>
                                        </p:tgtEl>
                                        <p:attrNameLst>
                                          <p:attrName>ppt_w</p:attrName>
                                        </p:attrNameLst>
                                      </p:cBhvr>
                                      <p:tavLst>
                                        <p:tav tm="0">
                                          <p:val>
                                            <p:fltVal val="0"/>
                                          </p:val>
                                        </p:tav>
                                        <p:tav tm="100000">
                                          <p:val>
                                            <p:strVal val="#ppt_w"/>
                                          </p:val>
                                        </p:tav>
                                      </p:tavLst>
                                    </p:anim>
                                    <p:anim calcmode="lin" valueType="num">
                                      <p:cBhvr>
                                        <p:cTn id="30" dur="500" fill="hold"/>
                                        <p:tgtEl>
                                          <p:spTgt spid="681"/>
                                        </p:tgtEl>
                                        <p:attrNameLst>
                                          <p:attrName>ppt_h</p:attrName>
                                        </p:attrNameLst>
                                      </p:cBhvr>
                                      <p:tavLst>
                                        <p:tav tm="0">
                                          <p:val>
                                            <p:fltVal val="0"/>
                                          </p:val>
                                        </p:tav>
                                        <p:tav tm="100000">
                                          <p:val>
                                            <p:strVal val="#ppt_h"/>
                                          </p:val>
                                        </p:tav>
                                      </p:tavLst>
                                    </p:anim>
                                    <p:animEffect transition="in" filter="fade">
                                      <p:cBhvr>
                                        <p:cTn id="31" dur="500"/>
                                        <p:tgtEl>
                                          <p:spTgt spid="681"/>
                                        </p:tgtEl>
                                      </p:cBhvr>
                                    </p:animEffect>
                                  </p:childTnLst>
                                </p:cTn>
                              </p:par>
                              <p:par>
                                <p:cTn id="32" presetID="53" presetClass="entr" presetSubtype="16" fill="hold" nodeType="withEffect">
                                  <p:stCondLst>
                                    <p:cond delay="200"/>
                                  </p:stCondLst>
                                  <p:childTnLst>
                                    <p:set>
                                      <p:cBhvr>
                                        <p:cTn id="33" dur="1" fill="hold">
                                          <p:stCondLst>
                                            <p:cond delay="0"/>
                                          </p:stCondLst>
                                        </p:cTn>
                                        <p:tgtEl>
                                          <p:spTgt spid="684"/>
                                        </p:tgtEl>
                                        <p:attrNameLst>
                                          <p:attrName>style.visibility</p:attrName>
                                        </p:attrNameLst>
                                      </p:cBhvr>
                                      <p:to>
                                        <p:strVal val="visible"/>
                                      </p:to>
                                    </p:set>
                                    <p:anim calcmode="lin" valueType="num">
                                      <p:cBhvr>
                                        <p:cTn id="34" dur="500" fill="hold"/>
                                        <p:tgtEl>
                                          <p:spTgt spid="684"/>
                                        </p:tgtEl>
                                        <p:attrNameLst>
                                          <p:attrName>ppt_w</p:attrName>
                                        </p:attrNameLst>
                                      </p:cBhvr>
                                      <p:tavLst>
                                        <p:tav tm="0">
                                          <p:val>
                                            <p:fltVal val="0"/>
                                          </p:val>
                                        </p:tav>
                                        <p:tav tm="100000">
                                          <p:val>
                                            <p:strVal val="#ppt_w"/>
                                          </p:val>
                                        </p:tav>
                                      </p:tavLst>
                                    </p:anim>
                                    <p:anim calcmode="lin" valueType="num">
                                      <p:cBhvr>
                                        <p:cTn id="35" dur="500" fill="hold"/>
                                        <p:tgtEl>
                                          <p:spTgt spid="684"/>
                                        </p:tgtEl>
                                        <p:attrNameLst>
                                          <p:attrName>ppt_h</p:attrName>
                                        </p:attrNameLst>
                                      </p:cBhvr>
                                      <p:tavLst>
                                        <p:tav tm="0">
                                          <p:val>
                                            <p:fltVal val="0"/>
                                          </p:val>
                                        </p:tav>
                                        <p:tav tm="100000">
                                          <p:val>
                                            <p:strVal val="#ppt_h"/>
                                          </p:val>
                                        </p:tav>
                                      </p:tavLst>
                                    </p:anim>
                                    <p:animEffect transition="in" filter="fade">
                                      <p:cBhvr>
                                        <p:cTn id="36" dur="500"/>
                                        <p:tgtEl>
                                          <p:spTgt spid="684"/>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687"/>
                                        </p:tgtEl>
                                        <p:attrNameLst>
                                          <p:attrName>style.visibility</p:attrName>
                                        </p:attrNameLst>
                                      </p:cBhvr>
                                      <p:to>
                                        <p:strVal val="visible"/>
                                      </p:to>
                                    </p:set>
                                    <p:anim calcmode="lin" valueType="num">
                                      <p:cBhvr>
                                        <p:cTn id="39" dur="500" fill="hold"/>
                                        <p:tgtEl>
                                          <p:spTgt spid="687"/>
                                        </p:tgtEl>
                                        <p:attrNameLst>
                                          <p:attrName>ppt_w</p:attrName>
                                        </p:attrNameLst>
                                      </p:cBhvr>
                                      <p:tavLst>
                                        <p:tav tm="0">
                                          <p:val>
                                            <p:fltVal val="0"/>
                                          </p:val>
                                        </p:tav>
                                        <p:tav tm="100000">
                                          <p:val>
                                            <p:strVal val="#ppt_w"/>
                                          </p:val>
                                        </p:tav>
                                      </p:tavLst>
                                    </p:anim>
                                    <p:anim calcmode="lin" valueType="num">
                                      <p:cBhvr>
                                        <p:cTn id="40" dur="500" fill="hold"/>
                                        <p:tgtEl>
                                          <p:spTgt spid="687"/>
                                        </p:tgtEl>
                                        <p:attrNameLst>
                                          <p:attrName>ppt_h</p:attrName>
                                        </p:attrNameLst>
                                      </p:cBhvr>
                                      <p:tavLst>
                                        <p:tav tm="0">
                                          <p:val>
                                            <p:fltVal val="0"/>
                                          </p:val>
                                        </p:tav>
                                        <p:tav tm="100000">
                                          <p:val>
                                            <p:strVal val="#ppt_h"/>
                                          </p:val>
                                        </p:tav>
                                      </p:tavLst>
                                    </p:anim>
                                    <p:animEffect transition="in" filter="fade">
                                      <p:cBhvr>
                                        <p:cTn id="41" dur="500"/>
                                        <p:tgtEl>
                                          <p:spTgt spid="68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88"/>
                                        </p:tgtEl>
                                        <p:attrNameLst>
                                          <p:attrName>style.visibility</p:attrName>
                                        </p:attrNameLst>
                                      </p:cBhvr>
                                      <p:to>
                                        <p:strVal val="visible"/>
                                      </p:to>
                                    </p:set>
                                    <p:anim calcmode="lin" valueType="num">
                                      <p:cBhvr>
                                        <p:cTn id="44" dur="500" fill="hold"/>
                                        <p:tgtEl>
                                          <p:spTgt spid="688"/>
                                        </p:tgtEl>
                                        <p:attrNameLst>
                                          <p:attrName>ppt_w</p:attrName>
                                        </p:attrNameLst>
                                      </p:cBhvr>
                                      <p:tavLst>
                                        <p:tav tm="0">
                                          <p:val>
                                            <p:fltVal val="0"/>
                                          </p:val>
                                        </p:tav>
                                        <p:tav tm="100000">
                                          <p:val>
                                            <p:strVal val="#ppt_w"/>
                                          </p:val>
                                        </p:tav>
                                      </p:tavLst>
                                    </p:anim>
                                    <p:anim calcmode="lin" valueType="num">
                                      <p:cBhvr>
                                        <p:cTn id="45" dur="500" fill="hold"/>
                                        <p:tgtEl>
                                          <p:spTgt spid="688"/>
                                        </p:tgtEl>
                                        <p:attrNameLst>
                                          <p:attrName>ppt_h</p:attrName>
                                        </p:attrNameLst>
                                      </p:cBhvr>
                                      <p:tavLst>
                                        <p:tav tm="0">
                                          <p:val>
                                            <p:fltVal val="0"/>
                                          </p:val>
                                        </p:tav>
                                        <p:tav tm="100000">
                                          <p:val>
                                            <p:strVal val="#ppt_h"/>
                                          </p:val>
                                        </p:tav>
                                      </p:tavLst>
                                    </p:anim>
                                    <p:animEffect transition="in" filter="fade">
                                      <p:cBhvr>
                                        <p:cTn id="46" dur="500"/>
                                        <p:tgtEl>
                                          <p:spTgt spid="688"/>
                                        </p:tgtEl>
                                      </p:cBhvr>
                                    </p:animEffect>
                                  </p:childTnLst>
                                </p:cTn>
                              </p:par>
                              <p:par>
                                <p:cTn id="47" presetID="53" presetClass="entr" presetSubtype="16" fill="hold" nodeType="withEffect">
                                  <p:stCondLst>
                                    <p:cond delay="400"/>
                                  </p:stCondLst>
                                  <p:childTnLst>
                                    <p:set>
                                      <p:cBhvr>
                                        <p:cTn id="48" dur="1" fill="hold">
                                          <p:stCondLst>
                                            <p:cond delay="0"/>
                                          </p:stCondLst>
                                        </p:cTn>
                                        <p:tgtEl>
                                          <p:spTgt spid="689"/>
                                        </p:tgtEl>
                                        <p:attrNameLst>
                                          <p:attrName>style.visibility</p:attrName>
                                        </p:attrNameLst>
                                      </p:cBhvr>
                                      <p:to>
                                        <p:strVal val="visible"/>
                                      </p:to>
                                    </p:set>
                                    <p:anim calcmode="lin" valueType="num">
                                      <p:cBhvr>
                                        <p:cTn id="49" dur="500" fill="hold"/>
                                        <p:tgtEl>
                                          <p:spTgt spid="689"/>
                                        </p:tgtEl>
                                        <p:attrNameLst>
                                          <p:attrName>ppt_w</p:attrName>
                                        </p:attrNameLst>
                                      </p:cBhvr>
                                      <p:tavLst>
                                        <p:tav tm="0">
                                          <p:val>
                                            <p:fltVal val="0"/>
                                          </p:val>
                                        </p:tav>
                                        <p:tav tm="100000">
                                          <p:val>
                                            <p:strVal val="#ppt_w"/>
                                          </p:val>
                                        </p:tav>
                                      </p:tavLst>
                                    </p:anim>
                                    <p:anim calcmode="lin" valueType="num">
                                      <p:cBhvr>
                                        <p:cTn id="50" dur="500" fill="hold"/>
                                        <p:tgtEl>
                                          <p:spTgt spid="689"/>
                                        </p:tgtEl>
                                        <p:attrNameLst>
                                          <p:attrName>ppt_h</p:attrName>
                                        </p:attrNameLst>
                                      </p:cBhvr>
                                      <p:tavLst>
                                        <p:tav tm="0">
                                          <p:val>
                                            <p:fltVal val="0"/>
                                          </p:val>
                                        </p:tav>
                                        <p:tav tm="100000">
                                          <p:val>
                                            <p:strVal val="#ppt_h"/>
                                          </p:val>
                                        </p:tav>
                                      </p:tavLst>
                                    </p:anim>
                                    <p:animEffect transition="in" filter="fade">
                                      <p:cBhvr>
                                        <p:cTn id="51" dur="500"/>
                                        <p:tgtEl>
                                          <p:spTgt spid="689"/>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692"/>
                                        </p:tgtEl>
                                        <p:attrNameLst>
                                          <p:attrName>style.visibility</p:attrName>
                                        </p:attrNameLst>
                                      </p:cBhvr>
                                      <p:to>
                                        <p:strVal val="visible"/>
                                      </p:to>
                                    </p:set>
                                    <p:anim calcmode="lin" valueType="num">
                                      <p:cBhvr>
                                        <p:cTn id="54" dur="500" fill="hold"/>
                                        <p:tgtEl>
                                          <p:spTgt spid="692"/>
                                        </p:tgtEl>
                                        <p:attrNameLst>
                                          <p:attrName>ppt_w</p:attrName>
                                        </p:attrNameLst>
                                      </p:cBhvr>
                                      <p:tavLst>
                                        <p:tav tm="0">
                                          <p:val>
                                            <p:fltVal val="0"/>
                                          </p:val>
                                        </p:tav>
                                        <p:tav tm="100000">
                                          <p:val>
                                            <p:strVal val="#ppt_w"/>
                                          </p:val>
                                        </p:tav>
                                      </p:tavLst>
                                    </p:anim>
                                    <p:anim calcmode="lin" valueType="num">
                                      <p:cBhvr>
                                        <p:cTn id="55" dur="500" fill="hold"/>
                                        <p:tgtEl>
                                          <p:spTgt spid="692"/>
                                        </p:tgtEl>
                                        <p:attrNameLst>
                                          <p:attrName>ppt_h</p:attrName>
                                        </p:attrNameLst>
                                      </p:cBhvr>
                                      <p:tavLst>
                                        <p:tav tm="0">
                                          <p:val>
                                            <p:fltVal val="0"/>
                                          </p:val>
                                        </p:tav>
                                        <p:tav tm="100000">
                                          <p:val>
                                            <p:strVal val="#ppt_h"/>
                                          </p:val>
                                        </p:tav>
                                      </p:tavLst>
                                    </p:anim>
                                    <p:animEffect transition="in" filter="fade">
                                      <p:cBhvr>
                                        <p:cTn id="56" dur="500"/>
                                        <p:tgtEl>
                                          <p:spTgt spid="692"/>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693"/>
                                        </p:tgtEl>
                                        <p:attrNameLst>
                                          <p:attrName>style.visibility</p:attrName>
                                        </p:attrNameLst>
                                      </p:cBhvr>
                                      <p:to>
                                        <p:strVal val="visible"/>
                                      </p:to>
                                    </p:set>
                                    <p:anim calcmode="lin" valueType="num">
                                      <p:cBhvr>
                                        <p:cTn id="59" dur="500" fill="hold"/>
                                        <p:tgtEl>
                                          <p:spTgt spid="693"/>
                                        </p:tgtEl>
                                        <p:attrNameLst>
                                          <p:attrName>ppt_w</p:attrName>
                                        </p:attrNameLst>
                                      </p:cBhvr>
                                      <p:tavLst>
                                        <p:tav tm="0">
                                          <p:val>
                                            <p:fltVal val="0"/>
                                          </p:val>
                                        </p:tav>
                                        <p:tav tm="100000">
                                          <p:val>
                                            <p:strVal val="#ppt_w"/>
                                          </p:val>
                                        </p:tav>
                                      </p:tavLst>
                                    </p:anim>
                                    <p:anim calcmode="lin" valueType="num">
                                      <p:cBhvr>
                                        <p:cTn id="60" dur="500" fill="hold"/>
                                        <p:tgtEl>
                                          <p:spTgt spid="693"/>
                                        </p:tgtEl>
                                        <p:attrNameLst>
                                          <p:attrName>ppt_h</p:attrName>
                                        </p:attrNameLst>
                                      </p:cBhvr>
                                      <p:tavLst>
                                        <p:tav tm="0">
                                          <p:val>
                                            <p:fltVal val="0"/>
                                          </p:val>
                                        </p:tav>
                                        <p:tav tm="100000">
                                          <p:val>
                                            <p:strVal val="#ppt_h"/>
                                          </p:val>
                                        </p:tav>
                                      </p:tavLst>
                                    </p:anim>
                                    <p:animEffect transition="in" filter="fade">
                                      <p:cBhvr>
                                        <p:cTn id="61" dur="500"/>
                                        <p:tgtEl>
                                          <p:spTgt spid="693"/>
                                        </p:tgtEl>
                                      </p:cBhvr>
                                    </p:animEffect>
                                  </p:childTnLst>
                                </p:cTn>
                              </p:par>
                              <p:par>
                                <p:cTn id="62" presetID="53" presetClass="entr" presetSubtype="16" fill="hold" nodeType="withEffect">
                                  <p:stCondLst>
                                    <p:cond delay="400"/>
                                  </p:stCondLst>
                                  <p:childTnLst>
                                    <p:set>
                                      <p:cBhvr>
                                        <p:cTn id="63" dur="1" fill="hold">
                                          <p:stCondLst>
                                            <p:cond delay="0"/>
                                          </p:stCondLst>
                                        </p:cTn>
                                        <p:tgtEl>
                                          <p:spTgt spid="695"/>
                                        </p:tgtEl>
                                        <p:attrNameLst>
                                          <p:attrName>style.visibility</p:attrName>
                                        </p:attrNameLst>
                                      </p:cBhvr>
                                      <p:to>
                                        <p:strVal val="visible"/>
                                      </p:to>
                                    </p:set>
                                    <p:anim calcmode="lin" valueType="num">
                                      <p:cBhvr>
                                        <p:cTn id="64" dur="500" fill="hold"/>
                                        <p:tgtEl>
                                          <p:spTgt spid="695"/>
                                        </p:tgtEl>
                                        <p:attrNameLst>
                                          <p:attrName>ppt_w</p:attrName>
                                        </p:attrNameLst>
                                      </p:cBhvr>
                                      <p:tavLst>
                                        <p:tav tm="0">
                                          <p:val>
                                            <p:fltVal val="0"/>
                                          </p:val>
                                        </p:tav>
                                        <p:tav tm="100000">
                                          <p:val>
                                            <p:strVal val="#ppt_w"/>
                                          </p:val>
                                        </p:tav>
                                      </p:tavLst>
                                    </p:anim>
                                    <p:anim calcmode="lin" valueType="num">
                                      <p:cBhvr>
                                        <p:cTn id="65" dur="500" fill="hold"/>
                                        <p:tgtEl>
                                          <p:spTgt spid="695"/>
                                        </p:tgtEl>
                                        <p:attrNameLst>
                                          <p:attrName>ppt_h</p:attrName>
                                        </p:attrNameLst>
                                      </p:cBhvr>
                                      <p:tavLst>
                                        <p:tav tm="0">
                                          <p:val>
                                            <p:fltVal val="0"/>
                                          </p:val>
                                        </p:tav>
                                        <p:tav tm="100000">
                                          <p:val>
                                            <p:strVal val="#ppt_h"/>
                                          </p:val>
                                        </p:tav>
                                      </p:tavLst>
                                    </p:anim>
                                    <p:animEffect transition="in" filter="fade">
                                      <p:cBhvr>
                                        <p:cTn id="66" dur="500"/>
                                        <p:tgtEl>
                                          <p:spTgt spid="695"/>
                                        </p:tgtEl>
                                      </p:cBhvr>
                                    </p:animEffect>
                                  </p:childTnLst>
                                </p:cTn>
                              </p:par>
                            </p:childTnLst>
                          </p:cTn>
                        </p:par>
                        <p:par>
                          <p:cTn id="67" fill="hold">
                            <p:stCondLst>
                              <p:cond delay="900"/>
                            </p:stCondLst>
                            <p:childTnLst>
                              <p:par>
                                <p:cTn id="68" presetID="2" presetClass="entr" presetSubtype="2" fill="hold" grpId="0" nodeType="afterEffect">
                                  <p:stCondLst>
                                    <p:cond delay="0"/>
                                  </p:stCondLst>
                                  <p:childTnLst>
                                    <p:set>
                                      <p:cBhvr>
                                        <p:cTn id="69" dur="1" fill="hold">
                                          <p:stCondLst>
                                            <p:cond delay="0"/>
                                          </p:stCondLst>
                                        </p:cTn>
                                        <p:tgtEl>
                                          <p:spTgt spid="732"/>
                                        </p:tgtEl>
                                        <p:attrNameLst>
                                          <p:attrName>style.visibility</p:attrName>
                                        </p:attrNameLst>
                                      </p:cBhvr>
                                      <p:to>
                                        <p:strVal val="visible"/>
                                      </p:to>
                                    </p:set>
                                    <p:anim calcmode="lin" valueType="num">
                                      <p:cBhvr additive="base">
                                        <p:cTn id="70" dur="500" fill="hold"/>
                                        <p:tgtEl>
                                          <p:spTgt spid="732"/>
                                        </p:tgtEl>
                                        <p:attrNameLst>
                                          <p:attrName>ppt_x</p:attrName>
                                        </p:attrNameLst>
                                      </p:cBhvr>
                                      <p:tavLst>
                                        <p:tav tm="0">
                                          <p:val>
                                            <p:strVal val="1+#ppt_w/2"/>
                                          </p:val>
                                        </p:tav>
                                        <p:tav tm="100000">
                                          <p:val>
                                            <p:strVal val="#ppt_x"/>
                                          </p:val>
                                        </p:tav>
                                      </p:tavLst>
                                    </p:anim>
                                    <p:anim calcmode="lin" valueType="num">
                                      <p:cBhvr additive="base">
                                        <p:cTn id="71" dur="500" fill="hold"/>
                                        <p:tgtEl>
                                          <p:spTgt spid="732"/>
                                        </p:tgtEl>
                                        <p:attrNameLst>
                                          <p:attrName>ppt_y</p:attrName>
                                        </p:attrNameLst>
                                      </p:cBhvr>
                                      <p:tavLst>
                                        <p:tav tm="0">
                                          <p:val>
                                            <p:strVal val="#ppt_y"/>
                                          </p:val>
                                        </p:tav>
                                        <p:tav tm="100000">
                                          <p:val>
                                            <p:strVal val="#ppt_y"/>
                                          </p:val>
                                        </p:tav>
                                      </p:tavLst>
                                    </p:anim>
                                  </p:childTnLst>
                                </p:cTn>
                              </p:par>
                            </p:childTnLst>
                          </p:cTn>
                        </p:par>
                        <p:par>
                          <p:cTn id="72" fill="hold">
                            <p:stCondLst>
                              <p:cond delay="1400"/>
                            </p:stCondLst>
                            <p:childTnLst>
                              <p:par>
                                <p:cTn id="73" presetID="2" presetClass="entr" presetSubtype="2" fill="hold" nodeType="afterEffect">
                                  <p:stCondLst>
                                    <p:cond delay="0"/>
                                  </p:stCondLst>
                                  <p:childTnLst>
                                    <p:set>
                                      <p:cBhvr>
                                        <p:cTn id="74" dur="1" fill="hold">
                                          <p:stCondLst>
                                            <p:cond delay="0"/>
                                          </p:stCondLst>
                                        </p:cTn>
                                        <p:tgtEl>
                                          <p:spTgt spid="728"/>
                                        </p:tgtEl>
                                        <p:attrNameLst>
                                          <p:attrName>style.visibility</p:attrName>
                                        </p:attrNameLst>
                                      </p:cBhvr>
                                      <p:to>
                                        <p:strVal val="visible"/>
                                      </p:to>
                                    </p:set>
                                    <p:anim calcmode="lin" valueType="num">
                                      <p:cBhvr additive="base">
                                        <p:cTn id="75" dur="500" fill="hold"/>
                                        <p:tgtEl>
                                          <p:spTgt spid="728"/>
                                        </p:tgtEl>
                                        <p:attrNameLst>
                                          <p:attrName>ppt_x</p:attrName>
                                        </p:attrNameLst>
                                      </p:cBhvr>
                                      <p:tavLst>
                                        <p:tav tm="0">
                                          <p:val>
                                            <p:strVal val="1+#ppt_w/2"/>
                                          </p:val>
                                        </p:tav>
                                        <p:tav tm="100000">
                                          <p:val>
                                            <p:strVal val="#ppt_x"/>
                                          </p:val>
                                        </p:tav>
                                      </p:tavLst>
                                    </p:anim>
                                    <p:anim calcmode="lin" valueType="num">
                                      <p:cBhvr additive="base">
                                        <p:cTn id="76" dur="500" fill="hold"/>
                                        <p:tgtEl>
                                          <p:spTgt spid="728"/>
                                        </p:tgtEl>
                                        <p:attrNameLst>
                                          <p:attrName>ppt_y</p:attrName>
                                        </p:attrNameLst>
                                      </p:cBhvr>
                                      <p:tavLst>
                                        <p:tav tm="0">
                                          <p:val>
                                            <p:strVal val="#ppt_y"/>
                                          </p:val>
                                        </p:tav>
                                        <p:tav tm="100000">
                                          <p:val>
                                            <p:strVal val="#ppt_y"/>
                                          </p:val>
                                        </p:tav>
                                      </p:tavLst>
                                    </p:anim>
                                  </p:childTnLst>
                                </p:cTn>
                              </p:par>
                            </p:childTnLst>
                          </p:cTn>
                        </p:par>
                        <p:par>
                          <p:cTn id="77" fill="hold">
                            <p:stCondLst>
                              <p:cond delay="1900"/>
                            </p:stCondLst>
                            <p:childTnLst>
                              <p:par>
                                <p:cTn id="78" presetID="22" presetClass="entr" presetSubtype="1"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par>
                          <p:cTn id="81" fill="hold">
                            <p:stCondLst>
                              <p:cond delay="2400"/>
                            </p:stCondLst>
                            <p:childTnLst>
                              <p:par>
                                <p:cTn id="82" presetID="22" presetClass="entr" presetSubtype="1"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88" repeatCount="indefinite" fill="remove" display="0">
                  <p:stCondLst>
                    <p:cond delay="indefinite"/>
                  </p:stCondLst>
                  <p:endCondLst>
                    <p:cond evt="onStopAudio" delay="0">
                      <p:tgtEl>
                        <p:sldTgt/>
                      </p:tgtEl>
                    </p:cond>
                  </p:endCondLst>
                </p:cTn>
                <p:tgtEl>
                  <p:spTgt spid="390"/>
                </p:tgtEl>
              </p:cMediaNode>
            </p:audio>
          </p:childTnLst>
        </p:cTn>
      </p:par>
    </p:tnLst>
    <p:bldLst>
      <p:bldP spid="38" grpId="0" animBg="1"/>
      <p:bldP spid="676" grpId="0" animBg="1"/>
      <p:bldP spid="677" grpId="0" animBg="1"/>
      <p:bldP spid="687" grpId="0" animBg="1"/>
      <p:bldP spid="688" grpId="0" animBg="1"/>
      <p:bldP spid="692" grpId="0" animBg="1"/>
      <p:bldP spid="693" grpId="0" animBg="1"/>
      <p:bldP spid="732"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105">
            <a:extLst>
              <a:ext uri="{FF2B5EF4-FFF2-40B4-BE49-F238E27FC236}">
                <a16:creationId xmlns:a16="http://schemas.microsoft.com/office/drawing/2014/main" id="{5A46C708-4D60-40A3-AC63-60E1B47A2AED}"/>
              </a:ext>
            </a:extLst>
          </p:cNvPr>
          <p:cNvSpPr/>
          <p:nvPr/>
        </p:nvSpPr>
        <p:spPr>
          <a:xfrm>
            <a:off x="5035377" y="376913"/>
            <a:ext cx="6803564" cy="6115137"/>
          </a:xfrm>
          <a:prstGeom prst="roundRect">
            <a:avLst>
              <a:gd name="adj" fmla="val 10529"/>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pic>
        <p:nvPicPr>
          <p:cNvPr id="390" name="背景三 一首节奏轻快的纯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497451" y="7500487"/>
            <a:ext cx="812800" cy="812800"/>
          </a:xfrm>
          <a:prstGeom prst="rect">
            <a:avLst/>
          </a:prstGeom>
        </p:spPr>
      </p:pic>
      <p:grpSp>
        <p:nvGrpSpPr>
          <p:cNvPr id="673" name="组合 672"/>
          <p:cNvGrpSpPr/>
          <p:nvPr/>
        </p:nvGrpSpPr>
        <p:grpSpPr>
          <a:xfrm>
            <a:off x="2381543" y="2427549"/>
            <a:ext cx="1302476" cy="1302476"/>
            <a:chOff x="304800" y="673100"/>
            <a:chExt cx="4000500" cy="4000500"/>
          </a:xfrm>
          <a:effectLst>
            <a:outerShdw blurRad="444500" dist="254000" dir="8100000" algn="tr" rotWithShape="0">
              <a:prstClr val="black">
                <a:alpha val="50000"/>
              </a:prstClr>
            </a:outerShdw>
          </a:effectLst>
        </p:grpSpPr>
        <p:sp>
          <p:nvSpPr>
            <p:cNvPr id="674" name="同心圆 6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75" name="椭圆 67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76" name="椭圆 675"/>
          <p:cNvSpPr/>
          <p:nvPr/>
        </p:nvSpPr>
        <p:spPr>
          <a:xfrm>
            <a:off x="1828623" y="3667781"/>
            <a:ext cx="969388" cy="969388"/>
          </a:xfrm>
          <a:prstGeom prst="ellipse">
            <a:avLst/>
          </a:prstGeom>
          <a:solidFill>
            <a:srgbClr val="01BED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77" name="椭圆 676"/>
          <p:cNvSpPr/>
          <p:nvPr/>
        </p:nvSpPr>
        <p:spPr>
          <a:xfrm>
            <a:off x="4283854" y="3706474"/>
            <a:ext cx="366369" cy="366369"/>
          </a:xfrm>
          <a:prstGeom prst="ellipse">
            <a:avLst/>
          </a:prstGeom>
          <a:solidFill>
            <a:srgbClr val="FFB9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78" name="组合 677"/>
          <p:cNvGrpSpPr/>
          <p:nvPr/>
        </p:nvGrpSpPr>
        <p:grpSpPr>
          <a:xfrm>
            <a:off x="3921986" y="3057150"/>
            <a:ext cx="831871" cy="831871"/>
            <a:chOff x="304800" y="673100"/>
            <a:chExt cx="4000500" cy="4000500"/>
          </a:xfrm>
          <a:effectLst>
            <a:outerShdw blurRad="317500" dist="190500" dir="8100000" algn="tr" rotWithShape="0">
              <a:prstClr val="black">
                <a:alpha val="50000"/>
              </a:prstClr>
            </a:outerShdw>
          </a:effectLst>
        </p:grpSpPr>
        <p:sp>
          <p:nvSpPr>
            <p:cNvPr id="679" name="同心圆 6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0" name="椭圆 6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681" name="组合 680"/>
          <p:cNvGrpSpPr/>
          <p:nvPr/>
        </p:nvGrpSpPr>
        <p:grpSpPr>
          <a:xfrm>
            <a:off x="1413511" y="5277739"/>
            <a:ext cx="293036" cy="293036"/>
            <a:chOff x="304800" y="673100"/>
            <a:chExt cx="4000500" cy="4000500"/>
          </a:xfrm>
          <a:effectLst>
            <a:outerShdw blurRad="381000" dist="152400" dir="8100000" algn="tr" rotWithShape="0">
              <a:prstClr val="black">
                <a:alpha val="70000"/>
              </a:prstClr>
            </a:outerShdw>
          </a:effectLst>
        </p:grpSpPr>
        <p:sp>
          <p:nvSpPr>
            <p:cNvPr id="682" name="同心圆 6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3" name="椭圆 6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684" name="组合 683"/>
          <p:cNvGrpSpPr/>
          <p:nvPr/>
        </p:nvGrpSpPr>
        <p:grpSpPr>
          <a:xfrm>
            <a:off x="1046377" y="3175929"/>
            <a:ext cx="383892" cy="383892"/>
            <a:chOff x="304800" y="673100"/>
            <a:chExt cx="4000500" cy="4000500"/>
          </a:xfrm>
          <a:effectLst>
            <a:outerShdw blurRad="381000" dist="152400" dir="8100000" algn="tr" rotWithShape="0">
              <a:prstClr val="black">
                <a:alpha val="70000"/>
              </a:prstClr>
            </a:outerShdw>
          </a:effectLst>
        </p:grpSpPr>
        <p:sp>
          <p:nvSpPr>
            <p:cNvPr id="685" name="同心圆 6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86" name="椭圆 68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87" name="椭圆 686"/>
          <p:cNvSpPr/>
          <p:nvPr/>
        </p:nvSpPr>
        <p:spPr>
          <a:xfrm>
            <a:off x="4871222" y="3057150"/>
            <a:ext cx="366369" cy="366369"/>
          </a:xfrm>
          <a:prstGeom prst="ellipse">
            <a:avLst/>
          </a:prstGeom>
          <a:solidFill>
            <a:srgbClr val="693E7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88" name="椭圆 687"/>
          <p:cNvSpPr/>
          <p:nvPr/>
        </p:nvSpPr>
        <p:spPr>
          <a:xfrm>
            <a:off x="5163213" y="5311242"/>
            <a:ext cx="183185" cy="183185"/>
          </a:xfrm>
          <a:prstGeom prst="ellipse">
            <a:avLst/>
          </a:prstGeom>
          <a:solidFill>
            <a:srgbClr val="01BED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89" name="组合 688"/>
          <p:cNvGrpSpPr/>
          <p:nvPr/>
        </p:nvGrpSpPr>
        <p:grpSpPr>
          <a:xfrm>
            <a:off x="3009865" y="3936032"/>
            <a:ext cx="850995" cy="850995"/>
            <a:chOff x="304800" y="673100"/>
            <a:chExt cx="4000500" cy="4000500"/>
          </a:xfrm>
          <a:effectLst>
            <a:outerShdw blurRad="317500" dist="190500" dir="8100000" algn="tr" rotWithShape="0">
              <a:prstClr val="black">
                <a:alpha val="50000"/>
              </a:prstClr>
            </a:outerShdw>
          </a:effectLst>
        </p:grpSpPr>
        <p:sp>
          <p:nvSpPr>
            <p:cNvPr id="690" name="同心圆 6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91" name="椭圆 6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92" name="椭圆 691"/>
          <p:cNvSpPr/>
          <p:nvPr/>
        </p:nvSpPr>
        <p:spPr>
          <a:xfrm>
            <a:off x="2489254" y="1474760"/>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93" name="椭圆 692"/>
          <p:cNvSpPr/>
          <p:nvPr/>
        </p:nvSpPr>
        <p:spPr>
          <a:xfrm>
            <a:off x="3435364" y="3958578"/>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95" name="组合 694"/>
          <p:cNvGrpSpPr/>
          <p:nvPr/>
        </p:nvGrpSpPr>
        <p:grpSpPr>
          <a:xfrm>
            <a:off x="1866667" y="1845700"/>
            <a:ext cx="2611651" cy="2611651"/>
            <a:chOff x="304800" y="673100"/>
            <a:chExt cx="4000500" cy="4000500"/>
          </a:xfrm>
          <a:effectLst>
            <a:outerShdw blurRad="444500" dist="254000" dir="8100000" algn="tr" rotWithShape="0">
              <a:prstClr val="black">
                <a:alpha val="50000"/>
              </a:prstClr>
            </a:outerShdw>
          </a:effectLst>
        </p:grpSpPr>
        <p:sp>
          <p:nvSpPr>
            <p:cNvPr id="696" name="同心圆 6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697" name="椭圆 6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728" name="组合 727"/>
          <p:cNvGrpSpPr/>
          <p:nvPr/>
        </p:nvGrpSpPr>
        <p:grpSpPr>
          <a:xfrm flipH="1">
            <a:off x="5368985" y="1281402"/>
            <a:ext cx="6203889" cy="777849"/>
            <a:chOff x="3929063" y="2641879"/>
            <a:chExt cx="5214937" cy="0"/>
          </a:xfrm>
        </p:grpSpPr>
        <p:cxnSp>
          <p:nvCxnSpPr>
            <p:cNvPr id="729" name="直接连接符 7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730" name="直接连接符 7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731" name="直接连接符 7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732" name="矩形 17"/>
          <p:cNvSpPr>
            <a:spLocks noChangeArrowheads="1"/>
          </p:cNvSpPr>
          <p:nvPr/>
        </p:nvSpPr>
        <p:spPr bwMode="auto">
          <a:xfrm>
            <a:off x="2470551" y="2325594"/>
            <a:ext cx="1670451" cy="16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067" dirty="0">
                <a:solidFill>
                  <a:srgbClr val="E87171"/>
                </a:solidFill>
                <a:latin typeface="+mn-lt"/>
                <a:ea typeface="+mn-ea"/>
                <a:cs typeface="+mn-ea"/>
                <a:sym typeface="+mn-lt"/>
              </a:rPr>
              <a:t>行政事务</a:t>
            </a:r>
          </a:p>
        </p:txBody>
      </p:sp>
      <p:sp>
        <p:nvSpPr>
          <p:cNvPr id="36" name="Rectangle 3">
            <a:extLst>
              <a:ext uri="{FF2B5EF4-FFF2-40B4-BE49-F238E27FC236}">
                <a16:creationId xmlns:a16="http://schemas.microsoft.com/office/drawing/2014/main" id="{B1172556-0D6C-43A8-B168-80199518265B}"/>
              </a:ext>
            </a:extLst>
          </p:cNvPr>
          <p:cNvSpPr>
            <a:spLocks noGrp="1" noChangeArrowheads="1"/>
          </p:cNvSpPr>
          <p:nvPr>
            <p:ph type="title"/>
          </p:nvPr>
        </p:nvSpPr>
        <p:spPr>
          <a:xfrm>
            <a:off x="6245224" y="625880"/>
            <a:ext cx="5327650" cy="338137"/>
          </a:xfrm>
        </p:spPr>
        <p:txBody>
          <a:bodyPr>
            <a:noAutofit/>
          </a:bodyPr>
          <a:lstStyle/>
          <a:p>
            <a:pPr eaLnBrk="1" hangingPunct="1"/>
            <a:r>
              <a:rPr lang="en-US" altLang="zh-CN" sz="2800" dirty="0">
                <a:latin typeface="+mn-lt"/>
                <a:ea typeface="+mn-ea"/>
                <a:cs typeface="+mn-ea"/>
                <a:sym typeface="+mn-lt"/>
              </a:rPr>
              <a:t>201X</a:t>
            </a:r>
            <a:r>
              <a:rPr lang="zh-CN" altLang="en-US" sz="2800" dirty="0">
                <a:latin typeface="+mn-lt"/>
                <a:ea typeface="+mn-ea"/>
                <a:cs typeface="+mn-ea"/>
                <a:sym typeface="+mn-lt"/>
              </a:rPr>
              <a:t>年度主要行政事务</a:t>
            </a:r>
          </a:p>
        </p:txBody>
      </p:sp>
      <p:sp>
        <p:nvSpPr>
          <p:cNvPr id="37" name="Rectangle 53">
            <a:extLst>
              <a:ext uri="{FF2B5EF4-FFF2-40B4-BE49-F238E27FC236}">
                <a16:creationId xmlns:a16="http://schemas.microsoft.com/office/drawing/2014/main" id="{7C451FCB-62B5-48EE-B4B3-6C98205BBAF1}"/>
              </a:ext>
            </a:extLst>
          </p:cNvPr>
          <p:cNvSpPr>
            <a:spLocks noChangeArrowheads="1"/>
          </p:cNvSpPr>
          <p:nvPr/>
        </p:nvSpPr>
        <p:spPr bwMode="auto">
          <a:xfrm>
            <a:off x="5310916" y="1615015"/>
            <a:ext cx="6631659"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80000"/>
              </a:lnSpc>
            </a:pPr>
            <a:r>
              <a:rPr lang="en-US" altLang="zh-CN" sz="1400" dirty="0">
                <a:solidFill>
                  <a:schemeClr val="tx2"/>
                </a:solidFill>
                <a:latin typeface="+mn-lt"/>
                <a:ea typeface="+mn-ea"/>
                <a:cs typeface="+mn-ea"/>
                <a:sym typeface="+mn-lt"/>
              </a:rPr>
              <a:t>1</a:t>
            </a:r>
            <a:r>
              <a:rPr lang="zh-CN" altLang="en-US" sz="1400" dirty="0">
                <a:solidFill>
                  <a:schemeClr val="tx2"/>
                </a:solidFill>
                <a:latin typeface="+mn-lt"/>
                <a:ea typeface="+mn-ea"/>
                <a:cs typeface="+mn-ea"/>
                <a:sym typeface="+mn-lt"/>
              </a:rPr>
              <a:t>、文控体系：</a:t>
            </a:r>
            <a:r>
              <a:rPr lang="zh-CN" altLang="en-US" sz="1400" b="0" dirty="0">
                <a:latin typeface="+mn-lt"/>
                <a:ea typeface="+mn-ea"/>
                <a:cs typeface="+mn-ea"/>
                <a:sym typeface="+mn-lt"/>
              </a:rPr>
              <a:t>规范文控体系，做好公司文书工作，制定规范的管控流程。</a:t>
            </a:r>
          </a:p>
          <a:p>
            <a:pPr eaLnBrk="1" hangingPunct="1">
              <a:lnSpc>
                <a:spcPct val="180000"/>
              </a:lnSpc>
            </a:pPr>
            <a:r>
              <a:rPr lang="en-US" altLang="zh-CN" sz="1400" dirty="0">
                <a:solidFill>
                  <a:schemeClr val="tx2"/>
                </a:solidFill>
                <a:latin typeface="+mn-lt"/>
                <a:ea typeface="+mn-ea"/>
                <a:cs typeface="+mn-ea"/>
                <a:sym typeface="+mn-lt"/>
              </a:rPr>
              <a:t>2</a:t>
            </a:r>
            <a:r>
              <a:rPr lang="zh-CN" altLang="en-US" sz="1400" dirty="0">
                <a:solidFill>
                  <a:schemeClr val="tx2"/>
                </a:solidFill>
                <a:latin typeface="+mn-lt"/>
                <a:ea typeface="+mn-ea"/>
                <a:cs typeface="+mn-ea"/>
                <a:sym typeface="+mn-lt"/>
              </a:rPr>
              <a:t>、信息安全</a:t>
            </a:r>
            <a:r>
              <a:rPr lang="zh-CN" altLang="en-US" sz="1400" dirty="0">
                <a:latin typeface="+mn-lt"/>
                <a:ea typeface="+mn-ea"/>
                <a:cs typeface="+mn-ea"/>
                <a:sym typeface="+mn-lt"/>
              </a:rPr>
              <a:t>：</a:t>
            </a:r>
            <a:r>
              <a:rPr lang="zh-CN" altLang="en-US" sz="1400" b="0" dirty="0">
                <a:latin typeface="+mn-lt"/>
                <a:ea typeface="+mn-ea"/>
                <a:cs typeface="+mn-ea"/>
                <a:sym typeface="+mn-lt"/>
              </a:rPr>
              <a:t>严格管控电脑设备、实施加密系统、同时考虑提高效率的措施。</a:t>
            </a:r>
          </a:p>
          <a:p>
            <a:pPr eaLnBrk="1" hangingPunct="1">
              <a:lnSpc>
                <a:spcPct val="180000"/>
              </a:lnSpc>
            </a:pPr>
            <a:r>
              <a:rPr lang="en-US" altLang="zh-CN" sz="1400" dirty="0">
                <a:solidFill>
                  <a:schemeClr val="tx2"/>
                </a:solidFill>
                <a:latin typeface="+mn-lt"/>
                <a:ea typeface="+mn-ea"/>
                <a:cs typeface="+mn-ea"/>
                <a:sym typeface="+mn-lt"/>
              </a:rPr>
              <a:t>3</a:t>
            </a:r>
            <a:r>
              <a:rPr lang="zh-CN" altLang="en-US" sz="1400" dirty="0">
                <a:solidFill>
                  <a:schemeClr val="tx2"/>
                </a:solidFill>
                <a:latin typeface="+mn-lt"/>
                <a:ea typeface="+mn-ea"/>
                <a:cs typeface="+mn-ea"/>
                <a:sym typeface="+mn-lt"/>
              </a:rPr>
              <a:t>、固定资产台帐：</a:t>
            </a:r>
            <a:r>
              <a:rPr lang="zh-CN" altLang="en-US" sz="1400" b="0" dirty="0">
                <a:latin typeface="+mn-lt"/>
                <a:ea typeface="+mn-ea"/>
                <a:cs typeface="+mn-ea"/>
                <a:sym typeface="+mn-lt"/>
              </a:rPr>
              <a:t>制作耐用品和消耗品台帐，节约资源，节省开支。</a:t>
            </a:r>
          </a:p>
          <a:p>
            <a:pPr eaLnBrk="1" hangingPunct="1">
              <a:lnSpc>
                <a:spcPct val="180000"/>
              </a:lnSpc>
            </a:pPr>
            <a:r>
              <a:rPr lang="en-US" altLang="zh-CN" sz="1400" dirty="0">
                <a:solidFill>
                  <a:schemeClr val="tx2"/>
                </a:solidFill>
                <a:latin typeface="+mn-lt"/>
                <a:ea typeface="+mn-ea"/>
                <a:cs typeface="+mn-ea"/>
                <a:sym typeface="+mn-lt"/>
              </a:rPr>
              <a:t>4</a:t>
            </a:r>
            <a:r>
              <a:rPr lang="zh-CN" altLang="en-US" sz="1400" dirty="0">
                <a:solidFill>
                  <a:schemeClr val="tx2"/>
                </a:solidFill>
                <a:latin typeface="+mn-lt"/>
                <a:ea typeface="+mn-ea"/>
                <a:cs typeface="+mn-ea"/>
                <a:sym typeface="+mn-lt"/>
              </a:rPr>
              <a:t>、办公室设施管理：</a:t>
            </a:r>
            <a:r>
              <a:rPr lang="zh-CN" altLang="en-US" sz="1400" b="0" dirty="0">
                <a:latin typeface="+mn-lt"/>
                <a:ea typeface="+mn-ea"/>
                <a:cs typeface="+mn-ea"/>
                <a:sym typeface="+mn-lt"/>
              </a:rPr>
              <a:t>做好办公室卫生和</a:t>
            </a:r>
            <a:r>
              <a:rPr lang="en-US" altLang="zh-CN" sz="1400" b="0" dirty="0">
                <a:latin typeface="+mn-lt"/>
                <a:ea typeface="+mn-ea"/>
                <a:cs typeface="+mn-ea"/>
                <a:sym typeface="+mn-lt"/>
              </a:rPr>
              <a:t>5S</a:t>
            </a:r>
            <a:r>
              <a:rPr lang="zh-CN" altLang="en-US" sz="1400" b="0" dirty="0">
                <a:latin typeface="+mn-lt"/>
                <a:ea typeface="+mn-ea"/>
                <a:cs typeface="+mn-ea"/>
                <a:sym typeface="+mn-lt"/>
              </a:rPr>
              <a:t>管理，座位已经接近饱和，急需扩充。</a:t>
            </a:r>
          </a:p>
          <a:p>
            <a:pPr eaLnBrk="1" hangingPunct="1">
              <a:lnSpc>
                <a:spcPct val="180000"/>
              </a:lnSpc>
            </a:pPr>
            <a:r>
              <a:rPr lang="en-US" altLang="zh-CN" sz="1400" dirty="0">
                <a:solidFill>
                  <a:schemeClr val="tx2"/>
                </a:solidFill>
                <a:latin typeface="+mn-lt"/>
                <a:ea typeface="+mn-ea"/>
                <a:cs typeface="+mn-ea"/>
                <a:sym typeface="+mn-lt"/>
              </a:rPr>
              <a:t>5</a:t>
            </a:r>
            <a:r>
              <a:rPr lang="zh-CN" altLang="en-US" sz="1400" dirty="0">
                <a:solidFill>
                  <a:schemeClr val="tx2"/>
                </a:solidFill>
                <a:latin typeface="+mn-lt"/>
                <a:ea typeface="+mn-ea"/>
                <a:cs typeface="+mn-ea"/>
                <a:sym typeface="+mn-lt"/>
              </a:rPr>
              <a:t>、对外支出费用：</a:t>
            </a:r>
            <a:r>
              <a:rPr lang="zh-CN" altLang="en-US" sz="1400" b="0" dirty="0">
                <a:latin typeface="+mn-lt"/>
                <a:ea typeface="+mn-ea"/>
                <a:cs typeface="+mn-ea"/>
                <a:sym typeface="+mn-lt"/>
              </a:rPr>
              <a:t>主要包括以下：办公文具用品、厂房房租、加班订餐、宿舍房租、办公室维护、招聘费用、节日礼金、电话费用、招待费用等。</a:t>
            </a:r>
          </a:p>
          <a:p>
            <a:pPr eaLnBrk="1" hangingPunct="1">
              <a:lnSpc>
                <a:spcPct val="180000"/>
              </a:lnSpc>
            </a:pPr>
            <a:r>
              <a:rPr lang="en-US" altLang="zh-CN" sz="1400" dirty="0">
                <a:solidFill>
                  <a:schemeClr val="tx2"/>
                </a:solidFill>
                <a:latin typeface="+mn-lt"/>
                <a:ea typeface="+mn-ea"/>
                <a:cs typeface="+mn-ea"/>
                <a:sym typeface="+mn-lt"/>
              </a:rPr>
              <a:t>6</a:t>
            </a:r>
            <a:r>
              <a:rPr lang="zh-CN" altLang="en-US" sz="1400" dirty="0">
                <a:solidFill>
                  <a:schemeClr val="tx2"/>
                </a:solidFill>
                <a:latin typeface="+mn-lt"/>
                <a:ea typeface="+mn-ea"/>
                <a:cs typeface="+mn-ea"/>
                <a:sym typeface="+mn-lt"/>
              </a:rPr>
              <a:t>、车辆管理：</a:t>
            </a:r>
            <a:r>
              <a:rPr lang="zh-CN" altLang="en-US" sz="1400" b="0" dirty="0">
                <a:latin typeface="+mn-lt"/>
                <a:ea typeface="+mn-ea"/>
                <a:cs typeface="+mn-ea"/>
                <a:sym typeface="+mn-lt"/>
              </a:rPr>
              <a:t>实现车辆有效使用，又确保安全、费用节省，全年无重大安全事故。</a:t>
            </a:r>
          </a:p>
          <a:p>
            <a:pPr eaLnBrk="1" hangingPunct="1">
              <a:lnSpc>
                <a:spcPct val="180000"/>
              </a:lnSpc>
            </a:pPr>
            <a:r>
              <a:rPr lang="en-US" altLang="zh-CN" sz="1400" dirty="0">
                <a:solidFill>
                  <a:schemeClr val="tx2"/>
                </a:solidFill>
                <a:latin typeface="+mn-lt"/>
                <a:ea typeface="+mn-ea"/>
                <a:cs typeface="+mn-ea"/>
                <a:sym typeface="+mn-lt"/>
              </a:rPr>
              <a:t>7</a:t>
            </a:r>
            <a:r>
              <a:rPr lang="zh-CN" altLang="en-US" sz="1400" dirty="0">
                <a:solidFill>
                  <a:schemeClr val="tx2"/>
                </a:solidFill>
                <a:latin typeface="+mn-lt"/>
                <a:ea typeface="+mn-ea"/>
                <a:cs typeface="+mn-ea"/>
                <a:sym typeface="+mn-lt"/>
              </a:rPr>
              <a:t>、体育活动：</a:t>
            </a:r>
            <a:r>
              <a:rPr lang="zh-CN" altLang="en-US" sz="1400" b="0" dirty="0">
                <a:latin typeface="+mn-lt"/>
                <a:ea typeface="+mn-ea"/>
                <a:cs typeface="+mn-ea"/>
                <a:sym typeface="+mn-lt"/>
              </a:rPr>
              <a:t>继续组织体育兴趣小组，每月每季度都有活动项目。</a:t>
            </a:r>
          </a:p>
          <a:p>
            <a:pPr eaLnBrk="1" hangingPunct="1">
              <a:lnSpc>
                <a:spcPct val="180000"/>
              </a:lnSpc>
            </a:pPr>
            <a:r>
              <a:rPr lang="en-US" altLang="zh-CN" sz="1400" dirty="0">
                <a:solidFill>
                  <a:schemeClr val="tx2"/>
                </a:solidFill>
                <a:latin typeface="+mn-lt"/>
                <a:ea typeface="+mn-ea"/>
                <a:cs typeface="+mn-ea"/>
                <a:sym typeface="+mn-lt"/>
              </a:rPr>
              <a:t>8</a:t>
            </a:r>
            <a:r>
              <a:rPr lang="zh-CN" altLang="en-US" sz="1400" dirty="0">
                <a:solidFill>
                  <a:schemeClr val="tx2"/>
                </a:solidFill>
                <a:latin typeface="+mn-lt"/>
                <a:ea typeface="+mn-ea"/>
                <a:cs typeface="+mn-ea"/>
                <a:sym typeface="+mn-lt"/>
              </a:rPr>
              <a:t>、满意度调查：</a:t>
            </a:r>
            <a:r>
              <a:rPr lang="zh-CN" altLang="en-US" sz="1400" b="0" dirty="0">
                <a:latin typeface="+mn-lt"/>
                <a:ea typeface="+mn-ea"/>
                <a:cs typeface="+mn-ea"/>
                <a:sym typeface="+mn-lt"/>
              </a:rPr>
              <a:t>每季度进行一次公司员工满意度调查活动，改善行政管理工作。</a:t>
            </a:r>
          </a:p>
          <a:p>
            <a:pPr eaLnBrk="1" hangingPunct="1">
              <a:lnSpc>
                <a:spcPct val="180000"/>
              </a:lnSpc>
            </a:pPr>
            <a:r>
              <a:rPr lang="en-US" altLang="zh-CN" sz="1400" dirty="0">
                <a:solidFill>
                  <a:schemeClr val="tx2"/>
                </a:solidFill>
                <a:latin typeface="+mn-lt"/>
                <a:ea typeface="+mn-ea"/>
                <a:cs typeface="+mn-ea"/>
                <a:sym typeface="+mn-lt"/>
              </a:rPr>
              <a:t>9</a:t>
            </a:r>
            <a:r>
              <a:rPr lang="zh-CN" altLang="en-US" sz="1400" dirty="0">
                <a:solidFill>
                  <a:schemeClr val="tx2"/>
                </a:solidFill>
                <a:latin typeface="+mn-lt"/>
                <a:ea typeface="+mn-ea"/>
                <a:cs typeface="+mn-ea"/>
                <a:sym typeface="+mn-lt"/>
              </a:rPr>
              <a:t>、项目管理：</a:t>
            </a:r>
            <a:r>
              <a:rPr lang="zh-CN" altLang="en-US" sz="1400" b="0" dirty="0">
                <a:latin typeface="+mn-lt"/>
                <a:ea typeface="+mn-ea"/>
                <a:cs typeface="+mn-ea"/>
                <a:sym typeface="+mn-lt"/>
              </a:rPr>
              <a:t>包括</a:t>
            </a:r>
            <a:r>
              <a:rPr lang="en-US" altLang="zh-CN" sz="1400" b="0" dirty="0">
                <a:latin typeface="+mn-lt"/>
                <a:ea typeface="+mn-ea"/>
                <a:cs typeface="+mn-ea"/>
                <a:sym typeface="+mn-lt"/>
              </a:rPr>
              <a:t>ISO9001\3C</a:t>
            </a:r>
            <a:r>
              <a:rPr lang="zh-CN" altLang="en-US" sz="1400" b="0" dirty="0">
                <a:latin typeface="+mn-lt"/>
                <a:ea typeface="+mn-ea"/>
                <a:cs typeface="+mn-ea"/>
                <a:sym typeface="+mn-lt"/>
              </a:rPr>
              <a:t>以及内控在内的项目管理工作。</a:t>
            </a:r>
          </a:p>
          <a:p>
            <a:pPr eaLnBrk="1" hangingPunct="1">
              <a:lnSpc>
                <a:spcPct val="180000"/>
              </a:lnSpc>
            </a:pPr>
            <a:r>
              <a:rPr lang="en-US" altLang="zh-CN" sz="1400" dirty="0">
                <a:solidFill>
                  <a:schemeClr val="tx2"/>
                </a:solidFill>
                <a:latin typeface="+mn-lt"/>
                <a:ea typeface="+mn-ea"/>
                <a:cs typeface="+mn-ea"/>
                <a:sym typeface="+mn-lt"/>
              </a:rPr>
              <a:t>10</a:t>
            </a:r>
            <a:r>
              <a:rPr lang="zh-CN" altLang="en-US" sz="1400" dirty="0">
                <a:solidFill>
                  <a:schemeClr val="tx2"/>
                </a:solidFill>
                <a:latin typeface="+mn-lt"/>
                <a:ea typeface="+mn-ea"/>
                <a:cs typeface="+mn-ea"/>
                <a:sym typeface="+mn-lt"/>
              </a:rPr>
              <a:t>、管理咨询：</a:t>
            </a:r>
            <a:r>
              <a:rPr lang="zh-CN" altLang="en-US" sz="1400" dirty="0">
                <a:latin typeface="+mn-lt"/>
                <a:ea typeface="+mn-ea"/>
                <a:cs typeface="+mn-ea"/>
                <a:sym typeface="+mn-lt"/>
              </a:rPr>
              <a:t>与深圳市百思特企业管理咨询有限公司合作进行绩效改善项目。</a:t>
            </a:r>
          </a:p>
        </p:txBody>
      </p:sp>
    </p:spTree>
    <p:extLst>
      <p:ext uri="{BB962C8B-B14F-4D97-AF65-F5344CB8AC3E}">
        <p14:creationId xmlns:p14="http://schemas.microsoft.com/office/powerpoint/2010/main" val="4205239539"/>
      </p:ext>
    </p:extLst>
  </p:cSld>
  <p:clrMapOvr>
    <a:masterClrMapping/>
  </p:clrMapOvr>
  <mc:AlternateContent xmlns:mc="http://schemas.openxmlformats.org/markup-compatibility/2006">
    <mc:Choice xmlns:p14="http://schemas.microsoft.com/office/powerpoint/2010/main" Requires="p14">
      <p:transition spd="slow" p14:dur="2000" advClick="0" advTm="50"/>
    </mc:Choice>
    <mc:Fallback>
      <p:transition spd="slow" advClick="0"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0"/>
                                        </p:tgtEl>
                                      </p:cBhvr>
                                    </p:cmd>
                                  </p:childTnLst>
                                </p:cTn>
                              </p:par>
                              <p:par>
                                <p:cTn id="7" presetID="53" presetClass="entr" presetSubtype="16" fill="hold" nodeType="withEffect">
                                  <p:stCondLst>
                                    <p:cond delay="400"/>
                                  </p:stCondLst>
                                  <p:childTnLst>
                                    <p:set>
                                      <p:cBhvr>
                                        <p:cTn id="8" dur="1" fill="hold">
                                          <p:stCondLst>
                                            <p:cond delay="0"/>
                                          </p:stCondLst>
                                        </p:cTn>
                                        <p:tgtEl>
                                          <p:spTgt spid="673"/>
                                        </p:tgtEl>
                                        <p:attrNameLst>
                                          <p:attrName>style.visibility</p:attrName>
                                        </p:attrNameLst>
                                      </p:cBhvr>
                                      <p:to>
                                        <p:strVal val="visible"/>
                                      </p:to>
                                    </p:set>
                                    <p:anim calcmode="lin" valueType="num">
                                      <p:cBhvr>
                                        <p:cTn id="9" dur="500" fill="hold"/>
                                        <p:tgtEl>
                                          <p:spTgt spid="673"/>
                                        </p:tgtEl>
                                        <p:attrNameLst>
                                          <p:attrName>ppt_w</p:attrName>
                                        </p:attrNameLst>
                                      </p:cBhvr>
                                      <p:tavLst>
                                        <p:tav tm="0">
                                          <p:val>
                                            <p:fltVal val="0"/>
                                          </p:val>
                                        </p:tav>
                                        <p:tav tm="100000">
                                          <p:val>
                                            <p:strVal val="#ppt_w"/>
                                          </p:val>
                                        </p:tav>
                                      </p:tavLst>
                                    </p:anim>
                                    <p:anim calcmode="lin" valueType="num">
                                      <p:cBhvr>
                                        <p:cTn id="10" dur="500" fill="hold"/>
                                        <p:tgtEl>
                                          <p:spTgt spid="673"/>
                                        </p:tgtEl>
                                        <p:attrNameLst>
                                          <p:attrName>ppt_h</p:attrName>
                                        </p:attrNameLst>
                                      </p:cBhvr>
                                      <p:tavLst>
                                        <p:tav tm="0">
                                          <p:val>
                                            <p:fltVal val="0"/>
                                          </p:val>
                                        </p:tav>
                                        <p:tav tm="100000">
                                          <p:val>
                                            <p:strVal val="#ppt_h"/>
                                          </p:val>
                                        </p:tav>
                                      </p:tavLst>
                                    </p:anim>
                                    <p:animEffect transition="in" filter="fade">
                                      <p:cBhvr>
                                        <p:cTn id="11" dur="500"/>
                                        <p:tgtEl>
                                          <p:spTgt spid="67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76"/>
                                        </p:tgtEl>
                                        <p:attrNameLst>
                                          <p:attrName>style.visibility</p:attrName>
                                        </p:attrNameLst>
                                      </p:cBhvr>
                                      <p:to>
                                        <p:strVal val="visible"/>
                                      </p:to>
                                    </p:set>
                                    <p:anim calcmode="lin" valueType="num">
                                      <p:cBhvr>
                                        <p:cTn id="14" dur="500" fill="hold"/>
                                        <p:tgtEl>
                                          <p:spTgt spid="676"/>
                                        </p:tgtEl>
                                        <p:attrNameLst>
                                          <p:attrName>ppt_w</p:attrName>
                                        </p:attrNameLst>
                                      </p:cBhvr>
                                      <p:tavLst>
                                        <p:tav tm="0">
                                          <p:val>
                                            <p:fltVal val="0"/>
                                          </p:val>
                                        </p:tav>
                                        <p:tav tm="100000">
                                          <p:val>
                                            <p:strVal val="#ppt_w"/>
                                          </p:val>
                                        </p:tav>
                                      </p:tavLst>
                                    </p:anim>
                                    <p:anim calcmode="lin" valueType="num">
                                      <p:cBhvr>
                                        <p:cTn id="15" dur="500" fill="hold"/>
                                        <p:tgtEl>
                                          <p:spTgt spid="676"/>
                                        </p:tgtEl>
                                        <p:attrNameLst>
                                          <p:attrName>ppt_h</p:attrName>
                                        </p:attrNameLst>
                                      </p:cBhvr>
                                      <p:tavLst>
                                        <p:tav tm="0">
                                          <p:val>
                                            <p:fltVal val="0"/>
                                          </p:val>
                                        </p:tav>
                                        <p:tav tm="100000">
                                          <p:val>
                                            <p:strVal val="#ppt_h"/>
                                          </p:val>
                                        </p:tav>
                                      </p:tavLst>
                                    </p:anim>
                                    <p:animEffect transition="in" filter="fade">
                                      <p:cBhvr>
                                        <p:cTn id="16" dur="500"/>
                                        <p:tgtEl>
                                          <p:spTgt spid="676"/>
                                        </p:tgtEl>
                                      </p:cBhvr>
                                    </p:animEffect>
                                  </p:childTnLst>
                                </p:cTn>
                              </p:par>
                              <p:par>
                                <p:cTn id="17" presetID="53" presetClass="entr" presetSubtype="16" fill="hold" grpId="0" nodeType="withEffect">
                                  <p:stCondLst>
                                    <p:cond delay="400"/>
                                  </p:stCondLst>
                                  <p:childTnLst>
                                    <p:set>
                                      <p:cBhvr>
                                        <p:cTn id="18" dur="1" fill="hold">
                                          <p:stCondLst>
                                            <p:cond delay="0"/>
                                          </p:stCondLst>
                                        </p:cTn>
                                        <p:tgtEl>
                                          <p:spTgt spid="677"/>
                                        </p:tgtEl>
                                        <p:attrNameLst>
                                          <p:attrName>style.visibility</p:attrName>
                                        </p:attrNameLst>
                                      </p:cBhvr>
                                      <p:to>
                                        <p:strVal val="visible"/>
                                      </p:to>
                                    </p:set>
                                    <p:anim calcmode="lin" valueType="num">
                                      <p:cBhvr>
                                        <p:cTn id="19" dur="500" fill="hold"/>
                                        <p:tgtEl>
                                          <p:spTgt spid="677"/>
                                        </p:tgtEl>
                                        <p:attrNameLst>
                                          <p:attrName>ppt_w</p:attrName>
                                        </p:attrNameLst>
                                      </p:cBhvr>
                                      <p:tavLst>
                                        <p:tav tm="0">
                                          <p:val>
                                            <p:fltVal val="0"/>
                                          </p:val>
                                        </p:tav>
                                        <p:tav tm="100000">
                                          <p:val>
                                            <p:strVal val="#ppt_w"/>
                                          </p:val>
                                        </p:tav>
                                      </p:tavLst>
                                    </p:anim>
                                    <p:anim calcmode="lin" valueType="num">
                                      <p:cBhvr>
                                        <p:cTn id="20" dur="500" fill="hold"/>
                                        <p:tgtEl>
                                          <p:spTgt spid="677"/>
                                        </p:tgtEl>
                                        <p:attrNameLst>
                                          <p:attrName>ppt_h</p:attrName>
                                        </p:attrNameLst>
                                      </p:cBhvr>
                                      <p:tavLst>
                                        <p:tav tm="0">
                                          <p:val>
                                            <p:fltVal val="0"/>
                                          </p:val>
                                        </p:tav>
                                        <p:tav tm="100000">
                                          <p:val>
                                            <p:strVal val="#ppt_h"/>
                                          </p:val>
                                        </p:tav>
                                      </p:tavLst>
                                    </p:anim>
                                    <p:animEffect transition="in" filter="fade">
                                      <p:cBhvr>
                                        <p:cTn id="21" dur="500"/>
                                        <p:tgtEl>
                                          <p:spTgt spid="677"/>
                                        </p:tgtEl>
                                      </p:cBhvr>
                                    </p:animEffect>
                                  </p:childTnLst>
                                </p:cTn>
                              </p:par>
                              <p:par>
                                <p:cTn id="22" presetID="53" presetClass="entr" presetSubtype="16" fill="hold" nodeType="withEffect">
                                  <p:stCondLst>
                                    <p:cond delay="0"/>
                                  </p:stCondLst>
                                  <p:childTnLst>
                                    <p:set>
                                      <p:cBhvr>
                                        <p:cTn id="23" dur="1" fill="hold">
                                          <p:stCondLst>
                                            <p:cond delay="0"/>
                                          </p:stCondLst>
                                        </p:cTn>
                                        <p:tgtEl>
                                          <p:spTgt spid="678"/>
                                        </p:tgtEl>
                                        <p:attrNameLst>
                                          <p:attrName>style.visibility</p:attrName>
                                        </p:attrNameLst>
                                      </p:cBhvr>
                                      <p:to>
                                        <p:strVal val="visible"/>
                                      </p:to>
                                    </p:set>
                                    <p:anim calcmode="lin" valueType="num">
                                      <p:cBhvr>
                                        <p:cTn id="24" dur="500" fill="hold"/>
                                        <p:tgtEl>
                                          <p:spTgt spid="678"/>
                                        </p:tgtEl>
                                        <p:attrNameLst>
                                          <p:attrName>ppt_w</p:attrName>
                                        </p:attrNameLst>
                                      </p:cBhvr>
                                      <p:tavLst>
                                        <p:tav tm="0">
                                          <p:val>
                                            <p:fltVal val="0"/>
                                          </p:val>
                                        </p:tav>
                                        <p:tav tm="100000">
                                          <p:val>
                                            <p:strVal val="#ppt_w"/>
                                          </p:val>
                                        </p:tav>
                                      </p:tavLst>
                                    </p:anim>
                                    <p:anim calcmode="lin" valueType="num">
                                      <p:cBhvr>
                                        <p:cTn id="25" dur="500" fill="hold"/>
                                        <p:tgtEl>
                                          <p:spTgt spid="678"/>
                                        </p:tgtEl>
                                        <p:attrNameLst>
                                          <p:attrName>ppt_h</p:attrName>
                                        </p:attrNameLst>
                                      </p:cBhvr>
                                      <p:tavLst>
                                        <p:tav tm="0">
                                          <p:val>
                                            <p:fltVal val="0"/>
                                          </p:val>
                                        </p:tav>
                                        <p:tav tm="100000">
                                          <p:val>
                                            <p:strVal val="#ppt_h"/>
                                          </p:val>
                                        </p:tav>
                                      </p:tavLst>
                                    </p:anim>
                                    <p:animEffect transition="in" filter="fade">
                                      <p:cBhvr>
                                        <p:cTn id="26" dur="500"/>
                                        <p:tgtEl>
                                          <p:spTgt spid="678"/>
                                        </p:tgtEl>
                                      </p:cBhvr>
                                    </p:animEffect>
                                  </p:childTnLst>
                                </p:cTn>
                              </p:par>
                              <p:par>
                                <p:cTn id="27" presetID="53" presetClass="entr" presetSubtype="16" fill="hold" nodeType="withEffect">
                                  <p:stCondLst>
                                    <p:cond delay="400"/>
                                  </p:stCondLst>
                                  <p:childTnLst>
                                    <p:set>
                                      <p:cBhvr>
                                        <p:cTn id="28" dur="1" fill="hold">
                                          <p:stCondLst>
                                            <p:cond delay="0"/>
                                          </p:stCondLst>
                                        </p:cTn>
                                        <p:tgtEl>
                                          <p:spTgt spid="681"/>
                                        </p:tgtEl>
                                        <p:attrNameLst>
                                          <p:attrName>style.visibility</p:attrName>
                                        </p:attrNameLst>
                                      </p:cBhvr>
                                      <p:to>
                                        <p:strVal val="visible"/>
                                      </p:to>
                                    </p:set>
                                    <p:anim calcmode="lin" valueType="num">
                                      <p:cBhvr>
                                        <p:cTn id="29" dur="500" fill="hold"/>
                                        <p:tgtEl>
                                          <p:spTgt spid="681"/>
                                        </p:tgtEl>
                                        <p:attrNameLst>
                                          <p:attrName>ppt_w</p:attrName>
                                        </p:attrNameLst>
                                      </p:cBhvr>
                                      <p:tavLst>
                                        <p:tav tm="0">
                                          <p:val>
                                            <p:fltVal val="0"/>
                                          </p:val>
                                        </p:tav>
                                        <p:tav tm="100000">
                                          <p:val>
                                            <p:strVal val="#ppt_w"/>
                                          </p:val>
                                        </p:tav>
                                      </p:tavLst>
                                    </p:anim>
                                    <p:anim calcmode="lin" valueType="num">
                                      <p:cBhvr>
                                        <p:cTn id="30" dur="500" fill="hold"/>
                                        <p:tgtEl>
                                          <p:spTgt spid="681"/>
                                        </p:tgtEl>
                                        <p:attrNameLst>
                                          <p:attrName>ppt_h</p:attrName>
                                        </p:attrNameLst>
                                      </p:cBhvr>
                                      <p:tavLst>
                                        <p:tav tm="0">
                                          <p:val>
                                            <p:fltVal val="0"/>
                                          </p:val>
                                        </p:tav>
                                        <p:tav tm="100000">
                                          <p:val>
                                            <p:strVal val="#ppt_h"/>
                                          </p:val>
                                        </p:tav>
                                      </p:tavLst>
                                    </p:anim>
                                    <p:animEffect transition="in" filter="fade">
                                      <p:cBhvr>
                                        <p:cTn id="31" dur="500"/>
                                        <p:tgtEl>
                                          <p:spTgt spid="681"/>
                                        </p:tgtEl>
                                      </p:cBhvr>
                                    </p:animEffect>
                                  </p:childTnLst>
                                </p:cTn>
                              </p:par>
                              <p:par>
                                <p:cTn id="32" presetID="53" presetClass="entr" presetSubtype="16" fill="hold" nodeType="withEffect">
                                  <p:stCondLst>
                                    <p:cond delay="200"/>
                                  </p:stCondLst>
                                  <p:childTnLst>
                                    <p:set>
                                      <p:cBhvr>
                                        <p:cTn id="33" dur="1" fill="hold">
                                          <p:stCondLst>
                                            <p:cond delay="0"/>
                                          </p:stCondLst>
                                        </p:cTn>
                                        <p:tgtEl>
                                          <p:spTgt spid="684"/>
                                        </p:tgtEl>
                                        <p:attrNameLst>
                                          <p:attrName>style.visibility</p:attrName>
                                        </p:attrNameLst>
                                      </p:cBhvr>
                                      <p:to>
                                        <p:strVal val="visible"/>
                                      </p:to>
                                    </p:set>
                                    <p:anim calcmode="lin" valueType="num">
                                      <p:cBhvr>
                                        <p:cTn id="34" dur="500" fill="hold"/>
                                        <p:tgtEl>
                                          <p:spTgt spid="684"/>
                                        </p:tgtEl>
                                        <p:attrNameLst>
                                          <p:attrName>ppt_w</p:attrName>
                                        </p:attrNameLst>
                                      </p:cBhvr>
                                      <p:tavLst>
                                        <p:tav tm="0">
                                          <p:val>
                                            <p:fltVal val="0"/>
                                          </p:val>
                                        </p:tav>
                                        <p:tav tm="100000">
                                          <p:val>
                                            <p:strVal val="#ppt_w"/>
                                          </p:val>
                                        </p:tav>
                                      </p:tavLst>
                                    </p:anim>
                                    <p:anim calcmode="lin" valueType="num">
                                      <p:cBhvr>
                                        <p:cTn id="35" dur="500" fill="hold"/>
                                        <p:tgtEl>
                                          <p:spTgt spid="684"/>
                                        </p:tgtEl>
                                        <p:attrNameLst>
                                          <p:attrName>ppt_h</p:attrName>
                                        </p:attrNameLst>
                                      </p:cBhvr>
                                      <p:tavLst>
                                        <p:tav tm="0">
                                          <p:val>
                                            <p:fltVal val="0"/>
                                          </p:val>
                                        </p:tav>
                                        <p:tav tm="100000">
                                          <p:val>
                                            <p:strVal val="#ppt_h"/>
                                          </p:val>
                                        </p:tav>
                                      </p:tavLst>
                                    </p:anim>
                                    <p:animEffect transition="in" filter="fade">
                                      <p:cBhvr>
                                        <p:cTn id="36" dur="500"/>
                                        <p:tgtEl>
                                          <p:spTgt spid="684"/>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687"/>
                                        </p:tgtEl>
                                        <p:attrNameLst>
                                          <p:attrName>style.visibility</p:attrName>
                                        </p:attrNameLst>
                                      </p:cBhvr>
                                      <p:to>
                                        <p:strVal val="visible"/>
                                      </p:to>
                                    </p:set>
                                    <p:anim calcmode="lin" valueType="num">
                                      <p:cBhvr>
                                        <p:cTn id="39" dur="500" fill="hold"/>
                                        <p:tgtEl>
                                          <p:spTgt spid="687"/>
                                        </p:tgtEl>
                                        <p:attrNameLst>
                                          <p:attrName>ppt_w</p:attrName>
                                        </p:attrNameLst>
                                      </p:cBhvr>
                                      <p:tavLst>
                                        <p:tav tm="0">
                                          <p:val>
                                            <p:fltVal val="0"/>
                                          </p:val>
                                        </p:tav>
                                        <p:tav tm="100000">
                                          <p:val>
                                            <p:strVal val="#ppt_w"/>
                                          </p:val>
                                        </p:tav>
                                      </p:tavLst>
                                    </p:anim>
                                    <p:anim calcmode="lin" valueType="num">
                                      <p:cBhvr>
                                        <p:cTn id="40" dur="500" fill="hold"/>
                                        <p:tgtEl>
                                          <p:spTgt spid="687"/>
                                        </p:tgtEl>
                                        <p:attrNameLst>
                                          <p:attrName>ppt_h</p:attrName>
                                        </p:attrNameLst>
                                      </p:cBhvr>
                                      <p:tavLst>
                                        <p:tav tm="0">
                                          <p:val>
                                            <p:fltVal val="0"/>
                                          </p:val>
                                        </p:tav>
                                        <p:tav tm="100000">
                                          <p:val>
                                            <p:strVal val="#ppt_h"/>
                                          </p:val>
                                        </p:tav>
                                      </p:tavLst>
                                    </p:anim>
                                    <p:animEffect transition="in" filter="fade">
                                      <p:cBhvr>
                                        <p:cTn id="41" dur="500"/>
                                        <p:tgtEl>
                                          <p:spTgt spid="68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88"/>
                                        </p:tgtEl>
                                        <p:attrNameLst>
                                          <p:attrName>style.visibility</p:attrName>
                                        </p:attrNameLst>
                                      </p:cBhvr>
                                      <p:to>
                                        <p:strVal val="visible"/>
                                      </p:to>
                                    </p:set>
                                    <p:anim calcmode="lin" valueType="num">
                                      <p:cBhvr>
                                        <p:cTn id="44" dur="500" fill="hold"/>
                                        <p:tgtEl>
                                          <p:spTgt spid="688"/>
                                        </p:tgtEl>
                                        <p:attrNameLst>
                                          <p:attrName>ppt_w</p:attrName>
                                        </p:attrNameLst>
                                      </p:cBhvr>
                                      <p:tavLst>
                                        <p:tav tm="0">
                                          <p:val>
                                            <p:fltVal val="0"/>
                                          </p:val>
                                        </p:tav>
                                        <p:tav tm="100000">
                                          <p:val>
                                            <p:strVal val="#ppt_w"/>
                                          </p:val>
                                        </p:tav>
                                      </p:tavLst>
                                    </p:anim>
                                    <p:anim calcmode="lin" valueType="num">
                                      <p:cBhvr>
                                        <p:cTn id="45" dur="500" fill="hold"/>
                                        <p:tgtEl>
                                          <p:spTgt spid="688"/>
                                        </p:tgtEl>
                                        <p:attrNameLst>
                                          <p:attrName>ppt_h</p:attrName>
                                        </p:attrNameLst>
                                      </p:cBhvr>
                                      <p:tavLst>
                                        <p:tav tm="0">
                                          <p:val>
                                            <p:fltVal val="0"/>
                                          </p:val>
                                        </p:tav>
                                        <p:tav tm="100000">
                                          <p:val>
                                            <p:strVal val="#ppt_h"/>
                                          </p:val>
                                        </p:tav>
                                      </p:tavLst>
                                    </p:anim>
                                    <p:animEffect transition="in" filter="fade">
                                      <p:cBhvr>
                                        <p:cTn id="46" dur="500"/>
                                        <p:tgtEl>
                                          <p:spTgt spid="688"/>
                                        </p:tgtEl>
                                      </p:cBhvr>
                                    </p:animEffect>
                                  </p:childTnLst>
                                </p:cTn>
                              </p:par>
                              <p:par>
                                <p:cTn id="47" presetID="53" presetClass="entr" presetSubtype="16" fill="hold" nodeType="withEffect">
                                  <p:stCondLst>
                                    <p:cond delay="400"/>
                                  </p:stCondLst>
                                  <p:childTnLst>
                                    <p:set>
                                      <p:cBhvr>
                                        <p:cTn id="48" dur="1" fill="hold">
                                          <p:stCondLst>
                                            <p:cond delay="0"/>
                                          </p:stCondLst>
                                        </p:cTn>
                                        <p:tgtEl>
                                          <p:spTgt spid="689"/>
                                        </p:tgtEl>
                                        <p:attrNameLst>
                                          <p:attrName>style.visibility</p:attrName>
                                        </p:attrNameLst>
                                      </p:cBhvr>
                                      <p:to>
                                        <p:strVal val="visible"/>
                                      </p:to>
                                    </p:set>
                                    <p:anim calcmode="lin" valueType="num">
                                      <p:cBhvr>
                                        <p:cTn id="49" dur="500" fill="hold"/>
                                        <p:tgtEl>
                                          <p:spTgt spid="689"/>
                                        </p:tgtEl>
                                        <p:attrNameLst>
                                          <p:attrName>ppt_w</p:attrName>
                                        </p:attrNameLst>
                                      </p:cBhvr>
                                      <p:tavLst>
                                        <p:tav tm="0">
                                          <p:val>
                                            <p:fltVal val="0"/>
                                          </p:val>
                                        </p:tav>
                                        <p:tav tm="100000">
                                          <p:val>
                                            <p:strVal val="#ppt_w"/>
                                          </p:val>
                                        </p:tav>
                                      </p:tavLst>
                                    </p:anim>
                                    <p:anim calcmode="lin" valueType="num">
                                      <p:cBhvr>
                                        <p:cTn id="50" dur="500" fill="hold"/>
                                        <p:tgtEl>
                                          <p:spTgt spid="689"/>
                                        </p:tgtEl>
                                        <p:attrNameLst>
                                          <p:attrName>ppt_h</p:attrName>
                                        </p:attrNameLst>
                                      </p:cBhvr>
                                      <p:tavLst>
                                        <p:tav tm="0">
                                          <p:val>
                                            <p:fltVal val="0"/>
                                          </p:val>
                                        </p:tav>
                                        <p:tav tm="100000">
                                          <p:val>
                                            <p:strVal val="#ppt_h"/>
                                          </p:val>
                                        </p:tav>
                                      </p:tavLst>
                                    </p:anim>
                                    <p:animEffect transition="in" filter="fade">
                                      <p:cBhvr>
                                        <p:cTn id="51" dur="500"/>
                                        <p:tgtEl>
                                          <p:spTgt spid="689"/>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692"/>
                                        </p:tgtEl>
                                        <p:attrNameLst>
                                          <p:attrName>style.visibility</p:attrName>
                                        </p:attrNameLst>
                                      </p:cBhvr>
                                      <p:to>
                                        <p:strVal val="visible"/>
                                      </p:to>
                                    </p:set>
                                    <p:anim calcmode="lin" valueType="num">
                                      <p:cBhvr>
                                        <p:cTn id="54" dur="500" fill="hold"/>
                                        <p:tgtEl>
                                          <p:spTgt spid="692"/>
                                        </p:tgtEl>
                                        <p:attrNameLst>
                                          <p:attrName>ppt_w</p:attrName>
                                        </p:attrNameLst>
                                      </p:cBhvr>
                                      <p:tavLst>
                                        <p:tav tm="0">
                                          <p:val>
                                            <p:fltVal val="0"/>
                                          </p:val>
                                        </p:tav>
                                        <p:tav tm="100000">
                                          <p:val>
                                            <p:strVal val="#ppt_w"/>
                                          </p:val>
                                        </p:tav>
                                      </p:tavLst>
                                    </p:anim>
                                    <p:anim calcmode="lin" valueType="num">
                                      <p:cBhvr>
                                        <p:cTn id="55" dur="500" fill="hold"/>
                                        <p:tgtEl>
                                          <p:spTgt spid="692"/>
                                        </p:tgtEl>
                                        <p:attrNameLst>
                                          <p:attrName>ppt_h</p:attrName>
                                        </p:attrNameLst>
                                      </p:cBhvr>
                                      <p:tavLst>
                                        <p:tav tm="0">
                                          <p:val>
                                            <p:fltVal val="0"/>
                                          </p:val>
                                        </p:tav>
                                        <p:tav tm="100000">
                                          <p:val>
                                            <p:strVal val="#ppt_h"/>
                                          </p:val>
                                        </p:tav>
                                      </p:tavLst>
                                    </p:anim>
                                    <p:animEffect transition="in" filter="fade">
                                      <p:cBhvr>
                                        <p:cTn id="56" dur="500"/>
                                        <p:tgtEl>
                                          <p:spTgt spid="692"/>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693"/>
                                        </p:tgtEl>
                                        <p:attrNameLst>
                                          <p:attrName>style.visibility</p:attrName>
                                        </p:attrNameLst>
                                      </p:cBhvr>
                                      <p:to>
                                        <p:strVal val="visible"/>
                                      </p:to>
                                    </p:set>
                                    <p:anim calcmode="lin" valueType="num">
                                      <p:cBhvr>
                                        <p:cTn id="59" dur="500" fill="hold"/>
                                        <p:tgtEl>
                                          <p:spTgt spid="693"/>
                                        </p:tgtEl>
                                        <p:attrNameLst>
                                          <p:attrName>ppt_w</p:attrName>
                                        </p:attrNameLst>
                                      </p:cBhvr>
                                      <p:tavLst>
                                        <p:tav tm="0">
                                          <p:val>
                                            <p:fltVal val="0"/>
                                          </p:val>
                                        </p:tav>
                                        <p:tav tm="100000">
                                          <p:val>
                                            <p:strVal val="#ppt_w"/>
                                          </p:val>
                                        </p:tav>
                                      </p:tavLst>
                                    </p:anim>
                                    <p:anim calcmode="lin" valueType="num">
                                      <p:cBhvr>
                                        <p:cTn id="60" dur="500" fill="hold"/>
                                        <p:tgtEl>
                                          <p:spTgt spid="693"/>
                                        </p:tgtEl>
                                        <p:attrNameLst>
                                          <p:attrName>ppt_h</p:attrName>
                                        </p:attrNameLst>
                                      </p:cBhvr>
                                      <p:tavLst>
                                        <p:tav tm="0">
                                          <p:val>
                                            <p:fltVal val="0"/>
                                          </p:val>
                                        </p:tav>
                                        <p:tav tm="100000">
                                          <p:val>
                                            <p:strVal val="#ppt_h"/>
                                          </p:val>
                                        </p:tav>
                                      </p:tavLst>
                                    </p:anim>
                                    <p:animEffect transition="in" filter="fade">
                                      <p:cBhvr>
                                        <p:cTn id="61" dur="500"/>
                                        <p:tgtEl>
                                          <p:spTgt spid="693"/>
                                        </p:tgtEl>
                                      </p:cBhvr>
                                    </p:animEffect>
                                  </p:childTnLst>
                                </p:cTn>
                              </p:par>
                              <p:par>
                                <p:cTn id="62" presetID="53" presetClass="entr" presetSubtype="16" fill="hold" nodeType="withEffect">
                                  <p:stCondLst>
                                    <p:cond delay="400"/>
                                  </p:stCondLst>
                                  <p:childTnLst>
                                    <p:set>
                                      <p:cBhvr>
                                        <p:cTn id="63" dur="1" fill="hold">
                                          <p:stCondLst>
                                            <p:cond delay="0"/>
                                          </p:stCondLst>
                                        </p:cTn>
                                        <p:tgtEl>
                                          <p:spTgt spid="695"/>
                                        </p:tgtEl>
                                        <p:attrNameLst>
                                          <p:attrName>style.visibility</p:attrName>
                                        </p:attrNameLst>
                                      </p:cBhvr>
                                      <p:to>
                                        <p:strVal val="visible"/>
                                      </p:to>
                                    </p:set>
                                    <p:anim calcmode="lin" valueType="num">
                                      <p:cBhvr>
                                        <p:cTn id="64" dur="500" fill="hold"/>
                                        <p:tgtEl>
                                          <p:spTgt spid="695"/>
                                        </p:tgtEl>
                                        <p:attrNameLst>
                                          <p:attrName>ppt_w</p:attrName>
                                        </p:attrNameLst>
                                      </p:cBhvr>
                                      <p:tavLst>
                                        <p:tav tm="0">
                                          <p:val>
                                            <p:fltVal val="0"/>
                                          </p:val>
                                        </p:tav>
                                        <p:tav tm="100000">
                                          <p:val>
                                            <p:strVal val="#ppt_w"/>
                                          </p:val>
                                        </p:tav>
                                      </p:tavLst>
                                    </p:anim>
                                    <p:anim calcmode="lin" valueType="num">
                                      <p:cBhvr>
                                        <p:cTn id="65" dur="500" fill="hold"/>
                                        <p:tgtEl>
                                          <p:spTgt spid="695"/>
                                        </p:tgtEl>
                                        <p:attrNameLst>
                                          <p:attrName>ppt_h</p:attrName>
                                        </p:attrNameLst>
                                      </p:cBhvr>
                                      <p:tavLst>
                                        <p:tav tm="0">
                                          <p:val>
                                            <p:fltVal val="0"/>
                                          </p:val>
                                        </p:tav>
                                        <p:tav tm="100000">
                                          <p:val>
                                            <p:strVal val="#ppt_h"/>
                                          </p:val>
                                        </p:tav>
                                      </p:tavLst>
                                    </p:anim>
                                    <p:animEffect transition="in" filter="fade">
                                      <p:cBhvr>
                                        <p:cTn id="66" dur="500"/>
                                        <p:tgtEl>
                                          <p:spTgt spid="695"/>
                                        </p:tgtEl>
                                      </p:cBhvr>
                                    </p:animEffect>
                                  </p:childTnLst>
                                </p:cTn>
                              </p:par>
                            </p:childTnLst>
                          </p:cTn>
                        </p:par>
                        <p:par>
                          <p:cTn id="67" fill="hold">
                            <p:stCondLst>
                              <p:cond delay="900"/>
                            </p:stCondLst>
                            <p:childTnLst>
                              <p:par>
                                <p:cTn id="68" presetID="2" presetClass="entr" presetSubtype="2" fill="hold" grpId="0" nodeType="afterEffect">
                                  <p:stCondLst>
                                    <p:cond delay="0"/>
                                  </p:stCondLst>
                                  <p:childTnLst>
                                    <p:set>
                                      <p:cBhvr>
                                        <p:cTn id="69" dur="1" fill="hold">
                                          <p:stCondLst>
                                            <p:cond delay="0"/>
                                          </p:stCondLst>
                                        </p:cTn>
                                        <p:tgtEl>
                                          <p:spTgt spid="732"/>
                                        </p:tgtEl>
                                        <p:attrNameLst>
                                          <p:attrName>style.visibility</p:attrName>
                                        </p:attrNameLst>
                                      </p:cBhvr>
                                      <p:to>
                                        <p:strVal val="visible"/>
                                      </p:to>
                                    </p:set>
                                    <p:anim calcmode="lin" valueType="num">
                                      <p:cBhvr additive="base">
                                        <p:cTn id="70" dur="500" fill="hold"/>
                                        <p:tgtEl>
                                          <p:spTgt spid="732"/>
                                        </p:tgtEl>
                                        <p:attrNameLst>
                                          <p:attrName>ppt_x</p:attrName>
                                        </p:attrNameLst>
                                      </p:cBhvr>
                                      <p:tavLst>
                                        <p:tav tm="0">
                                          <p:val>
                                            <p:strVal val="1+#ppt_w/2"/>
                                          </p:val>
                                        </p:tav>
                                        <p:tav tm="100000">
                                          <p:val>
                                            <p:strVal val="#ppt_x"/>
                                          </p:val>
                                        </p:tav>
                                      </p:tavLst>
                                    </p:anim>
                                    <p:anim calcmode="lin" valueType="num">
                                      <p:cBhvr additive="base">
                                        <p:cTn id="71" dur="500" fill="hold"/>
                                        <p:tgtEl>
                                          <p:spTgt spid="732"/>
                                        </p:tgtEl>
                                        <p:attrNameLst>
                                          <p:attrName>ppt_y</p:attrName>
                                        </p:attrNameLst>
                                      </p:cBhvr>
                                      <p:tavLst>
                                        <p:tav tm="0">
                                          <p:val>
                                            <p:strVal val="#ppt_y"/>
                                          </p:val>
                                        </p:tav>
                                        <p:tav tm="100000">
                                          <p:val>
                                            <p:strVal val="#ppt_y"/>
                                          </p:val>
                                        </p:tav>
                                      </p:tavLst>
                                    </p:anim>
                                  </p:childTnLst>
                                </p:cTn>
                              </p:par>
                            </p:childTnLst>
                          </p:cTn>
                        </p:par>
                        <p:par>
                          <p:cTn id="72" fill="hold">
                            <p:stCondLst>
                              <p:cond delay="1400"/>
                            </p:stCondLst>
                            <p:childTnLst>
                              <p:par>
                                <p:cTn id="73" presetID="2" presetClass="entr" presetSubtype="2" fill="hold" nodeType="afterEffect">
                                  <p:stCondLst>
                                    <p:cond delay="0"/>
                                  </p:stCondLst>
                                  <p:childTnLst>
                                    <p:set>
                                      <p:cBhvr>
                                        <p:cTn id="74" dur="1" fill="hold">
                                          <p:stCondLst>
                                            <p:cond delay="0"/>
                                          </p:stCondLst>
                                        </p:cTn>
                                        <p:tgtEl>
                                          <p:spTgt spid="728"/>
                                        </p:tgtEl>
                                        <p:attrNameLst>
                                          <p:attrName>style.visibility</p:attrName>
                                        </p:attrNameLst>
                                      </p:cBhvr>
                                      <p:to>
                                        <p:strVal val="visible"/>
                                      </p:to>
                                    </p:set>
                                    <p:anim calcmode="lin" valueType="num">
                                      <p:cBhvr additive="base">
                                        <p:cTn id="75" dur="500" fill="hold"/>
                                        <p:tgtEl>
                                          <p:spTgt spid="728"/>
                                        </p:tgtEl>
                                        <p:attrNameLst>
                                          <p:attrName>ppt_x</p:attrName>
                                        </p:attrNameLst>
                                      </p:cBhvr>
                                      <p:tavLst>
                                        <p:tav tm="0">
                                          <p:val>
                                            <p:strVal val="1+#ppt_w/2"/>
                                          </p:val>
                                        </p:tav>
                                        <p:tav tm="100000">
                                          <p:val>
                                            <p:strVal val="#ppt_x"/>
                                          </p:val>
                                        </p:tav>
                                      </p:tavLst>
                                    </p:anim>
                                    <p:anim calcmode="lin" valueType="num">
                                      <p:cBhvr additive="base">
                                        <p:cTn id="76" dur="500" fill="hold"/>
                                        <p:tgtEl>
                                          <p:spTgt spid="728"/>
                                        </p:tgtEl>
                                        <p:attrNameLst>
                                          <p:attrName>ppt_y</p:attrName>
                                        </p:attrNameLst>
                                      </p:cBhvr>
                                      <p:tavLst>
                                        <p:tav tm="0">
                                          <p:val>
                                            <p:strVal val="#ppt_y"/>
                                          </p:val>
                                        </p:tav>
                                        <p:tav tm="100000">
                                          <p:val>
                                            <p:strVal val="#ppt_y"/>
                                          </p:val>
                                        </p:tav>
                                      </p:tavLst>
                                    </p:anim>
                                  </p:childTnLst>
                                </p:cTn>
                              </p:par>
                            </p:childTnLst>
                          </p:cTn>
                        </p:par>
                        <p:par>
                          <p:cTn id="77" fill="hold">
                            <p:stCondLst>
                              <p:cond delay="1900"/>
                            </p:stCondLst>
                            <p:childTnLst>
                              <p:par>
                                <p:cTn id="78" presetID="2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up)">
                                      <p:cBhvr>
                                        <p:cTn id="80" dur="500"/>
                                        <p:tgtEl>
                                          <p:spTgt spid="34"/>
                                        </p:tgtEl>
                                      </p:cBhvr>
                                    </p:animEffect>
                                  </p:childTnLst>
                                </p:cTn>
                              </p:par>
                            </p:childTnLst>
                          </p:cTn>
                        </p:par>
                        <p:par>
                          <p:cTn id="81" fill="hold">
                            <p:stCondLst>
                              <p:cond delay="2400"/>
                            </p:stCondLst>
                            <p:childTnLst>
                              <p:par>
                                <p:cTn id="82" presetID="16" presetClass="entr" presetSubtype="21"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arn(inVertical)">
                                      <p:cBhvr>
                                        <p:cTn id="84" dur="500"/>
                                        <p:tgtEl>
                                          <p:spTgt spid="37"/>
                                        </p:tgtEl>
                                      </p:cBhvr>
                                    </p:animEffect>
                                  </p:childTnLst>
                                </p:cTn>
                              </p:par>
                            </p:childTnLst>
                          </p:cTn>
                        </p:par>
                        <p:par>
                          <p:cTn id="85" fill="hold">
                            <p:stCondLst>
                              <p:cond delay="2900"/>
                            </p:stCondLst>
                            <p:childTnLst>
                              <p:par>
                                <p:cTn id="86" presetID="16" presetClass="entr" presetSubtype="2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arn(inVertical)">
                                      <p:cBhvr>
                                        <p:cTn id="8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89" repeatCount="indefinite" fill="remove" display="0">
                  <p:stCondLst>
                    <p:cond delay="indefinite"/>
                  </p:stCondLst>
                  <p:endCondLst>
                    <p:cond evt="onStopAudio" delay="0">
                      <p:tgtEl>
                        <p:sldTgt/>
                      </p:tgtEl>
                    </p:cond>
                  </p:endCondLst>
                </p:cTn>
                <p:tgtEl>
                  <p:spTgt spid="390"/>
                </p:tgtEl>
              </p:cMediaNode>
            </p:audio>
          </p:childTnLst>
        </p:cTn>
      </p:par>
    </p:tnLst>
    <p:bldLst>
      <p:bldP spid="34" grpId="0" animBg="1"/>
      <p:bldP spid="676" grpId="0" animBg="1"/>
      <p:bldP spid="677" grpId="0" animBg="1"/>
      <p:bldP spid="687" grpId="0" animBg="1"/>
      <p:bldP spid="688" grpId="0" animBg="1"/>
      <p:bldP spid="692" grpId="0" animBg="1"/>
      <p:bldP spid="693" grpId="0" animBg="1"/>
      <p:bldP spid="732"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921901" y="1030578"/>
            <a:ext cx="2348200" cy="748809"/>
            <a:chOff x="4923182" y="885936"/>
            <a:chExt cx="2348811" cy="749005"/>
          </a:xfrm>
        </p:grpSpPr>
        <p:grpSp>
          <p:nvGrpSpPr>
            <p:cNvPr id="17" name="组合 16"/>
            <p:cNvGrpSpPr/>
            <p:nvPr/>
          </p:nvGrpSpPr>
          <p:grpSpPr>
            <a:xfrm>
              <a:off x="4923182" y="885936"/>
              <a:ext cx="2348811" cy="749005"/>
              <a:chOff x="4304043" y="1286668"/>
              <a:chExt cx="3837944" cy="2757793"/>
            </a:xfrm>
            <a:effectLst>
              <a:outerShdw blurRad="381000" dist="254000" dir="8100000" algn="tr" rotWithShape="0">
                <a:prstClr val="black">
                  <a:alpha val="40000"/>
                </a:prstClr>
              </a:outerShdw>
            </a:effectLst>
          </p:grpSpPr>
          <p:sp>
            <p:nvSpPr>
              <p:cNvPr id="1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角矩形 1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标题 4"/>
            <p:cNvSpPr txBox="1">
              <a:spLocks/>
            </p:cNvSpPr>
            <p:nvPr/>
          </p:nvSpPr>
          <p:spPr>
            <a:xfrm>
              <a:off x="5652488" y="1015924"/>
              <a:ext cx="949155"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accent1">
                      <a:lumMod val="75000"/>
                    </a:schemeClr>
                  </a:solidFill>
                  <a:latin typeface="+mn-lt"/>
                  <a:ea typeface="+mn-ea"/>
                  <a:cs typeface="+mn-ea"/>
                  <a:sym typeface="+mn-lt"/>
                </a:rPr>
                <a:t>董事长</a:t>
              </a:r>
              <a:endParaRPr lang="zh-CN" altLang="en-US" sz="1600" b="1" dirty="0">
                <a:solidFill>
                  <a:schemeClr val="accent1">
                    <a:lumMod val="75000"/>
                  </a:schemeClr>
                </a:solidFill>
                <a:latin typeface="+mn-lt"/>
                <a:ea typeface="+mn-ea"/>
                <a:cs typeface="+mn-ea"/>
                <a:sym typeface="+mn-lt"/>
              </a:endParaRPr>
            </a:p>
          </p:txBody>
        </p:sp>
      </p:grpSp>
      <p:grpSp>
        <p:nvGrpSpPr>
          <p:cNvPr id="21" name="组合 20"/>
          <p:cNvGrpSpPr/>
          <p:nvPr/>
        </p:nvGrpSpPr>
        <p:grpSpPr>
          <a:xfrm>
            <a:off x="3288419" y="1951471"/>
            <a:ext cx="1698628" cy="541669"/>
            <a:chOff x="3721323" y="1951085"/>
            <a:chExt cx="1699070" cy="541811"/>
          </a:xfrm>
        </p:grpSpPr>
        <p:grpSp>
          <p:nvGrpSpPr>
            <p:cNvPr id="22" name="组合 21"/>
            <p:cNvGrpSpPr/>
            <p:nvPr/>
          </p:nvGrpSpPr>
          <p:grpSpPr>
            <a:xfrm>
              <a:off x="3721323" y="1951085"/>
              <a:ext cx="1699070" cy="541811"/>
              <a:chOff x="4304043" y="1286668"/>
              <a:chExt cx="3837944" cy="2757793"/>
            </a:xfrm>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25" name="圆角矩形 2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23" name="标题 4"/>
            <p:cNvSpPr txBox="1">
              <a:spLocks/>
            </p:cNvSpPr>
            <p:nvPr/>
          </p:nvSpPr>
          <p:spPr>
            <a:xfrm>
              <a:off x="3771053" y="1980010"/>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合作伙伴</a:t>
              </a:r>
              <a:endParaRPr lang="zh-CN" altLang="en-US" sz="1600" b="1" dirty="0">
                <a:solidFill>
                  <a:schemeClr val="bg1">
                    <a:lumMod val="50000"/>
                  </a:schemeClr>
                </a:solidFill>
                <a:latin typeface="+mn-lt"/>
                <a:ea typeface="+mn-ea"/>
                <a:cs typeface="+mn-ea"/>
                <a:sym typeface="+mn-lt"/>
              </a:endParaRPr>
            </a:p>
          </p:txBody>
        </p:sp>
      </p:grpSp>
      <p:grpSp>
        <p:nvGrpSpPr>
          <p:cNvPr id="26" name="组合 25"/>
          <p:cNvGrpSpPr/>
          <p:nvPr/>
        </p:nvGrpSpPr>
        <p:grpSpPr>
          <a:xfrm>
            <a:off x="7204954" y="1917227"/>
            <a:ext cx="1698628" cy="541669"/>
            <a:chOff x="6774781" y="1916832"/>
            <a:chExt cx="1699070" cy="541811"/>
          </a:xfrm>
        </p:grpSpPr>
        <p:grpSp>
          <p:nvGrpSpPr>
            <p:cNvPr id="27" name="组合 26"/>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0" name="圆角矩形 2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28" name="标题 4"/>
            <p:cNvSpPr txBox="1">
              <a:spLocks/>
            </p:cNvSpPr>
            <p:nvPr/>
          </p:nvSpPr>
          <p:spPr>
            <a:xfrm>
              <a:off x="6824511" y="1945757"/>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法务部</a:t>
              </a:r>
              <a:endParaRPr lang="zh-CN" altLang="en-US" sz="1600" b="1" dirty="0">
                <a:solidFill>
                  <a:schemeClr val="bg1">
                    <a:lumMod val="50000"/>
                  </a:schemeClr>
                </a:solidFill>
                <a:latin typeface="+mn-lt"/>
                <a:ea typeface="+mn-ea"/>
                <a:cs typeface="+mn-ea"/>
                <a:sym typeface="+mn-lt"/>
              </a:endParaRPr>
            </a:p>
          </p:txBody>
        </p:sp>
      </p:grpSp>
      <p:sp>
        <p:nvSpPr>
          <p:cNvPr id="31" name="Line 104"/>
          <p:cNvSpPr>
            <a:spLocks noChangeShapeType="1"/>
          </p:cNvSpPr>
          <p:nvPr/>
        </p:nvSpPr>
        <p:spPr bwMode="auto">
          <a:xfrm>
            <a:off x="6096000" y="1795144"/>
            <a:ext cx="0" cy="94288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nvGrpSpPr>
          <p:cNvPr id="32" name="组合 31"/>
          <p:cNvGrpSpPr/>
          <p:nvPr/>
        </p:nvGrpSpPr>
        <p:grpSpPr>
          <a:xfrm>
            <a:off x="1899744" y="3529482"/>
            <a:ext cx="7808467" cy="763389"/>
            <a:chOff x="1900238" y="2728913"/>
            <a:chExt cx="7810500" cy="763588"/>
          </a:xfrm>
        </p:grpSpPr>
        <p:sp>
          <p:nvSpPr>
            <p:cNvPr id="33" name="Line 106"/>
            <p:cNvSpPr>
              <a:spLocks noChangeShapeType="1"/>
            </p:cNvSpPr>
            <p:nvPr/>
          </p:nvSpPr>
          <p:spPr bwMode="auto">
            <a:xfrm flipH="1">
              <a:off x="1900238" y="2728913"/>
              <a:ext cx="7810500" cy="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4" name="Line 107"/>
            <p:cNvSpPr>
              <a:spLocks noChangeShapeType="1"/>
            </p:cNvSpPr>
            <p:nvPr/>
          </p:nvSpPr>
          <p:spPr bwMode="auto">
            <a:xfrm>
              <a:off x="9709151" y="2728913"/>
              <a:ext cx="0" cy="420576"/>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5" name="Line 108"/>
            <p:cNvSpPr>
              <a:spLocks noChangeShapeType="1"/>
            </p:cNvSpPr>
            <p:nvPr/>
          </p:nvSpPr>
          <p:spPr bwMode="auto">
            <a:xfrm>
              <a:off x="4009355" y="2728913"/>
              <a:ext cx="0" cy="763588"/>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6" name="Line 109"/>
            <p:cNvSpPr>
              <a:spLocks noChangeShapeType="1"/>
            </p:cNvSpPr>
            <p:nvPr/>
          </p:nvSpPr>
          <p:spPr bwMode="auto">
            <a:xfrm>
              <a:off x="3510160" y="2728913"/>
              <a:ext cx="0" cy="763588"/>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7" name="Line 110"/>
            <p:cNvSpPr>
              <a:spLocks noChangeShapeType="1"/>
            </p:cNvSpPr>
            <p:nvPr/>
          </p:nvSpPr>
          <p:spPr bwMode="auto">
            <a:xfrm>
              <a:off x="3001243" y="2728913"/>
              <a:ext cx="0" cy="763588"/>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8" name="Line 111"/>
            <p:cNvSpPr>
              <a:spLocks noChangeShapeType="1"/>
            </p:cNvSpPr>
            <p:nvPr/>
          </p:nvSpPr>
          <p:spPr bwMode="auto">
            <a:xfrm>
              <a:off x="2450306" y="2728913"/>
              <a:ext cx="0" cy="763588"/>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9" name="Line 112"/>
            <p:cNvSpPr>
              <a:spLocks noChangeShapeType="1"/>
            </p:cNvSpPr>
            <p:nvPr/>
          </p:nvSpPr>
          <p:spPr bwMode="auto">
            <a:xfrm>
              <a:off x="1901826" y="2728913"/>
              <a:ext cx="0" cy="763588"/>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sp>
        <p:nvSpPr>
          <p:cNvPr id="40" name="Line 132"/>
          <p:cNvSpPr>
            <a:spLocks noChangeShapeType="1"/>
          </p:cNvSpPr>
          <p:nvPr/>
        </p:nvSpPr>
        <p:spPr bwMode="auto">
          <a:xfrm flipH="1">
            <a:off x="4944172" y="2205183"/>
            <a:ext cx="2260781" cy="0"/>
          </a:xfrm>
          <a:prstGeom prst="line">
            <a:avLst/>
          </a:prstGeom>
          <a:noFill/>
          <a:ln w="12700" cap="flat">
            <a:solidFill>
              <a:schemeClr val="bg1">
                <a:lumMod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1" name="Line 104"/>
          <p:cNvSpPr>
            <a:spLocks noChangeShapeType="1"/>
          </p:cNvSpPr>
          <p:nvPr/>
        </p:nvSpPr>
        <p:spPr bwMode="auto">
          <a:xfrm>
            <a:off x="6096000" y="3023995"/>
            <a:ext cx="0" cy="943175"/>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nvGrpSpPr>
          <p:cNvPr id="42" name="组合 41"/>
          <p:cNvGrpSpPr/>
          <p:nvPr/>
        </p:nvGrpSpPr>
        <p:grpSpPr>
          <a:xfrm>
            <a:off x="5232130" y="2527384"/>
            <a:ext cx="1698628" cy="541669"/>
            <a:chOff x="6774781" y="1916832"/>
            <a:chExt cx="1699070" cy="541811"/>
          </a:xfrm>
        </p:grpSpPr>
        <p:grpSp>
          <p:nvGrpSpPr>
            <p:cNvPr id="43" name="组合 42"/>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6" name="圆角矩形 4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4" name="标题 4"/>
            <p:cNvSpPr txBox="1">
              <a:spLocks/>
            </p:cNvSpPr>
            <p:nvPr/>
          </p:nvSpPr>
          <p:spPr>
            <a:xfrm>
              <a:off x="6824511" y="1945757"/>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总经理</a:t>
              </a:r>
              <a:endParaRPr lang="zh-CN" altLang="en-US" sz="1600" b="1" dirty="0">
                <a:solidFill>
                  <a:schemeClr val="bg1">
                    <a:lumMod val="50000"/>
                  </a:schemeClr>
                </a:solidFill>
                <a:latin typeface="+mn-lt"/>
                <a:ea typeface="+mn-ea"/>
                <a:cs typeface="+mn-ea"/>
                <a:sym typeface="+mn-lt"/>
              </a:endParaRPr>
            </a:p>
          </p:txBody>
        </p:sp>
      </p:grpSp>
      <p:grpSp>
        <p:nvGrpSpPr>
          <p:cNvPr id="47" name="组合 46"/>
          <p:cNvGrpSpPr/>
          <p:nvPr/>
        </p:nvGrpSpPr>
        <p:grpSpPr>
          <a:xfrm>
            <a:off x="1659499" y="4148892"/>
            <a:ext cx="477093" cy="1560776"/>
            <a:chOff x="2787784" y="3964744"/>
            <a:chExt cx="551222" cy="1699070"/>
          </a:xfrm>
        </p:grpSpPr>
        <p:grpSp>
          <p:nvGrpSpPr>
            <p:cNvPr id="48" name="组合 47"/>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52" name="圆角矩形 5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49"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50"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市场部</a:t>
              </a:r>
              <a:endParaRPr lang="zh-CN" altLang="en-US" sz="1600" b="1" dirty="0">
                <a:solidFill>
                  <a:schemeClr val="bg1">
                    <a:lumMod val="50000"/>
                  </a:schemeClr>
                </a:solidFill>
                <a:latin typeface="+mn-lt"/>
                <a:ea typeface="+mn-ea"/>
                <a:cs typeface="+mn-ea"/>
                <a:sym typeface="+mn-lt"/>
              </a:endParaRPr>
            </a:p>
          </p:txBody>
        </p:sp>
      </p:grpSp>
      <p:grpSp>
        <p:nvGrpSpPr>
          <p:cNvPr id="53" name="组合 52"/>
          <p:cNvGrpSpPr/>
          <p:nvPr/>
        </p:nvGrpSpPr>
        <p:grpSpPr>
          <a:xfrm>
            <a:off x="2208580" y="4148892"/>
            <a:ext cx="477093" cy="1560776"/>
            <a:chOff x="2787784" y="3964744"/>
            <a:chExt cx="551222" cy="1699070"/>
          </a:xfrm>
        </p:grpSpPr>
        <p:grpSp>
          <p:nvGrpSpPr>
            <p:cNvPr id="54" name="组合 5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58" name="圆角矩形 5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55"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56"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品质部</a:t>
              </a:r>
              <a:endParaRPr lang="zh-CN" altLang="en-US" sz="1600" b="1" dirty="0">
                <a:solidFill>
                  <a:schemeClr val="bg1">
                    <a:lumMod val="50000"/>
                  </a:schemeClr>
                </a:solidFill>
                <a:latin typeface="+mn-lt"/>
                <a:ea typeface="+mn-ea"/>
                <a:cs typeface="+mn-ea"/>
                <a:sym typeface="+mn-lt"/>
              </a:endParaRPr>
            </a:p>
          </p:txBody>
        </p:sp>
      </p:grpSp>
      <p:grpSp>
        <p:nvGrpSpPr>
          <p:cNvPr id="59" name="组合 58"/>
          <p:cNvGrpSpPr/>
          <p:nvPr/>
        </p:nvGrpSpPr>
        <p:grpSpPr>
          <a:xfrm>
            <a:off x="2784495" y="4148892"/>
            <a:ext cx="477093" cy="1560776"/>
            <a:chOff x="2787784" y="3964744"/>
            <a:chExt cx="551222" cy="1699070"/>
          </a:xfrm>
        </p:grpSpPr>
        <p:grpSp>
          <p:nvGrpSpPr>
            <p:cNvPr id="60" name="组合 5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64" name="圆角矩形 6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61"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62"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采购部</a:t>
              </a:r>
              <a:endParaRPr lang="zh-CN" altLang="en-US" sz="1600" b="1" dirty="0">
                <a:solidFill>
                  <a:schemeClr val="bg1">
                    <a:lumMod val="50000"/>
                  </a:schemeClr>
                </a:solidFill>
                <a:latin typeface="+mn-lt"/>
                <a:ea typeface="+mn-ea"/>
                <a:cs typeface="+mn-ea"/>
                <a:sym typeface="+mn-lt"/>
              </a:endParaRPr>
            </a:p>
          </p:txBody>
        </p:sp>
      </p:grpSp>
      <p:grpSp>
        <p:nvGrpSpPr>
          <p:cNvPr id="65" name="组合 64"/>
          <p:cNvGrpSpPr/>
          <p:nvPr/>
        </p:nvGrpSpPr>
        <p:grpSpPr>
          <a:xfrm>
            <a:off x="3315252" y="4148892"/>
            <a:ext cx="477093" cy="1560776"/>
            <a:chOff x="2787784" y="3964744"/>
            <a:chExt cx="551222" cy="1699070"/>
          </a:xfrm>
        </p:grpSpPr>
        <p:grpSp>
          <p:nvGrpSpPr>
            <p:cNvPr id="66" name="组合 6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73" name="圆角矩形 7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74" name="圆角矩形 7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67"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69"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财务部</a:t>
              </a:r>
              <a:endParaRPr lang="zh-CN" altLang="en-US" sz="1600" b="1" dirty="0">
                <a:solidFill>
                  <a:schemeClr val="bg1">
                    <a:lumMod val="50000"/>
                  </a:schemeClr>
                </a:solidFill>
                <a:latin typeface="+mn-lt"/>
                <a:ea typeface="+mn-ea"/>
                <a:cs typeface="+mn-ea"/>
                <a:sym typeface="+mn-lt"/>
              </a:endParaRPr>
            </a:p>
          </p:txBody>
        </p:sp>
      </p:grpSp>
      <p:grpSp>
        <p:nvGrpSpPr>
          <p:cNvPr id="75" name="组合 74"/>
          <p:cNvGrpSpPr/>
          <p:nvPr/>
        </p:nvGrpSpPr>
        <p:grpSpPr>
          <a:xfrm>
            <a:off x="3819176" y="4148892"/>
            <a:ext cx="477093" cy="1560776"/>
            <a:chOff x="2787784" y="3964744"/>
            <a:chExt cx="551222" cy="1699070"/>
          </a:xfrm>
        </p:grpSpPr>
        <p:grpSp>
          <p:nvGrpSpPr>
            <p:cNvPr id="76" name="组合 7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80" name="圆角矩形 7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77"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78"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综合部</a:t>
              </a:r>
              <a:endParaRPr lang="zh-CN" altLang="en-US" sz="1600" b="1" dirty="0">
                <a:solidFill>
                  <a:schemeClr val="bg1">
                    <a:lumMod val="50000"/>
                  </a:schemeClr>
                </a:solidFill>
                <a:latin typeface="+mn-lt"/>
                <a:ea typeface="+mn-ea"/>
                <a:cs typeface="+mn-ea"/>
                <a:sym typeface="+mn-lt"/>
              </a:endParaRPr>
            </a:p>
          </p:txBody>
        </p:sp>
      </p:grpSp>
      <p:grpSp>
        <p:nvGrpSpPr>
          <p:cNvPr id="82" name="组合 81"/>
          <p:cNvGrpSpPr/>
          <p:nvPr/>
        </p:nvGrpSpPr>
        <p:grpSpPr>
          <a:xfrm>
            <a:off x="5232130" y="3895180"/>
            <a:ext cx="1698628" cy="541669"/>
            <a:chOff x="6774781" y="1916832"/>
            <a:chExt cx="1699070" cy="541811"/>
          </a:xfrm>
        </p:grpSpPr>
        <p:grpSp>
          <p:nvGrpSpPr>
            <p:cNvPr id="83" name="组合 82"/>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86" name="圆角矩形 8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84" name="标题 4"/>
            <p:cNvSpPr txBox="1">
              <a:spLocks/>
            </p:cNvSpPr>
            <p:nvPr/>
          </p:nvSpPr>
          <p:spPr>
            <a:xfrm>
              <a:off x="6824511" y="1945757"/>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研发部门</a:t>
              </a:r>
              <a:endParaRPr lang="zh-CN" altLang="en-US" sz="1600" b="1" dirty="0">
                <a:solidFill>
                  <a:schemeClr val="bg1">
                    <a:lumMod val="50000"/>
                  </a:schemeClr>
                </a:solidFill>
                <a:latin typeface="+mn-lt"/>
                <a:ea typeface="+mn-ea"/>
                <a:cs typeface="+mn-ea"/>
                <a:sym typeface="+mn-lt"/>
              </a:endParaRPr>
            </a:p>
          </p:txBody>
        </p:sp>
      </p:grpSp>
      <p:grpSp>
        <p:nvGrpSpPr>
          <p:cNvPr id="87" name="组合 86"/>
          <p:cNvGrpSpPr/>
          <p:nvPr/>
        </p:nvGrpSpPr>
        <p:grpSpPr>
          <a:xfrm>
            <a:off x="4775149" y="4436849"/>
            <a:ext cx="2472681" cy="423752"/>
            <a:chOff x="5038726" y="3278188"/>
            <a:chExt cx="2473325" cy="423862"/>
          </a:xfrm>
        </p:grpSpPr>
        <p:sp>
          <p:nvSpPr>
            <p:cNvPr id="88" name="Line 116"/>
            <p:cNvSpPr>
              <a:spLocks noChangeShapeType="1"/>
            </p:cNvSpPr>
            <p:nvPr/>
          </p:nvSpPr>
          <p:spPr bwMode="auto">
            <a:xfrm>
              <a:off x="7508876" y="3486150"/>
              <a:ext cx="0" cy="21590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9" name="Line 117"/>
            <p:cNvSpPr>
              <a:spLocks noChangeShapeType="1"/>
            </p:cNvSpPr>
            <p:nvPr/>
          </p:nvSpPr>
          <p:spPr bwMode="auto">
            <a:xfrm>
              <a:off x="5038726" y="3486150"/>
              <a:ext cx="0" cy="21590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90" name="Line 118"/>
            <p:cNvSpPr>
              <a:spLocks noChangeShapeType="1"/>
            </p:cNvSpPr>
            <p:nvPr/>
          </p:nvSpPr>
          <p:spPr bwMode="auto">
            <a:xfrm flipH="1">
              <a:off x="5040313" y="3492500"/>
              <a:ext cx="2471738" cy="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91" name="Line 119"/>
            <p:cNvSpPr>
              <a:spLocks noChangeShapeType="1"/>
            </p:cNvSpPr>
            <p:nvPr/>
          </p:nvSpPr>
          <p:spPr bwMode="auto">
            <a:xfrm>
              <a:off x="6357938" y="3278188"/>
              <a:ext cx="0" cy="214313"/>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grpSp>
        <p:nvGrpSpPr>
          <p:cNvPr id="92" name="组合 91"/>
          <p:cNvGrpSpPr/>
          <p:nvPr/>
        </p:nvGrpSpPr>
        <p:grpSpPr>
          <a:xfrm>
            <a:off x="4584226" y="4819784"/>
            <a:ext cx="477093" cy="1560776"/>
            <a:chOff x="2787784" y="3964744"/>
            <a:chExt cx="551222" cy="1699070"/>
          </a:xfrm>
        </p:grpSpPr>
        <p:grpSp>
          <p:nvGrpSpPr>
            <p:cNvPr id="93" name="组合 92"/>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97" name="圆角矩形 9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94"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95"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制造中心</a:t>
              </a:r>
              <a:endParaRPr lang="zh-CN" altLang="en-US" sz="1600" b="1" dirty="0">
                <a:solidFill>
                  <a:schemeClr val="bg1">
                    <a:lumMod val="50000"/>
                  </a:schemeClr>
                </a:solidFill>
                <a:latin typeface="+mn-lt"/>
                <a:ea typeface="+mn-ea"/>
                <a:cs typeface="+mn-ea"/>
                <a:sym typeface="+mn-lt"/>
              </a:endParaRPr>
            </a:p>
          </p:txBody>
        </p:sp>
      </p:grpSp>
      <p:grpSp>
        <p:nvGrpSpPr>
          <p:cNvPr id="98" name="组合 97"/>
          <p:cNvGrpSpPr/>
          <p:nvPr/>
        </p:nvGrpSpPr>
        <p:grpSpPr>
          <a:xfrm>
            <a:off x="6986703" y="4796796"/>
            <a:ext cx="477093" cy="1560776"/>
            <a:chOff x="2787784" y="3964744"/>
            <a:chExt cx="551222" cy="1699070"/>
          </a:xfrm>
        </p:grpSpPr>
        <p:grpSp>
          <p:nvGrpSpPr>
            <p:cNvPr id="99" name="组合 98"/>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02" name="圆角矩形 10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103" name="圆角矩形 10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100"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101"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研究室</a:t>
              </a:r>
              <a:endParaRPr lang="zh-CN" altLang="en-US" sz="1600" b="1" dirty="0">
                <a:solidFill>
                  <a:schemeClr val="bg1">
                    <a:lumMod val="50000"/>
                  </a:schemeClr>
                </a:solidFill>
                <a:latin typeface="+mn-lt"/>
                <a:ea typeface="+mn-ea"/>
                <a:cs typeface="+mn-ea"/>
                <a:sym typeface="+mn-lt"/>
              </a:endParaRPr>
            </a:p>
          </p:txBody>
        </p:sp>
      </p:grpSp>
      <p:grpSp>
        <p:nvGrpSpPr>
          <p:cNvPr id="104" name="组合 103"/>
          <p:cNvGrpSpPr/>
          <p:nvPr/>
        </p:nvGrpSpPr>
        <p:grpSpPr>
          <a:xfrm>
            <a:off x="8860706" y="3860936"/>
            <a:ext cx="1698628" cy="541669"/>
            <a:chOff x="6774781" y="1916832"/>
            <a:chExt cx="1699070" cy="541811"/>
          </a:xfrm>
        </p:grpSpPr>
        <p:grpSp>
          <p:nvGrpSpPr>
            <p:cNvPr id="105" name="组合 104"/>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08" name="圆角矩形 10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106" name="标题 4"/>
            <p:cNvSpPr txBox="1">
              <a:spLocks/>
            </p:cNvSpPr>
            <p:nvPr/>
          </p:nvSpPr>
          <p:spPr>
            <a:xfrm>
              <a:off x="6824511" y="1945757"/>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市场营销部</a:t>
              </a:r>
              <a:endParaRPr lang="zh-CN" altLang="en-US" sz="1600" b="1" dirty="0">
                <a:solidFill>
                  <a:schemeClr val="bg1">
                    <a:lumMod val="50000"/>
                  </a:schemeClr>
                </a:solidFill>
                <a:latin typeface="+mn-lt"/>
                <a:ea typeface="+mn-ea"/>
                <a:cs typeface="+mn-ea"/>
                <a:sym typeface="+mn-lt"/>
              </a:endParaRPr>
            </a:p>
          </p:txBody>
        </p:sp>
      </p:grpSp>
      <p:grpSp>
        <p:nvGrpSpPr>
          <p:cNvPr id="109" name="组合 108"/>
          <p:cNvGrpSpPr/>
          <p:nvPr/>
        </p:nvGrpSpPr>
        <p:grpSpPr>
          <a:xfrm>
            <a:off x="9001958" y="4392835"/>
            <a:ext cx="1339501" cy="475951"/>
            <a:chOff x="9004301" y="3221214"/>
            <a:chExt cx="1339850" cy="476074"/>
          </a:xfrm>
        </p:grpSpPr>
        <p:sp>
          <p:nvSpPr>
            <p:cNvPr id="110" name="Line 128"/>
            <p:cNvSpPr>
              <a:spLocks noChangeShapeType="1"/>
            </p:cNvSpPr>
            <p:nvPr/>
          </p:nvSpPr>
          <p:spPr bwMode="auto">
            <a:xfrm>
              <a:off x="9702801" y="3221214"/>
              <a:ext cx="0" cy="474487"/>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11" name="Line 129"/>
            <p:cNvSpPr>
              <a:spLocks noChangeShapeType="1"/>
            </p:cNvSpPr>
            <p:nvPr/>
          </p:nvSpPr>
          <p:spPr bwMode="auto">
            <a:xfrm flipH="1">
              <a:off x="9004301" y="3492500"/>
              <a:ext cx="1339850" cy="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13" name="Line 130"/>
            <p:cNvSpPr>
              <a:spLocks noChangeShapeType="1"/>
            </p:cNvSpPr>
            <p:nvPr/>
          </p:nvSpPr>
          <p:spPr bwMode="auto">
            <a:xfrm>
              <a:off x="9005888" y="3487738"/>
              <a:ext cx="0" cy="20955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14" name="Line 131"/>
            <p:cNvSpPr>
              <a:spLocks noChangeShapeType="1"/>
            </p:cNvSpPr>
            <p:nvPr/>
          </p:nvSpPr>
          <p:spPr bwMode="auto">
            <a:xfrm>
              <a:off x="10334626" y="3487738"/>
              <a:ext cx="0" cy="209550"/>
            </a:xfrm>
            <a:prstGeom prst="line">
              <a:avLst/>
            </a:prstGeom>
            <a:noFill/>
            <a:ln w="12700" cap="flat">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grpSp>
        <p:nvGrpSpPr>
          <p:cNvPr id="115" name="组合 114"/>
          <p:cNvGrpSpPr/>
          <p:nvPr/>
        </p:nvGrpSpPr>
        <p:grpSpPr>
          <a:xfrm>
            <a:off x="8759603" y="4819784"/>
            <a:ext cx="477093" cy="1560776"/>
            <a:chOff x="2787784" y="3964744"/>
            <a:chExt cx="551222" cy="1699070"/>
          </a:xfrm>
        </p:grpSpPr>
        <p:grpSp>
          <p:nvGrpSpPr>
            <p:cNvPr id="116" name="组合 11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9" name="圆角矩形 1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120" name="圆角矩形 11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117"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118"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广告部</a:t>
              </a:r>
              <a:endParaRPr lang="zh-CN" altLang="en-US" sz="1600" b="1" dirty="0">
                <a:solidFill>
                  <a:schemeClr val="bg1">
                    <a:lumMod val="50000"/>
                  </a:schemeClr>
                </a:solidFill>
                <a:latin typeface="+mn-lt"/>
                <a:ea typeface="+mn-ea"/>
                <a:cs typeface="+mn-ea"/>
                <a:sym typeface="+mn-lt"/>
              </a:endParaRPr>
            </a:p>
          </p:txBody>
        </p:sp>
      </p:grpSp>
      <p:grpSp>
        <p:nvGrpSpPr>
          <p:cNvPr id="121" name="组合 120"/>
          <p:cNvGrpSpPr/>
          <p:nvPr/>
        </p:nvGrpSpPr>
        <p:grpSpPr>
          <a:xfrm>
            <a:off x="9434338" y="4796796"/>
            <a:ext cx="477093" cy="1560776"/>
            <a:chOff x="2787784" y="3964744"/>
            <a:chExt cx="551222" cy="1699070"/>
          </a:xfrm>
        </p:grpSpPr>
        <p:grpSp>
          <p:nvGrpSpPr>
            <p:cNvPr id="122" name="组合 121"/>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30" name="圆角矩形 1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131" name="圆角矩形 13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128"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129"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销售部</a:t>
              </a:r>
              <a:endParaRPr lang="zh-CN" altLang="en-US" sz="1600" b="1" dirty="0">
                <a:solidFill>
                  <a:schemeClr val="bg1">
                    <a:lumMod val="50000"/>
                  </a:schemeClr>
                </a:solidFill>
                <a:latin typeface="+mn-lt"/>
                <a:ea typeface="+mn-ea"/>
                <a:cs typeface="+mn-ea"/>
                <a:sym typeface="+mn-lt"/>
              </a:endParaRPr>
            </a:p>
          </p:txBody>
        </p:sp>
      </p:grpSp>
      <p:grpSp>
        <p:nvGrpSpPr>
          <p:cNvPr id="132" name="组合 131"/>
          <p:cNvGrpSpPr/>
          <p:nvPr/>
        </p:nvGrpSpPr>
        <p:grpSpPr>
          <a:xfrm>
            <a:off x="10127399" y="4796796"/>
            <a:ext cx="477093" cy="1560776"/>
            <a:chOff x="2787784" y="3964744"/>
            <a:chExt cx="551222" cy="1699070"/>
          </a:xfrm>
        </p:grpSpPr>
        <p:grpSp>
          <p:nvGrpSpPr>
            <p:cNvPr id="133" name="组合 132"/>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36" name="圆角矩形 1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sp>
            <p:nvSpPr>
              <p:cNvPr id="137" name="圆角矩形 13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bg1">
                      <a:lumMod val="50000"/>
                    </a:schemeClr>
                  </a:solidFill>
                  <a:cs typeface="+mn-ea"/>
                  <a:sym typeface="+mn-lt"/>
                </a:endParaRPr>
              </a:p>
            </p:txBody>
          </p:sp>
        </p:grpSp>
        <p:sp>
          <p:nvSpPr>
            <p:cNvPr id="134" name="标题 4"/>
            <p:cNvSpPr txBox="1">
              <a:spLocks/>
            </p:cNvSpPr>
            <p:nvPr/>
          </p:nvSpPr>
          <p:spPr>
            <a:xfrm rot="5400000">
              <a:off x="2252170" y="4594114"/>
              <a:ext cx="1628141" cy="46886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bg1">
                    <a:lumMod val="50000"/>
                  </a:schemeClr>
                </a:solidFill>
                <a:latin typeface="+mn-lt"/>
                <a:ea typeface="+mn-ea"/>
                <a:cs typeface="+mn-ea"/>
                <a:sym typeface="+mn-lt"/>
              </a:endParaRPr>
            </a:p>
          </p:txBody>
        </p:sp>
        <p:sp>
          <p:nvSpPr>
            <p:cNvPr id="135" name="标题 4"/>
            <p:cNvSpPr txBox="1">
              <a:spLocks/>
            </p:cNvSpPr>
            <p:nvPr/>
          </p:nvSpPr>
          <p:spPr>
            <a:xfrm>
              <a:off x="2787784" y="4014473"/>
              <a:ext cx="551222" cy="1628141"/>
            </a:xfrm>
            <a:prstGeom prst="rect">
              <a:avLst/>
            </a:prstGeom>
          </p:spPr>
          <p:txBody>
            <a:bodyPr vert="eaVert"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chemeClr val="bg1">
                      <a:lumMod val="50000"/>
                    </a:schemeClr>
                  </a:solidFill>
                  <a:latin typeface="+mn-lt"/>
                  <a:ea typeface="+mn-ea"/>
                  <a:cs typeface="+mn-ea"/>
                  <a:sym typeface="+mn-lt"/>
                </a:rPr>
                <a:t>售后部</a:t>
              </a:r>
              <a:endParaRPr lang="zh-CN" altLang="en-US" sz="1600" b="1" dirty="0">
                <a:solidFill>
                  <a:schemeClr val="bg1">
                    <a:lumMod val="50000"/>
                  </a:schemeClr>
                </a:solidFill>
                <a:latin typeface="+mn-lt"/>
                <a:ea typeface="+mn-ea"/>
                <a:cs typeface="+mn-ea"/>
                <a:sym typeface="+mn-lt"/>
              </a:endParaRPr>
            </a:p>
          </p:txBody>
        </p:sp>
      </p:grpSp>
      <p:grpSp>
        <p:nvGrpSpPr>
          <p:cNvPr id="148" name="组合 147"/>
          <p:cNvGrpSpPr/>
          <p:nvPr/>
        </p:nvGrpSpPr>
        <p:grpSpPr>
          <a:xfrm>
            <a:off x="11664619" y="389975"/>
            <a:ext cx="258652" cy="233204"/>
            <a:chOff x="3720691" y="2824413"/>
            <a:chExt cx="1341120" cy="1209172"/>
          </a:xfrm>
          <a:solidFill>
            <a:srgbClr val="14B28B"/>
          </a:solidFill>
        </p:grpSpPr>
        <p:sp>
          <p:nvSpPr>
            <p:cNvPr id="14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16" tIns="45708" rIns="91416" bIns="45708" numCol="1" anchor="t" anchorCtr="0" compatLnSpc="1">
              <a:prstTxWarp prst="textNoShape">
                <a:avLst/>
              </a:prstTxWarp>
            </a:bodyPr>
            <a:lstStyle/>
            <a:p>
              <a:endParaRPr lang="zh-CN" altLang="en-US">
                <a:cs typeface="+mn-ea"/>
                <a:sym typeface="+mn-lt"/>
              </a:endParaRPr>
            </a:p>
          </p:txBody>
        </p:sp>
        <p:sp>
          <p:nvSpPr>
            <p:cNvPr id="150"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16" tIns="45708" rIns="91416" bIns="45708" numCol="1" anchor="t" anchorCtr="0" compatLnSpc="1">
              <a:prstTxWarp prst="textNoShape">
                <a:avLst/>
              </a:prstTxWarp>
            </a:bodyPr>
            <a:lstStyle/>
            <a:p>
              <a:endParaRPr lang="zh-CN" altLang="en-US">
                <a:cs typeface="+mn-ea"/>
                <a:sym typeface="+mn-lt"/>
              </a:endParaRPr>
            </a:p>
          </p:txBody>
        </p:sp>
      </p:grpSp>
      <p:sp>
        <p:nvSpPr>
          <p:cNvPr id="124" name="椭圆 123">
            <a:extLst>
              <a:ext uri="{FF2B5EF4-FFF2-40B4-BE49-F238E27FC236}">
                <a16:creationId xmlns:a16="http://schemas.microsoft.com/office/drawing/2014/main" id="{D8FD7496-0B63-4447-A918-36E946570427}"/>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5" name="椭圆 124">
            <a:extLst>
              <a:ext uri="{FF2B5EF4-FFF2-40B4-BE49-F238E27FC236}">
                <a16:creationId xmlns:a16="http://schemas.microsoft.com/office/drawing/2014/main" id="{FD94D16A-D97C-476B-BBB1-E231D2D13B83}"/>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id="{1FA34C99-33EC-4339-83C7-7078526F7F40}"/>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矩形 126">
            <a:extLst>
              <a:ext uri="{FF2B5EF4-FFF2-40B4-BE49-F238E27FC236}">
                <a16:creationId xmlns:a16="http://schemas.microsoft.com/office/drawing/2014/main" id="{3DC10A6A-F5A2-4A9E-B917-A81BEF1A35B2}"/>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03</a:t>
            </a:r>
            <a:endParaRPr lang="zh-CN" altLang="en-US" sz="3200" b="1" dirty="0">
              <a:solidFill>
                <a:schemeClr val="bg1">
                  <a:lumMod val="50000"/>
                </a:schemeClr>
              </a:solidFill>
              <a:cs typeface="+mn-ea"/>
              <a:sym typeface="+mn-lt"/>
            </a:endParaRPr>
          </a:p>
        </p:txBody>
      </p:sp>
      <p:sp>
        <p:nvSpPr>
          <p:cNvPr id="138" name="文本框 137">
            <a:extLst>
              <a:ext uri="{FF2B5EF4-FFF2-40B4-BE49-F238E27FC236}">
                <a16:creationId xmlns:a16="http://schemas.microsoft.com/office/drawing/2014/main" id="{E70A13C0-FC6E-4BE4-883D-C60B0BF6AC27}"/>
              </a:ext>
            </a:extLst>
          </p:cNvPr>
          <p:cNvSpPr txBox="1"/>
          <p:nvPr/>
        </p:nvSpPr>
        <p:spPr>
          <a:xfrm>
            <a:off x="1342723" y="178376"/>
            <a:ext cx="3655990"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组织构建</a:t>
            </a:r>
          </a:p>
        </p:txBody>
      </p:sp>
      <p:sp>
        <p:nvSpPr>
          <p:cNvPr id="139" name="矩形 138">
            <a:extLst>
              <a:ext uri="{FF2B5EF4-FFF2-40B4-BE49-F238E27FC236}">
                <a16:creationId xmlns:a16="http://schemas.microsoft.com/office/drawing/2014/main" id="{0445BB9C-6A24-4AB3-B8C8-DD45779AE1DA}"/>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140" name="椭圆 139">
            <a:extLst>
              <a:ext uri="{FF2B5EF4-FFF2-40B4-BE49-F238E27FC236}">
                <a16:creationId xmlns:a16="http://schemas.microsoft.com/office/drawing/2014/main" id="{F2EBA667-C3E1-4C27-8EB5-C264DD10C901}"/>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738816881"/>
      </p:ext>
    </p:extLst>
  </p:cSld>
  <p:clrMapOvr>
    <a:masterClrMapping/>
  </p:clrMapOvr>
  <p:transition spd="slow" advClick="0" advTm="5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1+#ppt_w/2"/>
                                          </p:val>
                                        </p:tav>
                                        <p:tav tm="100000">
                                          <p:val>
                                            <p:strVal val="#ppt_x"/>
                                          </p:val>
                                        </p:tav>
                                      </p:tavLst>
                                    </p:anim>
                                    <p:anim calcmode="lin" valueType="num">
                                      <p:cBhvr additive="base">
                                        <p:cTn id="8" dur="500" fill="hold"/>
                                        <p:tgtEl>
                                          <p:spTgt spid="14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250"/>
                            </p:stCondLst>
                            <p:childTnLst>
                              <p:par>
                                <p:cTn id="16" presetID="22" presetClass="entr" presetSubtype="1"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500"/>
                                        <p:tgtEl>
                                          <p:spTgt spid="31"/>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75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childTnLst>
                          </p:cTn>
                        </p:par>
                        <p:par>
                          <p:cTn id="33" fill="hold">
                            <p:stCondLst>
                              <p:cond delay="225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275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3250"/>
                            </p:stCondLst>
                            <p:childTnLst>
                              <p:par>
                                <p:cTn id="44" presetID="22" presetClass="entr" presetSubtype="1"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par>
                                <p:cTn id="47" presetID="53" presetClass="entr" presetSubtype="16"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par>
                                <p:cTn id="52" presetID="53" presetClass="entr" presetSubtype="16" fill="hold" nodeType="withEffect">
                                  <p:stCondLst>
                                    <p:cond delay="5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par>
                                <p:cTn id="57" presetID="53" presetClass="entr" presetSubtype="16" fill="hold" nodeType="withEffect">
                                  <p:stCondLst>
                                    <p:cond delay="50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nodeType="withEffect">
                                  <p:stCondLst>
                                    <p:cond delay="500"/>
                                  </p:stCondLst>
                                  <p:childTnLst>
                                    <p:set>
                                      <p:cBhvr>
                                        <p:cTn id="63" dur="1" fill="hold">
                                          <p:stCondLst>
                                            <p:cond delay="0"/>
                                          </p:stCondLst>
                                        </p:cTn>
                                        <p:tgtEl>
                                          <p:spTgt spid="65"/>
                                        </p:tgtEl>
                                        <p:attrNameLst>
                                          <p:attrName>style.visibility</p:attrName>
                                        </p:attrNameLst>
                                      </p:cBhvr>
                                      <p:to>
                                        <p:strVal val="visible"/>
                                      </p:to>
                                    </p:set>
                                    <p:anim calcmode="lin" valueType="num">
                                      <p:cBhvr>
                                        <p:cTn id="64" dur="500" fill="hold"/>
                                        <p:tgtEl>
                                          <p:spTgt spid="65"/>
                                        </p:tgtEl>
                                        <p:attrNameLst>
                                          <p:attrName>ppt_w</p:attrName>
                                        </p:attrNameLst>
                                      </p:cBhvr>
                                      <p:tavLst>
                                        <p:tav tm="0">
                                          <p:val>
                                            <p:fltVal val="0"/>
                                          </p:val>
                                        </p:tav>
                                        <p:tav tm="100000">
                                          <p:val>
                                            <p:strVal val="#ppt_w"/>
                                          </p:val>
                                        </p:tav>
                                      </p:tavLst>
                                    </p:anim>
                                    <p:anim calcmode="lin" valueType="num">
                                      <p:cBhvr>
                                        <p:cTn id="65" dur="500" fill="hold"/>
                                        <p:tgtEl>
                                          <p:spTgt spid="65"/>
                                        </p:tgtEl>
                                        <p:attrNameLst>
                                          <p:attrName>ppt_h</p:attrName>
                                        </p:attrNameLst>
                                      </p:cBhvr>
                                      <p:tavLst>
                                        <p:tav tm="0">
                                          <p:val>
                                            <p:fltVal val="0"/>
                                          </p:val>
                                        </p:tav>
                                        <p:tav tm="100000">
                                          <p:val>
                                            <p:strVal val="#ppt_h"/>
                                          </p:val>
                                        </p:tav>
                                      </p:tavLst>
                                    </p:anim>
                                    <p:animEffect transition="in" filter="fade">
                                      <p:cBhvr>
                                        <p:cTn id="66" dur="500"/>
                                        <p:tgtEl>
                                          <p:spTgt spid="65"/>
                                        </p:tgtEl>
                                      </p:cBhvr>
                                    </p:animEffect>
                                  </p:childTnLst>
                                </p:cTn>
                              </p:par>
                              <p:par>
                                <p:cTn id="67" presetID="53" presetClass="entr" presetSubtype="16" fill="hold" nodeType="withEffect">
                                  <p:stCondLst>
                                    <p:cond delay="50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par>
                                <p:cTn id="72" presetID="53" presetClass="entr" presetSubtype="16" fill="hold" nodeType="withEffect">
                                  <p:stCondLst>
                                    <p:cond delay="500"/>
                                  </p:stCondLst>
                                  <p:childTnLst>
                                    <p:set>
                                      <p:cBhvr>
                                        <p:cTn id="73" dur="1" fill="hold">
                                          <p:stCondLst>
                                            <p:cond delay="0"/>
                                          </p:stCondLst>
                                        </p:cTn>
                                        <p:tgtEl>
                                          <p:spTgt spid="82"/>
                                        </p:tgtEl>
                                        <p:attrNameLst>
                                          <p:attrName>style.visibility</p:attrName>
                                        </p:attrNameLst>
                                      </p:cBhvr>
                                      <p:to>
                                        <p:strVal val="visible"/>
                                      </p:to>
                                    </p:set>
                                    <p:anim calcmode="lin" valueType="num">
                                      <p:cBhvr>
                                        <p:cTn id="74" dur="500" fill="hold"/>
                                        <p:tgtEl>
                                          <p:spTgt spid="82"/>
                                        </p:tgtEl>
                                        <p:attrNameLst>
                                          <p:attrName>ppt_w</p:attrName>
                                        </p:attrNameLst>
                                      </p:cBhvr>
                                      <p:tavLst>
                                        <p:tav tm="0">
                                          <p:val>
                                            <p:fltVal val="0"/>
                                          </p:val>
                                        </p:tav>
                                        <p:tav tm="100000">
                                          <p:val>
                                            <p:strVal val="#ppt_w"/>
                                          </p:val>
                                        </p:tav>
                                      </p:tavLst>
                                    </p:anim>
                                    <p:anim calcmode="lin" valueType="num">
                                      <p:cBhvr>
                                        <p:cTn id="75" dur="500" fill="hold"/>
                                        <p:tgtEl>
                                          <p:spTgt spid="82"/>
                                        </p:tgtEl>
                                        <p:attrNameLst>
                                          <p:attrName>ppt_h</p:attrName>
                                        </p:attrNameLst>
                                      </p:cBhvr>
                                      <p:tavLst>
                                        <p:tav tm="0">
                                          <p:val>
                                            <p:fltVal val="0"/>
                                          </p:val>
                                        </p:tav>
                                        <p:tav tm="100000">
                                          <p:val>
                                            <p:strVal val="#ppt_h"/>
                                          </p:val>
                                        </p:tav>
                                      </p:tavLst>
                                    </p:anim>
                                    <p:animEffect transition="in" filter="fade">
                                      <p:cBhvr>
                                        <p:cTn id="76" dur="500"/>
                                        <p:tgtEl>
                                          <p:spTgt spid="82"/>
                                        </p:tgtEl>
                                      </p:cBhvr>
                                    </p:animEffect>
                                  </p:childTnLst>
                                </p:cTn>
                              </p:par>
                              <p:par>
                                <p:cTn id="77" presetID="53" presetClass="entr" presetSubtype="16" fill="hold" nodeType="withEffect">
                                  <p:stCondLst>
                                    <p:cond delay="500"/>
                                  </p:stCondLst>
                                  <p:childTnLst>
                                    <p:set>
                                      <p:cBhvr>
                                        <p:cTn id="78" dur="1" fill="hold">
                                          <p:stCondLst>
                                            <p:cond delay="0"/>
                                          </p:stCondLst>
                                        </p:cTn>
                                        <p:tgtEl>
                                          <p:spTgt spid="92"/>
                                        </p:tgtEl>
                                        <p:attrNameLst>
                                          <p:attrName>style.visibility</p:attrName>
                                        </p:attrNameLst>
                                      </p:cBhvr>
                                      <p:to>
                                        <p:strVal val="visible"/>
                                      </p:to>
                                    </p:set>
                                    <p:anim calcmode="lin" valueType="num">
                                      <p:cBhvr>
                                        <p:cTn id="79" dur="500" fill="hold"/>
                                        <p:tgtEl>
                                          <p:spTgt spid="92"/>
                                        </p:tgtEl>
                                        <p:attrNameLst>
                                          <p:attrName>ppt_w</p:attrName>
                                        </p:attrNameLst>
                                      </p:cBhvr>
                                      <p:tavLst>
                                        <p:tav tm="0">
                                          <p:val>
                                            <p:fltVal val="0"/>
                                          </p:val>
                                        </p:tav>
                                        <p:tav tm="100000">
                                          <p:val>
                                            <p:strVal val="#ppt_w"/>
                                          </p:val>
                                        </p:tav>
                                      </p:tavLst>
                                    </p:anim>
                                    <p:anim calcmode="lin" valueType="num">
                                      <p:cBhvr>
                                        <p:cTn id="80" dur="500" fill="hold"/>
                                        <p:tgtEl>
                                          <p:spTgt spid="92"/>
                                        </p:tgtEl>
                                        <p:attrNameLst>
                                          <p:attrName>ppt_h</p:attrName>
                                        </p:attrNameLst>
                                      </p:cBhvr>
                                      <p:tavLst>
                                        <p:tav tm="0">
                                          <p:val>
                                            <p:fltVal val="0"/>
                                          </p:val>
                                        </p:tav>
                                        <p:tav tm="100000">
                                          <p:val>
                                            <p:strVal val="#ppt_h"/>
                                          </p:val>
                                        </p:tav>
                                      </p:tavLst>
                                    </p:anim>
                                    <p:animEffect transition="in" filter="fade">
                                      <p:cBhvr>
                                        <p:cTn id="81" dur="500"/>
                                        <p:tgtEl>
                                          <p:spTgt spid="92"/>
                                        </p:tgtEl>
                                      </p:cBhvr>
                                    </p:animEffect>
                                  </p:childTnLst>
                                </p:cTn>
                              </p:par>
                              <p:par>
                                <p:cTn id="82" presetID="53" presetClass="entr" presetSubtype="16" fill="hold" nodeType="withEffect">
                                  <p:stCondLst>
                                    <p:cond delay="500"/>
                                  </p:stCondLst>
                                  <p:childTnLst>
                                    <p:set>
                                      <p:cBhvr>
                                        <p:cTn id="83" dur="1" fill="hold">
                                          <p:stCondLst>
                                            <p:cond delay="0"/>
                                          </p:stCondLst>
                                        </p:cTn>
                                        <p:tgtEl>
                                          <p:spTgt spid="98"/>
                                        </p:tgtEl>
                                        <p:attrNameLst>
                                          <p:attrName>style.visibility</p:attrName>
                                        </p:attrNameLst>
                                      </p:cBhvr>
                                      <p:to>
                                        <p:strVal val="visible"/>
                                      </p:to>
                                    </p:set>
                                    <p:anim calcmode="lin" valueType="num">
                                      <p:cBhvr>
                                        <p:cTn id="84" dur="500" fill="hold"/>
                                        <p:tgtEl>
                                          <p:spTgt spid="98"/>
                                        </p:tgtEl>
                                        <p:attrNameLst>
                                          <p:attrName>ppt_w</p:attrName>
                                        </p:attrNameLst>
                                      </p:cBhvr>
                                      <p:tavLst>
                                        <p:tav tm="0">
                                          <p:val>
                                            <p:fltVal val="0"/>
                                          </p:val>
                                        </p:tav>
                                        <p:tav tm="100000">
                                          <p:val>
                                            <p:strVal val="#ppt_w"/>
                                          </p:val>
                                        </p:tav>
                                      </p:tavLst>
                                    </p:anim>
                                    <p:anim calcmode="lin" valueType="num">
                                      <p:cBhvr>
                                        <p:cTn id="85" dur="500" fill="hold"/>
                                        <p:tgtEl>
                                          <p:spTgt spid="98"/>
                                        </p:tgtEl>
                                        <p:attrNameLst>
                                          <p:attrName>ppt_h</p:attrName>
                                        </p:attrNameLst>
                                      </p:cBhvr>
                                      <p:tavLst>
                                        <p:tav tm="0">
                                          <p:val>
                                            <p:fltVal val="0"/>
                                          </p:val>
                                        </p:tav>
                                        <p:tav tm="100000">
                                          <p:val>
                                            <p:strVal val="#ppt_h"/>
                                          </p:val>
                                        </p:tav>
                                      </p:tavLst>
                                    </p:anim>
                                    <p:animEffect transition="in" filter="fade">
                                      <p:cBhvr>
                                        <p:cTn id="86" dur="500"/>
                                        <p:tgtEl>
                                          <p:spTgt spid="98"/>
                                        </p:tgtEl>
                                      </p:cBhvr>
                                    </p:animEffect>
                                  </p:childTnLst>
                                </p:cTn>
                              </p:par>
                            </p:childTnLst>
                          </p:cTn>
                        </p:par>
                        <p:par>
                          <p:cTn id="87" fill="hold">
                            <p:stCondLst>
                              <p:cond delay="4250"/>
                            </p:stCondLst>
                            <p:childTnLst>
                              <p:par>
                                <p:cTn id="88" presetID="22" presetClass="entr" presetSubtype="1" fill="hold"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wipe(up)">
                                      <p:cBhvr>
                                        <p:cTn id="90" dur="500"/>
                                        <p:tgtEl>
                                          <p:spTgt spid="87"/>
                                        </p:tgtEl>
                                      </p:cBhvr>
                                    </p:animEffect>
                                  </p:childTnLst>
                                </p:cTn>
                              </p:par>
                              <p:par>
                                <p:cTn id="91" presetID="53" presetClass="entr" presetSubtype="16" fill="hold" nodeType="withEffect">
                                  <p:stCondLst>
                                    <p:cond delay="500"/>
                                  </p:stCondLst>
                                  <p:childTnLst>
                                    <p:set>
                                      <p:cBhvr>
                                        <p:cTn id="92" dur="1" fill="hold">
                                          <p:stCondLst>
                                            <p:cond delay="0"/>
                                          </p:stCondLst>
                                        </p:cTn>
                                        <p:tgtEl>
                                          <p:spTgt spid="115"/>
                                        </p:tgtEl>
                                        <p:attrNameLst>
                                          <p:attrName>style.visibility</p:attrName>
                                        </p:attrNameLst>
                                      </p:cBhvr>
                                      <p:to>
                                        <p:strVal val="visible"/>
                                      </p:to>
                                    </p:set>
                                    <p:anim calcmode="lin" valueType="num">
                                      <p:cBhvr>
                                        <p:cTn id="93" dur="500" fill="hold"/>
                                        <p:tgtEl>
                                          <p:spTgt spid="115"/>
                                        </p:tgtEl>
                                        <p:attrNameLst>
                                          <p:attrName>ppt_w</p:attrName>
                                        </p:attrNameLst>
                                      </p:cBhvr>
                                      <p:tavLst>
                                        <p:tav tm="0">
                                          <p:val>
                                            <p:fltVal val="0"/>
                                          </p:val>
                                        </p:tav>
                                        <p:tav tm="100000">
                                          <p:val>
                                            <p:strVal val="#ppt_w"/>
                                          </p:val>
                                        </p:tav>
                                      </p:tavLst>
                                    </p:anim>
                                    <p:anim calcmode="lin" valueType="num">
                                      <p:cBhvr>
                                        <p:cTn id="94" dur="500" fill="hold"/>
                                        <p:tgtEl>
                                          <p:spTgt spid="115"/>
                                        </p:tgtEl>
                                        <p:attrNameLst>
                                          <p:attrName>ppt_h</p:attrName>
                                        </p:attrNameLst>
                                      </p:cBhvr>
                                      <p:tavLst>
                                        <p:tav tm="0">
                                          <p:val>
                                            <p:fltVal val="0"/>
                                          </p:val>
                                        </p:tav>
                                        <p:tav tm="100000">
                                          <p:val>
                                            <p:strVal val="#ppt_h"/>
                                          </p:val>
                                        </p:tav>
                                      </p:tavLst>
                                    </p:anim>
                                    <p:animEffect transition="in" filter="fade">
                                      <p:cBhvr>
                                        <p:cTn id="95" dur="500"/>
                                        <p:tgtEl>
                                          <p:spTgt spid="115"/>
                                        </p:tgtEl>
                                      </p:cBhvr>
                                    </p:animEffect>
                                  </p:childTnLst>
                                </p:cTn>
                              </p:par>
                              <p:par>
                                <p:cTn id="96" presetID="53" presetClass="entr" presetSubtype="16" fill="hold" nodeType="withEffect">
                                  <p:stCondLst>
                                    <p:cond delay="500"/>
                                  </p:stCondLst>
                                  <p:childTnLst>
                                    <p:set>
                                      <p:cBhvr>
                                        <p:cTn id="97" dur="1" fill="hold">
                                          <p:stCondLst>
                                            <p:cond delay="0"/>
                                          </p:stCondLst>
                                        </p:cTn>
                                        <p:tgtEl>
                                          <p:spTgt spid="104"/>
                                        </p:tgtEl>
                                        <p:attrNameLst>
                                          <p:attrName>style.visibility</p:attrName>
                                        </p:attrNameLst>
                                      </p:cBhvr>
                                      <p:to>
                                        <p:strVal val="visible"/>
                                      </p:to>
                                    </p:set>
                                    <p:anim calcmode="lin" valueType="num">
                                      <p:cBhvr>
                                        <p:cTn id="98" dur="500" fill="hold"/>
                                        <p:tgtEl>
                                          <p:spTgt spid="104"/>
                                        </p:tgtEl>
                                        <p:attrNameLst>
                                          <p:attrName>ppt_w</p:attrName>
                                        </p:attrNameLst>
                                      </p:cBhvr>
                                      <p:tavLst>
                                        <p:tav tm="0">
                                          <p:val>
                                            <p:fltVal val="0"/>
                                          </p:val>
                                        </p:tav>
                                        <p:tav tm="100000">
                                          <p:val>
                                            <p:strVal val="#ppt_w"/>
                                          </p:val>
                                        </p:tav>
                                      </p:tavLst>
                                    </p:anim>
                                    <p:anim calcmode="lin" valueType="num">
                                      <p:cBhvr>
                                        <p:cTn id="99" dur="500" fill="hold"/>
                                        <p:tgtEl>
                                          <p:spTgt spid="104"/>
                                        </p:tgtEl>
                                        <p:attrNameLst>
                                          <p:attrName>ppt_h</p:attrName>
                                        </p:attrNameLst>
                                      </p:cBhvr>
                                      <p:tavLst>
                                        <p:tav tm="0">
                                          <p:val>
                                            <p:fltVal val="0"/>
                                          </p:val>
                                        </p:tav>
                                        <p:tav tm="100000">
                                          <p:val>
                                            <p:strVal val="#ppt_h"/>
                                          </p:val>
                                        </p:tav>
                                      </p:tavLst>
                                    </p:anim>
                                    <p:animEffect transition="in" filter="fade">
                                      <p:cBhvr>
                                        <p:cTn id="100" dur="500"/>
                                        <p:tgtEl>
                                          <p:spTgt spid="104"/>
                                        </p:tgtEl>
                                      </p:cBhvr>
                                    </p:animEffect>
                                  </p:childTnLst>
                                </p:cTn>
                              </p:par>
                              <p:par>
                                <p:cTn id="101" presetID="53" presetClass="entr" presetSubtype="16" fill="hold" nodeType="withEffect">
                                  <p:stCondLst>
                                    <p:cond delay="500"/>
                                  </p:stCondLst>
                                  <p:childTnLst>
                                    <p:set>
                                      <p:cBhvr>
                                        <p:cTn id="102" dur="1" fill="hold">
                                          <p:stCondLst>
                                            <p:cond delay="0"/>
                                          </p:stCondLst>
                                        </p:cTn>
                                        <p:tgtEl>
                                          <p:spTgt spid="121"/>
                                        </p:tgtEl>
                                        <p:attrNameLst>
                                          <p:attrName>style.visibility</p:attrName>
                                        </p:attrNameLst>
                                      </p:cBhvr>
                                      <p:to>
                                        <p:strVal val="visible"/>
                                      </p:to>
                                    </p:set>
                                    <p:anim calcmode="lin" valueType="num">
                                      <p:cBhvr>
                                        <p:cTn id="103" dur="500" fill="hold"/>
                                        <p:tgtEl>
                                          <p:spTgt spid="121"/>
                                        </p:tgtEl>
                                        <p:attrNameLst>
                                          <p:attrName>ppt_w</p:attrName>
                                        </p:attrNameLst>
                                      </p:cBhvr>
                                      <p:tavLst>
                                        <p:tav tm="0">
                                          <p:val>
                                            <p:fltVal val="0"/>
                                          </p:val>
                                        </p:tav>
                                        <p:tav tm="100000">
                                          <p:val>
                                            <p:strVal val="#ppt_w"/>
                                          </p:val>
                                        </p:tav>
                                      </p:tavLst>
                                    </p:anim>
                                    <p:anim calcmode="lin" valueType="num">
                                      <p:cBhvr>
                                        <p:cTn id="104" dur="500" fill="hold"/>
                                        <p:tgtEl>
                                          <p:spTgt spid="121"/>
                                        </p:tgtEl>
                                        <p:attrNameLst>
                                          <p:attrName>ppt_h</p:attrName>
                                        </p:attrNameLst>
                                      </p:cBhvr>
                                      <p:tavLst>
                                        <p:tav tm="0">
                                          <p:val>
                                            <p:fltVal val="0"/>
                                          </p:val>
                                        </p:tav>
                                        <p:tav tm="100000">
                                          <p:val>
                                            <p:strVal val="#ppt_h"/>
                                          </p:val>
                                        </p:tav>
                                      </p:tavLst>
                                    </p:anim>
                                    <p:animEffect transition="in" filter="fade">
                                      <p:cBhvr>
                                        <p:cTn id="105" dur="500"/>
                                        <p:tgtEl>
                                          <p:spTgt spid="121"/>
                                        </p:tgtEl>
                                      </p:cBhvr>
                                    </p:animEffect>
                                  </p:childTnLst>
                                </p:cTn>
                              </p:par>
                              <p:par>
                                <p:cTn id="106" presetID="53" presetClass="entr" presetSubtype="16" fill="hold" nodeType="withEffect">
                                  <p:stCondLst>
                                    <p:cond delay="500"/>
                                  </p:stCondLst>
                                  <p:childTnLst>
                                    <p:set>
                                      <p:cBhvr>
                                        <p:cTn id="107" dur="1" fill="hold">
                                          <p:stCondLst>
                                            <p:cond delay="0"/>
                                          </p:stCondLst>
                                        </p:cTn>
                                        <p:tgtEl>
                                          <p:spTgt spid="132"/>
                                        </p:tgtEl>
                                        <p:attrNameLst>
                                          <p:attrName>style.visibility</p:attrName>
                                        </p:attrNameLst>
                                      </p:cBhvr>
                                      <p:to>
                                        <p:strVal val="visible"/>
                                      </p:to>
                                    </p:set>
                                    <p:anim calcmode="lin" valueType="num">
                                      <p:cBhvr>
                                        <p:cTn id="108" dur="500" fill="hold"/>
                                        <p:tgtEl>
                                          <p:spTgt spid="132"/>
                                        </p:tgtEl>
                                        <p:attrNameLst>
                                          <p:attrName>ppt_w</p:attrName>
                                        </p:attrNameLst>
                                      </p:cBhvr>
                                      <p:tavLst>
                                        <p:tav tm="0">
                                          <p:val>
                                            <p:fltVal val="0"/>
                                          </p:val>
                                        </p:tav>
                                        <p:tav tm="100000">
                                          <p:val>
                                            <p:strVal val="#ppt_w"/>
                                          </p:val>
                                        </p:tav>
                                      </p:tavLst>
                                    </p:anim>
                                    <p:anim calcmode="lin" valueType="num">
                                      <p:cBhvr>
                                        <p:cTn id="109" dur="500" fill="hold"/>
                                        <p:tgtEl>
                                          <p:spTgt spid="132"/>
                                        </p:tgtEl>
                                        <p:attrNameLst>
                                          <p:attrName>ppt_h</p:attrName>
                                        </p:attrNameLst>
                                      </p:cBhvr>
                                      <p:tavLst>
                                        <p:tav tm="0">
                                          <p:val>
                                            <p:fltVal val="0"/>
                                          </p:val>
                                        </p:tav>
                                        <p:tav tm="100000">
                                          <p:val>
                                            <p:strVal val="#ppt_h"/>
                                          </p:val>
                                        </p:tav>
                                      </p:tavLst>
                                    </p:anim>
                                    <p:animEffect transition="in" filter="fade">
                                      <p:cBhvr>
                                        <p:cTn id="110" dur="500"/>
                                        <p:tgtEl>
                                          <p:spTgt spid="132"/>
                                        </p:tgtEl>
                                      </p:cBhvr>
                                    </p:animEffect>
                                  </p:childTnLst>
                                </p:cTn>
                              </p:par>
                            </p:childTnLst>
                          </p:cTn>
                        </p:par>
                        <p:par>
                          <p:cTn id="111" fill="hold">
                            <p:stCondLst>
                              <p:cond delay="5250"/>
                            </p:stCondLst>
                            <p:childTnLst>
                              <p:par>
                                <p:cTn id="112" presetID="22" presetClass="entr" presetSubtype="1" fill="hold" nodeType="after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wipe(up)">
                                      <p:cBhvr>
                                        <p:cTn id="11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信息化建设</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05</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Freeform 171">
            <a:extLst>
              <a:ext uri="{FF2B5EF4-FFF2-40B4-BE49-F238E27FC236}">
                <a16:creationId xmlns:a16="http://schemas.microsoft.com/office/drawing/2014/main" id="{3B66F985-6633-4396-8CAE-64A5308EE1FA}"/>
              </a:ext>
            </a:extLst>
          </p:cNvPr>
          <p:cNvSpPr>
            <a:spLocks noChangeArrowheads="1"/>
          </p:cNvSpPr>
          <p:nvPr/>
        </p:nvSpPr>
        <p:spPr bwMode="auto">
          <a:xfrm>
            <a:off x="5674781" y="2144183"/>
            <a:ext cx="842434" cy="842434"/>
          </a:xfrm>
          <a:custGeom>
            <a:avLst/>
            <a:gdLst>
              <a:gd name="T0" fmla="*/ 106062 w 589"/>
              <a:gd name="T1" fmla="*/ 69145 h 590"/>
              <a:gd name="T2" fmla="*/ 106062 w 589"/>
              <a:gd name="T3" fmla="*/ 137930 h 590"/>
              <a:gd name="T4" fmla="*/ 106062 w 589"/>
              <a:gd name="T5" fmla="*/ 69145 h 590"/>
              <a:gd name="T6" fmla="*/ 106062 w 589"/>
              <a:gd name="T7" fmla="*/ 127486 h 590"/>
              <a:gd name="T8" fmla="*/ 106062 w 589"/>
              <a:gd name="T9" fmla="*/ 84991 h 590"/>
              <a:gd name="T10" fmla="*/ 106062 w 589"/>
              <a:gd name="T11" fmla="*/ 127486 h 590"/>
              <a:gd name="T12" fmla="*/ 207074 w 589"/>
              <a:gd name="T13" fmla="*/ 127486 h 590"/>
              <a:gd name="T14" fmla="*/ 190840 w 589"/>
              <a:gd name="T15" fmla="*/ 106239 h 590"/>
              <a:gd name="T16" fmla="*/ 207074 w 589"/>
              <a:gd name="T17" fmla="*/ 79589 h 590"/>
              <a:gd name="T18" fmla="*/ 196251 w 589"/>
              <a:gd name="T19" fmla="*/ 37454 h 590"/>
              <a:gd name="T20" fmla="*/ 159093 w 589"/>
              <a:gd name="T21" fmla="*/ 42495 h 590"/>
              <a:gd name="T22" fmla="*/ 132397 w 589"/>
              <a:gd name="T23" fmla="*/ 10804 h 590"/>
              <a:gd name="T24" fmla="*/ 90189 w 589"/>
              <a:gd name="T25" fmla="*/ 0 h 590"/>
              <a:gd name="T26" fmla="*/ 79366 w 589"/>
              <a:gd name="T27" fmla="*/ 26650 h 590"/>
              <a:gd name="T28" fmla="*/ 37158 w 589"/>
              <a:gd name="T29" fmla="*/ 32052 h 590"/>
              <a:gd name="T30" fmla="*/ 0 w 589"/>
              <a:gd name="T31" fmla="*/ 58701 h 590"/>
              <a:gd name="T32" fmla="*/ 20924 w 589"/>
              <a:gd name="T33" fmla="*/ 90393 h 590"/>
              <a:gd name="T34" fmla="*/ 20924 w 589"/>
              <a:gd name="T35" fmla="*/ 122084 h 590"/>
              <a:gd name="T36" fmla="*/ 0 w 589"/>
              <a:gd name="T37" fmla="*/ 148734 h 590"/>
              <a:gd name="T38" fmla="*/ 37158 w 589"/>
              <a:gd name="T39" fmla="*/ 180425 h 590"/>
              <a:gd name="T40" fmla="*/ 79366 w 589"/>
              <a:gd name="T41" fmla="*/ 185827 h 590"/>
              <a:gd name="T42" fmla="*/ 90189 w 589"/>
              <a:gd name="T43" fmla="*/ 212117 h 590"/>
              <a:gd name="T44" fmla="*/ 132397 w 589"/>
              <a:gd name="T45" fmla="*/ 196271 h 590"/>
              <a:gd name="T46" fmla="*/ 159093 w 589"/>
              <a:gd name="T47" fmla="*/ 169982 h 590"/>
              <a:gd name="T48" fmla="*/ 196251 w 589"/>
              <a:gd name="T49" fmla="*/ 175023 h 590"/>
              <a:gd name="T50" fmla="*/ 207074 w 589"/>
              <a:gd name="T51" fmla="*/ 127486 h 590"/>
              <a:gd name="T52" fmla="*/ 196251 w 589"/>
              <a:gd name="T53" fmla="*/ 148734 h 590"/>
              <a:gd name="T54" fmla="*/ 180378 w 589"/>
              <a:gd name="T55" fmla="*/ 164580 h 590"/>
              <a:gd name="T56" fmla="*/ 121935 w 589"/>
              <a:gd name="T57" fmla="*/ 175023 h 590"/>
              <a:gd name="T58" fmla="*/ 111473 w 589"/>
              <a:gd name="T59" fmla="*/ 196271 h 590"/>
              <a:gd name="T60" fmla="*/ 90189 w 589"/>
              <a:gd name="T61" fmla="*/ 190869 h 590"/>
              <a:gd name="T62" fmla="*/ 53031 w 589"/>
              <a:gd name="T63" fmla="*/ 153776 h 590"/>
              <a:gd name="T64" fmla="*/ 26335 w 589"/>
              <a:gd name="T65" fmla="*/ 159178 h 590"/>
              <a:gd name="T66" fmla="*/ 20924 w 589"/>
              <a:gd name="T67" fmla="*/ 137930 h 590"/>
              <a:gd name="T68" fmla="*/ 37158 w 589"/>
              <a:gd name="T69" fmla="*/ 106239 h 590"/>
              <a:gd name="T70" fmla="*/ 20924 w 589"/>
              <a:gd name="T71" fmla="*/ 69145 h 590"/>
              <a:gd name="T72" fmla="*/ 26335 w 589"/>
              <a:gd name="T73" fmla="*/ 47897 h 590"/>
              <a:gd name="T74" fmla="*/ 53031 w 589"/>
              <a:gd name="T75" fmla="*/ 58701 h 590"/>
              <a:gd name="T76" fmla="*/ 90189 w 589"/>
              <a:gd name="T77" fmla="*/ 21248 h 590"/>
              <a:gd name="T78" fmla="*/ 111473 w 589"/>
              <a:gd name="T79" fmla="*/ 10804 h 590"/>
              <a:gd name="T80" fmla="*/ 121935 w 589"/>
              <a:gd name="T81" fmla="*/ 37454 h 590"/>
              <a:gd name="T82" fmla="*/ 180378 w 589"/>
              <a:gd name="T83" fmla="*/ 47897 h 590"/>
              <a:gd name="T84" fmla="*/ 196251 w 589"/>
              <a:gd name="T85" fmla="*/ 58701 h 590"/>
              <a:gd name="T86" fmla="*/ 174966 w 589"/>
              <a:gd name="T87" fmla="*/ 79589 h 590"/>
              <a:gd name="T88" fmla="*/ 174966 w 589"/>
              <a:gd name="T89" fmla="*/ 127486 h 590"/>
              <a:gd name="T90" fmla="*/ 196251 w 589"/>
              <a:gd name="T91" fmla="*/ 148734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590">
                <a:moveTo>
                  <a:pt x="294" y="192"/>
                </a:moveTo>
                <a:lnTo>
                  <a:pt x="294" y="192"/>
                </a:lnTo>
                <a:cubicBezTo>
                  <a:pt x="235" y="192"/>
                  <a:pt x="191" y="236"/>
                  <a:pt x="191" y="295"/>
                </a:cubicBezTo>
                <a:cubicBezTo>
                  <a:pt x="191" y="339"/>
                  <a:pt x="235" y="383"/>
                  <a:pt x="294" y="383"/>
                </a:cubicBezTo>
                <a:cubicBezTo>
                  <a:pt x="353" y="383"/>
                  <a:pt x="397" y="339"/>
                  <a:pt x="397" y="295"/>
                </a:cubicBezTo>
                <a:cubicBezTo>
                  <a:pt x="397" y="236"/>
                  <a:pt x="353" y="192"/>
                  <a:pt x="294" y="192"/>
                </a:cubicBezTo>
                <a:close/>
                <a:moveTo>
                  <a:pt x="294" y="354"/>
                </a:moveTo>
                <a:lnTo>
                  <a:pt x="294" y="354"/>
                </a:lnTo>
                <a:cubicBezTo>
                  <a:pt x="265" y="354"/>
                  <a:pt x="235" y="324"/>
                  <a:pt x="235" y="295"/>
                </a:cubicBezTo>
                <a:cubicBezTo>
                  <a:pt x="235" y="251"/>
                  <a:pt x="265" y="236"/>
                  <a:pt x="294" y="236"/>
                </a:cubicBezTo>
                <a:cubicBezTo>
                  <a:pt x="324" y="236"/>
                  <a:pt x="353" y="251"/>
                  <a:pt x="353" y="295"/>
                </a:cubicBezTo>
                <a:cubicBezTo>
                  <a:pt x="353" y="324"/>
                  <a:pt x="324" y="354"/>
                  <a:pt x="294" y="354"/>
                </a:cubicBezTo>
                <a:close/>
                <a:moveTo>
                  <a:pt x="574" y="354"/>
                </a:moveTo>
                <a:lnTo>
                  <a:pt x="574" y="354"/>
                </a:lnTo>
                <a:cubicBezTo>
                  <a:pt x="529" y="339"/>
                  <a:pt x="529" y="339"/>
                  <a:pt x="529" y="339"/>
                </a:cubicBezTo>
                <a:cubicBezTo>
                  <a:pt x="529" y="324"/>
                  <a:pt x="529" y="309"/>
                  <a:pt x="529" y="295"/>
                </a:cubicBezTo>
                <a:cubicBezTo>
                  <a:pt x="529" y="280"/>
                  <a:pt x="529" y="265"/>
                  <a:pt x="529" y="251"/>
                </a:cubicBezTo>
                <a:cubicBezTo>
                  <a:pt x="574" y="221"/>
                  <a:pt x="574" y="221"/>
                  <a:pt x="574" y="221"/>
                </a:cubicBezTo>
                <a:cubicBezTo>
                  <a:pt x="588" y="206"/>
                  <a:pt x="588" y="192"/>
                  <a:pt x="588" y="163"/>
                </a:cubicBezTo>
                <a:cubicBezTo>
                  <a:pt x="544" y="104"/>
                  <a:pt x="544" y="104"/>
                  <a:pt x="544" y="104"/>
                </a:cubicBezTo>
                <a:cubicBezTo>
                  <a:pt x="529" y="74"/>
                  <a:pt x="515" y="74"/>
                  <a:pt x="485" y="89"/>
                </a:cubicBezTo>
                <a:cubicBezTo>
                  <a:pt x="441" y="118"/>
                  <a:pt x="441" y="118"/>
                  <a:pt x="441" y="118"/>
                </a:cubicBezTo>
                <a:cubicBezTo>
                  <a:pt x="426" y="89"/>
                  <a:pt x="397" y="74"/>
                  <a:pt x="367" y="74"/>
                </a:cubicBezTo>
                <a:cubicBezTo>
                  <a:pt x="367" y="30"/>
                  <a:pt x="367" y="30"/>
                  <a:pt x="367" y="30"/>
                </a:cubicBezTo>
                <a:cubicBezTo>
                  <a:pt x="367" y="15"/>
                  <a:pt x="353" y="0"/>
                  <a:pt x="338" y="0"/>
                </a:cubicBezTo>
                <a:cubicBezTo>
                  <a:pt x="250" y="0"/>
                  <a:pt x="250" y="0"/>
                  <a:pt x="250" y="0"/>
                </a:cubicBezTo>
                <a:cubicBezTo>
                  <a:pt x="235" y="0"/>
                  <a:pt x="220" y="15"/>
                  <a:pt x="220" y="30"/>
                </a:cubicBezTo>
                <a:cubicBezTo>
                  <a:pt x="220" y="74"/>
                  <a:pt x="220" y="74"/>
                  <a:pt x="220" y="74"/>
                </a:cubicBezTo>
                <a:cubicBezTo>
                  <a:pt x="191" y="74"/>
                  <a:pt x="162" y="89"/>
                  <a:pt x="147" y="118"/>
                </a:cubicBezTo>
                <a:cubicBezTo>
                  <a:pt x="103" y="89"/>
                  <a:pt x="103" y="89"/>
                  <a:pt x="103" y="89"/>
                </a:cubicBezTo>
                <a:cubicBezTo>
                  <a:pt x="73" y="74"/>
                  <a:pt x="58" y="74"/>
                  <a:pt x="44" y="104"/>
                </a:cubicBezTo>
                <a:cubicBezTo>
                  <a:pt x="0" y="163"/>
                  <a:pt x="0" y="163"/>
                  <a:pt x="0" y="163"/>
                </a:cubicBezTo>
                <a:cubicBezTo>
                  <a:pt x="0" y="192"/>
                  <a:pt x="0" y="206"/>
                  <a:pt x="14" y="221"/>
                </a:cubicBezTo>
                <a:cubicBezTo>
                  <a:pt x="58" y="251"/>
                  <a:pt x="58" y="251"/>
                  <a:pt x="58" y="251"/>
                </a:cubicBezTo>
                <a:cubicBezTo>
                  <a:pt x="58" y="265"/>
                  <a:pt x="58" y="280"/>
                  <a:pt x="58" y="295"/>
                </a:cubicBezTo>
                <a:cubicBezTo>
                  <a:pt x="58" y="309"/>
                  <a:pt x="58" y="324"/>
                  <a:pt x="58" y="339"/>
                </a:cubicBezTo>
                <a:cubicBezTo>
                  <a:pt x="14" y="354"/>
                  <a:pt x="14" y="354"/>
                  <a:pt x="14" y="354"/>
                </a:cubicBezTo>
                <a:cubicBezTo>
                  <a:pt x="0" y="368"/>
                  <a:pt x="0" y="398"/>
                  <a:pt x="0" y="413"/>
                </a:cubicBezTo>
                <a:cubicBezTo>
                  <a:pt x="44" y="486"/>
                  <a:pt x="44" y="486"/>
                  <a:pt x="44" y="486"/>
                </a:cubicBezTo>
                <a:cubicBezTo>
                  <a:pt x="58" y="501"/>
                  <a:pt x="73" y="501"/>
                  <a:pt x="103" y="501"/>
                </a:cubicBezTo>
                <a:cubicBezTo>
                  <a:pt x="147" y="472"/>
                  <a:pt x="147" y="472"/>
                  <a:pt x="147" y="472"/>
                </a:cubicBezTo>
                <a:cubicBezTo>
                  <a:pt x="162" y="486"/>
                  <a:pt x="191" y="501"/>
                  <a:pt x="220" y="516"/>
                </a:cubicBezTo>
                <a:cubicBezTo>
                  <a:pt x="220" y="545"/>
                  <a:pt x="220" y="545"/>
                  <a:pt x="220" y="545"/>
                </a:cubicBezTo>
                <a:cubicBezTo>
                  <a:pt x="220" y="560"/>
                  <a:pt x="235" y="589"/>
                  <a:pt x="250" y="589"/>
                </a:cubicBezTo>
                <a:cubicBezTo>
                  <a:pt x="338" y="589"/>
                  <a:pt x="338" y="589"/>
                  <a:pt x="338" y="589"/>
                </a:cubicBezTo>
                <a:cubicBezTo>
                  <a:pt x="353" y="589"/>
                  <a:pt x="367" y="560"/>
                  <a:pt x="367" y="545"/>
                </a:cubicBezTo>
                <a:cubicBezTo>
                  <a:pt x="367" y="516"/>
                  <a:pt x="367" y="516"/>
                  <a:pt x="367" y="516"/>
                </a:cubicBezTo>
                <a:cubicBezTo>
                  <a:pt x="397" y="501"/>
                  <a:pt x="426" y="486"/>
                  <a:pt x="441" y="472"/>
                </a:cubicBezTo>
                <a:cubicBezTo>
                  <a:pt x="485" y="501"/>
                  <a:pt x="485" y="501"/>
                  <a:pt x="485" y="501"/>
                </a:cubicBezTo>
                <a:cubicBezTo>
                  <a:pt x="515" y="501"/>
                  <a:pt x="529" y="501"/>
                  <a:pt x="544" y="486"/>
                </a:cubicBezTo>
                <a:cubicBezTo>
                  <a:pt x="588" y="413"/>
                  <a:pt x="588" y="413"/>
                  <a:pt x="588" y="413"/>
                </a:cubicBezTo>
                <a:cubicBezTo>
                  <a:pt x="588" y="398"/>
                  <a:pt x="588" y="368"/>
                  <a:pt x="574" y="354"/>
                </a:cubicBezTo>
                <a:close/>
                <a:moveTo>
                  <a:pt x="544" y="413"/>
                </a:moveTo>
                <a:lnTo>
                  <a:pt x="544" y="413"/>
                </a:lnTo>
                <a:cubicBezTo>
                  <a:pt x="515" y="442"/>
                  <a:pt x="515" y="442"/>
                  <a:pt x="515" y="442"/>
                </a:cubicBezTo>
                <a:cubicBezTo>
                  <a:pt x="515" y="457"/>
                  <a:pt x="500" y="457"/>
                  <a:pt x="500" y="457"/>
                </a:cubicBezTo>
                <a:cubicBezTo>
                  <a:pt x="441" y="427"/>
                  <a:pt x="441" y="427"/>
                  <a:pt x="441" y="427"/>
                </a:cubicBezTo>
                <a:cubicBezTo>
                  <a:pt x="412" y="457"/>
                  <a:pt x="382" y="472"/>
                  <a:pt x="338" y="486"/>
                </a:cubicBezTo>
                <a:cubicBezTo>
                  <a:pt x="338" y="530"/>
                  <a:pt x="338" y="530"/>
                  <a:pt x="338" y="530"/>
                </a:cubicBezTo>
                <a:cubicBezTo>
                  <a:pt x="338" y="530"/>
                  <a:pt x="324" y="545"/>
                  <a:pt x="309" y="545"/>
                </a:cubicBezTo>
                <a:cubicBezTo>
                  <a:pt x="279" y="545"/>
                  <a:pt x="279" y="545"/>
                  <a:pt x="279" y="545"/>
                </a:cubicBezTo>
                <a:cubicBezTo>
                  <a:pt x="265" y="545"/>
                  <a:pt x="250" y="530"/>
                  <a:pt x="250" y="530"/>
                </a:cubicBezTo>
                <a:cubicBezTo>
                  <a:pt x="250" y="486"/>
                  <a:pt x="250" y="486"/>
                  <a:pt x="250" y="486"/>
                </a:cubicBezTo>
                <a:cubicBezTo>
                  <a:pt x="206" y="472"/>
                  <a:pt x="176" y="457"/>
                  <a:pt x="147" y="427"/>
                </a:cubicBezTo>
                <a:cubicBezTo>
                  <a:pt x="88" y="457"/>
                  <a:pt x="88" y="457"/>
                  <a:pt x="88" y="457"/>
                </a:cubicBezTo>
                <a:cubicBezTo>
                  <a:pt x="88" y="457"/>
                  <a:pt x="73" y="457"/>
                  <a:pt x="73" y="442"/>
                </a:cubicBezTo>
                <a:cubicBezTo>
                  <a:pt x="44" y="413"/>
                  <a:pt x="44" y="413"/>
                  <a:pt x="44" y="413"/>
                </a:cubicBezTo>
                <a:cubicBezTo>
                  <a:pt x="44" y="398"/>
                  <a:pt x="44" y="383"/>
                  <a:pt x="58" y="383"/>
                </a:cubicBezTo>
                <a:cubicBezTo>
                  <a:pt x="103" y="354"/>
                  <a:pt x="103" y="354"/>
                  <a:pt x="103" y="354"/>
                </a:cubicBezTo>
                <a:cubicBezTo>
                  <a:pt x="103" y="339"/>
                  <a:pt x="103" y="309"/>
                  <a:pt x="103" y="295"/>
                </a:cubicBezTo>
                <a:cubicBezTo>
                  <a:pt x="103" y="265"/>
                  <a:pt x="103" y="251"/>
                  <a:pt x="103" y="221"/>
                </a:cubicBezTo>
                <a:cubicBezTo>
                  <a:pt x="58" y="192"/>
                  <a:pt x="58" y="192"/>
                  <a:pt x="58" y="192"/>
                </a:cubicBezTo>
                <a:cubicBezTo>
                  <a:pt x="44" y="192"/>
                  <a:pt x="44" y="177"/>
                  <a:pt x="44" y="163"/>
                </a:cubicBezTo>
                <a:cubicBezTo>
                  <a:pt x="73" y="133"/>
                  <a:pt x="73" y="133"/>
                  <a:pt x="73" y="133"/>
                </a:cubicBezTo>
                <a:cubicBezTo>
                  <a:pt x="73" y="133"/>
                  <a:pt x="88" y="118"/>
                  <a:pt x="88" y="133"/>
                </a:cubicBezTo>
                <a:cubicBezTo>
                  <a:pt x="147" y="163"/>
                  <a:pt x="147" y="163"/>
                  <a:pt x="147" y="163"/>
                </a:cubicBezTo>
                <a:cubicBezTo>
                  <a:pt x="176" y="133"/>
                  <a:pt x="206" y="104"/>
                  <a:pt x="250" y="104"/>
                </a:cubicBezTo>
                <a:cubicBezTo>
                  <a:pt x="250" y="59"/>
                  <a:pt x="250" y="59"/>
                  <a:pt x="250" y="59"/>
                </a:cubicBezTo>
                <a:cubicBezTo>
                  <a:pt x="250" y="45"/>
                  <a:pt x="265" y="30"/>
                  <a:pt x="279" y="30"/>
                </a:cubicBezTo>
                <a:cubicBezTo>
                  <a:pt x="309" y="30"/>
                  <a:pt x="309" y="30"/>
                  <a:pt x="309" y="30"/>
                </a:cubicBezTo>
                <a:cubicBezTo>
                  <a:pt x="324" y="30"/>
                  <a:pt x="338" y="45"/>
                  <a:pt x="338" y="59"/>
                </a:cubicBezTo>
                <a:cubicBezTo>
                  <a:pt x="338" y="104"/>
                  <a:pt x="338" y="104"/>
                  <a:pt x="338" y="104"/>
                </a:cubicBezTo>
                <a:cubicBezTo>
                  <a:pt x="382" y="104"/>
                  <a:pt x="412" y="133"/>
                  <a:pt x="441" y="163"/>
                </a:cubicBezTo>
                <a:cubicBezTo>
                  <a:pt x="500" y="133"/>
                  <a:pt x="500" y="133"/>
                  <a:pt x="500" y="133"/>
                </a:cubicBezTo>
                <a:cubicBezTo>
                  <a:pt x="500" y="118"/>
                  <a:pt x="515" y="133"/>
                  <a:pt x="515" y="133"/>
                </a:cubicBezTo>
                <a:cubicBezTo>
                  <a:pt x="544" y="163"/>
                  <a:pt x="544" y="163"/>
                  <a:pt x="544" y="163"/>
                </a:cubicBezTo>
                <a:cubicBezTo>
                  <a:pt x="544" y="177"/>
                  <a:pt x="544" y="192"/>
                  <a:pt x="529" y="192"/>
                </a:cubicBezTo>
                <a:cubicBezTo>
                  <a:pt x="485" y="221"/>
                  <a:pt x="485" y="221"/>
                  <a:pt x="485" y="221"/>
                </a:cubicBezTo>
                <a:cubicBezTo>
                  <a:pt x="485" y="251"/>
                  <a:pt x="485" y="265"/>
                  <a:pt x="485" y="295"/>
                </a:cubicBezTo>
                <a:cubicBezTo>
                  <a:pt x="485" y="309"/>
                  <a:pt x="485" y="339"/>
                  <a:pt x="485" y="354"/>
                </a:cubicBezTo>
                <a:cubicBezTo>
                  <a:pt x="529" y="383"/>
                  <a:pt x="529" y="383"/>
                  <a:pt x="529" y="383"/>
                </a:cubicBezTo>
                <a:cubicBezTo>
                  <a:pt x="544" y="383"/>
                  <a:pt x="544" y="398"/>
                  <a:pt x="544" y="413"/>
                </a:cubicBezTo>
                <a:close/>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dirty="0">
              <a:cs typeface="+mn-ea"/>
              <a:sym typeface="+mn-lt"/>
            </a:endParaRPr>
          </a:p>
        </p:txBody>
      </p:sp>
    </p:spTree>
    <p:extLst>
      <p:ext uri="{BB962C8B-B14F-4D97-AF65-F5344CB8AC3E}">
        <p14:creationId xmlns:p14="http://schemas.microsoft.com/office/powerpoint/2010/main" val="472436884"/>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444925" y="2558639"/>
            <a:ext cx="2307167" cy="2309283"/>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21" name="Oval 6"/>
          <p:cNvSpPr>
            <a:spLocks noChangeArrowheads="1"/>
          </p:cNvSpPr>
          <p:nvPr/>
        </p:nvSpPr>
        <p:spPr bwMode="auto">
          <a:xfrm>
            <a:off x="4933951" y="2700789"/>
            <a:ext cx="2307167" cy="2309283"/>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22" name="Oval 7"/>
          <p:cNvSpPr>
            <a:spLocks noChangeArrowheads="1"/>
          </p:cNvSpPr>
          <p:nvPr/>
        </p:nvSpPr>
        <p:spPr bwMode="auto">
          <a:xfrm>
            <a:off x="9359901" y="2700789"/>
            <a:ext cx="2307167" cy="2309283"/>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23" name="Oval 8"/>
          <p:cNvSpPr>
            <a:spLocks noChangeArrowheads="1"/>
          </p:cNvSpPr>
          <p:nvPr/>
        </p:nvSpPr>
        <p:spPr bwMode="auto">
          <a:xfrm>
            <a:off x="2722034" y="1598006"/>
            <a:ext cx="2307167" cy="2307167"/>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24" name="Oval 9"/>
          <p:cNvSpPr>
            <a:spLocks noChangeArrowheads="1"/>
          </p:cNvSpPr>
          <p:nvPr/>
        </p:nvSpPr>
        <p:spPr bwMode="auto">
          <a:xfrm>
            <a:off x="7145867" y="1608590"/>
            <a:ext cx="2307167" cy="2307167"/>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grpSp>
        <p:nvGrpSpPr>
          <p:cNvPr id="25" name="组合 24"/>
          <p:cNvGrpSpPr/>
          <p:nvPr/>
        </p:nvGrpSpPr>
        <p:grpSpPr>
          <a:xfrm>
            <a:off x="1733125" y="4405139"/>
            <a:ext cx="1101515" cy="2908957"/>
            <a:chOff x="1299844" y="3197550"/>
            <a:chExt cx="826136" cy="2181718"/>
          </a:xfrm>
        </p:grpSpPr>
        <p:sp>
          <p:nvSpPr>
            <p:cNvPr id="26" name="Oval 5"/>
            <p:cNvSpPr>
              <a:spLocks noChangeArrowheads="1"/>
            </p:cNvSpPr>
            <p:nvPr/>
          </p:nvSpPr>
          <p:spPr bwMode="auto">
            <a:xfrm>
              <a:off x="1299844" y="3197550"/>
              <a:ext cx="826136" cy="828024"/>
            </a:xfrm>
            <a:prstGeom prst="ellips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215900" dir="8100000" sx="91000" sy="91000" algn="ctr" rotWithShape="0">
                <a:srgbClr val="000000">
                  <a:alpha val="58000"/>
                </a:srgbClr>
              </a:outerShdw>
            </a:effectLst>
          </p:spPr>
          <p:txBody>
            <a:bodyPr anchor="ctr"/>
            <a:lstStyle/>
            <a:p>
              <a:pPr algn="ctr" eaLnBrk="1" fontAlgn="auto" hangingPunct="1">
                <a:spcBef>
                  <a:spcPts val="0"/>
                </a:spcBef>
                <a:spcAft>
                  <a:spcPts val="0"/>
                </a:spcAft>
              </a:pPr>
              <a:endParaRPr lang="zh-CN" altLang="en-US" sz="2400" b="1">
                <a:solidFill>
                  <a:srgbClr val="0070C0"/>
                </a:solidFill>
                <a:cs typeface="+mn-ea"/>
                <a:sym typeface="+mn-lt"/>
              </a:endParaRPr>
            </a:p>
          </p:txBody>
        </p:sp>
        <p:sp>
          <p:nvSpPr>
            <p:cNvPr id="27" name="Oval 5"/>
            <p:cNvSpPr>
              <a:spLocks noChangeArrowheads="1"/>
            </p:cNvSpPr>
            <p:nvPr/>
          </p:nvSpPr>
          <p:spPr bwMode="auto">
            <a:xfrm>
              <a:off x="1370330" y="3263900"/>
              <a:ext cx="693738" cy="695325"/>
            </a:xfrm>
            <a:prstGeom prst="ellipse">
              <a:avLst/>
            </a:prstGeom>
            <a:solidFill>
              <a:srgbClr val="EB8484"/>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cxnSp>
          <p:nvCxnSpPr>
            <p:cNvPr id="28" name="直接连接符 27"/>
            <p:cNvCxnSpPr>
              <a:stCxn id="26" idx="4"/>
            </p:cNvCxnSpPr>
            <p:nvPr/>
          </p:nvCxnSpPr>
          <p:spPr>
            <a:xfrm>
              <a:off x="1712912" y="4025574"/>
              <a:ext cx="0" cy="1353694"/>
            </a:xfrm>
            <a:prstGeom prst="line">
              <a:avLst/>
            </a:prstGeom>
            <a:noFill/>
            <a:ln w="15875">
              <a:gradFill>
                <a:gsLst>
                  <a:gs pos="0">
                    <a:srgbClr val="FF6600"/>
                  </a:gs>
                  <a:gs pos="52000">
                    <a:srgbClr val="FF3300"/>
                  </a:gs>
                  <a:gs pos="100000">
                    <a:srgbClr val="EA2314"/>
                  </a:gs>
                </a:gsLst>
                <a:lin ang="18900000" scaled="0"/>
              </a:gradFill>
              <a:miter lim="800000"/>
              <a:headEnd type="none" w="med" len="med"/>
              <a:tailEnd type="none" w="med" len="med"/>
            </a:ln>
            <a:effectLst>
              <a:outerShdw blurRad="50800" dist="50800" dir="8100000" algn="tr" rotWithShape="0">
                <a:prstClr val="black">
                  <a:alpha val="20000"/>
                </a:prstClr>
              </a:outerShdw>
            </a:effectLst>
          </p:spPr>
        </p:cxnSp>
      </p:grpSp>
      <p:grpSp>
        <p:nvGrpSpPr>
          <p:cNvPr id="29" name="组合 28"/>
          <p:cNvGrpSpPr/>
          <p:nvPr/>
        </p:nvGrpSpPr>
        <p:grpSpPr>
          <a:xfrm>
            <a:off x="3633893" y="3498149"/>
            <a:ext cx="1101515" cy="3815948"/>
            <a:chOff x="2725420" y="2517307"/>
            <a:chExt cx="826136" cy="2861961"/>
          </a:xfrm>
        </p:grpSpPr>
        <p:sp>
          <p:nvSpPr>
            <p:cNvPr id="30" name="Oval 5"/>
            <p:cNvSpPr>
              <a:spLocks noChangeArrowheads="1"/>
            </p:cNvSpPr>
            <p:nvPr/>
          </p:nvSpPr>
          <p:spPr bwMode="auto">
            <a:xfrm>
              <a:off x="2725420" y="2517307"/>
              <a:ext cx="826136" cy="828024"/>
            </a:xfrm>
            <a:prstGeom prst="ellips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215900" dir="8100000" sx="91000" sy="91000" algn="ctr" rotWithShape="0">
                <a:srgbClr val="000000">
                  <a:alpha val="58000"/>
                </a:srgbClr>
              </a:outerShdw>
            </a:effectLst>
          </p:spPr>
          <p:txBody>
            <a:bodyPr anchor="ctr"/>
            <a:lstStyle/>
            <a:p>
              <a:pPr algn="ctr" eaLnBrk="1" fontAlgn="auto" hangingPunct="1">
                <a:spcBef>
                  <a:spcPts val="0"/>
                </a:spcBef>
                <a:spcAft>
                  <a:spcPts val="0"/>
                </a:spcAft>
              </a:pPr>
              <a:endParaRPr lang="zh-CN" altLang="en-US" sz="2400" b="1">
                <a:solidFill>
                  <a:srgbClr val="0070C0"/>
                </a:solidFill>
                <a:cs typeface="+mn-ea"/>
                <a:sym typeface="+mn-lt"/>
              </a:endParaRPr>
            </a:p>
          </p:txBody>
        </p:sp>
        <p:sp>
          <p:nvSpPr>
            <p:cNvPr id="31" name="Oval 5"/>
            <p:cNvSpPr>
              <a:spLocks noChangeArrowheads="1"/>
            </p:cNvSpPr>
            <p:nvPr/>
          </p:nvSpPr>
          <p:spPr bwMode="auto">
            <a:xfrm>
              <a:off x="2795905" y="2583657"/>
              <a:ext cx="693738" cy="695325"/>
            </a:xfrm>
            <a:prstGeom prst="ellipse">
              <a:avLst/>
            </a:prstGeom>
            <a:solidFill>
              <a:srgbClr val="01ADBF"/>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cxnSp>
          <p:nvCxnSpPr>
            <p:cNvPr id="32" name="直接连接符 31"/>
            <p:cNvCxnSpPr>
              <a:stCxn id="30" idx="4"/>
            </p:cNvCxnSpPr>
            <p:nvPr/>
          </p:nvCxnSpPr>
          <p:spPr>
            <a:xfrm>
              <a:off x="3138488" y="3345331"/>
              <a:ext cx="0" cy="2033937"/>
            </a:xfrm>
            <a:prstGeom prst="line">
              <a:avLst/>
            </a:prstGeom>
            <a:noFill/>
            <a:ln w="15875">
              <a:gradFill>
                <a:gsLst>
                  <a:gs pos="0">
                    <a:srgbClr val="FF6600"/>
                  </a:gs>
                  <a:gs pos="52000">
                    <a:srgbClr val="FF3300"/>
                  </a:gs>
                  <a:gs pos="100000">
                    <a:srgbClr val="EA2314"/>
                  </a:gs>
                </a:gsLst>
                <a:lin ang="18900000" scaled="0"/>
              </a:gradFill>
              <a:miter lim="800000"/>
              <a:headEnd type="none" w="med" len="med"/>
              <a:tailEnd type="none" w="med" len="med"/>
            </a:ln>
            <a:effectLst>
              <a:outerShdw blurRad="50800" dist="50800" dir="8100000" algn="tr" rotWithShape="0">
                <a:prstClr val="black">
                  <a:alpha val="20000"/>
                </a:prstClr>
              </a:outerShdw>
            </a:effectLst>
          </p:spPr>
        </p:cxnSp>
      </p:grpSp>
      <p:grpSp>
        <p:nvGrpSpPr>
          <p:cNvPr id="33" name="组合 32"/>
          <p:cNvGrpSpPr/>
          <p:nvPr/>
        </p:nvGrpSpPr>
        <p:grpSpPr>
          <a:xfrm>
            <a:off x="5524076" y="4516221"/>
            <a:ext cx="1101515" cy="2797875"/>
            <a:chOff x="4143057" y="3280862"/>
            <a:chExt cx="826136" cy="2098406"/>
          </a:xfrm>
        </p:grpSpPr>
        <p:sp>
          <p:nvSpPr>
            <p:cNvPr id="34" name="Oval 5"/>
            <p:cNvSpPr>
              <a:spLocks noChangeArrowheads="1"/>
            </p:cNvSpPr>
            <p:nvPr/>
          </p:nvSpPr>
          <p:spPr bwMode="auto">
            <a:xfrm>
              <a:off x="4143057" y="3280862"/>
              <a:ext cx="826136" cy="828024"/>
            </a:xfrm>
            <a:prstGeom prst="ellips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215900" dir="8100000" sx="91000" sy="91000" algn="ctr" rotWithShape="0">
                <a:srgbClr val="000000">
                  <a:alpha val="58000"/>
                </a:srgbClr>
              </a:outerShdw>
            </a:effectLst>
          </p:spPr>
          <p:txBody>
            <a:bodyPr anchor="ctr"/>
            <a:lstStyle/>
            <a:p>
              <a:pPr algn="ctr" eaLnBrk="1" fontAlgn="auto" hangingPunct="1">
                <a:spcBef>
                  <a:spcPts val="0"/>
                </a:spcBef>
                <a:spcAft>
                  <a:spcPts val="0"/>
                </a:spcAft>
              </a:pPr>
              <a:endParaRPr lang="zh-CN" altLang="en-US" sz="2400" b="1">
                <a:solidFill>
                  <a:srgbClr val="0070C0"/>
                </a:solidFill>
                <a:cs typeface="+mn-ea"/>
                <a:sym typeface="+mn-lt"/>
              </a:endParaRPr>
            </a:p>
          </p:txBody>
        </p:sp>
        <p:sp>
          <p:nvSpPr>
            <p:cNvPr id="35" name="Oval 5"/>
            <p:cNvSpPr>
              <a:spLocks noChangeArrowheads="1"/>
            </p:cNvSpPr>
            <p:nvPr/>
          </p:nvSpPr>
          <p:spPr bwMode="auto">
            <a:xfrm>
              <a:off x="4213543" y="3347212"/>
              <a:ext cx="693738" cy="695325"/>
            </a:xfrm>
            <a:prstGeom prst="ellipse">
              <a:avLst/>
            </a:prstGeom>
            <a:solidFill>
              <a:srgbClr val="FFB950"/>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dirty="0">
                <a:solidFill>
                  <a:srgbClr val="FFFFFF"/>
                </a:solidFill>
                <a:cs typeface="+mn-ea"/>
                <a:sym typeface="+mn-lt"/>
              </a:endParaRPr>
            </a:p>
          </p:txBody>
        </p:sp>
        <p:cxnSp>
          <p:nvCxnSpPr>
            <p:cNvPr id="36" name="直接连接符 35"/>
            <p:cNvCxnSpPr>
              <a:stCxn id="34" idx="4"/>
            </p:cNvCxnSpPr>
            <p:nvPr/>
          </p:nvCxnSpPr>
          <p:spPr>
            <a:xfrm>
              <a:off x="4556125" y="4108886"/>
              <a:ext cx="11714" cy="1270382"/>
            </a:xfrm>
            <a:prstGeom prst="line">
              <a:avLst/>
            </a:prstGeom>
            <a:noFill/>
            <a:ln w="15875">
              <a:gradFill>
                <a:gsLst>
                  <a:gs pos="0">
                    <a:srgbClr val="FF6600"/>
                  </a:gs>
                  <a:gs pos="52000">
                    <a:srgbClr val="FF3300"/>
                  </a:gs>
                  <a:gs pos="100000">
                    <a:srgbClr val="EA2314"/>
                  </a:gs>
                </a:gsLst>
                <a:lin ang="18900000" scaled="0"/>
              </a:gradFill>
              <a:miter lim="800000"/>
              <a:headEnd type="none" w="med" len="med"/>
              <a:tailEnd type="none" w="med" len="med"/>
            </a:ln>
            <a:effectLst>
              <a:outerShdw blurRad="50800" dist="50800" dir="8100000" algn="tr" rotWithShape="0">
                <a:prstClr val="black">
                  <a:alpha val="20000"/>
                </a:prstClr>
              </a:outerShdw>
            </a:effectLst>
          </p:spPr>
        </p:cxnSp>
      </p:grpSp>
      <p:grpSp>
        <p:nvGrpSpPr>
          <p:cNvPr id="37" name="组合 36"/>
          <p:cNvGrpSpPr/>
          <p:nvPr/>
        </p:nvGrpSpPr>
        <p:grpSpPr>
          <a:xfrm>
            <a:off x="7416376" y="3568624"/>
            <a:ext cx="1101515" cy="3745473"/>
            <a:chOff x="5562282" y="2570163"/>
            <a:chExt cx="826136" cy="2809105"/>
          </a:xfrm>
        </p:grpSpPr>
        <p:sp>
          <p:nvSpPr>
            <p:cNvPr id="38" name="Oval 5"/>
            <p:cNvSpPr>
              <a:spLocks noChangeArrowheads="1"/>
            </p:cNvSpPr>
            <p:nvPr/>
          </p:nvSpPr>
          <p:spPr bwMode="auto">
            <a:xfrm>
              <a:off x="5562282" y="2570163"/>
              <a:ext cx="826136" cy="828024"/>
            </a:xfrm>
            <a:prstGeom prst="ellips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215900" dir="8100000" sx="91000" sy="91000" algn="ctr" rotWithShape="0">
                <a:srgbClr val="000000">
                  <a:alpha val="58000"/>
                </a:srgbClr>
              </a:outerShdw>
            </a:effectLst>
          </p:spPr>
          <p:txBody>
            <a:bodyPr anchor="ctr"/>
            <a:lstStyle/>
            <a:p>
              <a:pPr algn="ctr" eaLnBrk="1" fontAlgn="auto" hangingPunct="1">
                <a:spcBef>
                  <a:spcPts val="0"/>
                </a:spcBef>
                <a:spcAft>
                  <a:spcPts val="0"/>
                </a:spcAft>
              </a:pPr>
              <a:endParaRPr lang="zh-CN" altLang="en-US" sz="2400" b="1">
                <a:solidFill>
                  <a:srgbClr val="0070C0"/>
                </a:solidFill>
                <a:cs typeface="+mn-ea"/>
                <a:sym typeface="+mn-lt"/>
              </a:endParaRPr>
            </a:p>
          </p:txBody>
        </p:sp>
        <p:sp>
          <p:nvSpPr>
            <p:cNvPr id="39" name="Oval 5"/>
            <p:cNvSpPr>
              <a:spLocks noChangeArrowheads="1"/>
            </p:cNvSpPr>
            <p:nvPr/>
          </p:nvSpPr>
          <p:spPr bwMode="auto">
            <a:xfrm>
              <a:off x="5632768" y="2636513"/>
              <a:ext cx="693738" cy="695325"/>
            </a:xfrm>
            <a:prstGeom prst="ellipse">
              <a:avLst/>
            </a:prstGeom>
            <a:solidFill>
              <a:srgbClr val="683E79"/>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dirty="0">
                <a:solidFill>
                  <a:srgbClr val="FFFFFF"/>
                </a:solidFill>
                <a:cs typeface="+mn-ea"/>
                <a:sym typeface="+mn-lt"/>
              </a:endParaRPr>
            </a:p>
          </p:txBody>
        </p:sp>
        <p:cxnSp>
          <p:nvCxnSpPr>
            <p:cNvPr id="40" name="直接连接符 39"/>
            <p:cNvCxnSpPr>
              <a:stCxn id="38" idx="4"/>
            </p:cNvCxnSpPr>
            <p:nvPr/>
          </p:nvCxnSpPr>
          <p:spPr>
            <a:xfrm>
              <a:off x="5975350" y="3398187"/>
              <a:ext cx="0" cy="1981081"/>
            </a:xfrm>
            <a:prstGeom prst="line">
              <a:avLst/>
            </a:prstGeom>
            <a:noFill/>
            <a:ln w="15875">
              <a:gradFill>
                <a:gsLst>
                  <a:gs pos="0">
                    <a:srgbClr val="FF6600"/>
                  </a:gs>
                  <a:gs pos="52000">
                    <a:srgbClr val="FF3300"/>
                  </a:gs>
                  <a:gs pos="100000">
                    <a:srgbClr val="EA2314"/>
                  </a:gs>
                </a:gsLst>
                <a:lin ang="18900000" scaled="0"/>
              </a:gradFill>
              <a:miter lim="800000"/>
              <a:headEnd type="none" w="med" len="med"/>
              <a:tailEnd type="none" w="med" len="med"/>
            </a:ln>
            <a:effectLst>
              <a:outerShdw blurRad="50800" dist="50800" dir="8100000" algn="tr" rotWithShape="0">
                <a:prstClr val="black">
                  <a:alpha val="20000"/>
                </a:prstClr>
              </a:outerShdw>
            </a:effectLst>
          </p:spPr>
        </p:cxnSp>
      </p:grpSp>
      <p:grpSp>
        <p:nvGrpSpPr>
          <p:cNvPr id="41" name="组合 40"/>
          <p:cNvGrpSpPr/>
          <p:nvPr/>
        </p:nvGrpSpPr>
        <p:grpSpPr>
          <a:xfrm>
            <a:off x="9298093" y="4513715"/>
            <a:ext cx="1101515" cy="2800381"/>
            <a:chOff x="6973570" y="3278982"/>
            <a:chExt cx="826136" cy="2100286"/>
          </a:xfrm>
        </p:grpSpPr>
        <p:sp>
          <p:nvSpPr>
            <p:cNvPr id="42" name="Oval 5"/>
            <p:cNvSpPr>
              <a:spLocks noChangeArrowheads="1"/>
            </p:cNvSpPr>
            <p:nvPr/>
          </p:nvSpPr>
          <p:spPr bwMode="auto">
            <a:xfrm>
              <a:off x="6973570" y="3278982"/>
              <a:ext cx="826136" cy="828024"/>
            </a:xfrm>
            <a:prstGeom prst="ellipse">
              <a:avLst/>
            </a:prstGeom>
            <a:gradFill flip="none" rotWithShape="1">
              <a:gsLst>
                <a:gs pos="0">
                  <a:schemeClr val="bg1">
                    <a:lumMod val="95000"/>
                  </a:schemeClr>
                </a:gs>
                <a:gs pos="51000">
                  <a:schemeClr val="bg1">
                    <a:lumMod val="95000"/>
                  </a:schemeClr>
                </a:gs>
                <a:gs pos="100000">
                  <a:schemeClr val="bg1">
                    <a:lumMod val="75000"/>
                  </a:schemeClr>
                </a:gs>
              </a:gsLst>
              <a:lin ang="18900000" scaled="1"/>
              <a:tileRect/>
            </a:grad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215900" dir="8100000" sx="91000" sy="91000" algn="ctr" rotWithShape="0">
                <a:srgbClr val="000000">
                  <a:alpha val="58000"/>
                </a:srgbClr>
              </a:outerShdw>
            </a:effectLst>
          </p:spPr>
          <p:txBody>
            <a:bodyPr anchor="ctr"/>
            <a:lstStyle/>
            <a:p>
              <a:pPr algn="ctr" eaLnBrk="1" fontAlgn="auto" hangingPunct="1">
                <a:spcBef>
                  <a:spcPts val="0"/>
                </a:spcBef>
                <a:spcAft>
                  <a:spcPts val="0"/>
                </a:spcAft>
              </a:pPr>
              <a:endParaRPr lang="zh-CN" altLang="en-US" sz="2400" b="1">
                <a:solidFill>
                  <a:srgbClr val="0070C0"/>
                </a:solidFill>
                <a:cs typeface="+mn-ea"/>
                <a:sym typeface="+mn-lt"/>
              </a:endParaRPr>
            </a:p>
          </p:txBody>
        </p:sp>
        <p:sp>
          <p:nvSpPr>
            <p:cNvPr id="44" name="Oval 5"/>
            <p:cNvSpPr>
              <a:spLocks noChangeArrowheads="1"/>
            </p:cNvSpPr>
            <p:nvPr/>
          </p:nvSpPr>
          <p:spPr bwMode="auto">
            <a:xfrm>
              <a:off x="7044056" y="3345332"/>
              <a:ext cx="693738" cy="695325"/>
            </a:xfrm>
            <a:prstGeom prst="ellipse">
              <a:avLst/>
            </a:prstGeom>
            <a:solidFill>
              <a:srgbClr val="EB8484"/>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cxnSp>
          <p:nvCxnSpPr>
            <p:cNvPr id="45" name="直接连接符 44"/>
            <p:cNvCxnSpPr>
              <a:stCxn id="42" idx="4"/>
            </p:cNvCxnSpPr>
            <p:nvPr/>
          </p:nvCxnSpPr>
          <p:spPr>
            <a:xfrm>
              <a:off x="7386638" y="4107006"/>
              <a:ext cx="0" cy="1272262"/>
            </a:xfrm>
            <a:prstGeom prst="line">
              <a:avLst/>
            </a:prstGeom>
            <a:noFill/>
            <a:ln w="15875">
              <a:gradFill>
                <a:gsLst>
                  <a:gs pos="0">
                    <a:srgbClr val="FF6600"/>
                  </a:gs>
                  <a:gs pos="52000">
                    <a:srgbClr val="FF3300"/>
                  </a:gs>
                  <a:gs pos="100000">
                    <a:srgbClr val="EA2314"/>
                  </a:gs>
                </a:gsLst>
                <a:lin ang="18900000" scaled="0"/>
              </a:gradFill>
              <a:miter lim="800000"/>
              <a:headEnd type="none" w="med" len="med"/>
              <a:tailEnd type="none" w="med" len="med"/>
            </a:ln>
            <a:effectLst>
              <a:outerShdw blurRad="50800" dist="50800" dir="8100000" algn="tr" rotWithShape="0">
                <a:prstClr val="black">
                  <a:alpha val="20000"/>
                </a:prstClr>
              </a:outerShdw>
            </a:effectLst>
          </p:spPr>
        </p:cxnSp>
      </p:grpSp>
      <p:sp>
        <p:nvSpPr>
          <p:cNvPr id="46" name="Rectangle 14"/>
          <p:cNvSpPr>
            <a:spLocks noChangeArrowheads="1"/>
          </p:cNvSpPr>
          <p:nvPr/>
        </p:nvSpPr>
        <p:spPr bwMode="auto">
          <a:xfrm>
            <a:off x="785611" y="3127804"/>
            <a:ext cx="16058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r>
              <a:rPr lang="zh-CN" altLang="zh-CN" dirty="0">
                <a:cs typeface="+mn-ea"/>
                <a:sym typeface="+mn-lt"/>
              </a:rPr>
              <a:t>研发项目管理系统</a:t>
            </a:r>
            <a:r>
              <a:rPr lang="zh-CN" altLang="en-US" dirty="0">
                <a:cs typeface="+mn-ea"/>
                <a:sym typeface="+mn-lt"/>
              </a:rPr>
              <a:t>，</a:t>
            </a:r>
            <a:r>
              <a:rPr lang="zh-CN" altLang="zh-CN" dirty="0">
                <a:cs typeface="+mn-ea"/>
                <a:sym typeface="+mn-lt"/>
              </a:rPr>
              <a:t>提高研发项目管控和人力配备能力</a:t>
            </a:r>
            <a:r>
              <a:rPr lang="zh-CN" altLang="en-US" dirty="0">
                <a:cs typeface="+mn-ea"/>
                <a:sym typeface="+mn-lt"/>
              </a:rPr>
              <a:t>。</a:t>
            </a:r>
            <a:endParaRPr lang="zh-CN" altLang="zh-CN" dirty="0">
              <a:cs typeface="+mn-ea"/>
              <a:sym typeface="+mn-lt"/>
            </a:endParaRPr>
          </a:p>
        </p:txBody>
      </p:sp>
      <p:sp>
        <p:nvSpPr>
          <p:cNvPr id="47" name="Rectangle 15"/>
          <p:cNvSpPr>
            <a:spLocks noChangeArrowheads="1"/>
          </p:cNvSpPr>
          <p:nvPr/>
        </p:nvSpPr>
        <p:spPr bwMode="auto">
          <a:xfrm>
            <a:off x="5216738" y="3195436"/>
            <a:ext cx="169381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r>
              <a:rPr lang="zh-CN" altLang="zh-CN" dirty="0">
                <a:cs typeface="+mn-ea"/>
                <a:sym typeface="+mn-lt"/>
              </a:rPr>
              <a:t>内部网站</a:t>
            </a:r>
          </a:p>
          <a:p>
            <a:pPr fontAlgn="base"/>
            <a:r>
              <a:rPr lang="zh-CN" altLang="zh-CN" dirty="0">
                <a:cs typeface="+mn-ea"/>
                <a:sym typeface="+mn-lt"/>
              </a:rPr>
              <a:t>提高工作效率、实现无纸化办公</a:t>
            </a:r>
          </a:p>
          <a:p>
            <a:pPr lvl="0" algn="ctr">
              <a:lnSpc>
                <a:spcPct val="120000"/>
              </a:lnSpc>
            </a:pPr>
            <a:endParaRPr lang="zh-CN" altLang="en-US" sz="1400" dirty="0">
              <a:solidFill>
                <a:schemeClr val="tx1">
                  <a:lumMod val="85000"/>
                  <a:lumOff val="15000"/>
                </a:schemeClr>
              </a:solidFill>
              <a:cs typeface="+mn-ea"/>
              <a:sym typeface="+mn-lt"/>
            </a:endParaRPr>
          </a:p>
        </p:txBody>
      </p:sp>
      <p:sp>
        <p:nvSpPr>
          <p:cNvPr id="48" name="Rectangle 16"/>
          <p:cNvSpPr>
            <a:spLocks noChangeArrowheads="1"/>
          </p:cNvSpPr>
          <p:nvPr/>
        </p:nvSpPr>
        <p:spPr bwMode="auto">
          <a:xfrm>
            <a:off x="9679207" y="3255265"/>
            <a:ext cx="168869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r>
              <a:rPr lang="zh-CN" altLang="zh-CN" sz="1400" dirty="0">
                <a:cs typeface="+mn-ea"/>
                <a:sym typeface="+mn-lt"/>
              </a:rPr>
              <a:t>信息安全管理系统</a:t>
            </a:r>
            <a:endParaRPr lang="zh-CN" altLang="zh-CN" sz="1600" b="0" i="0" u="none" strike="noStrike" dirty="0">
              <a:effectLst/>
              <a:cs typeface="+mn-ea"/>
              <a:sym typeface="+mn-lt"/>
            </a:endParaRPr>
          </a:p>
          <a:p>
            <a:pPr algn="ctr" fontAlgn="base"/>
            <a:r>
              <a:rPr lang="zh-CN" altLang="zh-CN" sz="1400" dirty="0">
                <a:cs typeface="+mn-ea"/>
                <a:sym typeface="+mn-lt"/>
              </a:rPr>
              <a:t>对重要数据加密处理，保护商业机密</a:t>
            </a:r>
            <a:endParaRPr lang="zh-CN" altLang="zh-CN" sz="1600" b="0" i="0" u="none" strike="noStrike" dirty="0">
              <a:effectLst/>
              <a:cs typeface="+mn-ea"/>
              <a:sym typeface="+mn-lt"/>
            </a:endParaRPr>
          </a:p>
          <a:p>
            <a:pPr lvl="0" algn="ctr">
              <a:lnSpc>
                <a:spcPct val="120000"/>
              </a:lnSpc>
            </a:pPr>
            <a:endParaRPr lang="zh-CN" altLang="en-US" sz="1400" dirty="0">
              <a:solidFill>
                <a:schemeClr val="tx1">
                  <a:lumMod val="85000"/>
                  <a:lumOff val="15000"/>
                </a:schemeClr>
              </a:solidFill>
              <a:cs typeface="+mn-ea"/>
              <a:sym typeface="+mn-lt"/>
            </a:endParaRPr>
          </a:p>
        </p:txBody>
      </p:sp>
      <p:sp>
        <p:nvSpPr>
          <p:cNvPr id="49" name="Rectangle 17"/>
          <p:cNvSpPr>
            <a:spLocks noChangeArrowheads="1"/>
          </p:cNvSpPr>
          <p:nvPr/>
        </p:nvSpPr>
        <p:spPr bwMode="auto">
          <a:xfrm>
            <a:off x="7523905" y="2167801"/>
            <a:ext cx="1648460" cy="1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r>
              <a:rPr lang="zh-CN" altLang="zh-CN" sz="1400" dirty="0">
                <a:cs typeface="+mn-ea"/>
                <a:sym typeface="+mn-lt"/>
              </a:rPr>
              <a:t>视频、电话会议平台</a:t>
            </a:r>
            <a:endParaRPr lang="zh-CN" altLang="zh-CN" sz="1600" b="0" i="0" u="none" strike="noStrike" dirty="0">
              <a:effectLst/>
              <a:cs typeface="+mn-ea"/>
              <a:sym typeface="+mn-lt"/>
            </a:endParaRPr>
          </a:p>
          <a:p>
            <a:pPr algn="ctr" fontAlgn="base"/>
            <a:r>
              <a:rPr lang="zh-CN" altLang="zh-CN" sz="1400" dirty="0">
                <a:cs typeface="+mn-ea"/>
                <a:sym typeface="+mn-lt"/>
              </a:rPr>
              <a:t>实现总部与分公司沟通顺畅、高效，节省成本</a:t>
            </a:r>
            <a:endParaRPr lang="zh-CN" altLang="zh-CN" sz="1600" b="0" i="0" u="none" strike="noStrike" dirty="0">
              <a:effectLst/>
              <a:cs typeface="+mn-ea"/>
              <a:sym typeface="+mn-lt"/>
            </a:endParaRPr>
          </a:p>
          <a:p>
            <a:pPr lvl="0" algn="ctr">
              <a:lnSpc>
                <a:spcPct val="120000"/>
              </a:lnSpc>
            </a:pPr>
            <a:endParaRPr lang="zh-CN" altLang="en-US" sz="1400" dirty="0">
              <a:solidFill>
                <a:schemeClr val="tx1">
                  <a:lumMod val="85000"/>
                  <a:lumOff val="15000"/>
                </a:schemeClr>
              </a:solidFill>
              <a:cs typeface="+mn-ea"/>
              <a:sym typeface="+mn-lt"/>
            </a:endParaRPr>
          </a:p>
        </p:txBody>
      </p:sp>
      <p:sp>
        <p:nvSpPr>
          <p:cNvPr id="50" name="Rectangle 18"/>
          <p:cNvSpPr>
            <a:spLocks noChangeArrowheads="1"/>
          </p:cNvSpPr>
          <p:nvPr/>
        </p:nvSpPr>
        <p:spPr bwMode="auto">
          <a:xfrm>
            <a:off x="3061730" y="2115590"/>
            <a:ext cx="1748971"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r>
              <a:rPr lang="zh-CN" altLang="en-US" sz="1600" dirty="0">
                <a:cs typeface="+mn-ea"/>
                <a:sym typeface="+mn-lt"/>
              </a:rPr>
              <a:t>完善</a:t>
            </a:r>
            <a:r>
              <a:rPr lang="zh-CN" altLang="zh-CN" sz="1600" dirty="0">
                <a:cs typeface="+mn-ea"/>
                <a:sym typeface="+mn-lt"/>
              </a:rPr>
              <a:t>人力资源管理系统</a:t>
            </a:r>
            <a:r>
              <a:rPr lang="zh-CN" altLang="en-US" sz="1600" dirty="0">
                <a:cs typeface="+mn-ea"/>
                <a:sym typeface="+mn-lt"/>
              </a:rPr>
              <a:t>，</a:t>
            </a:r>
            <a:r>
              <a:rPr lang="zh-CN" altLang="zh-CN" sz="1600" dirty="0">
                <a:cs typeface="+mn-ea"/>
                <a:sym typeface="+mn-lt"/>
              </a:rPr>
              <a:t>考勤、培训、劳动合同、绩效考核、薪资等管理内容</a:t>
            </a:r>
            <a:r>
              <a:rPr lang="zh-CN" altLang="en-US" sz="1600" dirty="0">
                <a:cs typeface="+mn-ea"/>
                <a:sym typeface="+mn-lt"/>
              </a:rPr>
              <a:t>。</a:t>
            </a:r>
            <a:endParaRPr lang="zh-CN" altLang="zh-CN" sz="1600" dirty="0">
              <a:cs typeface="+mn-ea"/>
              <a:sym typeface="+mn-lt"/>
            </a:endParaRPr>
          </a:p>
          <a:p>
            <a:pPr lvl="0" algn="ctr">
              <a:lnSpc>
                <a:spcPct val="120000"/>
              </a:lnSpc>
            </a:pPr>
            <a:endParaRPr lang="zh-CN" altLang="en-US" sz="1400" dirty="0">
              <a:solidFill>
                <a:schemeClr val="tx1">
                  <a:lumMod val="85000"/>
                  <a:lumOff val="15000"/>
                </a:schemeClr>
              </a:solidFill>
              <a:cs typeface="+mn-ea"/>
              <a:sym typeface="+mn-lt"/>
            </a:endParaRPr>
          </a:p>
        </p:txBody>
      </p:sp>
      <p:sp>
        <p:nvSpPr>
          <p:cNvPr id="51" name="Text Box 19"/>
          <p:cNvSpPr txBox="1">
            <a:spLocks noChangeArrowheads="1"/>
          </p:cNvSpPr>
          <p:nvPr/>
        </p:nvSpPr>
        <p:spPr bwMode="auto">
          <a:xfrm>
            <a:off x="2049849" y="4740144"/>
            <a:ext cx="48923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en-US" altLang="zh-CN" sz="2133" dirty="0">
                <a:solidFill>
                  <a:srgbClr val="FFFFFF"/>
                </a:solidFill>
                <a:cs typeface="+mn-ea"/>
                <a:sym typeface="+mn-lt"/>
              </a:rPr>
              <a:t>01</a:t>
            </a:r>
            <a:endParaRPr lang="zh-CN" altLang="zh-CN" sz="2133" dirty="0">
              <a:solidFill>
                <a:srgbClr val="FFFFFF"/>
              </a:solidFill>
              <a:cs typeface="+mn-ea"/>
              <a:sym typeface="+mn-lt"/>
            </a:endParaRPr>
          </a:p>
        </p:txBody>
      </p:sp>
      <p:sp>
        <p:nvSpPr>
          <p:cNvPr id="52" name="Text Box 20"/>
          <p:cNvSpPr txBox="1">
            <a:spLocks noChangeArrowheads="1"/>
          </p:cNvSpPr>
          <p:nvPr/>
        </p:nvSpPr>
        <p:spPr bwMode="auto">
          <a:xfrm>
            <a:off x="3940033" y="3813044"/>
            <a:ext cx="48923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en-US" altLang="zh-CN" sz="2133" dirty="0">
                <a:solidFill>
                  <a:srgbClr val="FFFFFF"/>
                </a:solidFill>
                <a:cs typeface="+mn-ea"/>
                <a:sym typeface="+mn-lt"/>
              </a:rPr>
              <a:t>02</a:t>
            </a:r>
            <a:endParaRPr lang="zh-CN" altLang="zh-CN" sz="2133" dirty="0">
              <a:solidFill>
                <a:srgbClr val="FFFFFF"/>
              </a:solidFill>
              <a:cs typeface="+mn-ea"/>
              <a:sym typeface="+mn-lt"/>
            </a:endParaRPr>
          </a:p>
        </p:txBody>
      </p:sp>
      <p:sp>
        <p:nvSpPr>
          <p:cNvPr id="53" name="Text Box 21"/>
          <p:cNvSpPr txBox="1">
            <a:spLocks noChangeArrowheads="1"/>
          </p:cNvSpPr>
          <p:nvPr/>
        </p:nvSpPr>
        <p:spPr bwMode="auto">
          <a:xfrm>
            <a:off x="5835931" y="4845600"/>
            <a:ext cx="48923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en-US" altLang="zh-CN" sz="2133" dirty="0">
                <a:solidFill>
                  <a:srgbClr val="FFFFFF"/>
                </a:solidFill>
                <a:cs typeface="+mn-ea"/>
                <a:sym typeface="+mn-lt"/>
              </a:rPr>
              <a:t>03</a:t>
            </a:r>
            <a:endParaRPr lang="zh-CN" altLang="zh-CN" sz="2133" dirty="0">
              <a:solidFill>
                <a:srgbClr val="FFFFFF"/>
              </a:solidFill>
              <a:cs typeface="+mn-ea"/>
              <a:sym typeface="+mn-lt"/>
            </a:endParaRPr>
          </a:p>
        </p:txBody>
      </p:sp>
      <p:sp>
        <p:nvSpPr>
          <p:cNvPr id="54" name="Text Box 22"/>
          <p:cNvSpPr txBox="1">
            <a:spLocks noChangeArrowheads="1"/>
          </p:cNvSpPr>
          <p:nvPr/>
        </p:nvSpPr>
        <p:spPr bwMode="auto">
          <a:xfrm>
            <a:off x="7722517" y="3896219"/>
            <a:ext cx="48923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en-US" altLang="zh-CN" sz="2133" dirty="0">
                <a:solidFill>
                  <a:srgbClr val="FFFFFF"/>
                </a:solidFill>
                <a:cs typeface="+mn-ea"/>
                <a:sym typeface="+mn-lt"/>
              </a:rPr>
              <a:t>04</a:t>
            </a:r>
            <a:endParaRPr lang="zh-CN" altLang="zh-CN" sz="2133" dirty="0">
              <a:solidFill>
                <a:srgbClr val="FFFFFF"/>
              </a:solidFill>
              <a:cs typeface="+mn-ea"/>
              <a:sym typeface="+mn-lt"/>
            </a:endParaRPr>
          </a:p>
        </p:txBody>
      </p:sp>
      <p:sp>
        <p:nvSpPr>
          <p:cNvPr id="55" name="Text Box 23"/>
          <p:cNvSpPr txBox="1">
            <a:spLocks noChangeArrowheads="1"/>
          </p:cNvSpPr>
          <p:nvPr/>
        </p:nvSpPr>
        <p:spPr bwMode="auto">
          <a:xfrm>
            <a:off x="9604234" y="4843817"/>
            <a:ext cx="48923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itchFamily="34" charset="0"/>
              <a:buNone/>
            </a:pPr>
            <a:r>
              <a:rPr lang="en-US" altLang="zh-CN" sz="2133" dirty="0">
                <a:solidFill>
                  <a:srgbClr val="FFFFFF"/>
                </a:solidFill>
                <a:cs typeface="+mn-ea"/>
                <a:sym typeface="+mn-lt"/>
              </a:rPr>
              <a:t>05</a:t>
            </a:r>
            <a:endParaRPr lang="zh-CN" altLang="zh-CN" sz="2133" dirty="0">
              <a:solidFill>
                <a:srgbClr val="FFFFFF"/>
              </a:solidFill>
              <a:cs typeface="+mn-ea"/>
              <a:sym typeface="+mn-lt"/>
            </a:endParaRPr>
          </a:p>
        </p:txBody>
      </p:sp>
      <p:sp>
        <p:nvSpPr>
          <p:cNvPr id="56"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57" name="椭圆 56">
            <a:extLst>
              <a:ext uri="{FF2B5EF4-FFF2-40B4-BE49-F238E27FC236}">
                <a16:creationId xmlns:a16="http://schemas.microsoft.com/office/drawing/2014/main" id="{F96CFF63-7691-4DF6-B03F-BFFD65DF14A9}"/>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cs typeface="+mn-ea"/>
              <a:sym typeface="+mn-lt"/>
            </a:endParaRPr>
          </a:p>
        </p:txBody>
      </p:sp>
      <p:sp>
        <p:nvSpPr>
          <p:cNvPr id="58" name="椭圆 57">
            <a:extLst>
              <a:ext uri="{FF2B5EF4-FFF2-40B4-BE49-F238E27FC236}">
                <a16:creationId xmlns:a16="http://schemas.microsoft.com/office/drawing/2014/main" id="{CEBD9EFB-CE91-4ED6-BEE7-47E8EA9B2226}"/>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45C9B2EA-F6B0-492D-99D2-905BDD96E80C}"/>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a:extLst>
              <a:ext uri="{FF2B5EF4-FFF2-40B4-BE49-F238E27FC236}">
                <a16:creationId xmlns:a16="http://schemas.microsoft.com/office/drawing/2014/main" id="{139F82A4-1BFB-4D9B-B748-C0CFCA79D5ED}"/>
              </a:ext>
            </a:extLst>
          </p:cNvPr>
          <p:cNvSpPr/>
          <p:nvPr/>
        </p:nvSpPr>
        <p:spPr>
          <a:xfrm>
            <a:off x="202174" y="213359"/>
            <a:ext cx="662362"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02</a:t>
            </a:r>
            <a:endParaRPr lang="zh-CN" altLang="en-US" sz="3200" b="1" dirty="0">
              <a:solidFill>
                <a:schemeClr val="bg1">
                  <a:lumMod val="50000"/>
                </a:schemeClr>
              </a:solidFill>
              <a:cs typeface="+mn-ea"/>
              <a:sym typeface="+mn-lt"/>
            </a:endParaRPr>
          </a:p>
        </p:txBody>
      </p:sp>
      <p:sp>
        <p:nvSpPr>
          <p:cNvPr id="61" name="文本框 60">
            <a:extLst>
              <a:ext uri="{FF2B5EF4-FFF2-40B4-BE49-F238E27FC236}">
                <a16:creationId xmlns:a16="http://schemas.microsoft.com/office/drawing/2014/main" id="{8EB7CE53-9350-4017-8273-B7E5AF2C6212}"/>
              </a:ext>
            </a:extLst>
          </p:cNvPr>
          <p:cNvSpPr txBox="1"/>
          <p:nvPr/>
        </p:nvSpPr>
        <p:spPr>
          <a:xfrm>
            <a:off x="1342722" y="178376"/>
            <a:ext cx="8506129" cy="1077218"/>
          </a:xfrm>
          <a:prstGeom prst="rect">
            <a:avLst/>
          </a:prstGeom>
          <a:noFill/>
        </p:spPr>
        <p:txBody>
          <a:bodyPr wrap="square" rtlCol="0">
            <a:spAutoFit/>
          </a:bodyPr>
          <a:lstStyle/>
          <a:p>
            <a:r>
              <a:rPr lang="zh-CN" altLang="en-US" sz="3200" dirty="0">
                <a:solidFill>
                  <a:schemeClr val="bg1">
                    <a:lumMod val="50000"/>
                  </a:schemeClr>
                </a:solidFill>
                <a:cs typeface="+mn-ea"/>
                <a:sym typeface="+mn-lt"/>
              </a:rPr>
              <a:t>以提高效率为首要目标执行信息化建设项目</a:t>
            </a:r>
          </a:p>
          <a:p>
            <a:endParaRPr lang="zh-CN" altLang="en-US" sz="3200" dirty="0">
              <a:solidFill>
                <a:schemeClr val="bg1">
                  <a:lumMod val="50000"/>
                </a:schemeClr>
              </a:solidFill>
              <a:cs typeface="+mn-ea"/>
              <a:sym typeface="+mn-lt"/>
            </a:endParaRPr>
          </a:p>
        </p:txBody>
      </p:sp>
      <p:sp>
        <p:nvSpPr>
          <p:cNvPr id="62" name="矩形 61">
            <a:extLst>
              <a:ext uri="{FF2B5EF4-FFF2-40B4-BE49-F238E27FC236}">
                <a16:creationId xmlns:a16="http://schemas.microsoft.com/office/drawing/2014/main" id="{0DA47DE7-415C-4D81-81FF-B92B3D778A95}"/>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63" name="椭圆 62">
            <a:extLst>
              <a:ext uri="{FF2B5EF4-FFF2-40B4-BE49-F238E27FC236}">
                <a16:creationId xmlns:a16="http://schemas.microsoft.com/office/drawing/2014/main" id="{286DA0D2-4898-4E94-8ADB-2D3944979D45}"/>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808035022"/>
      </p:ext>
    </p:extLst>
  </p:cSld>
  <p:clrMapOvr>
    <a:masterClrMapping/>
  </p:clrMapOvr>
  <p:transition spd="slow" advClick="0" advTm="5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14:bounceEnd="66667">
                                          <p:cBhvr additive="base">
                                            <p:cTn id="7" dur="6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8" dur="6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500"/>
                                      </p:stCondLst>
                                      <p:childTnLst>
                                        <p:set>
                                          <p:cBhvr>
                                            <p:cTn id="10" dur="1" fill="hold">
                                              <p:stCondLst>
                                                <p:cond delay="0"/>
                                              </p:stCondLst>
                                            </p:cTn>
                                            <p:tgtEl>
                                              <p:spTgt spid="51"/>
                                            </p:tgtEl>
                                            <p:attrNameLst>
                                              <p:attrName>style.visibility</p:attrName>
                                            </p:attrNameLst>
                                          </p:cBhvr>
                                          <p:to>
                                            <p:strVal val="visible"/>
                                          </p:to>
                                        </p:set>
                                        <p:anim calcmode="lin" valueType="num" p14:bounceEnd="66667">
                                          <p:cBhvr additive="base">
                                            <p:cTn id="11" dur="600" fill="hold"/>
                                            <p:tgtEl>
                                              <p:spTgt spid="51"/>
                                            </p:tgtEl>
                                            <p:attrNameLst>
                                              <p:attrName>ppt_x</p:attrName>
                                            </p:attrNameLst>
                                          </p:cBhvr>
                                          <p:tavLst>
                                            <p:tav tm="0">
                                              <p:val>
                                                <p:strVal val="#ppt_x"/>
                                              </p:val>
                                            </p:tav>
                                            <p:tav tm="100000">
                                              <p:val>
                                                <p:strVal val="#ppt_x"/>
                                              </p:val>
                                            </p:tav>
                                          </p:tavLst>
                                        </p:anim>
                                        <p:anim calcmode="lin" valueType="num" p14:bounceEnd="66667">
                                          <p:cBhvr additive="base">
                                            <p:cTn id="12" dur="600" fill="hold"/>
                                            <p:tgtEl>
                                              <p:spTgt spid="51"/>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500"/>
                                            <p:tgtEl>
                                              <p:spTgt spid="20"/>
                                            </p:tgtEl>
                                          </p:cBhvr>
                                        </p:animEffect>
                                      </p:childTnLst>
                                    </p:cTn>
                                  </p:par>
                                  <p:par>
                                    <p:cTn id="16" presetID="53" presetClass="entr" presetSubtype="16" fill="hold" grpId="0" nodeType="withEffect">
                                      <p:stCondLst>
                                        <p:cond delay="13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300" fill="hold"/>
                                            <p:tgtEl>
                                              <p:spTgt spid="46"/>
                                            </p:tgtEl>
                                            <p:attrNameLst>
                                              <p:attrName>ppt_w</p:attrName>
                                            </p:attrNameLst>
                                          </p:cBhvr>
                                          <p:tavLst>
                                            <p:tav tm="0">
                                              <p:val>
                                                <p:fltVal val="0"/>
                                              </p:val>
                                            </p:tav>
                                            <p:tav tm="100000">
                                              <p:val>
                                                <p:strVal val="#ppt_w"/>
                                              </p:val>
                                            </p:tav>
                                          </p:tavLst>
                                        </p:anim>
                                        <p:anim calcmode="lin" valueType="num">
                                          <p:cBhvr>
                                            <p:cTn id="19" dur="300" fill="hold"/>
                                            <p:tgtEl>
                                              <p:spTgt spid="46"/>
                                            </p:tgtEl>
                                            <p:attrNameLst>
                                              <p:attrName>ppt_h</p:attrName>
                                            </p:attrNameLst>
                                          </p:cBhvr>
                                          <p:tavLst>
                                            <p:tav tm="0">
                                              <p:val>
                                                <p:fltVal val="0"/>
                                              </p:val>
                                            </p:tav>
                                            <p:tav tm="100000">
                                              <p:val>
                                                <p:strVal val="#ppt_h"/>
                                              </p:val>
                                            </p:tav>
                                          </p:tavLst>
                                        </p:anim>
                                        <p:animEffect transition="in" filter="fade">
                                          <p:cBhvr>
                                            <p:cTn id="20" dur="300"/>
                                            <p:tgtEl>
                                              <p:spTgt spid="46"/>
                                            </p:tgtEl>
                                          </p:cBhvr>
                                        </p:animEffect>
                                      </p:childTnLst>
                                    </p:cTn>
                                  </p:par>
                                  <p:par>
                                    <p:cTn id="21" presetID="6" presetClass="emph" presetSubtype="0" autoRev="1" fill="hold" grpId="1" nodeType="withEffect">
                                      <p:stCondLst>
                                        <p:cond delay="1600"/>
                                      </p:stCondLst>
                                      <p:childTnLst>
                                        <p:animScale>
                                          <p:cBhvr>
                                            <p:cTn id="22" dur="150" fill="hold"/>
                                            <p:tgtEl>
                                              <p:spTgt spid="46"/>
                                            </p:tgtEl>
                                          </p:cBhvr>
                                          <p:by x="110000" y="110000"/>
                                        </p:animScale>
                                      </p:childTnLst>
                                    </p:cTn>
                                  </p:par>
                                  <p:par>
                                    <p:cTn id="23" presetID="2" presetClass="entr" presetSubtype="4" fill="hold" nodeType="withEffect" p14:presetBounceEnd="66667">
                                      <p:stCondLst>
                                        <p:cond delay="1600"/>
                                      </p:stCondLst>
                                      <p:childTnLst>
                                        <p:set>
                                          <p:cBhvr>
                                            <p:cTn id="24" dur="1" fill="hold">
                                              <p:stCondLst>
                                                <p:cond delay="0"/>
                                              </p:stCondLst>
                                            </p:cTn>
                                            <p:tgtEl>
                                              <p:spTgt spid="29"/>
                                            </p:tgtEl>
                                            <p:attrNameLst>
                                              <p:attrName>style.visibility</p:attrName>
                                            </p:attrNameLst>
                                          </p:cBhvr>
                                          <p:to>
                                            <p:strVal val="visible"/>
                                          </p:to>
                                        </p:set>
                                        <p:anim calcmode="lin" valueType="num" p14:bounceEnd="66667">
                                          <p:cBhvr additive="base">
                                            <p:cTn id="25" dur="600" fill="hold"/>
                                            <p:tgtEl>
                                              <p:spTgt spid="29"/>
                                            </p:tgtEl>
                                            <p:attrNameLst>
                                              <p:attrName>ppt_x</p:attrName>
                                            </p:attrNameLst>
                                          </p:cBhvr>
                                          <p:tavLst>
                                            <p:tav tm="0">
                                              <p:val>
                                                <p:strVal val="#ppt_x"/>
                                              </p:val>
                                            </p:tav>
                                            <p:tav tm="100000">
                                              <p:val>
                                                <p:strVal val="#ppt_x"/>
                                              </p:val>
                                            </p:tav>
                                          </p:tavLst>
                                        </p:anim>
                                        <p:anim calcmode="lin" valueType="num" p14:bounceEnd="66667">
                                          <p:cBhvr additive="base">
                                            <p:cTn id="26" dur="6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66667">
                                      <p:stCondLst>
                                        <p:cond delay="1600"/>
                                      </p:stCondLst>
                                      <p:childTnLst>
                                        <p:set>
                                          <p:cBhvr>
                                            <p:cTn id="28" dur="1" fill="hold">
                                              <p:stCondLst>
                                                <p:cond delay="0"/>
                                              </p:stCondLst>
                                            </p:cTn>
                                            <p:tgtEl>
                                              <p:spTgt spid="52"/>
                                            </p:tgtEl>
                                            <p:attrNameLst>
                                              <p:attrName>style.visibility</p:attrName>
                                            </p:attrNameLst>
                                          </p:cBhvr>
                                          <p:to>
                                            <p:strVal val="visible"/>
                                          </p:to>
                                        </p:set>
                                        <p:anim calcmode="lin" valueType="num" p14:bounceEnd="66667">
                                          <p:cBhvr additive="base">
                                            <p:cTn id="29" dur="600" fill="hold"/>
                                            <p:tgtEl>
                                              <p:spTgt spid="52"/>
                                            </p:tgtEl>
                                            <p:attrNameLst>
                                              <p:attrName>ppt_x</p:attrName>
                                            </p:attrNameLst>
                                          </p:cBhvr>
                                          <p:tavLst>
                                            <p:tav tm="0">
                                              <p:val>
                                                <p:strVal val="#ppt_x"/>
                                              </p:val>
                                            </p:tav>
                                            <p:tav tm="100000">
                                              <p:val>
                                                <p:strVal val="#ppt_x"/>
                                              </p:val>
                                            </p:tav>
                                          </p:tavLst>
                                        </p:anim>
                                        <p:anim calcmode="lin" valueType="num" p14:bounceEnd="66667">
                                          <p:cBhvr additive="base">
                                            <p:cTn id="30" dur="600" fill="hold"/>
                                            <p:tgtEl>
                                              <p:spTgt spid="52"/>
                                            </p:tgtEl>
                                            <p:attrNameLst>
                                              <p:attrName>ppt_y</p:attrName>
                                            </p:attrNameLst>
                                          </p:cBhvr>
                                          <p:tavLst>
                                            <p:tav tm="0">
                                              <p:val>
                                                <p:strVal val="1+#ppt_h/2"/>
                                              </p:val>
                                            </p:tav>
                                            <p:tav tm="100000">
                                              <p:val>
                                                <p:strVal val="#ppt_y"/>
                                              </p:val>
                                            </p:tav>
                                          </p:tavLst>
                                        </p:anim>
                                      </p:childTnLst>
                                    </p:cTn>
                                  </p:par>
                                  <p:par>
                                    <p:cTn id="31" presetID="21" presetClass="entr" presetSubtype="1" fill="hold" grpId="0" nodeType="withEffect">
                                      <p:stCondLst>
                                        <p:cond delay="220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500"/>
                                            <p:tgtEl>
                                              <p:spTgt spid="23"/>
                                            </p:tgtEl>
                                          </p:cBhvr>
                                        </p:animEffect>
                                      </p:childTnLst>
                                    </p:cTn>
                                  </p:par>
                                  <p:par>
                                    <p:cTn id="34" presetID="53" presetClass="entr" presetSubtype="16" fill="hold" grpId="0" nodeType="withEffect">
                                      <p:stCondLst>
                                        <p:cond delay="24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300" fill="hold"/>
                                            <p:tgtEl>
                                              <p:spTgt spid="50"/>
                                            </p:tgtEl>
                                            <p:attrNameLst>
                                              <p:attrName>ppt_w</p:attrName>
                                            </p:attrNameLst>
                                          </p:cBhvr>
                                          <p:tavLst>
                                            <p:tav tm="0">
                                              <p:val>
                                                <p:fltVal val="0"/>
                                              </p:val>
                                            </p:tav>
                                            <p:tav tm="100000">
                                              <p:val>
                                                <p:strVal val="#ppt_w"/>
                                              </p:val>
                                            </p:tav>
                                          </p:tavLst>
                                        </p:anim>
                                        <p:anim calcmode="lin" valueType="num">
                                          <p:cBhvr>
                                            <p:cTn id="37" dur="300" fill="hold"/>
                                            <p:tgtEl>
                                              <p:spTgt spid="50"/>
                                            </p:tgtEl>
                                            <p:attrNameLst>
                                              <p:attrName>ppt_h</p:attrName>
                                            </p:attrNameLst>
                                          </p:cBhvr>
                                          <p:tavLst>
                                            <p:tav tm="0">
                                              <p:val>
                                                <p:fltVal val="0"/>
                                              </p:val>
                                            </p:tav>
                                            <p:tav tm="100000">
                                              <p:val>
                                                <p:strVal val="#ppt_h"/>
                                              </p:val>
                                            </p:tav>
                                          </p:tavLst>
                                        </p:anim>
                                        <p:animEffect transition="in" filter="fade">
                                          <p:cBhvr>
                                            <p:cTn id="38" dur="300"/>
                                            <p:tgtEl>
                                              <p:spTgt spid="50"/>
                                            </p:tgtEl>
                                          </p:cBhvr>
                                        </p:animEffect>
                                      </p:childTnLst>
                                    </p:cTn>
                                  </p:par>
                                  <p:par>
                                    <p:cTn id="39" presetID="6" presetClass="emph" presetSubtype="0" autoRev="1" fill="hold" grpId="1" nodeType="withEffect">
                                      <p:stCondLst>
                                        <p:cond delay="2700"/>
                                      </p:stCondLst>
                                      <p:childTnLst>
                                        <p:animScale>
                                          <p:cBhvr>
                                            <p:cTn id="40" dur="150" fill="hold"/>
                                            <p:tgtEl>
                                              <p:spTgt spid="50"/>
                                            </p:tgtEl>
                                          </p:cBhvr>
                                          <p:by x="110000" y="110000"/>
                                        </p:animScale>
                                      </p:childTnLst>
                                    </p:cTn>
                                  </p:par>
                                  <p:par>
                                    <p:cTn id="41" presetID="2" presetClass="entr" presetSubtype="4" fill="hold" nodeType="withEffect" p14:presetBounceEnd="66667">
                                      <p:stCondLst>
                                        <p:cond delay="2700"/>
                                      </p:stCondLst>
                                      <p:childTnLst>
                                        <p:set>
                                          <p:cBhvr>
                                            <p:cTn id="42" dur="1" fill="hold">
                                              <p:stCondLst>
                                                <p:cond delay="0"/>
                                              </p:stCondLst>
                                            </p:cTn>
                                            <p:tgtEl>
                                              <p:spTgt spid="33"/>
                                            </p:tgtEl>
                                            <p:attrNameLst>
                                              <p:attrName>style.visibility</p:attrName>
                                            </p:attrNameLst>
                                          </p:cBhvr>
                                          <p:to>
                                            <p:strVal val="visible"/>
                                          </p:to>
                                        </p:set>
                                        <p:anim calcmode="lin" valueType="num" p14:bounceEnd="66667">
                                          <p:cBhvr additive="base">
                                            <p:cTn id="43" dur="600" fill="hold"/>
                                            <p:tgtEl>
                                              <p:spTgt spid="33"/>
                                            </p:tgtEl>
                                            <p:attrNameLst>
                                              <p:attrName>ppt_x</p:attrName>
                                            </p:attrNameLst>
                                          </p:cBhvr>
                                          <p:tavLst>
                                            <p:tav tm="0">
                                              <p:val>
                                                <p:strVal val="#ppt_x"/>
                                              </p:val>
                                            </p:tav>
                                            <p:tav tm="100000">
                                              <p:val>
                                                <p:strVal val="#ppt_x"/>
                                              </p:val>
                                            </p:tav>
                                          </p:tavLst>
                                        </p:anim>
                                        <p:anim calcmode="lin" valueType="num" p14:bounceEnd="66667">
                                          <p:cBhvr additive="base">
                                            <p:cTn id="44" dur="6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6667">
                                      <p:stCondLst>
                                        <p:cond delay="2700"/>
                                      </p:stCondLst>
                                      <p:childTnLst>
                                        <p:set>
                                          <p:cBhvr>
                                            <p:cTn id="46" dur="1" fill="hold">
                                              <p:stCondLst>
                                                <p:cond delay="0"/>
                                              </p:stCondLst>
                                            </p:cTn>
                                            <p:tgtEl>
                                              <p:spTgt spid="53"/>
                                            </p:tgtEl>
                                            <p:attrNameLst>
                                              <p:attrName>style.visibility</p:attrName>
                                            </p:attrNameLst>
                                          </p:cBhvr>
                                          <p:to>
                                            <p:strVal val="visible"/>
                                          </p:to>
                                        </p:set>
                                        <p:anim calcmode="lin" valueType="num" p14:bounceEnd="66667">
                                          <p:cBhvr additive="base">
                                            <p:cTn id="47" dur="600" fill="hold"/>
                                            <p:tgtEl>
                                              <p:spTgt spid="53"/>
                                            </p:tgtEl>
                                            <p:attrNameLst>
                                              <p:attrName>ppt_x</p:attrName>
                                            </p:attrNameLst>
                                          </p:cBhvr>
                                          <p:tavLst>
                                            <p:tav tm="0">
                                              <p:val>
                                                <p:strVal val="#ppt_x"/>
                                              </p:val>
                                            </p:tav>
                                            <p:tav tm="100000">
                                              <p:val>
                                                <p:strVal val="#ppt_x"/>
                                              </p:val>
                                            </p:tav>
                                          </p:tavLst>
                                        </p:anim>
                                        <p:anim calcmode="lin" valueType="num" p14:bounceEnd="66667">
                                          <p:cBhvr additive="base">
                                            <p:cTn id="48" dur="600" fill="hold"/>
                                            <p:tgtEl>
                                              <p:spTgt spid="53"/>
                                            </p:tgtEl>
                                            <p:attrNameLst>
                                              <p:attrName>ppt_y</p:attrName>
                                            </p:attrNameLst>
                                          </p:cBhvr>
                                          <p:tavLst>
                                            <p:tav tm="0">
                                              <p:val>
                                                <p:strVal val="1+#ppt_h/2"/>
                                              </p:val>
                                            </p:tav>
                                            <p:tav tm="100000">
                                              <p:val>
                                                <p:strVal val="#ppt_y"/>
                                              </p:val>
                                            </p:tav>
                                          </p:tavLst>
                                        </p:anim>
                                      </p:childTnLst>
                                    </p:cTn>
                                  </p:par>
                                  <p:par>
                                    <p:cTn id="49" presetID="21" presetClass="entr" presetSubtype="1" fill="hold" grpId="0" nodeType="withEffect">
                                      <p:stCondLst>
                                        <p:cond delay="330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500"/>
                                            <p:tgtEl>
                                              <p:spTgt spid="21"/>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300" fill="hold"/>
                                            <p:tgtEl>
                                              <p:spTgt spid="47"/>
                                            </p:tgtEl>
                                            <p:attrNameLst>
                                              <p:attrName>ppt_w</p:attrName>
                                            </p:attrNameLst>
                                          </p:cBhvr>
                                          <p:tavLst>
                                            <p:tav tm="0">
                                              <p:val>
                                                <p:fltVal val="0"/>
                                              </p:val>
                                            </p:tav>
                                            <p:tav tm="100000">
                                              <p:val>
                                                <p:strVal val="#ppt_w"/>
                                              </p:val>
                                            </p:tav>
                                          </p:tavLst>
                                        </p:anim>
                                        <p:anim calcmode="lin" valueType="num">
                                          <p:cBhvr>
                                            <p:cTn id="55" dur="300" fill="hold"/>
                                            <p:tgtEl>
                                              <p:spTgt spid="47"/>
                                            </p:tgtEl>
                                            <p:attrNameLst>
                                              <p:attrName>ppt_h</p:attrName>
                                            </p:attrNameLst>
                                          </p:cBhvr>
                                          <p:tavLst>
                                            <p:tav tm="0">
                                              <p:val>
                                                <p:fltVal val="0"/>
                                              </p:val>
                                            </p:tav>
                                            <p:tav tm="100000">
                                              <p:val>
                                                <p:strVal val="#ppt_h"/>
                                              </p:val>
                                            </p:tav>
                                          </p:tavLst>
                                        </p:anim>
                                        <p:animEffect transition="in" filter="fade">
                                          <p:cBhvr>
                                            <p:cTn id="56" dur="300"/>
                                            <p:tgtEl>
                                              <p:spTgt spid="47"/>
                                            </p:tgtEl>
                                          </p:cBhvr>
                                        </p:animEffect>
                                      </p:childTnLst>
                                    </p:cTn>
                                  </p:par>
                                  <p:par>
                                    <p:cTn id="57" presetID="6" presetClass="emph" presetSubtype="0" autoRev="1" fill="hold" grpId="1" nodeType="withEffect">
                                      <p:stCondLst>
                                        <p:cond delay="3800"/>
                                      </p:stCondLst>
                                      <p:childTnLst>
                                        <p:animScale>
                                          <p:cBhvr>
                                            <p:cTn id="58" dur="150" fill="hold"/>
                                            <p:tgtEl>
                                              <p:spTgt spid="47"/>
                                            </p:tgtEl>
                                          </p:cBhvr>
                                          <p:by x="110000" y="110000"/>
                                        </p:animScale>
                                      </p:childTnLst>
                                    </p:cTn>
                                  </p:par>
                                  <p:par>
                                    <p:cTn id="59" presetID="2" presetClass="entr" presetSubtype="4" fill="hold" nodeType="withEffect" p14:presetBounceEnd="66667">
                                      <p:stCondLst>
                                        <p:cond delay="3800"/>
                                      </p:stCondLst>
                                      <p:childTnLst>
                                        <p:set>
                                          <p:cBhvr>
                                            <p:cTn id="60" dur="1" fill="hold">
                                              <p:stCondLst>
                                                <p:cond delay="0"/>
                                              </p:stCondLst>
                                            </p:cTn>
                                            <p:tgtEl>
                                              <p:spTgt spid="37"/>
                                            </p:tgtEl>
                                            <p:attrNameLst>
                                              <p:attrName>style.visibility</p:attrName>
                                            </p:attrNameLst>
                                          </p:cBhvr>
                                          <p:to>
                                            <p:strVal val="visible"/>
                                          </p:to>
                                        </p:set>
                                        <p:anim calcmode="lin" valueType="num" p14:bounceEnd="66667">
                                          <p:cBhvr additive="base">
                                            <p:cTn id="61" dur="600" fill="hold"/>
                                            <p:tgtEl>
                                              <p:spTgt spid="37"/>
                                            </p:tgtEl>
                                            <p:attrNameLst>
                                              <p:attrName>ppt_x</p:attrName>
                                            </p:attrNameLst>
                                          </p:cBhvr>
                                          <p:tavLst>
                                            <p:tav tm="0">
                                              <p:val>
                                                <p:strVal val="#ppt_x"/>
                                              </p:val>
                                            </p:tav>
                                            <p:tav tm="100000">
                                              <p:val>
                                                <p:strVal val="#ppt_x"/>
                                              </p:val>
                                            </p:tav>
                                          </p:tavLst>
                                        </p:anim>
                                        <p:anim calcmode="lin" valueType="num" p14:bounceEnd="66667">
                                          <p:cBhvr additive="base">
                                            <p:cTn id="62" dur="6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66667">
                                      <p:stCondLst>
                                        <p:cond delay="3800"/>
                                      </p:stCondLst>
                                      <p:childTnLst>
                                        <p:set>
                                          <p:cBhvr>
                                            <p:cTn id="64" dur="1" fill="hold">
                                              <p:stCondLst>
                                                <p:cond delay="0"/>
                                              </p:stCondLst>
                                            </p:cTn>
                                            <p:tgtEl>
                                              <p:spTgt spid="54"/>
                                            </p:tgtEl>
                                            <p:attrNameLst>
                                              <p:attrName>style.visibility</p:attrName>
                                            </p:attrNameLst>
                                          </p:cBhvr>
                                          <p:to>
                                            <p:strVal val="visible"/>
                                          </p:to>
                                        </p:set>
                                        <p:anim calcmode="lin" valueType="num" p14:bounceEnd="66667">
                                          <p:cBhvr additive="base">
                                            <p:cTn id="65" dur="600" fill="hold"/>
                                            <p:tgtEl>
                                              <p:spTgt spid="54"/>
                                            </p:tgtEl>
                                            <p:attrNameLst>
                                              <p:attrName>ppt_x</p:attrName>
                                            </p:attrNameLst>
                                          </p:cBhvr>
                                          <p:tavLst>
                                            <p:tav tm="0">
                                              <p:val>
                                                <p:strVal val="#ppt_x"/>
                                              </p:val>
                                            </p:tav>
                                            <p:tav tm="100000">
                                              <p:val>
                                                <p:strVal val="#ppt_x"/>
                                              </p:val>
                                            </p:tav>
                                          </p:tavLst>
                                        </p:anim>
                                        <p:anim calcmode="lin" valueType="num" p14:bounceEnd="66667">
                                          <p:cBhvr additive="base">
                                            <p:cTn id="66" dur="600" fill="hold"/>
                                            <p:tgtEl>
                                              <p:spTgt spid="54"/>
                                            </p:tgtEl>
                                            <p:attrNameLst>
                                              <p:attrName>ppt_y</p:attrName>
                                            </p:attrNameLst>
                                          </p:cBhvr>
                                          <p:tavLst>
                                            <p:tav tm="0">
                                              <p:val>
                                                <p:strVal val="1+#ppt_h/2"/>
                                              </p:val>
                                            </p:tav>
                                            <p:tav tm="100000">
                                              <p:val>
                                                <p:strVal val="#ppt_y"/>
                                              </p:val>
                                            </p:tav>
                                          </p:tavLst>
                                        </p:anim>
                                      </p:childTnLst>
                                    </p:cTn>
                                  </p:par>
                                  <p:par>
                                    <p:cTn id="67" presetID="21" presetClass="entr" presetSubtype="1" fill="hold" grpId="0" nodeType="withEffect">
                                      <p:stCondLst>
                                        <p:cond delay="440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500"/>
                                            <p:tgtEl>
                                              <p:spTgt spid="24"/>
                                            </p:tgtEl>
                                          </p:cBhvr>
                                        </p:animEffect>
                                      </p:childTnLst>
                                    </p:cTn>
                                  </p:par>
                                  <p:par>
                                    <p:cTn id="70" presetID="53" presetClass="entr" presetSubtype="16" fill="hold" grpId="0" nodeType="withEffect">
                                      <p:stCondLst>
                                        <p:cond delay="4600"/>
                                      </p:stCondLst>
                                      <p:childTnLst>
                                        <p:set>
                                          <p:cBhvr>
                                            <p:cTn id="71" dur="1" fill="hold">
                                              <p:stCondLst>
                                                <p:cond delay="0"/>
                                              </p:stCondLst>
                                            </p:cTn>
                                            <p:tgtEl>
                                              <p:spTgt spid="49"/>
                                            </p:tgtEl>
                                            <p:attrNameLst>
                                              <p:attrName>style.visibility</p:attrName>
                                            </p:attrNameLst>
                                          </p:cBhvr>
                                          <p:to>
                                            <p:strVal val="visible"/>
                                          </p:to>
                                        </p:set>
                                        <p:anim calcmode="lin" valueType="num">
                                          <p:cBhvr>
                                            <p:cTn id="72" dur="300" fill="hold"/>
                                            <p:tgtEl>
                                              <p:spTgt spid="49"/>
                                            </p:tgtEl>
                                            <p:attrNameLst>
                                              <p:attrName>ppt_w</p:attrName>
                                            </p:attrNameLst>
                                          </p:cBhvr>
                                          <p:tavLst>
                                            <p:tav tm="0">
                                              <p:val>
                                                <p:fltVal val="0"/>
                                              </p:val>
                                            </p:tav>
                                            <p:tav tm="100000">
                                              <p:val>
                                                <p:strVal val="#ppt_w"/>
                                              </p:val>
                                            </p:tav>
                                          </p:tavLst>
                                        </p:anim>
                                        <p:anim calcmode="lin" valueType="num">
                                          <p:cBhvr>
                                            <p:cTn id="73" dur="300" fill="hold"/>
                                            <p:tgtEl>
                                              <p:spTgt spid="49"/>
                                            </p:tgtEl>
                                            <p:attrNameLst>
                                              <p:attrName>ppt_h</p:attrName>
                                            </p:attrNameLst>
                                          </p:cBhvr>
                                          <p:tavLst>
                                            <p:tav tm="0">
                                              <p:val>
                                                <p:fltVal val="0"/>
                                              </p:val>
                                            </p:tav>
                                            <p:tav tm="100000">
                                              <p:val>
                                                <p:strVal val="#ppt_h"/>
                                              </p:val>
                                            </p:tav>
                                          </p:tavLst>
                                        </p:anim>
                                        <p:animEffect transition="in" filter="fade">
                                          <p:cBhvr>
                                            <p:cTn id="74" dur="300"/>
                                            <p:tgtEl>
                                              <p:spTgt spid="49"/>
                                            </p:tgtEl>
                                          </p:cBhvr>
                                        </p:animEffect>
                                      </p:childTnLst>
                                    </p:cTn>
                                  </p:par>
                                  <p:par>
                                    <p:cTn id="75" presetID="6" presetClass="emph" presetSubtype="0" autoRev="1" fill="hold" grpId="1" nodeType="withEffect">
                                      <p:stCondLst>
                                        <p:cond delay="4900"/>
                                      </p:stCondLst>
                                      <p:childTnLst>
                                        <p:animScale>
                                          <p:cBhvr>
                                            <p:cTn id="76" dur="150" fill="hold"/>
                                            <p:tgtEl>
                                              <p:spTgt spid="49"/>
                                            </p:tgtEl>
                                          </p:cBhvr>
                                          <p:by x="110000" y="110000"/>
                                        </p:animScale>
                                      </p:childTnLst>
                                    </p:cTn>
                                  </p:par>
                                  <p:par>
                                    <p:cTn id="77" presetID="2" presetClass="entr" presetSubtype="4" fill="hold" nodeType="withEffect" p14:presetBounceEnd="66667">
                                      <p:stCondLst>
                                        <p:cond delay="4900"/>
                                      </p:stCondLst>
                                      <p:childTnLst>
                                        <p:set>
                                          <p:cBhvr>
                                            <p:cTn id="78" dur="1" fill="hold">
                                              <p:stCondLst>
                                                <p:cond delay="0"/>
                                              </p:stCondLst>
                                            </p:cTn>
                                            <p:tgtEl>
                                              <p:spTgt spid="41"/>
                                            </p:tgtEl>
                                            <p:attrNameLst>
                                              <p:attrName>style.visibility</p:attrName>
                                            </p:attrNameLst>
                                          </p:cBhvr>
                                          <p:to>
                                            <p:strVal val="visible"/>
                                          </p:to>
                                        </p:set>
                                        <p:anim calcmode="lin" valueType="num" p14:bounceEnd="66667">
                                          <p:cBhvr additive="base">
                                            <p:cTn id="79" dur="600" fill="hold"/>
                                            <p:tgtEl>
                                              <p:spTgt spid="41"/>
                                            </p:tgtEl>
                                            <p:attrNameLst>
                                              <p:attrName>ppt_x</p:attrName>
                                            </p:attrNameLst>
                                          </p:cBhvr>
                                          <p:tavLst>
                                            <p:tav tm="0">
                                              <p:val>
                                                <p:strVal val="#ppt_x"/>
                                              </p:val>
                                            </p:tav>
                                            <p:tav tm="100000">
                                              <p:val>
                                                <p:strVal val="#ppt_x"/>
                                              </p:val>
                                            </p:tav>
                                          </p:tavLst>
                                        </p:anim>
                                        <p:anim calcmode="lin" valueType="num" p14:bounceEnd="66667">
                                          <p:cBhvr additive="base">
                                            <p:cTn id="80" dur="6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66667">
                                      <p:stCondLst>
                                        <p:cond delay="4900"/>
                                      </p:stCondLst>
                                      <p:childTnLst>
                                        <p:set>
                                          <p:cBhvr>
                                            <p:cTn id="82" dur="1" fill="hold">
                                              <p:stCondLst>
                                                <p:cond delay="0"/>
                                              </p:stCondLst>
                                            </p:cTn>
                                            <p:tgtEl>
                                              <p:spTgt spid="55"/>
                                            </p:tgtEl>
                                            <p:attrNameLst>
                                              <p:attrName>style.visibility</p:attrName>
                                            </p:attrNameLst>
                                          </p:cBhvr>
                                          <p:to>
                                            <p:strVal val="visible"/>
                                          </p:to>
                                        </p:set>
                                        <p:anim calcmode="lin" valueType="num" p14:bounceEnd="66667">
                                          <p:cBhvr additive="base">
                                            <p:cTn id="83" dur="600" fill="hold"/>
                                            <p:tgtEl>
                                              <p:spTgt spid="55"/>
                                            </p:tgtEl>
                                            <p:attrNameLst>
                                              <p:attrName>ppt_x</p:attrName>
                                            </p:attrNameLst>
                                          </p:cBhvr>
                                          <p:tavLst>
                                            <p:tav tm="0">
                                              <p:val>
                                                <p:strVal val="#ppt_x"/>
                                              </p:val>
                                            </p:tav>
                                            <p:tav tm="100000">
                                              <p:val>
                                                <p:strVal val="#ppt_x"/>
                                              </p:val>
                                            </p:tav>
                                          </p:tavLst>
                                        </p:anim>
                                        <p:anim calcmode="lin" valueType="num" p14:bounceEnd="66667">
                                          <p:cBhvr additive="base">
                                            <p:cTn id="84" dur="600" fill="hold"/>
                                            <p:tgtEl>
                                              <p:spTgt spid="55"/>
                                            </p:tgtEl>
                                            <p:attrNameLst>
                                              <p:attrName>ppt_y</p:attrName>
                                            </p:attrNameLst>
                                          </p:cBhvr>
                                          <p:tavLst>
                                            <p:tav tm="0">
                                              <p:val>
                                                <p:strVal val="1+#ppt_h/2"/>
                                              </p:val>
                                            </p:tav>
                                            <p:tav tm="100000">
                                              <p:val>
                                                <p:strVal val="#ppt_y"/>
                                              </p:val>
                                            </p:tav>
                                          </p:tavLst>
                                        </p:anim>
                                      </p:childTnLst>
                                    </p:cTn>
                                  </p:par>
                                  <p:par>
                                    <p:cTn id="85" presetID="21" presetClass="entr" presetSubtype="1" fill="hold" grpId="0" nodeType="withEffect">
                                      <p:stCondLst>
                                        <p:cond delay="550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500"/>
                                            <p:tgtEl>
                                              <p:spTgt spid="22"/>
                                            </p:tgtEl>
                                          </p:cBhvr>
                                        </p:animEffect>
                                      </p:childTnLst>
                                    </p:cTn>
                                  </p:par>
                                  <p:par>
                                    <p:cTn id="88" presetID="53" presetClass="entr" presetSubtype="16" fill="hold" grpId="0" nodeType="withEffect">
                                      <p:stCondLst>
                                        <p:cond delay="5700"/>
                                      </p:stCondLst>
                                      <p:childTnLst>
                                        <p:set>
                                          <p:cBhvr>
                                            <p:cTn id="89" dur="1" fill="hold">
                                              <p:stCondLst>
                                                <p:cond delay="0"/>
                                              </p:stCondLst>
                                            </p:cTn>
                                            <p:tgtEl>
                                              <p:spTgt spid="48"/>
                                            </p:tgtEl>
                                            <p:attrNameLst>
                                              <p:attrName>style.visibility</p:attrName>
                                            </p:attrNameLst>
                                          </p:cBhvr>
                                          <p:to>
                                            <p:strVal val="visible"/>
                                          </p:to>
                                        </p:set>
                                        <p:anim calcmode="lin" valueType="num">
                                          <p:cBhvr>
                                            <p:cTn id="90" dur="300" fill="hold"/>
                                            <p:tgtEl>
                                              <p:spTgt spid="48"/>
                                            </p:tgtEl>
                                            <p:attrNameLst>
                                              <p:attrName>ppt_w</p:attrName>
                                            </p:attrNameLst>
                                          </p:cBhvr>
                                          <p:tavLst>
                                            <p:tav tm="0">
                                              <p:val>
                                                <p:fltVal val="0"/>
                                              </p:val>
                                            </p:tav>
                                            <p:tav tm="100000">
                                              <p:val>
                                                <p:strVal val="#ppt_w"/>
                                              </p:val>
                                            </p:tav>
                                          </p:tavLst>
                                        </p:anim>
                                        <p:anim calcmode="lin" valueType="num">
                                          <p:cBhvr>
                                            <p:cTn id="91" dur="300" fill="hold"/>
                                            <p:tgtEl>
                                              <p:spTgt spid="48"/>
                                            </p:tgtEl>
                                            <p:attrNameLst>
                                              <p:attrName>ppt_h</p:attrName>
                                            </p:attrNameLst>
                                          </p:cBhvr>
                                          <p:tavLst>
                                            <p:tav tm="0">
                                              <p:val>
                                                <p:fltVal val="0"/>
                                              </p:val>
                                            </p:tav>
                                            <p:tav tm="100000">
                                              <p:val>
                                                <p:strVal val="#ppt_h"/>
                                              </p:val>
                                            </p:tav>
                                          </p:tavLst>
                                        </p:anim>
                                        <p:animEffect transition="in" filter="fade">
                                          <p:cBhvr>
                                            <p:cTn id="92" dur="300"/>
                                            <p:tgtEl>
                                              <p:spTgt spid="48"/>
                                            </p:tgtEl>
                                          </p:cBhvr>
                                        </p:animEffect>
                                      </p:childTnLst>
                                    </p:cTn>
                                  </p:par>
                                  <p:par>
                                    <p:cTn id="93" presetID="6" presetClass="emph" presetSubtype="0" autoRev="1" fill="hold" grpId="1" nodeType="withEffect">
                                      <p:stCondLst>
                                        <p:cond delay="6000"/>
                                      </p:stCondLst>
                                      <p:childTnLst>
                                        <p:animScale>
                                          <p:cBhvr>
                                            <p:cTn id="94" dur="150" fill="hold"/>
                                            <p:tgtEl>
                                              <p:spTgt spid="48"/>
                                            </p:tgtEl>
                                          </p:cBhvr>
                                          <p:by x="110000" y="110000"/>
                                        </p:animScale>
                                      </p:childTnLst>
                                    </p:cTn>
                                  </p:par>
                                </p:childTnLst>
                              </p:cTn>
                            </p:par>
                            <p:par>
                              <p:cTn id="95" fill="hold">
                                <p:stCondLst>
                                  <p:cond delay="6300"/>
                                </p:stCondLst>
                                <p:childTnLst>
                                  <p:par>
                                    <p:cTn id="96" presetID="10" presetClass="entr" presetSubtype="0"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46" grpId="0"/>
          <p:bldP spid="46" grpId="1"/>
          <p:bldP spid="47" grpId="0"/>
          <p:bldP spid="47" grpId="1"/>
          <p:bldP spid="48" grpId="0"/>
          <p:bldP spid="48" grpId="1"/>
          <p:bldP spid="49" grpId="0"/>
          <p:bldP spid="49" grpId="1"/>
          <p:bldP spid="50" grpId="0"/>
          <p:bldP spid="50" grpId="1"/>
          <p:bldP spid="51" grpId="0"/>
          <p:bldP spid="52" grpId="0"/>
          <p:bldP spid="53" grpId="0"/>
          <p:bldP spid="54"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600" fill="hold"/>
                                            <p:tgtEl>
                                              <p:spTgt spid="25"/>
                                            </p:tgtEl>
                                            <p:attrNameLst>
                                              <p:attrName>ppt_x</p:attrName>
                                            </p:attrNameLst>
                                          </p:cBhvr>
                                          <p:tavLst>
                                            <p:tav tm="0">
                                              <p:val>
                                                <p:strVal val="#ppt_x"/>
                                              </p:val>
                                            </p:tav>
                                            <p:tav tm="100000">
                                              <p:val>
                                                <p:strVal val="#ppt_x"/>
                                              </p:val>
                                            </p:tav>
                                          </p:tavLst>
                                        </p:anim>
                                        <p:anim calcmode="lin" valueType="num">
                                          <p:cBhvr additive="base">
                                            <p:cTn id="8" dur="6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600" fill="hold"/>
                                            <p:tgtEl>
                                              <p:spTgt spid="51"/>
                                            </p:tgtEl>
                                            <p:attrNameLst>
                                              <p:attrName>ppt_x</p:attrName>
                                            </p:attrNameLst>
                                          </p:cBhvr>
                                          <p:tavLst>
                                            <p:tav tm="0">
                                              <p:val>
                                                <p:strVal val="#ppt_x"/>
                                              </p:val>
                                            </p:tav>
                                            <p:tav tm="100000">
                                              <p:val>
                                                <p:strVal val="#ppt_x"/>
                                              </p:val>
                                            </p:tav>
                                          </p:tavLst>
                                        </p:anim>
                                        <p:anim calcmode="lin" valueType="num">
                                          <p:cBhvr additive="base">
                                            <p:cTn id="12" dur="600" fill="hold"/>
                                            <p:tgtEl>
                                              <p:spTgt spid="51"/>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500"/>
                                            <p:tgtEl>
                                              <p:spTgt spid="20"/>
                                            </p:tgtEl>
                                          </p:cBhvr>
                                        </p:animEffect>
                                      </p:childTnLst>
                                    </p:cTn>
                                  </p:par>
                                  <p:par>
                                    <p:cTn id="16" presetID="53" presetClass="entr" presetSubtype="16" fill="hold" grpId="0" nodeType="withEffect">
                                      <p:stCondLst>
                                        <p:cond delay="13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300" fill="hold"/>
                                            <p:tgtEl>
                                              <p:spTgt spid="46"/>
                                            </p:tgtEl>
                                            <p:attrNameLst>
                                              <p:attrName>ppt_w</p:attrName>
                                            </p:attrNameLst>
                                          </p:cBhvr>
                                          <p:tavLst>
                                            <p:tav tm="0">
                                              <p:val>
                                                <p:fltVal val="0"/>
                                              </p:val>
                                            </p:tav>
                                            <p:tav tm="100000">
                                              <p:val>
                                                <p:strVal val="#ppt_w"/>
                                              </p:val>
                                            </p:tav>
                                          </p:tavLst>
                                        </p:anim>
                                        <p:anim calcmode="lin" valueType="num">
                                          <p:cBhvr>
                                            <p:cTn id="19" dur="300" fill="hold"/>
                                            <p:tgtEl>
                                              <p:spTgt spid="46"/>
                                            </p:tgtEl>
                                            <p:attrNameLst>
                                              <p:attrName>ppt_h</p:attrName>
                                            </p:attrNameLst>
                                          </p:cBhvr>
                                          <p:tavLst>
                                            <p:tav tm="0">
                                              <p:val>
                                                <p:fltVal val="0"/>
                                              </p:val>
                                            </p:tav>
                                            <p:tav tm="100000">
                                              <p:val>
                                                <p:strVal val="#ppt_h"/>
                                              </p:val>
                                            </p:tav>
                                          </p:tavLst>
                                        </p:anim>
                                        <p:animEffect transition="in" filter="fade">
                                          <p:cBhvr>
                                            <p:cTn id="20" dur="300"/>
                                            <p:tgtEl>
                                              <p:spTgt spid="46"/>
                                            </p:tgtEl>
                                          </p:cBhvr>
                                        </p:animEffect>
                                      </p:childTnLst>
                                    </p:cTn>
                                  </p:par>
                                  <p:par>
                                    <p:cTn id="21" presetID="6" presetClass="emph" presetSubtype="0" autoRev="1" fill="hold" grpId="1" nodeType="withEffect">
                                      <p:stCondLst>
                                        <p:cond delay="1600"/>
                                      </p:stCondLst>
                                      <p:childTnLst>
                                        <p:animScale>
                                          <p:cBhvr>
                                            <p:cTn id="22" dur="150" fill="hold"/>
                                            <p:tgtEl>
                                              <p:spTgt spid="46"/>
                                            </p:tgtEl>
                                          </p:cBhvr>
                                          <p:by x="110000" y="110000"/>
                                        </p:animScale>
                                      </p:childTnLst>
                                    </p:cTn>
                                  </p:par>
                                  <p:par>
                                    <p:cTn id="23" presetID="2" presetClass="entr" presetSubtype="4" fill="hold" nodeType="withEffect">
                                      <p:stCondLst>
                                        <p:cond delay="16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600" fill="hold"/>
                                            <p:tgtEl>
                                              <p:spTgt spid="29"/>
                                            </p:tgtEl>
                                            <p:attrNameLst>
                                              <p:attrName>ppt_x</p:attrName>
                                            </p:attrNameLst>
                                          </p:cBhvr>
                                          <p:tavLst>
                                            <p:tav tm="0">
                                              <p:val>
                                                <p:strVal val="#ppt_x"/>
                                              </p:val>
                                            </p:tav>
                                            <p:tav tm="100000">
                                              <p:val>
                                                <p:strVal val="#ppt_x"/>
                                              </p:val>
                                            </p:tav>
                                          </p:tavLst>
                                        </p:anim>
                                        <p:anim calcmode="lin" valueType="num">
                                          <p:cBhvr additive="base">
                                            <p:cTn id="26" dur="6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60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600" fill="hold"/>
                                            <p:tgtEl>
                                              <p:spTgt spid="52"/>
                                            </p:tgtEl>
                                            <p:attrNameLst>
                                              <p:attrName>ppt_x</p:attrName>
                                            </p:attrNameLst>
                                          </p:cBhvr>
                                          <p:tavLst>
                                            <p:tav tm="0">
                                              <p:val>
                                                <p:strVal val="#ppt_x"/>
                                              </p:val>
                                            </p:tav>
                                            <p:tav tm="100000">
                                              <p:val>
                                                <p:strVal val="#ppt_x"/>
                                              </p:val>
                                            </p:tav>
                                          </p:tavLst>
                                        </p:anim>
                                        <p:anim calcmode="lin" valueType="num">
                                          <p:cBhvr additive="base">
                                            <p:cTn id="30" dur="600" fill="hold"/>
                                            <p:tgtEl>
                                              <p:spTgt spid="52"/>
                                            </p:tgtEl>
                                            <p:attrNameLst>
                                              <p:attrName>ppt_y</p:attrName>
                                            </p:attrNameLst>
                                          </p:cBhvr>
                                          <p:tavLst>
                                            <p:tav tm="0">
                                              <p:val>
                                                <p:strVal val="1+#ppt_h/2"/>
                                              </p:val>
                                            </p:tav>
                                            <p:tav tm="100000">
                                              <p:val>
                                                <p:strVal val="#ppt_y"/>
                                              </p:val>
                                            </p:tav>
                                          </p:tavLst>
                                        </p:anim>
                                      </p:childTnLst>
                                    </p:cTn>
                                  </p:par>
                                  <p:par>
                                    <p:cTn id="31" presetID="21" presetClass="entr" presetSubtype="1" fill="hold" grpId="0" nodeType="withEffect">
                                      <p:stCondLst>
                                        <p:cond delay="220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500"/>
                                            <p:tgtEl>
                                              <p:spTgt spid="23"/>
                                            </p:tgtEl>
                                          </p:cBhvr>
                                        </p:animEffect>
                                      </p:childTnLst>
                                    </p:cTn>
                                  </p:par>
                                  <p:par>
                                    <p:cTn id="34" presetID="53" presetClass="entr" presetSubtype="16" fill="hold" grpId="0" nodeType="withEffect">
                                      <p:stCondLst>
                                        <p:cond delay="24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300" fill="hold"/>
                                            <p:tgtEl>
                                              <p:spTgt spid="50"/>
                                            </p:tgtEl>
                                            <p:attrNameLst>
                                              <p:attrName>ppt_w</p:attrName>
                                            </p:attrNameLst>
                                          </p:cBhvr>
                                          <p:tavLst>
                                            <p:tav tm="0">
                                              <p:val>
                                                <p:fltVal val="0"/>
                                              </p:val>
                                            </p:tav>
                                            <p:tav tm="100000">
                                              <p:val>
                                                <p:strVal val="#ppt_w"/>
                                              </p:val>
                                            </p:tav>
                                          </p:tavLst>
                                        </p:anim>
                                        <p:anim calcmode="lin" valueType="num">
                                          <p:cBhvr>
                                            <p:cTn id="37" dur="300" fill="hold"/>
                                            <p:tgtEl>
                                              <p:spTgt spid="50"/>
                                            </p:tgtEl>
                                            <p:attrNameLst>
                                              <p:attrName>ppt_h</p:attrName>
                                            </p:attrNameLst>
                                          </p:cBhvr>
                                          <p:tavLst>
                                            <p:tav tm="0">
                                              <p:val>
                                                <p:fltVal val="0"/>
                                              </p:val>
                                            </p:tav>
                                            <p:tav tm="100000">
                                              <p:val>
                                                <p:strVal val="#ppt_h"/>
                                              </p:val>
                                            </p:tav>
                                          </p:tavLst>
                                        </p:anim>
                                        <p:animEffect transition="in" filter="fade">
                                          <p:cBhvr>
                                            <p:cTn id="38" dur="300"/>
                                            <p:tgtEl>
                                              <p:spTgt spid="50"/>
                                            </p:tgtEl>
                                          </p:cBhvr>
                                        </p:animEffect>
                                      </p:childTnLst>
                                    </p:cTn>
                                  </p:par>
                                  <p:par>
                                    <p:cTn id="39" presetID="6" presetClass="emph" presetSubtype="0" autoRev="1" fill="hold" grpId="1" nodeType="withEffect">
                                      <p:stCondLst>
                                        <p:cond delay="2700"/>
                                      </p:stCondLst>
                                      <p:childTnLst>
                                        <p:animScale>
                                          <p:cBhvr>
                                            <p:cTn id="40" dur="150" fill="hold"/>
                                            <p:tgtEl>
                                              <p:spTgt spid="50"/>
                                            </p:tgtEl>
                                          </p:cBhvr>
                                          <p:by x="110000" y="110000"/>
                                        </p:animScale>
                                      </p:childTnLst>
                                    </p:cTn>
                                  </p:par>
                                  <p:par>
                                    <p:cTn id="41" presetID="2" presetClass="entr" presetSubtype="4" fill="hold" nodeType="withEffect">
                                      <p:stCondLst>
                                        <p:cond delay="27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600" fill="hold"/>
                                            <p:tgtEl>
                                              <p:spTgt spid="33"/>
                                            </p:tgtEl>
                                            <p:attrNameLst>
                                              <p:attrName>ppt_x</p:attrName>
                                            </p:attrNameLst>
                                          </p:cBhvr>
                                          <p:tavLst>
                                            <p:tav tm="0">
                                              <p:val>
                                                <p:strVal val="#ppt_x"/>
                                              </p:val>
                                            </p:tav>
                                            <p:tav tm="100000">
                                              <p:val>
                                                <p:strVal val="#ppt_x"/>
                                              </p:val>
                                            </p:tav>
                                          </p:tavLst>
                                        </p:anim>
                                        <p:anim calcmode="lin" valueType="num">
                                          <p:cBhvr additive="base">
                                            <p:cTn id="44" dur="6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70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600" fill="hold"/>
                                            <p:tgtEl>
                                              <p:spTgt spid="53"/>
                                            </p:tgtEl>
                                            <p:attrNameLst>
                                              <p:attrName>ppt_x</p:attrName>
                                            </p:attrNameLst>
                                          </p:cBhvr>
                                          <p:tavLst>
                                            <p:tav tm="0">
                                              <p:val>
                                                <p:strVal val="#ppt_x"/>
                                              </p:val>
                                            </p:tav>
                                            <p:tav tm="100000">
                                              <p:val>
                                                <p:strVal val="#ppt_x"/>
                                              </p:val>
                                            </p:tav>
                                          </p:tavLst>
                                        </p:anim>
                                        <p:anim calcmode="lin" valueType="num">
                                          <p:cBhvr additive="base">
                                            <p:cTn id="48" dur="600" fill="hold"/>
                                            <p:tgtEl>
                                              <p:spTgt spid="53"/>
                                            </p:tgtEl>
                                            <p:attrNameLst>
                                              <p:attrName>ppt_y</p:attrName>
                                            </p:attrNameLst>
                                          </p:cBhvr>
                                          <p:tavLst>
                                            <p:tav tm="0">
                                              <p:val>
                                                <p:strVal val="1+#ppt_h/2"/>
                                              </p:val>
                                            </p:tav>
                                            <p:tav tm="100000">
                                              <p:val>
                                                <p:strVal val="#ppt_y"/>
                                              </p:val>
                                            </p:tav>
                                          </p:tavLst>
                                        </p:anim>
                                      </p:childTnLst>
                                    </p:cTn>
                                  </p:par>
                                  <p:par>
                                    <p:cTn id="49" presetID="21" presetClass="entr" presetSubtype="1" fill="hold" grpId="0" nodeType="withEffect">
                                      <p:stCondLst>
                                        <p:cond delay="330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500"/>
                                            <p:tgtEl>
                                              <p:spTgt spid="21"/>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300" fill="hold"/>
                                            <p:tgtEl>
                                              <p:spTgt spid="47"/>
                                            </p:tgtEl>
                                            <p:attrNameLst>
                                              <p:attrName>ppt_w</p:attrName>
                                            </p:attrNameLst>
                                          </p:cBhvr>
                                          <p:tavLst>
                                            <p:tav tm="0">
                                              <p:val>
                                                <p:fltVal val="0"/>
                                              </p:val>
                                            </p:tav>
                                            <p:tav tm="100000">
                                              <p:val>
                                                <p:strVal val="#ppt_w"/>
                                              </p:val>
                                            </p:tav>
                                          </p:tavLst>
                                        </p:anim>
                                        <p:anim calcmode="lin" valueType="num">
                                          <p:cBhvr>
                                            <p:cTn id="55" dur="300" fill="hold"/>
                                            <p:tgtEl>
                                              <p:spTgt spid="47"/>
                                            </p:tgtEl>
                                            <p:attrNameLst>
                                              <p:attrName>ppt_h</p:attrName>
                                            </p:attrNameLst>
                                          </p:cBhvr>
                                          <p:tavLst>
                                            <p:tav tm="0">
                                              <p:val>
                                                <p:fltVal val="0"/>
                                              </p:val>
                                            </p:tav>
                                            <p:tav tm="100000">
                                              <p:val>
                                                <p:strVal val="#ppt_h"/>
                                              </p:val>
                                            </p:tav>
                                          </p:tavLst>
                                        </p:anim>
                                        <p:animEffect transition="in" filter="fade">
                                          <p:cBhvr>
                                            <p:cTn id="56" dur="300"/>
                                            <p:tgtEl>
                                              <p:spTgt spid="47"/>
                                            </p:tgtEl>
                                          </p:cBhvr>
                                        </p:animEffect>
                                      </p:childTnLst>
                                    </p:cTn>
                                  </p:par>
                                  <p:par>
                                    <p:cTn id="57" presetID="6" presetClass="emph" presetSubtype="0" autoRev="1" fill="hold" grpId="1" nodeType="withEffect">
                                      <p:stCondLst>
                                        <p:cond delay="3800"/>
                                      </p:stCondLst>
                                      <p:childTnLst>
                                        <p:animScale>
                                          <p:cBhvr>
                                            <p:cTn id="58" dur="150" fill="hold"/>
                                            <p:tgtEl>
                                              <p:spTgt spid="47"/>
                                            </p:tgtEl>
                                          </p:cBhvr>
                                          <p:by x="110000" y="110000"/>
                                        </p:animScale>
                                      </p:childTnLst>
                                    </p:cTn>
                                  </p:par>
                                  <p:par>
                                    <p:cTn id="59" presetID="2" presetClass="entr" presetSubtype="4" fill="hold" nodeType="withEffect">
                                      <p:stCondLst>
                                        <p:cond delay="380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600" fill="hold"/>
                                            <p:tgtEl>
                                              <p:spTgt spid="37"/>
                                            </p:tgtEl>
                                            <p:attrNameLst>
                                              <p:attrName>ppt_x</p:attrName>
                                            </p:attrNameLst>
                                          </p:cBhvr>
                                          <p:tavLst>
                                            <p:tav tm="0">
                                              <p:val>
                                                <p:strVal val="#ppt_x"/>
                                              </p:val>
                                            </p:tav>
                                            <p:tav tm="100000">
                                              <p:val>
                                                <p:strVal val="#ppt_x"/>
                                              </p:val>
                                            </p:tav>
                                          </p:tavLst>
                                        </p:anim>
                                        <p:anim calcmode="lin" valueType="num">
                                          <p:cBhvr additive="base">
                                            <p:cTn id="62" dur="6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380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600" fill="hold"/>
                                            <p:tgtEl>
                                              <p:spTgt spid="54"/>
                                            </p:tgtEl>
                                            <p:attrNameLst>
                                              <p:attrName>ppt_x</p:attrName>
                                            </p:attrNameLst>
                                          </p:cBhvr>
                                          <p:tavLst>
                                            <p:tav tm="0">
                                              <p:val>
                                                <p:strVal val="#ppt_x"/>
                                              </p:val>
                                            </p:tav>
                                            <p:tav tm="100000">
                                              <p:val>
                                                <p:strVal val="#ppt_x"/>
                                              </p:val>
                                            </p:tav>
                                          </p:tavLst>
                                        </p:anim>
                                        <p:anim calcmode="lin" valueType="num">
                                          <p:cBhvr additive="base">
                                            <p:cTn id="66" dur="600" fill="hold"/>
                                            <p:tgtEl>
                                              <p:spTgt spid="54"/>
                                            </p:tgtEl>
                                            <p:attrNameLst>
                                              <p:attrName>ppt_y</p:attrName>
                                            </p:attrNameLst>
                                          </p:cBhvr>
                                          <p:tavLst>
                                            <p:tav tm="0">
                                              <p:val>
                                                <p:strVal val="1+#ppt_h/2"/>
                                              </p:val>
                                            </p:tav>
                                            <p:tav tm="100000">
                                              <p:val>
                                                <p:strVal val="#ppt_y"/>
                                              </p:val>
                                            </p:tav>
                                          </p:tavLst>
                                        </p:anim>
                                      </p:childTnLst>
                                    </p:cTn>
                                  </p:par>
                                  <p:par>
                                    <p:cTn id="67" presetID="21" presetClass="entr" presetSubtype="1" fill="hold" grpId="0" nodeType="withEffect">
                                      <p:stCondLst>
                                        <p:cond delay="440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500"/>
                                            <p:tgtEl>
                                              <p:spTgt spid="24"/>
                                            </p:tgtEl>
                                          </p:cBhvr>
                                        </p:animEffect>
                                      </p:childTnLst>
                                    </p:cTn>
                                  </p:par>
                                  <p:par>
                                    <p:cTn id="70" presetID="53" presetClass="entr" presetSubtype="16" fill="hold" grpId="0" nodeType="withEffect">
                                      <p:stCondLst>
                                        <p:cond delay="4600"/>
                                      </p:stCondLst>
                                      <p:childTnLst>
                                        <p:set>
                                          <p:cBhvr>
                                            <p:cTn id="71" dur="1" fill="hold">
                                              <p:stCondLst>
                                                <p:cond delay="0"/>
                                              </p:stCondLst>
                                            </p:cTn>
                                            <p:tgtEl>
                                              <p:spTgt spid="49"/>
                                            </p:tgtEl>
                                            <p:attrNameLst>
                                              <p:attrName>style.visibility</p:attrName>
                                            </p:attrNameLst>
                                          </p:cBhvr>
                                          <p:to>
                                            <p:strVal val="visible"/>
                                          </p:to>
                                        </p:set>
                                        <p:anim calcmode="lin" valueType="num">
                                          <p:cBhvr>
                                            <p:cTn id="72" dur="300" fill="hold"/>
                                            <p:tgtEl>
                                              <p:spTgt spid="49"/>
                                            </p:tgtEl>
                                            <p:attrNameLst>
                                              <p:attrName>ppt_w</p:attrName>
                                            </p:attrNameLst>
                                          </p:cBhvr>
                                          <p:tavLst>
                                            <p:tav tm="0">
                                              <p:val>
                                                <p:fltVal val="0"/>
                                              </p:val>
                                            </p:tav>
                                            <p:tav tm="100000">
                                              <p:val>
                                                <p:strVal val="#ppt_w"/>
                                              </p:val>
                                            </p:tav>
                                          </p:tavLst>
                                        </p:anim>
                                        <p:anim calcmode="lin" valueType="num">
                                          <p:cBhvr>
                                            <p:cTn id="73" dur="300" fill="hold"/>
                                            <p:tgtEl>
                                              <p:spTgt spid="49"/>
                                            </p:tgtEl>
                                            <p:attrNameLst>
                                              <p:attrName>ppt_h</p:attrName>
                                            </p:attrNameLst>
                                          </p:cBhvr>
                                          <p:tavLst>
                                            <p:tav tm="0">
                                              <p:val>
                                                <p:fltVal val="0"/>
                                              </p:val>
                                            </p:tav>
                                            <p:tav tm="100000">
                                              <p:val>
                                                <p:strVal val="#ppt_h"/>
                                              </p:val>
                                            </p:tav>
                                          </p:tavLst>
                                        </p:anim>
                                        <p:animEffect transition="in" filter="fade">
                                          <p:cBhvr>
                                            <p:cTn id="74" dur="300"/>
                                            <p:tgtEl>
                                              <p:spTgt spid="49"/>
                                            </p:tgtEl>
                                          </p:cBhvr>
                                        </p:animEffect>
                                      </p:childTnLst>
                                    </p:cTn>
                                  </p:par>
                                  <p:par>
                                    <p:cTn id="75" presetID="6" presetClass="emph" presetSubtype="0" autoRev="1" fill="hold" grpId="1" nodeType="withEffect">
                                      <p:stCondLst>
                                        <p:cond delay="4900"/>
                                      </p:stCondLst>
                                      <p:childTnLst>
                                        <p:animScale>
                                          <p:cBhvr>
                                            <p:cTn id="76" dur="150" fill="hold"/>
                                            <p:tgtEl>
                                              <p:spTgt spid="49"/>
                                            </p:tgtEl>
                                          </p:cBhvr>
                                          <p:by x="110000" y="110000"/>
                                        </p:animScale>
                                      </p:childTnLst>
                                    </p:cTn>
                                  </p:par>
                                  <p:par>
                                    <p:cTn id="77" presetID="2" presetClass="entr" presetSubtype="4" fill="hold" nodeType="withEffect">
                                      <p:stCondLst>
                                        <p:cond delay="490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600" fill="hold"/>
                                            <p:tgtEl>
                                              <p:spTgt spid="41"/>
                                            </p:tgtEl>
                                            <p:attrNameLst>
                                              <p:attrName>ppt_x</p:attrName>
                                            </p:attrNameLst>
                                          </p:cBhvr>
                                          <p:tavLst>
                                            <p:tav tm="0">
                                              <p:val>
                                                <p:strVal val="#ppt_x"/>
                                              </p:val>
                                            </p:tav>
                                            <p:tav tm="100000">
                                              <p:val>
                                                <p:strVal val="#ppt_x"/>
                                              </p:val>
                                            </p:tav>
                                          </p:tavLst>
                                        </p:anim>
                                        <p:anim calcmode="lin" valueType="num">
                                          <p:cBhvr additive="base">
                                            <p:cTn id="80" dur="6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490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600" fill="hold"/>
                                            <p:tgtEl>
                                              <p:spTgt spid="55"/>
                                            </p:tgtEl>
                                            <p:attrNameLst>
                                              <p:attrName>ppt_x</p:attrName>
                                            </p:attrNameLst>
                                          </p:cBhvr>
                                          <p:tavLst>
                                            <p:tav tm="0">
                                              <p:val>
                                                <p:strVal val="#ppt_x"/>
                                              </p:val>
                                            </p:tav>
                                            <p:tav tm="100000">
                                              <p:val>
                                                <p:strVal val="#ppt_x"/>
                                              </p:val>
                                            </p:tav>
                                          </p:tavLst>
                                        </p:anim>
                                        <p:anim calcmode="lin" valueType="num">
                                          <p:cBhvr additive="base">
                                            <p:cTn id="84" dur="600" fill="hold"/>
                                            <p:tgtEl>
                                              <p:spTgt spid="55"/>
                                            </p:tgtEl>
                                            <p:attrNameLst>
                                              <p:attrName>ppt_y</p:attrName>
                                            </p:attrNameLst>
                                          </p:cBhvr>
                                          <p:tavLst>
                                            <p:tav tm="0">
                                              <p:val>
                                                <p:strVal val="1+#ppt_h/2"/>
                                              </p:val>
                                            </p:tav>
                                            <p:tav tm="100000">
                                              <p:val>
                                                <p:strVal val="#ppt_y"/>
                                              </p:val>
                                            </p:tav>
                                          </p:tavLst>
                                        </p:anim>
                                      </p:childTnLst>
                                    </p:cTn>
                                  </p:par>
                                  <p:par>
                                    <p:cTn id="85" presetID="21" presetClass="entr" presetSubtype="1" fill="hold" grpId="0" nodeType="withEffect">
                                      <p:stCondLst>
                                        <p:cond delay="550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500"/>
                                            <p:tgtEl>
                                              <p:spTgt spid="22"/>
                                            </p:tgtEl>
                                          </p:cBhvr>
                                        </p:animEffect>
                                      </p:childTnLst>
                                    </p:cTn>
                                  </p:par>
                                  <p:par>
                                    <p:cTn id="88" presetID="53" presetClass="entr" presetSubtype="16" fill="hold" grpId="0" nodeType="withEffect">
                                      <p:stCondLst>
                                        <p:cond delay="5700"/>
                                      </p:stCondLst>
                                      <p:childTnLst>
                                        <p:set>
                                          <p:cBhvr>
                                            <p:cTn id="89" dur="1" fill="hold">
                                              <p:stCondLst>
                                                <p:cond delay="0"/>
                                              </p:stCondLst>
                                            </p:cTn>
                                            <p:tgtEl>
                                              <p:spTgt spid="48"/>
                                            </p:tgtEl>
                                            <p:attrNameLst>
                                              <p:attrName>style.visibility</p:attrName>
                                            </p:attrNameLst>
                                          </p:cBhvr>
                                          <p:to>
                                            <p:strVal val="visible"/>
                                          </p:to>
                                        </p:set>
                                        <p:anim calcmode="lin" valueType="num">
                                          <p:cBhvr>
                                            <p:cTn id="90" dur="300" fill="hold"/>
                                            <p:tgtEl>
                                              <p:spTgt spid="48"/>
                                            </p:tgtEl>
                                            <p:attrNameLst>
                                              <p:attrName>ppt_w</p:attrName>
                                            </p:attrNameLst>
                                          </p:cBhvr>
                                          <p:tavLst>
                                            <p:tav tm="0">
                                              <p:val>
                                                <p:fltVal val="0"/>
                                              </p:val>
                                            </p:tav>
                                            <p:tav tm="100000">
                                              <p:val>
                                                <p:strVal val="#ppt_w"/>
                                              </p:val>
                                            </p:tav>
                                          </p:tavLst>
                                        </p:anim>
                                        <p:anim calcmode="lin" valueType="num">
                                          <p:cBhvr>
                                            <p:cTn id="91" dur="300" fill="hold"/>
                                            <p:tgtEl>
                                              <p:spTgt spid="48"/>
                                            </p:tgtEl>
                                            <p:attrNameLst>
                                              <p:attrName>ppt_h</p:attrName>
                                            </p:attrNameLst>
                                          </p:cBhvr>
                                          <p:tavLst>
                                            <p:tav tm="0">
                                              <p:val>
                                                <p:fltVal val="0"/>
                                              </p:val>
                                            </p:tav>
                                            <p:tav tm="100000">
                                              <p:val>
                                                <p:strVal val="#ppt_h"/>
                                              </p:val>
                                            </p:tav>
                                          </p:tavLst>
                                        </p:anim>
                                        <p:animEffect transition="in" filter="fade">
                                          <p:cBhvr>
                                            <p:cTn id="92" dur="300"/>
                                            <p:tgtEl>
                                              <p:spTgt spid="48"/>
                                            </p:tgtEl>
                                          </p:cBhvr>
                                        </p:animEffect>
                                      </p:childTnLst>
                                    </p:cTn>
                                  </p:par>
                                  <p:par>
                                    <p:cTn id="93" presetID="6" presetClass="emph" presetSubtype="0" autoRev="1" fill="hold" grpId="1" nodeType="withEffect">
                                      <p:stCondLst>
                                        <p:cond delay="6000"/>
                                      </p:stCondLst>
                                      <p:childTnLst>
                                        <p:animScale>
                                          <p:cBhvr>
                                            <p:cTn id="94" dur="150" fill="hold"/>
                                            <p:tgtEl>
                                              <p:spTgt spid="48"/>
                                            </p:tgtEl>
                                          </p:cBhvr>
                                          <p:by x="110000" y="110000"/>
                                        </p:animScale>
                                      </p:childTnLst>
                                    </p:cTn>
                                  </p:par>
                                </p:childTnLst>
                              </p:cTn>
                            </p:par>
                            <p:par>
                              <p:cTn id="95" fill="hold">
                                <p:stCondLst>
                                  <p:cond delay="6300"/>
                                </p:stCondLst>
                                <p:childTnLst>
                                  <p:par>
                                    <p:cTn id="96" presetID="10" presetClass="entr" presetSubtype="0"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46" grpId="0"/>
          <p:bldP spid="46" grpId="1"/>
          <p:bldP spid="47" grpId="0"/>
          <p:bldP spid="47" grpId="1"/>
          <p:bldP spid="48" grpId="0"/>
          <p:bldP spid="48" grpId="1"/>
          <p:bldP spid="49" grpId="0"/>
          <p:bldP spid="49" grpId="1"/>
          <p:bldP spid="50" grpId="0"/>
          <p:bldP spid="50" grpId="1"/>
          <p:bldP spid="51" grpId="0"/>
          <p:bldP spid="52" grpId="0"/>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备用图标</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06</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Freeform 208">
            <a:extLst>
              <a:ext uri="{FF2B5EF4-FFF2-40B4-BE49-F238E27FC236}">
                <a16:creationId xmlns:a16="http://schemas.microsoft.com/office/drawing/2014/main" id="{71B17259-ADE6-4CEC-A919-69E4325B685F}"/>
              </a:ext>
            </a:extLst>
          </p:cNvPr>
          <p:cNvSpPr>
            <a:spLocks noChangeArrowheads="1"/>
          </p:cNvSpPr>
          <p:nvPr/>
        </p:nvSpPr>
        <p:spPr bwMode="auto">
          <a:xfrm>
            <a:off x="5665258" y="2132682"/>
            <a:ext cx="861484" cy="865436"/>
          </a:xfrm>
          <a:custGeom>
            <a:avLst/>
            <a:gdLst>
              <a:gd name="T0" fmla="*/ 195644 w 575"/>
              <a:gd name="T1" fmla="*/ 79703 h 576"/>
              <a:gd name="T2" fmla="*/ 195644 w 575"/>
              <a:gd name="T3" fmla="*/ 79703 h 576"/>
              <a:gd name="T4" fmla="*/ 95305 w 575"/>
              <a:gd name="T5" fmla="*/ 175276 h 576"/>
              <a:gd name="T6" fmla="*/ 31648 w 575"/>
              <a:gd name="T7" fmla="*/ 175276 h 576"/>
              <a:gd name="T8" fmla="*/ 31648 w 575"/>
              <a:gd name="T9" fmla="*/ 116850 h 576"/>
              <a:gd name="T10" fmla="*/ 121558 w 575"/>
              <a:gd name="T11" fmla="*/ 26688 h 576"/>
              <a:gd name="T12" fmla="*/ 163996 w 575"/>
              <a:gd name="T13" fmla="*/ 26688 h 576"/>
              <a:gd name="T14" fmla="*/ 163996 w 575"/>
              <a:gd name="T15" fmla="*/ 69245 h 576"/>
              <a:gd name="T16" fmla="*/ 74086 w 575"/>
              <a:gd name="T17" fmla="*/ 159407 h 576"/>
              <a:gd name="T18" fmla="*/ 52867 w 575"/>
              <a:gd name="T19" fmla="*/ 159407 h 576"/>
              <a:gd name="T20" fmla="*/ 52867 w 575"/>
              <a:gd name="T21" fmla="*/ 138129 h 576"/>
              <a:gd name="T22" fmla="*/ 131988 w 575"/>
              <a:gd name="T23" fmla="*/ 58425 h 576"/>
              <a:gd name="T24" fmla="*/ 121558 w 575"/>
              <a:gd name="T25" fmla="*/ 47966 h 576"/>
              <a:gd name="T26" fmla="*/ 42078 w 575"/>
              <a:gd name="T27" fmla="*/ 127670 h 576"/>
              <a:gd name="T28" fmla="*/ 42078 w 575"/>
              <a:gd name="T29" fmla="*/ 164817 h 576"/>
              <a:gd name="T30" fmla="*/ 84515 w 575"/>
              <a:gd name="T31" fmla="*/ 164817 h 576"/>
              <a:gd name="T32" fmla="*/ 174425 w 575"/>
              <a:gd name="T33" fmla="*/ 79703 h 576"/>
              <a:gd name="T34" fmla="*/ 174425 w 575"/>
              <a:gd name="T35" fmla="*/ 16229 h 576"/>
              <a:gd name="T36" fmla="*/ 116523 w 575"/>
              <a:gd name="T37" fmla="*/ 16229 h 576"/>
              <a:gd name="T38" fmla="*/ 20859 w 575"/>
              <a:gd name="T39" fmla="*/ 111441 h 576"/>
              <a:gd name="T40" fmla="*/ 20859 w 575"/>
              <a:gd name="T41" fmla="*/ 111441 h 576"/>
              <a:gd name="T42" fmla="*/ 20859 w 575"/>
              <a:gd name="T43" fmla="*/ 186095 h 576"/>
              <a:gd name="T44" fmla="*/ 100340 w 575"/>
              <a:gd name="T45" fmla="*/ 191144 h 576"/>
              <a:gd name="T46" fmla="*/ 100340 w 575"/>
              <a:gd name="T47" fmla="*/ 191144 h 576"/>
              <a:gd name="T48" fmla="*/ 206433 w 575"/>
              <a:gd name="T49" fmla="*/ 85113 h 576"/>
              <a:gd name="T50" fmla="*/ 195644 w 575"/>
              <a:gd name="T51" fmla="*/ 79703 h 5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5" h="576">
                <a:moveTo>
                  <a:pt x="544" y="221"/>
                </a:moveTo>
                <a:lnTo>
                  <a:pt x="544" y="221"/>
                </a:lnTo>
                <a:cubicBezTo>
                  <a:pt x="265" y="486"/>
                  <a:pt x="265" y="486"/>
                  <a:pt x="265" y="486"/>
                </a:cubicBezTo>
                <a:cubicBezTo>
                  <a:pt x="220" y="530"/>
                  <a:pt x="147" y="530"/>
                  <a:pt x="88" y="486"/>
                </a:cubicBezTo>
                <a:cubicBezTo>
                  <a:pt x="44" y="442"/>
                  <a:pt x="44" y="368"/>
                  <a:pt x="88" y="324"/>
                </a:cubicBezTo>
                <a:cubicBezTo>
                  <a:pt x="338" y="74"/>
                  <a:pt x="338" y="74"/>
                  <a:pt x="338" y="74"/>
                </a:cubicBezTo>
                <a:cubicBezTo>
                  <a:pt x="383" y="45"/>
                  <a:pt x="426" y="45"/>
                  <a:pt x="456" y="74"/>
                </a:cubicBezTo>
                <a:cubicBezTo>
                  <a:pt x="485" y="103"/>
                  <a:pt x="485" y="162"/>
                  <a:pt x="456" y="192"/>
                </a:cubicBezTo>
                <a:cubicBezTo>
                  <a:pt x="206" y="442"/>
                  <a:pt x="206" y="442"/>
                  <a:pt x="206" y="442"/>
                </a:cubicBezTo>
                <a:cubicBezTo>
                  <a:pt x="191" y="457"/>
                  <a:pt x="162" y="457"/>
                  <a:pt x="147" y="442"/>
                </a:cubicBezTo>
                <a:cubicBezTo>
                  <a:pt x="132" y="427"/>
                  <a:pt x="132" y="398"/>
                  <a:pt x="147" y="383"/>
                </a:cubicBezTo>
                <a:cubicBezTo>
                  <a:pt x="367" y="162"/>
                  <a:pt x="367" y="162"/>
                  <a:pt x="367" y="162"/>
                </a:cubicBezTo>
                <a:cubicBezTo>
                  <a:pt x="338" y="133"/>
                  <a:pt x="338" y="133"/>
                  <a:pt x="338" y="133"/>
                </a:cubicBezTo>
                <a:cubicBezTo>
                  <a:pt x="117" y="354"/>
                  <a:pt x="117" y="354"/>
                  <a:pt x="117" y="354"/>
                </a:cubicBezTo>
                <a:cubicBezTo>
                  <a:pt x="88" y="383"/>
                  <a:pt x="88" y="427"/>
                  <a:pt x="117" y="457"/>
                </a:cubicBezTo>
                <a:cubicBezTo>
                  <a:pt x="147" y="501"/>
                  <a:pt x="206" y="501"/>
                  <a:pt x="235" y="457"/>
                </a:cubicBezTo>
                <a:cubicBezTo>
                  <a:pt x="485" y="221"/>
                  <a:pt x="485" y="221"/>
                  <a:pt x="485" y="221"/>
                </a:cubicBezTo>
                <a:cubicBezTo>
                  <a:pt x="530" y="162"/>
                  <a:pt x="530" y="88"/>
                  <a:pt x="485" y="45"/>
                </a:cubicBezTo>
                <a:cubicBezTo>
                  <a:pt x="441" y="0"/>
                  <a:pt x="367" y="0"/>
                  <a:pt x="324" y="45"/>
                </a:cubicBezTo>
                <a:cubicBezTo>
                  <a:pt x="58" y="309"/>
                  <a:pt x="58" y="309"/>
                  <a:pt x="58" y="309"/>
                </a:cubicBezTo>
                <a:cubicBezTo>
                  <a:pt x="0" y="368"/>
                  <a:pt x="14" y="457"/>
                  <a:pt x="58" y="516"/>
                </a:cubicBezTo>
                <a:cubicBezTo>
                  <a:pt x="117" y="575"/>
                  <a:pt x="206" y="575"/>
                  <a:pt x="279" y="530"/>
                </a:cubicBezTo>
                <a:cubicBezTo>
                  <a:pt x="574" y="236"/>
                  <a:pt x="574" y="236"/>
                  <a:pt x="574" y="236"/>
                </a:cubicBezTo>
                <a:lnTo>
                  <a:pt x="544" y="221"/>
                </a:lnTo>
              </a:path>
            </a:pathLst>
          </a:custGeom>
          <a:solidFill>
            <a:srgbClr val="01A9BB"/>
          </a:solidFill>
          <a:ln>
            <a:noFill/>
          </a:ln>
          <a:effectLst/>
          <a:extLst/>
        </p:spPr>
        <p:txBody>
          <a:bodyPr wrap="none" lIns="121908" tIns="60955" rIns="121908" bIns="60955" anchor="ctr"/>
          <a:lstStyle/>
          <a:p>
            <a:pPr eaLnBrk="1" hangingPunct="1">
              <a:defRPr/>
            </a:pPr>
            <a:endParaRPr lang="zh-CN" altLang="en-US" sz="2400" dirty="0">
              <a:solidFill>
                <a:srgbClr val="01BED2"/>
              </a:solidFill>
              <a:cs typeface="+mn-ea"/>
              <a:sym typeface="+mn-lt"/>
            </a:endParaRPr>
          </a:p>
        </p:txBody>
      </p:sp>
    </p:spTree>
    <p:extLst>
      <p:ext uri="{BB962C8B-B14F-4D97-AF65-F5344CB8AC3E}">
        <p14:creationId xmlns:p14="http://schemas.microsoft.com/office/powerpoint/2010/main" val="3561504875"/>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7"/>
          <p:cNvSpPr txBox="1"/>
          <p:nvPr/>
        </p:nvSpPr>
        <p:spPr>
          <a:xfrm>
            <a:off x="7069796" y="1936584"/>
            <a:ext cx="3771480" cy="1162464"/>
          </a:xfrm>
          <a:prstGeom prst="rect">
            <a:avLst/>
          </a:prstGeom>
          <a:noFill/>
        </p:spPr>
        <p:txBody>
          <a:bodyPr wrap="square" lIns="120992" tIns="60499" rIns="120992" bIns="60499" rtlCol="0">
            <a:spAutoFit/>
          </a:bodyPr>
          <a:lstStyle/>
          <a:p>
            <a:pPr>
              <a:lnSpc>
                <a:spcPct val="130000"/>
              </a:lnSpc>
            </a:pPr>
            <a:r>
              <a:rPr lang="zh-CN" altLang="en-US" sz="2400" b="1" dirty="0">
                <a:solidFill>
                  <a:schemeClr val="tx1">
                    <a:lumMod val="85000"/>
                    <a:lumOff val="15000"/>
                  </a:schemeClr>
                </a:solidFill>
                <a:cs typeface="+mn-ea"/>
                <a:sym typeface="+mn-lt"/>
              </a:rPr>
              <a:t>增加内容</a:t>
            </a:r>
            <a:endParaRPr lang="en-US" altLang="zh-CN" sz="2400" b="1"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单击此处添加文本单击此处添加文本</a:t>
            </a:r>
            <a:endParaRPr lang="en-US" altLang="zh-CN" sz="1400"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a:t>
            </a:r>
            <a:endParaRPr lang="en-US" altLang="zh-CN" sz="1400" dirty="0">
              <a:solidFill>
                <a:schemeClr val="tx1">
                  <a:lumMod val="85000"/>
                  <a:lumOff val="15000"/>
                </a:schemeClr>
              </a:solidFill>
              <a:cs typeface="+mn-ea"/>
              <a:sym typeface="+mn-lt"/>
            </a:endParaRPr>
          </a:p>
        </p:txBody>
      </p:sp>
      <p:sp>
        <p:nvSpPr>
          <p:cNvPr id="36" name="TextBox 8"/>
          <p:cNvSpPr txBox="1"/>
          <p:nvPr/>
        </p:nvSpPr>
        <p:spPr>
          <a:xfrm>
            <a:off x="7069796" y="3307456"/>
            <a:ext cx="3771480" cy="1162464"/>
          </a:xfrm>
          <a:prstGeom prst="rect">
            <a:avLst/>
          </a:prstGeom>
          <a:noFill/>
        </p:spPr>
        <p:txBody>
          <a:bodyPr wrap="square" lIns="120992" tIns="60499" rIns="120992" bIns="60499" rtlCol="0">
            <a:spAutoFit/>
          </a:bodyPr>
          <a:lstStyle/>
          <a:p>
            <a:pPr>
              <a:lnSpc>
                <a:spcPct val="130000"/>
              </a:lnSpc>
            </a:pPr>
            <a:r>
              <a:rPr lang="zh-CN" altLang="en-US" sz="2400" b="1" dirty="0">
                <a:solidFill>
                  <a:schemeClr val="tx1">
                    <a:lumMod val="85000"/>
                    <a:lumOff val="15000"/>
                  </a:schemeClr>
                </a:solidFill>
                <a:cs typeface="+mn-ea"/>
                <a:sym typeface="+mn-lt"/>
              </a:rPr>
              <a:t>增加内容</a:t>
            </a:r>
            <a:endParaRPr lang="en-US" altLang="zh-CN" sz="2400" b="1"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单击此处添加文本单击此处添加文本</a:t>
            </a:r>
            <a:endParaRPr lang="en-US" altLang="zh-CN" sz="1400"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a:t>
            </a:r>
            <a:endParaRPr lang="en-US" altLang="zh-CN" sz="1400" dirty="0">
              <a:solidFill>
                <a:schemeClr val="tx1">
                  <a:lumMod val="85000"/>
                  <a:lumOff val="15000"/>
                </a:schemeClr>
              </a:solidFill>
              <a:cs typeface="+mn-ea"/>
              <a:sym typeface="+mn-lt"/>
            </a:endParaRPr>
          </a:p>
        </p:txBody>
      </p:sp>
      <p:sp>
        <p:nvSpPr>
          <p:cNvPr id="37" name="TextBox 9"/>
          <p:cNvSpPr txBox="1"/>
          <p:nvPr/>
        </p:nvSpPr>
        <p:spPr>
          <a:xfrm>
            <a:off x="7069796" y="4678328"/>
            <a:ext cx="3771480" cy="1162464"/>
          </a:xfrm>
          <a:prstGeom prst="rect">
            <a:avLst/>
          </a:prstGeom>
          <a:noFill/>
        </p:spPr>
        <p:txBody>
          <a:bodyPr wrap="square" lIns="120992" tIns="60499" rIns="120992" bIns="60499" rtlCol="0">
            <a:spAutoFit/>
          </a:bodyPr>
          <a:lstStyle/>
          <a:p>
            <a:pPr>
              <a:lnSpc>
                <a:spcPct val="130000"/>
              </a:lnSpc>
            </a:pPr>
            <a:r>
              <a:rPr lang="zh-CN" altLang="en-US" sz="2400" b="1" dirty="0">
                <a:solidFill>
                  <a:schemeClr val="tx1">
                    <a:lumMod val="85000"/>
                    <a:lumOff val="15000"/>
                  </a:schemeClr>
                </a:solidFill>
                <a:cs typeface="+mn-ea"/>
                <a:sym typeface="+mn-lt"/>
              </a:rPr>
              <a:t>增加内容</a:t>
            </a:r>
            <a:endParaRPr lang="en-US" altLang="zh-CN" sz="2400" b="1"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单击此处添加文本单击此处添加文本</a:t>
            </a:r>
            <a:endParaRPr lang="en-US" altLang="zh-CN" sz="1400"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单击此处添加文本</a:t>
            </a:r>
            <a:endParaRPr lang="en-US" altLang="zh-CN" sz="1400" dirty="0">
              <a:solidFill>
                <a:schemeClr val="tx1">
                  <a:lumMod val="85000"/>
                  <a:lumOff val="15000"/>
                </a:schemeClr>
              </a:solidFill>
              <a:cs typeface="+mn-ea"/>
              <a:sym typeface="+mn-lt"/>
            </a:endParaRPr>
          </a:p>
        </p:txBody>
      </p:sp>
      <p:grpSp>
        <p:nvGrpSpPr>
          <p:cNvPr id="2" name="组合 1"/>
          <p:cNvGrpSpPr/>
          <p:nvPr/>
        </p:nvGrpSpPr>
        <p:grpSpPr>
          <a:xfrm>
            <a:off x="6148317" y="4841186"/>
            <a:ext cx="918639" cy="918639"/>
            <a:chOff x="6148317" y="4841186"/>
            <a:chExt cx="918639" cy="918639"/>
          </a:xfrm>
        </p:grpSpPr>
        <p:sp>
          <p:nvSpPr>
            <p:cNvPr id="29" name="椭圆 28"/>
            <p:cNvSpPr/>
            <p:nvPr/>
          </p:nvSpPr>
          <p:spPr>
            <a:xfrm>
              <a:off x="6148317" y="4841186"/>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dirty="0">
                <a:gradFill>
                  <a:gsLst>
                    <a:gs pos="0">
                      <a:srgbClr val="FF6600"/>
                    </a:gs>
                    <a:gs pos="52000">
                      <a:srgbClr val="FF3300"/>
                    </a:gs>
                    <a:gs pos="100000">
                      <a:srgbClr val="EA2314"/>
                    </a:gs>
                  </a:gsLst>
                  <a:lin ang="18900000" scaled="0"/>
                </a:gradFill>
                <a:cs typeface="+mn-ea"/>
                <a:sym typeface="+mn-lt"/>
              </a:endParaRPr>
            </a:p>
          </p:txBody>
        </p:sp>
        <p:grpSp>
          <p:nvGrpSpPr>
            <p:cNvPr id="12" name="Group 23"/>
            <p:cNvGrpSpPr>
              <a:grpSpLocks/>
            </p:cNvGrpSpPr>
            <p:nvPr/>
          </p:nvGrpSpPr>
          <p:grpSpPr bwMode="auto">
            <a:xfrm>
              <a:off x="6452855" y="5110005"/>
              <a:ext cx="309563" cy="381000"/>
              <a:chOff x="0" y="0"/>
              <a:chExt cx="134" cy="163"/>
            </a:xfrm>
            <a:solidFill>
              <a:srgbClr val="0070C0"/>
            </a:solidFill>
            <a:effectLst/>
          </p:grpSpPr>
          <p:sp>
            <p:nvSpPr>
              <p:cNvPr id="13"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14" name="Rectangle 25"/>
              <p:cNvSpPr>
                <a:spLocks noChangeArrowheads="1"/>
              </p:cNvSpPr>
              <p:nvPr/>
            </p:nvSpPr>
            <p:spPr bwMode="auto">
              <a:xfrm>
                <a:off x="37" y="44"/>
                <a:ext cx="59" cy="15"/>
              </a:xfrm>
              <a:prstGeom prst="rect">
                <a:avLst/>
              </a:prstGeom>
              <a:gradFill>
                <a:gsLst>
                  <a:gs pos="52000">
                    <a:srgbClr val="FF3300"/>
                  </a:gs>
                  <a:gs pos="0">
                    <a:srgbClr val="FF6600"/>
                  </a:gs>
                  <a:gs pos="100000">
                    <a:srgbClr val="EA2314"/>
                  </a:gs>
                </a:gsLst>
                <a:lin ang="18900000" scaled="0"/>
              </a:gra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15" name="Rectangle 26"/>
              <p:cNvSpPr>
                <a:spLocks noChangeArrowheads="1"/>
              </p:cNvSpPr>
              <p:nvPr/>
            </p:nvSpPr>
            <p:spPr bwMode="auto">
              <a:xfrm>
                <a:off x="37" y="83"/>
                <a:ext cx="38" cy="14"/>
              </a:xfrm>
              <a:prstGeom prst="rect">
                <a:avLst/>
              </a:pr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grpSp>
      </p:grpSp>
      <p:grpSp>
        <p:nvGrpSpPr>
          <p:cNvPr id="3" name="组合 2"/>
          <p:cNvGrpSpPr/>
          <p:nvPr/>
        </p:nvGrpSpPr>
        <p:grpSpPr>
          <a:xfrm>
            <a:off x="6148317" y="3429368"/>
            <a:ext cx="918639" cy="918639"/>
            <a:chOff x="6148317" y="3429368"/>
            <a:chExt cx="918639" cy="918639"/>
          </a:xfrm>
        </p:grpSpPr>
        <p:sp>
          <p:nvSpPr>
            <p:cNvPr id="28" name="椭圆 27"/>
            <p:cNvSpPr/>
            <p:nvPr/>
          </p:nvSpPr>
          <p:spPr>
            <a:xfrm>
              <a:off x="6148317" y="3429368"/>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grpSp>
          <p:nvGrpSpPr>
            <p:cNvPr id="16" name="Group 27"/>
            <p:cNvGrpSpPr>
              <a:grpSpLocks/>
            </p:cNvGrpSpPr>
            <p:nvPr/>
          </p:nvGrpSpPr>
          <p:grpSpPr bwMode="auto">
            <a:xfrm>
              <a:off x="6461586" y="3636222"/>
              <a:ext cx="292100" cy="369887"/>
              <a:chOff x="0" y="0"/>
              <a:chExt cx="127" cy="163"/>
            </a:xfrm>
            <a:solidFill>
              <a:srgbClr val="0070C0"/>
            </a:solidFill>
            <a:effectLst/>
          </p:grpSpPr>
          <p:sp>
            <p:nvSpPr>
              <p:cNvPr id="17" name="Freeform 28"/>
              <p:cNvSpPr>
                <a:spLocks/>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19" name="Freeform 29"/>
              <p:cNvSpPr>
                <a:spLocks/>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2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21" name="Freeform 31"/>
              <p:cNvSpPr>
                <a:spLocks/>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adFill>
                <a:gsLst>
                  <a:gs pos="52000">
                    <a:srgbClr val="FF3300"/>
                  </a:gs>
                  <a:gs pos="0">
                    <a:srgbClr val="FF6600"/>
                  </a:gs>
                  <a:gs pos="100000">
                    <a:srgbClr val="EA2314"/>
                  </a:gs>
                </a:gsLst>
                <a:lin ang="18900000" scaled="0"/>
              </a:gra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22" name="Freeform 32"/>
              <p:cNvSpPr>
                <a:spLocks/>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adFill>
                <a:gsLst>
                  <a:gs pos="52000">
                    <a:srgbClr val="FF3300"/>
                  </a:gs>
                  <a:gs pos="0">
                    <a:srgbClr val="FF6600"/>
                  </a:gs>
                  <a:gs pos="100000">
                    <a:srgbClr val="EA2314"/>
                  </a:gs>
                </a:gsLst>
                <a:lin ang="18900000" scaled="0"/>
              </a:gra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grpSp>
      </p:grpSp>
      <p:grpSp>
        <p:nvGrpSpPr>
          <p:cNvPr id="5" name="组合 4"/>
          <p:cNvGrpSpPr/>
          <p:nvPr/>
        </p:nvGrpSpPr>
        <p:grpSpPr>
          <a:xfrm>
            <a:off x="6148317" y="2045365"/>
            <a:ext cx="918639" cy="918639"/>
            <a:chOff x="6148317" y="2045365"/>
            <a:chExt cx="918639" cy="918639"/>
          </a:xfrm>
        </p:grpSpPr>
        <p:sp>
          <p:nvSpPr>
            <p:cNvPr id="26" name="椭圆 25"/>
            <p:cNvSpPr/>
            <p:nvPr/>
          </p:nvSpPr>
          <p:spPr>
            <a:xfrm>
              <a:off x="6148317" y="2045365"/>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23" name="Freeform 33"/>
            <p:cNvSpPr>
              <a:spLocks noEditPoints="1"/>
            </p:cNvSpPr>
            <p:nvPr/>
          </p:nvSpPr>
          <p:spPr bwMode="auto">
            <a:xfrm>
              <a:off x="6384593" y="2353078"/>
              <a:ext cx="446087" cy="30321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EB8484"/>
            </a:solidFill>
            <a:ln w="19050">
              <a:noFill/>
              <a:miter lim="800000"/>
              <a:headEnd/>
              <a:tailEnd/>
            </a:ln>
            <a:effectLst/>
            <a:ex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grpSp>
      <p:sp>
        <p:nvSpPr>
          <p:cNvPr id="24"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27" name="椭圆 26">
            <a:extLst>
              <a:ext uri="{FF2B5EF4-FFF2-40B4-BE49-F238E27FC236}">
                <a16:creationId xmlns:a16="http://schemas.microsoft.com/office/drawing/2014/main" id="{7B31952B-126F-4F93-9D20-8A4E20830882}"/>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椭圆 29">
            <a:extLst>
              <a:ext uri="{FF2B5EF4-FFF2-40B4-BE49-F238E27FC236}">
                <a16:creationId xmlns:a16="http://schemas.microsoft.com/office/drawing/2014/main" id="{07F3F34D-AB85-4B94-9184-58E3E267680F}"/>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C7754D7A-8449-4BFF-A9D2-584C8108F393}"/>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CE6BBDBB-8FEE-4B51-8169-183EAF093B06}"/>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06</a:t>
            </a:r>
            <a:endParaRPr lang="zh-CN" altLang="en-US" sz="3200" b="1" dirty="0">
              <a:solidFill>
                <a:schemeClr val="bg1">
                  <a:lumMod val="50000"/>
                </a:schemeClr>
              </a:solidFill>
              <a:cs typeface="+mn-ea"/>
              <a:sym typeface="+mn-lt"/>
            </a:endParaRPr>
          </a:p>
        </p:txBody>
      </p:sp>
      <p:sp>
        <p:nvSpPr>
          <p:cNvPr id="33" name="文本框 32">
            <a:extLst>
              <a:ext uri="{FF2B5EF4-FFF2-40B4-BE49-F238E27FC236}">
                <a16:creationId xmlns:a16="http://schemas.microsoft.com/office/drawing/2014/main" id="{C66B4B12-AB98-4483-856B-04C4BAAEF41D}"/>
              </a:ext>
            </a:extLst>
          </p:cNvPr>
          <p:cNvSpPr txBox="1"/>
          <p:nvPr/>
        </p:nvSpPr>
        <p:spPr>
          <a:xfrm>
            <a:off x="1342723" y="178376"/>
            <a:ext cx="3655990"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备用内容页</a:t>
            </a:r>
          </a:p>
        </p:txBody>
      </p:sp>
      <p:sp>
        <p:nvSpPr>
          <p:cNvPr id="34" name="矩形 33">
            <a:extLst>
              <a:ext uri="{FF2B5EF4-FFF2-40B4-BE49-F238E27FC236}">
                <a16:creationId xmlns:a16="http://schemas.microsoft.com/office/drawing/2014/main" id="{BFB3EA48-A66B-4F76-858C-2C95237FA176}"/>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38" name="椭圆 37">
            <a:extLst>
              <a:ext uri="{FF2B5EF4-FFF2-40B4-BE49-F238E27FC236}">
                <a16:creationId xmlns:a16="http://schemas.microsoft.com/office/drawing/2014/main" id="{BE9F08B4-F736-4E3A-889C-4F7054C4F5AB}"/>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F332FB47-384E-46F0-85D0-09424AAD2B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647" y="2202058"/>
            <a:ext cx="4660543" cy="3373257"/>
          </a:xfrm>
          <a:prstGeom prst="rect">
            <a:avLst/>
          </a:prstGeom>
        </p:spPr>
      </p:pic>
    </p:spTree>
    <p:extLst>
      <p:ext uri="{BB962C8B-B14F-4D97-AF65-F5344CB8AC3E}">
        <p14:creationId xmlns:p14="http://schemas.microsoft.com/office/powerpoint/2010/main" val="2585388143"/>
      </p:ext>
    </p:extLst>
  </p:cSld>
  <p:clrMapOvr>
    <a:masterClrMapping/>
  </p:clrMapOvr>
  <p:transition spd="slow" advClick="0" advTm="5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2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2" presetClass="entr" presetSubtype="2" fill="hold" nodeType="afterEffect" p14:presetBounceEnd="20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20000">
                                          <p:cBhvr additive="base">
                                            <p:cTn id="15" dur="500" fill="hold"/>
                                            <p:tgtEl>
                                              <p:spTgt spid="3"/>
                                            </p:tgtEl>
                                            <p:attrNameLst>
                                              <p:attrName>ppt_x</p:attrName>
                                            </p:attrNameLst>
                                          </p:cBhvr>
                                          <p:tavLst>
                                            <p:tav tm="0">
                                              <p:val>
                                                <p:strVal val="1+#ppt_w/2"/>
                                              </p:val>
                                            </p:tav>
                                            <p:tav tm="100000">
                                              <p:val>
                                                <p:strVal val="#ppt_x"/>
                                              </p:val>
                                            </p:tav>
                                          </p:tavLst>
                                        </p:anim>
                                        <p:anim calcmode="lin" valueType="num" p14:bounceEnd="20000">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2" presetClass="entr" presetSubtype="2" fill="hold" nodeType="afterEffect" p14:presetBounceEnd="20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20000">
                                          <p:cBhvr additive="base">
                                            <p:cTn id="23" dur="5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2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文本框 88"/>
          <p:cNvSpPr txBox="1">
            <a:spLocks noChangeArrowheads="1"/>
          </p:cNvSpPr>
          <p:nvPr/>
        </p:nvSpPr>
        <p:spPr bwMode="auto">
          <a:xfrm>
            <a:off x="1025672"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3</a:t>
            </a:r>
            <a:r>
              <a:rPr lang="zh-CN" altLang="en-US" sz="2000" b="1" dirty="0">
                <a:solidFill>
                  <a:schemeClr val="tx1">
                    <a:lumMod val="85000"/>
                    <a:lumOff val="15000"/>
                  </a:schemeClr>
                </a:solidFill>
                <a:cs typeface="+mn-ea"/>
                <a:sym typeface="+mn-lt"/>
              </a:rPr>
              <a:t>月份</a:t>
            </a:r>
          </a:p>
        </p:txBody>
      </p:sp>
      <p:sp>
        <p:nvSpPr>
          <p:cNvPr id="90" name="文本框 89"/>
          <p:cNvSpPr txBox="1">
            <a:spLocks noChangeArrowheads="1"/>
          </p:cNvSpPr>
          <p:nvPr/>
        </p:nvSpPr>
        <p:spPr bwMode="auto">
          <a:xfrm>
            <a:off x="1940489"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4</a:t>
            </a:r>
            <a:r>
              <a:rPr lang="zh-CN" altLang="en-US" sz="2000" b="1" dirty="0">
                <a:solidFill>
                  <a:schemeClr val="tx1">
                    <a:lumMod val="85000"/>
                    <a:lumOff val="15000"/>
                  </a:schemeClr>
                </a:solidFill>
                <a:cs typeface="+mn-ea"/>
                <a:sym typeface="+mn-lt"/>
              </a:rPr>
              <a:t>月份</a:t>
            </a:r>
          </a:p>
        </p:txBody>
      </p:sp>
      <p:sp>
        <p:nvSpPr>
          <p:cNvPr id="91" name="文本框 90"/>
          <p:cNvSpPr txBox="1">
            <a:spLocks noChangeArrowheads="1"/>
          </p:cNvSpPr>
          <p:nvPr/>
        </p:nvSpPr>
        <p:spPr bwMode="auto">
          <a:xfrm>
            <a:off x="2925646"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5</a:t>
            </a:r>
            <a:r>
              <a:rPr lang="zh-CN" altLang="en-US" sz="2000" b="1" dirty="0">
                <a:solidFill>
                  <a:schemeClr val="tx1">
                    <a:lumMod val="85000"/>
                    <a:lumOff val="15000"/>
                  </a:schemeClr>
                </a:solidFill>
                <a:cs typeface="+mn-ea"/>
                <a:sym typeface="+mn-lt"/>
              </a:rPr>
              <a:t>月份</a:t>
            </a:r>
          </a:p>
        </p:txBody>
      </p:sp>
      <p:sp>
        <p:nvSpPr>
          <p:cNvPr id="92" name="文本框 91"/>
          <p:cNvSpPr txBox="1">
            <a:spLocks noChangeArrowheads="1"/>
          </p:cNvSpPr>
          <p:nvPr/>
        </p:nvSpPr>
        <p:spPr bwMode="auto">
          <a:xfrm>
            <a:off x="3882667"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6</a:t>
            </a:r>
            <a:r>
              <a:rPr lang="zh-CN" altLang="en-US" sz="2000" b="1" dirty="0">
                <a:solidFill>
                  <a:schemeClr val="tx1">
                    <a:lumMod val="85000"/>
                    <a:lumOff val="15000"/>
                  </a:schemeClr>
                </a:solidFill>
                <a:cs typeface="+mn-ea"/>
                <a:sym typeface="+mn-lt"/>
              </a:rPr>
              <a:t>月份</a:t>
            </a:r>
          </a:p>
        </p:txBody>
      </p:sp>
      <p:sp>
        <p:nvSpPr>
          <p:cNvPr id="93" name="文本框 92"/>
          <p:cNvSpPr txBox="1">
            <a:spLocks noChangeArrowheads="1"/>
          </p:cNvSpPr>
          <p:nvPr/>
        </p:nvSpPr>
        <p:spPr bwMode="auto">
          <a:xfrm>
            <a:off x="5684165"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8</a:t>
            </a:r>
            <a:r>
              <a:rPr lang="zh-CN" altLang="en-US" sz="2000" b="1" dirty="0">
                <a:solidFill>
                  <a:schemeClr val="tx1">
                    <a:lumMod val="85000"/>
                    <a:lumOff val="15000"/>
                  </a:schemeClr>
                </a:solidFill>
                <a:cs typeface="+mn-ea"/>
                <a:sym typeface="+mn-lt"/>
              </a:rPr>
              <a:t>月份</a:t>
            </a:r>
          </a:p>
        </p:txBody>
      </p:sp>
      <p:sp>
        <p:nvSpPr>
          <p:cNvPr id="94" name="文本框 93"/>
          <p:cNvSpPr txBox="1">
            <a:spLocks noChangeArrowheads="1"/>
          </p:cNvSpPr>
          <p:nvPr/>
        </p:nvSpPr>
        <p:spPr bwMode="auto">
          <a:xfrm>
            <a:off x="6669319"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9</a:t>
            </a:r>
            <a:r>
              <a:rPr lang="zh-CN" altLang="en-US" sz="2000" b="1" dirty="0">
                <a:solidFill>
                  <a:schemeClr val="tx1">
                    <a:lumMod val="85000"/>
                    <a:lumOff val="15000"/>
                  </a:schemeClr>
                </a:solidFill>
                <a:cs typeface="+mn-ea"/>
                <a:sym typeface="+mn-lt"/>
              </a:rPr>
              <a:t>月份</a:t>
            </a:r>
          </a:p>
        </p:txBody>
      </p:sp>
      <p:sp>
        <p:nvSpPr>
          <p:cNvPr id="95" name="文本框 94"/>
          <p:cNvSpPr txBox="1">
            <a:spLocks noChangeArrowheads="1"/>
          </p:cNvSpPr>
          <p:nvPr/>
        </p:nvSpPr>
        <p:spPr bwMode="auto">
          <a:xfrm>
            <a:off x="7466055" y="6002229"/>
            <a:ext cx="1015021"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10</a:t>
            </a:r>
            <a:r>
              <a:rPr lang="zh-CN" altLang="en-US" sz="2000" b="1" dirty="0">
                <a:solidFill>
                  <a:schemeClr val="tx1">
                    <a:lumMod val="85000"/>
                    <a:lumOff val="15000"/>
                  </a:schemeClr>
                </a:solidFill>
                <a:cs typeface="+mn-ea"/>
                <a:sym typeface="+mn-lt"/>
              </a:rPr>
              <a:t>月份</a:t>
            </a:r>
          </a:p>
        </p:txBody>
      </p:sp>
      <p:sp>
        <p:nvSpPr>
          <p:cNvPr id="96" name="文本框 95"/>
          <p:cNvSpPr txBox="1">
            <a:spLocks noChangeArrowheads="1"/>
          </p:cNvSpPr>
          <p:nvPr/>
        </p:nvSpPr>
        <p:spPr bwMode="auto">
          <a:xfrm>
            <a:off x="8831502" y="6002229"/>
            <a:ext cx="968791"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11</a:t>
            </a:r>
            <a:r>
              <a:rPr lang="zh-CN" altLang="en-US" sz="2000" b="1" dirty="0">
                <a:solidFill>
                  <a:schemeClr val="tx1">
                    <a:lumMod val="85000"/>
                    <a:lumOff val="15000"/>
                  </a:schemeClr>
                </a:solidFill>
                <a:cs typeface="+mn-ea"/>
                <a:sym typeface="+mn-lt"/>
              </a:rPr>
              <a:t>月份</a:t>
            </a:r>
          </a:p>
        </p:txBody>
      </p:sp>
      <p:sp>
        <p:nvSpPr>
          <p:cNvPr id="97" name="文本框 96"/>
          <p:cNvSpPr txBox="1">
            <a:spLocks noChangeArrowheads="1"/>
          </p:cNvSpPr>
          <p:nvPr/>
        </p:nvSpPr>
        <p:spPr bwMode="auto">
          <a:xfrm>
            <a:off x="9961442" y="6002229"/>
            <a:ext cx="1015021"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12</a:t>
            </a:r>
            <a:r>
              <a:rPr lang="zh-CN" altLang="en-US" sz="2000" b="1" dirty="0">
                <a:solidFill>
                  <a:schemeClr val="tx1">
                    <a:lumMod val="85000"/>
                    <a:lumOff val="15000"/>
                  </a:schemeClr>
                </a:solidFill>
                <a:cs typeface="+mn-ea"/>
                <a:sym typeface="+mn-lt"/>
              </a:rPr>
              <a:t>月份</a:t>
            </a:r>
          </a:p>
        </p:txBody>
      </p:sp>
      <p:sp>
        <p:nvSpPr>
          <p:cNvPr id="98" name="文本框 97"/>
          <p:cNvSpPr txBox="1">
            <a:spLocks noChangeArrowheads="1"/>
          </p:cNvSpPr>
          <p:nvPr/>
        </p:nvSpPr>
        <p:spPr bwMode="auto">
          <a:xfrm>
            <a:off x="1746595" y="5286228"/>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99" name="文本框 98"/>
          <p:cNvSpPr txBox="1">
            <a:spLocks noChangeArrowheads="1"/>
          </p:cNvSpPr>
          <p:nvPr/>
        </p:nvSpPr>
        <p:spPr bwMode="auto">
          <a:xfrm>
            <a:off x="482300" y="4552005"/>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00" name="文本框 99"/>
          <p:cNvSpPr txBox="1">
            <a:spLocks noChangeArrowheads="1"/>
          </p:cNvSpPr>
          <p:nvPr/>
        </p:nvSpPr>
        <p:spPr bwMode="auto">
          <a:xfrm>
            <a:off x="2509118" y="3896062"/>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01" name="文本框 100"/>
          <p:cNvSpPr txBox="1">
            <a:spLocks noChangeArrowheads="1"/>
          </p:cNvSpPr>
          <p:nvPr/>
        </p:nvSpPr>
        <p:spPr bwMode="auto">
          <a:xfrm>
            <a:off x="3873448" y="4308855"/>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02" name="文本框 101"/>
          <p:cNvSpPr txBox="1">
            <a:spLocks noChangeArrowheads="1"/>
          </p:cNvSpPr>
          <p:nvPr/>
        </p:nvSpPr>
        <p:spPr bwMode="auto">
          <a:xfrm>
            <a:off x="6270783" y="4630013"/>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03" name="文本框 102"/>
          <p:cNvSpPr txBox="1">
            <a:spLocks noChangeArrowheads="1"/>
          </p:cNvSpPr>
          <p:nvPr/>
        </p:nvSpPr>
        <p:spPr bwMode="auto">
          <a:xfrm>
            <a:off x="7157679" y="4045312"/>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04" name="文本框 103"/>
          <p:cNvSpPr txBox="1">
            <a:spLocks noChangeArrowheads="1"/>
          </p:cNvSpPr>
          <p:nvPr/>
        </p:nvSpPr>
        <p:spPr bwMode="auto">
          <a:xfrm>
            <a:off x="8057948" y="3355345"/>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41" name="文本框 140"/>
          <p:cNvSpPr txBox="1">
            <a:spLocks noChangeArrowheads="1"/>
          </p:cNvSpPr>
          <p:nvPr/>
        </p:nvSpPr>
        <p:spPr bwMode="auto">
          <a:xfrm>
            <a:off x="9083381" y="2519206"/>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cxnSp>
        <p:nvCxnSpPr>
          <p:cNvPr id="142" name="直接连接符 141"/>
          <p:cNvCxnSpPr>
            <a:stCxn id="80" idx="7"/>
            <a:endCxn id="81" idx="3"/>
          </p:cNvCxnSpPr>
          <p:nvPr/>
        </p:nvCxnSpPr>
        <p:spPr>
          <a:xfrm flipV="1">
            <a:off x="1556845" y="4869005"/>
            <a:ext cx="575204" cy="536737"/>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3" name="直接连接符 142"/>
          <p:cNvCxnSpPr>
            <a:stCxn id="81" idx="7"/>
            <a:endCxn id="82" idx="2"/>
          </p:cNvCxnSpPr>
          <p:nvPr/>
        </p:nvCxnSpPr>
        <p:spPr>
          <a:xfrm flipV="1">
            <a:off x="2352865" y="4416804"/>
            <a:ext cx="607882" cy="261190"/>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4" name="直接连接符 143"/>
          <p:cNvCxnSpPr>
            <a:stCxn id="82" idx="5"/>
            <a:endCxn id="83" idx="1"/>
          </p:cNvCxnSpPr>
          <p:nvPr/>
        </p:nvCxnSpPr>
        <p:spPr>
          <a:xfrm>
            <a:off x="3221511" y="4471376"/>
            <a:ext cx="763014" cy="307634"/>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6" name="直接连接符 145"/>
          <p:cNvCxnSpPr>
            <a:stCxn id="83" idx="5"/>
            <a:endCxn id="145" idx="2"/>
          </p:cNvCxnSpPr>
          <p:nvPr/>
        </p:nvCxnSpPr>
        <p:spPr>
          <a:xfrm>
            <a:off x="4214411" y="4959000"/>
            <a:ext cx="581577" cy="378621"/>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7" name="直接连接符 146"/>
          <p:cNvCxnSpPr>
            <a:stCxn id="145" idx="7"/>
            <a:endCxn id="84" idx="3"/>
          </p:cNvCxnSpPr>
          <p:nvPr/>
        </p:nvCxnSpPr>
        <p:spPr>
          <a:xfrm flipV="1">
            <a:off x="5060242" y="4467575"/>
            <a:ext cx="840502" cy="827470"/>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8" name="直接连接符 147"/>
          <p:cNvCxnSpPr>
            <a:stCxn id="84" idx="7"/>
            <a:endCxn id="85" idx="3"/>
          </p:cNvCxnSpPr>
          <p:nvPr/>
        </p:nvCxnSpPr>
        <p:spPr>
          <a:xfrm flipV="1">
            <a:off x="6125170" y="4211174"/>
            <a:ext cx="726428" cy="70876"/>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49" name="直接连接符 148"/>
          <p:cNvCxnSpPr>
            <a:stCxn id="85" idx="7"/>
            <a:endCxn id="86" idx="3"/>
          </p:cNvCxnSpPr>
          <p:nvPr/>
        </p:nvCxnSpPr>
        <p:spPr>
          <a:xfrm flipV="1">
            <a:off x="7079746" y="3517754"/>
            <a:ext cx="703530" cy="513786"/>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50" name="直接连接符 149"/>
          <p:cNvCxnSpPr>
            <a:stCxn id="86" idx="7"/>
            <a:endCxn id="87" idx="3"/>
          </p:cNvCxnSpPr>
          <p:nvPr/>
        </p:nvCxnSpPr>
        <p:spPr>
          <a:xfrm flipV="1">
            <a:off x="8010822" y="2646641"/>
            <a:ext cx="639412" cy="689452"/>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cxnSp>
        <p:nvCxnSpPr>
          <p:cNvPr id="151" name="直接连接符 150"/>
          <p:cNvCxnSpPr>
            <a:stCxn id="87" idx="7"/>
            <a:endCxn id="88" idx="3"/>
          </p:cNvCxnSpPr>
          <p:nvPr/>
        </p:nvCxnSpPr>
        <p:spPr>
          <a:xfrm flipV="1">
            <a:off x="8892424" y="2080824"/>
            <a:ext cx="930717" cy="404195"/>
          </a:xfrm>
          <a:prstGeom prst="line">
            <a:avLst/>
          </a:prstGeom>
          <a:noFill/>
          <a:ln w="15875">
            <a:solidFill>
              <a:srgbClr val="EB8484"/>
            </a:solidFill>
            <a:miter lim="800000"/>
            <a:headEnd type="none" w="med" len="med"/>
            <a:tailEnd type="none" w="med" len="med"/>
          </a:ln>
          <a:effectLst>
            <a:outerShdw blurRad="50800" dist="50800" dir="8100000" algn="tr" rotWithShape="0">
              <a:prstClr val="black">
                <a:alpha val="20000"/>
              </a:prstClr>
            </a:outerShdw>
          </a:effectLst>
        </p:spPr>
      </p:cxnSp>
      <p:sp>
        <p:nvSpPr>
          <p:cNvPr id="152" name="文本框 39"/>
          <p:cNvSpPr txBox="1">
            <a:spLocks noChangeArrowheads="1"/>
          </p:cNvSpPr>
          <p:nvPr/>
        </p:nvSpPr>
        <p:spPr bwMode="auto">
          <a:xfrm>
            <a:off x="5155340" y="5210065"/>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sp>
        <p:nvSpPr>
          <p:cNvPr id="153" name="文本框 33"/>
          <p:cNvSpPr txBox="1">
            <a:spLocks noChangeArrowheads="1"/>
          </p:cNvSpPr>
          <p:nvPr/>
        </p:nvSpPr>
        <p:spPr bwMode="auto">
          <a:xfrm>
            <a:off x="4614605" y="6002229"/>
            <a:ext cx="848309" cy="400110"/>
          </a:xfrm>
          <a:prstGeom prst="rect">
            <a:avLst/>
          </a:prstGeom>
          <a:noFill/>
          <a:ln w="9525">
            <a:noFill/>
            <a:miter lim="800000"/>
            <a:headEnd/>
            <a:tailEnd/>
          </a:ln>
        </p:spPr>
        <p:txBody>
          <a:bodyPr wrap="none">
            <a:spAutoFit/>
          </a:bodyPr>
          <a:lstStyle/>
          <a:p>
            <a:r>
              <a:rPr lang="en-US" altLang="zh-CN" sz="2000" b="1" dirty="0">
                <a:solidFill>
                  <a:schemeClr val="tx1">
                    <a:lumMod val="85000"/>
                    <a:lumOff val="15000"/>
                  </a:schemeClr>
                </a:solidFill>
                <a:cs typeface="+mn-ea"/>
                <a:sym typeface="+mn-lt"/>
              </a:rPr>
              <a:t>7</a:t>
            </a:r>
            <a:r>
              <a:rPr lang="zh-CN" altLang="en-US" sz="2000" b="1" dirty="0">
                <a:solidFill>
                  <a:schemeClr val="tx1">
                    <a:lumMod val="85000"/>
                    <a:lumOff val="15000"/>
                  </a:schemeClr>
                </a:solidFill>
                <a:cs typeface="+mn-ea"/>
                <a:sym typeface="+mn-lt"/>
              </a:rPr>
              <a:t>月份</a:t>
            </a:r>
          </a:p>
        </p:txBody>
      </p:sp>
      <p:sp>
        <p:nvSpPr>
          <p:cNvPr id="154" name="文本框 46"/>
          <p:cNvSpPr txBox="1">
            <a:spLocks noChangeArrowheads="1"/>
          </p:cNvSpPr>
          <p:nvPr/>
        </p:nvSpPr>
        <p:spPr bwMode="auto">
          <a:xfrm>
            <a:off x="10157030" y="1914517"/>
            <a:ext cx="1261884" cy="307777"/>
          </a:xfrm>
          <a:prstGeom prst="rect">
            <a:avLst/>
          </a:prstGeom>
          <a:noFill/>
          <a:ln w="9525">
            <a:noFill/>
            <a:miter lim="800000"/>
            <a:headEnd/>
            <a:tailEnd/>
          </a:ln>
        </p:spPr>
        <p:txBody>
          <a:bodyPr wrap="none">
            <a:spAutoFit/>
          </a:bodyPr>
          <a:lstStyle/>
          <a:p>
            <a:r>
              <a:rPr lang="zh-CN" altLang="en-US" sz="1400" dirty="0">
                <a:solidFill>
                  <a:schemeClr val="tx1">
                    <a:lumMod val="85000"/>
                    <a:lumOff val="15000"/>
                  </a:schemeClr>
                </a:solidFill>
                <a:cs typeface="+mn-ea"/>
                <a:sym typeface="+mn-lt"/>
              </a:rPr>
              <a:t>添加文字内容</a:t>
            </a:r>
          </a:p>
        </p:txBody>
      </p:sp>
      <p:grpSp>
        <p:nvGrpSpPr>
          <p:cNvPr id="155" name="组合 154"/>
          <p:cNvGrpSpPr/>
          <p:nvPr/>
        </p:nvGrpSpPr>
        <p:grpSpPr>
          <a:xfrm>
            <a:off x="544756" y="5823470"/>
            <a:ext cx="10738607" cy="102195"/>
            <a:chOff x="738746" y="5964849"/>
            <a:chExt cx="10744200" cy="102248"/>
          </a:xfrm>
        </p:grpSpPr>
        <p:cxnSp>
          <p:nvCxnSpPr>
            <p:cNvPr id="156" name="直接连接符 155"/>
            <p:cNvCxnSpPr/>
            <p:nvPr/>
          </p:nvCxnSpPr>
          <p:spPr bwMode="auto">
            <a:xfrm>
              <a:off x="738746" y="6052254"/>
              <a:ext cx="10744200" cy="0"/>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57" name="直接连接符 156"/>
            <p:cNvCxnSpPr/>
            <p:nvPr/>
          </p:nvCxnSpPr>
          <p:spPr>
            <a:xfrm flipV="1">
              <a:off x="1639101" y="5971032"/>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58" name="直接连接符 157"/>
            <p:cNvCxnSpPr/>
            <p:nvPr/>
          </p:nvCxnSpPr>
          <p:spPr>
            <a:xfrm flipV="1">
              <a:off x="2456892" y="5967447"/>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59" name="直接连接符 158"/>
            <p:cNvCxnSpPr/>
            <p:nvPr/>
          </p:nvCxnSpPr>
          <p:spPr>
            <a:xfrm flipV="1">
              <a:off x="3510148" y="5972019"/>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0" name="直接连接符 159"/>
            <p:cNvCxnSpPr/>
            <p:nvPr/>
          </p:nvCxnSpPr>
          <p:spPr>
            <a:xfrm flipV="1">
              <a:off x="4295309" y="5972019"/>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1" name="直接连接符 160"/>
            <p:cNvCxnSpPr/>
            <p:nvPr/>
          </p:nvCxnSpPr>
          <p:spPr>
            <a:xfrm flipV="1">
              <a:off x="5141731" y="5972019"/>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2" name="直接连接符 161"/>
            <p:cNvCxnSpPr/>
            <p:nvPr/>
          </p:nvCxnSpPr>
          <p:spPr>
            <a:xfrm flipV="1">
              <a:off x="6255551" y="5973993"/>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3" name="直接连接符 162"/>
            <p:cNvCxnSpPr/>
            <p:nvPr/>
          </p:nvCxnSpPr>
          <p:spPr>
            <a:xfrm flipV="1">
              <a:off x="7243964" y="5967447"/>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4" name="直接连接符 163"/>
            <p:cNvCxnSpPr/>
            <p:nvPr/>
          </p:nvCxnSpPr>
          <p:spPr>
            <a:xfrm flipV="1">
              <a:off x="8289130" y="5973993"/>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5" name="直接连接符 164"/>
            <p:cNvCxnSpPr/>
            <p:nvPr/>
          </p:nvCxnSpPr>
          <p:spPr>
            <a:xfrm flipV="1">
              <a:off x="9320250" y="5964849"/>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cxnSp>
          <p:nvCxnSpPr>
            <p:cNvPr id="166" name="直接连接符 165"/>
            <p:cNvCxnSpPr/>
            <p:nvPr/>
          </p:nvCxnSpPr>
          <p:spPr>
            <a:xfrm flipV="1">
              <a:off x="10524537" y="5985875"/>
              <a:ext cx="0" cy="81222"/>
            </a:xfrm>
            <a:prstGeom prst="line">
              <a:avLst/>
            </a:prstGeom>
            <a:noFill/>
            <a:ln w="2540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50800" dist="38100" dir="8100000" algn="tr" rotWithShape="0">
                <a:prstClr val="black">
                  <a:alpha val="40000"/>
                </a:prstClr>
              </a:outerShdw>
            </a:effectLst>
          </p:spPr>
        </p:cxnSp>
      </p:grpSp>
      <p:sp>
        <p:nvSpPr>
          <p:cNvPr id="167" name="矩形 166"/>
          <p:cNvSpPr/>
          <p:nvPr/>
        </p:nvSpPr>
        <p:spPr>
          <a:xfrm>
            <a:off x="1149214" y="1723083"/>
            <a:ext cx="5022438" cy="1412694"/>
          </a:xfrm>
          <a:prstGeom prst="rect">
            <a:avLst/>
          </a:prstGeom>
        </p:spPr>
        <p:txBody>
          <a:bodyPr wrap="square">
            <a:spAutoFit/>
          </a:bodyPr>
          <a:lstStyle/>
          <a:p>
            <a:pPr>
              <a:lnSpc>
                <a:spcPct val="130000"/>
              </a:lnSpc>
            </a:pPr>
            <a:r>
              <a:rPr lang="zh-CN" altLang="en-US" sz="2400" b="1" dirty="0">
                <a:solidFill>
                  <a:schemeClr val="tx1">
                    <a:lumMod val="85000"/>
                    <a:lumOff val="15000"/>
                  </a:schemeClr>
                </a:solidFill>
                <a:cs typeface="+mn-ea"/>
                <a:sym typeface="+mn-lt"/>
              </a:rPr>
              <a:t>点击添加小标题</a:t>
            </a:r>
            <a:endParaRPr lang="en-US" altLang="zh-CN" sz="2400" b="1" dirty="0">
              <a:solidFill>
                <a:schemeClr val="tx1">
                  <a:lumMod val="85000"/>
                  <a:lumOff val="15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85000"/>
                  <a:lumOff val="15000"/>
                </a:schemeClr>
              </a:solidFill>
              <a:cs typeface="+mn-ea"/>
              <a:sym typeface="+mn-lt"/>
            </a:endParaRPr>
          </a:p>
        </p:txBody>
      </p:sp>
      <p:sp>
        <p:nvSpPr>
          <p:cNvPr id="57"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80" name="椭圆 79"/>
          <p:cNvSpPr/>
          <p:nvPr/>
        </p:nvSpPr>
        <p:spPr bwMode="auto">
          <a:xfrm rot="351052">
            <a:off x="1300255" y="5351571"/>
            <a:ext cx="288776"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1" name="椭圆 80"/>
          <p:cNvSpPr/>
          <p:nvPr/>
        </p:nvSpPr>
        <p:spPr bwMode="auto">
          <a:xfrm rot="285728">
            <a:off x="2098069" y="4625939"/>
            <a:ext cx="288776"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2" name="椭圆 81"/>
          <p:cNvSpPr/>
          <p:nvPr/>
        </p:nvSpPr>
        <p:spPr bwMode="auto">
          <a:xfrm rot="20925770">
            <a:off x="2957994" y="4241261"/>
            <a:ext cx="287188"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3" name="椭圆 82"/>
          <p:cNvSpPr/>
          <p:nvPr/>
        </p:nvSpPr>
        <p:spPr bwMode="auto">
          <a:xfrm rot="21146216">
            <a:off x="3955080" y="4721445"/>
            <a:ext cx="288776"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4" name="椭圆 83"/>
          <p:cNvSpPr/>
          <p:nvPr/>
        </p:nvSpPr>
        <p:spPr bwMode="auto">
          <a:xfrm rot="372077">
            <a:off x="5869363" y="4227252"/>
            <a:ext cx="287188"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5" name="椭圆 84"/>
          <p:cNvSpPr/>
          <p:nvPr/>
        </p:nvSpPr>
        <p:spPr bwMode="auto">
          <a:xfrm rot="444650">
            <a:off x="6822078" y="3974590"/>
            <a:ext cx="287188" cy="293534"/>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6" name="椭圆 85"/>
          <p:cNvSpPr/>
          <p:nvPr/>
        </p:nvSpPr>
        <p:spPr bwMode="auto">
          <a:xfrm rot="411978">
            <a:off x="7752661" y="3280156"/>
            <a:ext cx="288776" cy="293535"/>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7" name="椭圆 86"/>
          <p:cNvSpPr/>
          <p:nvPr/>
        </p:nvSpPr>
        <p:spPr bwMode="auto">
          <a:xfrm rot="705091">
            <a:off x="8626941" y="2419063"/>
            <a:ext cx="288776" cy="293534"/>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88" name="椭圆 87"/>
          <p:cNvSpPr/>
          <p:nvPr/>
        </p:nvSpPr>
        <p:spPr bwMode="auto">
          <a:xfrm rot="1654378">
            <a:off x="9817848" y="1887772"/>
            <a:ext cx="287188"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145" name="椭圆 144"/>
          <p:cNvSpPr/>
          <p:nvPr/>
        </p:nvSpPr>
        <p:spPr bwMode="auto">
          <a:xfrm rot="827460">
            <a:off x="4791826" y="5224480"/>
            <a:ext cx="288776" cy="295121"/>
          </a:xfrm>
          <a:prstGeom prst="ellipse">
            <a:avLst/>
          </a:prstGeom>
          <a:solidFill>
            <a:srgbClr val="01BED2"/>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p:spPr>
        <p:txBody>
          <a:bodyPr anchor="ctr"/>
          <a:lstStyle/>
          <a:p>
            <a:pPr algn="ctr" eaLnBrk="1" fontAlgn="auto" hangingPunct="1">
              <a:spcBef>
                <a:spcPts val="0"/>
              </a:spcBef>
              <a:spcAft>
                <a:spcPts val="0"/>
              </a:spcAft>
            </a:pPr>
            <a:endParaRPr lang="zh-CN" altLang="en-US" sz="1400">
              <a:solidFill>
                <a:srgbClr val="FFFFFF"/>
              </a:solidFill>
              <a:cs typeface="+mn-ea"/>
              <a:sym typeface="+mn-lt"/>
            </a:endParaRPr>
          </a:p>
        </p:txBody>
      </p:sp>
      <p:sp>
        <p:nvSpPr>
          <p:cNvPr id="58" name="椭圆 57">
            <a:extLst>
              <a:ext uri="{FF2B5EF4-FFF2-40B4-BE49-F238E27FC236}">
                <a16:creationId xmlns:a16="http://schemas.microsoft.com/office/drawing/2014/main" id="{6B0B6FCC-4FF3-451B-887E-01C040837769}"/>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9" name="椭圆 58">
            <a:extLst>
              <a:ext uri="{FF2B5EF4-FFF2-40B4-BE49-F238E27FC236}">
                <a16:creationId xmlns:a16="http://schemas.microsoft.com/office/drawing/2014/main" id="{0D23A632-528D-41C2-A211-BF917FCCA699}"/>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A578A658-203D-4C03-9F36-7FF3622EF11B}"/>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a:extLst>
              <a:ext uri="{FF2B5EF4-FFF2-40B4-BE49-F238E27FC236}">
                <a16:creationId xmlns:a16="http://schemas.microsoft.com/office/drawing/2014/main" id="{DCE313AC-51D6-4D58-BCEB-79EC5CBC9AA7}"/>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06</a:t>
            </a:r>
            <a:endParaRPr lang="zh-CN" altLang="en-US" sz="3200" b="1" dirty="0">
              <a:solidFill>
                <a:schemeClr val="bg1">
                  <a:lumMod val="50000"/>
                </a:schemeClr>
              </a:solidFill>
              <a:cs typeface="+mn-ea"/>
              <a:sym typeface="+mn-lt"/>
            </a:endParaRPr>
          </a:p>
        </p:txBody>
      </p:sp>
      <p:sp>
        <p:nvSpPr>
          <p:cNvPr id="62" name="文本框 61">
            <a:extLst>
              <a:ext uri="{FF2B5EF4-FFF2-40B4-BE49-F238E27FC236}">
                <a16:creationId xmlns:a16="http://schemas.microsoft.com/office/drawing/2014/main" id="{2345AE74-80DE-4D2E-98A2-9FFE63738F3F}"/>
              </a:ext>
            </a:extLst>
          </p:cNvPr>
          <p:cNvSpPr txBox="1"/>
          <p:nvPr/>
        </p:nvSpPr>
        <p:spPr>
          <a:xfrm>
            <a:off x="1342722" y="178376"/>
            <a:ext cx="5743871"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备用内容页</a:t>
            </a:r>
          </a:p>
        </p:txBody>
      </p:sp>
      <p:sp>
        <p:nvSpPr>
          <p:cNvPr id="63" name="矩形 62">
            <a:extLst>
              <a:ext uri="{FF2B5EF4-FFF2-40B4-BE49-F238E27FC236}">
                <a16:creationId xmlns:a16="http://schemas.microsoft.com/office/drawing/2014/main" id="{0B9E929D-0E75-4E75-A450-E8BFCF041027}"/>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64" name="椭圆 63">
            <a:extLst>
              <a:ext uri="{FF2B5EF4-FFF2-40B4-BE49-F238E27FC236}">
                <a16:creationId xmlns:a16="http://schemas.microsoft.com/office/drawing/2014/main" id="{4396730C-6045-4C59-B6F4-69ADD0787879}"/>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75590464"/>
      </p:ext>
    </p:extLst>
  </p:cSld>
  <p:clrMapOvr>
    <a:masterClrMapping/>
  </p:clrMapOvr>
  <p:transition spd="slow" advClick="0" advTm="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left)">
                                      <p:cBhvr>
                                        <p:cTn id="7" dur="500"/>
                                        <p:tgtEl>
                                          <p:spTgt spid="1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wipe(left)">
                                      <p:cBhvr>
                                        <p:cTn id="11" dur="500"/>
                                        <p:tgtEl>
                                          <p:spTgt spid="15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500"/>
                                        <p:tgtEl>
                                          <p:spTgt spid="8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wipe(up)">
                                      <p:cBhvr>
                                        <p:cTn id="18" dur="500"/>
                                        <p:tgtEl>
                                          <p:spTgt spid="9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up)">
                                      <p:cBhvr>
                                        <p:cTn id="21" dur="500"/>
                                        <p:tgtEl>
                                          <p:spTgt spid="9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up)">
                                      <p:cBhvr>
                                        <p:cTn id="24" dur="500"/>
                                        <p:tgtEl>
                                          <p:spTgt spid="9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wipe(up)">
                                      <p:cBhvr>
                                        <p:cTn id="27" dur="500"/>
                                        <p:tgtEl>
                                          <p:spTgt spid="15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up)">
                                      <p:cBhvr>
                                        <p:cTn id="30" dur="500"/>
                                        <p:tgtEl>
                                          <p:spTgt spid="9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wipe(up)">
                                      <p:cBhvr>
                                        <p:cTn id="33" dur="500"/>
                                        <p:tgtEl>
                                          <p:spTgt spid="9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up)">
                                      <p:cBhvr>
                                        <p:cTn id="36" dur="500"/>
                                        <p:tgtEl>
                                          <p:spTgt spid="9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up)">
                                      <p:cBhvr>
                                        <p:cTn id="39" dur="500"/>
                                        <p:tgtEl>
                                          <p:spTgt spid="96"/>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wipe(up)">
                                      <p:cBhvr>
                                        <p:cTn id="42" dur="500"/>
                                        <p:tgtEl>
                                          <p:spTgt spid="97"/>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down)">
                                      <p:cBhvr>
                                        <p:cTn id="49" dur="500"/>
                                        <p:tgtEl>
                                          <p:spTgt spid="98"/>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142"/>
                                        </p:tgtEl>
                                        <p:attrNameLst>
                                          <p:attrName>style.visibility</p:attrName>
                                        </p:attrNameLst>
                                      </p:cBhvr>
                                      <p:to>
                                        <p:strVal val="visible"/>
                                      </p:to>
                                    </p:set>
                                    <p:animEffect transition="in" filter="wipe(down)">
                                      <p:cBhvr>
                                        <p:cTn id="53" dur="500"/>
                                        <p:tgtEl>
                                          <p:spTgt spid="142"/>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down)">
                                      <p:cBhvr>
                                        <p:cTn id="60" dur="500"/>
                                        <p:tgtEl>
                                          <p:spTgt spid="99"/>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wipe(down)">
                                      <p:cBhvr>
                                        <p:cTn id="64" dur="500"/>
                                        <p:tgtEl>
                                          <p:spTgt spid="143"/>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down)">
                                      <p:cBhvr>
                                        <p:cTn id="71" dur="500"/>
                                        <p:tgtEl>
                                          <p:spTgt spid="100"/>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up)">
                                      <p:cBhvr>
                                        <p:cTn id="75" dur="500"/>
                                        <p:tgtEl>
                                          <p:spTgt spid="144"/>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146"/>
                                        </p:tgtEl>
                                        <p:attrNameLst>
                                          <p:attrName>style.visibility</p:attrName>
                                        </p:attrNameLst>
                                      </p:cBhvr>
                                      <p:to>
                                        <p:strVal val="visible"/>
                                      </p:to>
                                    </p:set>
                                    <p:animEffect transition="in" filter="wipe(up)">
                                      <p:cBhvr>
                                        <p:cTn id="86" dur="500"/>
                                        <p:tgtEl>
                                          <p:spTgt spid="146"/>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500"/>
                                        <p:tgtEl>
                                          <p:spTgt spid="14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52"/>
                                        </p:tgtEl>
                                        <p:attrNameLst>
                                          <p:attrName>style.visibility</p:attrName>
                                        </p:attrNameLst>
                                      </p:cBhvr>
                                      <p:to>
                                        <p:strVal val="visible"/>
                                      </p:to>
                                    </p:set>
                                    <p:animEffect transition="in" filter="wipe(down)">
                                      <p:cBhvr>
                                        <p:cTn id="93" dur="500"/>
                                        <p:tgtEl>
                                          <p:spTgt spid="152"/>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147"/>
                                        </p:tgtEl>
                                        <p:attrNameLst>
                                          <p:attrName>style.visibility</p:attrName>
                                        </p:attrNameLst>
                                      </p:cBhvr>
                                      <p:to>
                                        <p:strVal val="visible"/>
                                      </p:to>
                                    </p:set>
                                    <p:animEffect transition="in" filter="wipe(down)">
                                      <p:cBhvr>
                                        <p:cTn id="97" dur="500"/>
                                        <p:tgtEl>
                                          <p:spTgt spid="147"/>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down)">
                                      <p:cBhvr>
                                        <p:cTn id="104" dur="500"/>
                                        <p:tgtEl>
                                          <p:spTgt spid="102"/>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wipe(down)">
                                      <p:cBhvr>
                                        <p:cTn id="108" dur="500"/>
                                        <p:tgtEl>
                                          <p:spTgt spid="148"/>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500"/>
                                        <p:tgtEl>
                                          <p:spTgt spid="85"/>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wipe(down)">
                                      <p:cBhvr>
                                        <p:cTn id="115" dur="500"/>
                                        <p:tgtEl>
                                          <p:spTgt spid="103"/>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149"/>
                                        </p:tgtEl>
                                        <p:attrNameLst>
                                          <p:attrName>style.visibility</p:attrName>
                                        </p:attrNameLst>
                                      </p:cBhvr>
                                      <p:to>
                                        <p:strVal val="visible"/>
                                      </p:to>
                                    </p:set>
                                    <p:animEffect transition="in" filter="wipe(down)">
                                      <p:cBhvr>
                                        <p:cTn id="119" dur="500"/>
                                        <p:tgtEl>
                                          <p:spTgt spid="149"/>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104"/>
                                        </p:tgtEl>
                                        <p:attrNameLst>
                                          <p:attrName>style.visibility</p:attrName>
                                        </p:attrNameLst>
                                      </p:cBhvr>
                                      <p:to>
                                        <p:strVal val="visible"/>
                                      </p:to>
                                    </p:set>
                                    <p:animEffect transition="in" filter="wipe(down)">
                                      <p:cBhvr>
                                        <p:cTn id="126" dur="500"/>
                                        <p:tgtEl>
                                          <p:spTgt spid="104"/>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150"/>
                                        </p:tgtEl>
                                        <p:attrNameLst>
                                          <p:attrName>style.visibility</p:attrName>
                                        </p:attrNameLst>
                                      </p:cBhvr>
                                      <p:to>
                                        <p:strVal val="visible"/>
                                      </p:to>
                                    </p:set>
                                    <p:animEffect transition="in" filter="wipe(down)">
                                      <p:cBhvr>
                                        <p:cTn id="130" dur="500"/>
                                        <p:tgtEl>
                                          <p:spTgt spid="150"/>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fade">
                                      <p:cBhvr>
                                        <p:cTn id="134" dur="500"/>
                                        <p:tgtEl>
                                          <p:spTgt spid="87"/>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41"/>
                                        </p:tgtEl>
                                        <p:attrNameLst>
                                          <p:attrName>style.visibility</p:attrName>
                                        </p:attrNameLst>
                                      </p:cBhvr>
                                      <p:to>
                                        <p:strVal val="visible"/>
                                      </p:to>
                                    </p:set>
                                    <p:animEffect transition="in" filter="wipe(down)">
                                      <p:cBhvr>
                                        <p:cTn id="137" dur="500"/>
                                        <p:tgtEl>
                                          <p:spTgt spid="141"/>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151"/>
                                        </p:tgtEl>
                                        <p:attrNameLst>
                                          <p:attrName>style.visibility</p:attrName>
                                        </p:attrNameLst>
                                      </p:cBhvr>
                                      <p:to>
                                        <p:strVal val="visible"/>
                                      </p:to>
                                    </p:set>
                                    <p:animEffect transition="in" filter="wipe(down)">
                                      <p:cBhvr>
                                        <p:cTn id="141" dur="500"/>
                                        <p:tgtEl>
                                          <p:spTgt spid="151"/>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fade">
                                      <p:cBhvr>
                                        <p:cTn id="145" dur="500"/>
                                        <p:tgtEl>
                                          <p:spTgt spid="8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54"/>
                                        </p:tgtEl>
                                        <p:attrNameLst>
                                          <p:attrName>style.visibility</p:attrName>
                                        </p:attrNameLst>
                                      </p:cBhvr>
                                      <p:to>
                                        <p:strVal val="visible"/>
                                      </p:to>
                                    </p:set>
                                    <p:animEffect transition="in" filter="wipe(down)">
                                      <p:cBhvr>
                                        <p:cTn id="148" dur="500"/>
                                        <p:tgtEl>
                                          <p:spTgt spid="154"/>
                                        </p:tgtEl>
                                      </p:cBhvr>
                                    </p:animEffect>
                                  </p:childTnLst>
                                </p:cTn>
                              </p:par>
                            </p:childTnLst>
                          </p:cTn>
                        </p:par>
                        <p:par>
                          <p:cTn id="149" fill="hold">
                            <p:stCondLst>
                              <p:cond delay="11000"/>
                            </p:stCondLst>
                            <p:childTnLst>
                              <p:par>
                                <p:cTn id="150" presetID="10" presetClass="entr" presetSubtype="0" fill="hold" grpId="0" nodeType="afterEffect">
                                  <p:stCondLst>
                                    <p:cond delay="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41" grpId="0"/>
      <p:bldP spid="152" grpId="0"/>
      <p:bldP spid="153" grpId="0"/>
      <p:bldP spid="154" grpId="0"/>
      <p:bldP spid="167" grpId="0"/>
      <p:bldP spid="57" grpId="0"/>
      <p:bldP spid="80" grpId="0" animBg="1"/>
      <p:bldP spid="81" grpId="0" animBg="1"/>
      <p:bldP spid="82" grpId="0" animBg="1"/>
      <p:bldP spid="83" grpId="0" animBg="1"/>
      <p:bldP spid="84" grpId="0" animBg="1"/>
      <p:bldP spid="85" grpId="0" animBg="1"/>
      <p:bldP spid="86" grpId="0" animBg="1"/>
      <p:bldP spid="87" grpId="0" animBg="1"/>
      <p:bldP spid="88" grpId="0" animBg="1"/>
      <p:bldP spid="1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
          <p:cNvSpPr>
            <a:spLocks noChangeArrowheads="1"/>
          </p:cNvSpPr>
          <p:nvPr/>
        </p:nvSpPr>
        <p:spPr bwMode="auto">
          <a:xfrm>
            <a:off x="1284999" y="4345377"/>
            <a:ext cx="1925282" cy="2538207"/>
          </a:xfrm>
          <a:prstGeom prst="rect">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68" name="Rectangle 6"/>
          <p:cNvSpPr>
            <a:spLocks noChangeArrowheads="1"/>
          </p:cNvSpPr>
          <p:nvPr/>
        </p:nvSpPr>
        <p:spPr bwMode="auto">
          <a:xfrm>
            <a:off x="3571312" y="4879165"/>
            <a:ext cx="1945983" cy="2004420"/>
          </a:xfrm>
          <a:prstGeom prst="rect">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69" name="Rectangle 7"/>
          <p:cNvSpPr>
            <a:spLocks noChangeArrowheads="1"/>
          </p:cNvSpPr>
          <p:nvPr/>
        </p:nvSpPr>
        <p:spPr bwMode="auto">
          <a:xfrm>
            <a:off x="5878328" y="5425411"/>
            <a:ext cx="1945983" cy="1458174"/>
          </a:xfrm>
          <a:prstGeom prst="rect">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70" name="Rectangle 8"/>
          <p:cNvSpPr>
            <a:spLocks noChangeArrowheads="1"/>
          </p:cNvSpPr>
          <p:nvPr/>
        </p:nvSpPr>
        <p:spPr bwMode="auto">
          <a:xfrm>
            <a:off x="8199856" y="3633546"/>
            <a:ext cx="1945983" cy="3250039"/>
          </a:xfrm>
          <a:prstGeom prst="rect">
            <a:avLst/>
          </a:prstGeom>
          <a:solidFill>
            <a:srgbClr val="693E7A"/>
          </a:solidFill>
          <a:ln w="19050">
            <a:gradFill>
              <a:gsLst>
                <a:gs pos="0">
                  <a:schemeClr val="bg1"/>
                </a:gs>
                <a:gs pos="52000">
                  <a:schemeClr val="bg1">
                    <a:lumMod val="95000"/>
                  </a:schemeClr>
                </a:gs>
                <a:gs pos="100000">
                  <a:schemeClr val="bg1">
                    <a:lumMod val="75000"/>
                  </a:schemeClr>
                </a:gs>
              </a:gsLst>
              <a:lin ang="8100000" scaled="0"/>
            </a:gradFill>
            <a:miter lim="800000"/>
            <a:headEnd/>
            <a:tailEnd/>
          </a:ln>
          <a:effectLst>
            <a:outerShdw blurRad="330200" dist="127000" dir="8100000" algn="ctr" rotWithShape="0">
              <a:srgbClr val="000000">
                <a:alpha val="38000"/>
              </a:srgbClr>
            </a:outerShdw>
          </a:effectLst>
          <a:extLst/>
        </p:spPr>
        <p:txBody>
          <a:bodyPr anchor="ctr"/>
          <a:lstStyle/>
          <a:p>
            <a:pPr algn="ctr" eaLnBrk="1" fontAlgn="auto" hangingPunct="1">
              <a:spcBef>
                <a:spcPts val="0"/>
              </a:spcBef>
              <a:spcAft>
                <a:spcPts val="0"/>
              </a:spcAft>
            </a:pPr>
            <a:endParaRPr lang="zh-CN" altLang="en-US" sz="1400">
              <a:solidFill>
                <a:srgbClr val="693E7A"/>
              </a:solidFill>
              <a:cs typeface="+mn-ea"/>
              <a:sym typeface="+mn-lt"/>
            </a:endParaRPr>
          </a:p>
        </p:txBody>
      </p:sp>
      <p:sp>
        <p:nvSpPr>
          <p:cNvPr id="71" name="TextBox 682"/>
          <p:cNvSpPr txBox="1"/>
          <p:nvPr/>
        </p:nvSpPr>
        <p:spPr>
          <a:xfrm>
            <a:off x="1739328" y="4502578"/>
            <a:ext cx="1016625" cy="553998"/>
          </a:xfrm>
          <a:prstGeom prst="rect">
            <a:avLst/>
          </a:prstGeom>
          <a:noFill/>
          <a:ln>
            <a:noFill/>
          </a:ln>
        </p:spPr>
        <p:txBody>
          <a:bodyPr wrap="square">
            <a:spAutoFit/>
          </a:bodyPr>
          <a:lstStyle>
            <a:defPPr>
              <a:defRPr lang="zh-CN"/>
            </a:defPPr>
            <a:lvl1pPr eaLnBrk="1" hangingPunct="1">
              <a:lnSpc>
                <a:spcPct val="100000"/>
              </a:lnSpc>
              <a:buFontTx/>
              <a:buNone/>
              <a:defRPr sz="3000" b="1">
                <a:gradFill>
                  <a:gsLst>
                    <a:gs pos="0">
                      <a:srgbClr val="FF6600"/>
                    </a:gs>
                    <a:gs pos="52000">
                      <a:srgbClr val="FF3300"/>
                    </a:gs>
                    <a:gs pos="100000">
                      <a:srgbClr val="EA2314"/>
                    </a:gs>
                  </a:gsLst>
                  <a:lin ang="18900000" scaled="0"/>
                </a:gradFill>
                <a:effectLst/>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en-US" altLang="zh-CN" dirty="0">
                <a:solidFill>
                  <a:srgbClr val="EB8484"/>
                </a:solidFill>
                <a:latin typeface="+mn-lt"/>
                <a:ea typeface="+mn-ea"/>
                <a:cs typeface="+mn-ea"/>
                <a:sym typeface="+mn-lt"/>
              </a:rPr>
              <a:t>52%</a:t>
            </a:r>
            <a:endParaRPr lang="zh-CN" altLang="en-US" dirty="0">
              <a:solidFill>
                <a:srgbClr val="EB8484"/>
              </a:solidFill>
              <a:latin typeface="+mn-lt"/>
              <a:ea typeface="+mn-ea"/>
              <a:cs typeface="+mn-ea"/>
              <a:sym typeface="+mn-lt"/>
            </a:endParaRPr>
          </a:p>
        </p:txBody>
      </p:sp>
      <p:sp>
        <p:nvSpPr>
          <p:cNvPr id="72" name="TextBox 682"/>
          <p:cNvSpPr txBox="1"/>
          <p:nvPr/>
        </p:nvSpPr>
        <p:spPr>
          <a:xfrm>
            <a:off x="4035991" y="5033556"/>
            <a:ext cx="1016625" cy="553998"/>
          </a:xfrm>
          <a:prstGeom prst="rect">
            <a:avLst/>
          </a:prstGeom>
          <a:noFill/>
          <a:ln>
            <a:noFill/>
          </a:ln>
        </p:spPr>
        <p:txBody>
          <a:bodyPr wrap="square">
            <a:spAutoFit/>
          </a:bodyPr>
          <a:lstStyle>
            <a:defPPr>
              <a:defRPr lang="zh-CN"/>
            </a:defPPr>
            <a:lvl1pPr eaLnBrk="1" hangingPunct="1">
              <a:lnSpc>
                <a:spcPct val="100000"/>
              </a:lnSpc>
              <a:buFontTx/>
              <a:buNone/>
              <a:defRPr sz="3000" b="1">
                <a:gradFill>
                  <a:gsLst>
                    <a:gs pos="0">
                      <a:srgbClr val="FF6600"/>
                    </a:gs>
                    <a:gs pos="52000">
                      <a:srgbClr val="FF3300"/>
                    </a:gs>
                    <a:gs pos="100000">
                      <a:srgbClr val="EA2314"/>
                    </a:gs>
                  </a:gsLst>
                  <a:lin ang="18900000" scaled="0"/>
                </a:gradFill>
                <a:effectLst/>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en-US" altLang="zh-CN" dirty="0">
                <a:solidFill>
                  <a:srgbClr val="01BED2"/>
                </a:solidFill>
                <a:latin typeface="+mn-lt"/>
                <a:ea typeface="+mn-ea"/>
                <a:cs typeface="+mn-ea"/>
                <a:sym typeface="+mn-lt"/>
              </a:rPr>
              <a:t>45%</a:t>
            </a:r>
            <a:endParaRPr lang="zh-CN" altLang="en-US" dirty="0">
              <a:solidFill>
                <a:srgbClr val="01BED2"/>
              </a:solidFill>
              <a:latin typeface="+mn-lt"/>
              <a:ea typeface="+mn-ea"/>
              <a:cs typeface="+mn-ea"/>
              <a:sym typeface="+mn-lt"/>
            </a:endParaRPr>
          </a:p>
        </p:txBody>
      </p:sp>
      <p:sp>
        <p:nvSpPr>
          <p:cNvPr id="73" name="TextBox 682"/>
          <p:cNvSpPr txBox="1"/>
          <p:nvPr/>
        </p:nvSpPr>
        <p:spPr>
          <a:xfrm>
            <a:off x="6343007" y="5586178"/>
            <a:ext cx="1016625" cy="553998"/>
          </a:xfrm>
          <a:prstGeom prst="rect">
            <a:avLst/>
          </a:prstGeom>
          <a:noFill/>
          <a:ln>
            <a:noFill/>
          </a:ln>
        </p:spPr>
        <p:txBody>
          <a:bodyPr wrap="square">
            <a:spAutoFit/>
          </a:bodyPr>
          <a:lstStyle>
            <a:defPPr>
              <a:defRPr lang="zh-CN"/>
            </a:defPPr>
            <a:lvl1pPr eaLnBrk="1" hangingPunct="1">
              <a:lnSpc>
                <a:spcPct val="100000"/>
              </a:lnSpc>
              <a:buFontTx/>
              <a:buNone/>
              <a:defRPr sz="3000" b="1">
                <a:gradFill>
                  <a:gsLst>
                    <a:gs pos="0">
                      <a:srgbClr val="FF6600"/>
                    </a:gs>
                    <a:gs pos="52000">
                      <a:srgbClr val="FF3300"/>
                    </a:gs>
                    <a:gs pos="100000">
                      <a:srgbClr val="EA2314"/>
                    </a:gs>
                  </a:gsLst>
                  <a:lin ang="18900000" scaled="0"/>
                </a:gradFill>
                <a:effectLst/>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en-US" altLang="zh-CN" dirty="0">
                <a:solidFill>
                  <a:srgbClr val="FFB950"/>
                </a:solidFill>
                <a:latin typeface="+mn-lt"/>
                <a:ea typeface="+mn-ea"/>
                <a:cs typeface="+mn-ea"/>
                <a:sym typeface="+mn-lt"/>
              </a:rPr>
              <a:t>39%</a:t>
            </a:r>
            <a:endParaRPr lang="zh-CN" altLang="en-US" dirty="0">
              <a:solidFill>
                <a:srgbClr val="FFB950"/>
              </a:solidFill>
              <a:latin typeface="+mn-lt"/>
              <a:ea typeface="+mn-ea"/>
              <a:cs typeface="+mn-ea"/>
              <a:sym typeface="+mn-lt"/>
            </a:endParaRPr>
          </a:p>
        </p:txBody>
      </p:sp>
      <p:sp>
        <p:nvSpPr>
          <p:cNvPr id="74" name="TextBox 682"/>
          <p:cNvSpPr txBox="1"/>
          <p:nvPr/>
        </p:nvSpPr>
        <p:spPr>
          <a:xfrm>
            <a:off x="8664535" y="3786189"/>
            <a:ext cx="952505" cy="55399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3000" b="1" dirty="0">
                <a:solidFill>
                  <a:schemeClr val="bg1"/>
                </a:solidFill>
                <a:latin typeface="+mn-lt"/>
                <a:ea typeface="+mn-ea"/>
                <a:cs typeface="+mn-ea"/>
                <a:sym typeface="+mn-lt"/>
              </a:rPr>
              <a:t>70%</a:t>
            </a:r>
            <a:endParaRPr lang="zh-CN" altLang="en-US" sz="3000" b="1" dirty="0">
              <a:solidFill>
                <a:schemeClr val="bg1"/>
              </a:solidFill>
              <a:latin typeface="+mn-lt"/>
              <a:ea typeface="+mn-ea"/>
              <a:cs typeface="+mn-ea"/>
              <a:sym typeface="+mn-lt"/>
            </a:endParaRPr>
          </a:p>
        </p:txBody>
      </p:sp>
      <p:sp>
        <p:nvSpPr>
          <p:cNvPr id="75" name="Copyright Notice"/>
          <p:cNvSpPr>
            <a:spLocks/>
          </p:cNvSpPr>
          <p:nvPr/>
        </p:nvSpPr>
        <p:spPr bwMode="auto">
          <a:xfrm>
            <a:off x="1657674" y="3848296"/>
            <a:ext cx="1208960" cy="3423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63" tIns="32383" rIns="71963" bIns="32383" rtlCol="0" anchor="t">
            <a:spAutoFit/>
          </a:bodyPr>
          <a:lstStyle/>
          <a:p>
            <a:pPr>
              <a:lnSpc>
                <a:spcPct val="90000"/>
              </a:lnSpc>
            </a:pPr>
            <a:r>
              <a:rPr lang="zh-CN" altLang="en-US" sz="2000" b="1" cap="small" dirty="0">
                <a:solidFill>
                  <a:srgbClr val="EB8484"/>
                </a:solidFill>
                <a:cs typeface="+mn-ea"/>
                <a:sym typeface="+mn-lt"/>
              </a:rPr>
              <a:t>第一季度</a:t>
            </a:r>
            <a:endParaRPr lang="en-US" sz="2000" b="1" cap="small" dirty="0">
              <a:solidFill>
                <a:srgbClr val="EB8484"/>
              </a:solidFill>
              <a:cs typeface="+mn-ea"/>
              <a:sym typeface="+mn-lt"/>
            </a:endParaRPr>
          </a:p>
        </p:txBody>
      </p:sp>
      <p:sp>
        <p:nvSpPr>
          <p:cNvPr id="76" name="Copyright Notice"/>
          <p:cNvSpPr>
            <a:spLocks/>
          </p:cNvSpPr>
          <p:nvPr/>
        </p:nvSpPr>
        <p:spPr bwMode="auto">
          <a:xfrm>
            <a:off x="3945119" y="4357440"/>
            <a:ext cx="1227396" cy="3546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63" tIns="32383" rIns="71963" bIns="32383" rtlCol="0" anchor="t">
            <a:spAutoFit/>
          </a:bodyPr>
          <a:lstStyle/>
          <a:p>
            <a:pPr>
              <a:lnSpc>
                <a:spcPct val="90000"/>
              </a:lnSpc>
            </a:pPr>
            <a:r>
              <a:rPr lang="zh-CN" altLang="en-US" sz="2000" b="1" cap="small" dirty="0">
                <a:solidFill>
                  <a:srgbClr val="01BED2"/>
                </a:solidFill>
                <a:cs typeface="+mn-ea"/>
                <a:sym typeface="+mn-lt"/>
              </a:rPr>
              <a:t>第二季度</a:t>
            </a:r>
            <a:endParaRPr lang="en-US" sz="2000" b="1" cap="small" dirty="0">
              <a:solidFill>
                <a:srgbClr val="01BED2"/>
              </a:solidFill>
              <a:cs typeface="+mn-ea"/>
              <a:sym typeface="+mn-lt"/>
            </a:endParaRPr>
          </a:p>
        </p:txBody>
      </p:sp>
      <p:sp>
        <p:nvSpPr>
          <p:cNvPr id="77" name="Copyright Notice"/>
          <p:cNvSpPr>
            <a:spLocks/>
          </p:cNvSpPr>
          <p:nvPr/>
        </p:nvSpPr>
        <p:spPr bwMode="auto">
          <a:xfrm>
            <a:off x="6267056" y="4931961"/>
            <a:ext cx="1168527" cy="3423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63" tIns="32383" rIns="71963" bIns="32383" rtlCol="0" anchor="t">
            <a:spAutoFit/>
          </a:bodyPr>
          <a:lstStyle/>
          <a:p>
            <a:pPr>
              <a:lnSpc>
                <a:spcPct val="90000"/>
              </a:lnSpc>
            </a:pPr>
            <a:r>
              <a:rPr lang="zh-CN" altLang="en-US" sz="2000" b="1" cap="small" dirty="0">
                <a:solidFill>
                  <a:srgbClr val="FFB950"/>
                </a:solidFill>
                <a:cs typeface="+mn-ea"/>
                <a:sym typeface="+mn-lt"/>
              </a:rPr>
              <a:t>第三季度</a:t>
            </a:r>
            <a:endParaRPr lang="en-US" sz="2000" b="1" cap="small" dirty="0">
              <a:solidFill>
                <a:srgbClr val="FFB950"/>
              </a:solidFill>
              <a:cs typeface="+mn-ea"/>
              <a:sym typeface="+mn-lt"/>
            </a:endParaRPr>
          </a:p>
        </p:txBody>
      </p:sp>
      <p:sp>
        <p:nvSpPr>
          <p:cNvPr id="78" name="Copyright Notice"/>
          <p:cNvSpPr>
            <a:spLocks/>
          </p:cNvSpPr>
          <p:nvPr/>
        </p:nvSpPr>
        <p:spPr bwMode="auto">
          <a:xfrm>
            <a:off x="8567194" y="3120576"/>
            <a:ext cx="1211306" cy="3423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63" tIns="32383" rIns="71963" bIns="32383" rtlCol="0" anchor="t">
            <a:spAutoFit/>
          </a:bodyPr>
          <a:lstStyle/>
          <a:p>
            <a:pPr>
              <a:lnSpc>
                <a:spcPct val="90000"/>
              </a:lnSpc>
            </a:pPr>
            <a:r>
              <a:rPr lang="zh-CN" altLang="en-US" sz="2000" b="1" cap="small" dirty="0">
                <a:solidFill>
                  <a:schemeClr val="bg1">
                    <a:lumMod val="50000"/>
                  </a:schemeClr>
                </a:solidFill>
                <a:cs typeface="+mn-ea"/>
                <a:sym typeface="+mn-lt"/>
              </a:rPr>
              <a:t>第四季度</a:t>
            </a:r>
            <a:endParaRPr lang="en-US" sz="2000" b="1" cap="small" dirty="0">
              <a:solidFill>
                <a:schemeClr val="bg1">
                  <a:lumMod val="50000"/>
                </a:schemeClr>
              </a:solidFill>
              <a:cs typeface="+mn-ea"/>
              <a:sym typeface="+mn-lt"/>
            </a:endParaRPr>
          </a:p>
        </p:txBody>
      </p:sp>
      <p:sp>
        <p:nvSpPr>
          <p:cNvPr id="79" name="矩形 78"/>
          <p:cNvSpPr/>
          <p:nvPr/>
        </p:nvSpPr>
        <p:spPr>
          <a:xfrm>
            <a:off x="1275655" y="1513803"/>
            <a:ext cx="5241259" cy="1412694"/>
          </a:xfrm>
          <a:prstGeom prst="rect">
            <a:avLst/>
          </a:prstGeom>
        </p:spPr>
        <p:txBody>
          <a:bodyPr wrap="square">
            <a:spAutoFit/>
          </a:bodyPr>
          <a:lstStyle/>
          <a:p>
            <a:pPr>
              <a:lnSpc>
                <a:spcPct val="130000"/>
              </a:lnSpc>
            </a:pPr>
            <a:r>
              <a:rPr lang="zh-CN" altLang="en-US" sz="2400" b="1" dirty="0">
                <a:solidFill>
                  <a:schemeClr val="bg1">
                    <a:lumMod val="50000"/>
                  </a:schemeClr>
                </a:solidFill>
                <a:cs typeface="+mn-ea"/>
                <a:sym typeface="+mn-lt"/>
              </a:rPr>
              <a:t>点击添加小标题</a:t>
            </a:r>
            <a:endParaRPr lang="en-US" altLang="zh-CN" sz="2400" b="1" dirty="0">
              <a:solidFill>
                <a:schemeClr val="bg1">
                  <a:lumMod val="50000"/>
                </a:schemeClr>
              </a:solidFill>
              <a:cs typeface="+mn-ea"/>
              <a:sym typeface="+mn-lt"/>
            </a:endParaRPr>
          </a:p>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85000"/>
                  <a:lumOff val="15000"/>
                </a:schemeClr>
              </a:solidFill>
              <a:cs typeface="+mn-ea"/>
              <a:sym typeface="+mn-lt"/>
            </a:endParaRPr>
          </a:p>
        </p:txBody>
      </p:sp>
      <p:sp>
        <p:nvSpPr>
          <p:cNvPr id="19" name="TextBox 9"/>
          <p:cNvSpPr txBox="1"/>
          <p:nvPr/>
        </p:nvSpPr>
        <p:spPr>
          <a:xfrm>
            <a:off x="13214151" y="9177150"/>
            <a:ext cx="967711" cy="410759"/>
          </a:xfrm>
          <a:prstGeom prst="rect">
            <a:avLst/>
          </a:prstGeom>
          <a:noFill/>
        </p:spPr>
        <p:txBody>
          <a:bodyPr wrap="none" lIns="117226" tIns="58613" rIns="117226" bIns="58613" rtlCol="0">
            <a:spAutoFit/>
          </a:bodyPr>
          <a:lstStyle/>
          <a:p>
            <a:pPr marL="0" marR="0" lvl="0" indent="0" defTabSz="914332"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prstClr val="black"/>
                </a:solidFill>
                <a:effectLst/>
                <a:uLnTx/>
                <a:uFillTx/>
                <a:cs typeface="+mn-ea"/>
                <a:sym typeface="+mn-lt"/>
              </a:rPr>
              <a:t>延时符</a:t>
            </a:r>
          </a:p>
        </p:txBody>
      </p:sp>
      <p:sp>
        <p:nvSpPr>
          <p:cNvPr id="27" name="椭圆 26">
            <a:extLst>
              <a:ext uri="{FF2B5EF4-FFF2-40B4-BE49-F238E27FC236}">
                <a16:creationId xmlns:a16="http://schemas.microsoft.com/office/drawing/2014/main" id="{1A504405-1EC6-488C-AAA5-435AEC573DBF}"/>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8" name="椭圆 27">
            <a:extLst>
              <a:ext uri="{FF2B5EF4-FFF2-40B4-BE49-F238E27FC236}">
                <a16:creationId xmlns:a16="http://schemas.microsoft.com/office/drawing/2014/main" id="{12E5D68B-2EAC-4BAE-A7DC-5E045F45A572}"/>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E1A92F22-6E13-4687-9CB6-7AD306984AA2}"/>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F83E25F1-D6C5-4FB4-B5F4-6BBBDF926D5B}"/>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06</a:t>
            </a:r>
            <a:endParaRPr lang="zh-CN" altLang="en-US" sz="3200" b="1" dirty="0">
              <a:solidFill>
                <a:schemeClr val="bg1">
                  <a:lumMod val="50000"/>
                </a:schemeClr>
              </a:solidFill>
              <a:cs typeface="+mn-ea"/>
              <a:sym typeface="+mn-lt"/>
            </a:endParaRPr>
          </a:p>
        </p:txBody>
      </p:sp>
      <p:sp>
        <p:nvSpPr>
          <p:cNvPr id="31" name="文本框 30">
            <a:extLst>
              <a:ext uri="{FF2B5EF4-FFF2-40B4-BE49-F238E27FC236}">
                <a16:creationId xmlns:a16="http://schemas.microsoft.com/office/drawing/2014/main" id="{A0B401BB-10A4-43EC-99FF-83AA8AAAB105}"/>
              </a:ext>
            </a:extLst>
          </p:cNvPr>
          <p:cNvSpPr txBox="1"/>
          <p:nvPr/>
        </p:nvSpPr>
        <p:spPr>
          <a:xfrm>
            <a:off x="1342722" y="178376"/>
            <a:ext cx="5743871"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备用内容页</a:t>
            </a:r>
          </a:p>
        </p:txBody>
      </p:sp>
      <p:sp>
        <p:nvSpPr>
          <p:cNvPr id="32" name="矩形 31">
            <a:extLst>
              <a:ext uri="{FF2B5EF4-FFF2-40B4-BE49-F238E27FC236}">
                <a16:creationId xmlns:a16="http://schemas.microsoft.com/office/drawing/2014/main" id="{97A44425-24F9-4543-9CA7-7F78F7753683}"/>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33" name="椭圆 32">
            <a:extLst>
              <a:ext uri="{FF2B5EF4-FFF2-40B4-BE49-F238E27FC236}">
                <a16:creationId xmlns:a16="http://schemas.microsoft.com/office/drawing/2014/main" id="{A571AB9C-610F-444D-99B0-C6955C74CE80}"/>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61656514"/>
      </p:ext>
    </p:extLst>
  </p:cSld>
  <p:clrMapOvr>
    <a:masterClrMapping/>
  </p:clrMapOvr>
  <p:transition spd="slow" advClick="0" advTm="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randombar(horizontal)">
                                      <p:cBhvr>
                                        <p:cTn id="15" dur="500"/>
                                        <p:tgtEl>
                                          <p:spTgt spid="7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randombar(horizontal)">
                                      <p:cBhvr>
                                        <p:cTn id="27" dur="500"/>
                                        <p:tgtEl>
                                          <p:spTgt spid="7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randombar(horizontal)">
                                      <p:cBhvr>
                                        <p:cTn id="39" dur="500"/>
                                        <p:tgtEl>
                                          <p:spTgt spid="7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500"/>
                                        <p:tgtEl>
                                          <p:spTgt spid="70"/>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randombar(horizontal)">
                                      <p:cBhvr>
                                        <p:cTn id="51" dur="500"/>
                                        <p:tgtEl>
                                          <p:spTgt spid="7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left)">
                                      <p:cBhvr>
                                        <p:cTn id="55" dur="500"/>
                                        <p:tgtEl>
                                          <p:spTgt spid="7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73" grpId="0"/>
      <p:bldP spid="74" grpId="0"/>
      <p:bldP spid="75" grpId="0"/>
      <p:bldP spid="76" grpId="0"/>
      <p:bldP spid="77" grpId="0"/>
      <p:bldP spid="78" grpId="0"/>
      <p:bldP spid="79"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A84BA78F-E6E5-49BF-B6B7-EB00D1F8E53F}"/>
              </a:ext>
            </a:extLst>
          </p:cNvPr>
          <p:cNvGrpSpPr>
            <a:grpSpLocks/>
          </p:cNvGrpSpPr>
          <p:nvPr/>
        </p:nvGrpSpPr>
        <p:grpSpPr bwMode="auto">
          <a:xfrm>
            <a:off x="2141008" y="1470027"/>
            <a:ext cx="7909983" cy="4601633"/>
            <a:chOff x="700088" y="139700"/>
            <a:chExt cx="3544887" cy="2062162"/>
          </a:xfrm>
          <a:solidFill>
            <a:schemeClr val="tx2">
              <a:lumMod val="75000"/>
            </a:schemeClr>
          </a:solidFill>
        </p:grpSpPr>
        <p:sp>
          <p:nvSpPr>
            <p:cNvPr id="167" name="Freeform 162">
              <a:extLst>
                <a:ext uri="{FF2B5EF4-FFF2-40B4-BE49-F238E27FC236}">
                  <a16:creationId xmlns:a16="http://schemas.microsoft.com/office/drawing/2014/main" id="{7F2C7C5C-A51E-4B7A-A4D2-311E105AC033}"/>
                </a:ext>
              </a:extLst>
            </p:cNvPr>
            <p:cNvSpPr>
              <a:spLocks noChangeArrowheads="1"/>
            </p:cNvSpPr>
            <p:nvPr/>
          </p:nvSpPr>
          <p:spPr bwMode="auto">
            <a:xfrm>
              <a:off x="4047668" y="1973260"/>
              <a:ext cx="159363" cy="228602"/>
            </a:xfrm>
            <a:custGeom>
              <a:avLst/>
              <a:gdLst>
                <a:gd name="T0" fmla="*/ 148211 w 443"/>
                <a:gd name="T1" fmla="*/ 212376 h 634"/>
                <a:gd name="T2" fmla="*/ 148211 w 443"/>
                <a:gd name="T3" fmla="*/ 212376 h 634"/>
                <a:gd name="T4" fmla="*/ 137779 w 443"/>
                <a:gd name="T5" fmla="*/ 212376 h 634"/>
                <a:gd name="T6" fmla="*/ 137779 w 443"/>
                <a:gd name="T7" fmla="*/ 164420 h 634"/>
                <a:gd name="T8" fmla="*/ 84898 w 443"/>
                <a:gd name="T9" fmla="*/ 116825 h 634"/>
                <a:gd name="T10" fmla="*/ 137779 w 443"/>
                <a:gd name="T11" fmla="*/ 63460 h 634"/>
                <a:gd name="T12" fmla="*/ 137779 w 443"/>
                <a:gd name="T13" fmla="*/ 15865 h 634"/>
                <a:gd name="T14" fmla="*/ 148211 w 443"/>
                <a:gd name="T15" fmla="*/ 15865 h 634"/>
                <a:gd name="T16" fmla="*/ 159003 w 443"/>
                <a:gd name="T17" fmla="*/ 10457 h 634"/>
                <a:gd name="T18" fmla="*/ 148211 w 443"/>
                <a:gd name="T19" fmla="*/ 0 h 634"/>
                <a:gd name="T20" fmla="*/ 10792 w 443"/>
                <a:gd name="T21" fmla="*/ 0 h 634"/>
                <a:gd name="T22" fmla="*/ 0 w 443"/>
                <a:gd name="T23" fmla="*/ 10457 h 634"/>
                <a:gd name="T24" fmla="*/ 10792 w 443"/>
                <a:gd name="T25" fmla="*/ 15865 h 634"/>
                <a:gd name="T26" fmla="*/ 21224 w 443"/>
                <a:gd name="T27" fmla="*/ 15865 h 634"/>
                <a:gd name="T28" fmla="*/ 21224 w 443"/>
                <a:gd name="T29" fmla="*/ 63460 h 634"/>
                <a:gd name="T30" fmla="*/ 74106 w 443"/>
                <a:gd name="T31" fmla="*/ 116825 h 634"/>
                <a:gd name="T32" fmla="*/ 21224 w 443"/>
                <a:gd name="T33" fmla="*/ 164420 h 634"/>
                <a:gd name="T34" fmla="*/ 21224 w 443"/>
                <a:gd name="T35" fmla="*/ 212376 h 634"/>
                <a:gd name="T36" fmla="*/ 10792 w 443"/>
                <a:gd name="T37" fmla="*/ 212376 h 634"/>
                <a:gd name="T38" fmla="*/ 0 w 443"/>
                <a:gd name="T39" fmla="*/ 222833 h 634"/>
                <a:gd name="T40" fmla="*/ 10792 w 443"/>
                <a:gd name="T41" fmla="*/ 228241 h 634"/>
                <a:gd name="T42" fmla="*/ 148211 w 443"/>
                <a:gd name="T43" fmla="*/ 228241 h 634"/>
                <a:gd name="T44" fmla="*/ 159003 w 443"/>
                <a:gd name="T45" fmla="*/ 222833 h 634"/>
                <a:gd name="T46" fmla="*/ 148211 w 443"/>
                <a:gd name="T47" fmla="*/ 212376 h 634"/>
                <a:gd name="T48" fmla="*/ 37053 w 443"/>
                <a:gd name="T49" fmla="*/ 63460 h 634"/>
                <a:gd name="T50" fmla="*/ 37053 w 443"/>
                <a:gd name="T51" fmla="*/ 63460 h 634"/>
                <a:gd name="T52" fmla="*/ 37053 w 443"/>
                <a:gd name="T53" fmla="*/ 15865 h 634"/>
                <a:gd name="T54" fmla="*/ 121950 w 443"/>
                <a:gd name="T55" fmla="*/ 15865 h 634"/>
                <a:gd name="T56" fmla="*/ 121950 w 443"/>
                <a:gd name="T57" fmla="*/ 63460 h 634"/>
                <a:gd name="T58" fmla="*/ 84898 w 443"/>
                <a:gd name="T59" fmla="*/ 100960 h 634"/>
                <a:gd name="T60" fmla="*/ 74106 w 443"/>
                <a:gd name="T61" fmla="*/ 100960 h 634"/>
                <a:gd name="T62" fmla="*/ 37053 w 443"/>
                <a:gd name="T63" fmla="*/ 63460 h 634"/>
                <a:gd name="T64" fmla="*/ 121950 w 443"/>
                <a:gd name="T65" fmla="*/ 212376 h 634"/>
                <a:gd name="T66" fmla="*/ 121950 w 443"/>
                <a:gd name="T67" fmla="*/ 212376 h 634"/>
                <a:gd name="T68" fmla="*/ 37053 w 443"/>
                <a:gd name="T69" fmla="*/ 212376 h 634"/>
                <a:gd name="T70" fmla="*/ 37053 w 443"/>
                <a:gd name="T71" fmla="*/ 164420 h 634"/>
                <a:gd name="T72" fmla="*/ 74106 w 443"/>
                <a:gd name="T73" fmla="*/ 127282 h 634"/>
                <a:gd name="T74" fmla="*/ 84898 w 443"/>
                <a:gd name="T75" fmla="*/ 127282 h 634"/>
                <a:gd name="T76" fmla="*/ 121950 w 443"/>
                <a:gd name="T77" fmla="*/ 164420 h 634"/>
                <a:gd name="T78" fmla="*/ 121950 w 443"/>
                <a:gd name="T79" fmla="*/ 21237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3" h="634">
                  <a:moveTo>
                    <a:pt x="412" y="589"/>
                  </a:moveTo>
                  <a:lnTo>
                    <a:pt x="412" y="589"/>
                  </a:lnTo>
                  <a:cubicBezTo>
                    <a:pt x="383" y="589"/>
                    <a:pt x="383" y="589"/>
                    <a:pt x="383" y="589"/>
                  </a:cubicBezTo>
                  <a:cubicBezTo>
                    <a:pt x="383" y="456"/>
                    <a:pt x="383" y="456"/>
                    <a:pt x="383" y="456"/>
                  </a:cubicBezTo>
                  <a:cubicBezTo>
                    <a:pt x="383" y="383"/>
                    <a:pt x="310" y="324"/>
                    <a:pt x="236" y="324"/>
                  </a:cubicBezTo>
                  <a:cubicBezTo>
                    <a:pt x="310" y="324"/>
                    <a:pt x="383" y="250"/>
                    <a:pt x="383" y="176"/>
                  </a:cubicBezTo>
                  <a:cubicBezTo>
                    <a:pt x="383" y="44"/>
                    <a:pt x="383" y="44"/>
                    <a:pt x="383" y="44"/>
                  </a:cubicBezTo>
                  <a:cubicBezTo>
                    <a:pt x="412" y="44"/>
                    <a:pt x="412" y="44"/>
                    <a:pt x="412" y="44"/>
                  </a:cubicBezTo>
                  <a:cubicBezTo>
                    <a:pt x="427" y="44"/>
                    <a:pt x="442" y="29"/>
                    <a:pt x="442" y="29"/>
                  </a:cubicBezTo>
                  <a:cubicBezTo>
                    <a:pt x="442" y="15"/>
                    <a:pt x="427" y="0"/>
                    <a:pt x="412" y="0"/>
                  </a:cubicBezTo>
                  <a:cubicBezTo>
                    <a:pt x="30" y="0"/>
                    <a:pt x="30" y="0"/>
                    <a:pt x="30" y="0"/>
                  </a:cubicBezTo>
                  <a:cubicBezTo>
                    <a:pt x="15" y="0"/>
                    <a:pt x="0" y="15"/>
                    <a:pt x="0" y="29"/>
                  </a:cubicBezTo>
                  <a:cubicBezTo>
                    <a:pt x="0" y="29"/>
                    <a:pt x="15" y="44"/>
                    <a:pt x="30" y="44"/>
                  </a:cubicBezTo>
                  <a:cubicBezTo>
                    <a:pt x="59" y="44"/>
                    <a:pt x="59" y="44"/>
                    <a:pt x="59" y="44"/>
                  </a:cubicBezTo>
                  <a:cubicBezTo>
                    <a:pt x="59" y="176"/>
                    <a:pt x="59" y="176"/>
                    <a:pt x="59" y="176"/>
                  </a:cubicBezTo>
                  <a:cubicBezTo>
                    <a:pt x="59" y="250"/>
                    <a:pt x="133" y="324"/>
                    <a:pt x="206" y="324"/>
                  </a:cubicBezTo>
                  <a:cubicBezTo>
                    <a:pt x="133" y="324"/>
                    <a:pt x="59" y="383"/>
                    <a:pt x="59" y="456"/>
                  </a:cubicBezTo>
                  <a:cubicBezTo>
                    <a:pt x="59" y="589"/>
                    <a:pt x="59" y="589"/>
                    <a:pt x="59" y="589"/>
                  </a:cubicBezTo>
                  <a:cubicBezTo>
                    <a:pt x="30" y="589"/>
                    <a:pt x="30" y="589"/>
                    <a:pt x="30" y="589"/>
                  </a:cubicBezTo>
                  <a:cubicBezTo>
                    <a:pt x="15" y="589"/>
                    <a:pt x="0" y="604"/>
                    <a:pt x="0" y="618"/>
                  </a:cubicBezTo>
                  <a:cubicBezTo>
                    <a:pt x="0" y="618"/>
                    <a:pt x="15" y="633"/>
                    <a:pt x="30" y="633"/>
                  </a:cubicBezTo>
                  <a:cubicBezTo>
                    <a:pt x="412" y="633"/>
                    <a:pt x="412" y="633"/>
                    <a:pt x="412" y="633"/>
                  </a:cubicBezTo>
                  <a:cubicBezTo>
                    <a:pt x="427" y="633"/>
                    <a:pt x="442" y="618"/>
                    <a:pt x="442" y="618"/>
                  </a:cubicBezTo>
                  <a:cubicBezTo>
                    <a:pt x="442" y="604"/>
                    <a:pt x="427" y="589"/>
                    <a:pt x="412" y="589"/>
                  </a:cubicBezTo>
                  <a:close/>
                  <a:moveTo>
                    <a:pt x="103" y="176"/>
                  </a:moveTo>
                  <a:lnTo>
                    <a:pt x="103" y="176"/>
                  </a:lnTo>
                  <a:cubicBezTo>
                    <a:pt x="103" y="147"/>
                    <a:pt x="103" y="44"/>
                    <a:pt x="103" y="44"/>
                  </a:cubicBezTo>
                  <a:cubicBezTo>
                    <a:pt x="339" y="44"/>
                    <a:pt x="339" y="44"/>
                    <a:pt x="339" y="44"/>
                  </a:cubicBezTo>
                  <a:cubicBezTo>
                    <a:pt x="339" y="44"/>
                    <a:pt x="339" y="147"/>
                    <a:pt x="339" y="176"/>
                  </a:cubicBezTo>
                  <a:cubicBezTo>
                    <a:pt x="339" y="235"/>
                    <a:pt x="295" y="280"/>
                    <a:pt x="236" y="280"/>
                  </a:cubicBezTo>
                  <a:cubicBezTo>
                    <a:pt x="206" y="280"/>
                    <a:pt x="206" y="280"/>
                    <a:pt x="206" y="280"/>
                  </a:cubicBezTo>
                  <a:cubicBezTo>
                    <a:pt x="148" y="280"/>
                    <a:pt x="103" y="235"/>
                    <a:pt x="103" y="176"/>
                  </a:cubicBezTo>
                  <a:close/>
                  <a:moveTo>
                    <a:pt x="339" y="589"/>
                  </a:moveTo>
                  <a:lnTo>
                    <a:pt x="339" y="589"/>
                  </a:lnTo>
                  <a:cubicBezTo>
                    <a:pt x="103" y="589"/>
                    <a:pt x="103" y="589"/>
                    <a:pt x="103" y="589"/>
                  </a:cubicBezTo>
                  <a:cubicBezTo>
                    <a:pt x="103" y="589"/>
                    <a:pt x="103" y="486"/>
                    <a:pt x="103" y="456"/>
                  </a:cubicBezTo>
                  <a:cubicBezTo>
                    <a:pt x="103" y="397"/>
                    <a:pt x="148" y="353"/>
                    <a:pt x="206" y="353"/>
                  </a:cubicBezTo>
                  <a:cubicBezTo>
                    <a:pt x="236" y="353"/>
                    <a:pt x="236" y="353"/>
                    <a:pt x="236" y="353"/>
                  </a:cubicBezTo>
                  <a:cubicBezTo>
                    <a:pt x="295" y="353"/>
                    <a:pt x="339" y="397"/>
                    <a:pt x="339" y="456"/>
                  </a:cubicBezTo>
                  <a:cubicBezTo>
                    <a:pt x="339" y="486"/>
                    <a:pt x="339" y="589"/>
                    <a:pt x="339" y="58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68" name="Freeform 163">
              <a:extLst>
                <a:ext uri="{FF2B5EF4-FFF2-40B4-BE49-F238E27FC236}">
                  <a16:creationId xmlns:a16="http://schemas.microsoft.com/office/drawing/2014/main" id="{AC214FCA-E0C0-4B63-9C43-F5432B378D0E}"/>
                </a:ext>
              </a:extLst>
            </p:cNvPr>
            <p:cNvSpPr>
              <a:spLocks noChangeArrowheads="1"/>
            </p:cNvSpPr>
            <p:nvPr/>
          </p:nvSpPr>
          <p:spPr bwMode="auto">
            <a:xfrm>
              <a:off x="3667283" y="1984642"/>
              <a:ext cx="185924" cy="212477"/>
            </a:xfrm>
            <a:custGeom>
              <a:avLst/>
              <a:gdLst>
                <a:gd name="T0" fmla="*/ 100694 w 517"/>
                <a:gd name="T1" fmla="*/ 26650 h 590"/>
                <a:gd name="T2" fmla="*/ 100694 w 517"/>
                <a:gd name="T3" fmla="*/ 26650 h 590"/>
                <a:gd name="T4" fmla="*/ 100694 w 517"/>
                <a:gd name="T5" fmla="*/ 26650 h 590"/>
                <a:gd name="T6" fmla="*/ 100694 w 517"/>
                <a:gd name="T7" fmla="*/ 10804 h 590"/>
                <a:gd name="T8" fmla="*/ 126946 w 517"/>
                <a:gd name="T9" fmla="*/ 10804 h 590"/>
                <a:gd name="T10" fmla="*/ 137735 w 517"/>
                <a:gd name="T11" fmla="*/ 5402 h 590"/>
                <a:gd name="T12" fmla="*/ 126946 w 517"/>
                <a:gd name="T13" fmla="*/ 0 h 590"/>
                <a:gd name="T14" fmla="*/ 58259 w 517"/>
                <a:gd name="T15" fmla="*/ 0 h 590"/>
                <a:gd name="T16" fmla="*/ 53224 w 517"/>
                <a:gd name="T17" fmla="*/ 5402 h 590"/>
                <a:gd name="T18" fmla="*/ 58259 w 517"/>
                <a:gd name="T19" fmla="*/ 10804 h 590"/>
                <a:gd name="T20" fmla="*/ 84871 w 517"/>
                <a:gd name="T21" fmla="*/ 10804 h 590"/>
                <a:gd name="T22" fmla="*/ 84871 w 517"/>
                <a:gd name="T23" fmla="*/ 26650 h 590"/>
                <a:gd name="T24" fmla="*/ 84871 w 517"/>
                <a:gd name="T25" fmla="*/ 26650 h 590"/>
                <a:gd name="T26" fmla="*/ 0 w 517"/>
                <a:gd name="T27" fmla="*/ 116682 h 590"/>
                <a:gd name="T28" fmla="*/ 95300 w 517"/>
                <a:gd name="T29" fmla="*/ 212117 h 590"/>
                <a:gd name="T30" fmla="*/ 185564 w 517"/>
                <a:gd name="T31" fmla="*/ 116682 h 590"/>
                <a:gd name="T32" fmla="*/ 100694 w 517"/>
                <a:gd name="T33" fmla="*/ 26650 h 590"/>
                <a:gd name="T34" fmla="*/ 95300 w 517"/>
                <a:gd name="T35" fmla="*/ 196271 h 590"/>
                <a:gd name="T36" fmla="*/ 95300 w 517"/>
                <a:gd name="T37" fmla="*/ 196271 h 590"/>
                <a:gd name="T38" fmla="*/ 15823 w 517"/>
                <a:gd name="T39" fmla="*/ 116682 h 590"/>
                <a:gd name="T40" fmla="*/ 95300 w 517"/>
                <a:gd name="T41" fmla="*/ 42495 h 590"/>
                <a:gd name="T42" fmla="*/ 169381 w 517"/>
                <a:gd name="T43" fmla="*/ 116682 h 590"/>
                <a:gd name="T44" fmla="*/ 95300 w 517"/>
                <a:gd name="T45" fmla="*/ 196271 h 590"/>
                <a:gd name="T46" fmla="*/ 100694 w 517"/>
                <a:gd name="T47" fmla="*/ 100837 h 590"/>
                <a:gd name="T48" fmla="*/ 100694 w 517"/>
                <a:gd name="T49" fmla="*/ 100837 h 590"/>
                <a:gd name="T50" fmla="*/ 100694 w 517"/>
                <a:gd name="T51" fmla="*/ 63743 h 590"/>
                <a:gd name="T52" fmla="*/ 95300 w 517"/>
                <a:gd name="T53" fmla="*/ 52939 h 590"/>
                <a:gd name="T54" fmla="*/ 84871 w 517"/>
                <a:gd name="T55" fmla="*/ 63743 h 590"/>
                <a:gd name="T56" fmla="*/ 84871 w 517"/>
                <a:gd name="T57" fmla="*/ 100837 h 590"/>
                <a:gd name="T58" fmla="*/ 74442 w 517"/>
                <a:gd name="T59" fmla="*/ 116682 h 590"/>
                <a:gd name="T60" fmla="*/ 95300 w 517"/>
                <a:gd name="T61" fmla="*/ 137930 h 590"/>
                <a:gd name="T62" fmla="*/ 116517 w 517"/>
                <a:gd name="T63" fmla="*/ 116682 h 590"/>
                <a:gd name="T64" fmla="*/ 100694 w 517"/>
                <a:gd name="T65" fmla="*/ 100837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7" h="590">
                  <a:moveTo>
                    <a:pt x="280" y="74"/>
                  </a:moveTo>
                  <a:lnTo>
                    <a:pt x="280" y="74"/>
                  </a:lnTo>
                  <a:cubicBezTo>
                    <a:pt x="280" y="30"/>
                    <a:pt x="280" y="30"/>
                    <a:pt x="280" y="30"/>
                  </a:cubicBezTo>
                  <a:cubicBezTo>
                    <a:pt x="353" y="30"/>
                    <a:pt x="353" y="30"/>
                    <a:pt x="353" y="30"/>
                  </a:cubicBezTo>
                  <a:cubicBezTo>
                    <a:pt x="369" y="30"/>
                    <a:pt x="383" y="30"/>
                    <a:pt x="383" y="15"/>
                  </a:cubicBezTo>
                  <a:cubicBezTo>
                    <a:pt x="383" y="0"/>
                    <a:pt x="369" y="0"/>
                    <a:pt x="353" y="0"/>
                  </a:cubicBezTo>
                  <a:cubicBezTo>
                    <a:pt x="162" y="0"/>
                    <a:pt x="162" y="0"/>
                    <a:pt x="162" y="0"/>
                  </a:cubicBezTo>
                  <a:cubicBezTo>
                    <a:pt x="148" y="0"/>
                    <a:pt x="148" y="0"/>
                    <a:pt x="148" y="15"/>
                  </a:cubicBezTo>
                  <a:cubicBezTo>
                    <a:pt x="148" y="30"/>
                    <a:pt x="148" y="30"/>
                    <a:pt x="162" y="30"/>
                  </a:cubicBezTo>
                  <a:cubicBezTo>
                    <a:pt x="236" y="30"/>
                    <a:pt x="236" y="30"/>
                    <a:pt x="236" y="30"/>
                  </a:cubicBezTo>
                  <a:cubicBezTo>
                    <a:pt x="236" y="74"/>
                    <a:pt x="236" y="74"/>
                    <a:pt x="236" y="74"/>
                  </a:cubicBezTo>
                  <a:cubicBezTo>
                    <a:pt x="103" y="89"/>
                    <a:pt x="0" y="192"/>
                    <a:pt x="0" y="324"/>
                  </a:cubicBezTo>
                  <a:cubicBezTo>
                    <a:pt x="0" y="472"/>
                    <a:pt x="118" y="589"/>
                    <a:pt x="265" y="589"/>
                  </a:cubicBezTo>
                  <a:cubicBezTo>
                    <a:pt x="398" y="589"/>
                    <a:pt x="516" y="472"/>
                    <a:pt x="516" y="324"/>
                  </a:cubicBezTo>
                  <a:cubicBezTo>
                    <a:pt x="516" y="192"/>
                    <a:pt x="412" y="89"/>
                    <a:pt x="280" y="74"/>
                  </a:cubicBezTo>
                  <a:close/>
                  <a:moveTo>
                    <a:pt x="265" y="545"/>
                  </a:moveTo>
                  <a:lnTo>
                    <a:pt x="265" y="545"/>
                  </a:lnTo>
                  <a:cubicBezTo>
                    <a:pt x="148" y="545"/>
                    <a:pt x="44" y="442"/>
                    <a:pt x="44" y="324"/>
                  </a:cubicBezTo>
                  <a:cubicBezTo>
                    <a:pt x="44" y="206"/>
                    <a:pt x="148" y="118"/>
                    <a:pt x="265" y="118"/>
                  </a:cubicBezTo>
                  <a:cubicBezTo>
                    <a:pt x="383" y="118"/>
                    <a:pt x="471" y="206"/>
                    <a:pt x="471" y="324"/>
                  </a:cubicBezTo>
                  <a:cubicBezTo>
                    <a:pt x="471" y="442"/>
                    <a:pt x="383" y="545"/>
                    <a:pt x="265" y="545"/>
                  </a:cubicBezTo>
                  <a:close/>
                  <a:moveTo>
                    <a:pt x="280" y="280"/>
                  </a:moveTo>
                  <a:lnTo>
                    <a:pt x="280" y="280"/>
                  </a:lnTo>
                  <a:cubicBezTo>
                    <a:pt x="280" y="177"/>
                    <a:pt x="280" y="177"/>
                    <a:pt x="280" y="177"/>
                  </a:cubicBezTo>
                  <a:cubicBezTo>
                    <a:pt x="280" y="163"/>
                    <a:pt x="265" y="147"/>
                    <a:pt x="265" y="147"/>
                  </a:cubicBezTo>
                  <a:cubicBezTo>
                    <a:pt x="251" y="147"/>
                    <a:pt x="236" y="163"/>
                    <a:pt x="236" y="177"/>
                  </a:cubicBezTo>
                  <a:cubicBezTo>
                    <a:pt x="236" y="280"/>
                    <a:pt x="236" y="280"/>
                    <a:pt x="236" y="280"/>
                  </a:cubicBezTo>
                  <a:cubicBezTo>
                    <a:pt x="221" y="280"/>
                    <a:pt x="207" y="309"/>
                    <a:pt x="207" y="324"/>
                  </a:cubicBezTo>
                  <a:cubicBezTo>
                    <a:pt x="207" y="368"/>
                    <a:pt x="221" y="383"/>
                    <a:pt x="265" y="383"/>
                  </a:cubicBezTo>
                  <a:cubicBezTo>
                    <a:pt x="295" y="383"/>
                    <a:pt x="324" y="368"/>
                    <a:pt x="324" y="324"/>
                  </a:cubicBezTo>
                  <a:cubicBezTo>
                    <a:pt x="324" y="309"/>
                    <a:pt x="310" y="280"/>
                    <a:pt x="280" y="28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69" name="Freeform 164">
              <a:extLst>
                <a:ext uri="{FF2B5EF4-FFF2-40B4-BE49-F238E27FC236}">
                  <a16:creationId xmlns:a16="http://schemas.microsoft.com/office/drawing/2014/main" id="{07452C9B-4094-4405-B463-844621BADDEC}"/>
                </a:ext>
              </a:extLst>
            </p:cNvPr>
            <p:cNvSpPr>
              <a:spLocks noChangeArrowheads="1"/>
            </p:cNvSpPr>
            <p:nvPr/>
          </p:nvSpPr>
          <p:spPr bwMode="auto">
            <a:xfrm>
              <a:off x="3285949" y="1984642"/>
              <a:ext cx="212485" cy="212477"/>
            </a:xfrm>
            <a:custGeom>
              <a:avLst/>
              <a:gdLst>
                <a:gd name="T0" fmla="*/ 84994 w 590"/>
                <a:gd name="T1" fmla="*/ 143332 h 590"/>
                <a:gd name="T2" fmla="*/ 84994 w 590"/>
                <a:gd name="T3" fmla="*/ 143332 h 590"/>
                <a:gd name="T4" fmla="*/ 90396 w 590"/>
                <a:gd name="T5" fmla="*/ 111280 h 590"/>
                <a:gd name="T6" fmla="*/ 79592 w 590"/>
                <a:gd name="T7" fmla="*/ 106239 h 590"/>
                <a:gd name="T8" fmla="*/ 69148 w 590"/>
                <a:gd name="T9" fmla="*/ 169982 h 590"/>
                <a:gd name="T10" fmla="*/ 122089 w 590"/>
                <a:gd name="T11" fmla="*/ 127486 h 590"/>
                <a:gd name="T12" fmla="*/ 106243 w 590"/>
                <a:gd name="T13" fmla="*/ 122084 h 590"/>
                <a:gd name="T14" fmla="*/ 84994 w 590"/>
                <a:gd name="T15" fmla="*/ 143332 h 590"/>
                <a:gd name="T16" fmla="*/ 116687 w 590"/>
                <a:gd name="T17" fmla="*/ 106239 h 590"/>
                <a:gd name="T18" fmla="*/ 116687 w 590"/>
                <a:gd name="T19" fmla="*/ 106239 h 590"/>
                <a:gd name="T20" fmla="*/ 106243 w 590"/>
                <a:gd name="T21" fmla="*/ 95435 h 590"/>
                <a:gd name="T22" fmla="*/ 95438 w 590"/>
                <a:gd name="T23" fmla="*/ 106239 h 590"/>
                <a:gd name="T24" fmla="*/ 106243 w 590"/>
                <a:gd name="T25" fmla="*/ 116682 h 590"/>
                <a:gd name="T26" fmla="*/ 116687 w 590"/>
                <a:gd name="T27" fmla="*/ 106239 h 590"/>
                <a:gd name="T28" fmla="*/ 106243 w 590"/>
                <a:gd name="T29" fmla="*/ 0 h 590"/>
                <a:gd name="T30" fmla="*/ 106243 w 590"/>
                <a:gd name="T31" fmla="*/ 0 h 590"/>
                <a:gd name="T32" fmla="*/ 0 w 590"/>
                <a:gd name="T33" fmla="*/ 106239 h 590"/>
                <a:gd name="T34" fmla="*/ 106243 w 590"/>
                <a:gd name="T35" fmla="*/ 212117 h 590"/>
                <a:gd name="T36" fmla="*/ 212125 w 590"/>
                <a:gd name="T37" fmla="*/ 106239 h 590"/>
                <a:gd name="T38" fmla="*/ 106243 w 590"/>
                <a:gd name="T39" fmla="*/ 0 h 590"/>
                <a:gd name="T40" fmla="*/ 106243 w 590"/>
                <a:gd name="T41" fmla="*/ 196271 h 590"/>
                <a:gd name="T42" fmla="*/ 106243 w 590"/>
                <a:gd name="T43" fmla="*/ 196271 h 590"/>
                <a:gd name="T44" fmla="*/ 16206 w 590"/>
                <a:gd name="T45" fmla="*/ 106239 h 590"/>
                <a:gd name="T46" fmla="*/ 106243 w 590"/>
                <a:gd name="T47" fmla="*/ 10804 h 590"/>
                <a:gd name="T48" fmla="*/ 201681 w 590"/>
                <a:gd name="T49" fmla="*/ 106239 h 590"/>
                <a:gd name="T50" fmla="*/ 106243 w 590"/>
                <a:gd name="T51" fmla="*/ 196271 h 590"/>
                <a:gd name="T52" fmla="*/ 100840 w 590"/>
                <a:gd name="T53" fmla="*/ 95435 h 590"/>
                <a:gd name="T54" fmla="*/ 100840 w 590"/>
                <a:gd name="T55" fmla="*/ 95435 h 590"/>
                <a:gd name="T56" fmla="*/ 127491 w 590"/>
                <a:gd name="T57" fmla="*/ 69145 h 590"/>
                <a:gd name="T58" fmla="*/ 116687 w 590"/>
                <a:gd name="T59" fmla="*/ 106239 h 590"/>
                <a:gd name="T60" fmla="*/ 132893 w 590"/>
                <a:gd name="T61" fmla="*/ 111280 h 590"/>
                <a:gd name="T62" fmla="*/ 137935 w 590"/>
                <a:gd name="T63" fmla="*/ 47897 h 590"/>
                <a:gd name="T64" fmla="*/ 90396 w 590"/>
                <a:gd name="T65" fmla="*/ 84991 h 590"/>
                <a:gd name="T66" fmla="*/ 100840 w 590"/>
                <a:gd name="T67" fmla="*/ 95435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0" h="590">
                  <a:moveTo>
                    <a:pt x="236" y="398"/>
                  </a:moveTo>
                  <a:lnTo>
                    <a:pt x="236" y="398"/>
                  </a:lnTo>
                  <a:cubicBezTo>
                    <a:pt x="251" y="309"/>
                    <a:pt x="251" y="309"/>
                    <a:pt x="251" y="309"/>
                  </a:cubicBezTo>
                  <a:cubicBezTo>
                    <a:pt x="221" y="295"/>
                    <a:pt x="221" y="295"/>
                    <a:pt x="221" y="295"/>
                  </a:cubicBezTo>
                  <a:cubicBezTo>
                    <a:pt x="192" y="472"/>
                    <a:pt x="192" y="472"/>
                    <a:pt x="192" y="472"/>
                  </a:cubicBezTo>
                  <a:cubicBezTo>
                    <a:pt x="339" y="354"/>
                    <a:pt x="339" y="354"/>
                    <a:pt x="339" y="354"/>
                  </a:cubicBezTo>
                  <a:cubicBezTo>
                    <a:pt x="295" y="339"/>
                    <a:pt x="295" y="339"/>
                    <a:pt x="295" y="339"/>
                  </a:cubicBezTo>
                  <a:lnTo>
                    <a:pt x="236" y="398"/>
                  </a:lnTo>
                  <a:close/>
                  <a:moveTo>
                    <a:pt x="324" y="295"/>
                  </a:moveTo>
                  <a:lnTo>
                    <a:pt x="324" y="295"/>
                  </a:lnTo>
                  <a:cubicBezTo>
                    <a:pt x="324" y="280"/>
                    <a:pt x="310" y="265"/>
                    <a:pt x="295" y="265"/>
                  </a:cubicBezTo>
                  <a:cubicBezTo>
                    <a:pt x="280" y="265"/>
                    <a:pt x="265" y="280"/>
                    <a:pt x="265" y="295"/>
                  </a:cubicBezTo>
                  <a:cubicBezTo>
                    <a:pt x="265" y="309"/>
                    <a:pt x="280" y="324"/>
                    <a:pt x="295" y="324"/>
                  </a:cubicBezTo>
                  <a:cubicBezTo>
                    <a:pt x="310" y="324"/>
                    <a:pt x="324" y="309"/>
                    <a:pt x="324" y="295"/>
                  </a:cubicBezTo>
                  <a:close/>
                  <a:moveTo>
                    <a:pt x="295" y="0"/>
                  </a:moveTo>
                  <a:lnTo>
                    <a:pt x="295" y="0"/>
                  </a:lnTo>
                  <a:cubicBezTo>
                    <a:pt x="133" y="0"/>
                    <a:pt x="0" y="133"/>
                    <a:pt x="0" y="295"/>
                  </a:cubicBezTo>
                  <a:cubicBezTo>
                    <a:pt x="0" y="457"/>
                    <a:pt x="133" y="589"/>
                    <a:pt x="295" y="589"/>
                  </a:cubicBezTo>
                  <a:cubicBezTo>
                    <a:pt x="457" y="589"/>
                    <a:pt x="589" y="457"/>
                    <a:pt x="589" y="295"/>
                  </a:cubicBezTo>
                  <a:cubicBezTo>
                    <a:pt x="589" y="133"/>
                    <a:pt x="457" y="0"/>
                    <a:pt x="295" y="0"/>
                  </a:cubicBezTo>
                  <a:close/>
                  <a:moveTo>
                    <a:pt x="295" y="545"/>
                  </a:moveTo>
                  <a:lnTo>
                    <a:pt x="295" y="545"/>
                  </a:lnTo>
                  <a:cubicBezTo>
                    <a:pt x="162" y="545"/>
                    <a:pt x="45" y="427"/>
                    <a:pt x="45" y="295"/>
                  </a:cubicBezTo>
                  <a:cubicBezTo>
                    <a:pt x="45" y="147"/>
                    <a:pt x="162" y="30"/>
                    <a:pt x="295" y="30"/>
                  </a:cubicBezTo>
                  <a:cubicBezTo>
                    <a:pt x="442" y="30"/>
                    <a:pt x="560" y="147"/>
                    <a:pt x="560" y="295"/>
                  </a:cubicBezTo>
                  <a:cubicBezTo>
                    <a:pt x="560" y="427"/>
                    <a:pt x="442" y="545"/>
                    <a:pt x="295" y="545"/>
                  </a:cubicBezTo>
                  <a:close/>
                  <a:moveTo>
                    <a:pt x="280" y="265"/>
                  </a:moveTo>
                  <a:lnTo>
                    <a:pt x="280" y="265"/>
                  </a:lnTo>
                  <a:cubicBezTo>
                    <a:pt x="354" y="192"/>
                    <a:pt x="354" y="192"/>
                    <a:pt x="354" y="192"/>
                  </a:cubicBezTo>
                  <a:cubicBezTo>
                    <a:pt x="324" y="295"/>
                    <a:pt x="324" y="295"/>
                    <a:pt x="324" y="295"/>
                  </a:cubicBezTo>
                  <a:cubicBezTo>
                    <a:pt x="369" y="309"/>
                    <a:pt x="369" y="309"/>
                    <a:pt x="369" y="309"/>
                  </a:cubicBezTo>
                  <a:cubicBezTo>
                    <a:pt x="383" y="133"/>
                    <a:pt x="383" y="133"/>
                    <a:pt x="383" y="133"/>
                  </a:cubicBezTo>
                  <a:cubicBezTo>
                    <a:pt x="251" y="236"/>
                    <a:pt x="251" y="236"/>
                    <a:pt x="251" y="236"/>
                  </a:cubicBezTo>
                  <a:lnTo>
                    <a:pt x="280" y="26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0" name="Freeform 165">
              <a:extLst>
                <a:ext uri="{FF2B5EF4-FFF2-40B4-BE49-F238E27FC236}">
                  <a16:creationId xmlns:a16="http://schemas.microsoft.com/office/drawing/2014/main" id="{50812CCE-6427-4F40-9C52-DEFD2E113E06}"/>
                </a:ext>
              </a:extLst>
            </p:cNvPr>
            <p:cNvSpPr>
              <a:spLocks noChangeArrowheads="1"/>
            </p:cNvSpPr>
            <p:nvPr/>
          </p:nvSpPr>
          <p:spPr bwMode="auto">
            <a:xfrm>
              <a:off x="2915049" y="1973260"/>
              <a:ext cx="221970" cy="228602"/>
            </a:xfrm>
            <a:custGeom>
              <a:avLst/>
              <a:gdLst>
                <a:gd name="T0" fmla="*/ 105427 w 619"/>
                <a:gd name="T1" fmla="*/ 201559 h 634"/>
                <a:gd name="T2" fmla="*/ 105427 w 619"/>
                <a:gd name="T3" fmla="*/ 201559 h 634"/>
                <a:gd name="T4" fmla="*/ 116185 w 619"/>
                <a:gd name="T5" fmla="*/ 201559 h 634"/>
                <a:gd name="T6" fmla="*/ 116185 w 619"/>
                <a:gd name="T7" fmla="*/ 185694 h 634"/>
                <a:gd name="T8" fmla="*/ 105427 w 619"/>
                <a:gd name="T9" fmla="*/ 185694 h 634"/>
                <a:gd name="T10" fmla="*/ 105427 w 619"/>
                <a:gd name="T11" fmla="*/ 201559 h 634"/>
                <a:gd name="T12" fmla="*/ 47334 w 619"/>
                <a:gd name="T13" fmla="*/ 164420 h 634"/>
                <a:gd name="T14" fmla="*/ 47334 w 619"/>
                <a:gd name="T15" fmla="*/ 164420 h 634"/>
                <a:gd name="T16" fmla="*/ 52713 w 619"/>
                <a:gd name="T17" fmla="*/ 175237 h 634"/>
                <a:gd name="T18" fmla="*/ 63471 w 619"/>
                <a:gd name="T19" fmla="*/ 164420 h 634"/>
                <a:gd name="T20" fmla="*/ 52713 w 619"/>
                <a:gd name="T21" fmla="*/ 153964 h 634"/>
                <a:gd name="T22" fmla="*/ 47334 w 619"/>
                <a:gd name="T23" fmla="*/ 164420 h 634"/>
                <a:gd name="T24" fmla="*/ 68492 w 619"/>
                <a:gd name="T25" fmla="*/ 58412 h 634"/>
                <a:gd name="T26" fmla="*/ 68492 w 619"/>
                <a:gd name="T27" fmla="*/ 58412 h 634"/>
                <a:gd name="T28" fmla="*/ 58092 w 619"/>
                <a:gd name="T29" fmla="*/ 53004 h 634"/>
                <a:gd name="T30" fmla="*/ 47334 w 619"/>
                <a:gd name="T31" fmla="*/ 58412 h 634"/>
                <a:gd name="T32" fmla="*/ 58092 w 619"/>
                <a:gd name="T33" fmla="*/ 69230 h 634"/>
                <a:gd name="T34" fmla="*/ 68492 w 619"/>
                <a:gd name="T35" fmla="*/ 58412 h 634"/>
                <a:gd name="T36" fmla="*/ 110806 w 619"/>
                <a:gd name="T37" fmla="*/ 31730 h 634"/>
                <a:gd name="T38" fmla="*/ 110806 w 619"/>
                <a:gd name="T39" fmla="*/ 31730 h 634"/>
                <a:gd name="T40" fmla="*/ 105427 w 619"/>
                <a:gd name="T41" fmla="*/ 37139 h 634"/>
                <a:gd name="T42" fmla="*/ 105427 w 619"/>
                <a:gd name="T43" fmla="*/ 106008 h 634"/>
                <a:gd name="T44" fmla="*/ 47334 w 619"/>
                <a:gd name="T45" fmla="*/ 106008 h 634"/>
                <a:gd name="T46" fmla="*/ 42314 w 619"/>
                <a:gd name="T47" fmla="*/ 116825 h 634"/>
                <a:gd name="T48" fmla="*/ 47334 w 619"/>
                <a:gd name="T49" fmla="*/ 121873 h 634"/>
                <a:gd name="T50" fmla="*/ 110806 w 619"/>
                <a:gd name="T51" fmla="*/ 121873 h 634"/>
                <a:gd name="T52" fmla="*/ 116185 w 619"/>
                <a:gd name="T53" fmla="*/ 116825 h 634"/>
                <a:gd name="T54" fmla="*/ 116185 w 619"/>
                <a:gd name="T55" fmla="*/ 37139 h 634"/>
                <a:gd name="T56" fmla="*/ 110806 w 619"/>
                <a:gd name="T57" fmla="*/ 31730 h 634"/>
                <a:gd name="T58" fmla="*/ 153120 w 619"/>
                <a:gd name="T59" fmla="*/ 164420 h 634"/>
                <a:gd name="T60" fmla="*/ 153120 w 619"/>
                <a:gd name="T61" fmla="*/ 164420 h 634"/>
                <a:gd name="T62" fmla="*/ 163519 w 619"/>
                <a:gd name="T63" fmla="*/ 175237 h 634"/>
                <a:gd name="T64" fmla="*/ 168898 w 619"/>
                <a:gd name="T65" fmla="*/ 164420 h 634"/>
                <a:gd name="T66" fmla="*/ 163519 w 619"/>
                <a:gd name="T67" fmla="*/ 153964 h 634"/>
                <a:gd name="T68" fmla="*/ 153120 w 619"/>
                <a:gd name="T69" fmla="*/ 164420 h 634"/>
                <a:gd name="T70" fmla="*/ 153120 w 619"/>
                <a:gd name="T71" fmla="*/ 58412 h 634"/>
                <a:gd name="T72" fmla="*/ 153120 w 619"/>
                <a:gd name="T73" fmla="*/ 58412 h 634"/>
                <a:gd name="T74" fmla="*/ 163519 w 619"/>
                <a:gd name="T75" fmla="*/ 69230 h 634"/>
                <a:gd name="T76" fmla="*/ 174277 w 619"/>
                <a:gd name="T77" fmla="*/ 58412 h 634"/>
                <a:gd name="T78" fmla="*/ 163519 w 619"/>
                <a:gd name="T79" fmla="*/ 53004 h 634"/>
                <a:gd name="T80" fmla="*/ 153120 w 619"/>
                <a:gd name="T81" fmla="*/ 58412 h 634"/>
                <a:gd name="T82" fmla="*/ 110806 w 619"/>
                <a:gd name="T83" fmla="*/ 0 h 634"/>
                <a:gd name="T84" fmla="*/ 110806 w 619"/>
                <a:gd name="T85" fmla="*/ 0 h 634"/>
                <a:gd name="T86" fmla="*/ 0 w 619"/>
                <a:gd name="T87" fmla="*/ 116825 h 634"/>
                <a:gd name="T88" fmla="*/ 110806 w 619"/>
                <a:gd name="T89" fmla="*/ 228241 h 634"/>
                <a:gd name="T90" fmla="*/ 221611 w 619"/>
                <a:gd name="T91" fmla="*/ 116825 h 634"/>
                <a:gd name="T92" fmla="*/ 110806 w 619"/>
                <a:gd name="T93" fmla="*/ 0 h 634"/>
                <a:gd name="T94" fmla="*/ 110806 w 619"/>
                <a:gd name="T95" fmla="*/ 212376 h 634"/>
                <a:gd name="T96" fmla="*/ 110806 w 619"/>
                <a:gd name="T97" fmla="*/ 212376 h 634"/>
                <a:gd name="T98" fmla="*/ 10399 w 619"/>
                <a:gd name="T99" fmla="*/ 116825 h 634"/>
                <a:gd name="T100" fmla="*/ 110806 w 619"/>
                <a:gd name="T101" fmla="*/ 15865 h 634"/>
                <a:gd name="T102" fmla="*/ 211212 w 619"/>
                <a:gd name="T103" fmla="*/ 116825 h 634"/>
                <a:gd name="T104" fmla="*/ 110806 w 619"/>
                <a:gd name="T105" fmla="*/ 212376 h 634"/>
                <a:gd name="T106" fmla="*/ 179297 w 619"/>
                <a:gd name="T107" fmla="*/ 106008 h 634"/>
                <a:gd name="T108" fmla="*/ 179297 w 619"/>
                <a:gd name="T109" fmla="*/ 106008 h 634"/>
                <a:gd name="T110" fmla="*/ 179297 w 619"/>
                <a:gd name="T111" fmla="*/ 121873 h 634"/>
                <a:gd name="T112" fmla="*/ 195434 w 619"/>
                <a:gd name="T113" fmla="*/ 121873 h 634"/>
                <a:gd name="T114" fmla="*/ 195434 w 619"/>
                <a:gd name="T115" fmla="*/ 106008 h 634"/>
                <a:gd name="T116" fmla="*/ 179297 w 619"/>
                <a:gd name="T117" fmla="*/ 106008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9" h="634">
                  <a:moveTo>
                    <a:pt x="294" y="559"/>
                  </a:moveTo>
                  <a:lnTo>
                    <a:pt x="294" y="559"/>
                  </a:lnTo>
                  <a:cubicBezTo>
                    <a:pt x="324" y="559"/>
                    <a:pt x="324" y="559"/>
                    <a:pt x="324" y="559"/>
                  </a:cubicBezTo>
                  <a:cubicBezTo>
                    <a:pt x="324" y="515"/>
                    <a:pt x="324" y="515"/>
                    <a:pt x="324" y="515"/>
                  </a:cubicBezTo>
                  <a:cubicBezTo>
                    <a:pt x="294" y="515"/>
                    <a:pt x="294" y="515"/>
                    <a:pt x="294" y="515"/>
                  </a:cubicBezTo>
                  <a:lnTo>
                    <a:pt x="294" y="559"/>
                  </a:lnTo>
                  <a:close/>
                  <a:moveTo>
                    <a:pt x="132" y="456"/>
                  </a:moveTo>
                  <a:lnTo>
                    <a:pt x="132" y="456"/>
                  </a:lnTo>
                  <a:cubicBezTo>
                    <a:pt x="147" y="486"/>
                    <a:pt x="147" y="486"/>
                    <a:pt x="147" y="486"/>
                  </a:cubicBezTo>
                  <a:cubicBezTo>
                    <a:pt x="177" y="456"/>
                    <a:pt x="177" y="456"/>
                    <a:pt x="177" y="456"/>
                  </a:cubicBezTo>
                  <a:cubicBezTo>
                    <a:pt x="147" y="427"/>
                    <a:pt x="147" y="427"/>
                    <a:pt x="147" y="427"/>
                  </a:cubicBezTo>
                  <a:lnTo>
                    <a:pt x="132" y="456"/>
                  </a:lnTo>
                  <a:close/>
                  <a:moveTo>
                    <a:pt x="191" y="162"/>
                  </a:moveTo>
                  <a:lnTo>
                    <a:pt x="191" y="162"/>
                  </a:lnTo>
                  <a:cubicBezTo>
                    <a:pt x="162" y="147"/>
                    <a:pt x="162" y="147"/>
                    <a:pt x="162" y="147"/>
                  </a:cubicBezTo>
                  <a:cubicBezTo>
                    <a:pt x="132" y="162"/>
                    <a:pt x="132" y="162"/>
                    <a:pt x="132" y="162"/>
                  </a:cubicBezTo>
                  <a:cubicBezTo>
                    <a:pt x="162" y="192"/>
                    <a:pt x="162" y="192"/>
                    <a:pt x="162" y="192"/>
                  </a:cubicBezTo>
                  <a:lnTo>
                    <a:pt x="191" y="162"/>
                  </a:lnTo>
                  <a:close/>
                  <a:moveTo>
                    <a:pt x="309" y="88"/>
                  </a:moveTo>
                  <a:lnTo>
                    <a:pt x="309" y="88"/>
                  </a:lnTo>
                  <a:cubicBezTo>
                    <a:pt x="294" y="88"/>
                    <a:pt x="294" y="88"/>
                    <a:pt x="294" y="103"/>
                  </a:cubicBezTo>
                  <a:cubicBezTo>
                    <a:pt x="294" y="294"/>
                    <a:pt x="294" y="294"/>
                    <a:pt x="294" y="294"/>
                  </a:cubicBezTo>
                  <a:cubicBezTo>
                    <a:pt x="132" y="294"/>
                    <a:pt x="132" y="294"/>
                    <a:pt x="132" y="294"/>
                  </a:cubicBezTo>
                  <a:cubicBezTo>
                    <a:pt x="118" y="294"/>
                    <a:pt x="118" y="309"/>
                    <a:pt x="118" y="324"/>
                  </a:cubicBezTo>
                  <a:cubicBezTo>
                    <a:pt x="118" y="324"/>
                    <a:pt x="118" y="338"/>
                    <a:pt x="132" y="338"/>
                  </a:cubicBezTo>
                  <a:cubicBezTo>
                    <a:pt x="309" y="338"/>
                    <a:pt x="309" y="338"/>
                    <a:pt x="309" y="338"/>
                  </a:cubicBezTo>
                  <a:cubicBezTo>
                    <a:pt x="324" y="338"/>
                    <a:pt x="324" y="324"/>
                    <a:pt x="324" y="324"/>
                  </a:cubicBezTo>
                  <a:cubicBezTo>
                    <a:pt x="324" y="103"/>
                    <a:pt x="324" y="103"/>
                    <a:pt x="324" y="103"/>
                  </a:cubicBezTo>
                  <a:cubicBezTo>
                    <a:pt x="324" y="88"/>
                    <a:pt x="324" y="88"/>
                    <a:pt x="309" y="88"/>
                  </a:cubicBezTo>
                  <a:close/>
                  <a:moveTo>
                    <a:pt x="427" y="456"/>
                  </a:moveTo>
                  <a:lnTo>
                    <a:pt x="427" y="456"/>
                  </a:lnTo>
                  <a:cubicBezTo>
                    <a:pt x="456" y="486"/>
                    <a:pt x="456" y="486"/>
                    <a:pt x="456" y="486"/>
                  </a:cubicBezTo>
                  <a:cubicBezTo>
                    <a:pt x="471" y="456"/>
                    <a:pt x="471" y="456"/>
                    <a:pt x="471" y="456"/>
                  </a:cubicBezTo>
                  <a:cubicBezTo>
                    <a:pt x="456" y="427"/>
                    <a:pt x="456" y="427"/>
                    <a:pt x="456" y="427"/>
                  </a:cubicBezTo>
                  <a:lnTo>
                    <a:pt x="427" y="456"/>
                  </a:lnTo>
                  <a:close/>
                  <a:moveTo>
                    <a:pt x="427" y="162"/>
                  </a:moveTo>
                  <a:lnTo>
                    <a:pt x="427" y="162"/>
                  </a:lnTo>
                  <a:cubicBezTo>
                    <a:pt x="456" y="192"/>
                    <a:pt x="456" y="192"/>
                    <a:pt x="456" y="192"/>
                  </a:cubicBezTo>
                  <a:cubicBezTo>
                    <a:pt x="486" y="162"/>
                    <a:pt x="486" y="162"/>
                    <a:pt x="486" y="162"/>
                  </a:cubicBezTo>
                  <a:cubicBezTo>
                    <a:pt x="456" y="147"/>
                    <a:pt x="456" y="147"/>
                    <a:pt x="456" y="147"/>
                  </a:cubicBezTo>
                  <a:lnTo>
                    <a:pt x="427" y="162"/>
                  </a:lnTo>
                  <a:close/>
                  <a:moveTo>
                    <a:pt x="309" y="0"/>
                  </a:moveTo>
                  <a:lnTo>
                    <a:pt x="309" y="0"/>
                  </a:lnTo>
                  <a:cubicBezTo>
                    <a:pt x="132" y="0"/>
                    <a:pt x="0" y="147"/>
                    <a:pt x="0" y="324"/>
                  </a:cubicBezTo>
                  <a:cubicBezTo>
                    <a:pt x="0" y="486"/>
                    <a:pt x="132" y="633"/>
                    <a:pt x="309" y="633"/>
                  </a:cubicBezTo>
                  <a:cubicBezTo>
                    <a:pt x="486" y="633"/>
                    <a:pt x="618" y="486"/>
                    <a:pt x="618" y="324"/>
                  </a:cubicBezTo>
                  <a:cubicBezTo>
                    <a:pt x="618" y="147"/>
                    <a:pt x="486" y="0"/>
                    <a:pt x="309" y="0"/>
                  </a:cubicBezTo>
                  <a:close/>
                  <a:moveTo>
                    <a:pt x="309" y="589"/>
                  </a:moveTo>
                  <a:lnTo>
                    <a:pt x="309" y="589"/>
                  </a:lnTo>
                  <a:cubicBezTo>
                    <a:pt x="162" y="589"/>
                    <a:pt x="29" y="471"/>
                    <a:pt x="29" y="324"/>
                  </a:cubicBezTo>
                  <a:cubicBezTo>
                    <a:pt x="29" y="162"/>
                    <a:pt x="162" y="44"/>
                    <a:pt x="309" y="44"/>
                  </a:cubicBezTo>
                  <a:cubicBezTo>
                    <a:pt x="456" y="44"/>
                    <a:pt x="589" y="162"/>
                    <a:pt x="589" y="324"/>
                  </a:cubicBezTo>
                  <a:cubicBezTo>
                    <a:pt x="589" y="471"/>
                    <a:pt x="456" y="589"/>
                    <a:pt x="309" y="589"/>
                  </a:cubicBezTo>
                  <a:close/>
                  <a:moveTo>
                    <a:pt x="500" y="294"/>
                  </a:moveTo>
                  <a:lnTo>
                    <a:pt x="500" y="294"/>
                  </a:lnTo>
                  <a:cubicBezTo>
                    <a:pt x="500" y="338"/>
                    <a:pt x="500" y="338"/>
                    <a:pt x="500" y="338"/>
                  </a:cubicBezTo>
                  <a:cubicBezTo>
                    <a:pt x="545" y="338"/>
                    <a:pt x="545" y="338"/>
                    <a:pt x="545" y="338"/>
                  </a:cubicBezTo>
                  <a:cubicBezTo>
                    <a:pt x="545" y="294"/>
                    <a:pt x="545" y="294"/>
                    <a:pt x="545" y="294"/>
                  </a:cubicBezTo>
                  <a:lnTo>
                    <a:pt x="500" y="29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1" name="Freeform 166">
              <a:extLst>
                <a:ext uri="{FF2B5EF4-FFF2-40B4-BE49-F238E27FC236}">
                  <a16:creationId xmlns:a16="http://schemas.microsoft.com/office/drawing/2014/main" id="{74661B50-212B-4FBC-937C-936B8EF3509A}"/>
                </a:ext>
              </a:extLst>
            </p:cNvPr>
            <p:cNvSpPr>
              <a:spLocks noChangeArrowheads="1"/>
            </p:cNvSpPr>
            <p:nvPr/>
          </p:nvSpPr>
          <p:spPr bwMode="auto">
            <a:xfrm>
              <a:off x="2543201" y="1973260"/>
              <a:ext cx="228611" cy="228602"/>
            </a:xfrm>
            <a:custGeom>
              <a:avLst/>
              <a:gdLst>
                <a:gd name="T0" fmla="*/ 16226 w 634"/>
                <a:gd name="T1" fmla="*/ 37139 h 634"/>
                <a:gd name="T2" fmla="*/ 16226 w 634"/>
                <a:gd name="T3" fmla="*/ 37139 h 634"/>
                <a:gd name="T4" fmla="*/ 37140 w 634"/>
                <a:gd name="T5" fmla="*/ 15865 h 634"/>
                <a:gd name="T6" fmla="*/ 53367 w 634"/>
                <a:gd name="T7" fmla="*/ 15865 h 634"/>
                <a:gd name="T8" fmla="*/ 53367 w 634"/>
                <a:gd name="T9" fmla="*/ 0 h 634"/>
                <a:gd name="T10" fmla="*/ 37140 w 634"/>
                <a:gd name="T11" fmla="*/ 0 h 634"/>
                <a:gd name="T12" fmla="*/ 0 w 634"/>
                <a:gd name="T13" fmla="*/ 37139 h 634"/>
                <a:gd name="T14" fmla="*/ 0 w 634"/>
                <a:gd name="T15" fmla="*/ 53004 h 634"/>
                <a:gd name="T16" fmla="*/ 16226 w 634"/>
                <a:gd name="T17" fmla="*/ 53004 h 634"/>
                <a:gd name="T18" fmla="*/ 16226 w 634"/>
                <a:gd name="T19" fmla="*/ 37139 h 634"/>
                <a:gd name="T20" fmla="*/ 164787 w 634"/>
                <a:gd name="T21" fmla="*/ 106008 h 634"/>
                <a:gd name="T22" fmla="*/ 164787 w 634"/>
                <a:gd name="T23" fmla="*/ 106008 h 634"/>
                <a:gd name="T24" fmla="*/ 122238 w 634"/>
                <a:gd name="T25" fmla="*/ 106008 h 634"/>
                <a:gd name="T26" fmla="*/ 122238 w 634"/>
                <a:gd name="T27" fmla="*/ 58412 h 634"/>
                <a:gd name="T28" fmla="*/ 116830 w 634"/>
                <a:gd name="T29" fmla="*/ 53004 h 634"/>
                <a:gd name="T30" fmla="*/ 106373 w 634"/>
                <a:gd name="T31" fmla="*/ 58412 h 634"/>
                <a:gd name="T32" fmla="*/ 106373 w 634"/>
                <a:gd name="T33" fmla="*/ 116825 h 634"/>
                <a:gd name="T34" fmla="*/ 116830 w 634"/>
                <a:gd name="T35" fmla="*/ 121873 h 634"/>
                <a:gd name="T36" fmla="*/ 164787 w 634"/>
                <a:gd name="T37" fmla="*/ 121873 h 634"/>
                <a:gd name="T38" fmla="*/ 169836 w 634"/>
                <a:gd name="T39" fmla="*/ 116825 h 634"/>
                <a:gd name="T40" fmla="*/ 164787 w 634"/>
                <a:gd name="T41" fmla="*/ 106008 h 634"/>
                <a:gd name="T42" fmla="*/ 212385 w 634"/>
                <a:gd name="T43" fmla="*/ 116825 h 634"/>
                <a:gd name="T44" fmla="*/ 212385 w 634"/>
                <a:gd name="T45" fmla="*/ 116825 h 634"/>
                <a:gd name="T46" fmla="*/ 116830 w 634"/>
                <a:gd name="T47" fmla="*/ 15865 h 634"/>
                <a:gd name="T48" fmla="*/ 16226 w 634"/>
                <a:gd name="T49" fmla="*/ 116825 h 634"/>
                <a:gd name="T50" fmla="*/ 69232 w 634"/>
                <a:gd name="T51" fmla="*/ 201559 h 634"/>
                <a:gd name="T52" fmla="*/ 42549 w 634"/>
                <a:gd name="T53" fmla="*/ 228241 h 634"/>
                <a:gd name="T54" fmla="*/ 63824 w 634"/>
                <a:gd name="T55" fmla="*/ 228241 h 634"/>
                <a:gd name="T56" fmla="*/ 85098 w 634"/>
                <a:gd name="T57" fmla="*/ 206968 h 634"/>
                <a:gd name="T58" fmla="*/ 116830 w 634"/>
                <a:gd name="T59" fmla="*/ 212376 h 634"/>
                <a:gd name="T60" fmla="*/ 143513 w 634"/>
                <a:gd name="T61" fmla="*/ 206968 h 634"/>
                <a:gd name="T62" fmla="*/ 164787 w 634"/>
                <a:gd name="T63" fmla="*/ 228241 h 634"/>
                <a:gd name="T64" fmla="*/ 186062 w 634"/>
                <a:gd name="T65" fmla="*/ 228241 h 634"/>
                <a:gd name="T66" fmla="*/ 164787 w 634"/>
                <a:gd name="T67" fmla="*/ 201559 h 634"/>
                <a:gd name="T68" fmla="*/ 212385 w 634"/>
                <a:gd name="T69" fmla="*/ 116825 h 634"/>
                <a:gd name="T70" fmla="*/ 116830 w 634"/>
                <a:gd name="T71" fmla="*/ 201559 h 634"/>
                <a:gd name="T72" fmla="*/ 116830 w 634"/>
                <a:gd name="T73" fmla="*/ 201559 h 634"/>
                <a:gd name="T74" fmla="*/ 32092 w 634"/>
                <a:gd name="T75" fmla="*/ 116825 h 634"/>
                <a:gd name="T76" fmla="*/ 116830 w 634"/>
                <a:gd name="T77" fmla="*/ 31730 h 634"/>
                <a:gd name="T78" fmla="*/ 201928 w 634"/>
                <a:gd name="T79" fmla="*/ 116825 h 634"/>
                <a:gd name="T80" fmla="*/ 116830 w 634"/>
                <a:gd name="T81" fmla="*/ 201559 h 634"/>
                <a:gd name="T82" fmla="*/ 191110 w 634"/>
                <a:gd name="T83" fmla="*/ 0 h 634"/>
                <a:gd name="T84" fmla="*/ 191110 w 634"/>
                <a:gd name="T85" fmla="*/ 0 h 634"/>
                <a:gd name="T86" fmla="*/ 180653 w 634"/>
                <a:gd name="T87" fmla="*/ 0 h 634"/>
                <a:gd name="T88" fmla="*/ 180653 w 634"/>
                <a:gd name="T89" fmla="*/ 15865 h 634"/>
                <a:gd name="T90" fmla="*/ 191110 w 634"/>
                <a:gd name="T91" fmla="*/ 15865 h 634"/>
                <a:gd name="T92" fmla="*/ 212385 w 634"/>
                <a:gd name="T93" fmla="*/ 37139 h 634"/>
                <a:gd name="T94" fmla="*/ 212385 w 634"/>
                <a:gd name="T95" fmla="*/ 53004 h 634"/>
                <a:gd name="T96" fmla="*/ 228250 w 634"/>
                <a:gd name="T97" fmla="*/ 53004 h 634"/>
                <a:gd name="T98" fmla="*/ 228250 w 634"/>
                <a:gd name="T99" fmla="*/ 37139 h 634"/>
                <a:gd name="T100" fmla="*/ 191110 w 634"/>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634">
                  <a:moveTo>
                    <a:pt x="45" y="103"/>
                  </a:moveTo>
                  <a:lnTo>
                    <a:pt x="45" y="103"/>
                  </a:lnTo>
                  <a:cubicBezTo>
                    <a:pt x="45" y="74"/>
                    <a:pt x="74" y="44"/>
                    <a:pt x="103" y="44"/>
                  </a:cubicBezTo>
                  <a:cubicBezTo>
                    <a:pt x="148" y="44"/>
                    <a:pt x="148" y="44"/>
                    <a:pt x="148" y="44"/>
                  </a:cubicBezTo>
                  <a:cubicBezTo>
                    <a:pt x="148" y="0"/>
                    <a:pt x="148" y="0"/>
                    <a:pt x="148" y="0"/>
                  </a:cubicBezTo>
                  <a:cubicBezTo>
                    <a:pt x="103" y="0"/>
                    <a:pt x="103" y="0"/>
                    <a:pt x="103" y="0"/>
                  </a:cubicBezTo>
                  <a:cubicBezTo>
                    <a:pt x="45" y="0"/>
                    <a:pt x="0" y="44"/>
                    <a:pt x="0" y="103"/>
                  </a:cubicBezTo>
                  <a:cubicBezTo>
                    <a:pt x="0" y="147"/>
                    <a:pt x="0" y="147"/>
                    <a:pt x="0" y="147"/>
                  </a:cubicBezTo>
                  <a:cubicBezTo>
                    <a:pt x="30" y="147"/>
                    <a:pt x="45" y="147"/>
                    <a:pt x="45" y="147"/>
                  </a:cubicBezTo>
                  <a:lnTo>
                    <a:pt x="45" y="103"/>
                  </a:lnTo>
                  <a:close/>
                  <a:moveTo>
                    <a:pt x="457" y="294"/>
                  </a:moveTo>
                  <a:lnTo>
                    <a:pt x="457" y="294"/>
                  </a:lnTo>
                  <a:cubicBezTo>
                    <a:pt x="339" y="294"/>
                    <a:pt x="339" y="294"/>
                    <a:pt x="339" y="294"/>
                  </a:cubicBezTo>
                  <a:cubicBezTo>
                    <a:pt x="339" y="162"/>
                    <a:pt x="339" y="162"/>
                    <a:pt x="339" y="162"/>
                  </a:cubicBezTo>
                  <a:cubicBezTo>
                    <a:pt x="339" y="147"/>
                    <a:pt x="324" y="147"/>
                    <a:pt x="324" y="147"/>
                  </a:cubicBezTo>
                  <a:cubicBezTo>
                    <a:pt x="310" y="147"/>
                    <a:pt x="295" y="147"/>
                    <a:pt x="295" y="162"/>
                  </a:cubicBezTo>
                  <a:cubicBezTo>
                    <a:pt x="295" y="324"/>
                    <a:pt x="295" y="324"/>
                    <a:pt x="295" y="324"/>
                  </a:cubicBezTo>
                  <a:cubicBezTo>
                    <a:pt x="295" y="324"/>
                    <a:pt x="310" y="338"/>
                    <a:pt x="324" y="338"/>
                  </a:cubicBezTo>
                  <a:cubicBezTo>
                    <a:pt x="457" y="338"/>
                    <a:pt x="457" y="338"/>
                    <a:pt x="457" y="338"/>
                  </a:cubicBezTo>
                  <a:cubicBezTo>
                    <a:pt x="471" y="338"/>
                    <a:pt x="471" y="324"/>
                    <a:pt x="471" y="324"/>
                  </a:cubicBezTo>
                  <a:cubicBezTo>
                    <a:pt x="471" y="309"/>
                    <a:pt x="471" y="294"/>
                    <a:pt x="457" y="294"/>
                  </a:cubicBezTo>
                  <a:close/>
                  <a:moveTo>
                    <a:pt x="589" y="324"/>
                  </a:moveTo>
                  <a:lnTo>
                    <a:pt x="589" y="324"/>
                  </a:lnTo>
                  <a:cubicBezTo>
                    <a:pt x="589" y="162"/>
                    <a:pt x="471" y="44"/>
                    <a:pt x="324" y="44"/>
                  </a:cubicBezTo>
                  <a:cubicBezTo>
                    <a:pt x="162" y="44"/>
                    <a:pt x="45" y="162"/>
                    <a:pt x="45" y="324"/>
                  </a:cubicBezTo>
                  <a:cubicBezTo>
                    <a:pt x="45" y="427"/>
                    <a:pt x="103" y="515"/>
                    <a:pt x="192" y="559"/>
                  </a:cubicBezTo>
                  <a:cubicBezTo>
                    <a:pt x="118" y="633"/>
                    <a:pt x="118" y="633"/>
                    <a:pt x="118" y="633"/>
                  </a:cubicBezTo>
                  <a:cubicBezTo>
                    <a:pt x="177" y="633"/>
                    <a:pt x="177" y="633"/>
                    <a:pt x="177" y="633"/>
                  </a:cubicBezTo>
                  <a:cubicBezTo>
                    <a:pt x="236" y="574"/>
                    <a:pt x="236" y="574"/>
                    <a:pt x="236" y="574"/>
                  </a:cubicBezTo>
                  <a:cubicBezTo>
                    <a:pt x="265" y="589"/>
                    <a:pt x="295" y="589"/>
                    <a:pt x="324" y="589"/>
                  </a:cubicBezTo>
                  <a:cubicBezTo>
                    <a:pt x="354" y="589"/>
                    <a:pt x="383" y="589"/>
                    <a:pt x="398" y="574"/>
                  </a:cubicBezTo>
                  <a:cubicBezTo>
                    <a:pt x="457" y="633"/>
                    <a:pt x="457" y="633"/>
                    <a:pt x="457" y="633"/>
                  </a:cubicBezTo>
                  <a:cubicBezTo>
                    <a:pt x="516" y="633"/>
                    <a:pt x="516" y="633"/>
                    <a:pt x="516" y="633"/>
                  </a:cubicBezTo>
                  <a:cubicBezTo>
                    <a:pt x="457" y="559"/>
                    <a:pt x="457" y="559"/>
                    <a:pt x="457" y="559"/>
                  </a:cubicBezTo>
                  <a:cubicBezTo>
                    <a:pt x="530" y="515"/>
                    <a:pt x="589" y="427"/>
                    <a:pt x="589" y="324"/>
                  </a:cubicBezTo>
                  <a:close/>
                  <a:moveTo>
                    <a:pt x="324" y="559"/>
                  </a:moveTo>
                  <a:lnTo>
                    <a:pt x="324" y="559"/>
                  </a:lnTo>
                  <a:cubicBezTo>
                    <a:pt x="192" y="559"/>
                    <a:pt x="89" y="456"/>
                    <a:pt x="89" y="324"/>
                  </a:cubicBezTo>
                  <a:cubicBezTo>
                    <a:pt x="89" y="192"/>
                    <a:pt x="192" y="88"/>
                    <a:pt x="324" y="88"/>
                  </a:cubicBezTo>
                  <a:cubicBezTo>
                    <a:pt x="457" y="88"/>
                    <a:pt x="560" y="192"/>
                    <a:pt x="560" y="324"/>
                  </a:cubicBezTo>
                  <a:cubicBezTo>
                    <a:pt x="560" y="456"/>
                    <a:pt x="457" y="559"/>
                    <a:pt x="324" y="559"/>
                  </a:cubicBezTo>
                  <a:close/>
                  <a:moveTo>
                    <a:pt x="530" y="0"/>
                  </a:moveTo>
                  <a:lnTo>
                    <a:pt x="530" y="0"/>
                  </a:lnTo>
                  <a:cubicBezTo>
                    <a:pt x="501" y="0"/>
                    <a:pt x="501" y="0"/>
                    <a:pt x="501" y="0"/>
                  </a:cubicBezTo>
                  <a:cubicBezTo>
                    <a:pt x="501" y="44"/>
                    <a:pt x="501" y="44"/>
                    <a:pt x="501" y="44"/>
                  </a:cubicBezTo>
                  <a:cubicBezTo>
                    <a:pt x="530" y="44"/>
                    <a:pt x="530" y="44"/>
                    <a:pt x="530" y="44"/>
                  </a:cubicBezTo>
                  <a:cubicBezTo>
                    <a:pt x="575" y="44"/>
                    <a:pt x="589" y="74"/>
                    <a:pt x="589" y="103"/>
                  </a:cubicBezTo>
                  <a:cubicBezTo>
                    <a:pt x="589" y="147"/>
                    <a:pt x="589" y="147"/>
                    <a:pt x="589" y="147"/>
                  </a:cubicBezTo>
                  <a:cubicBezTo>
                    <a:pt x="604" y="147"/>
                    <a:pt x="604" y="147"/>
                    <a:pt x="633" y="147"/>
                  </a:cubicBezTo>
                  <a:cubicBezTo>
                    <a:pt x="633" y="103"/>
                    <a:pt x="633" y="103"/>
                    <a:pt x="633" y="103"/>
                  </a:cubicBezTo>
                  <a:cubicBezTo>
                    <a:pt x="633" y="44"/>
                    <a:pt x="589" y="0"/>
                    <a:pt x="530"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2" name="Freeform 167">
              <a:extLst>
                <a:ext uri="{FF2B5EF4-FFF2-40B4-BE49-F238E27FC236}">
                  <a16:creationId xmlns:a16="http://schemas.microsoft.com/office/drawing/2014/main" id="{406902A7-3302-4BAC-97D6-F2CBDC64DF7D}"/>
                </a:ext>
              </a:extLst>
            </p:cNvPr>
            <p:cNvSpPr>
              <a:spLocks noChangeArrowheads="1"/>
            </p:cNvSpPr>
            <p:nvPr/>
          </p:nvSpPr>
          <p:spPr bwMode="auto">
            <a:xfrm>
              <a:off x="2182737" y="1973260"/>
              <a:ext cx="212485" cy="228602"/>
            </a:xfrm>
            <a:custGeom>
              <a:avLst/>
              <a:gdLst>
                <a:gd name="T0" fmla="*/ 169628 w 590"/>
                <a:gd name="T1" fmla="*/ 201559 h 634"/>
                <a:gd name="T2" fmla="*/ 169628 w 590"/>
                <a:gd name="T3" fmla="*/ 159372 h 634"/>
                <a:gd name="T4" fmla="*/ 143337 w 590"/>
                <a:gd name="T5" fmla="*/ 185694 h 634"/>
                <a:gd name="T6" fmla="*/ 159184 w 590"/>
                <a:gd name="T7" fmla="*/ 169829 h 634"/>
                <a:gd name="T8" fmla="*/ 159184 w 590"/>
                <a:gd name="T9" fmla="*/ 185694 h 634"/>
                <a:gd name="T10" fmla="*/ 159184 w 590"/>
                <a:gd name="T11" fmla="*/ 143147 h 634"/>
                <a:gd name="T12" fmla="*/ 185834 w 590"/>
                <a:gd name="T13" fmla="*/ 116825 h 634"/>
                <a:gd name="T14" fmla="*/ 143337 w 590"/>
                <a:gd name="T15" fmla="*/ 116825 h 634"/>
                <a:gd name="T16" fmla="*/ 159184 w 590"/>
                <a:gd name="T17" fmla="*/ 116825 h 634"/>
                <a:gd name="T18" fmla="*/ 169628 w 590"/>
                <a:gd name="T19" fmla="*/ 127282 h 634"/>
                <a:gd name="T20" fmla="*/ 185834 w 590"/>
                <a:gd name="T21" fmla="*/ 15865 h 634"/>
                <a:gd name="T22" fmla="*/ 159184 w 590"/>
                <a:gd name="T23" fmla="*/ 10457 h 634"/>
                <a:gd name="T24" fmla="*/ 143337 w 590"/>
                <a:gd name="T25" fmla="*/ 15865 h 634"/>
                <a:gd name="T26" fmla="*/ 63746 w 590"/>
                <a:gd name="T27" fmla="*/ 0 h 634"/>
                <a:gd name="T28" fmla="*/ 32053 w 590"/>
                <a:gd name="T29" fmla="*/ 15865 h 634"/>
                <a:gd name="T30" fmla="*/ 32053 w 590"/>
                <a:gd name="T31" fmla="*/ 228241 h 634"/>
                <a:gd name="T32" fmla="*/ 212125 w 590"/>
                <a:gd name="T33" fmla="*/ 42547 h 634"/>
                <a:gd name="T34" fmla="*/ 201681 w 590"/>
                <a:gd name="T35" fmla="*/ 201559 h 634"/>
                <a:gd name="T36" fmla="*/ 15846 w 590"/>
                <a:gd name="T37" fmla="*/ 201559 h 634"/>
                <a:gd name="T38" fmla="*/ 201681 w 590"/>
                <a:gd name="T39" fmla="*/ 201559 h 634"/>
                <a:gd name="T40" fmla="*/ 15846 w 590"/>
                <a:gd name="T41" fmla="*/ 58412 h 634"/>
                <a:gd name="T42" fmla="*/ 58343 w 590"/>
                <a:gd name="T43" fmla="*/ 31730 h 634"/>
                <a:gd name="T44" fmla="*/ 74550 w 590"/>
                <a:gd name="T45" fmla="*/ 37139 h 634"/>
                <a:gd name="T46" fmla="*/ 143337 w 590"/>
                <a:gd name="T47" fmla="*/ 37139 h 634"/>
                <a:gd name="T48" fmla="*/ 159184 w 590"/>
                <a:gd name="T49" fmla="*/ 31730 h 634"/>
                <a:gd name="T50" fmla="*/ 201681 w 590"/>
                <a:gd name="T51" fmla="*/ 58412 h 634"/>
                <a:gd name="T52" fmla="*/ 58343 w 590"/>
                <a:gd name="T53" fmla="*/ 143147 h 634"/>
                <a:gd name="T54" fmla="*/ 58343 w 590"/>
                <a:gd name="T55" fmla="*/ 100960 h 634"/>
                <a:gd name="T56" fmla="*/ 32053 w 590"/>
                <a:gd name="T57" fmla="*/ 127282 h 634"/>
                <a:gd name="T58" fmla="*/ 42497 w 590"/>
                <a:gd name="T59" fmla="*/ 116825 h 634"/>
                <a:gd name="T60" fmla="*/ 42497 w 590"/>
                <a:gd name="T61" fmla="*/ 127282 h 634"/>
                <a:gd name="T62" fmla="*/ 100840 w 590"/>
                <a:gd name="T63" fmla="*/ 143147 h 634"/>
                <a:gd name="T64" fmla="*/ 127491 w 590"/>
                <a:gd name="T65" fmla="*/ 116825 h 634"/>
                <a:gd name="T66" fmla="*/ 84994 w 590"/>
                <a:gd name="T67" fmla="*/ 116825 h 634"/>
                <a:gd name="T68" fmla="*/ 100840 w 590"/>
                <a:gd name="T69" fmla="*/ 116825 h 634"/>
                <a:gd name="T70" fmla="*/ 116687 w 590"/>
                <a:gd name="T71" fmla="*/ 127282 h 634"/>
                <a:gd name="T72" fmla="*/ 42497 w 590"/>
                <a:gd name="T73" fmla="*/ 201559 h 634"/>
                <a:gd name="T74" fmla="*/ 74550 w 590"/>
                <a:gd name="T75" fmla="*/ 185694 h 634"/>
                <a:gd name="T76" fmla="*/ 42497 w 590"/>
                <a:gd name="T77" fmla="*/ 159372 h 634"/>
                <a:gd name="T78" fmla="*/ 42497 w 590"/>
                <a:gd name="T79" fmla="*/ 201559 h 634"/>
                <a:gd name="T80" fmla="*/ 58343 w 590"/>
                <a:gd name="T81" fmla="*/ 169829 h 634"/>
                <a:gd name="T82" fmla="*/ 42497 w 590"/>
                <a:gd name="T83" fmla="*/ 169829 h 634"/>
                <a:gd name="T84" fmla="*/ 116687 w 590"/>
                <a:gd name="T85" fmla="*/ 201559 h 634"/>
                <a:gd name="T86" fmla="*/ 116687 w 590"/>
                <a:gd name="T87" fmla="*/ 159372 h 634"/>
                <a:gd name="T88" fmla="*/ 84994 w 590"/>
                <a:gd name="T89" fmla="*/ 185694 h 634"/>
                <a:gd name="T90" fmla="*/ 100840 w 590"/>
                <a:gd name="T91" fmla="*/ 169829 h 634"/>
                <a:gd name="T92" fmla="*/ 100840 w 590"/>
                <a:gd name="T93" fmla="*/ 18569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90" h="634">
                  <a:moveTo>
                    <a:pt x="442" y="559"/>
                  </a:moveTo>
                  <a:lnTo>
                    <a:pt x="442" y="559"/>
                  </a:lnTo>
                  <a:cubicBezTo>
                    <a:pt x="471" y="559"/>
                    <a:pt x="471" y="559"/>
                    <a:pt x="471" y="559"/>
                  </a:cubicBezTo>
                  <a:cubicBezTo>
                    <a:pt x="501" y="559"/>
                    <a:pt x="516" y="530"/>
                    <a:pt x="516" y="515"/>
                  </a:cubicBezTo>
                  <a:cubicBezTo>
                    <a:pt x="516" y="471"/>
                    <a:pt x="516" y="471"/>
                    <a:pt x="516" y="471"/>
                  </a:cubicBezTo>
                  <a:cubicBezTo>
                    <a:pt x="516" y="456"/>
                    <a:pt x="501" y="442"/>
                    <a:pt x="471" y="442"/>
                  </a:cubicBezTo>
                  <a:cubicBezTo>
                    <a:pt x="442" y="442"/>
                    <a:pt x="442" y="442"/>
                    <a:pt x="442" y="442"/>
                  </a:cubicBezTo>
                  <a:cubicBezTo>
                    <a:pt x="412" y="442"/>
                    <a:pt x="398" y="456"/>
                    <a:pt x="398" y="471"/>
                  </a:cubicBezTo>
                  <a:cubicBezTo>
                    <a:pt x="398" y="515"/>
                    <a:pt x="398" y="515"/>
                    <a:pt x="398" y="515"/>
                  </a:cubicBezTo>
                  <a:cubicBezTo>
                    <a:pt x="398" y="530"/>
                    <a:pt x="412" y="559"/>
                    <a:pt x="442" y="559"/>
                  </a:cubicBezTo>
                  <a:close/>
                  <a:moveTo>
                    <a:pt x="442" y="471"/>
                  </a:moveTo>
                  <a:lnTo>
                    <a:pt x="442" y="471"/>
                  </a:lnTo>
                  <a:cubicBezTo>
                    <a:pt x="471" y="471"/>
                    <a:pt x="471" y="471"/>
                    <a:pt x="471" y="471"/>
                  </a:cubicBezTo>
                  <a:cubicBezTo>
                    <a:pt x="471" y="515"/>
                    <a:pt x="471" y="515"/>
                    <a:pt x="471" y="515"/>
                  </a:cubicBezTo>
                  <a:cubicBezTo>
                    <a:pt x="442" y="515"/>
                    <a:pt x="442" y="515"/>
                    <a:pt x="442" y="515"/>
                  </a:cubicBezTo>
                  <a:lnTo>
                    <a:pt x="442" y="471"/>
                  </a:lnTo>
                  <a:close/>
                  <a:moveTo>
                    <a:pt x="442" y="397"/>
                  </a:moveTo>
                  <a:lnTo>
                    <a:pt x="442" y="397"/>
                  </a:lnTo>
                  <a:cubicBezTo>
                    <a:pt x="471" y="397"/>
                    <a:pt x="471" y="397"/>
                    <a:pt x="471" y="397"/>
                  </a:cubicBezTo>
                  <a:cubicBezTo>
                    <a:pt x="501" y="397"/>
                    <a:pt x="516" y="383"/>
                    <a:pt x="516" y="353"/>
                  </a:cubicBezTo>
                  <a:cubicBezTo>
                    <a:pt x="516" y="324"/>
                    <a:pt x="516" y="324"/>
                    <a:pt x="516" y="324"/>
                  </a:cubicBezTo>
                  <a:cubicBezTo>
                    <a:pt x="516" y="294"/>
                    <a:pt x="501" y="280"/>
                    <a:pt x="471" y="280"/>
                  </a:cubicBezTo>
                  <a:cubicBezTo>
                    <a:pt x="442" y="280"/>
                    <a:pt x="442" y="280"/>
                    <a:pt x="442" y="280"/>
                  </a:cubicBezTo>
                  <a:cubicBezTo>
                    <a:pt x="412" y="280"/>
                    <a:pt x="398" y="294"/>
                    <a:pt x="398" y="324"/>
                  </a:cubicBezTo>
                  <a:cubicBezTo>
                    <a:pt x="398" y="353"/>
                    <a:pt x="398" y="353"/>
                    <a:pt x="398" y="353"/>
                  </a:cubicBezTo>
                  <a:cubicBezTo>
                    <a:pt x="398" y="383"/>
                    <a:pt x="412" y="397"/>
                    <a:pt x="442" y="397"/>
                  </a:cubicBezTo>
                  <a:close/>
                  <a:moveTo>
                    <a:pt x="442" y="324"/>
                  </a:moveTo>
                  <a:lnTo>
                    <a:pt x="442" y="324"/>
                  </a:lnTo>
                  <a:cubicBezTo>
                    <a:pt x="471" y="324"/>
                    <a:pt x="471" y="324"/>
                    <a:pt x="471" y="324"/>
                  </a:cubicBezTo>
                  <a:cubicBezTo>
                    <a:pt x="471" y="353"/>
                    <a:pt x="471" y="353"/>
                    <a:pt x="471" y="353"/>
                  </a:cubicBezTo>
                  <a:cubicBezTo>
                    <a:pt x="442" y="353"/>
                    <a:pt x="442" y="353"/>
                    <a:pt x="442" y="353"/>
                  </a:cubicBezTo>
                  <a:lnTo>
                    <a:pt x="442" y="324"/>
                  </a:lnTo>
                  <a:close/>
                  <a:moveTo>
                    <a:pt x="516" y="44"/>
                  </a:moveTo>
                  <a:lnTo>
                    <a:pt x="516" y="44"/>
                  </a:lnTo>
                  <a:cubicBezTo>
                    <a:pt x="442" y="44"/>
                    <a:pt x="442" y="44"/>
                    <a:pt x="442" y="44"/>
                  </a:cubicBezTo>
                  <a:cubicBezTo>
                    <a:pt x="442" y="29"/>
                    <a:pt x="442" y="29"/>
                    <a:pt x="442" y="29"/>
                  </a:cubicBezTo>
                  <a:cubicBezTo>
                    <a:pt x="442" y="15"/>
                    <a:pt x="427" y="0"/>
                    <a:pt x="412" y="0"/>
                  </a:cubicBezTo>
                  <a:cubicBezTo>
                    <a:pt x="412" y="0"/>
                    <a:pt x="398" y="15"/>
                    <a:pt x="398" y="29"/>
                  </a:cubicBezTo>
                  <a:cubicBezTo>
                    <a:pt x="398" y="44"/>
                    <a:pt x="398" y="44"/>
                    <a:pt x="398" y="44"/>
                  </a:cubicBezTo>
                  <a:cubicBezTo>
                    <a:pt x="207" y="44"/>
                    <a:pt x="207" y="44"/>
                    <a:pt x="207" y="44"/>
                  </a:cubicBezTo>
                  <a:cubicBezTo>
                    <a:pt x="207" y="29"/>
                    <a:pt x="207" y="29"/>
                    <a:pt x="207" y="29"/>
                  </a:cubicBezTo>
                  <a:cubicBezTo>
                    <a:pt x="207" y="15"/>
                    <a:pt x="192" y="0"/>
                    <a:pt x="177" y="0"/>
                  </a:cubicBezTo>
                  <a:cubicBezTo>
                    <a:pt x="177" y="0"/>
                    <a:pt x="162" y="15"/>
                    <a:pt x="162" y="29"/>
                  </a:cubicBezTo>
                  <a:cubicBezTo>
                    <a:pt x="162" y="44"/>
                    <a:pt x="162" y="44"/>
                    <a:pt x="162" y="44"/>
                  </a:cubicBezTo>
                  <a:cubicBezTo>
                    <a:pt x="89" y="44"/>
                    <a:pt x="89" y="44"/>
                    <a:pt x="89" y="44"/>
                  </a:cubicBezTo>
                  <a:cubicBezTo>
                    <a:pt x="44" y="44"/>
                    <a:pt x="0" y="74"/>
                    <a:pt x="0" y="118"/>
                  </a:cubicBezTo>
                  <a:cubicBezTo>
                    <a:pt x="0" y="559"/>
                    <a:pt x="0" y="559"/>
                    <a:pt x="0" y="559"/>
                  </a:cubicBezTo>
                  <a:cubicBezTo>
                    <a:pt x="0" y="604"/>
                    <a:pt x="44" y="633"/>
                    <a:pt x="89" y="633"/>
                  </a:cubicBezTo>
                  <a:cubicBezTo>
                    <a:pt x="516" y="633"/>
                    <a:pt x="516" y="633"/>
                    <a:pt x="516" y="633"/>
                  </a:cubicBezTo>
                  <a:cubicBezTo>
                    <a:pt x="560" y="633"/>
                    <a:pt x="589" y="604"/>
                    <a:pt x="589" y="559"/>
                  </a:cubicBezTo>
                  <a:cubicBezTo>
                    <a:pt x="589" y="118"/>
                    <a:pt x="589" y="118"/>
                    <a:pt x="589" y="118"/>
                  </a:cubicBezTo>
                  <a:cubicBezTo>
                    <a:pt x="589" y="74"/>
                    <a:pt x="560" y="44"/>
                    <a:pt x="516" y="44"/>
                  </a:cubicBezTo>
                  <a:close/>
                  <a:moveTo>
                    <a:pt x="560" y="559"/>
                  </a:moveTo>
                  <a:lnTo>
                    <a:pt x="560" y="559"/>
                  </a:lnTo>
                  <a:cubicBezTo>
                    <a:pt x="560" y="574"/>
                    <a:pt x="530" y="589"/>
                    <a:pt x="516" y="589"/>
                  </a:cubicBezTo>
                  <a:cubicBezTo>
                    <a:pt x="89" y="589"/>
                    <a:pt x="89" y="589"/>
                    <a:pt x="89" y="589"/>
                  </a:cubicBezTo>
                  <a:cubicBezTo>
                    <a:pt x="59" y="589"/>
                    <a:pt x="44" y="574"/>
                    <a:pt x="44" y="559"/>
                  </a:cubicBezTo>
                  <a:cubicBezTo>
                    <a:pt x="44" y="206"/>
                    <a:pt x="44" y="206"/>
                    <a:pt x="44" y="206"/>
                  </a:cubicBezTo>
                  <a:cubicBezTo>
                    <a:pt x="560" y="206"/>
                    <a:pt x="560" y="206"/>
                    <a:pt x="560" y="206"/>
                  </a:cubicBezTo>
                  <a:lnTo>
                    <a:pt x="560" y="559"/>
                  </a:lnTo>
                  <a:close/>
                  <a:moveTo>
                    <a:pt x="560" y="162"/>
                  </a:moveTo>
                  <a:lnTo>
                    <a:pt x="560" y="162"/>
                  </a:lnTo>
                  <a:cubicBezTo>
                    <a:pt x="44" y="162"/>
                    <a:pt x="44" y="162"/>
                    <a:pt x="44" y="162"/>
                  </a:cubicBezTo>
                  <a:cubicBezTo>
                    <a:pt x="44" y="118"/>
                    <a:pt x="44" y="118"/>
                    <a:pt x="44" y="118"/>
                  </a:cubicBezTo>
                  <a:cubicBezTo>
                    <a:pt x="44" y="103"/>
                    <a:pt x="59" y="88"/>
                    <a:pt x="89" y="88"/>
                  </a:cubicBezTo>
                  <a:cubicBezTo>
                    <a:pt x="162" y="88"/>
                    <a:pt x="162" y="88"/>
                    <a:pt x="162" y="88"/>
                  </a:cubicBezTo>
                  <a:cubicBezTo>
                    <a:pt x="162" y="103"/>
                    <a:pt x="162" y="103"/>
                    <a:pt x="162" y="103"/>
                  </a:cubicBezTo>
                  <a:cubicBezTo>
                    <a:pt x="162" y="118"/>
                    <a:pt x="177" y="118"/>
                    <a:pt x="177" y="118"/>
                  </a:cubicBezTo>
                  <a:cubicBezTo>
                    <a:pt x="192" y="118"/>
                    <a:pt x="207" y="118"/>
                    <a:pt x="207" y="103"/>
                  </a:cubicBezTo>
                  <a:cubicBezTo>
                    <a:pt x="207" y="88"/>
                    <a:pt x="207" y="88"/>
                    <a:pt x="207" y="88"/>
                  </a:cubicBezTo>
                  <a:cubicBezTo>
                    <a:pt x="398" y="88"/>
                    <a:pt x="398" y="88"/>
                    <a:pt x="398" y="88"/>
                  </a:cubicBezTo>
                  <a:cubicBezTo>
                    <a:pt x="398" y="103"/>
                    <a:pt x="398" y="103"/>
                    <a:pt x="398" y="103"/>
                  </a:cubicBezTo>
                  <a:cubicBezTo>
                    <a:pt x="398" y="118"/>
                    <a:pt x="412" y="118"/>
                    <a:pt x="412" y="118"/>
                  </a:cubicBezTo>
                  <a:cubicBezTo>
                    <a:pt x="427" y="118"/>
                    <a:pt x="442" y="118"/>
                    <a:pt x="442" y="103"/>
                  </a:cubicBezTo>
                  <a:cubicBezTo>
                    <a:pt x="442" y="88"/>
                    <a:pt x="442" y="88"/>
                    <a:pt x="442" y="88"/>
                  </a:cubicBezTo>
                  <a:cubicBezTo>
                    <a:pt x="516" y="88"/>
                    <a:pt x="516" y="88"/>
                    <a:pt x="516" y="88"/>
                  </a:cubicBezTo>
                  <a:cubicBezTo>
                    <a:pt x="530" y="88"/>
                    <a:pt x="560" y="103"/>
                    <a:pt x="560" y="118"/>
                  </a:cubicBezTo>
                  <a:lnTo>
                    <a:pt x="560" y="162"/>
                  </a:lnTo>
                  <a:close/>
                  <a:moveTo>
                    <a:pt x="118" y="397"/>
                  </a:moveTo>
                  <a:lnTo>
                    <a:pt x="118" y="397"/>
                  </a:lnTo>
                  <a:cubicBezTo>
                    <a:pt x="162" y="397"/>
                    <a:pt x="162" y="397"/>
                    <a:pt x="162" y="397"/>
                  </a:cubicBezTo>
                  <a:cubicBezTo>
                    <a:pt x="177" y="397"/>
                    <a:pt x="207" y="383"/>
                    <a:pt x="207" y="353"/>
                  </a:cubicBezTo>
                  <a:cubicBezTo>
                    <a:pt x="207" y="324"/>
                    <a:pt x="207" y="324"/>
                    <a:pt x="207" y="324"/>
                  </a:cubicBezTo>
                  <a:cubicBezTo>
                    <a:pt x="207" y="294"/>
                    <a:pt x="177" y="280"/>
                    <a:pt x="162" y="280"/>
                  </a:cubicBezTo>
                  <a:cubicBezTo>
                    <a:pt x="118" y="280"/>
                    <a:pt x="118" y="280"/>
                    <a:pt x="118" y="280"/>
                  </a:cubicBezTo>
                  <a:cubicBezTo>
                    <a:pt x="103" y="280"/>
                    <a:pt x="89" y="294"/>
                    <a:pt x="89" y="324"/>
                  </a:cubicBezTo>
                  <a:cubicBezTo>
                    <a:pt x="89" y="353"/>
                    <a:pt x="89" y="353"/>
                    <a:pt x="89" y="353"/>
                  </a:cubicBezTo>
                  <a:cubicBezTo>
                    <a:pt x="89" y="383"/>
                    <a:pt x="103" y="397"/>
                    <a:pt x="118" y="397"/>
                  </a:cubicBezTo>
                  <a:close/>
                  <a:moveTo>
                    <a:pt x="118" y="324"/>
                  </a:moveTo>
                  <a:lnTo>
                    <a:pt x="118" y="324"/>
                  </a:lnTo>
                  <a:cubicBezTo>
                    <a:pt x="162" y="324"/>
                    <a:pt x="162" y="324"/>
                    <a:pt x="162" y="324"/>
                  </a:cubicBezTo>
                  <a:cubicBezTo>
                    <a:pt x="162" y="353"/>
                    <a:pt x="162" y="353"/>
                    <a:pt x="162" y="353"/>
                  </a:cubicBezTo>
                  <a:cubicBezTo>
                    <a:pt x="118" y="353"/>
                    <a:pt x="118" y="353"/>
                    <a:pt x="118" y="353"/>
                  </a:cubicBezTo>
                  <a:lnTo>
                    <a:pt x="118" y="324"/>
                  </a:lnTo>
                  <a:close/>
                  <a:moveTo>
                    <a:pt x="280" y="397"/>
                  </a:moveTo>
                  <a:lnTo>
                    <a:pt x="280" y="397"/>
                  </a:lnTo>
                  <a:cubicBezTo>
                    <a:pt x="324" y="397"/>
                    <a:pt x="324" y="397"/>
                    <a:pt x="324" y="397"/>
                  </a:cubicBezTo>
                  <a:cubicBezTo>
                    <a:pt x="339" y="397"/>
                    <a:pt x="354" y="383"/>
                    <a:pt x="354" y="353"/>
                  </a:cubicBezTo>
                  <a:cubicBezTo>
                    <a:pt x="354" y="324"/>
                    <a:pt x="354" y="324"/>
                    <a:pt x="354" y="324"/>
                  </a:cubicBezTo>
                  <a:cubicBezTo>
                    <a:pt x="354" y="294"/>
                    <a:pt x="339" y="280"/>
                    <a:pt x="324" y="280"/>
                  </a:cubicBezTo>
                  <a:cubicBezTo>
                    <a:pt x="280" y="280"/>
                    <a:pt x="280" y="280"/>
                    <a:pt x="280" y="280"/>
                  </a:cubicBezTo>
                  <a:cubicBezTo>
                    <a:pt x="265" y="280"/>
                    <a:pt x="236" y="294"/>
                    <a:pt x="236" y="324"/>
                  </a:cubicBezTo>
                  <a:cubicBezTo>
                    <a:pt x="236" y="353"/>
                    <a:pt x="236" y="353"/>
                    <a:pt x="236" y="353"/>
                  </a:cubicBezTo>
                  <a:cubicBezTo>
                    <a:pt x="236" y="383"/>
                    <a:pt x="265" y="397"/>
                    <a:pt x="280" y="397"/>
                  </a:cubicBezTo>
                  <a:close/>
                  <a:moveTo>
                    <a:pt x="280" y="324"/>
                  </a:moveTo>
                  <a:lnTo>
                    <a:pt x="280" y="324"/>
                  </a:lnTo>
                  <a:cubicBezTo>
                    <a:pt x="324" y="324"/>
                    <a:pt x="324" y="324"/>
                    <a:pt x="324" y="324"/>
                  </a:cubicBezTo>
                  <a:cubicBezTo>
                    <a:pt x="324" y="353"/>
                    <a:pt x="324" y="353"/>
                    <a:pt x="324" y="353"/>
                  </a:cubicBezTo>
                  <a:cubicBezTo>
                    <a:pt x="280" y="353"/>
                    <a:pt x="280" y="353"/>
                    <a:pt x="280" y="353"/>
                  </a:cubicBezTo>
                  <a:lnTo>
                    <a:pt x="280" y="324"/>
                  </a:lnTo>
                  <a:close/>
                  <a:moveTo>
                    <a:pt x="118" y="559"/>
                  </a:moveTo>
                  <a:lnTo>
                    <a:pt x="118" y="559"/>
                  </a:lnTo>
                  <a:cubicBezTo>
                    <a:pt x="162" y="559"/>
                    <a:pt x="162" y="559"/>
                    <a:pt x="162" y="559"/>
                  </a:cubicBezTo>
                  <a:cubicBezTo>
                    <a:pt x="177" y="559"/>
                    <a:pt x="207" y="530"/>
                    <a:pt x="207" y="515"/>
                  </a:cubicBezTo>
                  <a:cubicBezTo>
                    <a:pt x="207" y="471"/>
                    <a:pt x="207" y="471"/>
                    <a:pt x="207" y="471"/>
                  </a:cubicBezTo>
                  <a:cubicBezTo>
                    <a:pt x="207" y="456"/>
                    <a:pt x="177" y="442"/>
                    <a:pt x="162" y="442"/>
                  </a:cubicBezTo>
                  <a:cubicBezTo>
                    <a:pt x="118" y="442"/>
                    <a:pt x="118" y="442"/>
                    <a:pt x="118" y="442"/>
                  </a:cubicBezTo>
                  <a:cubicBezTo>
                    <a:pt x="103" y="442"/>
                    <a:pt x="89" y="456"/>
                    <a:pt x="89" y="471"/>
                  </a:cubicBezTo>
                  <a:cubicBezTo>
                    <a:pt x="89" y="515"/>
                    <a:pt x="89" y="515"/>
                    <a:pt x="89" y="515"/>
                  </a:cubicBezTo>
                  <a:cubicBezTo>
                    <a:pt x="89" y="530"/>
                    <a:pt x="103" y="559"/>
                    <a:pt x="118" y="559"/>
                  </a:cubicBezTo>
                  <a:close/>
                  <a:moveTo>
                    <a:pt x="118" y="471"/>
                  </a:moveTo>
                  <a:lnTo>
                    <a:pt x="118" y="471"/>
                  </a:lnTo>
                  <a:cubicBezTo>
                    <a:pt x="162" y="471"/>
                    <a:pt x="162" y="471"/>
                    <a:pt x="162" y="471"/>
                  </a:cubicBezTo>
                  <a:cubicBezTo>
                    <a:pt x="162" y="515"/>
                    <a:pt x="162" y="515"/>
                    <a:pt x="162" y="515"/>
                  </a:cubicBezTo>
                  <a:cubicBezTo>
                    <a:pt x="118" y="515"/>
                    <a:pt x="118" y="515"/>
                    <a:pt x="118" y="515"/>
                  </a:cubicBezTo>
                  <a:lnTo>
                    <a:pt x="118" y="471"/>
                  </a:lnTo>
                  <a:close/>
                  <a:moveTo>
                    <a:pt x="280" y="559"/>
                  </a:moveTo>
                  <a:lnTo>
                    <a:pt x="280" y="559"/>
                  </a:lnTo>
                  <a:cubicBezTo>
                    <a:pt x="324" y="559"/>
                    <a:pt x="324" y="559"/>
                    <a:pt x="324" y="559"/>
                  </a:cubicBezTo>
                  <a:cubicBezTo>
                    <a:pt x="339" y="559"/>
                    <a:pt x="354" y="530"/>
                    <a:pt x="354" y="515"/>
                  </a:cubicBezTo>
                  <a:cubicBezTo>
                    <a:pt x="354" y="471"/>
                    <a:pt x="354" y="471"/>
                    <a:pt x="354" y="471"/>
                  </a:cubicBezTo>
                  <a:cubicBezTo>
                    <a:pt x="354" y="456"/>
                    <a:pt x="339" y="442"/>
                    <a:pt x="324" y="442"/>
                  </a:cubicBezTo>
                  <a:cubicBezTo>
                    <a:pt x="280" y="442"/>
                    <a:pt x="280" y="442"/>
                    <a:pt x="280" y="442"/>
                  </a:cubicBezTo>
                  <a:cubicBezTo>
                    <a:pt x="265" y="442"/>
                    <a:pt x="236" y="456"/>
                    <a:pt x="236" y="471"/>
                  </a:cubicBezTo>
                  <a:cubicBezTo>
                    <a:pt x="236" y="515"/>
                    <a:pt x="236" y="515"/>
                    <a:pt x="236" y="515"/>
                  </a:cubicBezTo>
                  <a:cubicBezTo>
                    <a:pt x="236" y="530"/>
                    <a:pt x="265" y="559"/>
                    <a:pt x="280" y="559"/>
                  </a:cubicBezTo>
                  <a:close/>
                  <a:moveTo>
                    <a:pt x="280" y="471"/>
                  </a:moveTo>
                  <a:lnTo>
                    <a:pt x="280" y="471"/>
                  </a:lnTo>
                  <a:cubicBezTo>
                    <a:pt x="324" y="471"/>
                    <a:pt x="324" y="471"/>
                    <a:pt x="324" y="471"/>
                  </a:cubicBezTo>
                  <a:cubicBezTo>
                    <a:pt x="324" y="515"/>
                    <a:pt x="324" y="515"/>
                    <a:pt x="324" y="515"/>
                  </a:cubicBezTo>
                  <a:cubicBezTo>
                    <a:pt x="280" y="515"/>
                    <a:pt x="280" y="515"/>
                    <a:pt x="280" y="515"/>
                  </a:cubicBezTo>
                  <a:lnTo>
                    <a:pt x="280" y="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3" name="Freeform 168">
              <a:extLst>
                <a:ext uri="{FF2B5EF4-FFF2-40B4-BE49-F238E27FC236}">
                  <a16:creationId xmlns:a16="http://schemas.microsoft.com/office/drawing/2014/main" id="{2C797525-51D7-4D8C-863F-9107FBA65C81}"/>
                </a:ext>
              </a:extLst>
            </p:cNvPr>
            <p:cNvSpPr>
              <a:spLocks noChangeArrowheads="1"/>
            </p:cNvSpPr>
            <p:nvPr/>
          </p:nvSpPr>
          <p:spPr bwMode="auto">
            <a:xfrm>
              <a:off x="1812786" y="2015945"/>
              <a:ext cx="221970" cy="143232"/>
            </a:xfrm>
            <a:custGeom>
              <a:avLst/>
              <a:gdLst>
                <a:gd name="T0" fmla="*/ 153120 w 619"/>
                <a:gd name="T1" fmla="*/ 31669 h 398"/>
                <a:gd name="T2" fmla="*/ 153120 w 619"/>
                <a:gd name="T3" fmla="*/ 31669 h 398"/>
                <a:gd name="T4" fmla="*/ 110806 w 619"/>
                <a:gd name="T5" fmla="*/ 74135 h 398"/>
                <a:gd name="T6" fmla="*/ 153120 w 619"/>
                <a:gd name="T7" fmla="*/ 116601 h 398"/>
                <a:gd name="T8" fmla="*/ 195434 w 619"/>
                <a:gd name="T9" fmla="*/ 74135 h 398"/>
                <a:gd name="T10" fmla="*/ 153120 w 619"/>
                <a:gd name="T11" fmla="*/ 31669 h 398"/>
                <a:gd name="T12" fmla="*/ 153120 w 619"/>
                <a:gd name="T13" fmla="*/ 100406 h 398"/>
                <a:gd name="T14" fmla="*/ 153120 w 619"/>
                <a:gd name="T15" fmla="*/ 100406 h 398"/>
                <a:gd name="T16" fmla="*/ 126584 w 619"/>
                <a:gd name="T17" fmla="*/ 74135 h 398"/>
                <a:gd name="T18" fmla="*/ 153120 w 619"/>
                <a:gd name="T19" fmla="*/ 42106 h 398"/>
                <a:gd name="T20" fmla="*/ 179297 w 619"/>
                <a:gd name="T21" fmla="*/ 74135 h 398"/>
                <a:gd name="T22" fmla="*/ 153120 w 619"/>
                <a:gd name="T23" fmla="*/ 100406 h 398"/>
                <a:gd name="T24" fmla="*/ 153120 w 619"/>
                <a:gd name="T25" fmla="*/ 0 h 398"/>
                <a:gd name="T26" fmla="*/ 153120 w 619"/>
                <a:gd name="T27" fmla="*/ 0 h 398"/>
                <a:gd name="T28" fmla="*/ 68492 w 619"/>
                <a:gd name="T29" fmla="*/ 0 h 398"/>
                <a:gd name="T30" fmla="*/ 0 w 619"/>
                <a:gd name="T31" fmla="*/ 74135 h 398"/>
                <a:gd name="T32" fmla="*/ 68492 w 619"/>
                <a:gd name="T33" fmla="*/ 142872 h 398"/>
                <a:gd name="T34" fmla="*/ 153120 w 619"/>
                <a:gd name="T35" fmla="*/ 142872 h 398"/>
                <a:gd name="T36" fmla="*/ 221611 w 619"/>
                <a:gd name="T37" fmla="*/ 74135 h 398"/>
                <a:gd name="T38" fmla="*/ 153120 w 619"/>
                <a:gd name="T39" fmla="*/ 0 h 398"/>
                <a:gd name="T40" fmla="*/ 153120 w 619"/>
                <a:gd name="T41" fmla="*/ 127037 h 398"/>
                <a:gd name="T42" fmla="*/ 153120 w 619"/>
                <a:gd name="T43" fmla="*/ 127037 h 398"/>
                <a:gd name="T44" fmla="*/ 68492 w 619"/>
                <a:gd name="T45" fmla="*/ 127037 h 398"/>
                <a:gd name="T46" fmla="*/ 10399 w 619"/>
                <a:gd name="T47" fmla="*/ 74135 h 398"/>
                <a:gd name="T48" fmla="*/ 68492 w 619"/>
                <a:gd name="T49" fmla="*/ 15835 h 398"/>
                <a:gd name="T50" fmla="*/ 153120 w 619"/>
                <a:gd name="T51" fmla="*/ 15835 h 398"/>
                <a:gd name="T52" fmla="*/ 211212 w 619"/>
                <a:gd name="T53" fmla="*/ 74135 h 398"/>
                <a:gd name="T54" fmla="*/ 153120 w 619"/>
                <a:gd name="T55" fmla="*/ 127037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4" name="Freeform 169">
              <a:extLst>
                <a:ext uri="{FF2B5EF4-FFF2-40B4-BE49-F238E27FC236}">
                  <a16:creationId xmlns:a16="http://schemas.microsoft.com/office/drawing/2014/main" id="{6A9F88F1-E648-43C6-9615-0610F3CAD3F9}"/>
                </a:ext>
              </a:extLst>
            </p:cNvPr>
            <p:cNvSpPr>
              <a:spLocks noChangeArrowheads="1"/>
            </p:cNvSpPr>
            <p:nvPr/>
          </p:nvSpPr>
          <p:spPr bwMode="auto">
            <a:xfrm>
              <a:off x="1441887" y="2015945"/>
              <a:ext cx="228610" cy="143232"/>
            </a:xfrm>
            <a:custGeom>
              <a:avLst/>
              <a:gdLst>
                <a:gd name="T0" fmla="*/ 159378 w 634"/>
                <a:gd name="T1" fmla="*/ 0 h 398"/>
                <a:gd name="T2" fmla="*/ 159378 w 634"/>
                <a:gd name="T3" fmla="*/ 0 h 398"/>
                <a:gd name="T4" fmla="*/ 74641 w 634"/>
                <a:gd name="T5" fmla="*/ 0 h 398"/>
                <a:gd name="T6" fmla="*/ 0 w 634"/>
                <a:gd name="T7" fmla="*/ 74135 h 398"/>
                <a:gd name="T8" fmla="*/ 74641 w 634"/>
                <a:gd name="T9" fmla="*/ 142872 h 398"/>
                <a:gd name="T10" fmla="*/ 159378 w 634"/>
                <a:gd name="T11" fmla="*/ 142872 h 398"/>
                <a:gd name="T12" fmla="*/ 228249 w 634"/>
                <a:gd name="T13" fmla="*/ 74135 h 398"/>
                <a:gd name="T14" fmla="*/ 159378 w 634"/>
                <a:gd name="T15" fmla="*/ 0 h 398"/>
                <a:gd name="T16" fmla="*/ 159378 w 634"/>
                <a:gd name="T17" fmla="*/ 127037 h 398"/>
                <a:gd name="T18" fmla="*/ 159378 w 634"/>
                <a:gd name="T19" fmla="*/ 127037 h 398"/>
                <a:gd name="T20" fmla="*/ 74641 w 634"/>
                <a:gd name="T21" fmla="*/ 127037 h 398"/>
                <a:gd name="T22" fmla="*/ 15866 w 634"/>
                <a:gd name="T23" fmla="*/ 74135 h 398"/>
                <a:gd name="T24" fmla="*/ 74641 w 634"/>
                <a:gd name="T25" fmla="*/ 15835 h 398"/>
                <a:gd name="T26" fmla="*/ 159378 w 634"/>
                <a:gd name="T27" fmla="*/ 15835 h 398"/>
                <a:gd name="T28" fmla="*/ 212384 w 634"/>
                <a:gd name="T29" fmla="*/ 74135 h 398"/>
                <a:gd name="T30" fmla="*/ 159378 w 634"/>
                <a:gd name="T31" fmla="*/ 127037 h 398"/>
                <a:gd name="T32" fmla="*/ 74641 w 634"/>
                <a:gd name="T33" fmla="*/ 31669 h 398"/>
                <a:gd name="T34" fmla="*/ 74641 w 634"/>
                <a:gd name="T35" fmla="*/ 31669 h 398"/>
                <a:gd name="T36" fmla="*/ 32092 w 634"/>
                <a:gd name="T37" fmla="*/ 74135 h 398"/>
                <a:gd name="T38" fmla="*/ 74641 w 634"/>
                <a:gd name="T39" fmla="*/ 116601 h 398"/>
                <a:gd name="T40" fmla="*/ 116829 w 634"/>
                <a:gd name="T41" fmla="*/ 74135 h 398"/>
                <a:gd name="T42" fmla="*/ 74641 w 634"/>
                <a:gd name="T43" fmla="*/ 31669 h 398"/>
                <a:gd name="T44" fmla="*/ 74641 w 634"/>
                <a:gd name="T45" fmla="*/ 100406 h 398"/>
                <a:gd name="T46" fmla="*/ 74641 w 634"/>
                <a:gd name="T47" fmla="*/ 100406 h 398"/>
                <a:gd name="T48" fmla="*/ 42549 w 634"/>
                <a:gd name="T49" fmla="*/ 74135 h 398"/>
                <a:gd name="T50" fmla="*/ 74641 w 634"/>
                <a:gd name="T51" fmla="*/ 42106 h 398"/>
                <a:gd name="T52" fmla="*/ 100963 w 634"/>
                <a:gd name="T53" fmla="*/ 74135 h 398"/>
                <a:gd name="T54" fmla="*/ 74641 w 634"/>
                <a:gd name="T55" fmla="*/ 100406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4" h="398">
                  <a:moveTo>
                    <a:pt x="442" y="0"/>
                  </a:moveTo>
                  <a:lnTo>
                    <a:pt x="442" y="0"/>
                  </a:lnTo>
                  <a:cubicBezTo>
                    <a:pt x="207" y="0"/>
                    <a:pt x="207" y="0"/>
                    <a:pt x="207" y="0"/>
                  </a:cubicBezTo>
                  <a:cubicBezTo>
                    <a:pt x="89" y="0"/>
                    <a:pt x="0" y="88"/>
                    <a:pt x="0" y="206"/>
                  </a:cubicBezTo>
                  <a:cubicBezTo>
                    <a:pt x="0" y="309"/>
                    <a:pt x="89" y="397"/>
                    <a:pt x="207" y="397"/>
                  </a:cubicBezTo>
                  <a:cubicBezTo>
                    <a:pt x="442" y="397"/>
                    <a:pt x="442" y="397"/>
                    <a:pt x="442" y="397"/>
                  </a:cubicBezTo>
                  <a:cubicBezTo>
                    <a:pt x="545" y="397"/>
                    <a:pt x="633" y="309"/>
                    <a:pt x="633" y="206"/>
                  </a:cubicBezTo>
                  <a:cubicBezTo>
                    <a:pt x="633" y="88"/>
                    <a:pt x="545" y="0"/>
                    <a:pt x="442" y="0"/>
                  </a:cubicBezTo>
                  <a:close/>
                  <a:moveTo>
                    <a:pt x="442" y="353"/>
                  </a:moveTo>
                  <a:lnTo>
                    <a:pt x="442" y="353"/>
                  </a:lnTo>
                  <a:cubicBezTo>
                    <a:pt x="207" y="353"/>
                    <a:pt x="207" y="353"/>
                    <a:pt x="207" y="353"/>
                  </a:cubicBezTo>
                  <a:cubicBezTo>
                    <a:pt x="118" y="353"/>
                    <a:pt x="44" y="294"/>
                    <a:pt x="44" y="206"/>
                  </a:cubicBezTo>
                  <a:cubicBezTo>
                    <a:pt x="44" y="117"/>
                    <a:pt x="118" y="44"/>
                    <a:pt x="207" y="44"/>
                  </a:cubicBezTo>
                  <a:cubicBezTo>
                    <a:pt x="442" y="44"/>
                    <a:pt x="442" y="44"/>
                    <a:pt x="442" y="44"/>
                  </a:cubicBezTo>
                  <a:cubicBezTo>
                    <a:pt x="530" y="44"/>
                    <a:pt x="589" y="117"/>
                    <a:pt x="589" y="206"/>
                  </a:cubicBezTo>
                  <a:cubicBezTo>
                    <a:pt x="589" y="294"/>
                    <a:pt x="530" y="353"/>
                    <a:pt x="442" y="353"/>
                  </a:cubicBezTo>
                  <a:close/>
                  <a:moveTo>
                    <a:pt x="207" y="88"/>
                  </a:moveTo>
                  <a:lnTo>
                    <a:pt x="207" y="88"/>
                  </a:lnTo>
                  <a:cubicBezTo>
                    <a:pt x="133" y="88"/>
                    <a:pt x="89" y="132"/>
                    <a:pt x="89" y="206"/>
                  </a:cubicBezTo>
                  <a:cubicBezTo>
                    <a:pt x="89" y="265"/>
                    <a:pt x="133" y="324"/>
                    <a:pt x="207" y="324"/>
                  </a:cubicBezTo>
                  <a:cubicBezTo>
                    <a:pt x="265" y="324"/>
                    <a:pt x="324" y="265"/>
                    <a:pt x="324" y="206"/>
                  </a:cubicBezTo>
                  <a:cubicBezTo>
                    <a:pt x="324" y="132"/>
                    <a:pt x="265" y="88"/>
                    <a:pt x="207" y="88"/>
                  </a:cubicBezTo>
                  <a:close/>
                  <a:moveTo>
                    <a:pt x="207" y="279"/>
                  </a:moveTo>
                  <a:lnTo>
                    <a:pt x="207" y="279"/>
                  </a:lnTo>
                  <a:cubicBezTo>
                    <a:pt x="162" y="279"/>
                    <a:pt x="118" y="250"/>
                    <a:pt x="118" y="206"/>
                  </a:cubicBezTo>
                  <a:cubicBezTo>
                    <a:pt x="118" y="162"/>
                    <a:pt x="162" y="117"/>
                    <a:pt x="207" y="117"/>
                  </a:cubicBezTo>
                  <a:cubicBezTo>
                    <a:pt x="251" y="117"/>
                    <a:pt x="280" y="162"/>
                    <a:pt x="280" y="206"/>
                  </a:cubicBezTo>
                  <a:cubicBezTo>
                    <a:pt x="280" y="250"/>
                    <a:pt x="251" y="279"/>
                    <a:pt x="207" y="2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5" name="Freeform 170">
              <a:extLst>
                <a:ext uri="{FF2B5EF4-FFF2-40B4-BE49-F238E27FC236}">
                  <a16:creationId xmlns:a16="http://schemas.microsoft.com/office/drawing/2014/main" id="{9966CE97-58E4-42CC-AD7A-E6C156D41B30}"/>
                </a:ext>
              </a:extLst>
            </p:cNvPr>
            <p:cNvSpPr>
              <a:spLocks noChangeArrowheads="1"/>
            </p:cNvSpPr>
            <p:nvPr/>
          </p:nvSpPr>
          <p:spPr bwMode="auto">
            <a:xfrm>
              <a:off x="1076679" y="1973260"/>
              <a:ext cx="228611" cy="228602"/>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6" name="Freeform 171">
              <a:extLst>
                <a:ext uri="{FF2B5EF4-FFF2-40B4-BE49-F238E27FC236}">
                  <a16:creationId xmlns:a16="http://schemas.microsoft.com/office/drawing/2014/main" id="{01AA93E4-046F-407A-85A1-09A1521AF164}"/>
                </a:ext>
              </a:extLst>
            </p:cNvPr>
            <p:cNvSpPr>
              <a:spLocks noChangeArrowheads="1"/>
            </p:cNvSpPr>
            <p:nvPr/>
          </p:nvSpPr>
          <p:spPr bwMode="auto">
            <a:xfrm>
              <a:off x="716214" y="1984642"/>
              <a:ext cx="212485" cy="212477"/>
            </a:xfrm>
            <a:custGeom>
              <a:avLst/>
              <a:gdLst>
                <a:gd name="T0" fmla="*/ 106062 w 589"/>
                <a:gd name="T1" fmla="*/ 69145 h 590"/>
                <a:gd name="T2" fmla="*/ 106062 w 589"/>
                <a:gd name="T3" fmla="*/ 137930 h 590"/>
                <a:gd name="T4" fmla="*/ 106062 w 589"/>
                <a:gd name="T5" fmla="*/ 69145 h 590"/>
                <a:gd name="T6" fmla="*/ 106062 w 589"/>
                <a:gd name="T7" fmla="*/ 127486 h 590"/>
                <a:gd name="T8" fmla="*/ 106062 w 589"/>
                <a:gd name="T9" fmla="*/ 84991 h 590"/>
                <a:gd name="T10" fmla="*/ 106062 w 589"/>
                <a:gd name="T11" fmla="*/ 127486 h 590"/>
                <a:gd name="T12" fmla="*/ 207074 w 589"/>
                <a:gd name="T13" fmla="*/ 127486 h 590"/>
                <a:gd name="T14" fmla="*/ 190840 w 589"/>
                <a:gd name="T15" fmla="*/ 106239 h 590"/>
                <a:gd name="T16" fmla="*/ 207074 w 589"/>
                <a:gd name="T17" fmla="*/ 79589 h 590"/>
                <a:gd name="T18" fmla="*/ 196251 w 589"/>
                <a:gd name="T19" fmla="*/ 37454 h 590"/>
                <a:gd name="T20" fmla="*/ 159093 w 589"/>
                <a:gd name="T21" fmla="*/ 42495 h 590"/>
                <a:gd name="T22" fmla="*/ 132397 w 589"/>
                <a:gd name="T23" fmla="*/ 10804 h 590"/>
                <a:gd name="T24" fmla="*/ 90189 w 589"/>
                <a:gd name="T25" fmla="*/ 0 h 590"/>
                <a:gd name="T26" fmla="*/ 79366 w 589"/>
                <a:gd name="T27" fmla="*/ 26650 h 590"/>
                <a:gd name="T28" fmla="*/ 37158 w 589"/>
                <a:gd name="T29" fmla="*/ 32052 h 590"/>
                <a:gd name="T30" fmla="*/ 0 w 589"/>
                <a:gd name="T31" fmla="*/ 58701 h 590"/>
                <a:gd name="T32" fmla="*/ 20924 w 589"/>
                <a:gd name="T33" fmla="*/ 90393 h 590"/>
                <a:gd name="T34" fmla="*/ 20924 w 589"/>
                <a:gd name="T35" fmla="*/ 122084 h 590"/>
                <a:gd name="T36" fmla="*/ 0 w 589"/>
                <a:gd name="T37" fmla="*/ 148734 h 590"/>
                <a:gd name="T38" fmla="*/ 37158 w 589"/>
                <a:gd name="T39" fmla="*/ 180425 h 590"/>
                <a:gd name="T40" fmla="*/ 79366 w 589"/>
                <a:gd name="T41" fmla="*/ 185827 h 590"/>
                <a:gd name="T42" fmla="*/ 90189 w 589"/>
                <a:gd name="T43" fmla="*/ 212117 h 590"/>
                <a:gd name="T44" fmla="*/ 132397 w 589"/>
                <a:gd name="T45" fmla="*/ 196271 h 590"/>
                <a:gd name="T46" fmla="*/ 159093 w 589"/>
                <a:gd name="T47" fmla="*/ 169982 h 590"/>
                <a:gd name="T48" fmla="*/ 196251 w 589"/>
                <a:gd name="T49" fmla="*/ 175023 h 590"/>
                <a:gd name="T50" fmla="*/ 207074 w 589"/>
                <a:gd name="T51" fmla="*/ 127486 h 590"/>
                <a:gd name="T52" fmla="*/ 196251 w 589"/>
                <a:gd name="T53" fmla="*/ 148734 h 590"/>
                <a:gd name="T54" fmla="*/ 180378 w 589"/>
                <a:gd name="T55" fmla="*/ 164580 h 590"/>
                <a:gd name="T56" fmla="*/ 121935 w 589"/>
                <a:gd name="T57" fmla="*/ 175023 h 590"/>
                <a:gd name="T58" fmla="*/ 111473 w 589"/>
                <a:gd name="T59" fmla="*/ 196271 h 590"/>
                <a:gd name="T60" fmla="*/ 90189 w 589"/>
                <a:gd name="T61" fmla="*/ 190869 h 590"/>
                <a:gd name="T62" fmla="*/ 53031 w 589"/>
                <a:gd name="T63" fmla="*/ 153776 h 590"/>
                <a:gd name="T64" fmla="*/ 26335 w 589"/>
                <a:gd name="T65" fmla="*/ 159178 h 590"/>
                <a:gd name="T66" fmla="*/ 20924 w 589"/>
                <a:gd name="T67" fmla="*/ 137930 h 590"/>
                <a:gd name="T68" fmla="*/ 37158 w 589"/>
                <a:gd name="T69" fmla="*/ 106239 h 590"/>
                <a:gd name="T70" fmla="*/ 20924 w 589"/>
                <a:gd name="T71" fmla="*/ 69145 h 590"/>
                <a:gd name="T72" fmla="*/ 26335 w 589"/>
                <a:gd name="T73" fmla="*/ 47897 h 590"/>
                <a:gd name="T74" fmla="*/ 53031 w 589"/>
                <a:gd name="T75" fmla="*/ 58701 h 590"/>
                <a:gd name="T76" fmla="*/ 90189 w 589"/>
                <a:gd name="T77" fmla="*/ 21248 h 590"/>
                <a:gd name="T78" fmla="*/ 111473 w 589"/>
                <a:gd name="T79" fmla="*/ 10804 h 590"/>
                <a:gd name="T80" fmla="*/ 121935 w 589"/>
                <a:gd name="T81" fmla="*/ 37454 h 590"/>
                <a:gd name="T82" fmla="*/ 180378 w 589"/>
                <a:gd name="T83" fmla="*/ 47897 h 590"/>
                <a:gd name="T84" fmla="*/ 196251 w 589"/>
                <a:gd name="T85" fmla="*/ 58701 h 590"/>
                <a:gd name="T86" fmla="*/ 174966 w 589"/>
                <a:gd name="T87" fmla="*/ 79589 h 590"/>
                <a:gd name="T88" fmla="*/ 174966 w 589"/>
                <a:gd name="T89" fmla="*/ 127486 h 590"/>
                <a:gd name="T90" fmla="*/ 196251 w 589"/>
                <a:gd name="T91" fmla="*/ 148734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590">
                  <a:moveTo>
                    <a:pt x="294" y="192"/>
                  </a:moveTo>
                  <a:lnTo>
                    <a:pt x="294" y="192"/>
                  </a:lnTo>
                  <a:cubicBezTo>
                    <a:pt x="235" y="192"/>
                    <a:pt x="191" y="236"/>
                    <a:pt x="191" y="295"/>
                  </a:cubicBezTo>
                  <a:cubicBezTo>
                    <a:pt x="191" y="339"/>
                    <a:pt x="235" y="383"/>
                    <a:pt x="294" y="383"/>
                  </a:cubicBezTo>
                  <a:cubicBezTo>
                    <a:pt x="353" y="383"/>
                    <a:pt x="397" y="339"/>
                    <a:pt x="397" y="295"/>
                  </a:cubicBezTo>
                  <a:cubicBezTo>
                    <a:pt x="397" y="236"/>
                    <a:pt x="353" y="192"/>
                    <a:pt x="294" y="192"/>
                  </a:cubicBezTo>
                  <a:close/>
                  <a:moveTo>
                    <a:pt x="294" y="354"/>
                  </a:moveTo>
                  <a:lnTo>
                    <a:pt x="294" y="354"/>
                  </a:lnTo>
                  <a:cubicBezTo>
                    <a:pt x="265" y="354"/>
                    <a:pt x="235" y="324"/>
                    <a:pt x="235" y="295"/>
                  </a:cubicBezTo>
                  <a:cubicBezTo>
                    <a:pt x="235" y="251"/>
                    <a:pt x="265" y="236"/>
                    <a:pt x="294" y="236"/>
                  </a:cubicBezTo>
                  <a:cubicBezTo>
                    <a:pt x="324" y="236"/>
                    <a:pt x="353" y="251"/>
                    <a:pt x="353" y="295"/>
                  </a:cubicBezTo>
                  <a:cubicBezTo>
                    <a:pt x="353" y="324"/>
                    <a:pt x="324" y="354"/>
                    <a:pt x="294" y="354"/>
                  </a:cubicBezTo>
                  <a:close/>
                  <a:moveTo>
                    <a:pt x="574" y="354"/>
                  </a:moveTo>
                  <a:lnTo>
                    <a:pt x="574" y="354"/>
                  </a:lnTo>
                  <a:cubicBezTo>
                    <a:pt x="529" y="339"/>
                    <a:pt x="529" y="339"/>
                    <a:pt x="529" y="339"/>
                  </a:cubicBezTo>
                  <a:cubicBezTo>
                    <a:pt x="529" y="324"/>
                    <a:pt x="529" y="309"/>
                    <a:pt x="529" y="295"/>
                  </a:cubicBezTo>
                  <a:cubicBezTo>
                    <a:pt x="529" y="280"/>
                    <a:pt x="529" y="265"/>
                    <a:pt x="529" y="251"/>
                  </a:cubicBezTo>
                  <a:cubicBezTo>
                    <a:pt x="574" y="221"/>
                    <a:pt x="574" y="221"/>
                    <a:pt x="574" y="221"/>
                  </a:cubicBezTo>
                  <a:cubicBezTo>
                    <a:pt x="588" y="206"/>
                    <a:pt x="588" y="192"/>
                    <a:pt x="588" y="163"/>
                  </a:cubicBezTo>
                  <a:cubicBezTo>
                    <a:pt x="544" y="104"/>
                    <a:pt x="544" y="104"/>
                    <a:pt x="544" y="104"/>
                  </a:cubicBezTo>
                  <a:cubicBezTo>
                    <a:pt x="529" y="74"/>
                    <a:pt x="515" y="74"/>
                    <a:pt x="485" y="89"/>
                  </a:cubicBezTo>
                  <a:cubicBezTo>
                    <a:pt x="441" y="118"/>
                    <a:pt x="441" y="118"/>
                    <a:pt x="441" y="118"/>
                  </a:cubicBezTo>
                  <a:cubicBezTo>
                    <a:pt x="426" y="89"/>
                    <a:pt x="397" y="74"/>
                    <a:pt x="367" y="74"/>
                  </a:cubicBezTo>
                  <a:cubicBezTo>
                    <a:pt x="367" y="30"/>
                    <a:pt x="367" y="30"/>
                    <a:pt x="367" y="30"/>
                  </a:cubicBezTo>
                  <a:cubicBezTo>
                    <a:pt x="367" y="15"/>
                    <a:pt x="353" y="0"/>
                    <a:pt x="338" y="0"/>
                  </a:cubicBezTo>
                  <a:cubicBezTo>
                    <a:pt x="250" y="0"/>
                    <a:pt x="250" y="0"/>
                    <a:pt x="250" y="0"/>
                  </a:cubicBezTo>
                  <a:cubicBezTo>
                    <a:pt x="235" y="0"/>
                    <a:pt x="220" y="15"/>
                    <a:pt x="220" y="30"/>
                  </a:cubicBezTo>
                  <a:cubicBezTo>
                    <a:pt x="220" y="74"/>
                    <a:pt x="220" y="74"/>
                    <a:pt x="220" y="74"/>
                  </a:cubicBezTo>
                  <a:cubicBezTo>
                    <a:pt x="191" y="74"/>
                    <a:pt x="162" y="89"/>
                    <a:pt x="147" y="118"/>
                  </a:cubicBezTo>
                  <a:cubicBezTo>
                    <a:pt x="103" y="89"/>
                    <a:pt x="103" y="89"/>
                    <a:pt x="103" y="89"/>
                  </a:cubicBezTo>
                  <a:cubicBezTo>
                    <a:pt x="73" y="74"/>
                    <a:pt x="58" y="74"/>
                    <a:pt x="44" y="104"/>
                  </a:cubicBezTo>
                  <a:cubicBezTo>
                    <a:pt x="0" y="163"/>
                    <a:pt x="0" y="163"/>
                    <a:pt x="0" y="163"/>
                  </a:cubicBezTo>
                  <a:cubicBezTo>
                    <a:pt x="0" y="192"/>
                    <a:pt x="0" y="206"/>
                    <a:pt x="14" y="221"/>
                  </a:cubicBezTo>
                  <a:cubicBezTo>
                    <a:pt x="58" y="251"/>
                    <a:pt x="58" y="251"/>
                    <a:pt x="58" y="251"/>
                  </a:cubicBezTo>
                  <a:cubicBezTo>
                    <a:pt x="58" y="265"/>
                    <a:pt x="58" y="280"/>
                    <a:pt x="58" y="295"/>
                  </a:cubicBezTo>
                  <a:cubicBezTo>
                    <a:pt x="58" y="309"/>
                    <a:pt x="58" y="324"/>
                    <a:pt x="58" y="339"/>
                  </a:cubicBezTo>
                  <a:cubicBezTo>
                    <a:pt x="14" y="354"/>
                    <a:pt x="14" y="354"/>
                    <a:pt x="14" y="354"/>
                  </a:cubicBezTo>
                  <a:cubicBezTo>
                    <a:pt x="0" y="368"/>
                    <a:pt x="0" y="398"/>
                    <a:pt x="0" y="413"/>
                  </a:cubicBezTo>
                  <a:cubicBezTo>
                    <a:pt x="44" y="486"/>
                    <a:pt x="44" y="486"/>
                    <a:pt x="44" y="486"/>
                  </a:cubicBezTo>
                  <a:cubicBezTo>
                    <a:pt x="58" y="501"/>
                    <a:pt x="73" y="501"/>
                    <a:pt x="103" y="501"/>
                  </a:cubicBezTo>
                  <a:cubicBezTo>
                    <a:pt x="147" y="472"/>
                    <a:pt x="147" y="472"/>
                    <a:pt x="147" y="472"/>
                  </a:cubicBezTo>
                  <a:cubicBezTo>
                    <a:pt x="162" y="486"/>
                    <a:pt x="191" y="501"/>
                    <a:pt x="220" y="516"/>
                  </a:cubicBezTo>
                  <a:cubicBezTo>
                    <a:pt x="220" y="545"/>
                    <a:pt x="220" y="545"/>
                    <a:pt x="220" y="545"/>
                  </a:cubicBezTo>
                  <a:cubicBezTo>
                    <a:pt x="220" y="560"/>
                    <a:pt x="235" y="589"/>
                    <a:pt x="250" y="589"/>
                  </a:cubicBezTo>
                  <a:cubicBezTo>
                    <a:pt x="338" y="589"/>
                    <a:pt x="338" y="589"/>
                    <a:pt x="338" y="589"/>
                  </a:cubicBezTo>
                  <a:cubicBezTo>
                    <a:pt x="353" y="589"/>
                    <a:pt x="367" y="560"/>
                    <a:pt x="367" y="545"/>
                  </a:cubicBezTo>
                  <a:cubicBezTo>
                    <a:pt x="367" y="516"/>
                    <a:pt x="367" y="516"/>
                    <a:pt x="367" y="516"/>
                  </a:cubicBezTo>
                  <a:cubicBezTo>
                    <a:pt x="397" y="501"/>
                    <a:pt x="426" y="486"/>
                    <a:pt x="441" y="472"/>
                  </a:cubicBezTo>
                  <a:cubicBezTo>
                    <a:pt x="485" y="501"/>
                    <a:pt x="485" y="501"/>
                    <a:pt x="485" y="501"/>
                  </a:cubicBezTo>
                  <a:cubicBezTo>
                    <a:pt x="515" y="501"/>
                    <a:pt x="529" y="501"/>
                    <a:pt x="544" y="486"/>
                  </a:cubicBezTo>
                  <a:cubicBezTo>
                    <a:pt x="588" y="413"/>
                    <a:pt x="588" y="413"/>
                    <a:pt x="588" y="413"/>
                  </a:cubicBezTo>
                  <a:cubicBezTo>
                    <a:pt x="588" y="398"/>
                    <a:pt x="588" y="368"/>
                    <a:pt x="574" y="354"/>
                  </a:cubicBezTo>
                  <a:close/>
                  <a:moveTo>
                    <a:pt x="544" y="413"/>
                  </a:moveTo>
                  <a:lnTo>
                    <a:pt x="544" y="413"/>
                  </a:lnTo>
                  <a:cubicBezTo>
                    <a:pt x="515" y="442"/>
                    <a:pt x="515" y="442"/>
                    <a:pt x="515" y="442"/>
                  </a:cubicBezTo>
                  <a:cubicBezTo>
                    <a:pt x="515" y="457"/>
                    <a:pt x="500" y="457"/>
                    <a:pt x="500" y="457"/>
                  </a:cubicBezTo>
                  <a:cubicBezTo>
                    <a:pt x="441" y="427"/>
                    <a:pt x="441" y="427"/>
                    <a:pt x="441" y="427"/>
                  </a:cubicBezTo>
                  <a:cubicBezTo>
                    <a:pt x="412" y="457"/>
                    <a:pt x="382" y="472"/>
                    <a:pt x="338" y="486"/>
                  </a:cubicBezTo>
                  <a:cubicBezTo>
                    <a:pt x="338" y="530"/>
                    <a:pt x="338" y="530"/>
                    <a:pt x="338" y="530"/>
                  </a:cubicBezTo>
                  <a:cubicBezTo>
                    <a:pt x="338" y="530"/>
                    <a:pt x="324" y="545"/>
                    <a:pt x="309" y="545"/>
                  </a:cubicBezTo>
                  <a:cubicBezTo>
                    <a:pt x="279" y="545"/>
                    <a:pt x="279" y="545"/>
                    <a:pt x="279" y="545"/>
                  </a:cubicBezTo>
                  <a:cubicBezTo>
                    <a:pt x="265" y="545"/>
                    <a:pt x="250" y="530"/>
                    <a:pt x="250" y="530"/>
                  </a:cubicBezTo>
                  <a:cubicBezTo>
                    <a:pt x="250" y="486"/>
                    <a:pt x="250" y="486"/>
                    <a:pt x="250" y="486"/>
                  </a:cubicBezTo>
                  <a:cubicBezTo>
                    <a:pt x="206" y="472"/>
                    <a:pt x="176" y="457"/>
                    <a:pt x="147" y="427"/>
                  </a:cubicBezTo>
                  <a:cubicBezTo>
                    <a:pt x="88" y="457"/>
                    <a:pt x="88" y="457"/>
                    <a:pt x="88" y="457"/>
                  </a:cubicBezTo>
                  <a:cubicBezTo>
                    <a:pt x="88" y="457"/>
                    <a:pt x="73" y="457"/>
                    <a:pt x="73" y="442"/>
                  </a:cubicBezTo>
                  <a:cubicBezTo>
                    <a:pt x="44" y="413"/>
                    <a:pt x="44" y="413"/>
                    <a:pt x="44" y="413"/>
                  </a:cubicBezTo>
                  <a:cubicBezTo>
                    <a:pt x="44" y="398"/>
                    <a:pt x="44" y="383"/>
                    <a:pt x="58" y="383"/>
                  </a:cubicBezTo>
                  <a:cubicBezTo>
                    <a:pt x="103" y="354"/>
                    <a:pt x="103" y="354"/>
                    <a:pt x="103" y="354"/>
                  </a:cubicBezTo>
                  <a:cubicBezTo>
                    <a:pt x="103" y="339"/>
                    <a:pt x="103" y="309"/>
                    <a:pt x="103" y="295"/>
                  </a:cubicBezTo>
                  <a:cubicBezTo>
                    <a:pt x="103" y="265"/>
                    <a:pt x="103" y="251"/>
                    <a:pt x="103" y="221"/>
                  </a:cubicBezTo>
                  <a:cubicBezTo>
                    <a:pt x="58" y="192"/>
                    <a:pt x="58" y="192"/>
                    <a:pt x="58" y="192"/>
                  </a:cubicBezTo>
                  <a:cubicBezTo>
                    <a:pt x="44" y="192"/>
                    <a:pt x="44" y="177"/>
                    <a:pt x="44" y="163"/>
                  </a:cubicBezTo>
                  <a:cubicBezTo>
                    <a:pt x="73" y="133"/>
                    <a:pt x="73" y="133"/>
                    <a:pt x="73" y="133"/>
                  </a:cubicBezTo>
                  <a:cubicBezTo>
                    <a:pt x="73" y="133"/>
                    <a:pt x="88" y="118"/>
                    <a:pt x="88" y="133"/>
                  </a:cubicBezTo>
                  <a:cubicBezTo>
                    <a:pt x="147" y="163"/>
                    <a:pt x="147" y="163"/>
                    <a:pt x="147" y="163"/>
                  </a:cubicBezTo>
                  <a:cubicBezTo>
                    <a:pt x="176" y="133"/>
                    <a:pt x="206" y="104"/>
                    <a:pt x="250" y="104"/>
                  </a:cubicBezTo>
                  <a:cubicBezTo>
                    <a:pt x="250" y="59"/>
                    <a:pt x="250" y="59"/>
                    <a:pt x="250" y="59"/>
                  </a:cubicBezTo>
                  <a:cubicBezTo>
                    <a:pt x="250" y="45"/>
                    <a:pt x="265" y="30"/>
                    <a:pt x="279" y="30"/>
                  </a:cubicBezTo>
                  <a:cubicBezTo>
                    <a:pt x="309" y="30"/>
                    <a:pt x="309" y="30"/>
                    <a:pt x="309" y="30"/>
                  </a:cubicBezTo>
                  <a:cubicBezTo>
                    <a:pt x="324" y="30"/>
                    <a:pt x="338" y="45"/>
                    <a:pt x="338" y="59"/>
                  </a:cubicBezTo>
                  <a:cubicBezTo>
                    <a:pt x="338" y="104"/>
                    <a:pt x="338" y="104"/>
                    <a:pt x="338" y="104"/>
                  </a:cubicBezTo>
                  <a:cubicBezTo>
                    <a:pt x="382" y="104"/>
                    <a:pt x="412" y="133"/>
                    <a:pt x="441" y="163"/>
                  </a:cubicBezTo>
                  <a:cubicBezTo>
                    <a:pt x="500" y="133"/>
                    <a:pt x="500" y="133"/>
                    <a:pt x="500" y="133"/>
                  </a:cubicBezTo>
                  <a:cubicBezTo>
                    <a:pt x="500" y="118"/>
                    <a:pt x="515" y="133"/>
                    <a:pt x="515" y="133"/>
                  </a:cubicBezTo>
                  <a:cubicBezTo>
                    <a:pt x="544" y="163"/>
                    <a:pt x="544" y="163"/>
                    <a:pt x="544" y="163"/>
                  </a:cubicBezTo>
                  <a:cubicBezTo>
                    <a:pt x="544" y="177"/>
                    <a:pt x="544" y="192"/>
                    <a:pt x="529" y="192"/>
                  </a:cubicBezTo>
                  <a:cubicBezTo>
                    <a:pt x="485" y="221"/>
                    <a:pt x="485" y="221"/>
                    <a:pt x="485" y="221"/>
                  </a:cubicBezTo>
                  <a:cubicBezTo>
                    <a:pt x="485" y="251"/>
                    <a:pt x="485" y="265"/>
                    <a:pt x="485" y="295"/>
                  </a:cubicBezTo>
                  <a:cubicBezTo>
                    <a:pt x="485" y="309"/>
                    <a:pt x="485" y="339"/>
                    <a:pt x="485" y="354"/>
                  </a:cubicBezTo>
                  <a:cubicBezTo>
                    <a:pt x="529" y="383"/>
                    <a:pt x="529" y="383"/>
                    <a:pt x="529" y="383"/>
                  </a:cubicBezTo>
                  <a:cubicBezTo>
                    <a:pt x="544" y="383"/>
                    <a:pt x="544" y="398"/>
                    <a:pt x="544" y="41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dirty="0">
                <a:cs typeface="+mn-ea"/>
                <a:sym typeface="+mn-lt"/>
              </a:endParaRPr>
            </a:p>
          </p:txBody>
        </p:sp>
        <p:sp>
          <p:nvSpPr>
            <p:cNvPr id="177" name="Freeform 172">
              <a:extLst>
                <a:ext uri="{FF2B5EF4-FFF2-40B4-BE49-F238E27FC236}">
                  <a16:creationId xmlns:a16="http://schemas.microsoft.com/office/drawing/2014/main" id="{89834287-75C6-4B05-A3BB-B1C7F627220F}"/>
                </a:ext>
              </a:extLst>
            </p:cNvPr>
            <p:cNvSpPr>
              <a:spLocks noChangeArrowheads="1"/>
            </p:cNvSpPr>
            <p:nvPr/>
          </p:nvSpPr>
          <p:spPr bwMode="auto">
            <a:xfrm>
              <a:off x="4016365" y="1608066"/>
              <a:ext cx="221970" cy="223859"/>
            </a:xfrm>
            <a:custGeom>
              <a:avLst/>
              <a:gdLst>
                <a:gd name="T0" fmla="*/ 211212 w 619"/>
                <a:gd name="T1" fmla="*/ 42605 h 620"/>
                <a:gd name="T2" fmla="*/ 211212 w 619"/>
                <a:gd name="T3" fmla="*/ 42605 h 620"/>
                <a:gd name="T4" fmla="*/ 190055 w 619"/>
                <a:gd name="T5" fmla="*/ 63908 h 620"/>
                <a:gd name="T6" fmla="*/ 163878 w 619"/>
                <a:gd name="T7" fmla="*/ 63908 h 620"/>
                <a:gd name="T8" fmla="*/ 163878 w 619"/>
                <a:gd name="T9" fmla="*/ 32135 h 620"/>
                <a:gd name="T10" fmla="*/ 179297 w 619"/>
                <a:gd name="T11" fmla="*/ 10832 h 620"/>
                <a:gd name="T12" fmla="*/ 105427 w 619"/>
                <a:gd name="T13" fmla="*/ 26719 h 620"/>
                <a:gd name="T14" fmla="*/ 89649 w 619"/>
                <a:gd name="T15" fmla="*/ 95682 h 620"/>
                <a:gd name="T16" fmla="*/ 15778 w 619"/>
                <a:gd name="T17" fmla="*/ 170061 h 620"/>
                <a:gd name="T18" fmla="*/ 15778 w 619"/>
                <a:gd name="T19" fmla="*/ 212666 h 620"/>
                <a:gd name="T20" fmla="*/ 52713 w 619"/>
                <a:gd name="T21" fmla="*/ 212666 h 620"/>
                <a:gd name="T22" fmla="*/ 131963 w 619"/>
                <a:gd name="T23" fmla="*/ 132871 h 620"/>
                <a:gd name="T24" fmla="*/ 195434 w 619"/>
                <a:gd name="T25" fmla="*/ 116984 h 620"/>
                <a:gd name="T26" fmla="*/ 211212 w 619"/>
                <a:gd name="T27" fmla="*/ 42605 h 620"/>
                <a:gd name="T28" fmla="*/ 190055 w 619"/>
                <a:gd name="T29" fmla="*/ 106514 h 620"/>
                <a:gd name="T30" fmla="*/ 190055 w 619"/>
                <a:gd name="T31" fmla="*/ 106514 h 620"/>
                <a:gd name="T32" fmla="*/ 126584 w 619"/>
                <a:gd name="T33" fmla="*/ 116984 h 620"/>
                <a:gd name="T34" fmla="*/ 42314 w 619"/>
                <a:gd name="T35" fmla="*/ 202195 h 620"/>
                <a:gd name="T36" fmla="*/ 26536 w 619"/>
                <a:gd name="T37" fmla="*/ 202195 h 620"/>
                <a:gd name="T38" fmla="*/ 26536 w 619"/>
                <a:gd name="T39" fmla="*/ 180893 h 620"/>
                <a:gd name="T40" fmla="*/ 105427 w 619"/>
                <a:gd name="T41" fmla="*/ 95682 h 620"/>
                <a:gd name="T42" fmla="*/ 116185 w 619"/>
                <a:gd name="T43" fmla="*/ 37189 h 620"/>
                <a:gd name="T44" fmla="*/ 153120 w 619"/>
                <a:gd name="T45" fmla="*/ 21303 h 620"/>
                <a:gd name="T46" fmla="*/ 153120 w 619"/>
                <a:gd name="T47" fmla="*/ 74379 h 620"/>
                <a:gd name="T48" fmla="*/ 200454 w 619"/>
                <a:gd name="T49" fmla="*/ 74379 h 620"/>
                <a:gd name="T50" fmla="*/ 190055 w 619"/>
                <a:gd name="T51" fmla="*/ 106514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 h="620">
                  <a:moveTo>
                    <a:pt x="589" y="118"/>
                  </a:moveTo>
                  <a:lnTo>
                    <a:pt x="589" y="118"/>
                  </a:lnTo>
                  <a:cubicBezTo>
                    <a:pt x="574" y="132"/>
                    <a:pt x="559" y="148"/>
                    <a:pt x="530" y="177"/>
                  </a:cubicBezTo>
                  <a:cubicBezTo>
                    <a:pt x="515" y="191"/>
                    <a:pt x="471" y="191"/>
                    <a:pt x="457" y="177"/>
                  </a:cubicBezTo>
                  <a:cubicBezTo>
                    <a:pt x="427" y="148"/>
                    <a:pt x="427" y="118"/>
                    <a:pt x="457" y="89"/>
                  </a:cubicBezTo>
                  <a:cubicBezTo>
                    <a:pt x="471" y="59"/>
                    <a:pt x="500" y="30"/>
                    <a:pt x="500" y="30"/>
                  </a:cubicBezTo>
                  <a:cubicBezTo>
                    <a:pt x="427" y="0"/>
                    <a:pt x="353" y="15"/>
                    <a:pt x="294" y="74"/>
                  </a:cubicBezTo>
                  <a:cubicBezTo>
                    <a:pt x="250" y="118"/>
                    <a:pt x="236" y="191"/>
                    <a:pt x="250" y="265"/>
                  </a:cubicBezTo>
                  <a:cubicBezTo>
                    <a:pt x="44" y="471"/>
                    <a:pt x="44" y="471"/>
                    <a:pt x="44" y="471"/>
                  </a:cubicBezTo>
                  <a:cubicBezTo>
                    <a:pt x="0" y="501"/>
                    <a:pt x="0" y="560"/>
                    <a:pt x="44" y="589"/>
                  </a:cubicBezTo>
                  <a:cubicBezTo>
                    <a:pt x="74" y="619"/>
                    <a:pt x="118" y="619"/>
                    <a:pt x="147" y="589"/>
                  </a:cubicBezTo>
                  <a:cubicBezTo>
                    <a:pt x="368" y="368"/>
                    <a:pt x="368" y="368"/>
                    <a:pt x="368" y="368"/>
                  </a:cubicBezTo>
                  <a:cubicBezTo>
                    <a:pt x="427" y="398"/>
                    <a:pt x="500" y="383"/>
                    <a:pt x="545" y="324"/>
                  </a:cubicBezTo>
                  <a:cubicBezTo>
                    <a:pt x="603" y="280"/>
                    <a:pt x="618" y="191"/>
                    <a:pt x="589" y="118"/>
                  </a:cubicBezTo>
                  <a:close/>
                  <a:moveTo>
                    <a:pt x="530" y="295"/>
                  </a:moveTo>
                  <a:lnTo>
                    <a:pt x="530" y="295"/>
                  </a:lnTo>
                  <a:cubicBezTo>
                    <a:pt x="471" y="339"/>
                    <a:pt x="412" y="353"/>
                    <a:pt x="353" y="324"/>
                  </a:cubicBezTo>
                  <a:cubicBezTo>
                    <a:pt x="118" y="560"/>
                    <a:pt x="118" y="560"/>
                    <a:pt x="118" y="560"/>
                  </a:cubicBezTo>
                  <a:cubicBezTo>
                    <a:pt x="103" y="574"/>
                    <a:pt x="88" y="574"/>
                    <a:pt x="74" y="560"/>
                  </a:cubicBezTo>
                  <a:cubicBezTo>
                    <a:pt x="44" y="545"/>
                    <a:pt x="44" y="515"/>
                    <a:pt x="74" y="501"/>
                  </a:cubicBezTo>
                  <a:cubicBezTo>
                    <a:pt x="294" y="265"/>
                    <a:pt x="294" y="265"/>
                    <a:pt x="294" y="265"/>
                  </a:cubicBezTo>
                  <a:cubicBezTo>
                    <a:pt x="265" y="221"/>
                    <a:pt x="280" y="148"/>
                    <a:pt x="324" y="103"/>
                  </a:cubicBezTo>
                  <a:cubicBezTo>
                    <a:pt x="353" y="74"/>
                    <a:pt x="383" y="59"/>
                    <a:pt x="427" y="59"/>
                  </a:cubicBezTo>
                  <a:cubicBezTo>
                    <a:pt x="383" y="103"/>
                    <a:pt x="383" y="162"/>
                    <a:pt x="427" y="206"/>
                  </a:cubicBezTo>
                  <a:cubicBezTo>
                    <a:pt x="457" y="236"/>
                    <a:pt x="530" y="236"/>
                    <a:pt x="559" y="206"/>
                  </a:cubicBezTo>
                  <a:cubicBezTo>
                    <a:pt x="559" y="236"/>
                    <a:pt x="545" y="280"/>
                    <a:pt x="530" y="2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8" name="Freeform 173">
              <a:extLst>
                <a:ext uri="{FF2B5EF4-FFF2-40B4-BE49-F238E27FC236}">
                  <a16:creationId xmlns:a16="http://schemas.microsoft.com/office/drawing/2014/main" id="{987F87F1-F77F-4D9F-8472-6B9051B7F635}"/>
                </a:ext>
              </a:extLst>
            </p:cNvPr>
            <p:cNvSpPr>
              <a:spLocks noChangeArrowheads="1"/>
            </p:cNvSpPr>
            <p:nvPr/>
          </p:nvSpPr>
          <p:spPr bwMode="auto">
            <a:xfrm>
              <a:off x="3688152" y="1608066"/>
              <a:ext cx="142289" cy="228602"/>
            </a:xfrm>
            <a:custGeom>
              <a:avLst/>
              <a:gdLst>
                <a:gd name="T0" fmla="*/ 73462 w 399"/>
                <a:gd name="T1" fmla="*/ 143507 h 634"/>
                <a:gd name="T2" fmla="*/ 73462 w 399"/>
                <a:gd name="T3" fmla="*/ 143507 h 634"/>
                <a:gd name="T4" fmla="*/ 63121 w 399"/>
                <a:gd name="T5" fmla="*/ 148555 h 634"/>
                <a:gd name="T6" fmla="*/ 63121 w 399"/>
                <a:gd name="T7" fmla="*/ 175237 h 634"/>
                <a:gd name="T8" fmla="*/ 73462 w 399"/>
                <a:gd name="T9" fmla="*/ 185694 h 634"/>
                <a:gd name="T10" fmla="*/ 78812 w 399"/>
                <a:gd name="T11" fmla="*/ 175237 h 634"/>
                <a:gd name="T12" fmla="*/ 78812 w 399"/>
                <a:gd name="T13" fmla="*/ 148555 h 634"/>
                <a:gd name="T14" fmla="*/ 73462 w 399"/>
                <a:gd name="T15" fmla="*/ 143507 h 634"/>
                <a:gd name="T16" fmla="*/ 125885 w 399"/>
                <a:gd name="T17" fmla="*/ 111416 h 634"/>
                <a:gd name="T18" fmla="*/ 125885 w 399"/>
                <a:gd name="T19" fmla="*/ 111416 h 634"/>
                <a:gd name="T20" fmla="*/ 125885 w 399"/>
                <a:gd name="T21" fmla="*/ 58412 h 634"/>
                <a:gd name="T22" fmla="*/ 73462 w 399"/>
                <a:gd name="T23" fmla="*/ 0 h 634"/>
                <a:gd name="T24" fmla="*/ 15691 w 399"/>
                <a:gd name="T25" fmla="*/ 58412 h 634"/>
                <a:gd name="T26" fmla="*/ 15691 w 399"/>
                <a:gd name="T27" fmla="*/ 111416 h 634"/>
                <a:gd name="T28" fmla="*/ 0 w 399"/>
                <a:gd name="T29" fmla="*/ 153964 h 634"/>
                <a:gd name="T30" fmla="*/ 73462 w 399"/>
                <a:gd name="T31" fmla="*/ 228241 h 634"/>
                <a:gd name="T32" fmla="*/ 141932 w 399"/>
                <a:gd name="T33" fmla="*/ 153964 h 634"/>
                <a:gd name="T34" fmla="*/ 125885 w 399"/>
                <a:gd name="T35" fmla="*/ 111416 h 634"/>
                <a:gd name="T36" fmla="*/ 31739 w 399"/>
                <a:gd name="T37" fmla="*/ 58412 h 634"/>
                <a:gd name="T38" fmla="*/ 31739 w 399"/>
                <a:gd name="T39" fmla="*/ 58412 h 634"/>
                <a:gd name="T40" fmla="*/ 73462 w 399"/>
                <a:gd name="T41" fmla="*/ 15865 h 634"/>
                <a:gd name="T42" fmla="*/ 115543 w 399"/>
                <a:gd name="T43" fmla="*/ 58412 h 634"/>
                <a:gd name="T44" fmla="*/ 115543 w 399"/>
                <a:gd name="T45" fmla="*/ 100960 h 634"/>
                <a:gd name="T46" fmla="*/ 73462 w 399"/>
                <a:gd name="T47" fmla="*/ 85095 h 634"/>
                <a:gd name="T48" fmla="*/ 31739 w 399"/>
                <a:gd name="T49" fmla="*/ 100960 h 634"/>
                <a:gd name="T50" fmla="*/ 31739 w 399"/>
                <a:gd name="T51" fmla="*/ 58412 h 634"/>
                <a:gd name="T52" fmla="*/ 73462 w 399"/>
                <a:gd name="T53" fmla="*/ 212376 h 634"/>
                <a:gd name="T54" fmla="*/ 73462 w 399"/>
                <a:gd name="T55" fmla="*/ 212376 h 634"/>
                <a:gd name="T56" fmla="*/ 15691 w 399"/>
                <a:gd name="T57" fmla="*/ 153964 h 634"/>
                <a:gd name="T58" fmla="*/ 73462 w 399"/>
                <a:gd name="T59" fmla="*/ 100960 h 634"/>
                <a:gd name="T60" fmla="*/ 125885 w 399"/>
                <a:gd name="T61" fmla="*/ 153964 h 634"/>
                <a:gd name="T62" fmla="*/ 73462 w 399"/>
                <a:gd name="T63" fmla="*/ 212376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9" h="634">
                  <a:moveTo>
                    <a:pt x="206" y="398"/>
                  </a:moveTo>
                  <a:lnTo>
                    <a:pt x="206" y="398"/>
                  </a:lnTo>
                  <a:cubicBezTo>
                    <a:pt x="192" y="398"/>
                    <a:pt x="177" y="398"/>
                    <a:pt x="177" y="412"/>
                  </a:cubicBezTo>
                  <a:cubicBezTo>
                    <a:pt x="177" y="486"/>
                    <a:pt x="177" y="486"/>
                    <a:pt x="177" y="486"/>
                  </a:cubicBezTo>
                  <a:cubicBezTo>
                    <a:pt x="177" y="501"/>
                    <a:pt x="192" y="515"/>
                    <a:pt x="206" y="515"/>
                  </a:cubicBezTo>
                  <a:cubicBezTo>
                    <a:pt x="206" y="515"/>
                    <a:pt x="221" y="501"/>
                    <a:pt x="221" y="486"/>
                  </a:cubicBezTo>
                  <a:cubicBezTo>
                    <a:pt x="221" y="412"/>
                    <a:pt x="221" y="412"/>
                    <a:pt x="221" y="412"/>
                  </a:cubicBezTo>
                  <a:cubicBezTo>
                    <a:pt x="221" y="398"/>
                    <a:pt x="206" y="398"/>
                    <a:pt x="206" y="398"/>
                  </a:cubicBezTo>
                  <a:close/>
                  <a:moveTo>
                    <a:pt x="353" y="309"/>
                  </a:moveTo>
                  <a:lnTo>
                    <a:pt x="353" y="309"/>
                  </a:lnTo>
                  <a:cubicBezTo>
                    <a:pt x="353" y="162"/>
                    <a:pt x="353" y="162"/>
                    <a:pt x="353" y="162"/>
                  </a:cubicBezTo>
                  <a:cubicBezTo>
                    <a:pt x="353" y="74"/>
                    <a:pt x="294" y="0"/>
                    <a:pt x="206" y="0"/>
                  </a:cubicBezTo>
                  <a:cubicBezTo>
                    <a:pt x="118" y="0"/>
                    <a:pt x="44" y="74"/>
                    <a:pt x="44" y="162"/>
                  </a:cubicBezTo>
                  <a:cubicBezTo>
                    <a:pt x="44" y="309"/>
                    <a:pt x="44" y="309"/>
                    <a:pt x="44" y="309"/>
                  </a:cubicBezTo>
                  <a:cubicBezTo>
                    <a:pt x="15" y="353"/>
                    <a:pt x="0" y="383"/>
                    <a:pt x="0" y="427"/>
                  </a:cubicBezTo>
                  <a:cubicBezTo>
                    <a:pt x="0" y="545"/>
                    <a:pt x="89" y="633"/>
                    <a:pt x="206" y="633"/>
                  </a:cubicBezTo>
                  <a:cubicBezTo>
                    <a:pt x="310" y="633"/>
                    <a:pt x="398" y="545"/>
                    <a:pt x="398" y="427"/>
                  </a:cubicBezTo>
                  <a:cubicBezTo>
                    <a:pt x="398" y="383"/>
                    <a:pt x="383" y="353"/>
                    <a:pt x="353" y="309"/>
                  </a:cubicBezTo>
                  <a:close/>
                  <a:moveTo>
                    <a:pt x="89" y="162"/>
                  </a:moveTo>
                  <a:lnTo>
                    <a:pt x="89" y="162"/>
                  </a:lnTo>
                  <a:cubicBezTo>
                    <a:pt x="89" y="89"/>
                    <a:pt x="133" y="44"/>
                    <a:pt x="206" y="44"/>
                  </a:cubicBezTo>
                  <a:cubicBezTo>
                    <a:pt x="265" y="44"/>
                    <a:pt x="324" y="89"/>
                    <a:pt x="324" y="162"/>
                  </a:cubicBezTo>
                  <a:cubicBezTo>
                    <a:pt x="324" y="280"/>
                    <a:pt x="324" y="280"/>
                    <a:pt x="324" y="280"/>
                  </a:cubicBezTo>
                  <a:cubicBezTo>
                    <a:pt x="280" y="250"/>
                    <a:pt x="251" y="236"/>
                    <a:pt x="206" y="236"/>
                  </a:cubicBezTo>
                  <a:cubicBezTo>
                    <a:pt x="162" y="236"/>
                    <a:pt x="118" y="250"/>
                    <a:pt x="89" y="280"/>
                  </a:cubicBezTo>
                  <a:lnTo>
                    <a:pt x="89" y="162"/>
                  </a:lnTo>
                  <a:close/>
                  <a:moveTo>
                    <a:pt x="206" y="589"/>
                  </a:moveTo>
                  <a:lnTo>
                    <a:pt x="206" y="589"/>
                  </a:lnTo>
                  <a:cubicBezTo>
                    <a:pt x="118" y="589"/>
                    <a:pt x="44" y="515"/>
                    <a:pt x="44" y="427"/>
                  </a:cubicBezTo>
                  <a:cubicBezTo>
                    <a:pt x="44" y="339"/>
                    <a:pt x="118" y="280"/>
                    <a:pt x="206" y="280"/>
                  </a:cubicBezTo>
                  <a:cubicBezTo>
                    <a:pt x="280" y="280"/>
                    <a:pt x="353" y="353"/>
                    <a:pt x="353" y="427"/>
                  </a:cubicBezTo>
                  <a:cubicBezTo>
                    <a:pt x="353" y="515"/>
                    <a:pt x="294" y="589"/>
                    <a:pt x="206" y="58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79" name="Freeform 174">
              <a:extLst>
                <a:ext uri="{FF2B5EF4-FFF2-40B4-BE49-F238E27FC236}">
                  <a16:creationId xmlns:a16="http://schemas.microsoft.com/office/drawing/2014/main" id="{265E08D6-13D4-4D07-A6FF-27EA57EA029F}"/>
                </a:ext>
              </a:extLst>
            </p:cNvPr>
            <p:cNvSpPr>
              <a:spLocks noChangeArrowheads="1"/>
            </p:cNvSpPr>
            <p:nvPr/>
          </p:nvSpPr>
          <p:spPr bwMode="auto">
            <a:xfrm>
              <a:off x="3322944" y="1608066"/>
              <a:ext cx="142289" cy="228602"/>
            </a:xfrm>
            <a:custGeom>
              <a:avLst/>
              <a:gdLst>
                <a:gd name="T0" fmla="*/ 68470 w 399"/>
                <a:gd name="T1" fmla="*/ 143507 h 634"/>
                <a:gd name="T2" fmla="*/ 68470 w 399"/>
                <a:gd name="T3" fmla="*/ 143507 h 634"/>
                <a:gd name="T4" fmla="*/ 63121 w 399"/>
                <a:gd name="T5" fmla="*/ 148555 h 634"/>
                <a:gd name="T6" fmla="*/ 63121 w 399"/>
                <a:gd name="T7" fmla="*/ 175237 h 634"/>
                <a:gd name="T8" fmla="*/ 68470 w 399"/>
                <a:gd name="T9" fmla="*/ 185694 h 634"/>
                <a:gd name="T10" fmla="*/ 78812 w 399"/>
                <a:gd name="T11" fmla="*/ 175237 h 634"/>
                <a:gd name="T12" fmla="*/ 78812 w 399"/>
                <a:gd name="T13" fmla="*/ 148555 h 634"/>
                <a:gd name="T14" fmla="*/ 68470 w 399"/>
                <a:gd name="T15" fmla="*/ 143507 h 634"/>
                <a:gd name="T16" fmla="*/ 68470 w 399"/>
                <a:gd name="T17" fmla="*/ 85095 h 634"/>
                <a:gd name="T18" fmla="*/ 68470 w 399"/>
                <a:gd name="T19" fmla="*/ 85095 h 634"/>
                <a:gd name="T20" fmla="*/ 26389 w 399"/>
                <a:gd name="T21" fmla="*/ 100960 h 634"/>
                <a:gd name="T22" fmla="*/ 26389 w 399"/>
                <a:gd name="T23" fmla="*/ 58412 h 634"/>
                <a:gd name="T24" fmla="*/ 68470 w 399"/>
                <a:gd name="T25" fmla="*/ 15865 h 634"/>
                <a:gd name="T26" fmla="*/ 110194 w 399"/>
                <a:gd name="T27" fmla="*/ 58412 h 634"/>
                <a:gd name="T28" fmla="*/ 126241 w 399"/>
                <a:gd name="T29" fmla="*/ 58412 h 634"/>
                <a:gd name="T30" fmla="*/ 68470 w 399"/>
                <a:gd name="T31" fmla="*/ 0 h 634"/>
                <a:gd name="T32" fmla="*/ 16048 w 399"/>
                <a:gd name="T33" fmla="*/ 58412 h 634"/>
                <a:gd name="T34" fmla="*/ 16048 w 399"/>
                <a:gd name="T35" fmla="*/ 111416 h 634"/>
                <a:gd name="T36" fmla="*/ 0 w 399"/>
                <a:gd name="T37" fmla="*/ 153964 h 634"/>
                <a:gd name="T38" fmla="*/ 68470 w 399"/>
                <a:gd name="T39" fmla="*/ 228241 h 634"/>
                <a:gd name="T40" fmla="*/ 141932 w 399"/>
                <a:gd name="T41" fmla="*/ 153964 h 634"/>
                <a:gd name="T42" fmla="*/ 68470 w 399"/>
                <a:gd name="T43" fmla="*/ 85095 h 634"/>
                <a:gd name="T44" fmla="*/ 68470 w 399"/>
                <a:gd name="T45" fmla="*/ 212376 h 634"/>
                <a:gd name="T46" fmla="*/ 68470 w 399"/>
                <a:gd name="T47" fmla="*/ 212376 h 634"/>
                <a:gd name="T48" fmla="*/ 16048 w 399"/>
                <a:gd name="T49" fmla="*/ 153964 h 634"/>
                <a:gd name="T50" fmla="*/ 68470 w 399"/>
                <a:gd name="T51" fmla="*/ 100960 h 634"/>
                <a:gd name="T52" fmla="*/ 126241 w 399"/>
                <a:gd name="T53" fmla="*/ 153964 h 634"/>
                <a:gd name="T54" fmla="*/ 68470 w 399"/>
                <a:gd name="T55" fmla="*/ 212376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9" h="634">
                  <a:moveTo>
                    <a:pt x="192" y="398"/>
                  </a:moveTo>
                  <a:lnTo>
                    <a:pt x="192" y="398"/>
                  </a:lnTo>
                  <a:cubicBezTo>
                    <a:pt x="192" y="398"/>
                    <a:pt x="177" y="398"/>
                    <a:pt x="177" y="412"/>
                  </a:cubicBezTo>
                  <a:cubicBezTo>
                    <a:pt x="177" y="486"/>
                    <a:pt x="177" y="486"/>
                    <a:pt x="177" y="486"/>
                  </a:cubicBezTo>
                  <a:cubicBezTo>
                    <a:pt x="177" y="501"/>
                    <a:pt x="192" y="515"/>
                    <a:pt x="192" y="515"/>
                  </a:cubicBezTo>
                  <a:cubicBezTo>
                    <a:pt x="207" y="515"/>
                    <a:pt x="221" y="501"/>
                    <a:pt x="221" y="486"/>
                  </a:cubicBezTo>
                  <a:cubicBezTo>
                    <a:pt x="221" y="412"/>
                    <a:pt x="221" y="412"/>
                    <a:pt x="221" y="412"/>
                  </a:cubicBezTo>
                  <a:cubicBezTo>
                    <a:pt x="221" y="398"/>
                    <a:pt x="207" y="398"/>
                    <a:pt x="192" y="398"/>
                  </a:cubicBezTo>
                  <a:close/>
                  <a:moveTo>
                    <a:pt x="192" y="236"/>
                  </a:moveTo>
                  <a:lnTo>
                    <a:pt x="192" y="236"/>
                  </a:lnTo>
                  <a:cubicBezTo>
                    <a:pt x="148" y="236"/>
                    <a:pt x="118" y="250"/>
                    <a:pt x="74" y="280"/>
                  </a:cubicBezTo>
                  <a:cubicBezTo>
                    <a:pt x="74" y="162"/>
                    <a:pt x="74" y="162"/>
                    <a:pt x="74" y="162"/>
                  </a:cubicBezTo>
                  <a:cubicBezTo>
                    <a:pt x="74" y="89"/>
                    <a:pt x="133" y="44"/>
                    <a:pt x="192" y="44"/>
                  </a:cubicBezTo>
                  <a:cubicBezTo>
                    <a:pt x="266" y="44"/>
                    <a:pt x="309" y="89"/>
                    <a:pt x="309" y="162"/>
                  </a:cubicBezTo>
                  <a:cubicBezTo>
                    <a:pt x="354" y="162"/>
                    <a:pt x="354" y="162"/>
                    <a:pt x="354" y="162"/>
                  </a:cubicBezTo>
                  <a:cubicBezTo>
                    <a:pt x="354" y="74"/>
                    <a:pt x="280" y="0"/>
                    <a:pt x="192" y="0"/>
                  </a:cubicBezTo>
                  <a:cubicBezTo>
                    <a:pt x="104" y="0"/>
                    <a:pt x="45" y="74"/>
                    <a:pt x="45" y="162"/>
                  </a:cubicBezTo>
                  <a:cubicBezTo>
                    <a:pt x="45" y="309"/>
                    <a:pt x="45" y="309"/>
                    <a:pt x="45" y="309"/>
                  </a:cubicBezTo>
                  <a:cubicBezTo>
                    <a:pt x="15" y="353"/>
                    <a:pt x="0" y="383"/>
                    <a:pt x="0" y="427"/>
                  </a:cubicBezTo>
                  <a:cubicBezTo>
                    <a:pt x="0" y="545"/>
                    <a:pt x="89" y="633"/>
                    <a:pt x="192" y="633"/>
                  </a:cubicBezTo>
                  <a:cubicBezTo>
                    <a:pt x="309" y="633"/>
                    <a:pt x="398" y="545"/>
                    <a:pt x="398" y="427"/>
                  </a:cubicBezTo>
                  <a:cubicBezTo>
                    <a:pt x="398" y="324"/>
                    <a:pt x="309" y="236"/>
                    <a:pt x="192" y="236"/>
                  </a:cubicBezTo>
                  <a:close/>
                  <a:moveTo>
                    <a:pt x="192" y="589"/>
                  </a:moveTo>
                  <a:lnTo>
                    <a:pt x="192" y="589"/>
                  </a:lnTo>
                  <a:cubicBezTo>
                    <a:pt x="104" y="589"/>
                    <a:pt x="45" y="515"/>
                    <a:pt x="45" y="427"/>
                  </a:cubicBezTo>
                  <a:cubicBezTo>
                    <a:pt x="45" y="339"/>
                    <a:pt x="104" y="280"/>
                    <a:pt x="192" y="280"/>
                  </a:cubicBezTo>
                  <a:cubicBezTo>
                    <a:pt x="280" y="280"/>
                    <a:pt x="354" y="339"/>
                    <a:pt x="354" y="427"/>
                  </a:cubicBezTo>
                  <a:cubicBezTo>
                    <a:pt x="354" y="515"/>
                    <a:pt x="280" y="589"/>
                    <a:pt x="192" y="58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0" name="Freeform 175">
              <a:extLst>
                <a:ext uri="{FF2B5EF4-FFF2-40B4-BE49-F238E27FC236}">
                  <a16:creationId xmlns:a16="http://schemas.microsoft.com/office/drawing/2014/main" id="{E29D7CD3-D6E3-4C66-8F69-25E0E2C7653D}"/>
                </a:ext>
              </a:extLst>
            </p:cNvPr>
            <p:cNvSpPr>
              <a:spLocks noChangeArrowheads="1"/>
            </p:cNvSpPr>
            <p:nvPr/>
          </p:nvSpPr>
          <p:spPr bwMode="auto">
            <a:xfrm>
              <a:off x="2915049" y="1608066"/>
              <a:ext cx="221970" cy="228602"/>
            </a:xfrm>
            <a:custGeom>
              <a:avLst/>
              <a:gdLst>
                <a:gd name="T0" fmla="*/ 126584 w 619"/>
                <a:gd name="T1" fmla="*/ 116825 h 634"/>
                <a:gd name="T2" fmla="*/ 126584 w 619"/>
                <a:gd name="T3" fmla="*/ 116825 h 634"/>
                <a:gd name="T4" fmla="*/ 137342 w 619"/>
                <a:gd name="T5" fmla="*/ 68869 h 634"/>
                <a:gd name="T6" fmla="*/ 73870 w 619"/>
                <a:gd name="T7" fmla="*/ 0 h 634"/>
                <a:gd name="T8" fmla="*/ 10399 w 619"/>
                <a:gd name="T9" fmla="*/ 68869 h 634"/>
                <a:gd name="T10" fmla="*/ 26177 w 619"/>
                <a:gd name="T11" fmla="*/ 116825 h 634"/>
                <a:gd name="T12" fmla="*/ 0 w 619"/>
                <a:gd name="T13" fmla="*/ 153964 h 634"/>
                <a:gd name="T14" fmla="*/ 0 w 619"/>
                <a:gd name="T15" fmla="*/ 185694 h 634"/>
                <a:gd name="T16" fmla="*/ 42314 w 619"/>
                <a:gd name="T17" fmla="*/ 228241 h 634"/>
                <a:gd name="T18" fmla="*/ 110806 w 619"/>
                <a:gd name="T19" fmla="*/ 228241 h 634"/>
                <a:gd name="T20" fmla="*/ 153120 w 619"/>
                <a:gd name="T21" fmla="*/ 185694 h 634"/>
                <a:gd name="T22" fmla="*/ 153120 w 619"/>
                <a:gd name="T23" fmla="*/ 153964 h 634"/>
                <a:gd name="T24" fmla="*/ 126584 w 619"/>
                <a:gd name="T25" fmla="*/ 116825 h 634"/>
                <a:gd name="T26" fmla="*/ 26177 w 619"/>
                <a:gd name="T27" fmla="*/ 68869 h 634"/>
                <a:gd name="T28" fmla="*/ 26177 w 619"/>
                <a:gd name="T29" fmla="*/ 68869 h 634"/>
                <a:gd name="T30" fmla="*/ 73870 w 619"/>
                <a:gd name="T31" fmla="*/ 15865 h 634"/>
                <a:gd name="T32" fmla="*/ 126584 w 619"/>
                <a:gd name="T33" fmla="*/ 68869 h 634"/>
                <a:gd name="T34" fmla="*/ 73870 w 619"/>
                <a:gd name="T35" fmla="*/ 127282 h 634"/>
                <a:gd name="T36" fmla="*/ 26177 w 619"/>
                <a:gd name="T37" fmla="*/ 68869 h 634"/>
                <a:gd name="T38" fmla="*/ 137342 w 619"/>
                <a:gd name="T39" fmla="*/ 180646 h 634"/>
                <a:gd name="T40" fmla="*/ 137342 w 619"/>
                <a:gd name="T41" fmla="*/ 180646 h 634"/>
                <a:gd name="T42" fmla="*/ 105427 w 619"/>
                <a:gd name="T43" fmla="*/ 212376 h 634"/>
                <a:gd name="T44" fmla="*/ 47334 w 619"/>
                <a:gd name="T45" fmla="*/ 212376 h 634"/>
                <a:gd name="T46" fmla="*/ 10399 w 619"/>
                <a:gd name="T47" fmla="*/ 180646 h 634"/>
                <a:gd name="T48" fmla="*/ 10399 w 619"/>
                <a:gd name="T49" fmla="*/ 159372 h 634"/>
                <a:gd name="T50" fmla="*/ 36935 w 619"/>
                <a:gd name="T51" fmla="*/ 127282 h 634"/>
                <a:gd name="T52" fmla="*/ 73870 w 619"/>
                <a:gd name="T53" fmla="*/ 143507 h 634"/>
                <a:gd name="T54" fmla="*/ 110806 w 619"/>
                <a:gd name="T55" fmla="*/ 127282 h 634"/>
                <a:gd name="T56" fmla="*/ 137342 w 619"/>
                <a:gd name="T57" fmla="*/ 159372 h 634"/>
                <a:gd name="T58" fmla="*/ 137342 w 619"/>
                <a:gd name="T59" fmla="*/ 180646 h 634"/>
                <a:gd name="T60" fmla="*/ 158140 w 619"/>
                <a:gd name="T61" fmla="*/ 58412 h 634"/>
                <a:gd name="T62" fmla="*/ 158140 w 619"/>
                <a:gd name="T63" fmla="*/ 58412 h 634"/>
                <a:gd name="T64" fmla="*/ 216232 w 619"/>
                <a:gd name="T65" fmla="*/ 58412 h 634"/>
                <a:gd name="T66" fmla="*/ 221611 w 619"/>
                <a:gd name="T67" fmla="*/ 47595 h 634"/>
                <a:gd name="T68" fmla="*/ 216232 w 619"/>
                <a:gd name="T69" fmla="*/ 42547 h 634"/>
                <a:gd name="T70" fmla="*/ 158140 w 619"/>
                <a:gd name="T71" fmla="*/ 42547 h 634"/>
                <a:gd name="T72" fmla="*/ 153120 w 619"/>
                <a:gd name="T73" fmla="*/ 47595 h 634"/>
                <a:gd name="T74" fmla="*/ 158140 w 619"/>
                <a:gd name="T75" fmla="*/ 58412 h 634"/>
                <a:gd name="T76" fmla="*/ 216232 w 619"/>
                <a:gd name="T77" fmla="*/ 169829 h 634"/>
                <a:gd name="T78" fmla="*/ 216232 w 619"/>
                <a:gd name="T79" fmla="*/ 169829 h 634"/>
                <a:gd name="T80" fmla="*/ 174277 w 619"/>
                <a:gd name="T81" fmla="*/ 169829 h 634"/>
                <a:gd name="T82" fmla="*/ 168898 w 619"/>
                <a:gd name="T83" fmla="*/ 175237 h 634"/>
                <a:gd name="T84" fmla="*/ 174277 w 619"/>
                <a:gd name="T85" fmla="*/ 185694 h 634"/>
                <a:gd name="T86" fmla="*/ 216232 w 619"/>
                <a:gd name="T87" fmla="*/ 185694 h 634"/>
                <a:gd name="T88" fmla="*/ 221611 w 619"/>
                <a:gd name="T89" fmla="*/ 175237 h 634"/>
                <a:gd name="T90" fmla="*/ 216232 w 619"/>
                <a:gd name="T91" fmla="*/ 169829 h 634"/>
                <a:gd name="T92" fmla="*/ 216232 w 619"/>
                <a:gd name="T93" fmla="*/ 85095 h 634"/>
                <a:gd name="T94" fmla="*/ 216232 w 619"/>
                <a:gd name="T95" fmla="*/ 85095 h 634"/>
                <a:gd name="T96" fmla="*/ 158140 w 619"/>
                <a:gd name="T97" fmla="*/ 85095 h 634"/>
                <a:gd name="T98" fmla="*/ 153120 w 619"/>
                <a:gd name="T99" fmla="*/ 90143 h 634"/>
                <a:gd name="T100" fmla="*/ 158140 w 619"/>
                <a:gd name="T101" fmla="*/ 100960 h 634"/>
                <a:gd name="T102" fmla="*/ 216232 w 619"/>
                <a:gd name="T103" fmla="*/ 100960 h 634"/>
                <a:gd name="T104" fmla="*/ 221611 w 619"/>
                <a:gd name="T105" fmla="*/ 90143 h 634"/>
                <a:gd name="T106" fmla="*/ 216232 w 619"/>
                <a:gd name="T107" fmla="*/ 85095 h 634"/>
                <a:gd name="T108" fmla="*/ 216232 w 619"/>
                <a:gd name="T109" fmla="*/ 127282 h 634"/>
                <a:gd name="T110" fmla="*/ 216232 w 619"/>
                <a:gd name="T111" fmla="*/ 127282 h 634"/>
                <a:gd name="T112" fmla="*/ 174277 w 619"/>
                <a:gd name="T113" fmla="*/ 127282 h 634"/>
                <a:gd name="T114" fmla="*/ 168898 w 619"/>
                <a:gd name="T115" fmla="*/ 132690 h 634"/>
                <a:gd name="T116" fmla="*/ 174277 w 619"/>
                <a:gd name="T117" fmla="*/ 143507 h 634"/>
                <a:gd name="T118" fmla="*/ 216232 w 619"/>
                <a:gd name="T119" fmla="*/ 143507 h 634"/>
                <a:gd name="T120" fmla="*/ 221611 w 619"/>
                <a:gd name="T121" fmla="*/ 132690 h 634"/>
                <a:gd name="T122" fmla="*/ 216232 w 619"/>
                <a:gd name="T123" fmla="*/ 127282 h 6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9" h="634">
                  <a:moveTo>
                    <a:pt x="353" y="324"/>
                  </a:moveTo>
                  <a:lnTo>
                    <a:pt x="353" y="324"/>
                  </a:lnTo>
                  <a:cubicBezTo>
                    <a:pt x="368" y="280"/>
                    <a:pt x="383" y="250"/>
                    <a:pt x="383" y="191"/>
                  </a:cubicBezTo>
                  <a:cubicBezTo>
                    <a:pt x="383" y="89"/>
                    <a:pt x="309" y="0"/>
                    <a:pt x="206" y="0"/>
                  </a:cubicBezTo>
                  <a:cubicBezTo>
                    <a:pt x="118" y="0"/>
                    <a:pt x="29" y="89"/>
                    <a:pt x="29" y="191"/>
                  </a:cubicBezTo>
                  <a:cubicBezTo>
                    <a:pt x="29" y="250"/>
                    <a:pt x="44" y="280"/>
                    <a:pt x="73" y="324"/>
                  </a:cubicBezTo>
                  <a:cubicBezTo>
                    <a:pt x="29" y="339"/>
                    <a:pt x="0" y="383"/>
                    <a:pt x="0" y="427"/>
                  </a:cubicBezTo>
                  <a:cubicBezTo>
                    <a:pt x="0" y="515"/>
                    <a:pt x="0" y="515"/>
                    <a:pt x="0" y="515"/>
                  </a:cubicBezTo>
                  <a:cubicBezTo>
                    <a:pt x="0" y="574"/>
                    <a:pt x="44" y="633"/>
                    <a:pt x="118" y="633"/>
                  </a:cubicBezTo>
                  <a:cubicBezTo>
                    <a:pt x="309" y="633"/>
                    <a:pt x="309" y="633"/>
                    <a:pt x="309" y="633"/>
                  </a:cubicBezTo>
                  <a:cubicBezTo>
                    <a:pt x="368" y="633"/>
                    <a:pt x="427" y="574"/>
                    <a:pt x="427" y="515"/>
                  </a:cubicBezTo>
                  <a:cubicBezTo>
                    <a:pt x="427" y="427"/>
                    <a:pt x="427" y="427"/>
                    <a:pt x="427" y="427"/>
                  </a:cubicBezTo>
                  <a:cubicBezTo>
                    <a:pt x="427" y="383"/>
                    <a:pt x="398" y="339"/>
                    <a:pt x="353" y="324"/>
                  </a:cubicBezTo>
                  <a:close/>
                  <a:moveTo>
                    <a:pt x="73" y="191"/>
                  </a:moveTo>
                  <a:lnTo>
                    <a:pt x="73" y="191"/>
                  </a:lnTo>
                  <a:cubicBezTo>
                    <a:pt x="73" y="103"/>
                    <a:pt x="132" y="44"/>
                    <a:pt x="206" y="44"/>
                  </a:cubicBezTo>
                  <a:cubicBezTo>
                    <a:pt x="280" y="44"/>
                    <a:pt x="353" y="103"/>
                    <a:pt x="353" y="191"/>
                  </a:cubicBezTo>
                  <a:cubicBezTo>
                    <a:pt x="353" y="280"/>
                    <a:pt x="280" y="353"/>
                    <a:pt x="206" y="353"/>
                  </a:cubicBezTo>
                  <a:cubicBezTo>
                    <a:pt x="132" y="353"/>
                    <a:pt x="73" y="280"/>
                    <a:pt x="73" y="191"/>
                  </a:cubicBezTo>
                  <a:close/>
                  <a:moveTo>
                    <a:pt x="383" y="501"/>
                  </a:moveTo>
                  <a:lnTo>
                    <a:pt x="383" y="501"/>
                  </a:lnTo>
                  <a:cubicBezTo>
                    <a:pt x="383" y="545"/>
                    <a:pt x="339" y="589"/>
                    <a:pt x="294" y="589"/>
                  </a:cubicBezTo>
                  <a:cubicBezTo>
                    <a:pt x="132" y="589"/>
                    <a:pt x="132" y="589"/>
                    <a:pt x="132" y="589"/>
                  </a:cubicBezTo>
                  <a:cubicBezTo>
                    <a:pt x="73" y="589"/>
                    <a:pt x="29" y="545"/>
                    <a:pt x="29" y="501"/>
                  </a:cubicBezTo>
                  <a:cubicBezTo>
                    <a:pt x="29" y="442"/>
                    <a:pt x="29" y="442"/>
                    <a:pt x="29" y="442"/>
                  </a:cubicBezTo>
                  <a:cubicBezTo>
                    <a:pt x="29" y="398"/>
                    <a:pt x="59" y="368"/>
                    <a:pt x="103" y="353"/>
                  </a:cubicBezTo>
                  <a:cubicBezTo>
                    <a:pt x="132" y="383"/>
                    <a:pt x="177" y="398"/>
                    <a:pt x="206" y="398"/>
                  </a:cubicBezTo>
                  <a:cubicBezTo>
                    <a:pt x="250" y="398"/>
                    <a:pt x="280" y="383"/>
                    <a:pt x="309" y="353"/>
                  </a:cubicBezTo>
                  <a:cubicBezTo>
                    <a:pt x="353" y="368"/>
                    <a:pt x="383" y="398"/>
                    <a:pt x="383" y="442"/>
                  </a:cubicBezTo>
                  <a:lnTo>
                    <a:pt x="383" y="501"/>
                  </a:lnTo>
                  <a:close/>
                  <a:moveTo>
                    <a:pt x="441" y="162"/>
                  </a:moveTo>
                  <a:lnTo>
                    <a:pt x="441" y="162"/>
                  </a:lnTo>
                  <a:cubicBezTo>
                    <a:pt x="603" y="162"/>
                    <a:pt x="603" y="162"/>
                    <a:pt x="603" y="162"/>
                  </a:cubicBezTo>
                  <a:cubicBezTo>
                    <a:pt x="618" y="162"/>
                    <a:pt x="618" y="148"/>
                    <a:pt x="618" y="132"/>
                  </a:cubicBezTo>
                  <a:cubicBezTo>
                    <a:pt x="618" y="132"/>
                    <a:pt x="618" y="118"/>
                    <a:pt x="603" y="118"/>
                  </a:cubicBezTo>
                  <a:cubicBezTo>
                    <a:pt x="441" y="118"/>
                    <a:pt x="441" y="118"/>
                    <a:pt x="441" y="118"/>
                  </a:cubicBezTo>
                  <a:lnTo>
                    <a:pt x="427" y="132"/>
                  </a:lnTo>
                  <a:cubicBezTo>
                    <a:pt x="427" y="148"/>
                    <a:pt x="441" y="162"/>
                    <a:pt x="441" y="162"/>
                  </a:cubicBezTo>
                  <a:close/>
                  <a:moveTo>
                    <a:pt x="603" y="471"/>
                  </a:moveTo>
                  <a:lnTo>
                    <a:pt x="603" y="471"/>
                  </a:lnTo>
                  <a:cubicBezTo>
                    <a:pt x="486" y="471"/>
                    <a:pt x="486" y="471"/>
                    <a:pt x="486" y="471"/>
                  </a:cubicBezTo>
                  <a:cubicBezTo>
                    <a:pt x="471" y="471"/>
                    <a:pt x="471" y="486"/>
                    <a:pt x="471" y="486"/>
                  </a:cubicBezTo>
                  <a:cubicBezTo>
                    <a:pt x="471" y="501"/>
                    <a:pt x="471" y="515"/>
                    <a:pt x="486" y="515"/>
                  </a:cubicBezTo>
                  <a:cubicBezTo>
                    <a:pt x="603" y="515"/>
                    <a:pt x="603" y="515"/>
                    <a:pt x="603" y="515"/>
                  </a:cubicBezTo>
                  <a:cubicBezTo>
                    <a:pt x="618" y="515"/>
                    <a:pt x="618" y="501"/>
                    <a:pt x="618" y="486"/>
                  </a:cubicBezTo>
                  <a:cubicBezTo>
                    <a:pt x="618" y="486"/>
                    <a:pt x="618" y="471"/>
                    <a:pt x="603" y="471"/>
                  </a:cubicBezTo>
                  <a:close/>
                  <a:moveTo>
                    <a:pt x="603" y="236"/>
                  </a:moveTo>
                  <a:lnTo>
                    <a:pt x="603" y="236"/>
                  </a:lnTo>
                  <a:cubicBezTo>
                    <a:pt x="441" y="236"/>
                    <a:pt x="441" y="236"/>
                    <a:pt x="441" y="236"/>
                  </a:cubicBezTo>
                  <a:lnTo>
                    <a:pt x="427" y="250"/>
                  </a:lnTo>
                  <a:cubicBezTo>
                    <a:pt x="427" y="265"/>
                    <a:pt x="441" y="280"/>
                    <a:pt x="441" y="280"/>
                  </a:cubicBezTo>
                  <a:cubicBezTo>
                    <a:pt x="603" y="280"/>
                    <a:pt x="603" y="280"/>
                    <a:pt x="603" y="280"/>
                  </a:cubicBezTo>
                  <a:cubicBezTo>
                    <a:pt x="618" y="280"/>
                    <a:pt x="618" y="265"/>
                    <a:pt x="618" y="250"/>
                  </a:cubicBezTo>
                  <a:cubicBezTo>
                    <a:pt x="618" y="250"/>
                    <a:pt x="618" y="236"/>
                    <a:pt x="603" y="236"/>
                  </a:cubicBezTo>
                  <a:close/>
                  <a:moveTo>
                    <a:pt x="603" y="353"/>
                  </a:moveTo>
                  <a:lnTo>
                    <a:pt x="603" y="353"/>
                  </a:lnTo>
                  <a:cubicBezTo>
                    <a:pt x="486" y="353"/>
                    <a:pt x="486" y="353"/>
                    <a:pt x="486" y="353"/>
                  </a:cubicBezTo>
                  <a:cubicBezTo>
                    <a:pt x="471" y="353"/>
                    <a:pt x="471" y="368"/>
                    <a:pt x="471" y="368"/>
                  </a:cubicBezTo>
                  <a:cubicBezTo>
                    <a:pt x="471" y="383"/>
                    <a:pt x="471" y="398"/>
                    <a:pt x="486" y="398"/>
                  </a:cubicBezTo>
                  <a:cubicBezTo>
                    <a:pt x="603" y="398"/>
                    <a:pt x="603" y="398"/>
                    <a:pt x="603" y="398"/>
                  </a:cubicBezTo>
                  <a:cubicBezTo>
                    <a:pt x="618" y="398"/>
                    <a:pt x="618" y="383"/>
                    <a:pt x="618" y="368"/>
                  </a:cubicBezTo>
                  <a:cubicBezTo>
                    <a:pt x="618" y="368"/>
                    <a:pt x="618" y="353"/>
                    <a:pt x="603" y="3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1" name="Freeform 176">
              <a:extLst>
                <a:ext uri="{FF2B5EF4-FFF2-40B4-BE49-F238E27FC236}">
                  <a16:creationId xmlns:a16="http://schemas.microsoft.com/office/drawing/2014/main" id="{17CC452A-9FFC-4DD9-A129-D06AF13E8156}"/>
                </a:ext>
              </a:extLst>
            </p:cNvPr>
            <p:cNvSpPr>
              <a:spLocks noChangeArrowheads="1"/>
            </p:cNvSpPr>
            <p:nvPr/>
          </p:nvSpPr>
          <p:spPr bwMode="auto">
            <a:xfrm>
              <a:off x="2579248" y="1608066"/>
              <a:ext cx="154621" cy="228602"/>
            </a:xfrm>
            <a:custGeom>
              <a:avLst/>
              <a:gdLst>
                <a:gd name="T0" fmla="*/ 127887 w 428"/>
                <a:gd name="T1" fmla="*/ 116825 h 634"/>
                <a:gd name="T2" fmla="*/ 127887 w 428"/>
                <a:gd name="T3" fmla="*/ 116825 h 634"/>
                <a:gd name="T4" fmla="*/ 143783 w 428"/>
                <a:gd name="T5" fmla="*/ 68869 h 634"/>
                <a:gd name="T6" fmla="*/ 79839 w 428"/>
                <a:gd name="T7" fmla="*/ 0 h 634"/>
                <a:gd name="T8" fmla="*/ 16257 w 428"/>
                <a:gd name="T9" fmla="*/ 68869 h 634"/>
                <a:gd name="T10" fmla="*/ 26734 w 428"/>
                <a:gd name="T11" fmla="*/ 116825 h 634"/>
                <a:gd name="T12" fmla="*/ 0 w 428"/>
                <a:gd name="T13" fmla="*/ 153964 h 634"/>
                <a:gd name="T14" fmla="*/ 0 w 428"/>
                <a:gd name="T15" fmla="*/ 185694 h 634"/>
                <a:gd name="T16" fmla="*/ 42629 w 428"/>
                <a:gd name="T17" fmla="*/ 228241 h 634"/>
                <a:gd name="T18" fmla="*/ 111631 w 428"/>
                <a:gd name="T19" fmla="*/ 228241 h 634"/>
                <a:gd name="T20" fmla="*/ 154260 w 428"/>
                <a:gd name="T21" fmla="*/ 185694 h 634"/>
                <a:gd name="T22" fmla="*/ 154260 w 428"/>
                <a:gd name="T23" fmla="*/ 153964 h 634"/>
                <a:gd name="T24" fmla="*/ 127887 w 428"/>
                <a:gd name="T25" fmla="*/ 116825 h 634"/>
                <a:gd name="T26" fmla="*/ 26734 w 428"/>
                <a:gd name="T27" fmla="*/ 68869 h 634"/>
                <a:gd name="T28" fmla="*/ 26734 w 428"/>
                <a:gd name="T29" fmla="*/ 68869 h 634"/>
                <a:gd name="T30" fmla="*/ 79839 w 428"/>
                <a:gd name="T31" fmla="*/ 15865 h 634"/>
                <a:gd name="T32" fmla="*/ 127887 w 428"/>
                <a:gd name="T33" fmla="*/ 68869 h 634"/>
                <a:gd name="T34" fmla="*/ 79839 w 428"/>
                <a:gd name="T35" fmla="*/ 127282 h 634"/>
                <a:gd name="T36" fmla="*/ 26734 w 428"/>
                <a:gd name="T37" fmla="*/ 68869 h 634"/>
                <a:gd name="T38" fmla="*/ 143783 w 428"/>
                <a:gd name="T39" fmla="*/ 180646 h 634"/>
                <a:gd name="T40" fmla="*/ 143783 w 428"/>
                <a:gd name="T41" fmla="*/ 180646 h 634"/>
                <a:gd name="T42" fmla="*/ 106573 w 428"/>
                <a:gd name="T43" fmla="*/ 212376 h 634"/>
                <a:gd name="T44" fmla="*/ 48048 w 428"/>
                <a:gd name="T45" fmla="*/ 212376 h 634"/>
                <a:gd name="T46" fmla="*/ 16257 w 428"/>
                <a:gd name="T47" fmla="*/ 180646 h 634"/>
                <a:gd name="T48" fmla="*/ 16257 w 428"/>
                <a:gd name="T49" fmla="*/ 159372 h 634"/>
                <a:gd name="T50" fmla="*/ 42629 w 428"/>
                <a:gd name="T51" fmla="*/ 127282 h 634"/>
                <a:gd name="T52" fmla="*/ 79839 w 428"/>
                <a:gd name="T53" fmla="*/ 143507 h 634"/>
                <a:gd name="T54" fmla="*/ 117411 w 428"/>
                <a:gd name="T55" fmla="*/ 127282 h 634"/>
                <a:gd name="T56" fmla="*/ 143783 w 428"/>
                <a:gd name="T57" fmla="*/ 159372 h 634"/>
                <a:gd name="T58" fmla="*/ 143783 w 428"/>
                <a:gd name="T59" fmla="*/ 180646 h 6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8" h="634">
                  <a:moveTo>
                    <a:pt x="354" y="324"/>
                  </a:moveTo>
                  <a:lnTo>
                    <a:pt x="354" y="324"/>
                  </a:lnTo>
                  <a:cubicBezTo>
                    <a:pt x="383" y="280"/>
                    <a:pt x="398" y="250"/>
                    <a:pt x="398" y="191"/>
                  </a:cubicBezTo>
                  <a:cubicBezTo>
                    <a:pt x="398" y="89"/>
                    <a:pt x="309" y="0"/>
                    <a:pt x="221" y="0"/>
                  </a:cubicBezTo>
                  <a:cubicBezTo>
                    <a:pt x="118" y="0"/>
                    <a:pt x="45" y="89"/>
                    <a:pt x="45" y="191"/>
                  </a:cubicBezTo>
                  <a:cubicBezTo>
                    <a:pt x="45" y="250"/>
                    <a:pt x="59" y="280"/>
                    <a:pt x="74" y="324"/>
                  </a:cubicBezTo>
                  <a:cubicBezTo>
                    <a:pt x="30" y="339"/>
                    <a:pt x="0" y="383"/>
                    <a:pt x="0" y="427"/>
                  </a:cubicBezTo>
                  <a:cubicBezTo>
                    <a:pt x="0" y="515"/>
                    <a:pt x="0" y="515"/>
                    <a:pt x="0" y="515"/>
                  </a:cubicBezTo>
                  <a:cubicBezTo>
                    <a:pt x="0" y="574"/>
                    <a:pt x="59" y="633"/>
                    <a:pt x="118" y="633"/>
                  </a:cubicBezTo>
                  <a:cubicBezTo>
                    <a:pt x="309" y="633"/>
                    <a:pt x="309" y="633"/>
                    <a:pt x="309" y="633"/>
                  </a:cubicBezTo>
                  <a:cubicBezTo>
                    <a:pt x="383" y="633"/>
                    <a:pt x="427" y="574"/>
                    <a:pt x="427" y="515"/>
                  </a:cubicBezTo>
                  <a:cubicBezTo>
                    <a:pt x="427" y="427"/>
                    <a:pt x="427" y="427"/>
                    <a:pt x="427" y="427"/>
                  </a:cubicBezTo>
                  <a:cubicBezTo>
                    <a:pt x="427" y="383"/>
                    <a:pt x="398" y="339"/>
                    <a:pt x="354" y="324"/>
                  </a:cubicBezTo>
                  <a:close/>
                  <a:moveTo>
                    <a:pt x="74" y="191"/>
                  </a:moveTo>
                  <a:lnTo>
                    <a:pt x="74" y="191"/>
                  </a:lnTo>
                  <a:cubicBezTo>
                    <a:pt x="74" y="103"/>
                    <a:pt x="148" y="44"/>
                    <a:pt x="221" y="44"/>
                  </a:cubicBezTo>
                  <a:cubicBezTo>
                    <a:pt x="295" y="44"/>
                    <a:pt x="354" y="103"/>
                    <a:pt x="354" y="191"/>
                  </a:cubicBezTo>
                  <a:cubicBezTo>
                    <a:pt x="354" y="280"/>
                    <a:pt x="295" y="353"/>
                    <a:pt x="221" y="353"/>
                  </a:cubicBezTo>
                  <a:cubicBezTo>
                    <a:pt x="148" y="353"/>
                    <a:pt x="74" y="280"/>
                    <a:pt x="74" y="191"/>
                  </a:cubicBezTo>
                  <a:close/>
                  <a:moveTo>
                    <a:pt x="398" y="501"/>
                  </a:moveTo>
                  <a:lnTo>
                    <a:pt x="398" y="501"/>
                  </a:lnTo>
                  <a:cubicBezTo>
                    <a:pt x="398" y="545"/>
                    <a:pt x="354" y="589"/>
                    <a:pt x="295" y="589"/>
                  </a:cubicBezTo>
                  <a:cubicBezTo>
                    <a:pt x="133" y="589"/>
                    <a:pt x="133" y="589"/>
                    <a:pt x="133" y="589"/>
                  </a:cubicBezTo>
                  <a:cubicBezTo>
                    <a:pt x="89" y="589"/>
                    <a:pt x="45" y="545"/>
                    <a:pt x="45" y="501"/>
                  </a:cubicBezTo>
                  <a:cubicBezTo>
                    <a:pt x="45" y="442"/>
                    <a:pt x="45" y="442"/>
                    <a:pt x="45" y="442"/>
                  </a:cubicBezTo>
                  <a:cubicBezTo>
                    <a:pt x="45" y="398"/>
                    <a:pt x="74" y="368"/>
                    <a:pt x="118" y="353"/>
                  </a:cubicBezTo>
                  <a:cubicBezTo>
                    <a:pt x="148" y="383"/>
                    <a:pt x="177" y="398"/>
                    <a:pt x="221" y="398"/>
                  </a:cubicBezTo>
                  <a:cubicBezTo>
                    <a:pt x="251" y="398"/>
                    <a:pt x="295" y="383"/>
                    <a:pt x="325" y="353"/>
                  </a:cubicBezTo>
                  <a:cubicBezTo>
                    <a:pt x="368" y="368"/>
                    <a:pt x="398" y="398"/>
                    <a:pt x="398" y="442"/>
                  </a:cubicBezTo>
                  <a:lnTo>
                    <a:pt x="398" y="5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2" name="Freeform 177">
              <a:extLst>
                <a:ext uri="{FF2B5EF4-FFF2-40B4-BE49-F238E27FC236}">
                  <a16:creationId xmlns:a16="http://schemas.microsoft.com/office/drawing/2014/main" id="{10844D1C-3207-4011-BA97-F87AF0D9DAF1}"/>
                </a:ext>
              </a:extLst>
            </p:cNvPr>
            <p:cNvSpPr>
              <a:spLocks noChangeArrowheads="1"/>
            </p:cNvSpPr>
            <p:nvPr/>
          </p:nvSpPr>
          <p:spPr bwMode="auto">
            <a:xfrm>
              <a:off x="2173251" y="1601425"/>
              <a:ext cx="233354" cy="233345"/>
            </a:xfrm>
            <a:custGeom>
              <a:avLst/>
              <a:gdLst>
                <a:gd name="T0" fmla="*/ 227601 w 649"/>
                <a:gd name="T1" fmla="*/ 10786 h 649"/>
                <a:gd name="T2" fmla="*/ 227601 w 649"/>
                <a:gd name="T3" fmla="*/ 10786 h 649"/>
                <a:gd name="T4" fmla="*/ 190566 w 649"/>
                <a:gd name="T5" fmla="*/ 10786 h 649"/>
                <a:gd name="T6" fmla="*/ 148138 w 649"/>
                <a:gd name="T7" fmla="*/ 58606 h 649"/>
                <a:gd name="T8" fmla="*/ 63642 w 649"/>
                <a:gd name="T9" fmla="*/ 26606 h 649"/>
                <a:gd name="T10" fmla="*/ 37035 w 649"/>
                <a:gd name="T11" fmla="*/ 32000 h 649"/>
                <a:gd name="T12" fmla="*/ 37035 w 649"/>
                <a:gd name="T13" fmla="*/ 63640 h 649"/>
                <a:gd name="T14" fmla="*/ 95283 w 649"/>
                <a:gd name="T15" fmla="*/ 111459 h 649"/>
                <a:gd name="T16" fmla="*/ 58249 w 649"/>
                <a:gd name="T17" fmla="*/ 148492 h 649"/>
                <a:gd name="T18" fmla="*/ 21214 w 649"/>
                <a:gd name="T19" fmla="*/ 137706 h 649"/>
                <a:gd name="T20" fmla="*/ 10427 w 649"/>
                <a:gd name="T21" fmla="*/ 143099 h 649"/>
                <a:gd name="T22" fmla="*/ 5393 w 649"/>
                <a:gd name="T23" fmla="*/ 158919 h 649"/>
                <a:gd name="T24" fmla="*/ 47462 w 649"/>
                <a:gd name="T25" fmla="*/ 190559 h 649"/>
                <a:gd name="T26" fmla="*/ 79463 w 649"/>
                <a:gd name="T27" fmla="*/ 227952 h 649"/>
                <a:gd name="T28" fmla="*/ 95283 w 649"/>
                <a:gd name="T29" fmla="*/ 222559 h 649"/>
                <a:gd name="T30" fmla="*/ 95283 w 649"/>
                <a:gd name="T31" fmla="*/ 211772 h 649"/>
                <a:gd name="T32" fmla="*/ 89890 w 649"/>
                <a:gd name="T33" fmla="*/ 180132 h 649"/>
                <a:gd name="T34" fmla="*/ 126924 w 649"/>
                <a:gd name="T35" fmla="*/ 143099 h 649"/>
                <a:gd name="T36" fmla="*/ 174746 w 649"/>
                <a:gd name="T37" fmla="*/ 201345 h 649"/>
                <a:gd name="T38" fmla="*/ 206387 w 649"/>
                <a:gd name="T39" fmla="*/ 201345 h 649"/>
                <a:gd name="T40" fmla="*/ 211780 w 649"/>
                <a:gd name="T41" fmla="*/ 174739 h 649"/>
                <a:gd name="T42" fmla="*/ 179780 w 649"/>
                <a:gd name="T43" fmla="*/ 90246 h 649"/>
                <a:gd name="T44" fmla="*/ 222208 w 649"/>
                <a:gd name="T45" fmla="*/ 42426 h 649"/>
                <a:gd name="T46" fmla="*/ 227601 w 649"/>
                <a:gd name="T47" fmla="*/ 10786 h 649"/>
                <a:gd name="T48" fmla="*/ 216814 w 649"/>
                <a:gd name="T49" fmla="*/ 37393 h 649"/>
                <a:gd name="T50" fmla="*/ 216814 w 649"/>
                <a:gd name="T51" fmla="*/ 37393 h 649"/>
                <a:gd name="T52" fmla="*/ 163959 w 649"/>
                <a:gd name="T53" fmla="*/ 90246 h 649"/>
                <a:gd name="T54" fmla="*/ 195960 w 649"/>
                <a:gd name="T55" fmla="*/ 174739 h 649"/>
                <a:gd name="T56" fmla="*/ 195960 w 649"/>
                <a:gd name="T57" fmla="*/ 190559 h 649"/>
                <a:gd name="T58" fmla="*/ 179780 w 649"/>
                <a:gd name="T59" fmla="*/ 190559 h 649"/>
                <a:gd name="T60" fmla="*/ 132318 w 649"/>
                <a:gd name="T61" fmla="*/ 121886 h 649"/>
                <a:gd name="T62" fmla="*/ 74069 w 649"/>
                <a:gd name="T63" fmla="*/ 174739 h 649"/>
                <a:gd name="T64" fmla="*/ 84856 w 649"/>
                <a:gd name="T65" fmla="*/ 211772 h 649"/>
                <a:gd name="T66" fmla="*/ 58249 w 649"/>
                <a:gd name="T67" fmla="*/ 180132 h 649"/>
                <a:gd name="T68" fmla="*/ 21214 w 649"/>
                <a:gd name="T69" fmla="*/ 153526 h 649"/>
                <a:gd name="T70" fmla="*/ 58249 w 649"/>
                <a:gd name="T71" fmla="*/ 164312 h 649"/>
                <a:gd name="T72" fmla="*/ 116497 w 649"/>
                <a:gd name="T73" fmla="*/ 106066 h 649"/>
                <a:gd name="T74" fmla="*/ 47462 w 649"/>
                <a:gd name="T75" fmla="*/ 52853 h 649"/>
                <a:gd name="T76" fmla="*/ 47462 w 649"/>
                <a:gd name="T77" fmla="*/ 42426 h 649"/>
                <a:gd name="T78" fmla="*/ 63642 w 649"/>
                <a:gd name="T79" fmla="*/ 42426 h 649"/>
                <a:gd name="T80" fmla="*/ 148138 w 649"/>
                <a:gd name="T81" fmla="*/ 74066 h 649"/>
                <a:gd name="T82" fmla="*/ 200994 w 649"/>
                <a:gd name="T83" fmla="*/ 21213 h 649"/>
                <a:gd name="T84" fmla="*/ 216814 w 649"/>
                <a:gd name="T85" fmla="*/ 21213 h 649"/>
                <a:gd name="T86" fmla="*/ 216814 w 649"/>
                <a:gd name="T87" fmla="*/ 37393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3" name="Freeform 178">
              <a:extLst>
                <a:ext uri="{FF2B5EF4-FFF2-40B4-BE49-F238E27FC236}">
                  <a16:creationId xmlns:a16="http://schemas.microsoft.com/office/drawing/2014/main" id="{3245DD80-1A32-45FB-9680-2BDF0003F7F9}"/>
                </a:ext>
              </a:extLst>
            </p:cNvPr>
            <p:cNvSpPr>
              <a:spLocks noChangeArrowheads="1"/>
            </p:cNvSpPr>
            <p:nvPr/>
          </p:nvSpPr>
          <p:spPr bwMode="auto">
            <a:xfrm>
              <a:off x="1812786" y="1612808"/>
              <a:ext cx="228611" cy="221962"/>
            </a:xfrm>
            <a:custGeom>
              <a:avLst/>
              <a:gdLst>
                <a:gd name="T0" fmla="*/ 217433 w 634"/>
                <a:gd name="T1" fmla="*/ 26535 h 619"/>
                <a:gd name="T2" fmla="*/ 217433 w 634"/>
                <a:gd name="T3" fmla="*/ 26535 h 619"/>
                <a:gd name="T4" fmla="*/ 196519 w 634"/>
                <a:gd name="T5" fmla="*/ 5379 h 619"/>
                <a:gd name="T6" fmla="*/ 175244 w 634"/>
                <a:gd name="T7" fmla="*/ 5379 h 619"/>
                <a:gd name="T8" fmla="*/ 148561 w 634"/>
                <a:gd name="T9" fmla="*/ 47691 h 619"/>
                <a:gd name="T10" fmla="*/ 148561 w 634"/>
                <a:gd name="T11" fmla="*/ 68489 h 619"/>
                <a:gd name="T12" fmla="*/ 159018 w 634"/>
                <a:gd name="T13" fmla="*/ 79247 h 619"/>
                <a:gd name="T14" fmla="*/ 127287 w 634"/>
                <a:gd name="T15" fmla="*/ 116180 h 619"/>
                <a:gd name="T16" fmla="*/ 84738 w 634"/>
                <a:gd name="T17" fmla="*/ 153114 h 619"/>
                <a:gd name="T18" fmla="*/ 68872 w 634"/>
                <a:gd name="T19" fmla="*/ 142357 h 619"/>
                <a:gd name="T20" fmla="*/ 47597 w 634"/>
                <a:gd name="T21" fmla="*/ 142357 h 619"/>
                <a:gd name="T22" fmla="*/ 10457 w 634"/>
                <a:gd name="T23" fmla="*/ 174271 h 619"/>
                <a:gd name="T24" fmla="*/ 10457 w 634"/>
                <a:gd name="T25" fmla="*/ 190048 h 619"/>
                <a:gd name="T26" fmla="*/ 31731 w 634"/>
                <a:gd name="T27" fmla="*/ 211205 h 619"/>
                <a:gd name="T28" fmla="*/ 68872 w 634"/>
                <a:gd name="T29" fmla="*/ 211205 h 619"/>
                <a:gd name="T30" fmla="*/ 153970 w 634"/>
                <a:gd name="T31" fmla="*/ 147736 h 619"/>
                <a:gd name="T32" fmla="*/ 217433 w 634"/>
                <a:gd name="T33" fmla="*/ 68489 h 619"/>
                <a:gd name="T34" fmla="*/ 217433 w 634"/>
                <a:gd name="T35" fmla="*/ 26535 h 619"/>
                <a:gd name="T36" fmla="*/ 206976 w 634"/>
                <a:gd name="T37" fmla="*/ 58090 h 619"/>
                <a:gd name="T38" fmla="*/ 206976 w 634"/>
                <a:gd name="T39" fmla="*/ 58090 h 619"/>
                <a:gd name="T40" fmla="*/ 148561 w 634"/>
                <a:gd name="T41" fmla="*/ 137337 h 619"/>
                <a:gd name="T42" fmla="*/ 58415 w 634"/>
                <a:gd name="T43" fmla="*/ 200447 h 619"/>
                <a:gd name="T44" fmla="*/ 37140 w 634"/>
                <a:gd name="T45" fmla="*/ 200447 h 619"/>
                <a:gd name="T46" fmla="*/ 26323 w 634"/>
                <a:gd name="T47" fmla="*/ 190048 h 619"/>
                <a:gd name="T48" fmla="*/ 26323 w 634"/>
                <a:gd name="T49" fmla="*/ 174271 h 619"/>
                <a:gd name="T50" fmla="*/ 53006 w 634"/>
                <a:gd name="T51" fmla="*/ 158493 h 619"/>
                <a:gd name="T52" fmla="*/ 63824 w 634"/>
                <a:gd name="T53" fmla="*/ 158493 h 619"/>
                <a:gd name="T54" fmla="*/ 79689 w 634"/>
                <a:gd name="T55" fmla="*/ 174271 h 619"/>
                <a:gd name="T56" fmla="*/ 180293 w 634"/>
                <a:gd name="T57" fmla="*/ 79247 h 619"/>
                <a:gd name="T58" fmla="*/ 159018 w 634"/>
                <a:gd name="T59" fmla="*/ 63110 h 619"/>
                <a:gd name="T60" fmla="*/ 159018 w 634"/>
                <a:gd name="T61" fmla="*/ 47691 h 619"/>
                <a:gd name="T62" fmla="*/ 180293 w 634"/>
                <a:gd name="T63" fmla="*/ 21156 h 619"/>
                <a:gd name="T64" fmla="*/ 196519 w 634"/>
                <a:gd name="T65" fmla="*/ 21156 h 619"/>
                <a:gd name="T66" fmla="*/ 206976 w 634"/>
                <a:gd name="T67" fmla="*/ 36934 h 619"/>
                <a:gd name="T68" fmla="*/ 206976 w 634"/>
                <a:gd name="T69" fmla="*/ 58090 h 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4" name="Freeform 179">
              <a:extLst>
                <a:ext uri="{FF2B5EF4-FFF2-40B4-BE49-F238E27FC236}">
                  <a16:creationId xmlns:a16="http://schemas.microsoft.com/office/drawing/2014/main" id="{65188BBC-D157-4AA4-8E75-FBAE5F24C3C5}"/>
                </a:ext>
              </a:extLst>
            </p:cNvPr>
            <p:cNvSpPr>
              <a:spLocks noChangeArrowheads="1"/>
            </p:cNvSpPr>
            <p:nvPr/>
          </p:nvSpPr>
          <p:spPr bwMode="auto">
            <a:xfrm>
              <a:off x="1441887" y="1612808"/>
              <a:ext cx="228610" cy="212477"/>
            </a:xfrm>
            <a:custGeom>
              <a:avLst/>
              <a:gdLst>
                <a:gd name="T0" fmla="*/ 212384 w 634"/>
                <a:gd name="T1" fmla="*/ 0 h 590"/>
                <a:gd name="T2" fmla="*/ 212384 w 634"/>
                <a:gd name="T3" fmla="*/ 0 h 590"/>
                <a:gd name="T4" fmla="*/ 148560 w 634"/>
                <a:gd name="T5" fmla="*/ 42135 h 590"/>
                <a:gd name="T6" fmla="*/ 58415 w 634"/>
                <a:gd name="T7" fmla="*/ 42135 h 590"/>
                <a:gd name="T8" fmla="*/ 0 w 634"/>
                <a:gd name="T9" fmla="*/ 95435 h 590"/>
                <a:gd name="T10" fmla="*/ 42549 w 634"/>
                <a:gd name="T11" fmla="*/ 142972 h 590"/>
                <a:gd name="T12" fmla="*/ 42549 w 634"/>
                <a:gd name="T13" fmla="*/ 201313 h 590"/>
                <a:gd name="T14" fmla="*/ 58415 w 634"/>
                <a:gd name="T15" fmla="*/ 212117 h 590"/>
                <a:gd name="T16" fmla="*/ 79689 w 634"/>
                <a:gd name="T17" fmla="*/ 212117 h 590"/>
                <a:gd name="T18" fmla="*/ 95555 w 634"/>
                <a:gd name="T19" fmla="*/ 201313 h 590"/>
                <a:gd name="T20" fmla="*/ 95555 w 634"/>
                <a:gd name="T21" fmla="*/ 142972 h 590"/>
                <a:gd name="T22" fmla="*/ 148560 w 634"/>
                <a:gd name="T23" fmla="*/ 142972 h 590"/>
                <a:gd name="T24" fmla="*/ 212384 w 634"/>
                <a:gd name="T25" fmla="*/ 185467 h 590"/>
                <a:gd name="T26" fmla="*/ 228249 w 634"/>
                <a:gd name="T27" fmla="*/ 169621 h 590"/>
                <a:gd name="T28" fmla="*/ 228249 w 634"/>
                <a:gd name="T29" fmla="*/ 15846 h 590"/>
                <a:gd name="T30" fmla="*/ 212384 w 634"/>
                <a:gd name="T31" fmla="*/ 0 h 590"/>
                <a:gd name="T32" fmla="*/ 79689 w 634"/>
                <a:gd name="T33" fmla="*/ 190869 h 590"/>
                <a:gd name="T34" fmla="*/ 79689 w 634"/>
                <a:gd name="T35" fmla="*/ 190869 h 590"/>
                <a:gd name="T36" fmla="*/ 74641 w 634"/>
                <a:gd name="T37" fmla="*/ 201313 h 590"/>
                <a:gd name="T38" fmla="*/ 63823 w 634"/>
                <a:gd name="T39" fmla="*/ 201313 h 590"/>
                <a:gd name="T40" fmla="*/ 58415 w 634"/>
                <a:gd name="T41" fmla="*/ 190869 h 590"/>
                <a:gd name="T42" fmla="*/ 58415 w 634"/>
                <a:gd name="T43" fmla="*/ 142972 h 590"/>
                <a:gd name="T44" fmla="*/ 79689 w 634"/>
                <a:gd name="T45" fmla="*/ 142972 h 590"/>
                <a:gd name="T46" fmla="*/ 79689 w 634"/>
                <a:gd name="T47" fmla="*/ 190869 h 590"/>
                <a:gd name="T48" fmla="*/ 116829 w 634"/>
                <a:gd name="T49" fmla="*/ 127126 h 590"/>
                <a:gd name="T50" fmla="*/ 116829 w 634"/>
                <a:gd name="T51" fmla="*/ 127126 h 590"/>
                <a:gd name="T52" fmla="*/ 58415 w 634"/>
                <a:gd name="T53" fmla="*/ 127126 h 590"/>
                <a:gd name="T54" fmla="*/ 15866 w 634"/>
                <a:gd name="T55" fmla="*/ 95435 h 590"/>
                <a:gd name="T56" fmla="*/ 58415 w 634"/>
                <a:gd name="T57" fmla="*/ 58341 h 590"/>
                <a:gd name="T58" fmla="*/ 116829 w 634"/>
                <a:gd name="T59" fmla="*/ 58341 h 590"/>
                <a:gd name="T60" fmla="*/ 116829 w 634"/>
                <a:gd name="T61" fmla="*/ 127126 h 590"/>
                <a:gd name="T62" fmla="*/ 148560 w 634"/>
                <a:gd name="T63" fmla="*/ 127126 h 590"/>
                <a:gd name="T64" fmla="*/ 148560 w 634"/>
                <a:gd name="T65" fmla="*/ 127126 h 590"/>
                <a:gd name="T66" fmla="*/ 127647 w 634"/>
                <a:gd name="T67" fmla="*/ 127126 h 590"/>
                <a:gd name="T68" fmla="*/ 127647 w 634"/>
                <a:gd name="T69" fmla="*/ 58341 h 590"/>
                <a:gd name="T70" fmla="*/ 148560 w 634"/>
                <a:gd name="T71" fmla="*/ 58341 h 590"/>
                <a:gd name="T72" fmla="*/ 148560 w 634"/>
                <a:gd name="T73" fmla="*/ 127126 h 590"/>
                <a:gd name="T74" fmla="*/ 212384 w 634"/>
                <a:gd name="T75" fmla="*/ 169621 h 590"/>
                <a:gd name="T76" fmla="*/ 212384 w 634"/>
                <a:gd name="T77" fmla="*/ 169621 h 590"/>
                <a:gd name="T78" fmla="*/ 164787 w 634"/>
                <a:gd name="T79" fmla="*/ 137930 h 590"/>
                <a:gd name="T80" fmla="*/ 164787 w 634"/>
                <a:gd name="T81" fmla="*/ 52939 h 590"/>
                <a:gd name="T82" fmla="*/ 212384 w 634"/>
                <a:gd name="T83" fmla="*/ 15846 h 590"/>
                <a:gd name="T84" fmla="*/ 212384 w 634"/>
                <a:gd name="T85" fmla="*/ 169621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5" name="Freeform 180">
              <a:extLst>
                <a:ext uri="{FF2B5EF4-FFF2-40B4-BE49-F238E27FC236}">
                  <a16:creationId xmlns:a16="http://schemas.microsoft.com/office/drawing/2014/main" id="{818A1EE0-7E28-4AA3-9E46-5BC468A2055F}"/>
                </a:ext>
              </a:extLst>
            </p:cNvPr>
            <p:cNvSpPr>
              <a:spLocks noChangeArrowheads="1"/>
            </p:cNvSpPr>
            <p:nvPr/>
          </p:nvSpPr>
          <p:spPr bwMode="auto">
            <a:xfrm>
              <a:off x="1091856" y="1608066"/>
              <a:ext cx="174541" cy="228602"/>
            </a:xfrm>
            <a:custGeom>
              <a:avLst/>
              <a:gdLst>
                <a:gd name="T0" fmla="*/ 26163 w 487"/>
                <a:gd name="T1" fmla="*/ 138099 h 634"/>
                <a:gd name="T2" fmla="*/ 26163 w 487"/>
                <a:gd name="T3" fmla="*/ 138099 h 634"/>
                <a:gd name="T4" fmla="*/ 26163 w 487"/>
                <a:gd name="T5" fmla="*/ 132690 h 634"/>
                <a:gd name="T6" fmla="*/ 10394 w 487"/>
                <a:gd name="T7" fmla="*/ 132690 h 634"/>
                <a:gd name="T8" fmla="*/ 15770 w 487"/>
                <a:gd name="T9" fmla="*/ 148555 h 634"/>
                <a:gd name="T10" fmla="*/ 26163 w 487"/>
                <a:gd name="T11" fmla="*/ 138099 h 634"/>
                <a:gd name="T12" fmla="*/ 163431 w 487"/>
                <a:gd name="T13" fmla="*/ 21274 h 634"/>
                <a:gd name="T14" fmla="*/ 163431 w 487"/>
                <a:gd name="T15" fmla="*/ 21274 h 634"/>
                <a:gd name="T16" fmla="*/ 0 w 487"/>
                <a:gd name="T17" fmla="*/ 180646 h 634"/>
                <a:gd name="T18" fmla="*/ 10394 w 487"/>
                <a:gd name="T19" fmla="*/ 191103 h 634"/>
                <a:gd name="T20" fmla="*/ 174183 w 487"/>
                <a:gd name="T21" fmla="*/ 32091 h 634"/>
                <a:gd name="T22" fmla="*/ 163431 w 487"/>
                <a:gd name="T23" fmla="*/ 21274 h 634"/>
                <a:gd name="T24" fmla="*/ 52685 w 487"/>
                <a:gd name="T25" fmla="*/ 47595 h 634"/>
                <a:gd name="T26" fmla="*/ 52685 w 487"/>
                <a:gd name="T27" fmla="*/ 47595 h 634"/>
                <a:gd name="T28" fmla="*/ 89600 w 487"/>
                <a:gd name="T29" fmla="*/ 15865 h 634"/>
                <a:gd name="T30" fmla="*/ 121498 w 487"/>
                <a:gd name="T31" fmla="*/ 37139 h 634"/>
                <a:gd name="T32" fmla="*/ 131891 w 487"/>
                <a:gd name="T33" fmla="*/ 26682 h 634"/>
                <a:gd name="T34" fmla="*/ 89600 w 487"/>
                <a:gd name="T35" fmla="*/ 0 h 634"/>
                <a:gd name="T36" fmla="*/ 42291 w 487"/>
                <a:gd name="T37" fmla="*/ 47595 h 634"/>
                <a:gd name="T38" fmla="*/ 42291 w 487"/>
                <a:gd name="T39" fmla="*/ 122234 h 634"/>
                <a:gd name="T40" fmla="*/ 52685 w 487"/>
                <a:gd name="T41" fmla="*/ 106368 h 634"/>
                <a:gd name="T42" fmla="*/ 52685 w 487"/>
                <a:gd name="T43" fmla="*/ 47595 h 634"/>
                <a:gd name="T44" fmla="*/ 89600 w 487"/>
                <a:gd name="T45" fmla="*/ 153964 h 634"/>
                <a:gd name="T46" fmla="*/ 89600 w 487"/>
                <a:gd name="T47" fmla="*/ 153964 h 634"/>
                <a:gd name="T48" fmla="*/ 73830 w 487"/>
                <a:gd name="T49" fmla="*/ 148555 h 634"/>
                <a:gd name="T50" fmla="*/ 63078 w 487"/>
                <a:gd name="T51" fmla="*/ 159372 h 634"/>
                <a:gd name="T52" fmla="*/ 89600 w 487"/>
                <a:gd name="T53" fmla="*/ 169829 h 634"/>
                <a:gd name="T54" fmla="*/ 136909 w 487"/>
                <a:gd name="T55" fmla="*/ 122234 h 634"/>
                <a:gd name="T56" fmla="*/ 136909 w 487"/>
                <a:gd name="T57" fmla="*/ 85095 h 634"/>
                <a:gd name="T58" fmla="*/ 126515 w 487"/>
                <a:gd name="T59" fmla="*/ 100960 h 634"/>
                <a:gd name="T60" fmla="*/ 126515 w 487"/>
                <a:gd name="T61" fmla="*/ 122234 h 634"/>
                <a:gd name="T62" fmla="*/ 89600 w 487"/>
                <a:gd name="T63" fmla="*/ 153964 h 634"/>
                <a:gd name="T64" fmla="*/ 89600 w 487"/>
                <a:gd name="T65" fmla="*/ 185694 h 634"/>
                <a:gd name="T66" fmla="*/ 89600 w 487"/>
                <a:gd name="T67" fmla="*/ 185694 h 634"/>
                <a:gd name="T68" fmla="*/ 52685 w 487"/>
                <a:gd name="T69" fmla="*/ 169829 h 634"/>
                <a:gd name="T70" fmla="*/ 42291 w 487"/>
                <a:gd name="T71" fmla="*/ 180646 h 634"/>
                <a:gd name="T72" fmla="*/ 84224 w 487"/>
                <a:gd name="T73" fmla="*/ 196511 h 634"/>
                <a:gd name="T74" fmla="*/ 84224 w 487"/>
                <a:gd name="T75" fmla="*/ 212376 h 634"/>
                <a:gd name="T76" fmla="*/ 73830 w 487"/>
                <a:gd name="T77" fmla="*/ 212376 h 634"/>
                <a:gd name="T78" fmla="*/ 68454 w 487"/>
                <a:gd name="T79" fmla="*/ 217785 h 634"/>
                <a:gd name="T80" fmla="*/ 73830 w 487"/>
                <a:gd name="T81" fmla="*/ 228241 h 634"/>
                <a:gd name="T82" fmla="*/ 105370 w 487"/>
                <a:gd name="T83" fmla="*/ 228241 h 634"/>
                <a:gd name="T84" fmla="*/ 110746 w 487"/>
                <a:gd name="T85" fmla="*/ 217785 h 634"/>
                <a:gd name="T86" fmla="*/ 105370 w 487"/>
                <a:gd name="T87" fmla="*/ 212376 h 634"/>
                <a:gd name="T88" fmla="*/ 94976 w 487"/>
                <a:gd name="T89" fmla="*/ 212376 h 634"/>
                <a:gd name="T90" fmla="*/ 94976 w 487"/>
                <a:gd name="T91" fmla="*/ 196511 h 634"/>
                <a:gd name="T92" fmla="*/ 168807 w 487"/>
                <a:gd name="T93" fmla="*/ 132690 h 634"/>
                <a:gd name="T94" fmla="*/ 153037 w 487"/>
                <a:gd name="T95" fmla="*/ 132690 h 634"/>
                <a:gd name="T96" fmla="*/ 89600 w 487"/>
                <a:gd name="T97" fmla="*/ 185694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7" h="634">
                  <a:moveTo>
                    <a:pt x="73" y="383"/>
                  </a:moveTo>
                  <a:lnTo>
                    <a:pt x="73" y="383"/>
                  </a:lnTo>
                  <a:cubicBezTo>
                    <a:pt x="73" y="368"/>
                    <a:pt x="73" y="368"/>
                    <a:pt x="73" y="368"/>
                  </a:cubicBezTo>
                  <a:cubicBezTo>
                    <a:pt x="29" y="368"/>
                    <a:pt x="29" y="368"/>
                    <a:pt x="29" y="368"/>
                  </a:cubicBezTo>
                  <a:cubicBezTo>
                    <a:pt x="29" y="383"/>
                    <a:pt x="44" y="398"/>
                    <a:pt x="44" y="412"/>
                  </a:cubicBezTo>
                  <a:lnTo>
                    <a:pt x="73" y="383"/>
                  </a:lnTo>
                  <a:close/>
                  <a:moveTo>
                    <a:pt x="456" y="59"/>
                  </a:moveTo>
                  <a:lnTo>
                    <a:pt x="456" y="59"/>
                  </a:lnTo>
                  <a:cubicBezTo>
                    <a:pt x="0" y="501"/>
                    <a:pt x="0" y="501"/>
                    <a:pt x="0" y="501"/>
                  </a:cubicBezTo>
                  <a:cubicBezTo>
                    <a:pt x="29" y="530"/>
                    <a:pt x="29" y="530"/>
                    <a:pt x="29" y="530"/>
                  </a:cubicBezTo>
                  <a:cubicBezTo>
                    <a:pt x="486" y="89"/>
                    <a:pt x="486" y="89"/>
                    <a:pt x="486" y="89"/>
                  </a:cubicBezTo>
                  <a:lnTo>
                    <a:pt x="456" y="59"/>
                  </a:lnTo>
                  <a:close/>
                  <a:moveTo>
                    <a:pt x="147" y="132"/>
                  </a:moveTo>
                  <a:lnTo>
                    <a:pt x="147" y="132"/>
                  </a:lnTo>
                  <a:cubicBezTo>
                    <a:pt x="147" y="89"/>
                    <a:pt x="191" y="44"/>
                    <a:pt x="250" y="44"/>
                  </a:cubicBezTo>
                  <a:cubicBezTo>
                    <a:pt x="294" y="44"/>
                    <a:pt x="323" y="74"/>
                    <a:pt x="339" y="103"/>
                  </a:cubicBezTo>
                  <a:cubicBezTo>
                    <a:pt x="368" y="74"/>
                    <a:pt x="368" y="74"/>
                    <a:pt x="368" y="74"/>
                  </a:cubicBezTo>
                  <a:cubicBezTo>
                    <a:pt x="353" y="30"/>
                    <a:pt x="309" y="0"/>
                    <a:pt x="250" y="0"/>
                  </a:cubicBezTo>
                  <a:cubicBezTo>
                    <a:pt x="176" y="0"/>
                    <a:pt x="118" y="59"/>
                    <a:pt x="118" y="132"/>
                  </a:cubicBezTo>
                  <a:cubicBezTo>
                    <a:pt x="118" y="339"/>
                    <a:pt x="118" y="339"/>
                    <a:pt x="118" y="339"/>
                  </a:cubicBezTo>
                  <a:lnTo>
                    <a:pt x="147" y="295"/>
                  </a:lnTo>
                  <a:lnTo>
                    <a:pt x="147" y="132"/>
                  </a:lnTo>
                  <a:close/>
                  <a:moveTo>
                    <a:pt x="250" y="427"/>
                  </a:moveTo>
                  <a:lnTo>
                    <a:pt x="250" y="427"/>
                  </a:lnTo>
                  <a:cubicBezTo>
                    <a:pt x="235" y="427"/>
                    <a:pt x="221" y="427"/>
                    <a:pt x="206" y="412"/>
                  </a:cubicBezTo>
                  <a:cubicBezTo>
                    <a:pt x="176" y="442"/>
                    <a:pt x="176" y="442"/>
                    <a:pt x="176" y="442"/>
                  </a:cubicBezTo>
                  <a:cubicBezTo>
                    <a:pt x="191" y="457"/>
                    <a:pt x="221" y="471"/>
                    <a:pt x="250" y="471"/>
                  </a:cubicBezTo>
                  <a:cubicBezTo>
                    <a:pt x="323" y="471"/>
                    <a:pt x="382" y="412"/>
                    <a:pt x="382" y="339"/>
                  </a:cubicBezTo>
                  <a:cubicBezTo>
                    <a:pt x="382" y="236"/>
                    <a:pt x="382" y="236"/>
                    <a:pt x="382" y="236"/>
                  </a:cubicBezTo>
                  <a:cubicBezTo>
                    <a:pt x="353" y="280"/>
                    <a:pt x="353" y="280"/>
                    <a:pt x="353" y="280"/>
                  </a:cubicBezTo>
                  <a:cubicBezTo>
                    <a:pt x="353" y="339"/>
                    <a:pt x="353" y="339"/>
                    <a:pt x="353" y="339"/>
                  </a:cubicBezTo>
                  <a:cubicBezTo>
                    <a:pt x="353" y="383"/>
                    <a:pt x="309" y="427"/>
                    <a:pt x="250" y="427"/>
                  </a:cubicBezTo>
                  <a:close/>
                  <a:moveTo>
                    <a:pt x="250" y="515"/>
                  </a:moveTo>
                  <a:lnTo>
                    <a:pt x="250" y="515"/>
                  </a:lnTo>
                  <a:cubicBezTo>
                    <a:pt x="206" y="515"/>
                    <a:pt x="176" y="501"/>
                    <a:pt x="147" y="471"/>
                  </a:cubicBezTo>
                  <a:cubicBezTo>
                    <a:pt x="118" y="501"/>
                    <a:pt x="118" y="501"/>
                    <a:pt x="118" y="501"/>
                  </a:cubicBezTo>
                  <a:cubicBezTo>
                    <a:pt x="147" y="530"/>
                    <a:pt x="191" y="545"/>
                    <a:pt x="235" y="545"/>
                  </a:cubicBezTo>
                  <a:cubicBezTo>
                    <a:pt x="235" y="589"/>
                    <a:pt x="235" y="589"/>
                    <a:pt x="235" y="589"/>
                  </a:cubicBezTo>
                  <a:cubicBezTo>
                    <a:pt x="206" y="589"/>
                    <a:pt x="206" y="589"/>
                    <a:pt x="206" y="589"/>
                  </a:cubicBezTo>
                  <a:lnTo>
                    <a:pt x="191" y="604"/>
                  </a:lnTo>
                  <a:cubicBezTo>
                    <a:pt x="191" y="619"/>
                    <a:pt x="206" y="633"/>
                    <a:pt x="206" y="633"/>
                  </a:cubicBezTo>
                  <a:cubicBezTo>
                    <a:pt x="294" y="633"/>
                    <a:pt x="294" y="633"/>
                    <a:pt x="294" y="633"/>
                  </a:cubicBezTo>
                  <a:cubicBezTo>
                    <a:pt x="294" y="633"/>
                    <a:pt x="309" y="619"/>
                    <a:pt x="309" y="604"/>
                  </a:cubicBezTo>
                  <a:lnTo>
                    <a:pt x="294" y="589"/>
                  </a:lnTo>
                  <a:cubicBezTo>
                    <a:pt x="265" y="589"/>
                    <a:pt x="265" y="589"/>
                    <a:pt x="265" y="589"/>
                  </a:cubicBezTo>
                  <a:cubicBezTo>
                    <a:pt x="265" y="545"/>
                    <a:pt x="265" y="545"/>
                    <a:pt x="265" y="545"/>
                  </a:cubicBezTo>
                  <a:cubicBezTo>
                    <a:pt x="368" y="545"/>
                    <a:pt x="441" y="471"/>
                    <a:pt x="471" y="368"/>
                  </a:cubicBezTo>
                  <a:cubicBezTo>
                    <a:pt x="427" y="368"/>
                    <a:pt x="427" y="368"/>
                    <a:pt x="427" y="368"/>
                  </a:cubicBezTo>
                  <a:cubicBezTo>
                    <a:pt x="412" y="457"/>
                    <a:pt x="339" y="515"/>
                    <a:pt x="250" y="51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6" name="Freeform 181">
              <a:extLst>
                <a:ext uri="{FF2B5EF4-FFF2-40B4-BE49-F238E27FC236}">
                  <a16:creationId xmlns:a16="http://schemas.microsoft.com/office/drawing/2014/main" id="{018D3170-7702-47A7-9C2B-943F80A09561}"/>
                </a:ext>
              </a:extLst>
            </p:cNvPr>
            <p:cNvSpPr>
              <a:spLocks noChangeArrowheads="1"/>
            </p:cNvSpPr>
            <p:nvPr/>
          </p:nvSpPr>
          <p:spPr bwMode="auto">
            <a:xfrm>
              <a:off x="741826" y="1608066"/>
              <a:ext cx="158415" cy="228602"/>
            </a:xfrm>
            <a:custGeom>
              <a:avLst/>
              <a:gdLst>
                <a:gd name="T0" fmla="*/ 158057 w 443"/>
                <a:gd name="T1" fmla="*/ 132690 h 634"/>
                <a:gd name="T2" fmla="*/ 158057 w 443"/>
                <a:gd name="T3" fmla="*/ 132690 h 634"/>
                <a:gd name="T4" fmla="*/ 142323 w 443"/>
                <a:gd name="T5" fmla="*/ 132690 h 634"/>
                <a:gd name="T6" fmla="*/ 79029 w 443"/>
                <a:gd name="T7" fmla="*/ 185694 h 634"/>
                <a:gd name="T8" fmla="*/ 15734 w 443"/>
                <a:gd name="T9" fmla="*/ 132690 h 634"/>
                <a:gd name="T10" fmla="*/ 0 w 443"/>
                <a:gd name="T11" fmla="*/ 132690 h 634"/>
                <a:gd name="T12" fmla="*/ 73665 w 443"/>
                <a:gd name="T13" fmla="*/ 196511 h 634"/>
                <a:gd name="T14" fmla="*/ 73665 w 443"/>
                <a:gd name="T15" fmla="*/ 212376 h 634"/>
                <a:gd name="T16" fmla="*/ 63294 w 443"/>
                <a:gd name="T17" fmla="*/ 212376 h 634"/>
                <a:gd name="T18" fmla="*/ 57931 w 443"/>
                <a:gd name="T19" fmla="*/ 217785 h 634"/>
                <a:gd name="T20" fmla="*/ 63294 w 443"/>
                <a:gd name="T21" fmla="*/ 228241 h 634"/>
                <a:gd name="T22" fmla="*/ 94763 w 443"/>
                <a:gd name="T23" fmla="*/ 228241 h 634"/>
                <a:gd name="T24" fmla="*/ 100127 w 443"/>
                <a:gd name="T25" fmla="*/ 217785 h 634"/>
                <a:gd name="T26" fmla="*/ 94763 w 443"/>
                <a:gd name="T27" fmla="*/ 212376 h 634"/>
                <a:gd name="T28" fmla="*/ 84393 w 443"/>
                <a:gd name="T29" fmla="*/ 212376 h 634"/>
                <a:gd name="T30" fmla="*/ 84393 w 443"/>
                <a:gd name="T31" fmla="*/ 196511 h 634"/>
                <a:gd name="T32" fmla="*/ 158057 w 443"/>
                <a:gd name="T33" fmla="*/ 132690 h 634"/>
                <a:gd name="T34" fmla="*/ 79029 w 443"/>
                <a:gd name="T35" fmla="*/ 169829 h 634"/>
                <a:gd name="T36" fmla="*/ 79029 w 443"/>
                <a:gd name="T37" fmla="*/ 169829 h 634"/>
                <a:gd name="T38" fmla="*/ 126231 w 443"/>
                <a:gd name="T39" fmla="*/ 122234 h 634"/>
                <a:gd name="T40" fmla="*/ 126231 w 443"/>
                <a:gd name="T41" fmla="*/ 47595 h 634"/>
                <a:gd name="T42" fmla="*/ 79029 w 443"/>
                <a:gd name="T43" fmla="*/ 0 h 634"/>
                <a:gd name="T44" fmla="*/ 31826 w 443"/>
                <a:gd name="T45" fmla="*/ 47595 h 634"/>
                <a:gd name="T46" fmla="*/ 31826 w 443"/>
                <a:gd name="T47" fmla="*/ 122234 h 634"/>
                <a:gd name="T48" fmla="*/ 79029 w 443"/>
                <a:gd name="T49" fmla="*/ 169829 h 634"/>
                <a:gd name="T50" fmla="*/ 42196 w 443"/>
                <a:gd name="T51" fmla="*/ 47595 h 634"/>
                <a:gd name="T52" fmla="*/ 42196 w 443"/>
                <a:gd name="T53" fmla="*/ 47595 h 634"/>
                <a:gd name="T54" fmla="*/ 79029 w 443"/>
                <a:gd name="T55" fmla="*/ 15865 h 634"/>
                <a:gd name="T56" fmla="*/ 115861 w 443"/>
                <a:gd name="T57" fmla="*/ 47595 h 634"/>
                <a:gd name="T58" fmla="*/ 115861 w 443"/>
                <a:gd name="T59" fmla="*/ 122234 h 634"/>
                <a:gd name="T60" fmla="*/ 79029 w 443"/>
                <a:gd name="T61" fmla="*/ 153964 h 634"/>
                <a:gd name="T62" fmla="*/ 42196 w 443"/>
                <a:gd name="T63" fmla="*/ 122234 h 634"/>
                <a:gd name="T64" fmla="*/ 42196 w 443"/>
                <a:gd name="T65" fmla="*/ 47595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7" name="Freeform 182">
              <a:extLst>
                <a:ext uri="{FF2B5EF4-FFF2-40B4-BE49-F238E27FC236}">
                  <a16:creationId xmlns:a16="http://schemas.microsoft.com/office/drawing/2014/main" id="{A555591D-28A0-4933-9BA2-77B3E2F92D8E}"/>
                </a:ext>
              </a:extLst>
            </p:cNvPr>
            <p:cNvSpPr>
              <a:spLocks noChangeArrowheads="1"/>
            </p:cNvSpPr>
            <p:nvPr/>
          </p:nvSpPr>
          <p:spPr bwMode="auto">
            <a:xfrm>
              <a:off x="4016365" y="1236231"/>
              <a:ext cx="228610" cy="228602"/>
            </a:xfrm>
            <a:custGeom>
              <a:avLst/>
              <a:gdLst>
                <a:gd name="T0" fmla="*/ 217432 w 634"/>
                <a:gd name="T1" fmla="*/ 5056 h 633"/>
                <a:gd name="T2" fmla="*/ 217432 w 634"/>
                <a:gd name="T3" fmla="*/ 5056 h 633"/>
                <a:gd name="T4" fmla="*/ 0 w 634"/>
                <a:gd name="T5" fmla="*/ 111592 h 633"/>
                <a:gd name="T6" fmla="*/ 68871 w 634"/>
                <a:gd name="T7" fmla="*/ 154207 h 633"/>
                <a:gd name="T8" fmla="*/ 111420 w 634"/>
                <a:gd name="T9" fmla="*/ 228241 h 633"/>
                <a:gd name="T10" fmla="*/ 222841 w 634"/>
                <a:gd name="T11" fmla="*/ 10473 h 633"/>
                <a:gd name="T12" fmla="*/ 217432 w 634"/>
                <a:gd name="T13" fmla="*/ 5056 h 633"/>
                <a:gd name="T14" fmla="*/ 26683 w 634"/>
                <a:gd name="T15" fmla="*/ 111592 h 633"/>
                <a:gd name="T16" fmla="*/ 26683 w 634"/>
                <a:gd name="T17" fmla="*/ 111592 h 633"/>
                <a:gd name="T18" fmla="*/ 191109 w 634"/>
                <a:gd name="T19" fmla="*/ 31780 h 633"/>
                <a:gd name="T20" fmla="*/ 74280 w 634"/>
                <a:gd name="T21" fmla="*/ 137956 h 633"/>
                <a:gd name="T22" fmla="*/ 26683 w 634"/>
                <a:gd name="T23" fmla="*/ 111592 h 633"/>
                <a:gd name="T24" fmla="*/ 111420 w 634"/>
                <a:gd name="T25" fmla="*/ 201878 h 633"/>
                <a:gd name="T26" fmla="*/ 111420 w 634"/>
                <a:gd name="T27" fmla="*/ 201878 h 633"/>
                <a:gd name="T28" fmla="*/ 85098 w 634"/>
                <a:gd name="T29" fmla="*/ 143373 h 633"/>
                <a:gd name="T30" fmla="*/ 196518 w 634"/>
                <a:gd name="T31" fmla="*/ 36836 h 633"/>
                <a:gd name="T32" fmla="*/ 111420 w 634"/>
                <a:gd name="T33" fmla="*/ 201878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dirty="0">
                <a:cs typeface="+mn-ea"/>
                <a:sym typeface="+mn-lt"/>
              </a:endParaRPr>
            </a:p>
          </p:txBody>
        </p:sp>
        <p:sp>
          <p:nvSpPr>
            <p:cNvPr id="188" name="Freeform 183">
              <a:extLst>
                <a:ext uri="{FF2B5EF4-FFF2-40B4-BE49-F238E27FC236}">
                  <a16:creationId xmlns:a16="http://schemas.microsoft.com/office/drawing/2014/main" id="{261C4F26-A334-4F61-BF4E-7AC64298C98C}"/>
                </a:ext>
              </a:extLst>
            </p:cNvPr>
            <p:cNvSpPr>
              <a:spLocks noChangeArrowheads="1"/>
            </p:cNvSpPr>
            <p:nvPr/>
          </p:nvSpPr>
          <p:spPr bwMode="auto">
            <a:xfrm>
              <a:off x="3646414" y="1240974"/>
              <a:ext cx="228610" cy="222911"/>
            </a:xfrm>
            <a:custGeom>
              <a:avLst/>
              <a:gdLst>
                <a:gd name="T0" fmla="*/ 116829 w 634"/>
                <a:gd name="T1" fmla="*/ 0 h 619"/>
                <a:gd name="T2" fmla="*/ 116829 w 634"/>
                <a:gd name="T3" fmla="*/ 0 h 619"/>
                <a:gd name="T4" fmla="*/ 0 w 634"/>
                <a:gd name="T5" fmla="*/ 63740 h 619"/>
                <a:gd name="T6" fmla="*/ 0 w 634"/>
                <a:gd name="T7" fmla="*/ 196263 h 619"/>
                <a:gd name="T8" fmla="*/ 32092 w 634"/>
                <a:gd name="T9" fmla="*/ 222551 h 619"/>
                <a:gd name="T10" fmla="*/ 201927 w 634"/>
                <a:gd name="T11" fmla="*/ 222551 h 619"/>
                <a:gd name="T12" fmla="*/ 228249 w 634"/>
                <a:gd name="T13" fmla="*/ 196263 h 619"/>
                <a:gd name="T14" fmla="*/ 228249 w 634"/>
                <a:gd name="T15" fmla="*/ 63740 h 619"/>
                <a:gd name="T16" fmla="*/ 116829 w 634"/>
                <a:gd name="T17" fmla="*/ 0 h 619"/>
                <a:gd name="T18" fmla="*/ 16226 w 634"/>
                <a:gd name="T19" fmla="*/ 196263 h 619"/>
                <a:gd name="T20" fmla="*/ 16226 w 634"/>
                <a:gd name="T21" fmla="*/ 196263 h 619"/>
                <a:gd name="T22" fmla="*/ 16226 w 634"/>
                <a:gd name="T23" fmla="*/ 84987 h 619"/>
                <a:gd name="T24" fmla="*/ 79689 w 634"/>
                <a:gd name="T25" fmla="*/ 137924 h 619"/>
                <a:gd name="T26" fmla="*/ 16226 w 634"/>
                <a:gd name="T27" fmla="*/ 201664 h 619"/>
                <a:gd name="T28" fmla="*/ 16226 w 634"/>
                <a:gd name="T29" fmla="*/ 196263 h 619"/>
                <a:gd name="T30" fmla="*/ 26683 w 634"/>
                <a:gd name="T31" fmla="*/ 212108 h 619"/>
                <a:gd name="T32" fmla="*/ 26683 w 634"/>
                <a:gd name="T33" fmla="*/ 212108 h 619"/>
                <a:gd name="T34" fmla="*/ 90506 w 634"/>
                <a:gd name="T35" fmla="*/ 143326 h 619"/>
                <a:gd name="T36" fmla="*/ 116829 w 634"/>
                <a:gd name="T37" fmla="*/ 159171 h 619"/>
                <a:gd name="T38" fmla="*/ 138104 w 634"/>
                <a:gd name="T39" fmla="*/ 143326 h 619"/>
                <a:gd name="T40" fmla="*/ 201927 w 634"/>
                <a:gd name="T41" fmla="*/ 212108 h 619"/>
                <a:gd name="T42" fmla="*/ 26683 w 634"/>
                <a:gd name="T43" fmla="*/ 212108 h 619"/>
                <a:gd name="T44" fmla="*/ 212384 w 634"/>
                <a:gd name="T45" fmla="*/ 196263 h 619"/>
                <a:gd name="T46" fmla="*/ 212384 w 634"/>
                <a:gd name="T47" fmla="*/ 196263 h 619"/>
                <a:gd name="T48" fmla="*/ 212384 w 634"/>
                <a:gd name="T49" fmla="*/ 201664 h 619"/>
                <a:gd name="T50" fmla="*/ 148560 w 634"/>
                <a:gd name="T51" fmla="*/ 137924 h 619"/>
                <a:gd name="T52" fmla="*/ 212384 w 634"/>
                <a:gd name="T53" fmla="*/ 84987 h 619"/>
                <a:gd name="T54" fmla="*/ 212384 w 634"/>
                <a:gd name="T55" fmla="*/ 196263 h 619"/>
                <a:gd name="T56" fmla="*/ 116829 w 634"/>
                <a:gd name="T57" fmla="*/ 143326 h 619"/>
                <a:gd name="T58" fmla="*/ 116829 w 634"/>
                <a:gd name="T59" fmla="*/ 143326 h 619"/>
                <a:gd name="T60" fmla="*/ 16226 w 634"/>
                <a:gd name="T61" fmla="*/ 69142 h 619"/>
                <a:gd name="T62" fmla="*/ 116829 w 634"/>
                <a:gd name="T63" fmla="*/ 16205 h 619"/>
                <a:gd name="T64" fmla="*/ 212384 w 634"/>
                <a:gd name="T65" fmla="*/ 69142 h 619"/>
                <a:gd name="T66" fmla="*/ 116829 w 634"/>
                <a:gd name="T67" fmla="*/ 14332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89" name="Freeform 184">
              <a:extLst>
                <a:ext uri="{FF2B5EF4-FFF2-40B4-BE49-F238E27FC236}">
                  <a16:creationId xmlns:a16="http://schemas.microsoft.com/office/drawing/2014/main" id="{C013F9F3-9A26-4E31-9ABE-38FFF69DCE71}"/>
                </a:ext>
              </a:extLst>
            </p:cNvPr>
            <p:cNvSpPr>
              <a:spLocks noChangeArrowheads="1"/>
            </p:cNvSpPr>
            <p:nvPr/>
          </p:nvSpPr>
          <p:spPr bwMode="auto">
            <a:xfrm>
              <a:off x="3279309" y="1268482"/>
              <a:ext cx="228611" cy="169791"/>
            </a:xfrm>
            <a:custGeom>
              <a:avLst/>
              <a:gdLst>
                <a:gd name="T0" fmla="*/ 121878 w 634"/>
                <a:gd name="T1" fmla="*/ 100723 h 472"/>
                <a:gd name="T2" fmla="*/ 121878 w 634"/>
                <a:gd name="T3" fmla="*/ 100723 h 472"/>
                <a:gd name="T4" fmla="*/ 37140 w 634"/>
                <a:gd name="T5" fmla="*/ 100723 h 472"/>
                <a:gd name="T6" fmla="*/ 26323 w 634"/>
                <a:gd name="T7" fmla="*/ 105760 h 472"/>
                <a:gd name="T8" fmla="*/ 37140 w 634"/>
                <a:gd name="T9" fmla="*/ 111156 h 472"/>
                <a:gd name="T10" fmla="*/ 121878 w 634"/>
                <a:gd name="T11" fmla="*/ 111156 h 472"/>
                <a:gd name="T12" fmla="*/ 127287 w 634"/>
                <a:gd name="T13" fmla="*/ 105760 h 472"/>
                <a:gd name="T14" fmla="*/ 121878 w 634"/>
                <a:gd name="T15" fmla="*/ 100723 h 472"/>
                <a:gd name="T16" fmla="*/ 121878 w 634"/>
                <a:gd name="T17" fmla="*/ 126984 h 472"/>
                <a:gd name="T18" fmla="*/ 121878 w 634"/>
                <a:gd name="T19" fmla="*/ 126984 h 472"/>
                <a:gd name="T20" fmla="*/ 37140 w 634"/>
                <a:gd name="T21" fmla="*/ 126984 h 472"/>
                <a:gd name="T22" fmla="*/ 26323 w 634"/>
                <a:gd name="T23" fmla="*/ 132379 h 472"/>
                <a:gd name="T24" fmla="*/ 37140 w 634"/>
                <a:gd name="T25" fmla="*/ 142811 h 472"/>
                <a:gd name="T26" fmla="*/ 121878 w 634"/>
                <a:gd name="T27" fmla="*/ 142811 h 472"/>
                <a:gd name="T28" fmla="*/ 127287 w 634"/>
                <a:gd name="T29" fmla="*/ 132379 h 472"/>
                <a:gd name="T30" fmla="*/ 121878 w 634"/>
                <a:gd name="T31" fmla="*/ 126984 h 472"/>
                <a:gd name="T32" fmla="*/ 196158 w 634"/>
                <a:gd name="T33" fmla="*/ 0 h 472"/>
                <a:gd name="T34" fmla="*/ 196158 w 634"/>
                <a:gd name="T35" fmla="*/ 0 h 472"/>
                <a:gd name="T36" fmla="*/ 26323 w 634"/>
                <a:gd name="T37" fmla="*/ 0 h 472"/>
                <a:gd name="T38" fmla="*/ 0 w 634"/>
                <a:gd name="T39" fmla="*/ 26260 h 472"/>
                <a:gd name="T40" fmla="*/ 0 w 634"/>
                <a:gd name="T41" fmla="*/ 142811 h 472"/>
                <a:gd name="T42" fmla="*/ 26323 w 634"/>
                <a:gd name="T43" fmla="*/ 169431 h 472"/>
                <a:gd name="T44" fmla="*/ 196158 w 634"/>
                <a:gd name="T45" fmla="*/ 169431 h 472"/>
                <a:gd name="T46" fmla="*/ 228250 w 634"/>
                <a:gd name="T47" fmla="*/ 142811 h 472"/>
                <a:gd name="T48" fmla="*/ 228250 w 634"/>
                <a:gd name="T49" fmla="*/ 26260 h 472"/>
                <a:gd name="T50" fmla="*/ 196158 w 634"/>
                <a:gd name="T51" fmla="*/ 0 h 472"/>
                <a:gd name="T52" fmla="*/ 212024 w 634"/>
                <a:gd name="T53" fmla="*/ 142811 h 472"/>
                <a:gd name="T54" fmla="*/ 212024 w 634"/>
                <a:gd name="T55" fmla="*/ 142811 h 472"/>
                <a:gd name="T56" fmla="*/ 196158 w 634"/>
                <a:gd name="T57" fmla="*/ 153603 h 472"/>
                <a:gd name="T58" fmla="*/ 26323 w 634"/>
                <a:gd name="T59" fmla="*/ 153603 h 472"/>
                <a:gd name="T60" fmla="*/ 15866 w 634"/>
                <a:gd name="T61" fmla="*/ 142811 h 472"/>
                <a:gd name="T62" fmla="*/ 15866 w 634"/>
                <a:gd name="T63" fmla="*/ 26260 h 472"/>
                <a:gd name="T64" fmla="*/ 26323 w 634"/>
                <a:gd name="T65" fmla="*/ 15828 h 472"/>
                <a:gd name="T66" fmla="*/ 196158 w 634"/>
                <a:gd name="T67" fmla="*/ 15828 h 472"/>
                <a:gd name="T68" fmla="*/ 212024 w 634"/>
                <a:gd name="T69" fmla="*/ 26260 h 472"/>
                <a:gd name="T70" fmla="*/ 212024 w 634"/>
                <a:gd name="T71" fmla="*/ 142811 h 472"/>
                <a:gd name="T72" fmla="*/ 185701 w 634"/>
                <a:gd name="T73" fmla="*/ 26260 h 472"/>
                <a:gd name="T74" fmla="*/ 185701 w 634"/>
                <a:gd name="T75" fmla="*/ 26260 h 472"/>
                <a:gd name="T76" fmla="*/ 153609 w 634"/>
                <a:gd name="T77" fmla="*/ 26260 h 472"/>
                <a:gd name="T78" fmla="*/ 143152 w 634"/>
                <a:gd name="T79" fmla="*/ 42448 h 472"/>
                <a:gd name="T80" fmla="*/ 143152 w 634"/>
                <a:gd name="T81" fmla="*/ 68708 h 472"/>
                <a:gd name="T82" fmla="*/ 153609 w 634"/>
                <a:gd name="T83" fmla="*/ 84536 h 472"/>
                <a:gd name="T84" fmla="*/ 185701 w 634"/>
                <a:gd name="T85" fmla="*/ 84536 h 472"/>
                <a:gd name="T86" fmla="*/ 196158 w 634"/>
                <a:gd name="T87" fmla="*/ 68708 h 472"/>
                <a:gd name="T88" fmla="*/ 196158 w 634"/>
                <a:gd name="T89" fmla="*/ 42448 h 472"/>
                <a:gd name="T90" fmla="*/ 185701 w 634"/>
                <a:gd name="T91" fmla="*/ 26260 h 472"/>
                <a:gd name="T92" fmla="*/ 185701 w 634"/>
                <a:gd name="T93" fmla="*/ 63672 h 472"/>
                <a:gd name="T94" fmla="*/ 185701 w 634"/>
                <a:gd name="T95" fmla="*/ 63672 h 472"/>
                <a:gd name="T96" fmla="*/ 174884 w 634"/>
                <a:gd name="T97" fmla="*/ 68708 h 472"/>
                <a:gd name="T98" fmla="*/ 164427 w 634"/>
                <a:gd name="T99" fmla="*/ 68708 h 472"/>
                <a:gd name="T100" fmla="*/ 153609 w 634"/>
                <a:gd name="T101" fmla="*/ 63672 h 472"/>
                <a:gd name="T102" fmla="*/ 153609 w 634"/>
                <a:gd name="T103" fmla="*/ 47484 h 472"/>
                <a:gd name="T104" fmla="*/ 164427 w 634"/>
                <a:gd name="T105" fmla="*/ 42448 h 472"/>
                <a:gd name="T106" fmla="*/ 174884 w 634"/>
                <a:gd name="T107" fmla="*/ 42448 h 472"/>
                <a:gd name="T108" fmla="*/ 185701 w 634"/>
                <a:gd name="T109" fmla="*/ 47484 h 472"/>
                <a:gd name="T110" fmla="*/ 185701 w 634"/>
                <a:gd name="T111" fmla="*/ 63672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4" h="472">
                  <a:moveTo>
                    <a:pt x="338" y="280"/>
                  </a:moveTo>
                  <a:lnTo>
                    <a:pt x="338" y="280"/>
                  </a:lnTo>
                  <a:cubicBezTo>
                    <a:pt x="103" y="280"/>
                    <a:pt x="103" y="280"/>
                    <a:pt x="103" y="280"/>
                  </a:cubicBezTo>
                  <a:cubicBezTo>
                    <a:pt x="88" y="280"/>
                    <a:pt x="73" y="280"/>
                    <a:pt x="73" y="294"/>
                  </a:cubicBezTo>
                  <a:cubicBezTo>
                    <a:pt x="73" y="309"/>
                    <a:pt x="88" y="309"/>
                    <a:pt x="103" y="309"/>
                  </a:cubicBezTo>
                  <a:cubicBezTo>
                    <a:pt x="338" y="309"/>
                    <a:pt x="338" y="309"/>
                    <a:pt x="338" y="309"/>
                  </a:cubicBezTo>
                  <a:cubicBezTo>
                    <a:pt x="338" y="309"/>
                    <a:pt x="353" y="309"/>
                    <a:pt x="353" y="294"/>
                  </a:cubicBezTo>
                  <a:cubicBezTo>
                    <a:pt x="353" y="280"/>
                    <a:pt x="338" y="280"/>
                    <a:pt x="338" y="280"/>
                  </a:cubicBezTo>
                  <a:close/>
                  <a:moveTo>
                    <a:pt x="338" y="353"/>
                  </a:moveTo>
                  <a:lnTo>
                    <a:pt x="338" y="353"/>
                  </a:lnTo>
                  <a:cubicBezTo>
                    <a:pt x="103" y="353"/>
                    <a:pt x="103" y="353"/>
                    <a:pt x="103" y="353"/>
                  </a:cubicBezTo>
                  <a:cubicBezTo>
                    <a:pt x="88" y="353"/>
                    <a:pt x="73" y="368"/>
                    <a:pt x="73" y="368"/>
                  </a:cubicBezTo>
                  <a:cubicBezTo>
                    <a:pt x="73" y="383"/>
                    <a:pt x="88" y="397"/>
                    <a:pt x="103" y="397"/>
                  </a:cubicBezTo>
                  <a:cubicBezTo>
                    <a:pt x="338" y="397"/>
                    <a:pt x="338" y="397"/>
                    <a:pt x="338" y="397"/>
                  </a:cubicBezTo>
                  <a:cubicBezTo>
                    <a:pt x="338" y="397"/>
                    <a:pt x="353" y="383"/>
                    <a:pt x="353" y="368"/>
                  </a:cubicBezTo>
                  <a:lnTo>
                    <a:pt x="338" y="353"/>
                  </a:lnTo>
                  <a:close/>
                  <a:moveTo>
                    <a:pt x="544" y="0"/>
                  </a:moveTo>
                  <a:lnTo>
                    <a:pt x="544" y="0"/>
                  </a:lnTo>
                  <a:cubicBezTo>
                    <a:pt x="73" y="0"/>
                    <a:pt x="73" y="0"/>
                    <a:pt x="73" y="0"/>
                  </a:cubicBezTo>
                  <a:cubicBezTo>
                    <a:pt x="29" y="0"/>
                    <a:pt x="0" y="30"/>
                    <a:pt x="0" y="73"/>
                  </a:cubicBezTo>
                  <a:cubicBezTo>
                    <a:pt x="0" y="397"/>
                    <a:pt x="0" y="397"/>
                    <a:pt x="0" y="397"/>
                  </a:cubicBezTo>
                  <a:cubicBezTo>
                    <a:pt x="0" y="442"/>
                    <a:pt x="29" y="471"/>
                    <a:pt x="73" y="471"/>
                  </a:cubicBezTo>
                  <a:cubicBezTo>
                    <a:pt x="544" y="471"/>
                    <a:pt x="544" y="471"/>
                    <a:pt x="544" y="471"/>
                  </a:cubicBezTo>
                  <a:cubicBezTo>
                    <a:pt x="588" y="471"/>
                    <a:pt x="633" y="442"/>
                    <a:pt x="633" y="397"/>
                  </a:cubicBezTo>
                  <a:cubicBezTo>
                    <a:pt x="633" y="73"/>
                    <a:pt x="633" y="73"/>
                    <a:pt x="633" y="73"/>
                  </a:cubicBezTo>
                  <a:cubicBezTo>
                    <a:pt x="633" y="30"/>
                    <a:pt x="588" y="0"/>
                    <a:pt x="544" y="0"/>
                  </a:cubicBezTo>
                  <a:close/>
                  <a:moveTo>
                    <a:pt x="588" y="397"/>
                  </a:moveTo>
                  <a:lnTo>
                    <a:pt x="588" y="397"/>
                  </a:lnTo>
                  <a:cubicBezTo>
                    <a:pt x="588" y="412"/>
                    <a:pt x="574" y="427"/>
                    <a:pt x="544" y="427"/>
                  </a:cubicBezTo>
                  <a:cubicBezTo>
                    <a:pt x="73" y="427"/>
                    <a:pt x="73" y="427"/>
                    <a:pt x="73" y="427"/>
                  </a:cubicBezTo>
                  <a:cubicBezTo>
                    <a:pt x="59" y="427"/>
                    <a:pt x="44" y="412"/>
                    <a:pt x="44" y="397"/>
                  </a:cubicBezTo>
                  <a:cubicBezTo>
                    <a:pt x="44" y="73"/>
                    <a:pt x="44" y="73"/>
                    <a:pt x="44" y="73"/>
                  </a:cubicBezTo>
                  <a:cubicBezTo>
                    <a:pt x="44" y="59"/>
                    <a:pt x="59" y="44"/>
                    <a:pt x="73" y="44"/>
                  </a:cubicBezTo>
                  <a:cubicBezTo>
                    <a:pt x="544" y="44"/>
                    <a:pt x="544" y="44"/>
                    <a:pt x="544" y="44"/>
                  </a:cubicBezTo>
                  <a:cubicBezTo>
                    <a:pt x="574" y="44"/>
                    <a:pt x="588" y="59"/>
                    <a:pt x="588" y="73"/>
                  </a:cubicBezTo>
                  <a:lnTo>
                    <a:pt x="588" y="397"/>
                  </a:lnTo>
                  <a:close/>
                  <a:moveTo>
                    <a:pt x="515" y="73"/>
                  </a:moveTo>
                  <a:lnTo>
                    <a:pt x="515" y="73"/>
                  </a:lnTo>
                  <a:cubicBezTo>
                    <a:pt x="426" y="73"/>
                    <a:pt x="426" y="73"/>
                    <a:pt x="426" y="73"/>
                  </a:cubicBezTo>
                  <a:cubicBezTo>
                    <a:pt x="412" y="73"/>
                    <a:pt x="397" y="103"/>
                    <a:pt x="397" y="118"/>
                  </a:cubicBezTo>
                  <a:cubicBezTo>
                    <a:pt x="397" y="191"/>
                    <a:pt x="397" y="191"/>
                    <a:pt x="397" y="191"/>
                  </a:cubicBezTo>
                  <a:cubicBezTo>
                    <a:pt x="397" y="221"/>
                    <a:pt x="412" y="235"/>
                    <a:pt x="426" y="235"/>
                  </a:cubicBezTo>
                  <a:cubicBezTo>
                    <a:pt x="515" y="235"/>
                    <a:pt x="515" y="235"/>
                    <a:pt x="515" y="235"/>
                  </a:cubicBezTo>
                  <a:cubicBezTo>
                    <a:pt x="530" y="235"/>
                    <a:pt x="544" y="221"/>
                    <a:pt x="544" y="191"/>
                  </a:cubicBezTo>
                  <a:cubicBezTo>
                    <a:pt x="544" y="118"/>
                    <a:pt x="544" y="118"/>
                    <a:pt x="544" y="118"/>
                  </a:cubicBezTo>
                  <a:cubicBezTo>
                    <a:pt x="544" y="103"/>
                    <a:pt x="530" y="73"/>
                    <a:pt x="515" y="73"/>
                  </a:cubicBezTo>
                  <a:close/>
                  <a:moveTo>
                    <a:pt x="515" y="177"/>
                  </a:moveTo>
                  <a:lnTo>
                    <a:pt x="515" y="177"/>
                  </a:lnTo>
                  <a:cubicBezTo>
                    <a:pt x="515" y="191"/>
                    <a:pt x="500" y="191"/>
                    <a:pt x="485" y="191"/>
                  </a:cubicBezTo>
                  <a:cubicBezTo>
                    <a:pt x="456" y="191"/>
                    <a:pt x="456" y="191"/>
                    <a:pt x="456" y="191"/>
                  </a:cubicBezTo>
                  <a:cubicBezTo>
                    <a:pt x="442" y="191"/>
                    <a:pt x="426" y="191"/>
                    <a:pt x="426" y="177"/>
                  </a:cubicBezTo>
                  <a:cubicBezTo>
                    <a:pt x="426" y="132"/>
                    <a:pt x="426" y="132"/>
                    <a:pt x="426" y="132"/>
                  </a:cubicBezTo>
                  <a:cubicBezTo>
                    <a:pt x="426" y="132"/>
                    <a:pt x="442" y="118"/>
                    <a:pt x="456" y="118"/>
                  </a:cubicBezTo>
                  <a:cubicBezTo>
                    <a:pt x="485" y="118"/>
                    <a:pt x="485" y="118"/>
                    <a:pt x="485" y="118"/>
                  </a:cubicBezTo>
                  <a:cubicBezTo>
                    <a:pt x="500" y="118"/>
                    <a:pt x="515" y="132"/>
                    <a:pt x="515" y="132"/>
                  </a:cubicBezTo>
                  <a:lnTo>
                    <a:pt x="515" y="17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0" name="Freeform 185">
              <a:extLst>
                <a:ext uri="{FF2B5EF4-FFF2-40B4-BE49-F238E27FC236}">
                  <a16:creationId xmlns:a16="http://schemas.microsoft.com/office/drawing/2014/main" id="{F40E7F5D-D374-4335-B9B7-62D040E96B79}"/>
                </a:ext>
              </a:extLst>
            </p:cNvPr>
            <p:cNvSpPr>
              <a:spLocks noChangeArrowheads="1"/>
            </p:cNvSpPr>
            <p:nvPr/>
          </p:nvSpPr>
          <p:spPr bwMode="auto">
            <a:xfrm>
              <a:off x="2915049" y="1268482"/>
              <a:ext cx="221970" cy="169791"/>
            </a:xfrm>
            <a:custGeom>
              <a:avLst/>
              <a:gdLst>
                <a:gd name="T0" fmla="*/ 195434 w 619"/>
                <a:gd name="T1" fmla="*/ 0 h 472"/>
                <a:gd name="T2" fmla="*/ 195434 w 619"/>
                <a:gd name="T3" fmla="*/ 0 h 472"/>
                <a:gd name="T4" fmla="*/ 26177 w 619"/>
                <a:gd name="T5" fmla="*/ 0 h 472"/>
                <a:gd name="T6" fmla="*/ 0 w 619"/>
                <a:gd name="T7" fmla="*/ 26260 h 472"/>
                <a:gd name="T8" fmla="*/ 0 w 619"/>
                <a:gd name="T9" fmla="*/ 142811 h 472"/>
                <a:gd name="T10" fmla="*/ 26177 w 619"/>
                <a:gd name="T11" fmla="*/ 169431 h 472"/>
                <a:gd name="T12" fmla="*/ 195434 w 619"/>
                <a:gd name="T13" fmla="*/ 169431 h 472"/>
                <a:gd name="T14" fmla="*/ 221611 w 619"/>
                <a:gd name="T15" fmla="*/ 142811 h 472"/>
                <a:gd name="T16" fmla="*/ 221611 w 619"/>
                <a:gd name="T17" fmla="*/ 26260 h 472"/>
                <a:gd name="T18" fmla="*/ 195434 w 619"/>
                <a:gd name="T19" fmla="*/ 0 h 472"/>
                <a:gd name="T20" fmla="*/ 200454 w 619"/>
                <a:gd name="T21" fmla="*/ 15828 h 472"/>
                <a:gd name="T22" fmla="*/ 200454 w 619"/>
                <a:gd name="T23" fmla="*/ 15828 h 472"/>
                <a:gd name="T24" fmla="*/ 110806 w 619"/>
                <a:gd name="T25" fmla="*/ 84536 h 472"/>
                <a:gd name="T26" fmla="*/ 21157 w 619"/>
                <a:gd name="T27" fmla="*/ 15828 h 472"/>
                <a:gd name="T28" fmla="*/ 200454 w 619"/>
                <a:gd name="T29" fmla="*/ 15828 h 472"/>
                <a:gd name="T30" fmla="*/ 10399 w 619"/>
                <a:gd name="T31" fmla="*/ 142811 h 472"/>
                <a:gd name="T32" fmla="*/ 10399 w 619"/>
                <a:gd name="T33" fmla="*/ 142811 h 472"/>
                <a:gd name="T34" fmla="*/ 10399 w 619"/>
                <a:gd name="T35" fmla="*/ 26260 h 472"/>
                <a:gd name="T36" fmla="*/ 73870 w 619"/>
                <a:gd name="T37" fmla="*/ 79500 h 472"/>
                <a:gd name="T38" fmla="*/ 10399 w 619"/>
                <a:gd name="T39" fmla="*/ 142811 h 472"/>
                <a:gd name="T40" fmla="*/ 21157 w 619"/>
                <a:gd name="T41" fmla="*/ 153603 h 472"/>
                <a:gd name="T42" fmla="*/ 21157 w 619"/>
                <a:gd name="T43" fmla="*/ 153603 h 472"/>
                <a:gd name="T44" fmla="*/ 84628 w 619"/>
                <a:gd name="T45" fmla="*/ 84536 h 472"/>
                <a:gd name="T46" fmla="*/ 110806 w 619"/>
                <a:gd name="T47" fmla="*/ 105760 h 472"/>
                <a:gd name="T48" fmla="*/ 131963 w 619"/>
                <a:gd name="T49" fmla="*/ 84536 h 472"/>
                <a:gd name="T50" fmla="*/ 200454 w 619"/>
                <a:gd name="T51" fmla="*/ 153603 h 472"/>
                <a:gd name="T52" fmla="*/ 21157 w 619"/>
                <a:gd name="T53" fmla="*/ 153603 h 472"/>
                <a:gd name="T54" fmla="*/ 211212 w 619"/>
                <a:gd name="T55" fmla="*/ 142811 h 472"/>
                <a:gd name="T56" fmla="*/ 211212 w 619"/>
                <a:gd name="T57" fmla="*/ 142811 h 472"/>
                <a:gd name="T58" fmla="*/ 211212 w 619"/>
                <a:gd name="T59" fmla="*/ 142811 h 472"/>
                <a:gd name="T60" fmla="*/ 147741 w 619"/>
                <a:gd name="T61" fmla="*/ 79500 h 472"/>
                <a:gd name="T62" fmla="*/ 211212 w 619"/>
                <a:gd name="T63" fmla="*/ 26260 h 472"/>
                <a:gd name="T64" fmla="*/ 211212 w 619"/>
                <a:gd name="T65" fmla="*/ 14281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1" name="Freeform 186">
              <a:extLst>
                <a:ext uri="{FF2B5EF4-FFF2-40B4-BE49-F238E27FC236}">
                  <a16:creationId xmlns:a16="http://schemas.microsoft.com/office/drawing/2014/main" id="{AB5E3B92-2F59-471E-9AB1-5D74E2A60470}"/>
                </a:ext>
              </a:extLst>
            </p:cNvPr>
            <p:cNvSpPr>
              <a:spLocks noChangeArrowheads="1"/>
            </p:cNvSpPr>
            <p:nvPr/>
          </p:nvSpPr>
          <p:spPr bwMode="auto">
            <a:xfrm>
              <a:off x="2543201" y="1240974"/>
              <a:ext cx="228611" cy="222911"/>
            </a:xfrm>
            <a:custGeom>
              <a:avLst/>
              <a:gdLst>
                <a:gd name="T0" fmla="*/ 191110 w 634"/>
                <a:gd name="T1" fmla="*/ 0 h 619"/>
                <a:gd name="T2" fmla="*/ 191110 w 634"/>
                <a:gd name="T3" fmla="*/ 0 h 619"/>
                <a:gd name="T4" fmla="*/ 37140 w 634"/>
                <a:gd name="T5" fmla="*/ 0 h 619"/>
                <a:gd name="T6" fmla="*/ 0 w 634"/>
                <a:gd name="T7" fmla="*/ 37452 h 619"/>
                <a:gd name="T8" fmla="*/ 0 w 634"/>
                <a:gd name="T9" fmla="*/ 153769 h 619"/>
                <a:gd name="T10" fmla="*/ 37140 w 634"/>
                <a:gd name="T11" fmla="*/ 190861 h 619"/>
                <a:gd name="T12" fmla="*/ 85098 w 634"/>
                <a:gd name="T13" fmla="*/ 190861 h 619"/>
                <a:gd name="T14" fmla="*/ 116830 w 634"/>
                <a:gd name="T15" fmla="*/ 222551 h 619"/>
                <a:gd name="T16" fmla="*/ 143513 w 634"/>
                <a:gd name="T17" fmla="*/ 190861 h 619"/>
                <a:gd name="T18" fmla="*/ 191110 w 634"/>
                <a:gd name="T19" fmla="*/ 190861 h 619"/>
                <a:gd name="T20" fmla="*/ 228250 w 634"/>
                <a:gd name="T21" fmla="*/ 153769 h 619"/>
                <a:gd name="T22" fmla="*/ 228250 w 634"/>
                <a:gd name="T23" fmla="*/ 37452 h 619"/>
                <a:gd name="T24" fmla="*/ 191110 w 634"/>
                <a:gd name="T25" fmla="*/ 0 h 619"/>
                <a:gd name="T26" fmla="*/ 212385 w 634"/>
                <a:gd name="T27" fmla="*/ 153769 h 619"/>
                <a:gd name="T28" fmla="*/ 212385 w 634"/>
                <a:gd name="T29" fmla="*/ 153769 h 619"/>
                <a:gd name="T30" fmla="*/ 191110 w 634"/>
                <a:gd name="T31" fmla="*/ 175016 h 619"/>
                <a:gd name="T32" fmla="*/ 138104 w 634"/>
                <a:gd name="T33" fmla="*/ 175016 h 619"/>
                <a:gd name="T34" fmla="*/ 116830 w 634"/>
                <a:gd name="T35" fmla="*/ 201664 h 619"/>
                <a:gd name="T36" fmla="*/ 95555 w 634"/>
                <a:gd name="T37" fmla="*/ 175016 h 619"/>
                <a:gd name="T38" fmla="*/ 37140 w 634"/>
                <a:gd name="T39" fmla="*/ 175016 h 619"/>
                <a:gd name="T40" fmla="*/ 16226 w 634"/>
                <a:gd name="T41" fmla="*/ 153769 h 619"/>
                <a:gd name="T42" fmla="*/ 16226 w 634"/>
                <a:gd name="T43" fmla="*/ 31690 h 619"/>
                <a:gd name="T44" fmla="*/ 37140 w 634"/>
                <a:gd name="T45" fmla="*/ 10803 h 619"/>
                <a:gd name="T46" fmla="*/ 191110 w 634"/>
                <a:gd name="T47" fmla="*/ 10803 h 619"/>
                <a:gd name="T48" fmla="*/ 212385 w 634"/>
                <a:gd name="T49" fmla="*/ 31690 h 619"/>
                <a:gd name="T50" fmla="*/ 212385 w 634"/>
                <a:gd name="T51" fmla="*/ 153769 h 6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4" h="619">
                  <a:moveTo>
                    <a:pt x="530" y="0"/>
                  </a:moveTo>
                  <a:lnTo>
                    <a:pt x="530" y="0"/>
                  </a:lnTo>
                  <a:cubicBezTo>
                    <a:pt x="103" y="0"/>
                    <a:pt x="103" y="0"/>
                    <a:pt x="103" y="0"/>
                  </a:cubicBezTo>
                  <a:cubicBezTo>
                    <a:pt x="59" y="0"/>
                    <a:pt x="0" y="45"/>
                    <a:pt x="0" y="104"/>
                  </a:cubicBezTo>
                  <a:cubicBezTo>
                    <a:pt x="0" y="427"/>
                    <a:pt x="0" y="427"/>
                    <a:pt x="0" y="427"/>
                  </a:cubicBezTo>
                  <a:cubicBezTo>
                    <a:pt x="0" y="486"/>
                    <a:pt x="45" y="530"/>
                    <a:pt x="103" y="530"/>
                  </a:cubicBezTo>
                  <a:cubicBezTo>
                    <a:pt x="236" y="530"/>
                    <a:pt x="236" y="530"/>
                    <a:pt x="236" y="530"/>
                  </a:cubicBezTo>
                  <a:cubicBezTo>
                    <a:pt x="324" y="618"/>
                    <a:pt x="324" y="618"/>
                    <a:pt x="324" y="618"/>
                  </a:cubicBezTo>
                  <a:cubicBezTo>
                    <a:pt x="398" y="530"/>
                    <a:pt x="398" y="530"/>
                    <a:pt x="398" y="530"/>
                  </a:cubicBezTo>
                  <a:cubicBezTo>
                    <a:pt x="530" y="530"/>
                    <a:pt x="530" y="530"/>
                    <a:pt x="530" y="530"/>
                  </a:cubicBezTo>
                  <a:cubicBezTo>
                    <a:pt x="589" y="530"/>
                    <a:pt x="633" y="486"/>
                    <a:pt x="633" y="427"/>
                  </a:cubicBezTo>
                  <a:cubicBezTo>
                    <a:pt x="633" y="104"/>
                    <a:pt x="633" y="104"/>
                    <a:pt x="633" y="104"/>
                  </a:cubicBezTo>
                  <a:cubicBezTo>
                    <a:pt x="633" y="45"/>
                    <a:pt x="589" y="0"/>
                    <a:pt x="530" y="0"/>
                  </a:cubicBezTo>
                  <a:close/>
                  <a:moveTo>
                    <a:pt x="589" y="427"/>
                  </a:moveTo>
                  <a:lnTo>
                    <a:pt x="589" y="427"/>
                  </a:lnTo>
                  <a:cubicBezTo>
                    <a:pt x="589" y="457"/>
                    <a:pt x="560" y="486"/>
                    <a:pt x="530" y="486"/>
                  </a:cubicBezTo>
                  <a:cubicBezTo>
                    <a:pt x="383" y="486"/>
                    <a:pt x="383" y="486"/>
                    <a:pt x="383" y="486"/>
                  </a:cubicBezTo>
                  <a:cubicBezTo>
                    <a:pt x="324" y="560"/>
                    <a:pt x="324" y="560"/>
                    <a:pt x="324" y="560"/>
                  </a:cubicBezTo>
                  <a:cubicBezTo>
                    <a:pt x="265" y="486"/>
                    <a:pt x="265" y="486"/>
                    <a:pt x="265" y="486"/>
                  </a:cubicBezTo>
                  <a:cubicBezTo>
                    <a:pt x="103" y="486"/>
                    <a:pt x="103" y="486"/>
                    <a:pt x="103" y="486"/>
                  </a:cubicBezTo>
                  <a:cubicBezTo>
                    <a:pt x="74" y="486"/>
                    <a:pt x="45" y="457"/>
                    <a:pt x="45" y="427"/>
                  </a:cubicBezTo>
                  <a:cubicBezTo>
                    <a:pt x="45" y="88"/>
                    <a:pt x="45" y="88"/>
                    <a:pt x="45" y="88"/>
                  </a:cubicBezTo>
                  <a:cubicBezTo>
                    <a:pt x="45" y="59"/>
                    <a:pt x="74" y="30"/>
                    <a:pt x="103" y="30"/>
                  </a:cubicBezTo>
                  <a:cubicBezTo>
                    <a:pt x="530" y="30"/>
                    <a:pt x="530" y="30"/>
                    <a:pt x="530" y="30"/>
                  </a:cubicBezTo>
                  <a:cubicBezTo>
                    <a:pt x="560" y="30"/>
                    <a:pt x="589" y="59"/>
                    <a:pt x="589" y="88"/>
                  </a:cubicBezTo>
                  <a:lnTo>
                    <a:pt x="589" y="42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2" name="Freeform 187">
              <a:extLst>
                <a:ext uri="{FF2B5EF4-FFF2-40B4-BE49-F238E27FC236}">
                  <a16:creationId xmlns:a16="http://schemas.microsoft.com/office/drawing/2014/main" id="{6F0A718E-9B29-4AA7-8187-E03AF99DB222}"/>
                </a:ext>
              </a:extLst>
            </p:cNvPr>
            <p:cNvSpPr>
              <a:spLocks noChangeArrowheads="1"/>
            </p:cNvSpPr>
            <p:nvPr/>
          </p:nvSpPr>
          <p:spPr bwMode="auto">
            <a:xfrm>
              <a:off x="2177994" y="1240974"/>
              <a:ext cx="228610" cy="222911"/>
            </a:xfrm>
            <a:custGeom>
              <a:avLst/>
              <a:gdLst>
                <a:gd name="T0" fmla="*/ 111420 w 634"/>
                <a:gd name="T1" fmla="*/ 0 h 619"/>
                <a:gd name="T2" fmla="*/ 111420 w 634"/>
                <a:gd name="T3" fmla="*/ 0 h 619"/>
                <a:gd name="T4" fmla="*/ 0 w 634"/>
                <a:gd name="T5" fmla="*/ 95430 h 619"/>
                <a:gd name="T6" fmla="*/ 79689 w 634"/>
                <a:gd name="T7" fmla="*/ 190861 h 619"/>
                <a:gd name="T8" fmla="*/ 111420 w 634"/>
                <a:gd name="T9" fmla="*/ 222551 h 619"/>
                <a:gd name="T10" fmla="*/ 143152 w 634"/>
                <a:gd name="T11" fmla="*/ 190861 h 619"/>
                <a:gd name="T12" fmla="*/ 228249 w 634"/>
                <a:gd name="T13" fmla="*/ 95430 h 619"/>
                <a:gd name="T14" fmla="*/ 111420 w 634"/>
                <a:gd name="T15" fmla="*/ 0 h 619"/>
                <a:gd name="T16" fmla="*/ 138104 w 634"/>
                <a:gd name="T17" fmla="*/ 175016 h 619"/>
                <a:gd name="T18" fmla="*/ 138104 w 634"/>
                <a:gd name="T19" fmla="*/ 175016 h 619"/>
                <a:gd name="T20" fmla="*/ 121877 w 634"/>
                <a:gd name="T21" fmla="*/ 190861 h 619"/>
                <a:gd name="T22" fmla="*/ 111420 w 634"/>
                <a:gd name="T23" fmla="*/ 201664 h 619"/>
                <a:gd name="T24" fmla="*/ 90146 w 634"/>
                <a:gd name="T25" fmla="*/ 175016 h 619"/>
                <a:gd name="T26" fmla="*/ 15866 w 634"/>
                <a:gd name="T27" fmla="*/ 95430 h 619"/>
                <a:gd name="T28" fmla="*/ 111420 w 634"/>
                <a:gd name="T29" fmla="*/ 10803 h 619"/>
                <a:gd name="T30" fmla="*/ 212023 w 634"/>
                <a:gd name="T31" fmla="*/ 95430 h 619"/>
                <a:gd name="T32" fmla="*/ 138104 w 634"/>
                <a:gd name="T33" fmla="*/ 17501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19">
                  <a:moveTo>
                    <a:pt x="309" y="0"/>
                  </a:moveTo>
                  <a:lnTo>
                    <a:pt x="309" y="0"/>
                  </a:lnTo>
                  <a:cubicBezTo>
                    <a:pt x="147" y="0"/>
                    <a:pt x="0" y="118"/>
                    <a:pt x="0" y="265"/>
                  </a:cubicBezTo>
                  <a:cubicBezTo>
                    <a:pt x="0" y="383"/>
                    <a:pt x="103" y="486"/>
                    <a:pt x="221" y="530"/>
                  </a:cubicBezTo>
                  <a:cubicBezTo>
                    <a:pt x="309" y="618"/>
                    <a:pt x="309" y="618"/>
                    <a:pt x="309" y="618"/>
                  </a:cubicBezTo>
                  <a:cubicBezTo>
                    <a:pt x="397" y="530"/>
                    <a:pt x="397" y="530"/>
                    <a:pt x="397" y="530"/>
                  </a:cubicBezTo>
                  <a:cubicBezTo>
                    <a:pt x="530" y="486"/>
                    <a:pt x="633" y="383"/>
                    <a:pt x="633" y="265"/>
                  </a:cubicBezTo>
                  <a:cubicBezTo>
                    <a:pt x="633" y="118"/>
                    <a:pt x="485" y="0"/>
                    <a:pt x="309" y="0"/>
                  </a:cubicBezTo>
                  <a:close/>
                  <a:moveTo>
                    <a:pt x="383" y="486"/>
                  </a:moveTo>
                  <a:lnTo>
                    <a:pt x="383" y="486"/>
                  </a:lnTo>
                  <a:cubicBezTo>
                    <a:pt x="338" y="530"/>
                    <a:pt x="338" y="530"/>
                    <a:pt x="338" y="530"/>
                  </a:cubicBezTo>
                  <a:cubicBezTo>
                    <a:pt x="309" y="560"/>
                    <a:pt x="309" y="560"/>
                    <a:pt x="309" y="560"/>
                  </a:cubicBezTo>
                  <a:cubicBezTo>
                    <a:pt x="250" y="486"/>
                    <a:pt x="250" y="486"/>
                    <a:pt x="250" y="486"/>
                  </a:cubicBezTo>
                  <a:cubicBezTo>
                    <a:pt x="132" y="457"/>
                    <a:pt x="44" y="368"/>
                    <a:pt x="44" y="265"/>
                  </a:cubicBezTo>
                  <a:cubicBezTo>
                    <a:pt x="44" y="133"/>
                    <a:pt x="162" y="30"/>
                    <a:pt x="309" y="30"/>
                  </a:cubicBezTo>
                  <a:cubicBezTo>
                    <a:pt x="471" y="30"/>
                    <a:pt x="588" y="133"/>
                    <a:pt x="588" y="265"/>
                  </a:cubicBezTo>
                  <a:cubicBezTo>
                    <a:pt x="588" y="368"/>
                    <a:pt x="500" y="457"/>
                    <a:pt x="383" y="48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3" name="Freeform 188">
              <a:extLst>
                <a:ext uri="{FF2B5EF4-FFF2-40B4-BE49-F238E27FC236}">
                  <a16:creationId xmlns:a16="http://schemas.microsoft.com/office/drawing/2014/main" id="{0E4905F3-5445-47F0-B248-BAFA434789EB}"/>
                </a:ext>
              </a:extLst>
            </p:cNvPr>
            <p:cNvSpPr>
              <a:spLocks noChangeArrowheads="1"/>
            </p:cNvSpPr>
            <p:nvPr/>
          </p:nvSpPr>
          <p:spPr bwMode="auto">
            <a:xfrm>
              <a:off x="1817529" y="1240974"/>
              <a:ext cx="217227" cy="222911"/>
            </a:xfrm>
            <a:custGeom>
              <a:avLst/>
              <a:gdLst>
                <a:gd name="T0" fmla="*/ 89912 w 604"/>
                <a:gd name="T1" fmla="*/ 90389 h 619"/>
                <a:gd name="T2" fmla="*/ 89912 w 604"/>
                <a:gd name="T3" fmla="*/ 90389 h 619"/>
                <a:gd name="T4" fmla="*/ 100342 w 604"/>
                <a:gd name="T5" fmla="*/ 79585 h 619"/>
                <a:gd name="T6" fmla="*/ 89912 w 604"/>
                <a:gd name="T7" fmla="*/ 69142 h 619"/>
                <a:gd name="T8" fmla="*/ 79122 w 604"/>
                <a:gd name="T9" fmla="*/ 79585 h 619"/>
                <a:gd name="T10" fmla="*/ 89912 w 604"/>
                <a:gd name="T11" fmla="*/ 90389 h 619"/>
                <a:gd name="T12" fmla="*/ 47473 w 604"/>
                <a:gd name="T13" fmla="*/ 90389 h 619"/>
                <a:gd name="T14" fmla="*/ 47473 w 604"/>
                <a:gd name="T15" fmla="*/ 90389 h 619"/>
                <a:gd name="T16" fmla="*/ 58263 w 604"/>
                <a:gd name="T17" fmla="*/ 79585 h 619"/>
                <a:gd name="T18" fmla="*/ 47473 w 604"/>
                <a:gd name="T19" fmla="*/ 69142 h 619"/>
                <a:gd name="T20" fmla="*/ 37044 w 604"/>
                <a:gd name="T21" fmla="*/ 79585 h 619"/>
                <a:gd name="T22" fmla="*/ 47473 w 604"/>
                <a:gd name="T23" fmla="*/ 90389 h 619"/>
                <a:gd name="T24" fmla="*/ 131991 w 604"/>
                <a:gd name="T25" fmla="*/ 90389 h 619"/>
                <a:gd name="T26" fmla="*/ 131991 w 604"/>
                <a:gd name="T27" fmla="*/ 90389 h 619"/>
                <a:gd name="T28" fmla="*/ 142780 w 604"/>
                <a:gd name="T29" fmla="*/ 79585 h 619"/>
                <a:gd name="T30" fmla="*/ 131991 w 604"/>
                <a:gd name="T31" fmla="*/ 69142 h 619"/>
                <a:gd name="T32" fmla="*/ 121561 w 604"/>
                <a:gd name="T33" fmla="*/ 79585 h 619"/>
                <a:gd name="T34" fmla="*/ 131991 w 604"/>
                <a:gd name="T35" fmla="*/ 90389 h 619"/>
                <a:gd name="T36" fmla="*/ 190613 w 604"/>
                <a:gd name="T37" fmla="*/ 63740 h 619"/>
                <a:gd name="T38" fmla="*/ 190613 w 604"/>
                <a:gd name="T39" fmla="*/ 63740 h 619"/>
                <a:gd name="T40" fmla="*/ 190613 w 604"/>
                <a:gd name="T41" fmla="*/ 69142 h 619"/>
                <a:gd name="T42" fmla="*/ 190613 w 604"/>
                <a:gd name="T43" fmla="*/ 79585 h 619"/>
                <a:gd name="T44" fmla="*/ 206438 w 604"/>
                <a:gd name="T45" fmla="*/ 122079 h 619"/>
                <a:gd name="T46" fmla="*/ 169394 w 604"/>
                <a:gd name="T47" fmla="*/ 180417 h 619"/>
                <a:gd name="T48" fmla="*/ 169394 w 604"/>
                <a:gd name="T49" fmla="*/ 201664 h 619"/>
                <a:gd name="T50" fmla="*/ 142780 w 604"/>
                <a:gd name="T51" fmla="*/ 185819 h 619"/>
                <a:gd name="T52" fmla="*/ 126956 w 604"/>
                <a:gd name="T53" fmla="*/ 190861 h 619"/>
                <a:gd name="T54" fmla="*/ 84517 w 604"/>
                <a:gd name="T55" fmla="*/ 175016 h 619"/>
                <a:gd name="T56" fmla="*/ 74087 w 604"/>
                <a:gd name="T57" fmla="*/ 175016 h 619"/>
                <a:gd name="T58" fmla="*/ 63298 w 604"/>
                <a:gd name="T59" fmla="*/ 175016 h 619"/>
                <a:gd name="T60" fmla="*/ 126956 w 604"/>
                <a:gd name="T61" fmla="*/ 201664 h 619"/>
                <a:gd name="T62" fmla="*/ 142780 w 604"/>
                <a:gd name="T63" fmla="*/ 201664 h 619"/>
                <a:gd name="T64" fmla="*/ 185218 w 604"/>
                <a:gd name="T65" fmla="*/ 222551 h 619"/>
                <a:gd name="T66" fmla="*/ 185218 w 604"/>
                <a:gd name="T67" fmla="*/ 185819 h 619"/>
                <a:gd name="T68" fmla="*/ 216867 w 604"/>
                <a:gd name="T69" fmla="*/ 122079 h 619"/>
                <a:gd name="T70" fmla="*/ 190613 w 604"/>
                <a:gd name="T71" fmla="*/ 63740 h 619"/>
                <a:gd name="T72" fmla="*/ 68693 w 604"/>
                <a:gd name="T73" fmla="*/ 159171 h 619"/>
                <a:gd name="T74" fmla="*/ 68693 w 604"/>
                <a:gd name="T75" fmla="*/ 159171 h 619"/>
                <a:gd name="T76" fmla="*/ 89912 w 604"/>
                <a:gd name="T77" fmla="*/ 159171 h 619"/>
                <a:gd name="T78" fmla="*/ 174429 w 604"/>
                <a:gd name="T79" fmla="*/ 79585 h 619"/>
                <a:gd name="T80" fmla="*/ 89912 w 604"/>
                <a:gd name="T81" fmla="*/ 0 h 619"/>
                <a:gd name="T82" fmla="*/ 0 w 604"/>
                <a:gd name="T83" fmla="*/ 79585 h 619"/>
                <a:gd name="T84" fmla="*/ 26254 w 604"/>
                <a:gd name="T85" fmla="*/ 143326 h 619"/>
                <a:gd name="T86" fmla="*/ 26254 w 604"/>
                <a:gd name="T87" fmla="*/ 180417 h 619"/>
                <a:gd name="T88" fmla="*/ 68693 w 604"/>
                <a:gd name="T89" fmla="*/ 159171 h 619"/>
                <a:gd name="T90" fmla="*/ 15824 w 604"/>
                <a:gd name="T91" fmla="*/ 79585 h 619"/>
                <a:gd name="T92" fmla="*/ 15824 w 604"/>
                <a:gd name="T93" fmla="*/ 79585 h 619"/>
                <a:gd name="T94" fmla="*/ 89912 w 604"/>
                <a:gd name="T95" fmla="*/ 10803 h 619"/>
                <a:gd name="T96" fmla="*/ 163999 w 604"/>
                <a:gd name="T97" fmla="*/ 79585 h 619"/>
                <a:gd name="T98" fmla="*/ 89912 w 604"/>
                <a:gd name="T99" fmla="*/ 148727 h 619"/>
                <a:gd name="T100" fmla="*/ 68693 w 604"/>
                <a:gd name="T101" fmla="*/ 143326 h 619"/>
                <a:gd name="T102" fmla="*/ 42079 w 604"/>
                <a:gd name="T103" fmla="*/ 159171 h 619"/>
                <a:gd name="T104" fmla="*/ 42079 w 604"/>
                <a:gd name="T105" fmla="*/ 137924 h 619"/>
                <a:gd name="T106" fmla="*/ 15824 w 604"/>
                <a:gd name="T107" fmla="*/ 7958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4" name="Freeform 189">
              <a:extLst>
                <a:ext uri="{FF2B5EF4-FFF2-40B4-BE49-F238E27FC236}">
                  <a16:creationId xmlns:a16="http://schemas.microsoft.com/office/drawing/2014/main" id="{33C030B2-939F-46C1-9A8A-C51206E0FAEA}"/>
                </a:ext>
              </a:extLst>
            </p:cNvPr>
            <p:cNvSpPr>
              <a:spLocks noChangeArrowheads="1"/>
            </p:cNvSpPr>
            <p:nvPr/>
          </p:nvSpPr>
          <p:spPr bwMode="auto">
            <a:xfrm>
              <a:off x="1441887" y="1240974"/>
              <a:ext cx="228610" cy="222911"/>
            </a:xfrm>
            <a:custGeom>
              <a:avLst/>
              <a:gdLst>
                <a:gd name="T0" fmla="*/ 116829 w 634"/>
                <a:gd name="T1" fmla="*/ 84987 h 619"/>
                <a:gd name="T2" fmla="*/ 116829 w 634"/>
                <a:gd name="T3" fmla="*/ 84987 h 619"/>
                <a:gd name="T4" fmla="*/ 100963 w 634"/>
                <a:gd name="T5" fmla="*/ 95430 h 619"/>
                <a:gd name="T6" fmla="*/ 116829 w 634"/>
                <a:gd name="T7" fmla="*/ 111275 h 619"/>
                <a:gd name="T8" fmla="*/ 127647 w 634"/>
                <a:gd name="T9" fmla="*/ 95430 h 619"/>
                <a:gd name="T10" fmla="*/ 116829 w 634"/>
                <a:gd name="T11" fmla="*/ 84987 h 619"/>
                <a:gd name="T12" fmla="*/ 58415 w 634"/>
                <a:gd name="T13" fmla="*/ 84987 h 619"/>
                <a:gd name="T14" fmla="*/ 58415 w 634"/>
                <a:gd name="T15" fmla="*/ 84987 h 619"/>
                <a:gd name="T16" fmla="*/ 42549 w 634"/>
                <a:gd name="T17" fmla="*/ 95430 h 619"/>
                <a:gd name="T18" fmla="*/ 58415 w 634"/>
                <a:gd name="T19" fmla="*/ 111275 h 619"/>
                <a:gd name="T20" fmla="*/ 74641 w 634"/>
                <a:gd name="T21" fmla="*/ 95430 h 619"/>
                <a:gd name="T22" fmla="*/ 58415 w 634"/>
                <a:gd name="T23" fmla="*/ 84987 h 619"/>
                <a:gd name="T24" fmla="*/ 116829 w 634"/>
                <a:gd name="T25" fmla="*/ 0 h 619"/>
                <a:gd name="T26" fmla="*/ 116829 w 634"/>
                <a:gd name="T27" fmla="*/ 0 h 619"/>
                <a:gd name="T28" fmla="*/ 0 w 634"/>
                <a:gd name="T29" fmla="*/ 95430 h 619"/>
                <a:gd name="T30" fmla="*/ 42549 w 634"/>
                <a:gd name="T31" fmla="*/ 175016 h 619"/>
                <a:gd name="T32" fmla="*/ 42549 w 634"/>
                <a:gd name="T33" fmla="*/ 222551 h 619"/>
                <a:gd name="T34" fmla="*/ 95555 w 634"/>
                <a:gd name="T35" fmla="*/ 196263 h 619"/>
                <a:gd name="T36" fmla="*/ 116829 w 634"/>
                <a:gd name="T37" fmla="*/ 196263 h 619"/>
                <a:gd name="T38" fmla="*/ 228249 w 634"/>
                <a:gd name="T39" fmla="*/ 95430 h 619"/>
                <a:gd name="T40" fmla="*/ 116829 w 634"/>
                <a:gd name="T41" fmla="*/ 0 h 619"/>
                <a:gd name="T42" fmla="*/ 116829 w 634"/>
                <a:gd name="T43" fmla="*/ 180417 h 619"/>
                <a:gd name="T44" fmla="*/ 116829 w 634"/>
                <a:gd name="T45" fmla="*/ 180417 h 619"/>
                <a:gd name="T46" fmla="*/ 90506 w 634"/>
                <a:gd name="T47" fmla="*/ 180417 h 619"/>
                <a:gd name="T48" fmla="*/ 58415 w 634"/>
                <a:gd name="T49" fmla="*/ 201664 h 619"/>
                <a:gd name="T50" fmla="*/ 58415 w 634"/>
                <a:gd name="T51" fmla="*/ 164572 h 619"/>
                <a:gd name="T52" fmla="*/ 15866 w 634"/>
                <a:gd name="T53" fmla="*/ 95430 h 619"/>
                <a:gd name="T54" fmla="*/ 116829 w 634"/>
                <a:gd name="T55" fmla="*/ 10803 h 619"/>
                <a:gd name="T56" fmla="*/ 212384 w 634"/>
                <a:gd name="T57" fmla="*/ 95430 h 619"/>
                <a:gd name="T58" fmla="*/ 116829 w 634"/>
                <a:gd name="T59" fmla="*/ 180417 h 619"/>
                <a:gd name="T60" fmla="*/ 169835 w 634"/>
                <a:gd name="T61" fmla="*/ 84987 h 619"/>
                <a:gd name="T62" fmla="*/ 169835 w 634"/>
                <a:gd name="T63" fmla="*/ 84987 h 619"/>
                <a:gd name="T64" fmla="*/ 159378 w 634"/>
                <a:gd name="T65" fmla="*/ 95430 h 619"/>
                <a:gd name="T66" fmla="*/ 169835 w 634"/>
                <a:gd name="T67" fmla="*/ 111275 h 619"/>
                <a:gd name="T68" fmla="*/ 186061 w 634"/>
                <a:gd name="T69" fmla="*/ 95430 h 619"/>
                <a:gd name="T70" fmla="*/ 169835 w 634"/>
                <a:gd name="T71" fmla="*/ 84987 h 6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19">
                  <a:moveTo>
                    <a:pt x="324" y="236"/>
                  </a:moveTo>
                  <a:lnTo>
                    <a:pt x="324" y="236"/>
                  </a:lnTo>
                  <a:cubicBezTo>
                    <a:pt x="295" y="236"/>
                    <a:pt x="280" y="251"/>
                    <a:pt x="280" y="265"/>
                  </a:cubicBezTo>
                  <a:cubicBezTo>
                    <a:pt x="280" y="295"/>
                    <a:pt x="295" y="309"/>
                    <a:pt x="324" y="309"/>
                  </a:cubicBezTo>
                  <a:cubicBezTo>
                    <a:pt x="339" y="309"/>
                    <a:pt x="354" y="295"/>
                    <a:pt x="354" y="265"/>
                  </a:cubicBezTo>
                  <a:cubicBezTo>
                    <a:pt x="354" y="251"/>
                    <a:pt x="339" y="236"/>
                    <a:pt x="324" y="236"/>
                  </a:cubicBezTo>
                  <a:close/>
                  <a:moveTo>
                    <a:pt x="162" y="236"/>
                  </a:moveTo>
                  <a:lnTo>
                    <a:pt x="162" y="236"/>
                  </a:lnTo>
                  <a:cubicBezTo>
                    <a:pt x="148" y="236"/>
                    <a:pt x="118" y="251"/>
                    <a:pt x="118" y="265"/>
                  </a:cubicBezTo>
                  <a:cubicBezTo>
                    <a:pt x="118" y="295"/>
                    <a:pt x="148" y="309"/>
                    <a:pt x="162" y="309"/>
                  </a:cubicBezTo>
                  <a:cubicBezTo>
                    <a:pt x="177" y="309"/>
                    <a:pt x="207" y="295"/>
                    <a:pt x="207" y="265"/>
                  </a:cubicBezTo>
                  <a:cubicBezTo>
                    <a:pt x="207" y="251"/>
                    <a:pt x="177" y="236"/>
                    <a:pt x="162" y="236"/>
                  </a:cubicBezTo>
                  <a:close/>
                  <a:moveTo>
                    <a:pt x="324" y="0"/>
                  </a:moveTo>
                  <a:lnTo>
                    <a:pt x="324" y="0"/>
                  </a:lnTo>
                  <a:cubicBezTo>
                    <a:pt x="148" y="0"/>
                    <a:pt x="0" y="118"/>
                    <a:pt x="0" y="265"/>
                  </a:cubicBezTo>
                  <a:cubicBezTo>
                    <a:pt x="0" y="354"/>
                    <a:pt x="44" y="427"/>
                    <a:pt x="118" y="486"/>
                  </a:cubicBezTo>
                  <a:cubicBezTo>
                    <a:pt x="118" y="618"/>
                    <a:pt x="118" y="618"/>
                    <a:pt x="118" y="618"/>
                  </a:cubicBezTo>
                  <a:cubicBezTo>
                    <a:pt x="265" y="545"/>
                    <a:pt x="265" y="545"/>
                    <a:pt x="265" y="545"/>
                  </a:cubicBezTo>
                  <a:cubicBezTo>
                    <a:pt x="280" y="545"/>
                    <a:pt x="295" y="545"/>
                    <a:pt x="324" y="545"/>
                  </a:cubicBezTo>
                  <a:cubicBezTo>
                    <a:pt x="486" y="545"/>
                    <a:pt x="633" y="427"/>
                    <a:pt x="633" y="265"/>
                  </a:cubicBezTo>
                  <a:cubicBezTo>
                    <a:pt x="633" y="118"/>
                    <a:pt x="486" y="0"/>
                    <a:pt x="324" y="0"/>
                  </a:cubicBezTo>
                  <a:close/>
                  <a:moveTo>
                    <a:pt x="324" y="501"/>
                  </a:moveTo>
                  <a:lnTo>
                    <a:pt x="324" y="501"/>
                  </a:lnTo>
                  <a:cubicBezTo>
                    <a:pt x="295" y="501"/>
                    <a:pt x="280" y="501"/>
                    <a:pt x="251" y="501"/>
                  </a:cubicBezTo>
                  <a:cubicBezTo>
                    <a:pt x="162" y="560"/>
                    <a:pt x="162" y="560"/>
                    <a:pt x="162" y="560"/>
                  </a:cubicBezTo>
                  <a:cubicBezTo>
                    <a:pt x="162" y="457"/>
                    <a:pt x="162" y="457"/>
                    <a:pt x="162" y="457"/>
                  </a:cubicBezTo>
                  <a:cubicBezTo>
                    <a:pt x="89" y="427"/>
                    <a:pt x="44" y="354"/>
                    <a:pt x="44" y="265"/>
                  </a:cubicBezTo>
                  <a:cubicBezTo>
                    <a:pt x="44" y="133"/>
                    <a:pt x="162" y="30"/>
                    <a:pt x="324" y="30"/>
                  </a:cubicBezTo>
                  <a:cubicBezTo>
                    <a:pt x="471" y="30"/>
                    <a:pt x="589" y="133"/>
                    <a:pt x="589" y="265"/>
                  </a:cubicBezTo>
                  <a:cubicBezTo>
                    <a:pt x="589" y="398"/>
                    <a:pt x="471" y="501"/>
                    <a:pt x="324" y="501"/>
                  </a:cubicBezTo>
                  <a:close/>
                  <a:moveTo>
                    <a:pt x="471" y="236"/>
                  </a:moveTo>
                  <a:lnTo>
                    <a:pt x="471" y="236"/>
                  </a:lnTo>
                  <a:cubicBezTo>
                    <a:pt x="457" y="236"/>
                    <a:pt x="442" y="251"/>
                    <a:pt x="442" y="265"/>
                  </a:cubicBezTo>
                  <a:cubicBezTo>
                    <a:pt x="442" y="295"/>
                    <a:pt x="457" y="309"/>
                    <a:pt x="471" y="309"/>
                  </a:cubicBezTo>
                  <a:cubicBezTo>
                    <a:pt x="501" y="309"/>
                    <a:pt x="516" y="295"/>
                    <a:pt x="516" y="265"/>
                  </a:cubicBezTo>
                  <a:cubicBezTo>
                    <a:pt x="516" y="251"/>
                    <a:pt x="501" y="236"/>
                    <a:pt x="471" y="23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5" name="Freeform 190">
              <a:extLst>
                <a:ext uri="{FF2B5EF4-FFF2-40B4-BE49-F238E27FC236}">
                  <a16:creationId xmlns:a16="http://schemas.microsoft.com/office/drawing/2014/main" id="{0500E183-9818-4A5B-A6E0-34936FA88CDB}"/>
                </a:ext>
              </a:extLst>
            </p:cNvPr>
            <p:cNvSpPr>
              <a:spLocks noChangeArrowheads="1"/>
            </p:cNvSpPr>
            <p:nvPr/>
          </p:nvSpPr>
          <p:spPr bwMode="auto">
            <a:xfrm>
              <a:off x="1076679" y="1240974"/>
              <a:ext cx="228611" cy="222911"/>
            </a:xfrm>
            <a:custGeom>
              <a:avLst/>
              <a:gdLst>
                <a:gd name="T0" fmla="*/ 148561 w 634"/>
                <a:gd name="T1" fmla="*/ 116677 h 619"/>
                <a:gd name="T2" fmla="*/ 148561 w 634"/>
                <a:gd name="T3" fmla="*/ 116677 h 619"/>
                <a:gd name="T4" fmla="*/ 79329 w 634"/>
                <a:gd name="T5" fmla="*/ 116677 h 619"/>
                <a:gd name="T6" fmla="*/ 68872 w 634"/>
                <a:gd name="T7" fmla="*/ 127481 h 619"/>
                <a:gd name="T8" fmla="*/ 79329 w 634"/>
                <a:gd name="T9" fmla="*/ 132522 h 619"/>
                <a:gd name="T10" fmla="*/ 148561 w 634"/>
                <a:gd name="T11" fmla="*/ 132522 h 619"/>
                <a:gd name="T12" fmla="*/ 153609 w 634"/>
                <a:gd name="T13" fmla="*/ 127481 h 619"/>
                <a:gd name="T14" fmla="*/ 148561 w 634"/>
                <a:gd name="T15" fmla="*/ 116677 h 619"/>
                <a:gd name="T16" fmla="*/ 164427 w 634"/>
                <a:gd name="T17" fmla="*/ 74184 h 619"/>
                <a:gd name="T18" fmla="*/ 164427 w 634"/>
                <a:gd name="T19" fmla="*/ 74184 h 619"/>
                <a:gd name="T20" fmla="*/ 63463 w 634"/>
                <a:gd name="T21" fmla="*/ 74184 h 619"/>
                <a:gd name="T22" fmla="*/ 58415 w 634"/>
                <a:gd name="T23" fmla="*/ 84987 h 619"/>
                <a:gd name="T24" fmla="*/ 63463 w 634"/>
                <a:gd name="T25" fmla="*/ 90389 h 619"/>
                <a:gd name="T26" fmla="*/ 164427 w 634"/>
                <a:gd name="T27" fmla="*/ 90389 h 619"/>
                <a:gd name="T28" fmla="*/ 169836 w 634"/>
                <a:gd name="T29" fmla="*/ 84987 h 619"/>
                <a:gd name="T30" fmla="*/ 164427 w 634"/>
                <a:gd name="T31" fmla="*/ 74184 h 619"/>
                <a:gd name="T32" fmla="*/ 111421 w 634"/>
                <a:gd name="T33" fmla="*/ 0 h 619"/>
                <a:gd name="T34" fmla="*/ 111421 w 634"/>
                <a:gd name="T35" fmla="*/ 0 h 619"/>
                <a:gd name="T36" fmla="*/ 0 w 634"/>
                <a:gd name="T37" fmla="*/ 95430 h 619"/>
                <a:gd name="T38" fmla="*/ 42188 w 634"/>
                <a:gd name="T39" fmla="*/ 175016 h 619"/>
                <a:gd name="T40" fmla="*/ 42188 w 634"/>
                <a:gd name="T41" fmla="*/ 222551 h 619"/>
                <a:gd name="T42" fmla="*/ 90146 w 634"/>
                <a:gd name="T43" fmla="*/ 196263 h 619"/>
                <a:gd name="T44" fmla="*/ 111421 w 634"/>
                <a:gd name="T45" fmla="*/ 196263 h 619"/>
                <a:gd name="T46" fmla="*/ 228250 w 634"/>
                <a:gd name="T47" fmla="*/ 95430 h 619"/>
                <a:gd name="T48" fmla="*/ 111421 w 634"/>
                <a:gd name="T49" fmla="*/ 0 h 619"/>
                <a:gd name="T50" fmla="*/ 111421 w 634"/>
                <a:gd name="T51" fmla="*/ 180417 h 619"/>
                <a:gd name="T52" fmla="*/ 111421 w 634"/>
                <a:gd name="T53" fmla="*/ 180417 h 619"/>
                <a:gd name="T54" fmla="*/ 90146 w 634"/>
                <a:gd name="T55" fmla="*/ 180417 h 619"/>
                <a:gd name="T56" fmla="*/ 58415 w 634"/>
                <a:gd name="T57" fmla="*/ 201664 h 619"/>
                <a:gd name="T58" fmla="*/ 58415 w 634"/>
                <a:gd name="T59" fmla="*/ 164572 h 619"/>
                <a:gd name="T60" fmla="*/ 15866 w 634"/>
                <a:gd name="T61" fmla="*/ 95430 h 619"/>
                <a:gd name="T62" fmla="*/ 111421 w 634"/>
                <a:gd name="T63" fmla="*/ 10803 h 619"/>
                <a:gd name="T64" fmla="*/ 212024 w 634"/>
                <a:gd name="T65" fmla="*/ 95430 h 619"/>
                <a:gd name="T66" fmla="*/ 111421 w 634"/>
                <a:gd name="T67" fmla="*/ 180417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6" name="Freeform 191">
              <a:extLst>
                <a:ext uri="{FF2B5EF4-FFF2-40B4-BE49-F238E27FC236}">
                  <a16:creationId xmlns:a16="http://schemas.microsoft.com/office/drawing/2014/main" id="{8306B48C-E17B-412B-A5C2-217E3A9DD6C9}"/>
                </a:ext>
              </a:extLst>
            </p:cNvPr>
            <p:cNvSpPr>
              <a:spLocks noChangeArrowheads="1"/>
            </p:cNvSpPr>
            <p:nvPr/>
          </p:nvSpPr>
          <p:spPr bwMode="auto">
            <a:xfrm>
              <a:off x="709574" y="1240974"/>
              <a:ext cx="221970" cy="222911"/>
            </a:xfrm>
            <a:custGeom>
              <a:avLst/>
              <a:gdLst>
                <a:gd name="T0" fmla="*/ 110806 w 619"/>
                <a:gd name="T1" fmla="*/ 0 h 619"/>
                <a:gd name="T2" fmla="*/ 110806 w 619"/>
                <a:gd name="T3" fmla="*/ 0 h 619"/>
                <a:gd name="T4" fmla="*/ 0 w 619"/>
                <a:gd name="T5" fmla="*/ 95430 h 619"/>
                <a:gd name="T6" fmla="*/ 42314 w 619"/>
                <a:gd name="T7" fmla="*/ 175016 h 619"/>
                <a:gd name="T8" fmla="*/ 42314 w 619"/>
                <a:gd name="T9" fmla="*/ 222551 h 619"/>
                <a:gd name="T10" fmla="*/ 89649 w 619"/>
                <a:gd name="T11" fmla="*/ 196263 h 619"/>
                <a:gd name="T12" fmla="*/ 110806 w 619"/>
                <a:gd name="T13" fmla="*/ 196263 h 619"/>
                <a:gd name="T14" fmla="*/ 221611 w 619"/>
                <a:gd name="T15" fmla="*/ 95430 h 619"/>
                <a:gd name="T16" fmla="*/ 110806 w 619"/>
                <a:gd name="T17" fmla="*/ 0 h 619"/>
                <a:gd name="T18" fmla="*/ 110806 w 619"/>
                <a:gd name="T19" fmla="*/ 180417 h 619"/>
                <a:gd name="T20" fmla="*/ 110806 w 619"/>
                <a:gd name="T21" fmla="*/ 180417 h 619"/>
                <a:gd name="T22" fmla="*/ 84270 w 619"/>
                <a:gd name="T23" fmla="*/ 180417 h 619"/>
                <a:gd name="T24" fmla="*/ 52713 w 619"/>
                <a:gd name="T25" fmla="*/ 201664 h 619"/>
                <a:gd name="T26" fmla="*/ 52713 w 619"/>
                <a:gd name="T27" fmla="*/ 164572 h 619"/>
                <a:gd name="T28" fmla="*/ 10399 w 619"/>
                <a:gd name="T29" fmla="*/ 95430 h 619"/>
                <a:gd name="T30" fmla="*/ 110806 w 619"/>
                <a:gd name="T31" fmla="*/ 10803 h 619"/>
                <a:gd name="T32" fmla="*/ 211212 w 619"/>
                <a:gd name="T33" fmla="*/ 95430 h 619"/>
                <a:gd name="T34" fmla="*/ 110806 w 619"/>
                <a:gd name="T35" fmla="*/ 180417 h 6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9" h="619">
                  <a:moveTo>
                    <a:pt x="309" y="0"/>
                  </a:moveTo>
                  <a:lnTo>
                    <a:pt x="309" y="0"/>
                  </a:lnTo>
                  <a:cubicBezTo>
                    <a:pt x="132" y="0"/>
                    <a:pt x="0" y="118"/>
                    <a:pt x="0" y="265"/>
                  </a:cubicBezTo>
                  <a:cubicBezTo>
                    <a:pt x="0" y="354"/>
                    <a:pt x="44" y="427"/>
                    <a:pt x="118" y="486"/>
                  </a:cubicBezTo>
                  <a:cubicBezTo>
                    <a:pt x="118" y="618"/>
                    <a:pt x="118" y="618"/>
                    <a:pt x="118" y="618"/>
                  </a:cubicBezTo>
                  <a:cubicBezTo>
                    <a:pt x="250" y="545"/>
                    <a:pt x="250" y="545"/>
                    <a:pt x="250" y="545"/>
                  </a:cubicBezTo>
                  <a:cubicBezTo>
                    <a:pt x="265" y="545"/>
                    <a:pt x="294" y="545"/>
                    <a:pt x="309" y="545"/>
                  </a:cubicBezTo>
                  <a:cubicBezTo>
                    <a:pt x="486" y="545"/>
                    <a:pt x="618" y="427"/>
                    <a:pt x="618" y="265"/>
                  </a:cubicBezTo>
                  <a:cubicBezTo>
                    <a:pt x="618" y="118"/>
                    <a:pt x="486" y="0"/>
                    <a:pt x="309" y="0"/>
                  </a:cubicBezTo>
                  <a:close/>
                  <a:moveTo>
                    <a:pt x="309" y="501"/>
                  </a:moveTo>
                  <a:lnTo>
                    <a:pt x="309" y="501"/>
                  </a:lnTo>
                  <a:cubicBezTo>
                    <a:pt x="280" y="501"/>
                    <a:pt x="265" y="501"/>
                    <a:pt x="235" y="501"/>
                  </a:cubicBezTo>
                  <a:cubicBezTo>
                    <a:pt x="147" y="560"/>
                    <a:pt x="147" y="560"/>
                    <a:pt x="147" y="560"/>
                  </a:cubicBezTo>
                  <a:cubicBezTo>
                    <a:pt x="147" y="457"/>
                    <a:pt x="147" y="457"/>
                    <a:pt x="147" y="457"/>
                  </a:cubicBezTo>
                  <a:cubicBezTo>
                    <a:pt x="73" y="427"/>
                    <a:pt x="29" y="354"/>
                    <a:pt x="29" y="265"/>
                  </a:cubicBezTo>
                  <a:cubicBezTo>
                    <a:pt x="29" y="133"/>
                    <a:pt x="162" y="30"/>
                    <a:pt x="309" y="30"/>
                  </a:cubicBezTo>
                  <a:cubicBezTo>
                    <a:pt x="456" y="30"/>
                    <a:pt x="589" y="133"/>
                    <a:pt x="589" y="265"/>
                  </a:cubicBezTo>
                  <a:cubicBezTo>
                    <a:pt x="589" y="398"/>
                    <a:pt x="456" y="501"/>
                    <a:pt x="309" y="5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7" name="Freeform 192">
              <a:extLst>
                <a:ext uri="{FF2B5EF4-FFF2-40B4-BE49-F238E27FC236}">
                  <a16:creationId xmlns:a16="http://schemas.microsoft.com/office/drawing/2014/main" id="{9A00A59E-CD83-4C20-B308-C1EC07DC53B8}"/>
                </a:ext>
              </a:extLst>
            </p:cNvPr>
            <p:cNvSpPr>
              <a:spLocks noChangeArrowheads="1"/>
            </p:cNvSpPr>
            <p:nvPr/>
          </p:nvSpPr>
          <p:spPr bwMode="auto">
            <a:xfrm>
              <a:off x="4027748" y="912773"/>
              <a:ext cx="201101" cy="143232"/>
            </a:xfrm>
            <a:custGeom>
              <a:avLst/>
              <a:gdLst>
                <a:gd name="T0" fmla="*/ 16131 w 561"/>
                <a:gd name="T1" fmla="*/ 116668 h 399"/>
                <a:gd name="T2" fmla="*/ 16131 w 561"/>
                <a:gd name="T3" fmla="*/ 116668 h 399"/>
                <a:gd name="T4" fmla="*/ 0 w 561"/>
                <a:gd name="T5" fmla="*/ 127078 h 399"/>
                <a:gd name="T6" fmla="*/ 16131 w 561"/>
                <a:gd name="T7" fmla="*/ 142873 h 399"/>
                <a:gd name="T8" fmla="*/ 31904 w 561"/>
                <a:gd name="T9" fmla="*/ 127078 h 399"/>
                <a:gd name="T10" fmla="*/ 16131 w 561"/>
                <a:gd name="T11" fmla="*/ 116668 h 399"/>
                <a:gd name="T12" fmla="*/ 16131 w 561"/>
                <a:gd name="T13" fmla="*/ 58154 h 399"/>
                <a:gd name="T14" fmla="*/ 16131 w 561"/>
                <a:gd name="T15" fmla="*/ 58154 h 399"/>
                <a:gd name="T16" fmla="*/ 0 w 561"/>
                <a:gd name="T17" fmla="*/ 74308 h 399"/>
                <a:gd name="T18" fmla="*/ 16131 w 561"/>
                <a:gd name="T19" fmla="*/ 84719 h 399"/>
                <a:gd name="T20" fmla="*/ 31904 w 561"/>
                <a:gd name="T21" fmla="*/ 74308 h 399"/>
                <a:gd name="T22" fmla="*/ 16131 w 561"/>
                <a:gd name="T23" fmla="*/ 58154 h 399"/>
                <a:gd name="T24" fmla="*/ 189988 w 561"/>
                <a:gd name="T25" fmla="*/ 63539 h 399"/>
                <a:gd name="T26" fmla="*/ 189988 w 561"/>
                <a:gd name="T27" fmla="*/ 63539 h 399"/>
                <a:gd name="T28" fmla="*/ 63449 w 561"/>
                <a:gd name="T29" fmla="*/ 63539 h 399"/>
                <a:gd name="T30" fmla="*/ 58072 w 561"/>
                <a:gd name="T31" fmla="*/ 74308 h 399"/>
                <a:gd name="T32" fmla="*/ 63449 w 561"/>
                <a:gd name="T33" fmla="*/ 79334 h 399"/>
                <a:gd name="T34" fmla="*/ 189988 w 561"/>
                <a:gd name="T35" fmla="*/ 79334 h 399"/>
                <a:gd name="T36" fmla="*/ 200743 w 561"/>
                <a:gd name="T37" fmla="*/ 74308 h 399"/>
                <a:gd name="T38" fmla="*/ 189988 w 561"/>
                <a:gd name="T39" fmla="*/ 63539 h 399"/>
                <a:gd name="T40" fmla="*/ 63449 w 561"/>
                <a:gd name="T41" fmla="*/ 21180 h 399"/>
                <a:gd name="T42" fmla="*/ 63449 w 561"/>
                <a:gd name="T43" fmla="*/ 21180 h 399"/>
                <a:gd name="T44" fmla="*/ 189988 w 561"/>
                <a:gd name="T45" fmla="*/ 21180 h 399"/>
                <a:gd name="T46" fmla="*/ 200743 w 561"/>
                <a:gd name="T47" fmla="*/ 16154 h 399"/>
                <a:gd name="T48" fmla="*/ 189988 w 561"/>
                <a:gd name="T49" fmla="*/ 10769 h 399"/>
                <a:gd name="T50" fmla="*/ 63449 w 561"/>
                <a:gd name="T51" fmla="*/ 10769 h 399"/>
                <a:gd name="T52" fmla="*/ 58072 w 561"/>
                <a:gd name="T53" fmla="*/ 16154 h 399"/>
                <a:gd name="T54" fmla="*/ 63449 w 561"/>
                <a:gd name="T55" fmla="*/ 21180 h 399"/>
                <a:gd name="T56" fmla="*/ 16131 w 561"/>
                <a:gd name="T57" fmla="*/ 0 h 399"/>
                <a:gd name="T58" fmla="*/ 16131 w 561"/>
                <a:gd name="T59" fmla="*/ 0 h 399"/>
                <a:gd name="T60" fmla="*/ 0 w 561"/>
                <a:gd name="T61" fmla="*/ 16154 h 399"/>
                <a:gd name="T62" fmla="*/ 16131 w 561"/>
                <a:gd name="T63" fmla="*/ 31949 h 399"/>
                <a:gd name="T64" fmla="*/ 31904 w 561"/>
                <a:gd name="T65" fmla="*/ 16154 h 399"/>
                <a:gd name="T66" fmla="*/ 16131 w 561"/>
                <a:gd name="T67" fmla="*/ 0 h 399"/>
                <a:gd name="T68" fmla="*/ 189988 w 561"/>
                <a:gd name="T69" fmla="*/ 121693 h 399"/>
                <a:gd name="T70" fmla="*/ 189988 w 561"/>
                <a:gd name="T71" fmla="*/ 121693 h 399"/>
                <a:gd name="T72" fmla="*/ 63449 w 561"/>
                <a:gd name="T73" fmla="*/ 121693 h 399"/>
                <a:gd name="T74" fmla="*/ 58072 w 561"/>
                <a:gd name="T75" fmla="*/ 127078 h 399"/>
                <a:gd name="T76" fmla="*/ 63449 w 561"/>
                <a:gd name="T77" fmla="*/ 137488 h 399"/>
                <a:gd name="T78" fmla="*/ 189988 w 561"/>
                <a:gd name="T79" fmla="*/ 137488 h 399"/>
                <a:gd name="T80" fmla="*/ 200743 w 561"/>
                <a:gd name="T81" fmla="*/ 127078 h 399"/>
                <a:gd name="T82" fmla="*/ 189988 w 561"/>
                <a:gd name="T83" fmla="*/ 121693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1" h="399">
                  <a:moveTo>
                    <a:pt x="45" y="325"/>
                  </a:moveTo>
                  <a:lnTo>
                    <a:pt x="45" y="325"/>
                  </a:lnTo>
                  <a:cubicBezTo>
                    <a:pt x="30" y="325"/>
                    <a:pt x="0" y="339"/>
                    <a:pt x="0" y="354"/>
                  </a:cubicBezTo>
                  <a:cubicBezTo>
                    <a:pt x="0" y="383"/>
                    <a:pt x="30" y="398"/>
                    <a:pt x="45" y="398"/>
                  </a:cubicBezTo>
                  <a:cubicBezTo>
                    <a:pt x="59" y="398"/>
                    <a:pt x="89" y="383"/>
                    <a:pt x="89" y="354"/>
                  </a:cubicBezTo>
                  <a:cubicBezTo>
                    <a:pt x="89" y="339"/>
                    <a:pt x="59" y="325"/>
                    <a:pt x="45" y="325"/>
                  </a:cubicBezTo>
                  <a:close/>
                  <a:moveTo>
                    <a:pt x="45" y="162"/>
                  </a:moveTo>
                  <a:lnTo>
                    <a:pt x="45" y="162"/>
                  </a:lnTo>
                  <a:cubicBezTo>
                    <a:pt x="30" y="162"/>
                    <a:pt x="0" y="177"/>
                    <a:pt x="0" y="207"/>
                  </a:cubicBezTo>
                  <a:cubicBezTo>
                    <a:pt x="0" y="221"/>
                    <a:pt x="30" y="236"/>
                    <a:pt x="45" y="236"/>
                  </a:cubicBezTo>
                  <a:cubicBezTo>
                    <a:pt x="59" y="236"/>
                    <a:pt x="89" y="221"/>
                    <a:pt x="89" y="207"/>
                  </a:cubicBezTo>
                  <a:cubicBezTo>
                    <a:pt x="89" y="177"/>
                    <a:pt x="59" y="162"/>
                    <a:pt x="45" y="162"/>
                  </a:cubicBezTo>
                  <a:close/>
                  <a:moveTo>
                    <a:pt x="530" y="177"/>
                  </a:moveTo>
                  <a:lnTo>
                    <a:pt x="530" y="177"/>
                  </a:lnTo>
                  <a:cubicBezTo>
                    <a:pt x="177" y="177"/>
                    <a:pt x="177" y="177"/>
                    <a:pt x="177" y="177"/>
                  </a:cubicBezTo>
                  <a:cubicBezTo>
                    <a:pt x="177" y="177"/>
                    <a:pt x="162" y="192"/>
                    <a:pt x="162" y="207"/>
                  </a:cubicBezTo>
                  <a:lnTo>
                    <a:pt x="177" y="221"/>
                  </a:lnTo>
                  <a:cubicBezTo>
                    <a:pt x="530" y="221"/>
                    <a:pt x="530" y="221"/>
                    <a:pt x="530" y="221"/>
                  </a:cubicBezTo>
                  <a:cubicBezTo>
                    <a:pt x="545" y="221"/>
                    <a:pt x="560" y="207"/>
                    <a:pt x="560" y="207"/>
                  </a:cubicBezTo>
                  <a:cubicBezTo>
                    <a:pt x="560" y="192"/>
                    <a:pt x="545" y="177"/>
                    <a:pt x="530" y="177"/>
                  </a:cubicBezTo>
                  <a:close/>
                  <a:moveTo>
                    <a:pt x="177" y="59"/>
                  </a:moveTo>
                  <a:lnTo>
                    <a:pt x="177" y="59"/>
                  </a:lnTo>
                  <a:cubicBezTo>
                    <a:pt x="530" y="59"/>
                    <a:pt x="530" y="59"/>
                    <a:pt x="530" y="59"/>
                  </a:cubicBezTo>
                  <a:cubicBezTo>
                    <a:pt x="545" y="59"/>
                    <a:pt x="560" y="59"/>
                    <a:pt x="560" y="45"/>
                  </a:cubicBezTo>
                  <a:cubicBezTo>
                    <a:pt x="560" y="30"/>
                    <a:pt x="545" y="30"/>
                    <a:pt x="530" y="30"/>
                  </a:cubicBezTo>
                  <a:cubicBezTo>
                    <a:pt x="177" y="30"/>
                    <a:pt x="177" y="30"/>
                    <a:pt x="177" y="30"/>
                  </a:cubicBezTo>
                  <a:cubicBezTo>
                    <a:pt x="177" y="30"/>
                    <a:pt x="162" y="30"/>
                    <a:pt x="162" y="45"/>
                  </a:cubicBezTo>
                  <a:cubicBezTo>
                    <a:pt x="162" y="59"/>
                    <a:pt x="177" y="59"/>
                    <a:pt x="177" y="59"/>
                  </a:cubicBezTo>
                  <a:close/>
                  <a:moveTo>
                    <a:pt x="45" y="0"/>
                  </a:moveTo>
                  <a:lnTo>
                    <a:pt x="45" y="0"/>
                  </a:lnTo>
                  <a:cubicBezTo>
                    <a:pt x="30" y="0"/>
                    <a:pt x="0" y="30"/>
                    <a:pt x="0" y="45"/>
                  </a:cubicBezTo>
                  <a:cubicBezTo>
                    <a:pt x="0" y="59"/>
                    <a:pt x="30" y="89"/>
                    <a:pt x="45" y="89"/>
                  </a:cubicBezTo>
                  <a:cubicBezTo>
                    <a:pt x="59" y="89"/>
                    <a:pt x="89" y="59"/>
                    <a:pt x="89" y="45"/>
                  </a:cubicBezTo>
                  <a:cubicBezTo>
                    <a:pt x="89" y="30"/>
                    <a:pt x="59" y="0"/>
                    <a:pt x="45" y="0"/>
                  </a:cubicBezTo>
                  <a:close/>
                  <a:moveTo>
                    <a:pt x="530" y="339"/>
                  </a:moveTo>
                  <a:lnTo>
                    <a:pt x="530" y="339"/>
                  </a:lnTo>
                  <a:cubicBezTo>
                    <a:pt x="177" y="339"/>
                    <a:pt x="177" y="339"/>
                    <a:pt x="177" y="339"/>
                  </a:cubicBezTo>
                  <a:lnTo>
                    <a:pt x="162" y="354"/>
                  </a:lnTo>
                  <a:cubicBezTo>
                    <a:pt x="162" y="369"/>
                    <a:pt x="177" y="383"/>
                    <a:pt x="177" y="383"/>
                  </a:cubicBezTo>
                  <a:cubicBezTo>
                    <a:pt x="530" y="383"/>
                    <a:pt x="530" y="383"/>
                    <a:pt x="530" y="383"/>
                  </a:cubicBezTo>
                  <a:cubicBezTo>
                    <a:pt x="545" y="383"/>
                    <a:pt x="560" y="369"/>
                    <a:pt x="560" y="354"/>
                  </a:cubicBezTo>
                  <a:cubicBezTo>
                    <a:pt x="560" y="354"/>
                    <a:pt x="545" y="339"/>
                    <a:pt x="530" y="33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8" name="Freeform 193">
              <a:extLst>
                <a:ext uri="{FF2B5EF4-FFF2-40B4-BE49-F238E27FC236}">
                  <a16:creationId xmlns:a16="http://schemas.microsoft.com/office/drawing/2014/main" id="{A04039D9-CAD8-4FBB-B190-B1FEB94F43EB}"/>
                </a:ext>
              </a:extLst>
            </p:cNvPr>
            <p:cNvSpPr>
              <a:spLocks noChangeArrowheads="1"/>
            </p:cNvSpPr>
            <p:nvPr/>
          </p:nvSpPr>
          <p:spPr bwMode="auto">
            <a:xfrm>
              <a:off x="3662540" y="887163"/>
              <a:ext cx="205845" cy="197300"/>
            </a:xfrm>
            <a:custGeom>
              <a:avLst/>
              <a:gdLst>
                <a:gd name="T0" fmla="*/ 194747 w 575"/>
                <a:gd name="T1" fmla="*/ 186098 h 546"/>
                <a:gd name="T2" fmla="*/ 194747 w 575"/>
                <a:gd name="T3" fmla="*/ 186098 h 546"/>
                <a:gd name="T4" fmla="*/ 99880 w 575"/>
                <a:gd name="T5" fmla="*/ 186098 h 546"/>
                <a:gd name="T6" fmla="*/ 89498 w 575"/>
                <a:gd name="T7" fmla="*/ 191518 h 546"/>
                <a:gd name="T8" fmla="*/ 99880 w 575"/>
                <a:gd name="T9" fmla="*/ 196939 h 546"/>
                <a:gd name="T10" fmla="*/ 194747 w 575"/>
                <a:gd name="T11" fmla="*/ 196939 h 546"/>
                <a:gd name="T12" fmla="*/ 205487 w 575"/>
                <a:gd name="T13" fmla="*/ 191518 h 546"/>
                <a:gd name="T14" fmla="*/ 194747 w 575"/>
                <a:gd name="T15" fmla="*/ 186098 h 546"/>
                <a:gd name="T16" fmla="*/ 110619 w 575"/>
                <a:gd name="T17" fmla="*/ 69019 h 546"/>
                <a:gd name="T18" fmla="*/ 110619 w 575"/>
                <a:gd name="T19" fmla="*/ 69019 h 546"/>
                <a:gd name="T20" fmla="*/ 110619 w 575"/>
                <a:gd name="T21" fmla="*/ 58540 h 546"/>
                <a:gd name="T22" fmla="*/ 63006 w 575"/>
                <a:gd name="T23" fmla="*/ 0 h 546"/>
                <a:gd name="T24" fmla="*/ 57995 w 575"/>
                <a:gd name="T25" fmla="*/ 0 h 546"/>
                <a:gd name="T26" fmla="*/ 52625 w 575"/>
                <a:gd name="T27" fmla="*/ 0 h 546"/>
                <a:gd name="T28" fmla="*/ 0 w 575"/>
                <a:gd name="T29" fmla="*/ 58540 h 546"/>
                <a:gd name="T30" fmla="*/ 0 w 575"/>
                <a:gd name="T31" fmla="*/ 69019 h 546"/>
                <a:gd name="T32" fmla="*/ 10382 w 575"/>
                <a:gd name="T33" fmla="*/ 69019 h 546"/>
                <a:gd name="T34" fmla="*/ 47255 w 575"/>
                <a:gd name="T35" fmla="*/ 26379 h 546"/>
                <a:gd name="T36" fmla="*/ 47255 w 575"/>
                <a:gd name="T37" fmla="*/ 196939 h 546"/>
                <a:gd name="T38" fmla="*/ 63006 w 575"/>
                <a:gd name="T39" fmla="*/ 196939 h 546"/>
                <a:gd name="T40" fmla="*/ 63006 w 575"/>
                <a:gd name="T41" fmla="*/ 26379 h 546"/>
                <a:gd name="T42" fmla="*/ 99880 w 575"/>
                <a:gd name="T43" fmla="*/ 69019 h 546"/>
                <a:gd name="T44" fmla="*/ 110619 w 575"/>
                <a:gd name="T45" fmla="*/ 69019 h 546"/>
                <a:gd name="T46" fmla="*/ 110619 w 575"/>
                <a:gd name="T47" fmla="*/ 26379 h 546"/>
                <a:gd name="T48" fmla="*/ 110619 w 575"/>
                <a:gd name="T49" fmla="*/ 26379 h 546"/>
                <a:gd name="T50" fmla="*/ 194747 w 575"/>
                <a:gd name="T51" fmla="*/ 26379 h 546"/>
                <a:gd name="T52" fmla="*/ 205487 w 575"/>
                <a:gd name="T53" fmla="*/ 21320 h 546"/>
                <a:gd name="T54" fmla="*/ 194747 w 575"/>
                <a:gd name="T55" fmla="*/ 15900 h 546"/>
                <a:gd name="T56" fmla="*/ 110619 w 575"/>
                <a:gd name="T57" fmla="*/ 15900 h 546"/>
                <a:gd name="T58" fmla="*/ 105249 w 575"/>
                <a:gd name="T59" fmla="*/ 21320 h 546"/>
                <a:gd name="T60" fmla="*/ 110619 w 575"/>
                <a:gd name="T61" fmla="*/ 26379 h 546"/>
                <a:gd name="T62" fmla="*/ 194747 w 575"/>
                <a:gd name="T63" fmla="*/ 143819 h 546"/>
                <a:gd name="T64" fmla="*/ 194747 w 575"/>
                <a:gd name="T65" fmla="*/ 143819 h 546"/>
                <a:gd name="T66" fmla="*/ 99880 w 575"/>
                <a:gd name="T67" fmla="*/ 143819 h 546"/>
                <a:gd name="T68" fmla="*/ 89498 w 575"/>
                <a:gd name="T69" fmla="*/ 148878 h 546"/>
                <a:gd name="T70" fmla="*/ 99880 w 575"/>
                <a:gd name="T71" fmla="*/ 154299 h 546"/>
                <a:gd name="T72" fmla="*/ 194747 w 575"/>
                <a:gd name="T73" fmla="*/ 154299 h 546"/>
                <a:gd name="T74" fmla="*/ 205487 w 575"/>
                <a:gd name="T75" fmla="*/ 148878 h 546"/>
                <a:gd name="T76" fmla="*/ 194747 w 575"/>
                <a:gd name="T77" fmla="*/ 143819 h 546"/>
                <a:gd name="T78" fmla="*/ 194747 w 575"/>
                <a:gd name="T79" fmla="*/ 58540 h 546"/>
                <a:gd name="T80" fmla="*/ 194747 w 575"/>
                <a:gd name="T81" fmla="*/ 58540 h 546"/>
                <a:gd name="T82" fmla="*/ 142123 w 575"/>
                <a:gd name="T83" fmla="*/ 58540 h 546"/>
                <a:gd name="T84" fmla="*/ 131383 w 575"/>
                <a:gd name="T85" fmla="*/ 63960 h 546"/>
                <a:gd name="T86" fmla="*/ 142123 w 575"/>
                <a:gd name="T87" fmla="*/ 69019 h 546"/>
                <a:gd name="T88" fmla="*/ 194747 w 575"/>
                <a:gd name="T89" fmla="*/ 69019 h 546"/>
                <a:gd name="T90" fmla="*/ 205487 w 575"/>
                <a:gd name="T91" fmla="*/ 63960 h 546"/>
                <a:gd name="T92" fmla="*/ 194747 w 575"/>
                <a:gd name="T93" fmla="*/ 58540 h 546"/>
                <a:gd name="T94" fmla="*/ 194747 w 575"/>
                <a:gd name="T95" fmla="*/ 101179 h 546"/>
                <a:gd name="T96" fmla="*/ 194747 w 575"/>
                <a:gd name="T97" fmla="*/ 101179 h 546"/>
                <a:gd name="T98" fmla="*/ 99880 w 575"/>
                <a:gd name="T99" fmla="*/ 101179 h 546"/>
                <a:gd name="T100" fmla="*/ 89498 w 575"/>
                <a:gd name="T101" fmla="*/ 106238 h 546"/>
                <a:gd name="T102" fmla="*/ 99880 w 575"/>
                <a:gd name="T103" fmla="*/ 111659 h 546"/>
                <a:gd name="T104" fmla="*/ 194747 w 575"/>
                <a:gd name="T105" fmla="*/ 111659 h 546"/>
                <a:gd name="T106" fmla="*/ 205487 w 575"/>
                <a:gd name="T107" fmla="*/ 106238 h 546"/>
                <a:gd name="T108" fmla="*/ 194747 w 575"/>
                <a:gd name="T109" fmla="*/ 101179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5" h="546">
                  <a:moveTo>
                    <a:pt x="544" y="515"/>
                  </a:moveTo>
                  <a:lnTo>
                    <a:pt x="544" y="515"/>
                  </a:lnTo>
                  <a:cubicBezTo>
                    <a:pt x="279" y="515"/>
                    <a:pt x="279" y="515"/>
                    <a:pt x="279" y="515"/>
                  </a:cubicBezTo>
                  <a:cubicBezTo>
                    <a:pt x="265" y="515"/>
                    <a:pt x="250" y="515"/>
                    <a:pt x="250" y="530"/>
                  </a:cubicBezTo>
                  <a:cubicBezTo>
                    <a:pt x="250" y="545"/>
                    <a:pt x="265" y="545"/>
                    <a:pt x="279" y="545"/>
                  </a:cubicBezTo>
                  <a:cubicBezTo>
                    <a:pt x="544" y="545"/>
                    <a:pt x="544" y="545"/>
                    <a:pt x="544" y="545"/>
                  </a:cubicBezTo>
                  <a:cubicBezTo>
                    <a:pt x="559" y="545"/>
                    <a:pt x="574" y="545"/>
                    <a:pt x="574" y="530"/>
                  </a:cubicBezTo>
                  <a:cubicBezTo>
                    <a:pt x="574" y="515"/>
                    <a:pt x="559" y="515"/>
                    <a:pt x="544" y="515"/>
                  </a:cubicBezTo>
                  <a:close/>
                  <a:moveTo>
                    <a:pt x="309" y="191"/>
                  </a:moveTo>
                  <a:lnTo>
                    <a:pt x="309" y="191"/>
                  </a:lnTo>
                  <a:cubicBezTo>
                    <a:pt x="309" y="177"/>
                    <a:pt x="309" y="177"/>
                    <a:pt x="309" y="162"/>
                  </a:cubicBezTo>
                  <a:cubicBezTo>
                    <a:pt x="176" y="0"/>
                    <a:pt x="176" y="0"/>
                    <a:pt x="176" y="0"/>
                  </a:cubicBezTo>
                  <a:cubicBezTo>
                    <a:pt x="162" y="0"/>
                    <a:pt x="162" y="0"/>
                    <a:pt x="162" y="0"/>
                  </a:cubicBezTo>
                  <a:cubicBezTo>
                    <a:pt x="147" y="0"/>
                    <a:pt x="147" y="0"/>
                    <a:pt x="147" y="0"/>
                  </a:cubicBezTo>
                  <a:cubicBezTo>
                    <a:pt x="0" y="162"/>
                    <a:pt x="0" y="162"/>
                    <a:pt x="0" y="162"/>
                  </a:cubicBezTo>
                  <a:cubicBezTo>
                    <a:pt x="0" y="177"/>
                    <a:pt x="0" y="177"/>
                    <a:pt x="0" y="191"/>
                  </a:cubicBezTo>
                  <a:cubicBezTo>
                    <a:pt x="14" y="191"/>
                    <a:pt x="29" y="191"/>
                    <a:pt x="29" y="191"/>
                  </a:cubicBezTo>
                  <a:cubicBezTo>
                    <a:pt x="132" y="73"/>
                    <a:pt x="132" y="73"/>
                    <a:pt x="132" y="73"/>
                  </a:cubicBezTo>
                  <a:cubicBezTo>
                    <a:pt x="132" y="545"/>
                    <a:pt x="132" y="545"/>
                    <a:pt x="132" y="545"/>
                  </a:cubicBezTo>
                  <a:cubicBezTo>
                    <a:pt x="176" y="545"/>
                    <a:pt x="176" y="545"/>
                    <a:pt x="176" y="545"/>
                  </a:cubicBezTo>
                  <a:cubicBezTo>
                    <a:pt x="176" y="73"/>
                    <a:pt x="176" y="73"/>
                    <a:pt x="176" y="73"/>
                  </a:cubicBezTo>
                  <a:cubicBezTo>
                    <a:pt x="279" y="191"/>
                    <a:pt x="279" y="191"/>
                    <a:pt x="279" y="191"/>
                  </a:cubicBezTo>
                  <a:cubicBezTo>
                    <a:pt x="294" y="191"/>
                    <a:pt x="294" y="191"/>
                    <a:pt x="309" y="191"/>
                  </a:cubicBezTo>
                  <a:close/>
                  <a:moveTo>
                    <a:pt x="309" y="73"/>
                  </a:moveTo>
                  <a:lnTo>
                    <a:pt x="309" y="73"/>
                  </a:lnTo>
                  <a:cubicBezTo>
                    <a:pt x="544" y="73"/>
                    <a:pt x="544" y="73"/>
                    <a:pt x="544" y="73"/>
                  </a:cubicBezTo>
                  <a:cubicBezTo>
                    <a:pt x="559" y="73"/>
                    <a:pt x="574" y="73"/>
                    <a:pt x="574" y="59"/>
                  </a:cubicBezTo>
                  <a:cubicBezTo>
                    <a:pt x="574" y="44"/>
                    <a:pt x="559" y="44"/>
                    <a:pt x="544" y="44"/>
                  </a:cubicBezTo>
                  <a:cubicBezTo>
                    <a:pt x="309" y="44"/>
                    <a:pt x="309" y="44"/>
                    <a:pt x="309" y="44"/>
                  </a:cubicBezTo>
                  <a:cubicBezTo>
                    <a:pt x="309" y="44"/>
                    <a:pt x="294" y="44"/>
                    <a:pt x="294" y="59"/>
                  </a:cubicBezTo>
                  <a:cubicBezTo>
                    <a:pt x="294" y="73"/>
                    <a:pt x="309" y="73"/>
                    <a:pt x="309" y="73"/>
                  </a:cubicBezTo>
                  <a:close/>
                  <a:moveTo>
                    <a:pt x="544" y="398"/>
                  </a:moveTo>
                  <a:lnTo>
                    <a:pt x="544" y="398"/>
                  </a:lnTo>
                  <a:cubicBezTo>
                    <a:pt x="279" y="398"/>
                    <a:pt x="279" y="398"/>
                    <a:pt x="279" y="398"/>
                  </a:cubicBezTo>
                  <a:cubicBezTo>
                    <a:pt x="265" y="398"/>
                    <a:pt x="250" y="398"/>
                    <a:pt x="250" y="412"/>
                  </a:cubicBezTo>
                  <a:cubicBezTo>
                    <a:pt x="250" y="427"/>
                    <a:pt x="265" y="427"/>
                    <a:pt x="279" y="427"/>
                  </a:cubicBezTo>
                  <a:cubicBezTo>
                    <a:pt x="544" y="427"/>
                    <a:pt x="544" y="427"/>
                    <a:pt x="544" y="427"/>
                  </a:cubicBezTo>
                  <a:cubicBezTo>
                    <a:pt x="559" y="427"/>
                    <a:pt x="574" y="427"/>
                    <a:pt x="574" y="412"/>
                  </a:cubicBezTo>
                  <a:cubicBezTo>
                    <a:pt x="574" y="398"/>
                    <a:pt x="559" y="398"/>
                    <a:pt x="544" y="398"/>
                  </a:cubicBezTo>
                  <a:close/>
                  <a:moveTo>
                    <a:pt x="544" y="162"/>
                  </a:moveTo>
                  <a:lnTo>
                    <a:pt x="544" y="162"/>
                  </a:lnTo>
                  <a:cubicBezTo>
                    <a:pt x="397" y="162"/>
                    <a:pt x="397" y="162"/>
                    <a:pt x="397" y="162"/>
                  </a:cubicBezTo>
                  <a:cubicBezTo>
                    <a:pt x="383" y="162"/>
                    <a:pt x="367" y="162"/>
                    <a:pt x="367" y="177"/>
                  </a:cubicBezTo>
                  <a:cubicBezTo>
                    <a:pt x="367" y="191"/>
                    <a:pt x="383" y="191"/>
                    <a:pt x="397" y="191"/>
                  </a:cubicBezTo>
                  <a:cubicBezTo>
                    <a:pt x="544" y="191"/>
                    <a:pt x="544" y="191"/>
                    <a:pt x="544" y="191"/>
                  </a:cubicBezTo>
                  <a:cubicBezTo>
                    <a:pt x="559" y="191"/>
                    <a:pt x="574" y="191"/>
                    <a:pt x="574" y="177"/>
                  </a:cubicBezTo>
                  <a:cubicBezTo>
                    <a:pt x="574" y="162"/>
                    <a:pt x="559" y="162"/>
                    <a:pt x="544" y="162"/>
                  </a:cubicBezTo>
                  <a:close/>
                  <a:moveTo>
                    <a:pt x="544" y="280"/>
                  </a:moveTo>
                  <a:lnTo>
                    <a:pt x="544" y="280"/>
                  </a:lnTo>
                  <a:cubicBezTo>
                    <a:pt x="279" y="280"/>
                    <a:pt x="279" y="280"/>
                    <a:pt x="279" y="280"/>
                  </a:cubicBezTo>
                  <a:cubicBezTo>
                    <a:pt x="265" y="280"/>
                    <a:pt x="250" y="280"/>
                    <a:pt x="250" y="294"/>
                  </a:cubicBezTo>
                  <a:cubicBezTo>
                    <a:pt x="250" y="309"/>
                    <a:pt x="265" y="309"/>
                    <a:pt x="279" y="309"/>
                  </a:cubicBezTo>
                  <a:cubicBezTo>
                    <a:pt x="544" y="309"/>
                    <a:pt x="544" y="309"/>
                    <a:pt x="544" y="309"/>
                  </a:cubicBezTo>
                  <a:cubicBezTo>
                    <a:pt x="559" y="309"/>
                    <a:pt x="574" y="309"/>
                    <a:pt x="574" y="294"/>
                  </a:cubicBezTo>
                  <a:cubicBezTo>
                    <a:pt x="574" y="280"/>
                    <a:pt x="559" y="280"/>
                    <a:pt x="544" y="28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199" name="Freeform 194">
              <a:extLst>
                <a:ext uri="{FF2B5EF4-FFF2-40B4-BE49-F238E27FC236}">
                  <a16:creationId xmlns:a16="http://schemas.microsoft.com/office/drawing/2014/main" id="{D748CF66-9896-4B0F-B473-929E09CB91D3}"/>
                </a:ext>
              </a:extLst>
            </p:cNvPr>
            <p:cNvSpPr>
              <a:spLocks noChangeArrowheads="1"/>
            </p:cNvSpPr>
            <p:nvPr/>
          </p:nvSpPr>
          <p:spPr bwMode="auto">
            <a:xfrm>
              <a:off x="3295435" y="887163"/>
              <a:ext cx="202050" cy="197300"/>
            </a:xfrm>
            <a:custGeom>
              <a:avLst/>
              <a:gdLst>
                <a:gd name="T0" fmla="*/ 111488 w 560"/>
                <a:gd name="T1" fmla="*/ 127558 h 546"/>
                <a:gd name="T2" fmla="*/ 111488 w 560"/>
                <a:gd name="T3" fmla="*/ 127558 h 546"/>
                <a:gd name="T4" fmla="*/ 101025 w 560"/>
                <a:gd name="T5" fmla="*/ 127558 h 546"/>
                <a:gd name="T6" fmla="*/ 63862 w 560"/>
                <a:gd name="T7" fmla="*/ 170198 h 546"/>
                <a:gd name="T8" fmla="*/ 63862 w 560"/>
                <a:gd name="T9" fmla="*/ 0 h 546"/>
                <a:gd name="T10" fmla="*/ 47626 w 560"/>
                <a:gd name="T11" fmla="*/ 0 h 546"/>
                <a:gd name="T12" fmla="*/ 47626 w 560"/>
                <a:gd name="T13" fmla="*/ 175619 h 546"/>
                <a:gd name="T14" fmla="*/ 10463 w 560"/>
                <a:gd name="T15" fmla="*/ 127558 h 546"/>
                <a:gd name="T16" fmla="*/ 0 w 560"/>
                <a:gd name="T17" fmla="*/ 127558 h 546"/>
                <a:gd name="T18" fmla="*/ 0 w 560"/>
                <a:gd name="T19" fmla="*/ 138399 h 546"/>
                <a:gd name="T20" fmla="*/ 47626 w 560"/>
                <a:gd name="T21" fmla="*/ 196939 h 546"/>
                <a:gd name="T22" fmla="*/ 53038 w 560"/>
                <a:gd name="T23" fmla="*/ 196939 h 546"/>
                <a:gd name="T24" fmla="*/ 58450 w 560"/>
                <a:gd name="T25" fmla="*/ 196939 h 546"/>
                <a:gd name="T26" fmla="*/ 111488 w 560"/>
                <a:gd name="T27" fmla="*/ 138399 h 546"/>
                <a:gd name="T28" fmla="*/ 111488 w 560"/>
                <a:gd name="T29" fmla="*/ 127558 h 546"/>
                <a:gd name="T30" fmla="*/ 95613 w 560"/>
                <a:gd name="T31" fmla="*/ 15900 h 546"/>
                <a:gd name="T32" fmla="*/ 95613 w 560"/>
                <a:gd name="T33" fmla="*/ 15900 h 546"/>
                <a:gd name="T34" fmla="*/ 196277 w 560"/>
                <a:gd name="T35" fmla="*/ 15900 h 546"/>
                <a:gd name="T36" fmla="*/ 201689 w 560"/>
                <a:gd name="T37" fmla="*/ 5420 h 546"/>
                <a:gd name="T38" fmla="*/ 196277 w 560"/>
                <a:gd name="T39" fmla="*/ 0 h 546"/>
                <a:gd name="T40" fmla="*/ 95613 w 560"/>
                <a:gd name="T41" fmla="*/ 0 h 546"/>
                <a:gd name="T42" fmla="*/ 90201 w 560"/>
                <a:gd name="T43" fmla="*/ 5420 h 546"/>
                <a:gd name="T44" fmla="*/ 95613 w 560"/>
                <a:gd name="T45" fmla="*/ 15900 h 546"/>
                <a:gd name="T46" fmla="*/ 196277 w 560"/>
                <a:gd name="T47" fmla="*/ 170198 h 546"/>
                <a:gd name="T48" fmla="*/ 196277 w 560"/>
                <a:gd name="T49" fmla="*/ 170198 h 546"/>
                <a:gd name="T50" fmla="*/ 111488 w 560"/>
                <a:gd name="T51" fmla="*/ 170198 h 546"/>
                <a:gd name="T52" fmla="*/ 106076 w 560"/>
                <a:gd name="T53" fmla="*/ 175619 h 546"/>
                <a:gd name="T54" fmla="*/ 111488 w 560"/>
                <a:gd name="T55" fmla="*/ 186098 h 546"/>
                <a:gd name="T56" fmla="*/ 196277 w 560"/>
                <a:gd name="T57" fmla="*/ 186098 h 546"/>
                <a:gd name="T58" fmla="*/ 201689 w 560"/>
                <a:gd name="T59" fmla="*/ 175619 h 546"/>
                <a:gd name="T60" fmla="*/ 196277 w 560"/>
                <a:gd name="T61" fmla="*/ 170198 h 546"/>
                <a:gd name="T62" fmla="*/ 196277 w 560"/>
                <a:gd name="T63" fmla="*/ 127558 h 546"/>
                <a:gd name="T64" fmla="*/ 196277 w 560"/>
                <a:gd name="T65" fmla="*/ 127558 h 546"/>
                <a:gd name="T66" fmla="*/ 137827 w 560"/>
                <a:gd name="T67" fmla="*/ 127558 h 546"/>
                <a:gd name="T68" fmla="*/ 132776 w 560"/>
                <a:gd name="T69" fmla="*/ 132979 h 546"/>
                <a:gd name="T70" fmla="*/ 137827 w 560"/>
                <a:gd name="T71" fmla="*/ 143819 h 546"/>
                <a:gd name="T72" fmla="*/ 196277 w 560"/>
                <a:gd name="T73" fmla="*/ 143819 h 546"/>
                <a:gd name="T74" fmla="*/ 201689 w 560"/>
                <a:gd name="T75" fmla="*/ 132979 h 546"/>
                <a:gd name="T76" fmla="*/ 196277 w 560"/>
                <a:gd name="T77" fmla="*/ 127558 h 546"/>
                <a:gd name="T78" fmla="*/ 196277 w 560"/>
                <a:gd name="T79" fmla="*/ 42640 h 546"/>
                <a:gd name="T80" fmla="*/ 196277 w 560"/>
                <a:gd name="T81" fmla="*/ 42640 h 546"/>
                <a:gd name="T82" fmla="*/ 95613 w 560"/>
                <a:gd name="T83" fmla="*/ 42640 h 546"/>
                <a:gd name="T84" fmla="*/ 90201 w 560"/>
                <a:gd name="T85" fmla="*/ 47699 h 546"/>
                <a:gd name="T86" fmla="*/ 95613 w 560"/>
                <a:gd name="T87" fmla="*/ 58540 h 546"/>
                <a:gd name="T88" fmla="*/ 196277 w 560"/>
                <a:gd name="T89" fmla="*/ 58540 h 546"/>
                <a:gd name="T90" fmla="*/ 201689 w 560"/>
                <a:gd name="T91" fmla="*/ 47699 h 546"/>
                <a:gd name="T92" fmla="*/ 196277 w 560"/>
                <a:gd name="T93" fmla="*/ 42640 h 546"/>
                <a:gd name="T94" fmla="*/ 196277 w 560"/>
                <a:gd name="T95" fmla="*/ 84918 h 546"/>
                <a:gd name="T96" fmla="*/ 196277 w 560"/>
                <a:gd name="T97" fmla="*/ 84918 h 546"/>
                <a:gd name="T98" fmla="*/ 95613 w 560"/>
                <a:gd name="T99" fmla="*/ 84918 h 546"/>
                <a:gd name="T100" fmla="*/ 90201 w 560"/>
                <a:gd name="T101" fmla="*/ 90339 h 546"/>
                <a:gd name="T102" fmla="*/ 95613 w 560"/>
                <a:gd name="T103" fmla="*/ 101179 h 546"/>
                <a:gd name="T104" fmla="*/ 196277 w 560"/>
                <a:gd name="T105" fmla="*/ 101179 h 546"/>
                <a:gd name="T106" fmla="*/ 201689 w 560"/>
                <a:gd name="T107" fmla="*/ 90339 h 546"/>
                <a:gd name="T108" fmla="*/ 196277 w 560"/>
                <a:gd name="T109" fmla="*/ 84918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0" h="546">
                  <a:moveTo>
                    <a:pt x="309" y="353"/>
                  </a:moveTo>
                  <a:lnTo>
                    <a:pt x="309" y="353"/>
                  </a:lnTo>
                  <a:cubicBezTo>
                    <a:pt x="294" y="353"/>
                    <a:pt x="280" y="353"/>
                    <a:pt x="280" y="353"/>
                  </a:cubicBezTo>
                  <a:cubicBezTo>
                    <a:pt x="177" y="471"/>
                    <a:pt x="177" y="471"/>
                    <a:pt x="177" y="471"/>
                  </a:cubicBezTo>
                  <a:cubicBezTo>
                    <a:pt x="177" y="0"/>
                    <a:pt x="177" y="0"/>
                    <a:pt x="177" y="0"/>
                  </a:cubicBezTo>
                  <a:cubicBezTo>
                    <a:pt x="132" y="0"/>
                    <a:pt x="132" y="0"/>
                    <a:pt x="132" y="0"/>
                  </a:cubicBezTo>
                  <a:cubicBezTo>
                    <a:pt x="132" y="486"/>
                    <a:pt x="132" y="486"/>
                    <a:pt x="132" y="486"/>
                  </a:cubicBezTo>
                  <a:cubicBezTo>
                    <a:pt x="29" y="353"/>
                    <a:pt x="29" y="353"/>
                    <a:pt x="29" y="353"/>
                  </a:cubicBezTo>
                  <a:cubicBezTo>
                    <a:pt x="15" y="353"/>
                    <a:pt x="15" y="353"/>
                    <a:pt x="0" y="353"/>
                  </a:cubicBezTo>
                  <a:cubicBezTo>
                    <a:pt x="0" y="368"/>
                    <a:pt x="0" y="383"/>
                    <a:pt x="0" y="383"/>
                  </a:cubicBezTo>
                  <a:cubicBezTo>
                    <a:pt x="132" y="545"/>
                    <a:pt x="132" y="545"/>
                    <a:pt x="132" y="545"/>
                  </a:cubicBezTo>
                  <a:cubicBezTo>
                    <a:pt x="147" y="545"/>
                    <a:pt x="147" y="545"/>
                    <a:pt x="147" y="545"/>
                  </a:cubicBezTo>
                  <a:cubicBezTo>
                    <a:pt x="162" y="545"/>
                    <a:pt x="162" y="545"/>
                    <a:pt x="162" y="545"/>
                  </a:cubicBezTo>
                  <a:cubicBezTo>
                    <a:pt x="309" y="383"/>
                    <a:pt x="309" y="383"/>
                    <a:pt x="309" y="383"/>
                  </a:cubicBezTo>
                  <a:cubicBezTo>
                    <a:pt x="309" y="383"/>
                    <a:pt x="309" y="368"/>
                    <a:pt x="309" y="353"/>
                  </a:cubicBezTo>
                  <a:close/>
                  <a:moveTo>
                    <a:pt x="265" y="44"/>
                  </a:moveTo>
                  <a:lnTo>
                    <a:pt x="265" y="44"/>
                  </a:lnTo>
                  <a:cubicBezTo>
                    <a:pt x="544" y="44"/>
                    <a:pt x="544" y="44"/>
                    <a:pt x="544" y="44"/>
                  </a:cubicBezTo>
                  <a:cubicBezTo>
                    <a:pt x="559" y="44"/>
                    <a:pt x="559" y="30"/>
                    <a:pt x="559" y="15"/>
                  </a:cubicBezTo>
                  <a:cubicBezTo>
                    <a:pt x="559" y="15"/>
                    <a:pt x="559" y="0"/>
                    <a:pt x="544" y="0"/>
                  </a:cubicBezTo>
                  <a:cubicBezTo>
                    <a:pt x="265" y="0"/>
                    <a:pt x="265" y="0"/>
                    <a:pt x="265" y="0"/>
                  </a:cubicBezTo>
                  <a:lnTo>
                    <a:pt x="250" y="15"/>
                  </a:lnTo>
                  <a:cubicBezTo>
                    <a:pt x="250" y="30"/>
                    <a:pt x="265" y="44"/>
                    <a:pt x="265" y="44"/>
                  </a:cubicBezTo>
                  <a:close/>
                  <a:moveTo>
                    <a:pt x="544" y="471"/>
                  </a:moveTo>
                  <a:lnTo>
                    <a:pt x="544" y="471"/>
                  </a:lnTo>
                  <a:cubicBezTo>
                    <a:pt x="309" y="471"/>
                    <a:pt x="309" y="471"/>
                    <a:pt x="309" y="471"/>
                  </a:cubicBezTo>
                  <a:cubicBezTo>
                    <a:pt x="294" y="471"/>
                    <a:pt x="294" y="486"/>
                    <a:pt x="294" y="486"/>
                  </a:cubicBezTo>
                  <a:cubicBezTo>
                    <a:pt x="294" y="501"/>
                    <a:pt x="294" y="515"/>
                    <a:pt x="309" y="515"/>
                  </a:cubicBezTo>
                  <a:cubicBezTo>
                    <a:pt x="544" y="515"/>
                    <a:pt x="544" y="515"/>
                    <a:pt x="544" y="515"/>
                  </a:cubicBezTo>
                  <a:cubicBezTo>
                    <a:pt x="559" y="515"/>
                    <a:pt x="559" y="501"/>
                    <a:pt x="559" y="486"/>
                  </a:cubicBezTo>
                  <a:cubicBezTo>
                    <a:pt x="559" y="486"/>
                    <a:pt x="559" y="471"/>
                    <a:pt x="544" y="471"/>
                  </a:cubicBezTo>
                  <a:close/>
                  <a:moveTo>
                    <a:pt x="544" y="353"/>
                  </a:moveTo>
                  <a:lnTo>
                    <a:pt x="544" y="353"/>
                  </a:lnTo>
                  <a:cubicBezTo>
                    <a:pt x="382" y="353"/>
                    <a:pt x="382" y="353"/>
                    <a:pt x="382" y="353"/>
                  </a:cubicBezTo>
                  <a:lnTo>
                    <a:pt x="368" y="368"/>
                  </a:lnTo>
                  <a:cubicBezTo>
                    <a:pt x="368" y="383"/>
                    <a:pt x="382" y="398"/>
                    <a:pt x="382" y="398"/>
                  </a:cubicBezTo>
                  <a:cubicBezTo>
                    <a:pt x="544" y="398"/>
                    <a:pt x="544" y="398"/>
                    <a:pt x="544" y="398"/>
                  </a:cubicBezTo>
                  <a:cubicBezTo>
                    <a:pt x="559" y="398"/>
                    <a:pt x="559" y="383"/>
                    <a:pt x="559" y="368"/>
                  </a:cubicBezTo>
                  <a:cubicBezTo>
                    <a:pt x="559" y="368"/>
                    <a:pt x="559" y="353"/>
                    <a:pt x="544" y="353"/>
                  </a:cubicBezTo>
                  <a:close/>
                  <a:moveTo>
                    <a:pt x="544" y="118"/>
                  </a:moveTo>
                  <a:lnTo>
                    <a:pt x="544" y="118"/>
                  </a:lnTo>
                  <a:cubicBezTo>
                    <a:pt x="265" y="118"/>
                    <a:pt x="265" y="118"/>
                    <a:pt x="265" y="118"/>
                  </a:cubicBezTo>
                  <a:lnTo>
                    <a:pt x="250" y="132"/>
                  </a:lnTo>
                  <a:cubicBezTo>
                    <a:pt x="250" y="147"/>
                    <a:pt x="265" y="162"/>
                    <a:pt x="265" y="162"/>
                  </a:cubicBezTo>
                  <a:cubicBezTo>
                    <a:pt x="544" y="162"/>
                    <a:pt x="544" y="162"/>
                    <a:pt x="544" y="162"/>
                  </a:cubicBezTo>
                  <a:cubicBezTo>
                    <a:pt x="559" y="162"/>
                    <a:pt x="559" y="147"/>
                    <a:pt x="559" y="132"/>
                  </a:cubicBezTo>
                  <a:cubicBezTo>
                    <a:pt x="559" y="132"/>
                    <a:pt x="559" y="118"/>
                    <a:pt x="544" y="118"/>
                  </a:cubicBezTo>
                  <a:close/>
                  <a:moveTo>
                    <a:pt x="544" y="235"/>
                  </a:moveTo>
                  <a:lnTo>
                    <a:pt x="544" y="235"/>
                  </a:lnTo>
                  <a:cubicBezTo>
                    <a:pt x="265" y="235"/>
                    <a:pt x="265" y="235"/>
                    <a:pt x="265" y="235"/>
                  </a:cubicBezTo>
                  <a:lnTo>
                    <a:pt x="250" y="250"/>
                  </a:lnTo>
                  <a:cubicBezTo>
                    <a:pt x="250" y="265"/>
                    <a:pt x="265" y="280"/>
                    <a:pt x="265" y="280"/>
                  </a:cubicBezTo>
                  <a:cubicBezTo>
                    <a:pt x="544" y="280"/>
                    <a:pt x="544" y="280"/>
                    <a:pt x="544" y="280"/>
                  </a:cubicBezTo>
                  <a:cubicBezTo>
                    <a:pt x="559" y="280"/>
                    <a:pt x="559" y="265"/>
                    <a:pt x="559" y="250"/>
                  </a:cubicBezTo>
                  <a:cubicBezTo>
                    <a:pt x="559" y="250"/>
                    <a:pt x="559" y="235"/>
                    <a:pt x="544" y="23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0" name="Freeform 195">
              <a:extLst>
                <a:ext uri="{FF2B5EF4-FFF2-40B4-BE49-F238E27FC236}">
                  <a16:creationId xmlns:a16="http://schemas.microsoft.com/office/drawing/2014/main" id="{74805F16-5B7E-417F-BCCD-CBF2D43E6BCD}"/>
                </a:ext>
              </a:extLst>
            </p:cNvPr>
            <p:cNvSpPr>
              <a:spLocks noChangeArrowheads="1"/>
            </p:cNvSpPr>
            <p:nvPr/>
          </p:nvSpPr>
          <p:spPr bwMode="auto">
            <a:xfrm>
              <a:off x="2915049" y="891905"/>
              <a:ext cx="196359" cy="185917"/>
            </a:xfrm>
            <a:custGeom>
              <a:avLst/>
              <a:gdLst>
                <a:gd name="T0" fmla="*/ 111126 w 546"/>
                <a:gd name="T1" fmla="*/ 169703 h 516"/>
                <a:gd name="T2" fmla="*/ 111126 w 546"/>
                <a:gd name="T3" fmla="*/ 169703 h 516"/>
                <a:gd name="T4" fmla="*/ 5394 w 546"/>
                <a:gd name="T5" fmla="*/ 169703 h 516"/>
                <a:gd name="T6" fmla="*/ 0 w 546"/>
                <a:gd name="T7" fmla="*/ 180152 h 516"/>
                <a:gd name="T8" fmla="*/ 5394 w 546"/>
                <a:gd name="T9" fmla="*/ 185557 h 516"/>
                <a:gd name="T10" fmla="*/ 111126 w 546"/>
                <a:gd name="T11" fmla="*/ 185557 h 516"/>
                <a:gd name="T12" fmla="*/ 116521 w 546"/>
                <a:gd name="T13" fmla="*/ 180152 h 516"/>
                <a:gd name="T14" fmla="*/ 111126 w 546"/>
                <a:gd name="T15" fmla="*/ 169703 h 516"/>
                <a:gd name="T16" fmla="*/ 5394 w 546"/>
                <a:gd name="T17" fmla="*/ 15853 h 516"/>
                <a:gd name="T18" fmla="*/ 5394 w 546"/>
                <a:gd name="T19" fmla="*/ 15853 h 516"/>
                <a:gd name="T20" fmla="*/ 190605 w 546"/>
                <a:gd name="T21" fmla="*/ 15853 h 516"/>
                <a:gd name="T22" fmla="*/ 195999 w 546"/>
                <a:gd name="T23" fmla="*/ 10449 h 516"/>
                <a:gd name="T24" fmla="*/ 190605 w 546"/>
                <a:gd name="T25" fmla="*/ 0 h 516"/>
                <a:gd name="T26" fmla="*/ 5394 w 546"/>
                <a:gd name="T27" fmla="*/ 0 h 516"/>
                <a:gd name="T28" fmla="*/ 0 w 546"/>
                <a:gd name="T29" fmla="*/ 10449 h 516"/>
                <a:gd name="T30" fmla="*/ 5394 w 546"/>
                <a:gd name="T31" fmla="*/ 15853 h 516"/>
                <a:gd name="T32" fmla="*/ 190605 w 546"/>
                <a:gd name="T33" fmla="*/ 116739 h 516"/>
                <a:gd name="T34" fmla="*/ 190605 w 546"/>
                <a:gd name="T35" fmla="*/ 116739 h 516"/>
                <a:gd name="T36" fmla="*/ 5394 w 546"/>
                <a:gd name="T37" fmla="*/ 116739 h 516"/>
                <a:gd name="T38" fmla="*/ 0 w 546"/>
                <a:gd name="T39" fmla="*/ 121783 h 516"/>
                <a:gd name="T40" fmla="*/ 5394 w 546"/>
                <a:gd name="T41" fmla="*/ 127187 h 516"/>
                <a:gd name="T42" fmla="*/ 190605 w 546"/>
                <a:gd name="T43" fmla="*/ 127187 h 516"/>
                <a:gd name="T44" fmla="*/ 195999 w 546"/>
                <a:gd name="T45" fmla="*/ 121783 h 516"/>
                <a:gd name="T46" fmla="*/ 190605 w 546"/>
                <a:gd name="T47" fmla="*/ 116739 h 516"/>
                <a:gd name="T48" fmla="*/ 190605 w 546"/>
                <a:gd name="T49" fmla="*/ 58369 h 516"/>
                <a:gd name="T50" fmla="*/ 190605 w 546"/>
                <a:gd name="T51" fmla="*/ 58369 h 516"/>
                <a:gd name="T52" fmla="*/ 5394 w 546"/>
                <a:gd name="T53" fmla="*/ 58369 h 516"/>
                <a:gd name="T54" fmla="*/ 0 w 546"/>
                <a:gd name="T55" fmla="*/ 63414 h 516"/>
                <a:gd name="T56" fmla="*/ 5394 w 546"/>
                <a:gd name="T57" fmla="*/ 74223 h 516"/>
                <a:gd name="T58" fmla="*/ 190605 w 546"/>
                <a:gd name="T59" fmla="*/ 74223 h 516"/>
                <a:gd name="T60" fmla="*/ 195999 w 546"/>
                <a:gd name="T61" fmla="*/ 63414 h 516"/>
                <a:gd name="T62" fmla="*/ 190605 w 546"/>
                <a:gd name="T63" fmla="*/ 58369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6" h="516">
                  <a:moveTo>
                    <a:pt x="309" y="471"/>
                  </a:moveTo>
                  <a:lnTo>
                    <a:pt x="309" y="471"/>
                  </a:lnTo>
                  <a:cubicBezTo>
                    <a:pt x="15" y="471"/>
                    <a:pt x="15" y="471"/>
                    <a:pt x="15" y="471"/>
                  </a:cubicBezTo>
                  <a:cubicBezTo>
                    <a:pt x="0" y="471"/>
                    <a:pt x="0" y="486"/>
                    <a:pt x="0" y="500"/>
                  </a:cubicBezTo>
                  <a:cubicBezTo>
                    <a:pt x="0" y="500"/>
                    <a:pt x="0" y="515"/>
                    <a:pt x="15" y="515"/>
                  </a:cubicBezTo>
                  <a:cubicBezTo>
                    <a:pt x="309" y="515"/>
                    <a:pt x="309" y="515"/>
                    <a:pt x="309" y="515"/>
                  </a:cubicBezTo>
                  <a:cubicBezTo>
                    <a:pt x="324" y="515"/>
                    <a:pt x="324" y="500"/>
                    <a:pt x="324" y="500"/>
                  </a:cubicBezTo>
                  <a:cubicBezTo>
                    <a:pt x="324" y="486"/>
                    <a:pt x="324" y="471"/>
                    <a:pt x="309" y="471"/>
                  </a:cubicBezTo>
                  <a:close/>
                  <a:moveTo>
                    <a:pt x="15" y="44"/>
                  </a:moveTo>
                  <a:lnTo>
                    <a:pt x="15" y="44"/>
                  </a:lnTo>
                  <a:cubicBezTo>
                    <a:pt x="530" y="44"/>
                    <a:pt x="530" y="44"/>
                    <a:pt x="530" y="44"/>
                  </a:cubicBezTo>
                  <a:lnTo>
                    <a:pt x="545" y="29"/>
                  </a:lnTo>
                  <a:cubicBezTo>
                    <a:pt x="545" y="15"/>
                    <a:pt x="530" y="0"/>
                    <a:pt x="530" y="0"/>
                  </a:cubicBezTo>
                  <a:cubicBezTo>
                    <a:pt x="15" y="0"/>
                    <a:pt x="15" y="0"/>
                    <a:pt x="15" y="0"/>
                  </a:cubicBezTo>
                  <a:cubicBezTo>
                    <a:pt x="0" y="0"/>
                    <a:pt x="0" y="15"/>
                    <a:pt x="0" y="29"/>
                  </a:cubicBezTo>
                  <a:cubicBezTo>
                    <a:pt x="0" y="29"/>
                    <a:pt x="0" y="44"/>
                    <a:pt x="15" y="44"/>
                  </a:cubicBezTo>
                  <a:close/>
                  <a:moveTo>
                    <a:pt x="530" y="324"/>
                  </a:moveTo>
                  <a:lnTo>
                    <a:pt x="530" y="324"/>
                  </a:lnTo>
                  <a:cubicBezTo>
                    <a:pt x="15" y="324"/>
                    <a:pt x="15" y="324"/>
                    <a:pt x="15" y="324"/>
                  </a:cubicBezTo>
                  <a:cubicBezTo>
                    <a:pt x="0" y="324"/>
                    <a:pt x="0" y="324"/>
                    <a:pt x="0" y="338"/>
                  </a:cubicBezTo>
                  <a:cubicBezTo>
                    <a:pt x="0" y="353"/>
                    <a:pt x="0" y="353"/>
                    <a:pt x="15" y="353"/>
                  </a:cubicBezTo>
                  <a:cubicBezTo>
                    <a:pt x="530" y="353"/>
                    <a:pt x="530" y="353"/>
                    <a:pt x="530" y="353"/>
                  </a:cubicBezTo>
                  <a:cubicBezTo>
                    <a:pt x="530" y="353"/>
                    <a:pt x="545" y="353"/>
                    <a:pt x="545" y="338"/>
                  </a:cubicBezTo>
                  <a:cubicBezTo>
                    <a:pt x="545" y="324"/>
                    <a:pt x="530" y="324"/>
                    <a:pt x="530" y="324"/>
                  </a:cubicBezTo>
                  <a:close/>
                  <a:moveTo>
                    <a:pt x="530" y="162"/>
                  </a:moveTo>
                  <a:lnTo>
                    <a:pt x="530" y="162"/>
                  </a:lnTo>
                  <a:cubicBezTo>
                    <a:pt x="15" y="162"/>
                    <a:pt x="15" y="162"/>
                    <a:pt x="15" y="162"/>
                  </a:cubicBezTo>
                  <a:cubicBezTo>
                    <a:pt x="0" y="162"/>
                    <a:pt x="0" y="176"/>
                    <a:pt x="0" y="176"/>
                  </a:cubicBezTo>
                  <a:cubicBezTo>
                    <a:pt x="0" y="191"/>
                    <a:pt x="0" y="206"/>
                    <a:pt x="15" y="206"/>
                  </a:cubicBezTo>
                  <a:cubicBezTo>
                    <a:pt x="530" y="206"/>
                    <a:pt x="530" y="206"/>
                    <a:pt x="530" y="206"/>
                  </a:cubicBezTo>
                  <a:cubicBezTo>
                    <a:pt x="530" y="206"/>
                    <a:pt x="545" y="191"/>
                    <a:pt x="545" y="176"/>
                  </a:cubicBezTo>
                  <a:lnTo>
                    <a:pt x="530" y="16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1" name="Freeform 196">
              <a:extLst>
                <a:ext uri="{FF2B5EF4-FFF2-40B4-BE49-F238E27FC236}">
                  <a16:creationId xmlns:a16="http://schemas.microsoft.com/office/drawing/2014/main" id="{277EA476-D0F6-45B6-955F-8B068C38E1BC}"/>
                </a:ext>
              </a:extLst>
            </p:cNvPr>
            <p:cNvSpPr>
              <a:spLocks noChangeArrowheads="1"/>
            </p:cNvSpPr>
            <p:nvPr/>
          </p:nvSpPr>
          <p:spPr bwMode="auto">
            <a:xfrm>
              <a:off x="2559328" y="891905"/>
              <a:ext cx="196358" cy="185917"/>
            </a:xfrm>
            <a:custGeom>
              <a:avLst/>
              <a:gdLst>
                <a:gd name="T0" fmla="*/ 5044 w 545"/>
                <a:gd name="T1" fmla="*/ 15853 h 516"/>
                <a:gd name="T2" fmla="*/ 5044 w 545"/>
                <a:gd name="T3" fmla="*/ 15853 h 516"/>
                <a:gd name="T4" fmla="*/ 190954 w 545"/>
                <a:gd name="T5" fmla="*/ 15853 h 516"/>
                <a:gd name="T6" fmla="*/ 195998 w 545"/>
                <a:gd name="T7" fmla="*/ 10449 h 516"/>
                <a:gd name="T8" fmla="*/ 190954 w 545"/>
                <a:gd name="T9" fmla="*/ 0 h 516"/>
                <a:gd name="T10" fmla="*/ 5044 w 545"/>
                <a:gd name="T11" fmla="*/ 0 h 516"/>
                <a:gd name="T12" fmla="*/ 0 w 545"/>
                <a:gd name="T13" fmla="*/ 10449 h 516"/>
                <a:gd name="T14" fmla="*/ 5044 w 545"/>
                <a:gd name="T15" fmla="*/ 15853 h 516"/>
                <a:gd name="T16" fmla="*/ 37110 w 545"/>
                <a:gd name="T17" fmla="*/ 58369 h 516"/>
                <a:gd name="T18" fmla="*/ 37110 w 545"/>
                <a:gd name="T19" fmla="*/ 58369 h 516"/>
                <a:gd name="T20" fmla="*/ 26301 w 545"/>
                <a:gd name="T21" fmla="*/ 63414 h 516"/>
                <a:gd name="T22" fmla="*/ 37110 w 545"/>
                <a:gd name="T23" fmla="*/ 74223 h 516"/>
                <a:gd name="T24" fmla="*/ 164292 w 545"/>
                <a:gd name="T25" fmla="*/ 74223 h 516"/>
                <a:gd name="T26" fmla="*/ 169697 w 545"/>
                <a:gd name="T27" fmla="*/ 63414 h 516"/>
                <a:gd name="T28" fmla="*/ 164292 w 545"/>
                <a:gd name="T29" fmla="*/ 58369 h 516"/>
                <a:gd name="T30" fmla="*/ 37110 w 545"/>
                <a:gd name="T31" fmla="*/ 58369 h 516"/>
                <a:gd name="T32" fmla="*/ 190954 w 545"/>
                <a:gd name="T33" fmla="*/ 116739 h 516"/>
                <a:gd name="T34" fmla="*/ 190954 w 545"/>
                <a:gd name="T35" fmla="*/ 116739 h 516"/>
                <a:gd name="T36" fmla="*/ 5044 w 545"/>
                <a:gd name="T37" fmla="*/ 116739 h 516"/>
                <a:gd name="T38" fmla="*/ 0 w 545"/>
                <a:gd name="T39" fmla="*/ 121783 h 516"/>
                <a:gd name="T40" fmla="*/ 5044 w 545"/>
                <a:gd name="T41" fmla="*/ 127187 h 516"/>
                <a:gd name="T42" fmla="*/ 190954 w 545"/>
                <a:gd name="T43" fmla="*/ 127187 h 516"/>
                <a:gd name="T44" fmla="*/ 195998 w 545"/>
                <a:gd name="T45" fmla="*/ 121783 h 516"/>
                <a:gd name="T46" fmla="*/ 190954 w 545"/>
                <a:gd name="T47" fmla="*/ 116739 h 516"/>
                <a:gd name="T48" fmla="*/ 148439 w 545"/>
                <a:gd name="T49" fmla="*/ 169703 h 516"/>
                <a:gd name="T50" fmla="*/ 148439 w 545"/>
                <a:gd name="T51" fmla="*/ 169703 h 516"/>
                <a:gd name="T52" fmla="*/ 47558 w 545"/>
                <a:gd name="T53" fmla="*/ 169703 h 516"/>
                <a:gd name="T54" fmla="*/ 42154 w 545"/>
                <a:gd name="T55" fmla="*/ 180152 h 516"/>
                <a:gd name="T56" fmla="*/ 47558 w 545"/>
                <a:gd name="T57" fmla="*/ 185557 h 516"/>
                <a:gd name="T58" fmla="*/ 148439 w 545"/>
                <a:gd name="T59" fmla="*/ 185557 h 516"/>
                <a:gd name="T60" fmla="*/ 153484 w 545"/>
                <a:gd name="T61" fmla="*/ 180152 h 516"/>
                <a:gd name="T62" fmla="*/ 148439 w 545"/>
                <a:gd name="T63" fmla="*/ 169703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516">
                  <a:moveTo>
                    <a:pt x="14" y="44"/>
                  </a:moveTo>
                  <a:lnTo>
                    <a:pt x="14" y="44"/>
                  </a:lnTo>
                  <a:cubicBezTo>
                    <a:pt x="530" y="44"/>
                    <a:pt x="530" y="44"/>
                    <a:pt x="530" y="44"/>
                  </a:cubicBezTo>
                  <a:cubicBezTo>
                    <a:pt x="544" y="44"/>
                    <a:pt x="544" y="29"/>
                    <a:pt x="544" y="29"/>
                  </a:cubicBezTo>
                  <a:cubicBezTo>
                    <a:pt x="544" y="15"/>
                    <a:pt x="544" y="0"/>
                    <a:pt x="530" y="0"/>
                  </a:cubicBezTo>
                  <a:cubicBezTo>
                    <a:pt x="14" y="0"/>
                    <a:pt x="14" y="0"/>
                    <a:pt x="14" y="0"/>
                  </a:cubicBezTo>
                  <a:cubicBezTo>
                    <a:pt x="14" y="0"/>
                    <a:pt x="0" y="15"/>
                    <a:pt x="0" y="29"/>
                  </a:cubicBezTo>
                  <a:lnTo>
                    <a:pt x="14" y="44"/>
                  </a:lnTo>
                  <a:close/>
                  <a:moveTo>
                    <a:pt x="103" y="162"/>
                  </a:moveTo>
                  <a:lnTo>
                    <a:pt x="103" y="162"/>
                  </a:lnTo>
                  <a:cubicBezTo>
                    <a:pt x="88" y="162"/>
                    <a:pt x="73" y="176"/>
                    <a:pt x="73" y="176"/>
                  </a:cubicBezTo>
                  <a:cubicBezTo>
                    <a:pt x="73" y="191"/>
                    <a:pt x="88" y="206"/>
                    <a:pt x="103" y="206"/>
                  </a:cubicBezTo>
                  <a:cubicBezTo>
                    <a:pt x="456" y="206"/>
                    <a:pt x="456" y="206"/>
                    <a:pt x="456" y="206"/>
                  </a:cubicBezTo>
                  <a:cubicBezTo>
                    <a:pt x="456" y="206"/>
                    <a:pt x="471" y="191"/>
                    <a:pt x="471" y="176"/>
                  </a:cubicBezTo>
                  <a:lnTo>
                    <a:pt x="456" y="162"/>
                  </a:lnTo>
                  <a:lnTo>
                    <a:pt x="103" y="162"/>
                  </a:lnTo>
                  <a:close/>
                  <a:moveTo>
                    <a:pt x="530" y="324"/>
                  </a:moveTo>
                  <a:lnTo>
                    <a:pt x="530" y="324"/>
                  </a:lnTo>
                  <a:cubicBezTo>
                    <a:pt x="14" y="324"/>
                    <a:pt x="14" y="324"/>
                    <a:pt x="14" y="324"/>
                  </a:cubicBezTo>
                  <a:cubicBezTo>
                    <a:pt x="14" y="324"/>
                    <a:pt x="0" y="324"/>
                    <a:pt x="0" y="338"/>
                  </a:cubicBezTo>
                  <a:cubicBezTo>
                    <a:pt x="0" y="353"/>
                    <a:pt x="14" y="353"/>
                    <a:pt x="14" y="353"/>
                  </a:cubicBezTo>
                  <a:cubicBezTo>
                    <a:pt x="530" y="353"/>
                    <a:pt x="530" y="353"/>
                    <a:pt x="530" y="353"/>
                  </a:cubicBezTo>
                  <a:cubicBezTo>
                    <a:pt x="544" y="353"/>
                    <a:pt x="544" y="353"/>
                    <a:pt x="544" y="338"/>
                  </a:cubicBezTo>
                  <a:cubicBezTo>
                    <a:pt x="544" y="324"/>
                    <a:pt x="544" y="324"/>
                    <a:pt x="530" y="324"/>
                  </a:cubicBezTo>
                  <a:close/>
                  <a:moveTo>
                    <a:pt x="412" y="471"/>
                  </a:moveTo>
                  <a:lnTo>
                    <a:pt x="412" y="471"/>
                  </a:lnTo>
                  <a:cubicBezTo>
                    <a:pt x="132" y="471"/>
                    <a:pt x="132" y="471"/>
                    <a:pt x="132" y="471"/>
                  </a:cubicBezTo>
                  <a:cubicBezTo>
                    <a:pt x="132" y="471"/>
                    <a:pt x="117" y="486"/>
                    <a:pt x="117" y="500"/>
                  </a:cubicBezTo>
                  <a:lnTo>
                    <a:pt x="132" y="515"/>
                  </a:lnTo>
                  <a:cubicBezTo>
                    <a:pt x="412" y="515"/>
                    <a:pt x="412" y="515"/>
                    <a:pt x="412" y="515"/>
                  </a:cubicBezTo>
                  <a:cubicBezTo>
                    <a:pt x="426" y="515"/>
                    <a:pt x="426" y="500"/>
                    <a:pt x="426" y="500"/>
                  </a:cubicBezTo>
                  <a:cubicBezTo>
                    <a:pt x="426" y="486"/>
                    <a:pt x="426" y="471"/>
                    <a:pt x="412" y="4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2" name="Freeform 197">
              <a:extLst>
                <a:ext uri="{FF2B5EF4-FFF2-40B4-BE49-F238E27FC236}">
                  <a16:creationId xmlns:a16="http://schemas.microsoft.com/office/drawing/2014/main" id="{17A9FA86-D1C1-4E04-B048-720C90C3C0E5}"/>
                </a:ext>
              </a:extLst>
            </p:cNvPr>
            <p:cNvSpPr>
              <a:spLocks noChangeArrowheads="1"/>
            </p:cNvSpPr>
            <p:nvPr/>
          </p:nvSpPr>
          <p:spPr bwMode="auto">
            <a:xfrm>
              <a:off x="2177994" y="891905"/>
              <a:ext cx="197307" cy="185917"/>
            </a:xfrm>
            <a:custGeom>
              <a:avLst/>
              <a:gdLst>
                <a:gd name="T0" fmla="*/ 5068 w 545"/>
                <a:gd name="T1" fmla="*/ 74223 h 516"/>
                <a:gd name="T2" fmla="*/ 5068 w 545"/>
                <a:gd name="T3" fmla="*/ 74223 h 516"/>
                <a:gd name="T4" fmla="*/ 133227 w 545"/>
                <a:gd name="T5" fmla="*/ 74223 h 516"/>
                <a:gd name="T6" fmla="*/ 143726 w 545"/>
                <a:gd name="T7" fmla="*/ 63414 h 516"/>
                <a:gd name="T8" fmla="*/ 133227 w 545"/>
                <a:gd name="T9" fmla="*/ 58369 h 516"/>
                <a:gd name="T10" fmla="*/ 5068 w 545"/>
                <a:gd name="T11" fmla="*/ 58369 h 516"/>
                <a:gd name="T12" fmla="*/ 0 w 545"/>
                <a:gd name="T13" fmla="*/ 63414 h 516"/>
                <a:gd name="T14" fmla="*/ 5068 w 545"/>
                <a:gd name="T15" fmla="*/ 74223 h 516"/>
                <a:gd name="T16" fmla="*/ 5068 w 545"/>
                <a:gd name="T17" fmla="*/ 15853 h 516"/>
                <a:gd name="T18" fmla="*/ 5068 w 545"/>
                <a:gd name="T19" fmla="*/ 15853 h 516"/>
                <a:gd name="T20" fmla="*/ 191877 w 545"/>
                <a:gd name="T21" fmla="*/ 15853 h 516"/>
                <a:gd name="T22" fmla="*/ 196945 w 545"/>
                <a:gd name="T23" fmla="*/ 10449 h 516"/>
                <a:gd name="T24" fmla="*/ 191877 w 545"/>
                <a:gd name="T25" fmla="*/ 0 h 516"/>
                <a:gd name="T26" fmla="*/ 5068 w 545"/>
                <a:gd name="T27" fmla="*/ 0 h 516"/>
                <a:gd name="T28" fmla="*/ 0 w 545"/>
                <a:gd name="T29" fmla="*/ 10449 h 516"/>
                <a:gd name="T30" fmla="*/ 5068 w 545"/>
                <a:gd name="T31" fmla="*/ 15853 h 516"/>
                <a:gd name="T32" fmla="*/ 111868 w 545"/>
                <a:gd name="T33" fmla="*/ 169703 h 516"/>
                <a:gd name="T34" fmla="*/ 111868 w 545"/>
                <a:gd name="T35" fmla="*/ 169703 h 516"/>
                <a:gd name="T36" fmla="*/ 5068 w 545"/>
                <a:gd name="T37" fmla="*/ 169703 h 516"/>
                <a:gd name="T38" fmla="*/ 0 w 545"/>
                <a:gd name="T39" fmla="*/ 180152 h 516"/>
                <a:gd name="T40" fmla="*/ 5068 w 545"/>
                <a:gd name="T41" fmla="*/ 185557 h 516"/>
                <a:gd name="T42" fmla="*/ 111868 w 545"/>
                <a:gd name="T43" fmla="*/ 185557 h 516"/>
                <a:gd name="T44" fmla="*/ 122367 w 545"/>
                <a:gd name="T45" fmla="*/ 180152 h 516"/>
                <a:gd name="T46" fmla="*/ 111868 w 545"/>
                <a:gd name="T47" fmla="*/ 169703 h 516"/>
                <a:gd name="T48" fmla="*/ 191877 w 545"/>
                <a:gd name="T49" fmla="*/ 116739 h 516"/>
                <a:gd name="T50" fmla="*/ 191877 w 545"/>
                <a:gd name="T51" fmla="*/ 116739 h 516"/>
                <a:gd name="T52" fmla="*/ 5068 w 545"/>
                <a:gd name="T53" fmla="*/ 116739 h 516"/>
                <a:gd name="T54" fmla="*/ 0 w 545"/>
                <a:gd name="T55" fmla="*/ 121783 h 516"/>
                <a:gd name="T56" fmla="*/ 5068 w 545"/>
                <a:gd name="T57" fmla="*/ 127187 h 516"/>
                <a:gd name="T58" fmla="*/ 191877 w 545"/>
                <a:gd name="T59" fmla="*/ 127187 h 516"/>
                <a:gd name="T60" fmla="*/ 196945 w 545"/>
                <a:gd name="T61" fmla="*/ 121783 h 516"/>
                <a:gd name="T62" fmla="*/ 191877 w 545"/>
                <a:gd name="T63" fmla="*/ 116739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516">
                  <a:moveTo>
                    <a:pt x="14" y="206"/>
                  </a:moveTo>
                  <a:lnTo>
                    <a:pt x="14" y="206"/>
                  </a:lnTo>
                  <a:cubicBezTo>
                    <a:pt x="368" y="206"/>
                    <a:pt x="368" y="206"/>
                    <a:pt x="368" y="206"/>
                  </a:cubicBezTo>
                  <a:cubicBezTo>
                    <a:pt x="383" y="206"/>
                    <a:pt x="397" y="191"/>
                    <a:pt x="397" y="176"/>
                  </a:cubicBezTo>
                  <a:cubicBezTo>
                    <a:pt x="397" y="176"/>
                    <a:pt x="383" y="162"/>
                    <a:pt x="368" y="162"/>
                  </a:cubicBezTo>
                  <a:cubicBezTo>
                    <a:pt x="14" y="162"/>
                    <a:pt x="14" y="162"/>
                    <a:pt x="14" y="162"/>
                  </a:cubicBezTo>
                  <a:lnTo>
                    <a:pt x="0" y="176"/>
                  </a:lnTo>
                  <a:cubicBezTo>
                    <a:pt x="0" y="191"/>
                    <a:pt x="14" y="206"/>
                    <a:pt x="14" y="206"/>
                  </a:cubicBezTo>
                  <a:close/>
                  <a:moveTo>
                    <a:pt x="14" y="44"/>
                  </a:moveTo>
                  <a:lnTo>
                    <a:pt x="14" y="44"/>
                  </a:lnTo>
                  <a:cubicBezTo>
                    <a:pt x="530" y="44"/>
                    <a:pt x="530" y="44"/>
                    <a:pt x="530" y="44"/>
                  </a:cubicBezTo>
                  <a:cubicBezTo>
                    <a:pt x="544" y="44"/>
                    <a:pt x="544" y="29"/>
                    <a:pt x="544" y="29"/>
                  </a:cubicBezTo>
                  <a:cubicBezTo>
                    <a:pt x="544" y="15"/>
                    <a:pt x="544" y="0"/>
                    <a:pt x="530" y="0"/>
                  </a:cubicBezTo>
                  <a:cubicBezTo>
                    <a:pt x="14" y="0"/>
                    <a:pt x="14" y="0"/>
                    <a:pt x="14" y="0"/>
                  </a:cubicBezTo>
                  <a:cubicBezTo>
                    <a:pt x="14" y="0"/>
                    <a:pt x="0" y="15"/>
                    <a:pt x="0" y="29"/>
                  </a:cubicBezTo>
                  <a:lnTo>
                    <a:pt x="14" y="44"/>
                  </a:lnTo>
                  <a:close/>
                  <a:moveTo>
                    <a:pt x="309" y="471"/>
                  </a:moveTo>
                  <a:lnTo>
                    <a:pt x="309" y="471"/>
                  </a:lnTo>
                  <a:cubicBezTo>
                    <a:pt x="14" y="471"/>
                    <a:pt x="14" y="471"/>
                    <a:pt x="14" y="471"/>
                  </a:cubicBezTo>
                  <a:cubicBezTo>
                    <a:pt x="14" y="471"/>
                    <a:pt x="0" y="486"/>
                    <a:pt x="0" y="500"/>
                  </a:cubicBezTo>
                  <a:lnTo>
                    <a:pt x="14" y="515"/>
                  </a:lnTo>
                  <a:cubicBezTo>
                    <a:pt x="309" y="515"/>
                    <a:pt x="309" y="515"/>
                    <a:pt x="309" y="515"/>
                  </a:cubicBezTo>
                  <a:cubicBezTo>
                    <a:pt x="324" y="515"/>
                    <a:pt x="338" y="500"/>
                    <a:pt x="338" y="500"/>
                  </a:cubicBezTo>
                  <a:cubicBezTo>
                    <a:pt x="338" y="486"/>
                    <a:pt x="324" y="471"/>
                    <a:pt x="309" y="471"/>
                  </a:cubicBezTo>
                  <a:close/>
                  <a:moveTo>
                    <a:pt x="530" y="324"/>
                  </a:moveTo>
                  <a:lnTo>
                    <a:pt x="530" y="324"/>
                  </a:lnTo>
                  <a:cubicBezTo>
                    <a:pt x="14" y="324"/>
                    <a:pt x="14" y="324"/>
                    <a:pt x="14" y="324"/>
                  </a:cubicBezTo>
                  <a:cubicBezTo>
                    <a:pt x="14" y="324"/>
                    <a:pt x="0" y="324"/>
                    <a:pt x="0" y="338"/>
                  </a:cubicBezTo>
                  <a:cubicBezTo>
                    <a:pt x="0" y="353"/>
                    <a:pt x="14" y="353"/>
                    <a:pt x="14" y="353"/>
                  </a:cubicBezTo>
                  <a:cubicBezTo>
                    <a:pt x="530" y="353"/>
                    <a:pt x="530" y="353"/>
                    <a:pt x="530" y="353"/>
                  </a:cubicBezTo>
                  <a:cubicBezTo>
                    <a:pt x="544" y="353"/>
                    <a:pt x="544" y="353"/>
                    <a:pt x="544" y="338"/>
                  </a:cubicBezTo>
                  <a:cubicBezTo>
                    <a:pt x="544" y="324"/>
                    <a:pt x="544" y="324"/>
                    <a:pt x="530" y="32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3" name="Freeform 198">
              <a:extLst>
                <a:ext uri="{FF2B5EF4-FFF2-40B4-BE49-F238E27FC236}">
                  <a16:creationId xmlns:a16="http://schemas.microsoft.com/office/drawing/2014/main" id="{9F89EE54-DA62-41E0-9FD4-A57406038AB0}"/>
                </a:ext>
              </a:extLst>
            </p:cNvPr>
            <p:cNvSpPr>
              <a:spLocks noChangeArrowheads="1"/>
            </p:cNvSpPr>
            <p:nvPr/>
          </p:nvSpPr>
          <p:spPr bwMode="auto">
            <a:xfrm>
              <a:off x="1833655" y="871986"/>
              <a:ext cx="181181" cy="228602"/>
            </a:xfrm>
            <a:custGeom>
              <a:avLst/>
              <a:gdLst>
                <a:gd name="T0" fmla="*/ 127658 w 501"/>
                <a:gd name="T1" fmla="*/ 201559 h 634"/>
                <a:gd name="T2" fmla="*/ 133083 w 501"/>
                <a:gd name="T3" fmla="*/ 106008 h 634"/>
                <a:gd name="T4" fmla="*/ 116809 w 501"/>
                <a:gd name="T5" fmla="*/ 106008 h 634"/>
                <a:gd name="T6" fmla="*/ 127658 w 501"/>
                <a:gd name="T7" fmla="*/ 201559 h 634"/>
                <a:gd name="T8" fmla="*/ 53161 w 501"/>
                <a:gd name="T9" fmla="*/ 201559 h 634"/>
                <a:gd name="T10" fmla="*/ 63648 w 501"/>
                <a:gd name="T11" fmla="*/ 106008 h 634"/>
                <a:gd name="T12" fmla="*/ 47736 w 501"/>
                <a:gd name="T13" fmla="*/ 106008 h 634"/>
                <a:gd name="T14" fmla="*/ 53161 w 501"/>
                <a:gd name="T15" fmla="*/ 201559 h 634"/>
                <a:gd name="T16" fmla="*/ 90410 w 501"/>
                <a:gd name="T17" fmla="*/ 201559 h 634"/>
                <a:gd name="T18" fmla="*/ 95834 w 501"/>
                <a:gd name="T19" fmla="*/ 106008 h 634"/>
                <a:gd name="T20" fmla="*/ 84985 w 501"/>
                <a:gd name="T21" fmla="*/ 106008 h 634"/>
                <a:gd name="T22" fmla="*/ 90410 w 501"/>
                <a:gd name="T23" fmla="*/ 201559 h 634"/>
                <a:gd name="T24" fmla="*/ 170332 w 501"/>
                <a:gd name="T25" fmla="*/ 31730 h 634"/>
                <a:gd name="T26" fmla="*/ 127658 w 501"/>
                <a:gd name="T27" fmla="*/ 15865 h 634"/>
                <a:gd name="T28" fmla="*/ 69073 w 501"/>
                <a:gd name="T29" fmla="*/ 0 h 634"/>
                <a:gd name="T30" fmla="*/ 53161 w 501"/>
                <a:gd name="T31" fmla="*/ 31730 h 634"/>
                <a:gd name="T32" fmla="*/ 0 w 501"/>
                <a:gd name="T33" fmla="*/ 42187 h 634"/>
                <a:gd name="T34" fmla="*/ 10488 w 501"/>
                <a:gd name="T35" fmla="*/ 74278 h 634"/>
                <a:gd name="T36" fmla="*/ 42673 w 501"/>
                <a:gd name="T37" fmla="*/ 228241 h 634"/>
                <a:gd name="T38" fmla="*/ 170332 w 501"/>
                <a:gd name="T39" fmla="*/ 201559 h 634"/>
                <a:gd name="T40" fmla="*/ 180819 w 501"/>
                <a:gd name="T41" fmla="*/ 58412 h 634"/>
                <a:gd name="T42" fmla="*/ 170332 w 501"/>
                <a:gd name="T43" fmla="*/ 31730 h 634"/>
                <a:gd name="T44" fmla="*/ 69073 w 501"/>
                <a:gd name="T45" fmla="*/ 21274 h 634"/>
                <a:gd name="T46" fmla="*/ 106322 w 501"/>
                <a:gd name="T47" fmla="*/ 15865 h 634"/>
                <a:gd name="T48" fmla="*/ 111746 w 501"/>
                <a:gd name="T49" fmla="*/ 31730 h 634"/>
                <a:gd name="T50" fmla="*/ 69073 w 501"/>
                <a:gd name="T51" fmla="*/ 21274 h 634"/>
                <a:gd name="T52" fmla="*/ 154420 w 501"/>
                <a:gd name="T53" fmla="*/ 201559 h 634"/>
                <a:gd name="T54" fmla="*/ 42673 w 501"/>
                <a:gd name="T55" fmla="*/ 212376 h 634"/>
                <a:gd name="T56" fmla="*/ 26400 w 501"/>
                <a:gd name="T57" fmla="*/ 74278 h 634"/>
                <a:gd name="T58" fmla="*/ 154420 w 501"/>
                <a:gd name="T59" fmla="*/ 201559 h 634"/>
                <a:gd name="T60" fmla="*/ 159483 w 501"/>
                <a:gd name="T61" fmla="*/ 58412 h 634"/>
                <a:gd name="T62" fmla="*/ 10488 w 501"/>
                <a:gd name="T63" fmla="*/ 53004 h 634"/>
                <a:gd name="T64" fmla="*/ 159483 w 501"/>
                <a:gd name="T65" fmla="*/ 42187 h 634"/>
                <a:gd name="T66" fmla="*/ 159483 w 501"/>
                <a:gd name="T67" fmla="*/ 58412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634">
                  <a:moveTo>
                    <a:pt x="353" y="559"/>
                  </a:moveTo>
                  <a:lnTo>
                    <a:pt x="353" y="559"/>
                  </a:lnTo>
                  <a:cubicBezTo>
                    <a:pt x="353" y="559"/>
                    <a:pt x="368" y="545"/>
                    <a:pt x="368" y="530"/>
                  </a:cubicBezTo>
                  <a:cubicBezTo>
                    <a:pt x="368" y="294"/>
                    <a:pt x="368" y="294"/>
                    <a:pt x="368" y="294"/>
                  </a:cubicBezTo>
                  <a:lnTo>
                    <a:pt x="353" y="279"/>
                  </a:lnTo>
                  <a:cubicBezTo>
                    <a:pt x="339" y="279"/>
                    <a:pt x="323" y="294"/>
                    <a:pt x="323" y="294"/>
                  </a:cubicBezTo>
                  <a:cubicBezTo>
                    <a:pt x="323" y="530"/>
                    <a:pt x="323" y="530"/>
                    <a:pt x="323" y="530"/>
                  </a:cubicBezTo>
                  <a:cubicBezTo>
                    <a:pt x="323" y="545"/>
                    <a:pt x="339" y="559"/>
                    <a:pt x="353" y="559"/>
                  </a:cubicBezTo>
                  <a:close/>
                  <a:moveTo>
                    <a:pt x="147" y="559"/>
                  </a:moveTo>
                  <a:lnTo>
                    <a:pt x="147" y="559"/>
                  </a:lnTo>
                  <a:cubicBezTo>
                    <a:pt x="162" y="559"/>
                    <a:pt x="176" y="545"/>
                    <a:pt x="176" y="530"/>
                  </a:cubicBezTo>
                  <a:cubicBezTo>
                    <a:pt x="176" y="294"/>
                    <a:pt x="176" y="294"/>
                    <a:pt x="176" y="294"/>
                  </a:cubicBezTo>
                  <a:cubicBezTo>
                    <a:pt x="176" y="294"/>
                    <a:pt x="162" y="279"/>
                    <a:pt x="147" y="279"/>
                  </a:cubicBezTo>
                  <a:lnTo>
                    <a:pt x="132" y="294"/>
                  </a:lnTo>
                  <a:cubicBezTo>
                    <a:pt x="132" y="530"/>
                    <a:pt x="132" y="530"/>
                    <a:pt x="132" y="530"/>
                  </a:cubicBezTo>
                  <a:cubicBezTo>
                    <a:pt x="132" y="545"/>
                    <a:pt x="147" y="559"/>
                    <a:pt x="147" y="559"/>
                  </a:cubicBezTo>
                  <a:close/>
                  <a:moveTo>
                    <a:pt x="250" y="559"/>
                  </a:moveTo>
                  <a:lnTo>
                    <a:pt x="250" y="559"/>
                  </a:lnTo>
                  <a:cubicBezTo>
                    <a:pt x="265" y="559"/>
                    <a:pt x="265" y="545"/>
                    <a:pt x="265" y="530"/>
                  </a:cubicBezTo>
                  <a:cubicBezTo>
                    <a:pt x="265" y="294"/>
                    <a:pt x="265" y="294"/>
                    <a:pt x="265" y="294"/>
                  </a:cubicBezTo>
                  <a:cubicBezTo>
                    <a:pt x="265" y="294"/>
                    <a:pt x="265" y="279"/>
                    <a:pt x="250" y="279"/>
                  </a:cubicBezTo>
                  <a:cubicBezTo>
                    <a:pt x="235" y="279"/>
                    <a:pt x="235" y="294"/>
                    <a:pt x="235" y="294"/>
                  </a:cubicBezTo>
                  <a:cubicBezTo>
                    <a:pt x="235" y="530"/>
                    <a:pt x="235" y="530"/>
                    <a:pt x="235" y="530"/>
                  </a:cubicBezTo>
                  <a:cubicBezTo>
                    <a:pt x="235" y="545"/>
                    <a:pt x="235" y="559"/>
                    <a:pt x="250" y="559"/>
                  </a:cubicBezTo>
                  <a:close/>
                  <a:moveTo>
                    <a:pt x="471" y="88"/>
                  </a:moveTo>
                  <a:lnTo>
                    <a:pt x="471" y="88"/>
                  </a:lnTo>
                  <a:cubicBezTo>
                    <a:pt x="353" y="88"/>
                    <a:pt x="353" y="88"/>
                    <a:pt x="353" y="88"/>
                  </a:cubicBezTo>
                  <a:cubicBezTo>
                    <a:pt x="353" y="44"/>
                    <a:pt x="353" y="44"/>
                    <a:pt x="353" y="44"/>
                  </a:cubicBezTo>
                  <a:cubicBezTo>
                    <a:pt x="353" y="29"/>
                    <a:pt x="323" y="0"/>
                    <a:pt x="309" y="0"/>
                  </a:cubicBezTo>
                  <a:cubicBezTo>
                    <a:pt x="191" y="0"/>
                    <a:pt x="191" y="0"/>
                    <a:pt x="191" y="0"/>
                  </a:cubicBezTo>
                  <a:cubicBezTo>
                    <a:pt x="176" y="0"/>
                    <a:pt x="147" y="29"/>
                    <a:pt x="147" y="44"/>
                  </a:cubicBezTo>
                  <a:cubicBezTo>
                    <a:pt x="147" y="88"/>
                    <a:pt x="147" y="88"/>
                    <a:pt x="147" y="88"/>
                  </a:cubicBezTo>
                  <a:cubicBezTo>
                    <a:pt x="29" y="88"/>
                    <a:pt x="29" y="88"/>
                    <a:pt x="29" y="88"/>
                  </a:cubicBezTo>
                  <a:cubicBezTo>
                    <a:pt x="14" y="88"/>
                    <a:pt x="0" y="103"/>
                    <a:pt x="0" y="117"/>
                  </a:cubicBezTo>
                  <a:cubicBezTo>
                    <a:pt x="0" y="162"/>
                    <a:pt x="0" y="162"/>
                    <a:pt x="0" y="162"/>
                  </a:cubicBezTo>
                  <a:cubicBezTo>
                    <a:pt x="0" y="176"/>
                    <a:pt x="14" y="206"/>
                    <a:pt x="29" y="206"/>
                  </a:cubicBezTo>
                  <a:cubicBezTo>
                    <a:pt x="29" y="559"/>
                    <a:pt x="29" y="559"/>
                    <a:pt x="29" y="559"/>
                  </a:cubicBezTo>
                  <a:cubicBezTo>
                    <a:pt x="29" y="604"/>
                    <a:pt x="73" y="633"/>
                    <a:pt x="118" y="633"/>
                  </a:cubicBezTo>
                  <a:cubicBezTo>
                    <a:pt x="382" y="633"/>
                    <a:pt x="382" y="633"/>
                    <a:pt x="382" y="633"/>
                  </a:cubicBezTo>
                  <a:cubicBezTo>
                    <a:pt x="427" y="633"/>
                    <a:pt x="471" y="604"/>
                    <a:pt x="471" y="559"/>
                  </a:cubicBezTo>
                  <a:cubicBezTo>
                    <a:pt x="471" y="206"/>
                    <a:pt x="471" y="206"/>
                    <a:pt x="471" y="206"/>
                  </a:cubicBezTo>
                  <a:cubicBezTo>
                    <a:pt x="486" y="206"/>
                    <a:pt x="500" y="176"/>
                    <a:pt x="500" y="162"/>
                  </a:cubicBezTo>
                  <a:cubicBezTo>
                    <a:pt x="500" y="117"/>
                    <a:pt x="500" y="117"/>
                    <a:pt x="500" y="117"/>
                  </a:cubicBezTo>
                  <a:cubicBezTo>
                    <a:pt x="500" y="103"/>
                    <a:pt x="486" y="88"/>
                    <a:pt x="471" y="88"/>
                  </a:cubicBezTo>
                  <a:close/>
                  <a:moveTo>
                    <a:pt x="191" y="59"/>
                  </a:moveTo>
                  <a:lnTo>
                    <a:pt x="191" y="59"/>
                  </a:lnTo>
                  <a:lnTo>
                    <a:pt x="206" y="44"/>
                  </a:lnTo>
                  <a:cubicBezTo>
                    <a:pt x="294" y="44"/>
                    <a:pt x="294" y="44"/>
                    <a:pt x="294" y="44"/>
                  </a:cubicBezTo>
                  <a:lnTo>
                    <a:pt x="309" y="59"/>
                  </a:lnTo>
                  <a:cubicBezTo>
                    <a:pt x="309" y="88"/>
                    <a:pt x="309" y="88"/>
                    <a:pt x="309" y="88"/>
                  </a:cubicBezTo>
                  <a:cubicBezTo>
                    <a:pt x="294" y="88"/>
                    <a:pt x="191" y="88"/>
                    <a:pt x="191" y="88"/>
                  </a:cubicBezTo>
                  <a:lnTo>
                    <a:pt x="191" y="59"/>
                  </a:lnTo>
                  <a:close/>
                  <a:moveTo>
                    <a:pt x="427" y="559"/>
                  </a:moveTo>
                  <a:lnTo>
                    <a:pt x="427" y="559"/>
                  </a:lnTo>
                  <a:cubicBezTo>
                    <a:pt x="427" y="574"/>
                    <a:pt x="412" y="589"/>
                    <a:pt x="382" y="589"/>
                  </a:cubicBezTo>
                  <a:cubicBezTo>
                    <a:pt x="118" y="589"/>
                    <a:pt x="118" y="589"/>
                    <a:pt x="118" y="589"/>
                  </a:cubicBezTo>
                  <a:cubicBezTo>
                    <a:pt x="88" y="589"/>
                    <a:pt x="73" y="574"/>
                    <a:pt x="73" y="559"/>
                  </a:cubicBezTo>
                  <a:cubicBezTo>
                    <a:pt x="73" y="206"/>
                    <a:pt x="73" y="206"/>
                    <a:pt x="73" y="206"/>
                  </a:cubicBezTo>
                  <a:cubicBezTo>
                    <a:pt x="103" y="206"/>
                    <a:pt x="412" y="206"/>
                    <a:pt x="427" y="206"/>
                  </a:cubicBezTo>
                  <a:lnTo>
                    <a:pt x="427" y="559"/>
                  </a:lnTo>
                  <a:close/>
                  <a:moveTo>
                    <a:pt x="441" y="162"/>
                  </a:moveTo>
                  <a:lnTo>
                    <a:pt x="441" y="162"/>
                  </a:lnTo>
                  <a:cubicBezTo>
                    <a:pt x="59" y="162"/>
                    <a:pt x="59" y="162"/>
                    <a:pt x="59" y="162"/>
                  </a:cubicBezTo>
                  <a:cubicBezTo>
                    <a:pt x="44" y="162"/>
                    <a:pt x="29" y="147"/>
                    <a:pt x="29" y="147"/>
                  </a:cubicBezTo>
                  <a:cubicBezTo>
                    <a:pt x="29" y="132"/>
                    <a:pt x="44" y="117"/>
                    <a:pt x="59" y="117"/>
                  </a:cubicBezTo>
                  <a:cubicBezTo>
                    <a:pt x="441" y="117"/>
                    <a:pt x="441" y="117"/>
                    <a:pt x="441" y="117"/>
                  </a:cubicBezTo>
                  <a:cubicBezTo>
                    <a:pt x="456" y="117"/>
                    <a:pt x="471" y="132"/>
                    <a:pt x="471" y="147"/>
                  </a:cubicBezTo>
                  <a:cubicBezTo>
                    <a:pt x="471" y="147"/>
                    <a:pt x="456" y="162"/>
                    <a:pt x="441" y="16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4" name="Freeform 199">
              <a:extLst>
                <a:ext uri="{FF2B5EF4-FFF2-40B4-BE49-F238E27FC236}">
                  <a16:creationId xmlns:a16="http://schemas.microsoft.com/office/drawing/2014/main" id="{109CCC84-B515-4F32-9384-FA71ADE25BD5}"/>
                </a:ext>
              </a:extLst>
            </p:cNvPr>
            <p:cNvSpPr>
              <a:spLocks noChangeArrowheads="1"/>
            </p:cNvSpPr>
            <p:nvPr/>
          </p:nvSpPr>
          <p:spPr bwMode="auto">
            <a:xfrm>
              <a:off x="1441887" y="881471"/>
              <a:ext cx="228610" cy="212477"/>
            </a:xfrm>
            <a:custGeom>
              <a:avLst/>
              <a:gdLst>
                <a:gd name="T0" fmla="*/ 201927 w 634"/>
                <a:gd name="T1" fmla="*/ 26650 h 590"/>
                <a:gd name="T2" fmla="*/ 201927 w 634"/>
                <a:gd name="T3" fmla="*/ 26650 h 590"/>
                <a:gd name="T4" fmla="*/ 159378 w 634"/>
                <a:gd name="T5" fmla="*/ 26650 h 590"/>
                <a:gd name="T6" fmla="*/ 159378 w 634"/>
                <a:gd name="T7" fmla="*/ 10804 h 590"/>
                <a:gd name="T8" fmla="*/ 143512 w 634"/>
                <a:gd name="T9" fmla="*/ 0 h 590"/>
                <a:gd name="T10" fmla="*/ 85098 w 634"/>
                <a:gd name="T11" fmla="*/ 0 h 590"/>
                <a:gd name="T12" fmla="*/ 74641 w 634"/>
                <a:gd name="T13" fmla="*/ 10804 h 590"/>
                <a:gd name="T14" fmla="*/ 74641 w 634"/>
                <a:gd name="T15" fmla="*/ 26650 h 590"/>
                <a:gd name="T16" fmla="*/ 32092 w 634"/>
                <a:gd name="T17" fmla="*/ 26650 h 590"/>
                <a:gd name="T18" fmla="*/ 0 w 634"/>
                <a:gd name="T19" fmla="*/ 52939 h 590"/>
                <a:gd name="T20" fmla="*/ 0 w 634"/>
                <a:gd name="T21" fmla="*/ 180425 h 590"/>
                <a:gd name="T22" fmla="*/ 32092 w 634"/>
                <a:gd name="T23" fmla="*/ 212117 h 590"/>
                <a:gd name="T24" fmla="*/ 201927 w 634"/>
                <a:gd name="T25" fmla="*/ 212117 h 590"/>
                <a:gd name="T26" fmla="*/ 228249 w 634"/>
                <a:gd name="T27" fmla="*/ 180425 h 590"/>
                <a:gd name="T28" fmla="*/ 228249 w 634"/>
                <a:gd name="T29" fmla="*/ 52939 h 590"/>
                <a:gd name="T30" fmla="*/ 201927 w 634"/>
                <a:gd name="T31" fmla="*/ 26650 h 590"/>
                <a:gd name="T32" fmla="*/ 85098 w 634"/>
                <a:gd name="T33" fmla="*/ 21248 h 590"/>
                <a:gd name="T34" fmla="*/ 85098 w 634"/>
                <a:gd name="T35" fmla="*/ 21248 h 590"/>
                <a:gd name="T36" fmla="*/ 95555 w 634"/>
                <a:gd name="T37" fmla="*/ 10804 h 590"/>
                <a:gd name="T38" fmla="*/ 138104 w 634"/>
                <a:gd name="T39" fmla="*/ 10804 h 590"/>
                <a:gd name="T40" fmla="*/ 143512 w 634"/>
                <a:gd name="T41" fmla="*/ 21248 h 590"/>
                <a:gd name="T42" fmla="*/ 143512 w 634"/>
                <a:gd name="T43" fmla="*/ 26650 h 590"/>
                <a:gd name="T44" fmla="*/ 85098 w 634"/>
                <a:gd name="T45" fmla="*/ 26650 h 590"/>
                <a:gd name="T46" fmla="*/ 85098 w 634"/>
                <a:gd name="T47" fmla="*/ 21248 h 590"/>
                <a:gd name="T48" fmla="*/ 212384 w 634"/>
                <a:gd name="T49" fmla="*/ 180425 h 590"/>
                <a:gd name="T50" fmla="*/ 212384 w 634"/>
                <a:gd name="T51" fmla="*/ 180425 h 590"/>
                <a:gd name="T52" fmla="*/ 201927 w 634"/>
                <a:gd name="T53" fmla="*/ 196271 h 590"/>
                <a:gd name="T54" fmla="*/ 32092 w 634"/>
                <a:gd name="T55" fmla="*/ 196271 h 590"/>
                <a:gd name="T56" fmla="*/ 15866 w 634"/>
                <a:gd name="T57" fmla="*/ 180425 h 590"/>
                <a:gd name="T58" fmla="*/ 15866 w 634"/>
                <a:gd name="T59" fmla="*/ 106239 h 590"/>
                <a:gd name="T60" fmla="*/ 90506 w 634"/>
                <a:gd name="T61" fmla="*/ 106239 h 590"/>
                <a:gd name="T62" fmla="*/ 85098 w 634"/>
                <a:gd name="T63" fmla="*/ 111280 h 590"/>
                <a:gd name="T64" fmla="*/ 116829 w 634"/>
                <a:gd name="T65" fmla="*/ 137930 h 590"/>
                <a:gd name="T66" fmla="*/ 143512 w 634"/>
                <a:gd name="T67" fmla="*/ 111280 h 590"/>
                <a:gd name="T68" fmla="*/ 143512 w 634"/>
                <a:gd name="T69" fmla="*/ 106239 h 590"/>
                <a:gd name="T70" fmla="*/ 212384 w 634"/>
                <a:gd name="T71" fmla="*/ 106239 h 590"/>
                <a:gd name="T72" fmla="*/ 212384 w 634"/>
                <a:gd name="T73" fmla="*/ 180425 h 590"/>
                <a:gd name="T74" fmla="*/ 100963 w 634"/>
                <a:gd name="T75" fmla="*/ 111280 h 590"/>
                <a:gd name="T76" fmla="*/ 100963 w 634"/>
                <a:gd name="T77" fmla="*/ 111280 h 590"/>
                <a:gd name="T78" fmla="*/ 100963 w 634"/>
                <a:gd name="T79" fmla="*/ 106239 h 590"/>
                <a:gd name="T80" fmla="*/ 127647 w 634"/>
                <a:gd name="T81" fmla="*/ 106239 h 590"/>
                <a:gd name="T82" fmla="*/ 127647 w 634"/>
                <a:gd name="T83" fmla="*/ 111280 h 590"/>
                <a:gd name="T84" fmla="*/ 116829 w 634"/>
                <a:gd name="T85" fmla="*/ 127486 h 590"/>
                <a:gd name="T86" fmla="*/ 100963 w 634"/>
                <a:gd name="T87" fmla="*/ 111280 h 590"/>
                <a:gd name="T88" fmla="*/ 212384 w 634"/>
                <a:gd name="T89" fmla="*/ 90033 h 590"/>
                <a:gd name="T90" fmla="*/ 212384 w 634"/>
                <a:gd name="T91" fmla="*/ 90033 h 590"/>
                <a:gd name="T92" fmla="*/ 15866 w 634"/>
                <a:gd name="T93" fmla="*/ 90033 h 590"/>
                <a:gd name="T94" fmla="*/ 15866 w 634"/>
                <a:gd name="T95" fmla="*/ 52939 h 590"/>
                <a:gd name="T96" fmla="*/ 32092 w 634"/>
                <a:gd name="T97" fmla="*/ 42495 h 590"/>
                <a:gd name="T98" fmla="*/ 201927 w 634"/>
                <a:gd name="T99" fmla="*/ 42495 h 590"/>
                <a:gd name="T100" fmla="*/ 212384 w 634"/>
                <a:gd name="T101" fmla="*/ 52939 h 590"/>
                <a:gd name="T102" fmla="*/ 212384 w 634"/>
                <a:gd name="T103" fmla="*/ 90033 h 5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5" name="Freeform 200">
              <a:extLst>
                <a:ext uri="{FF2B5EF4-FFF2-40B4-BE49-F238E27FC236}">
                  <a16:creationId xmlns:a16="http://schemas.microsoft.com/office/drawing/2014/main" id="{81C94E47-9C98-47B6-932A-845E93A401B4}"/>
                </a:ext>
              </a:extLst>
            </p:cNvPr>
            <p:cNvSpPr>
              <a:spLocks noChangeArrowheads="1"/>
            </p:cNvSpPr>
            <p:nvPr/>
          </p:nvSpPr>
          <p:spPr bwMode="auto">
            <a:xfrm>
              <a:off x="1076679" y="876728"/>
              <a:ext cx="228611" cy="217220"/>
            </a:xfrm>
            <a:custGeom>
              <a:avLst/>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6" name="Freeform 201">
              <a:extLst>
                <a:ext uri="{FF2B5EF4-FFF2-40B4-BE49-F238E27FC236}">
                  <a16:creationId xmlns:a16="http://schemas.microsoft.com/office/drawing/2014/main" id="{F3033F5E-542F-4B2E-AEAB-CB595E70EB98}"/>
                </a:ext>
              </a:extLst>
            </p:cNvPr>
            <p:cNvSpPr>
              <a:spLocks noChangeArrowheads="1"/>
            </p:cNvSpPr>
            <p:nvPr/>
          </p:nvSpPr>
          <p:spPr bwMode="auto">
            <a:xfrm>
              <a:off x="709574" y="887163"/>
              <a:ext cx="221970" cy="197300"/>
            </a:xfrm>
            <a:custGeom>
              <a:avLst/>
              <a:gdLst>
                <a:gd name="T0" fmla="*/ 195075 w 619"/>
                <a:gd name="T1" fmla="*/ 106238 h 546"/>
                <a:gd name="T2" fmla="*/ 195075 w 619"/>
                <a:gd name="T3" fmla="*/ 106238 h 546"/>
                <a:gd name="T4" fmla="*/ 179297 w 619"/>
                <a:gd name="T5" fmla="*/ 106238 h 546"/>
                <a:gd name="T6" fmla="*/ 179297 w 619"/>
                <a:gd name="T7" fmla="*/ 26379 h 546"/>
                <a:gd name="T8" fmla="*/ 153120 w 619"/>
                <a:gd name="T9" fmla="*/ 0 h 546"/>
                <a:gd name="T10" fmla="*/ 68492 w 619"/>
                <a:gd name="T11" fmla="*/ 0 h 546"/>
                <a:gd name="T12" fmla="*/ 42314 w 619"/>
                <a:gd name="T13" fmla="*/ 26379 h 546"/>
                <a:gd name="T14" fmla="*/ 42314 w 619"/>
                <a:gd name="T15" fmla="*/ 106238 h 546"/>
                <a:gd name="T16" fmla="*/ 26177 w 619"/>
                <a:gd name="T17" fmla="*/ 106238 h 546"/>
                <a:gd name="T18" fmla="*/ 0 w 619"/>
                <a:gd name="T19" fmla="*/ 132979 h 546"/>
                <a:gd name="T20" fmla="*/ 0 w 619"/>
                <a:gd name="T21" fmla="*/ 148878 h 546"/>
                <a:gd name="T22" fmla="*/ 26177 w 619"/>
                <a:gd name="T23" fmla="*/ 175619 h 546"/>
                <a:gd name="T24" fmla="*/ 42314 w 619"/>
                <a:gd name="T25" fmla="*/ 175619 h 546"/>
                <a:gd name="T26" fmla="*/ 68492 w 619"/>
                <a:gd name="T27" fmla="*/ 196939 h 546"/>
                <a:gd name="T28" fmla="*/ 153120 w 619"/>
                <a:gd name="T29" fmla="*/ 196939 h 546"/>
                <a:gd name="T30" fmla="*/ 179297 w 619"/>
                <a:gd name="T31" fmla="*/ 175619 h 546"/>
                <a:gd name="T32" fmla="*/ 195075 w 619"/>
                <a:gd name="T33" fmla="*/ 175619 h 546"/>
                <a:gd name="T34" fmla="*/ 221611 w 619"/>
                <a:gd name="T35" fmla="*/ 148878 h 546"/>
                <a:gd name="T36" fmla="*/ 221611 w 619"/>
                <a:gd name="T37" fmla="*/ 132979 h 546"/>
                <a:gd name="T38" fmla="*/ 195075 w 619"/>
                <a:gd name="T39" fmla="*/ 106238 h 546"/>
                <a:gd name="T40" fmla="*/ 52713 w 619"/>
                <a:gd name="T41" fmla="*/ 26379 h 546"/>
                <a:gd name="T42" fmla="*/ 52713 w 619"/>
                <a:gd name="T43" fmla="*/ 26379 h 546"/>
                <a:gd name="T44" fmla="*/ 68492 w 619"/>
                <a:gd name="T45" fmla="*/ 15900 h 546"/>
                <a:gd name="T46" fmla="*/ 153120 w 619"/>
                <a:gd name="T47" fmla="*/ 15900 h 546"/>
                <a:gd name="T48" fmla="*/ 168898 w 619"/>
                <a:gd name="T49" fmla="*/ 26379 h 546"/>
                <a:gd name="T50" fmla="*/ 168898 w 619"/>
                <a:gd name="T51" fmla="*/ 106238 h 546"/>
                <a:gd name="T52" fmla="*/ 52713 w 619"/>
                <a:gd name="T53" fmla="*/ 106238 h 546"/>
                <a:gd name="T54" fmla="*/ 52713 w 619"/>
                <a:gd name="T55" fmla="*/ 26379 h 546"/>
                <a:gd name="T56" fmla="*/ 153120 w 619"/>
                <a:gd name="T57" fmla="*/ 186098 h 546"/>
                <a:gd name="T58" fmla="*/ 153120 w 619"/>
                <a:gd name="T59" fmla="*/ 186098 h 546"/>
                <a:gd name="T60" fmla="*/ 68492 w 619"/>
                <a:gd name="T61" fmla="*/ 186098 h 546"/>
                <a:gd name="T62" fmla="*/ 52713 w 619"/>
                <a:gd name="T63" fmla="*/ 170198 h 546"/>
                <a:gd name="T64" fmla="*/ 68492 w 619"/>
                <a:gd name="T65" fmla="*/ 154299 h 546"/>
                <a:gd name="T66" fmla="*/ 153120 w 619"/>
                <a:gd name="T67" fmla="*/ 154299 h 546"/>
                <a:gd name="T68" fmla="*/ 168898 w 619"/>
                <a:gd name="T69" fmla="*/ 170198 h 546"/>
                <a:gd name="T70" fmla="*/ 153120 w 619"/>
                <a:gd name="T71" fmla="*/ 186098 h 546"/>
                <a:gd name="T72" fmla="*/ 211212 w 619"/>
                <a:gd name="T73" fmla="*/ 148878 h 546"/>
                <a:gd name="T74" fmla="*/ 211212 w 619"/>
                <a:gd name="T75" fmla="*/ 148878 h 546"/>
                <a:gd name="T76" fmla="*/ 195075 w 619"/>
                <a:gd name="T77" fmla="*/ 164778 h 546"/>
                <a:gd name="T78" fmla="*/ 179297 w 619"/>
                <a:gd name="T79" fmla="*/ 164778 h 546"/>
                <a:gd name="T80" fmla="*/ 153120 w 619"/>
                <a:gd name="T81" fmla="*/ 143819 h 546"/>
                <a:gd name="T82" fmla="*/ 68492 w 619"/>
                <a:gd name="T83" fmla="*/ 143819 h 546"/>
                <a:gd name="T84" fmla="*/ 42314 w 619"/>
                <a:gd name="T85" fmla="*/ 164778 h 546"/>
                <a:gd name="T86" fmla="*/ 26177 w 619"/>
                <a:gd name="T87" fmla="*/ 164778 h 546"/>
                <a:gd name="T88" fmla="*/ 10399 w 619"/>
                <a:gd name="T89" fmla="*/ 148878 h 546"/>
                <a:gd name="T90" fmla="*/ 10399 w 619"/>
                <a:gd name="T91" fmla="*/ 132979 h 546"/>
                <a:gd name="T92" fmla="*/ 26177 w 619"/>
                <a:gd name="T93" fmla="*/ 122499 h 546"/>
                <a:gd name="T94" fmla="*/ 195075 w 619"/>
                <a:gd name="T95" fmla="*/ 122499 h 546"/>
                <a:gd name="T96" fmla="*/ 211212 w 619"/>
                <a:gd name="T97" fmla="*/ 132979 h 546"/>
                <a:gd name="T98" fmla="*/ 211212 w 619"/>
                <a:gd name="T99" fmla="*/ 148878 h 5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9" h="546">
                  <a:moveTo>
                    <a:pt x="544" y="294"/>
                  </a:moveTo>
                  <a:lnTo>
                    <a:pt x="544" y="294"/>
                  </a:lnTo>
                  <a:cubicBezTo>
                    <a:pt x="500" y="294"/>
                    <a:pt x="500" y="294"/>
                    <a:pt x="500" y="294"/>
                  </a:cubicBezTo>
                  <a:cubicBezTo>
                    <a:pt x="500" y="73"/>
                    <a:pt x="500" y="73"/>
                    <a:pt x="500" y="73"/>
                  </a:cubicBezTo>
                  <a:cubicBezTo>
                    <a:pt x="500" y="30"/>
                    <a:pt x="471" y="0"/>
                    <a:pt x="427" y="0"/>
                  </a:cubicBezTo>
                  <a:cubicBezTo>
                    <a:pt x="191" y="0"/>
                    <a:pt x="191" y="0"/>
                    <a:pt x="191" y="0"/>
                  </a:cubicBezTo>
                  <a:cubicBezTo>
                    <a:pt x="147" y="0"/>
                    <a:pt x="118" y="30"/>
                    <a:pt x="118" y="73"/>
                  </a:cubicBezTo>
                  <a:cubicBezTo>
                    <a:pt x="118" y="73"/>
                    <a:pt x="118" y="280"/>
                    <a:pt x="118" y="294"/>
                  </a:cubicBezTo>
                  <a:cubicBezTo>
                    <a:pt x="73" y="294"/>
                    <a:pt x="73" y="294"/>
                    <a:pt x="73" y="294"/>
                  </a:cubicBezTo>
                  <a:cubicBezTo>
                    <a:pt x="29" y="294"/>
                    <a:pt x="0" y="324"/>
                    <a:pt x="0" y="368"/>
                  </a:cubicBezTo>
                  <a:cubicBezTo>
                    <a:pt x="0" y="412"/>
                    <a:pt x="0" y="412"/>
                    <a:pt x="0" y="412"/>
                  </a:cubicBezTo>
                  <a:cubicBezTo>
                    <a:pt x="0" y="456"/>
                    <a:pt x="29" y="486"/>
                    <a:pt x="73" y="486"/>
                  </a:cubicBezTo>
                  <a:cubicBezTo>
                    <a:pt x="118" y="486"/>
                    <a:pt x="118" y="486"/>
                    <a:pt x="118" y="486"/>
                  </a:cubicBezTo>
                  <a:cubicBezTo>
                    <a:pt x="118" y="530"/>
                    <a:pt x="162" y="545"/>
                    <a:pt x="191" y="545"/>
                  </a:cubicBezTo>
                  <a:cubicBezTo>
                    <a:pt x="427" y="545"/>
                    <a:pt x="427" y="545"/>
                    <a:pt x="427" y="545"/>
                  </a:cubicBezTo>
                  <a:cubicBezTo>
                    <a:pt x="456" y="545"/>
                    <a:pt x="500" y="530"/>
                    <a:pt x="500" y="486"/>
                  </a:cubicBezTo>
                  <a:cubicBezTo>
                    <a:pt x="544" y="486"/>
                    <a:pt x="544" y="486"/>
                    <a:pt x="544" y="486"/>
                  </a:cubicBezTo>
                  <a:cubicBezTo>
                    <a:pt x="589" y="486"/>
                    <a:pt x="618" y="456"/>
                    <a:pt x="618" y="412"/>
                  </a:cubicBezTo>
                  <a:cubicBezTo>
                    <a:pt x="618" y="368"/>
                    <a:pt x="618" y="368"/>
                    <a:pt x="618" y="368"/>
                  </a:cubicBezTo>
                  <a:cubicBezTo>
                    <a:pt x="618" y="324"/>
                    <a:pt x="589" y="294"/>
                    <a:pt x="544" y="294"/>
                  </a:cubicBezTo>
                  <a:close/>
                  <a:moveTo>
                    <a:pt x="147" y="73"/>
                  </a:moveTo>
                  <a:lnTo>
                    <a:pt x="147" y="73"/>
                  </a:lnTo>
                  <a:cubicBezTo>
                    <a:pt x="147" y="59"/>
                    <a:pt x="177" y="44"/>
                    <a:pt x="191" y="44"/>
                  </a:cubicBezTo>
                  <a:cubicBezTo>
                    <a:pt x="427" y="44"/>
                    <a:pt x="427" y="44"/>
                    <a:pt x="427" y="44"/>
                  </a:cubicBezTo>
                  <a:cubicBezTo>
                    <a:pt x="441" y="44"/>
                    <a:pt x="471" y="59"/>
                    <a:pt x="471" y="73"/>
                  </a:cubicBezTo>
                  <a:cubicBezTo>
                    <a:pt x="471" y="294"/>
                    <a:pt x="471" y="294"/>
                    <a:pt x="471" y="294"/>
                  </a:cubicBezTo>
                  <a:cubicBezTo>
                    <a:pt x="147" y="294"/>
                    <a:pt x="147" y="294"/>
                    <a:pt x="147" y="294"/>
                  </a:cubicBezTo>
                  <a:lnTo>
                    <a:pt x="147" y="73"/>
                  </a:lnTo>
                  <a:close/>
                  <a:moveTo>
                    <a:pt x="427" y="515"/>
                  </a:moveTo>
                  <a:lnTo>
                    <a:pt x="427" y="515"/>
                  </a:lnTo>
                  <a:cubicBezTo>
                    <a:pt x="191" y="515"/>
                    <a:pt x="191" y="515"/>
                    <a:pt x="191" y="515"/>
                  </a:cubicBezTo>
                  <a:cubicBezTo>
                    <a:pt x="177" y="515"/>
                    <a:pt x="147" y="486"/>
                    <a:pt x="147" y="471"/>
                  </a:cubicBezTo>
                  <a:cubicBezTo>
                    <a:pt x="147" y="456"/>
                    <a:pt x="177" y="427"/>
                    <a:pt x="191" y="427"/>
                  </a:cubicBezTo>
                  <a:cubicBezTo>
                    <a:pt x="427" y="427"/>
                    <a:pt x="427" y="427"/>
                    <a:pt x="427" y="427"/>
                  </a:cubicBezTo>
                  <a:cubicBezTo>
                    <a:pt x="441" y="427"/>
                    <a:pt x="471" y="456"/>
                    <a:pt x="471" y="471"/>
                  </a:cubicBezTo>
                  <a:cubicBezTo>
                    <a:pt x="471" y="486"/>
                    <a:pt x="441" y="515"/>
                    <a:pt x="427" y="515"/>
                  </a:cubicBezTo>
                  <a:close/>
                  <a:moveTo>
                    <a:pt x="589" y="412"/>
                  </a:moveTo>
                  <a:lnTo>
                    <a:pt x="589" y="412"/>
                  </a:lnTo>
                  <a:cubicBezTo>
                    <a:pt x="589" y="427"/>
                    <a:pt x="559" y="456"/>
                    <a:pt x="544" y="456"/>
                  </a:cubicBezTo>
                  <a:cubicBezTo>
                    <a:pt x="500" y="456"/>
                    <a:pt x="500" y="456"/>
                    <a:pt x="500" y="456"/>
                  </a:cubicBezTo>
                  <a:cubicBezTo>
                    <a:pt x="500" y="412"/>
                    <a:pt x="456" y="398"/>
                    <a:pt x="427" y="398"/>
                  </a:cubicBezTo>
                  <a:cubicBezTo>
                    <a:pt x="191" y="398"/>
                    <a:pt x="191" y="398"/>
                    <a:pt x="191" y="398"/>
                  </a:cubicBezTo>
                  <a:cubicBezTo>
                    <a:pt x="162" y="398"/>
                    <a:pt x="118" y="412"/>
                    <a:pt x="118" y="456"/>
                  </a:cubicBezTo>
                  <a:cubicBezTo>
                    <a:pt x="73" y="456"/>
                    <a:pt x="73" y="456"/>
                    <a:pt x="73" y="456"/>
                  </a:cubicBezTo>
                  <a:cubicBezTo>
                    <a:pt x="59" y="456"/>
                    <a:pt x="29" y="427"/>
                    <a:pt x="29" y="412"/>
                  </a:cubicBezTo>
                  <a:cubicBezTo>
                    <a:pt x="29" y="368"/>
                    <a:pt x="29" y="368"/>
                    <a:pt x="29" y="368"/>
                  </a:cubicBezTo>
                  <a:cubicBezTo>
                    <a:pt x="29" y="353"/>
                    <a:pt x="59" y="339"/>
                    <a:pt x="73" y="339"/>
                  </a:cubicBezTo>
                  <a:cubicBezTo>
                    <a:pt x="544" y="339"/>
                    <a:pt x="544" y="339"/>
                    <a:pt x="544" y="339"/>
                  </a:cubicBezTo>
                  <a:cubicBezTo>
                    <a:pt x="559" y="339"/>
                    <a:pt x="589" y="353"/>
                    <a:pt x="589" y="368"/>
                  </a:cubicBezTo>
                  <a:lnTo>
                    <a:pt x="589" y="41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7" name="Freeform 202">
              <a:extLst>
                <a:ext uri="{FF2B5EF4-FFF2-40B4-BE49-F238E27FC236}">
                  <a16:creationId xmlns:a16="http://schemas.microsoft.com/office/drawing/2014/main" id="{B6947DD8-CF82-44FC-A5D6-6322FC8335BD}"/>
                </a:ext>
              </a:extLst>
            </p:cNvPr>
            <p:cNvSpPr>
              <a:spLocks noChangeArrowheads="1"/>
            </p:cNvSpPr>
            <p:nvPr/>
          </p:nvSpPr>
          <p:spPr bwMode="auto">
            <a:xfrm>
              <a:off x="4023005" y="504894"/>
              <a:ext cx="212485" cy="228602"/>
            </a:xfrm>
            <a:custGeom>
              <a:avLst/>
              <a:gdLst>
                <a:gd name="T0" fmla="*/ 164505 w 589"/>
                <a:gd name="T1" fmla="*/ 127282 h 634"/>
                <a:gd name="T2" fmla="*/ 164505 w 589"/>
                <a:gd name="T3" fmla="*/ 85095 h 634"/>
                <a:gd name="T4" fmla="*/ 164505 w 589"/>
                <a:gd name="T5" fmla="*/ 127282 h 634"/>
                <a:gd name="T6" fmla="*/ 153682 w 589"/>
                <a:gd name="T7" fmla="*/ 100960 h 634"/>
                <a:gd name="T8" fmla="*/ 169916 w 589"/>
                <a:gd name="T9" fmla="*/ 111416 h 634"/>
                <a:gd name="T10" fmla="*/ 153682 w 589"/>
                <a:gd name="T11" fmla="*/ 100960 h 634"/>
                <a:gd name="T12" fmla="*/ 164505 w 589"/>
                <a:gd name="T13" fmla="*/ 185694 h 634"/>
                <a:gd name="T14" fmla="*/ 164505 w 589"/>
                <a:gd name="T15" fmla="*/ 143507 h 634"/>
                <a:gd name="T16" fmla="*/ 164505 w 589"/>
                <a:gd name="T17" fmla="*/ 185694 h 634"/>
                <a:gd name="T18" fmla="*/ 153682 w 589"/>
                <a:gd name="T19" fmla="*/ 153964 h 634"/>
                <a:gd name="T20" fmla="*/ 169916 w 589"/>
                <a:gd name="T21" fmla="*/ 169829 h 634"/>
                <a:gd name="T22" fmla="*/ 153682 w 589"/>
                <a:gd name="T23" fmla="*/ 153964 h 634"/>
                <a:gd name="T24" fmla="*/ 106062 w 589"/>
                <a:gd name="T25" fmla="*/ 185694 h 634"/>
                <a:gd name="T26" fmla="*/ 106062 w 589"/>
                <a:gd name="T27" fmla="*/ 143507 h 634"/>
                <a:gd name="T28" fmla="*/ 106062 w 589"/>
                <a:gd name="T29" fmla="*/ 185694 h 634"/>
                <a:gd name="T30" fmla="*/ 100651 w 589"/>
                <a:gd name="T31" fmla="*/ 153964 h 634"/>
                <a:gd name="T32" fmla="*/ 111473 w 589"/>
                <a:gd name="T33" fmla="*/ 169829 h 634"/>
                <a:gd name="T34" fmla="*/ 100651 w 589"/>
                <a:gd name="T35" fmla="*/ 153964 h 634"/>
                <a:gd name="T36" fmla="*/ 185789 w 589"/>
                <a:gd name="T37" fmla="*/ 0 h 634"/>
                <a:gd name="T38" fmla="*/ 0 w 589"/>
                <a:gd name="T39" fmla="*/ 26322 h 634"/>
                <a:gd name="T40" fmla="*/ 26335 w 589"/>
                <a:gd name="T41" fmla="*/ 228241 h 634"/>
                <a:gd name="T42" fmla="*/ 212124 w 589"/>
                <a:gd name="T43" fmla="*/ 196511 h 634"/>
                <a:gd name="T44" fmla="*/ 185789 w 589"/>
                <a:gd name="T45" fmla="*/ 0 h 634"/>
                <a:gd name="T46" fmla="*/ 196251 w 589"/>
                <a:gd name="T47" fmla="*/ 196511 h 634"/>
                <a:gd name="T48" fmla="*/ 26335 w 589"/>
                <a:gd name="T49" fmla="*/ 212376 h 634"/>
                <a:gd name="T50" fmla="*/ 15873 w 589"/>
                <a:gd name="T51" fmla="*/ 58412 h 634"/>
                <a:gd name="T52" fmla="*/ 196251 w 589"/>
                <a:gd name="T53" fmla="*/ 196511 h 634"/>
                <a:gd name="T54" fmla="*/ 196251 w 589"/>
                <a:gd name="T55" fmla="*/ 42547 h 634"/>
                <a:gd name="T56" fmla="*/ 15873 w 589"/>
                <a:gd name="T57" fmla="*/ 26322 h 634"/>
                <a:gd name="T58" fmla="*/ 185789 w 589"/>
                <a:gd name="T59" fmla="*/ 15865 h 634"/>
                <a:gd name="T60" fmla="*/ 196251 w 589"/>
                <a:gd name="T61" fmla="*/ 42547 h 634"/>
                <a:gd name="T62" fmla="*/ 106062 w 589"/>
                <a:gd name="T63" fmla="*/ 127282 h 634"/>
                <a:gd name="T64" fmla="*/ 106062 w 589"/>
                <a:gd name="T65" fmla="*/ 85095 h 634"/>
                <a:gd name="T66" fmla="*/ 106062 w 589"/>
                <a:gd name="T67" fmla="*/ 127282 h 634"/>
                <a:gd name="T68" fmla="*/ 100651 w 589"/>
                <a:gd name="T69" fmla="*/ 100960 h 634"/>
                <a:gd name="T70" fmla="*/ 111473 w 589"/>
                <a:gd name="T71" fmla="*/ 111416 h 634"/>
                <a:gd name="T72" fmla="*/ 100651 w 589"/>
                <a:gd name="T73" fmla="*/ 100960 h 634"/>
                <a:gd name="T74" fmla="*/ 47620 w 589"/>
                <a:gd name="T75" fmla="*/ 185694 h 634"/>
                <a:gd name="T76" fmla="*/ 47620 w 589"/>
                <a:gd name="T77" fmla="*/ 143507 h 634"/>
                <a:gd name="T78" fmla="*/ 47620 w 589"/>
                <a:gd name="T79" fmla="*/ 185694 h 634"/>
                <a:gd name="T80" fmla="*/ 42208 w 589"/>
                <a:gd name="T81" fmla="*/ 153964 h 634"/>
                <a:gd name="T82" fmla="*/ 58442 w 589"/>
                <a:gd name="T83" fmla="*/ 169829 h 634"/>
                <a:gd name="T84" fmla="*/ 42208 w 589"/>
                <a:gd name="T85" fmla="*/ 153964 h 634"/>
                <a:gd name="T86" fmla="*/ 47620 w 589"/>
                <a:gd name="T87" fmla="*/ 127282 h 634"/>
                <a:gd name="T88" fmla="*/ 47620 w 589"/>
                <a:gd name="T89" fmla="*/ 85095 h 634"/>
                <a:gd name="T90" fmla="*/ 47620 w 589"/>
                <a:gd name="T91" fmla="*/ 127282 h 634"/>
                <a:gd name="T92" fmla="*/ 42208 w 589"/>
                <a:gd name="T93" fmla="*/ 100960 h 634"/>
                <a:gd name="T94" fmla="*/ 58442 w 589"/>
                <a:gd name="T95" fmla="*/ 111416 h 634"/>
                <a:gd name="T96" fmla="*/ 42208 w 589"/>
                <a:gd name="T97" fmla="*/ 100960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34">
                  <a:moveTo>
                    <a:pt x="456" y="353"/>
                  </a:moveTo>
                  <a:lnTo>
                    <a:pt x="456" y="353"/>
                  </a:lnTo>
                  <a:cubicBezTo>
                    <a:pt x="485" y="353"/>
                    <a:pt x="515" y="324"/>
                    <a:pt x="515" y="294"/>
                  </a:cubicBezTo>
                  <a:cubicBezTo>
                    <a:pt x="515" y="265"/>
                    <a:pt x="485" y="236"/>
                    <a:pt x="456" y="236"/>
                  </a:cubicBezTo>
                  <a:cubicBezTo>
                    <a:pt x="412" y="236"/>
                    <a:pt x="397" y="265"/>
                    <a:pt x="397" y="294"/>
                  </a:cubicBezTo>
                  <a:cubicBezTo>
                    <a:pt x="397" y="324"/>
                    <a:pt x="412" y="353"/>
                    <a:pt x="456" y="353"/>
                  </a:cubicBezTo>
                  <a:close/>
                  <a:moveTo>
                    <a:pt x="426" y="280"/>
                  </a:moveTo>
                  <a:lnTo>
                    <a:pt x="426" y="280"/>
                  </a:lnTo>
                  <a:cubicBezTo>
                    <a:pt x="471" y="280"/>
                    <a:pt x="471" y="280"/>
                    <a:pt x="471" y="280"/>
                  </a:cubicBezTo>
                  <a:cubicBezTo>
                    <a:pt x="471" y="309"/>
                    <a:pt x="471" y="309"/>
                    <a:pt x="471" y="309"/>
                  </a:cubicBezTo>
                  <a:cubicBezTo>
                    <a:pt x="426" y="309"/>
                    <a:pt x="426" y="309"/>
                    <a:pt x="426" y="309"/>
                  </a:cubicBezTo>
                  <a:lnTo>
                    <a:pt x="426" y="280"/>
                  </a:lnTo>
                  <a:close/>
                  <a:moveTo>
                    <a:pt x="456" y="515"/>
                  </a:moveTo>
                  <a:lnTo>
                    <a:pt x="456" y="515"/>
                  </a:lnTo>
                  <a:cubicBezTo>
                    <a:pt x="485" y="515"/>
                    <a:pt x="515" y="486"/>
                    <a:pt x="515" y="456"/>
                  </a:cubicBezTo>
                  <a:cubicBezTo>
                    <a:pt x="515" y="412"/>
                    <a:pt x="485" y="398"/>
                    <a:pt x="456" y="398"/>
                  </a:cubicBezTo>
                  <a:cubicBezTo>
                    <a:pt x="412" y="398"/>
                    <a:pt x="397" y="412"/>
                    <a:pt x="397" y="456"/>
                  </a:cubicBezTo>
                  <a:cubicBezTo>
                    <a:pt x="397" y="486"/>
                    <a:pt x="412" y="515"/>
                    <a:pt x="456" y="515"/>
                  </a:cubicBezTo>
                  <a:close/>
                  <a:moveTo>
                    <a:pt x="426" y="427"/>
                  </a:moveTo>
                  <a:lnTo>
                    <a:pt x="426" y="427"/>
                  </a:lnTo>
                  <a:cubicBezTo>
                    <a:pt x="471" y="427"/>
                    <a:pt x="471" y="427"/>
                    <a:pt x="471" y="427"/>
                  </a:cubicBezTo>
                  <a:cubicBezTo>
                    <a:pt x="471" y="471"/>
                    <a:pt x="471" y="471"/>
                    <a:pt x="471" y="471"/>
                  </a:cubicBezTo>
                  <a:cubicBezTo>
                    <a:pt x="426" y="471"/>
                    <a:pt x="426" y="471"/>
                    <a:pt x="426" y="471"/>
                  </a:cubicBezTo>
                  <a:lnTo>
                    <a:pt x="426" y="427"/>
                  </a:lnTo>
                  <a:close/>
                  <a:moveTo>
                    <a:pt x="294" y="515"/>
                  </a:moveTo>
                  <a:lnTo>
                    <a:pt x="294" y="515"/>
                  </a:lnTo>
                  <a:cubicBezTo>
                    <a:pt x="324" y="515"/>
                    <a:pt x="353" y="486"/>
                    <a:pt x="353" y="456"/>
                  </a:cubicBezTo>
                  <a:cubicBezTo>
                    <a:pt x="353" y="412"/>
                    <a:pt x="324" y="398"/>
                    <a:pt x="294" y="398"/>
                  </a:cubicBezTo>
                  <a:cubicBezTo>
                    <a:pt x="265" y="398"/>
                    <a:pt x="235" y="412"/>
                    <a:pt x="235" y="456"/>
                  </a:cubicBezTo>
                  <a:cubicBezTo>
                    <a:pt x="235" y="486"/>
                    <a:pt x="265" y="515"/>
                    <a:pt x="294" y="515"/>
                  </a:cubicBezTo>
                  <a:close/>
                  <a:moveTo>
                    <a:pt x="279" y="427"/>
                  </a:moveTo>
                  <a:lnTo>
                    <a:pt x="279" y="427"/>
                  </a:lnTo>
                  <a:cubicBezTo>
                    <a:pt x="309" y="427"/>
                    <a:pt x="309" y="427"/>
                    <a:pt x="309" y="427"/>
                  </a:cubicBezTo>
                  <a:cubicBezTo>
                    <a:pt x="309" y="471"/>
                    <a:pt x="309" y="471"/>
                    <a:pt x="309" y="471"/>
                  </a:cubicBezTo>
                  <a:cubicBezTo>
                    <a:pt x="279" y="471"/>
                    <a:pt x="279" y="471"/>
                    <a:pt x="279" y="471"/>
                  </a:cubicBezTo>
                  <a:lnTo>
                    <a:pt x="279" y="427"/>
                  </a:lnTo>
                  <a:close/>
                  <a:moveTo>
                    <a:pt x="515" y="0"/>
                  </a:moveTo>
                  <a:lnTo>
                    <a:pt x="515" y="0"/>
                  </a:lnTo>
                  <a:cubicBezTo>
                    <a:pt x="73" y="0"/>
                    <a:pt x="73" y="0"/>
                    <a:pt x="73" y="0"/>
                  </a:cubicBezTo>
                  <a:cubicBezTo>
                    <a:pt x="29" y="0"/>
                    <a:pt x="0" y="30"/>
                    <a:pt x="0" y="73"/>
                  </a:cubicBezTo>
                  <a:cubicBezTo>
                    <a:pt x="0" y="545"/>
                    <a:pt x="0" y="545"/>
                    <a:pt x="0" y="545"/>
                  </a:cubicBezTo>
                  <a:cubicBezTo>
                    <a:pt x="0" y="589"/>
                    <a:pt x="29" y="633"/>
                    <a:pt x="73" y="633"/>
                  </a:cubicBezTo>
                  <a:cubicBezTo>
                    <a:pt x="515" y="633"/>
                    <a:pt x="515" y="633"/>
                    <a:pt x="515" y="633"/>
                  </a:cubicBezTo>
                  <a:cubicBezTo>
                    <a:pt x="559" y="633"/>
                    <a:pt x="588" y="589"/>
                    <a:pt x="588" y="545"/>
                  </a:cubicBezTo>
                  <a:cubicBezTo>
                    <a:pt x="588" y="73"/>
                    <a:pt x="588" y="73"/>
                    <a:pt x="588" y="73"/>
                  </a:cubicBezTo>
                  <a:cubicBezTo>
                    <a:pt x="588" y="30"/>
                    <a:pt x="559" y="0"/>
                    <a:pt x="515" y="0"/>
                  </a:cubicBezTo>
                  <a:close/>
                  <a:moveTo>
                    <a:pt x="544" y="545"/>
                  </a:moveTo>
                  <a:lnTo>
                    <a:pt x="544" y="545"/>
                  </a:lnTo>
                  <a:cubicBezTo>
                    <a:pt x="544" y="574"/>
                    <a:pt x="530" y="589"/>
                    <a:pt x="515" y="589"/>
                  </a:cubicBezTo>
                  <a:cubicBezTo>
                    <a:pt x="73" y="589"/>
                    <a:pt x="73" y="589"/>
                    <a:pt x="73" y="589"/>
                  </a:cubicBezTo>
                  <a:cubicBezTo>
                    <a:pt x="59" y="589"/>
                    <a:pt x="44" y="574"/>
                    <a:pt x="44" y="545"/>
                  </a:cubicBezTo>
                  <a:cubicBezTo>
                    <a:pt x="44" y="162"/>
                    <a:pt x="44" y="162"/>
                    <a:pt x="44" y="162"/>
                  </a:cubicBezTo>
                  <a:cubicBezTo>
                    <a:pt x="544" y="162"/>
                    <a:pt x="544" y="162"/>
                    <a:pt x="544" y="162"/>
                  </a:cubicBezTo>
                  <a:lnTo>
                    <a:pt x="544" y="545"/>
                  </a:lnTo>
                  <a:close/>
                  <a:moveTo>
                    <a:pt x="544" y="118"/>
                  </a:moveTo>
                  <a:lnTo>
                    <a:pt x="544" y="118"/>
                  </a:lnTo>
                  <a:cubicBezTo>
                    <a:pt x="44" y="118"/>
                    <a:pt x="44" y="118"/>
                    <a:pt x="44" y="118"/>
                  </a:cubicBezTo>
                  <a:cubicBezTo>
                    <a:pt x="44" y="73"/>
                    <a:pt x="44" y="73"/>
                    <a:pt x="44" y="73"/>
                  </a:cubicBezTo>
                  <a:cubicBezTo>
                    <a:pt x="44" y="59"/>
                    <a:pt x="59" y="44"/>
                    <a:pt x="73" y="44"/>
                  </a:cubicBezTo>
                  <a:cubicBezTo>
                    <a:pt x="515" y="44"/>
                    <a:pt x="515" y="44"/>
                    <a:pt x="515" y="44"/>
                  </a:cubicBezTo>
                  <a:cubicBezTo>
                    <a:pt x="530" y="44"/>
                    <a:pt x="544" y="59"/>
                    <a:pt x="544" y="73"/>
                  </a:cubicBezTo>
                  <a:lnTo>
                    <a:pt x="544" y="118"/>
                  </a:lnTo>
                  <a:close/>
                  <a:moveTo>
                    <a:pt x="294" y="353"/>
                  </a:moveTo>
                  <a:lnTo>
                    <a:pt x="294" y="353"/>
                  </a:lnTo>
                  <a:cubicBezTo>
                    <a:pt x="324" y="353"/>
                    <a:pt x="353" y="324"/>
                    <a:pt x="353" y="294"/>
                  </a:cubicBezTo>
                  <a:cubicBezTo>
                    <a:pt x="353" y="265"/>
                    <a:pt x="324" y="236"/>
                    <a:pt x="294" y="236"/>
                  </a:cubicBezTo>
                  <a:cubicBezTo>
                    <a:pt x="265" y="236"/>
                    <a:pt x="235" y="265"/>
                    <a:pt x="235" y="294"/>
                  </a:cubicBezTo>
                  <a:cubicBezTo>
                    <a:pt x="235" y="324"/>
                    <a:pt x="265" y="353"/>
                    <a:pt x="294" y="353"/>
                  </a:cubicBezTo>
                  <a:close/>
                  <a:moveTo>
                    <a:pt x="279" y="280"/>
                  </a:moveTo>
                  <a:lnTo>
                    <a:pt x="279" y="280"/>
                  </a:lnTo>
                  <a:cubicBezTo>
                    <a:pt x="309" y="280"/>
                    <a:pt x="309" y="280"/>
                    <a:pt x="309" y="280"/>
                  </a:cubicBezTo>
                  <a:cubicBezTo>
                    <a:pt x="309" y="309"/>
                    <a:pt x="309" y="309"/>
                    <a:pt x="309" y="309"/>
                  </a:cubicBezTo>
                  <a:cubicBezTo>
                    <a:pt x="279" y="309"/>
                    <a:pt x="279" y="309"/>
                    <a:pt x="279" y="309"/>
                  </a:cubicBezTo>
                  <a:lnTo>
                    <a:pt x="279" y="280"/>
                  </a:lnTo>
                  <a:close/>
                  <a:moveTo>
                    <a:pt x="132" y="515"/>
                  </a:moveTo>
                  <a:lnTo>
                    <a:pt x="132" y="515"/>
                  </a:lnTo>
                  <a:cubicBezTo>
                    <a:pt x="176" y="515"/>
                    <a:pt x="191" y="486"/>
                    <a:pt x="191" y="456"/>
                  </a:cubicBezTo>
                  <a:cubicBezTo>
                    <a:pt x="191" y="412"/>
                    <a:pt x="176" y="398"/>
                    <a:pt x="132" y="398"/>
                  </a:cubicBezTo>
                  <a:cubicBezTo>
                    <a:pt x="103" y="398"/>
                    <a:pt x="73" y="412"/>
                    <a:pt x="73" y="456"/>
                  </a:cubicBezTo>
                  <a:cubicBezTo>
                    <a:pt x="73" y="486"/>
                    <a:pt x="103" y="515"/>
                    <a:pt x="132" y="515"/>
                  </a:cubicBezTo>
                  <a:close/>
                  <a:moveTo>
                    <a:pt x="117" y="427"/>
                  </a:moveTo>
                  <a:lnTo>
                    <a:pt x="117" y="427"/>
                  </a:lnTo>
                  <a:cubicBezTo>
                    <a:pt x="162" y="427"/>
                    <a:pt x="162" y="427"/>
                    <a:pt x="162" y="427"/>
                  </a:cubicBezTo>
                  <a:cubicBezTo>
                    <a:pt x="162" y="471"/>
                    <a:pt x="162" y="471"/>
                    <a:pt x="162" y="471"/>
                  </a:cubicBezTo>
                  <a:cubicBezTo>
                    <a:pt x="117" y="471"/>
                    <a:pt x="117" y="471"/>
                    <a:pt x="117" y="471"/>
                  </a:cubicBezTo>
                  <a:lnTo>
                    <a:pt x="117" y="427"/>
                  </a:lnTo>
                  <a:close/>
                  <a:moveTo>
                    <a:pt x="132" y="353"/>
                  </a:moveTo>
                  <a:lnTo>
                    <a:pt x="132" y="353"/>
                  </a:lnTo>
                  <a:cubicBezTo>
                    <a:pt x="176" y="353"/>
                    <a:pt x="191" y="324"/>
                    <a:pt x="191" y="294"/>
                  </a:cubicBezTo>
                  <a:cubicBezTo>
                    <a:pt x="191" y="265"/>
                    <a:pt x="176" y="236"/>
                    <a:pt x="132" y="236"/>
                  </a:cubicBezTo>
                  <a:cubicBezTo>
                    <a:pt x="103" y="236"/>
                    <a:pt x="73" y="265"/>
                    <a:pt x="73" y="294"/>
                  </a:cubicBezTo>
                  <a:cubicBezTo>
                    <a:pt x="73" y="324"/>
                    <a:pt x="103" y="353"/>
                    <a:pt x="132" y="353"/>
                  </a:cubicBezTo>
                  <a:close/>
                  <a:moveTo>
                    <a:pt x="117" y="280"/>
                  </a:moveTo>
                  <a:lnTo>
                    <a:pt x="117" y="280"/>
                  </a:lnTo>
                  <a:cubicBezTo>
                    <a:pt x="162" y="280"/>
                    <a:pt x="162" y="280"/>
                    <a:pt x="162" y="280"/>
                  </a:cubicBezTo>
                  <a:cubicBezTo>
                    <a:pt x="162" y="309"/>
                    <a:pt x="162" y="309"/>
                    <a:pt x="162" y="309"/>
                  </a:cubicBezTo>
                  <a:cubicBezTo>
                    <a:pt x="117" y="309"/>
                    <a:pt x="117" y="309"/>
                    <a:pt x="117" y="309"/>
                  </a:cubicBezTo>
                  <a:lnTo>
                    <a:pt x="117" y="2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8" name="Freeform 203">
              <a:extLst>
                <a:ext uri="{FF2B5EF4-FFF2-40B4-BE49-F238E27FC236}">
                  <a16:creationId xmlns:a16="http://schemas.microsoft.com/office/drawing/2014/main" id="{A4081686-2AD3-4D13-BBEC-6334383DEFEE}"/>
                </a:ext>
              </a:extLst>
            </p:cNvPr>
            <p:cNvSpPr>
              <a:spLocks noChangeArrowheads="1"/>
            </p:cNvSpPr>
            <p:nvPr/>
          </p:nvSpPr>
          <p:spPr bwMode="auto">
            <a:xfrm>
              <a:off x="3646414" y="504894"/>
              <a:ext cx="228610" cy="228602"/>
            </a:xfrm>
            <a:custGeom>
              <a:avLst/>
              <a:gdLst>
                <a:gd name="T0" fmla="*/ 106372 w 634"/>
                <a:gd name="T1" fmla="*/ 0 h 634"/>
                <a:gd name="T2" fmla="*/ 106372 w 634"/>
                <a:gd name="T3" fmla="*/ 0 h 634"/>
                <a:gd name="T4" fmla="*/ 95915 w 634"/>
                <a:gd name="T5" fmla="*/ 0 h 634"/>
                <a:gd name="T6" fmla="*/ 95915 w 634"/>
                <a:gd name="T7" fmla="*/ 21274 h 634"/>
                <a:gd name="T8" fmla="*/ 0 w 634"/>
                <a:gd name="T9" fmla="*/ 122234 h 634"/>
                <a:gd name="T10" fmla="*/ 106372 w 634"/>
                <a:gd name="T11" fmla="*/ 228241 h 634"/>
                <a:gd name="T12" fmla="*/ 196518 w 634"/>
                <a:gd name="T13" fmla="*/ 164420 h 634"/>
                <a:gd name="T14" fmla="*/ 212384 w 634"/>
                <a:gd name="T15" fmla="*/ 169829 h 634"/>
                <a:gd name="T16" fmla="*/ 228249 w 634"/>
                <a:gd name="T17" fmla="*/ 116825 h 634"/>
                <a:gd name="T18" fmla="*/ 106372 w 634"/>
                <a:gd name="T19" fmla="*/ 0 h 634"/>
                <a:gd name="T20" fmla="*/ 106372 w 634"/>
                <a:gd name="T21" fmla="*/ 212376 h 634"/>
                <a:gd name="T22" fmla="*/ 106372 w 634"/>
                <a:gd name="T23" fmla="*/ 212376 h 634"/>
                <a:gd name="T24" fmla="*/ 16226 w 634"/>
                <a:gd name="T25" fmla="*/ 122234 h 634"/>
                <a:gd name="T26" fmla="*/ 95915 w 634"/>
                <a:gd name="T27" fmla="*/ 37139 h 634"/>
                <a:gd name="T28" fmla="*/ 95915 w 634"/>
                <a:gd name="T29" fmla="*/ 132690 h 634"/>
                <a:gd name="T30" fmla="*/ 186061 w 634"/>
                <a:gd name="T31" fmla="*/ 159372 h 634"/>
                <a:gd name="T32" fmla="*/ 106372 w 634"/>
                <a:gd name="T33" fmla="*/ 212376 h 634"/>
                <a:gd name="T34" fmla="*/ 201927 w 634"/>
                <a:gd name="T35" fmla="*/ 153964 h 634"/>
                <a:gd name="T36" fmla="*/ 201927 w 634"/>
                <a:gd name="T37" fmla="*/ 153964 h 634"/>
                <a:gd name="T38" fmla="*/ 106372 w 634"/>
                <a:gd name="T39" fmla="*/ 122234 h 634"/>
                <a:gd name="T40" fmla="*/ 106372 w 634"/>
                <a:gd name="T41" fmla="*/ 15865 h 634"/>
                <a:gd name="T42" fmla="*/ 212384 w 634"/>
                <a:gd name="T43" fmla="*/ 116825 h 634"/>
                <a:gd name="T44" fmla="*/ 201927 w 634"/>
                <a:gd name="T45" fmla="*/ 153964 h 6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634">
                  <a:moveTo>
                    <a:pt x="295" y="0"/>
                  </a:moveTo>
                  <a:lnTo>
                    <a:pt x="295" y="0"/>
                  </a:lnTo>
                  <a:cubicBezTo>
                    <a:pt x="266" y="0"/>
                    <a:pt x="266" y="0"/>
                    <a:pt x="266" y="0"/>
                  </a:cubicBezTo>
                  <a:cubicBezTo>
                    <a:pt x="266" y="59"/>
                    <a:pt x="266" y="59"/>
                    <a:pt x="266" y="59"/>
                  </a:cubicBezTo>
                  <a:cubicBezTo>
                    <a:pt x="118" y="73"/>
                    <a:pt x="0" y="191"/>
                    <a:pt x="0" y="339"/>
                  </a:cubicBezTo>
                  <a:cubicBezTo>
                    <a:pt x="0" y="501"/>
                    <a:pt x="133" y="633"/>
                    <a:pt x="295" y="633"/>
                  </a:cubicBezTo>
                  <a:cubicBezTo>
                    <a:pt x="412" y="633"/>
                    <a:pt x="501" y="560"/>
                    <a:pt x="545" y="456"/>
                  </a:cubicBezTo>
                  <a:cubicBezTo>
                    <a:pt x="589" y="471"/>
                    <a:pt x="589" y="471"/>
                    <a:pt x="589" y="471"/>
                  </a:cubicBezTo>
                  <a:cubicBezTo>
                    <a:pt x="619" y="442"/>
                    <a:pt x="633" y="383"/>
                    <a:pt x="633" y="324"/>
                  </a:cubicBezTo>
                  <a:cubicBezTo>
                    <a:pt x="633" y="147"/>
                    <a:pt x="471" y="0"/>
                    <a:pt x="295" y="0"/>
                  </a:cubicBezTo>
                  <a:close/>
                  <a:moveTo>
                    <a:pt x="295" y="589"/>
                  </a:moveTo>
                  <a:lnTo>
                    <a:pt x="295" y="589"/>
                  </a:lnTo>
                  <a:cubicBezTo>
                    <a:pt x="148" y="589"/>
                    <a:pt x="45" y="486"/>
                    <a:pt x="45" y="339"/>
                  </a:cubicBezTo>
                  <a:cubicBezTo>
                    <a:pt x="45" y="221"/>
                    <a:pt x="148" y="118"/>
                    <a:pt x="266" y="103"/>
                  </a:cubicBezTo>
                  <a:cubicBezTo>
                    <a:pt x="266" y="368"/>
                    <a:pt x="266" y="368"/>
                    <a:pt x="266" y="368"/>
                  </a:cubicBezTo>
                  <a:cubicBezTo>
                    <a:pt x="516" y="442"/>
                    <a:pt x="516" y="442"/>
                    <a:pt x="516" y="442"/>
                  </a:cubicBezTo>
                  <a:cubicBezTo>
                    <a:pt x="471" y="530"/>
                    <a:pt x="383" y="589"/>
                    <a:pt x="295" y="589"/>
                  </a:cubicBezTo>
                  <a:close/>
                  <a:moveTo>
                    <a:pt x="560" y="427"/>
                  </a:moveTo>
                  <a:lnTo>
                    <a:pt x="560" y="427"/>
                  </a:lnTo>
                  <a:cubicBezTo>
                    <a:pt x="295" y="339"/>
                    <a:pt x="295" y="339"/>
                    <a:pt x="295" y="339"/>
                  </a:cubicBezTo>
                  <a:cubicBezTo>
                    <a:pt x="295" y="44"/>
                    <a:pt x="295" y="44"/>
                    <a:pt x="295" y="44"/>
                  </a:cubicBezTo>
                  <a:cubicBezTo>
                    <a:pt x="457" y="44"/>
                    <a:pt x="589" y="177"/>
                    <a:pt x="589" y="324"/>
                  </a:cubicBezTo>
                  <a:cubicBezTo>
                    <a:pt x="589" y="368"/>
                    <a:pt x="575" y="398"/>
                    <a:pt x="560" y="4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09" name="Freeform 204">
              <a:extLst>
                <a:ext uri="{FF2B5EF4-FFF2-40B4-BE49-F238E27FC236}">
                  <a16:creationId xmlns:a16="http://schemas.microsoft.com/office/drawing/2014/main" id="{AA07CD1E-ABF9-440D-8395-5EE8BD5DE6CB}"/>
                </a:ext>
              </a:extLst>
            </p:cNvPr>
            <p:cNvSpPr>
              <a:spLocks noChangeArrowheads="1"/>
            </p:cNvSpPr>
            <p:nvPr/>
          </p:nvSpPr>
          <p:spPr bwMode="auto">
            <a:xfrm>
              <a:off x="3279309" y="504894"/>
              <a:ext cx="228611" cy="228602"/>
            </a:xfrm>
            <a:custGeom>
              <a:avLst/>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0" name="Freeform 205">
              <a:extLst>
                <a:ext uri="{FF2B5EF4-FFF2-40B4-BE49-F238E27FC236}">
                  <a16:creationId xmlns:a16="http://schemas.microsoft.com/office/drawing/2014/main" id="{8EE2F9E2-8D22-42DC-A74B-0A7A8351586D}"/>
                </a:ext>
              </a:extLst>
            </p:cNvPr>
            <p:cNvSpPr>
              <a:spLocks noChangeArrowheads="1"/>
            </p:cNvSpPr>
            <p:nvPr/>
          </p:nvSpPr>
          <p:spPr bwMode="auto">
            <a:xfrm>
              <a:off x="2946353" y="504894"/>
              <a:ext cx="158415" cy="212477"/>
            </a:xfrm>
            <a:custGeom>
              <a:avLst/>
              <a:gdLst>
                <a:gd name="T0" fmla="*/ 126231 w 443"/>
                <a:gd name="T1" fmla="*/ 0 h 590"/>
                <a:gd name="T2" fmla="*/ 126231 w 443"/>
                <a:gd name="T3" fmla="*/ 0 h 590"/>
                <a:gd name="T4" fmla="*/ 31826 w 443"/>
                <a:gd name="T5" fmla="*/ 0 h 590"/>
                <a:gd name="T6" fmla="*/ 0 w 443"/>
                <a:gd name="T7" fmla="*/ 26290 h 590"/>
                <a:gd name="T8" fmla="*/ 0 w 443"/>
                <a:gd name="T9" fmla="*/ 185467 h 590"/>
                <a:gd name="T10" fmla="*/ 31826 w 443"/>
                <a:gd name="T11" fmla="*/ 212117 h 590"/>
                <a:gd name="T12" fmla="*/ 79029 w 443"/>
                <a:gd name="T13" fmla="*/ 164220 h 590"/>
                <a:gd name="T14" fmla="*/ 126231 w 443"/>
                <a:gd name="T15" fmla="*/ 212117 h 590"/>
                <a:gd name="T16" fmla="*/ 158057 w 443"/>
                <a:gd name="T17" fmla="*/ 185467 h 590"/>
                <a:gd name="T18" fmla="*/ 158057 w 443"/>
                <a:gd name="T19" fmla="*/ 26290 h 590"/>
                <a:gd name="T20" fmla="*/ 126231 w 443"/>
                <a:gd name="T21" fmla="*/ 0 h 590"/>
                <a:gd name="T22" fmla="*/ 142323 w 443"/>
                <a:gd name="T23" fmla="*/ 185467 h 590"/>
                <a:gd name="T24" fmla="*/ 142323 w 443"/>
                <a:gd name="T25" fmla="*/ 185467 h 590"/>
                <a:gd name="T26" fmla="*/ 126231 w 443"/>
                <a:gd name="T27" fmla="*/ 196271 h 590"/>
                <a:gd name="T28" fmla="*/ 79029 w 443"/>
                <a:gd name="T29" fmla="*/ 148374 h 590"/>
                <a:gd name="T30" fmla="*/ 31826 w 443"/>
                <a:gd name="T31" fmla="*/ 196271 h 590"/>
                <a:gd name="T32" fmla="*/ 15734 w 443"/>
                <a:gd name="T33" fmla="*/ 185467 h 590"/>
                <a:gd name="T34" fmla="*/ 15734 w 443"/>
                <a:gd name="T35" fmla="*/ 26290 h 590"/>
                <a:gd name="T36" fmla="*/ 31826 w 443"/>
                <a:gd name="T37" fmla="*/ 15846 h 590"/>
                <a:gd name="T38" fmla="*/ 126231 w 443"/>
                <a:gd name="T39" fmla="*/ 15846 h 590"/>
                <a:gd name="T40" fmla="*/ 142323 w 443"/>
                <a:gd name="T41" fmla="*/ 26290 h 590"/>
                <a:gd name="T42" fmla="*/ 142323 w 443"/>
                <a:gd name="T43" fmla="*/ 185467 h 5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3" h="590">
                  <a:moveTo>
                    <a:pt x="353" y="0"/>
                  </a:moveTo>
                  <a:lnTo>
                    <a:pt x="353" y="0"/>
                  </a:lnTo>
                  <a:cubicBezTo>
                    <a:pt x="89" y="0"/>
                    <a:pt x="89" y="0"/>
                    <a:pt x="89" y="0"/>
                  </a:cubicBezTo>
                  <a:cubicBezTo>
                    <a:pt x="44" y="0"/>
                    <a:pt x="0" y="30"/>
                    <a:pt x="0" y="73"/>
                  </a:cubicBezTo>
                  <a:cubicBezTo>
                    <a:pt x="0" y="515"/>
                    <a:pt x="0" y="515"/>
                    <a:pt x="0" y="515"/>
                  </a:cubicBezTo>
                  <a:cubicBezTo>
                    <a:pt x="0" y="560"/>
                    <a:pt x="44" y="589"/>
                    <a:pt x="89" y="589"/>
                  </a:cubicBezTo>
                  <a:cubicBezTo>
                    <a:pt x="221" y="456"/>
                    <a:pt x="221" y="456"/>
                    <a:pt x="221" y="456"/>
                  </a:cubicBezTo>
                  <a:cubicBezTo>
                    <a:pt x="353" y="589"/>
                    <a:pt x="353" y="589"/>
                    <a:pt x="353" y="589"/>
                  </a:cubicBezTo>
                  <a:cubicBezTo>
                    <a:pt x="398" y="589"/>
                    <a:pt x="442" y="560"/>
                    <a:pt x="442" y="515"/>
                  </a:cubicBezTo>
                  <a:cubicBezTo>
                    <a:pt x="442" y="73"/>
                    <a:pt x="442" y="73"/>
                    <a:pt x="442" y="73"/>
                  </a:cubicBezTo>
                  <a:cubicBezTo>
                    <a:pt x="442" y="30"/>
                    <a:pt x="398" y="0"/>
                    <a:pt x="353" y="0"/>
                  </a:cubicBezTo>
                  <a:close/>
                  <a:moveTo>
                    <a:pt x="398" y="515"/>
                  </a:moveTo>
                  <a:lnTo>
                    <a:pt x="398" y="515"/>
                  </a:lnTo>
                  <a:cubicBezTo>
                    <a:pt x="398" y="530"/>
                    <a:pt x="383" y="545"/>
                    <a:pt x="353" y="545"/>
                  </a:cubicBezTo>
                  <a:cubicBezTo>
                    <a:pt x="221" y="412"/>
                    <a:pt x="221" y="412"/>
                    <a:pt x="221" y="412"/>
                  </a:cubicBezTo>
                  <a:cubicBezTo>
                    <a:pt x="89" y="545"/>
                    <a:pt x="89" y="545"/>
                    <a:pt x="89" y="545"/>
                  </a:cubicBezTo>
                  <a:cubicBezTo>
                    <a:pt x="59" y="545"/>
                    <a:pt x="44" y="530"/>
                    <a:pt x="44" y="515"/>
                  </a:cubicBezTo>
                  <a:cubicBezTo>
                    <a:pt x="44" y="73"/>
                    <a:pt x="44" y="73"/>
                    <a:pt x="44" y="73"/>
                  </a:cubicBezTo>
                  <a:cubicBezTo>
                    <a:pt x="44" y="59"/>
                    <a:pt x="59" y="44"/>
                    <a:pt x="89" y="44"/>
                  </a:cubicBezTo>
                  <a:cubicBezTo>
                    <a:pt x="353" y="44"/>
                    <a:pt x="353" y="44"/>
                    <a:pt x="353" y="44"/>
                  </a:cubicBezTo>
                  <a:cubicBezTo>
                    <a:pt x="383" y="44"/>
                    <a:pt x="398" y="59"/>
                    <a:pt x="398" y="73"/>
                  </a:cubicBezTo>
                  <a:lnTo>
                    <a:pt x="398" y="51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1" name="Freeform 206">
              <a:extLst>
                <a:ext uri="{FF2B5EF4-FFF2-40B4-BE49-F238E27FC236}">
                  <a16:creationId xmlns:a16="http://schemas.microsoft.com/office/drawing/2014/main" id="{3F1E553B-1359-41AD-B11F-B1CD6894D772}"/>
                </a:ext>
              </a:extLst>
            </p:cNvPr>
            <p:cNvSpPr>
              <a:spLocks noChangeArrowheads="1"/>
            </p:cNvSpPr>
            <p:nvPr/>
          </p:nvSpPr>
          <p:spPr bwMode="auto">
            <a:xfrm>
              <a:off x="2543201" y="504894"/>
              <a:ext cx="228611" cy="228602"/>
            </a:xfrm>
            <a:custGeom>
              <a:avLst/>
              <a:gdLst>
                <a:gd name="T0" fmla="*/ 201928 w 634"/>
                <a:gd name="T1" fmla="*/ 26322 h 634"/>
                <a:gd name="T2" fmla="*/ 201928 w 634"/>
                <a:gd name="T3" fmla="*/ 26322 h 634"/>
                <a:gd name="T4" fmla="*/ 100964 w 634"/>
                <a:gd name="T5" fmla="*/ 26322 h 634"/>
                <a:gd name="T6" fmla="*/ 74641 w 634"/>
                <a:gd name="T7" fmla="*/ 0 h 634"/>
                <a:gd name="T8" fmla="*/ 32092 w 634"/>
                <a:gd name="T9" fmla="*/ 0 h 634"/>
                <a:gd name="T10" fmla="*/ 0 w 634"/>
                <a:gd name="T11" fmla="*/ 26322 h 634"/>
                <a:gd name="T12" fmla="*/ 0 w 634"/>
                <a:gd name="T13" fmla="*/ 196511 h 634"/>
                <a:gd name="T14" fmla="*/ 32092 w 634"/>
                <a:gd name="T15" fmla="*/ 228241 h 634"/>
                <a:gd name="T16" fmla="*/ 201928 w 634"/>
                <a:gd name="T17" fmla="*/ 228241 h 634"/>
                <a:gd name="T18" fmla="*/ 228250 w 634"/>
                <a:gd name="T19" fmla="*/ 196511 h 634"/>
                <a:gd name="T20" fmla="*/ 228250 w 634"/>
                <a:gd name="T21" fmla="*/ 58412 h 634"/>
                <a:gd name="T22" fmla="*/ 201928 w 634"/>
                <a:gd name="T23" fmla="*/ 26322 h 634"/>
                <a:gd name="T24" fmla="*/ 212385 w 634"/>
                <a:gd name="T25" fmla="*/ 196511 h 634"/>
                <a:gd name="T26" fmla="*/ 212385 w 634"/>
                <a:gd name="T27" fmla="*/ 196511 h 634"/>
                <a:gd name="T28" fmla="*/ 201928 w 634"/>
                <a:gd name="T29" fmla="*/ 212376 h 634"/>
                <a:gd name="T30" fmla="*/ 32092 w 634"/>
                <a:gd name="T31" fmla="*/ 212376 h 634"/>
                <a:gd name="T32" fmla="*/ 16226 w 634"/>
                <a:gd name="T33" fmla="*/ 196511 h 634"/>
                <a:gd name="T34" fmla="*/ 16226 w 634"/>
                <a:gd name="T35" fmla="*/ 85095 h 634"/>
                <a:gd name="T36" fmla="*/ 212385 w 634"/>
                <a:gd name="T37" fmla="*/ 85095 h 634"/>
                <a:gd name="T38" fmla="*/ 212385 w 634"/>
                <a:gd name="T39" fmla="*/ 196511 h 634"/>
                <a:gd name="T40" fmla="*/ 212385 w 634"/>
                <a:gd name="T41" fmla="*/ 68869 h 634"/>
                <a:gd name="T42" fmla="*/ 212385 w 634"/>
                <a:gd name="T43" fmla="*/ 68869 h 634"/>
                <a:gd name="T44" fmla="*/ 16226 w 634"/>
                <a:gd name="T45" fmla="*/ 68869 h 634"/>
                <a:gd name="T46" fmla="*/ 16226 w 634"/>
                <a:gd name="T47" fmla="*/ 26322 h 634"/>
                <a:gd name="T48" fmla="*/ 32092 w 634"/>
                <a:gd name="T49" fmla="*/ 15865 h 634"/>
                <a:gd name="T50" fmla="*/ 74641 w 634"/>
                <a:gd name="T51" fmla="*/ 15865 h 634"/>
                <a:gd name="T52" fmla="*/ 85098 w 634"/>
                <a:gd name="T53" fmla="*/ 26322 h 634"/>
                <a:gd name="T54" fmla="*/ 85098 w 634"/>
                <a:gd name="T55" fmla="*/ 42547 h 634"/>
                <a:gd name="T56" fmla="*/ 201928 w 634"/>
                <a:gd name="T57" fmla="*/ 42547 h 634"/>
                <a:gd name="T58" fmla="*/ 212385 w 634"/>
                <a:gd name="T59" fmla="*/ 58412 h 634"/>
                <a:gd name="T60" fmla="*/ 212385 w 634"/>
                <a:gd name="T61" fmla="*/ 68869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34" h="634">
                  <a:moveTo>
                    <a:pt x="560" y="73"/>
                  </a:moveTo>
                  <a:lnTo>
                    <a:pt x="560" y="73"/>
                  </a:lnTo>
                  <a:cubicBezTo>
                    <a:pt x="280" y="73"/>
                    <a:pt x="280" y="73"/>
                    <a:pt x="280" y="73"/>
                  </a:cubicBezTo>
                  <a:cubicBezTo>
                    <a:pt x="280" y="30"/>
                    <a:pt x="251" y="0"/>
                    <a:pt x="207" y="0"/>
                  </a:cubicBezTo>
                  <a:cubicBezTo>
                    <a:pt x="89" y="0"/>
                    <a:pt x="89" y="0"/>
                    <a:pt x="89" y="0"/>
                  </a:cubicBezTo>
                  <a:cubicBezTo>
                    <a:pt x="45" y="0"/>
                    <a:pt x="0" y="30"/>
                    <a:pt x="0" y="73"/>
                  </a:cubicBezTo>
                  <a:cubicBezTo>
                    <a:pt x="0" y="545"/>
                    <a:pt x="0" y="545"/>
                    <a:pt x="0" y="545"/>
                  </a:cubicBezTo>
                  <a:cubicBezTo>
                    <a:pt x="0" y="589"/>
                    <a:pt x="45" y="633"/>
                    <a:pt x="89" y="633"/>
                  </a:cubicBezTo>
                  <a:cubicBezTo>
                    <a:pt x="560" y="633"/>
                    <a:pt x="560" y="633"/>
                    <a:pt x="560" y="633"/>
                  </a:cubicBezTo>
                  <a:cubicBezTo>
                    <a:pt x="604" y="633"/>
                    <a:pt x="633" y="589"/>
                    <a:pt x="633" y="545"/>
                  </a:cubicBezTo>
                  <a:cubicBezTo>
                    <a:pt x="633" y="162"/>
                    <a:pt x="633" y="162"/>
                    <a:pt x="633" y="162"/>
                  </a:cubicBezTo>
                  <a:cubicBezTo>
                    <a:pt x="633" y="118"/>
                    <a:pt x="604" y="73"/>
                    <a:pt x="560" y="73"/>
                  </a:cubicBezTo>
                  <a:close/>
                  <a:moveTo>
                    <a:pt x="589" y="545"/>
                  </a:moveTo>
                  <a:lnTo>
                    <a:pt x="589" y="545"/>
                  </a:lnTo>
                  <a:cubicBezTo>
                    <a:pt x="589" y="574"/>
                    <a:pt x="575" y="589"/>
                    <a:pt x="560" y="589"/>
                  </a:cubicBezTo>
                  <a:cubicBezTo>
                    <a:pt x="89" y="589"/>
                    <a:pt x="89" y="589"/>
                    <a:pt x="89" y="589"/>
                  </a:cubicBezTo>
                  <a:cubicBezTo>
                    <a:pt x="59" y="589"/>
                    <a:pt x="45" y="574"/>
                    <a:pt x="45" y="545"/>
                  </a:cubicBezTo>
                  <a:cubicBezTo>
                    <a:pt x="45" y="236"/>
                    <a:pt x="45" y="236"/>
                    <a:pt x="45" y="236"/>
                  </a:cubicBezTo>
                  <a:cubicBezTo>
                    <a:pt x="589" y="236"/>
                    <a:pt x="589" y="236"/>
                    <a:pt x="589" y="236"/>
                  </a:cubicBezTo>
                  <a:lnTo>
                    <a:pt x="589" y="545"/>
                  </a:lnTo>
                  <a:close/>
                  <a:moveTo>
                    <a:pt x="589" y="191"/>
                  </a:moveTo>
                  <a:lnTo>
                    <a:pt x="589" y="191"/>
                  </a:lnTo>
                  <a:cubicBezTo>
                    <a:pt x="45" y="191"/>
                    <a:pt x="45" y="191"/>
                    <a:pt x="45" y="191"/>
                  </a:cubicBezTo>
                  <a:cubicBezTo>
                    <a:pt x="45" y="73"/>
                    <a:pt x="45" y="73"/>
                    <a:pt x="45" y="73"/>
                  </a:cubicBezTo>
                  <a:cubicBezTo>
                    <a:pt x="45" y="59"/>
                    <a:pt x="59" y="44"/>
                    <a:pt x="89" y="44"/>
                  </a:cubicBezTo>
                  <a:cubicBezTo>
                    <a:pt x="207" y="44"/>
                    <a:pt x="207" y="44"/>
                    <a:pt x="207" y="44"/>
                  </a:cubicBezTo>
                  <a:cubicBezTo>
                    <a:pt x="221" y="44"/>
                    <a:pt x="236" y="59"/>
                    <a:pt x="236" y="73"/>
                  </a:cubicBezTo>
                  <a:cubicBezTo>
                    <a:pt x="236" y="118"/>
                    <a:pt x="236" y="118"/>
                    <a:pt x="236" y="118"/>
                  </a:cubicBezTo>
                  <a:cubicBezTo>
                    <a:pt x="560" y="118"/>
                    <a:pt x="560" y="118"/>
                    <a:pt x="560" y="118"/>
                  </a:cubicBezTo>
                  <a:cubicBezTo>
                    <a:pt x="575" y="118"/>
                    <a:pt x="589" y="132"/>
                    <a:pt x="589" y="162"/>
                  </a:cubicBezTo>
                  <a:lnTo>
                    <a:pt x="589" y="19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2" name="Freeform 207">
              <a:extLst>
                <a:ext uri="{FF2B5EF4-FFF2-40B4-BE49-F238E27FC236}">
                  <a16:creationId xmlns:a16="http://schemas.microsoft.com/office/drawing/2014/main" id="{C0EC0FB1-708A-4D95-A613-091E9C4AB123}"/>
                </a:ext>
              </a:extLst>
            </p:cNvPr>
            <p:cNvSpPr>
              <a:spLocks noChangeArrowheads="1"/>
            </p:cNvSpPr>
            <p:nvPr/>
          </p:nvSpPr>
          <p:spPr bwMode="auto">
            <a:xfrm>
              <a:off x="2182737" y="504894"/>
              <a:ext cx="212485" cy="228602"/>
            </a:xfrm>
            <a:custGeom>
              <a:avLst/>
              <a:gdLst>
                <a:gd name="T0" fmla="*/ 185834 w 590"/>
                <a:gd name="T1" fmla="*/ 0 h 634"/>
                <a:gd name="T2" fmla="*/ 185834 w 590"/>
                <a:gd name="T3" fmla="*/ 0 h 634"/>
                <a:gd name="T4" fmla="*/ 32053 w 590"/>
                <a:gd name="T5" fmla="*/ 0 h 634"/>
                <a:gd name="T6" fmla="*/ 0 w 590"/>
                <a:gd name="T7" fmla="*/ 26322 h 634"/>
                <a:gd name="T8" fmla="*/ 0 w 590"/>
                <a:gd name="T9" fmla="*/ 196511 h 634"/>
                <a:gd name="T10" fmla="*/ 32053 w 590"/>
                <a:gd name="T11" fmla="*/ 228241 h 634"/>
                <a:gd name="T12" fmla="*/ 185834 w 590"/>
                <a:gd name="T13" fmla="*/ 228241 h 634"/>
                <a:gd name="T14" fmla="*/ 212125 w 590"/>
                <a:gd name="T15" fmla="*/ 196511 h 634"/>
                <a:gd name="T16" fmla="*/ 212125 w 590"/>
                <a:gd name="T17" fmla="*/ 26322 h 634"/>
                <a:gd name="T18" fmla="*/ 185834 w 590"/>
                <a:gd name="T19" fmla="*/ 0 h 634"/>
                <a:gd name="T20" fmla="*/ 32053 w 590"/>
                <a:gd name="T21" fmla="*/ 15865 h 634"/>
                <a:gd name="T22" fmla="*/ 32053 w 590"/>
                <a:gd name="T23" fmla="*/ 15865 h 634"/>
                <a:gd name="T24" fmla="*/ 185834 w 590"/>
                <a:gd name="T25" fmla="*/ 15865 h 634"/>
                <a:gd name="T26" fmla="*/ 190876 w 590"/>
                <a:gd name="T27" fmla="*/ 15865 h 634"/>
                <a:gd name="T28" fmla="*/ 164586 w 590"/>
                <a:gd name="T29" fmla="*/ 42547 h 634"/>
                <a:gd name="T30" fmla="*/ 53301 w 590"/>
                <a:gd name="T31" fmla="*/ 42547 h 634"/>
                <a:gd name="T32" fmla="*/ 21249 w 590"/>
                <a:gd name="T33" fmla="*/ 15865 h 634"/>
                <a:gd name="T34" fmla="*/ 32053 w 590"/>
                <a:gd name="T35" fmla="*/ 15865 h 634"/>
                <a:gd name="T36" fmla="*/ 201681 w 590"/>
                <a:gd name="T37" fmla="*/ 196511 h 634"/>
                <a:gd name="T38" fmla="*/ 201681 w 590"/>
                <a:gd name="T39" fmla="*/ 196511 h 634"/>
                <a:gd name="T40" fmla="*/ 185834 w 590"/>
                <a:gd name="T41" fmla="*/ 212376 h 634"/>
                <a:gd name="T42" fmla="*/ 32053 w 590"/>
                <a:gd name="T43" fmla="*/ 212376 h 634"/>
                <a:gd name="T44" fmla="*/ 15846 w 590"/>
                <a:gd name="T45" fmla="*/ 196511 h 634"/>
                <a:gd name="T46" fmla="*/ 15846 w 590"/>
                <a:gd name="T47" fmla="*/ 32091 h 634"/>
                <a:gd name="T48" fmla="*/ 42497 w 590"/>
                <a:gd name="T49" fmla="*/ 58412 h 634"/>
                <a:gd name="T50" fmla="*/ 169628 w 590"/>
                <a:gd name="T51" fmla="*/ 58412 h 634"/>
                <a:gd name="T52" fmla="*/ 201681 w 590"/>
                <a:gd name="T53" fmla="*/ 32091 h 634"/>
                <a:gd name="T54" fmla="*/ 201681 w 590"/>
                <a:gd name="T55" fmla="*/ 196511 h 6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0" h="634">
                  <a:moveTo>
                    <a:pt x="516" y="0"/>
                  </a:moveTo>
                  <a:lnTo>
                    <a:pt x="516" y="0"/>
                  </a:lnTo>
                  <a:cubicBezTo>
                    <a:pt x="89" y="0"/>
                    <a:pt x="89" y="0"/>
                    <a:pt x="89" y="0"/>
                  </a:cubicBezTo>
                  <a:cubicBezTo>
                    <a:pt x="44" y="0"/>
                    <a:pt x="0" y="30"/>
                    <a:pt x="0" y="73"/>
                  </a:cubicBezTo>
                  <a:cubicBezTo>
                    <a:pt x="0" y="545"/>
                    <a:pt x="0" y="545"/>
                    <a:pt x="0" y="545"/>
                  </a:cubicBezTo>
                  <a:cubicBezTo>
                    <a:pt x="0" y="589"/>
                    <a:pt x="44" y="633"/>
                    <a:pt x="89" y="633"/>
                  </a:cubicBezTo>
                  <a:cubicBezTo>
                    <a:pt x="516" y="633"/>
                    <a:pt x="516" y="633"/>
                    <a:pt x="516" y="633"/>
                  </a:cubicBezTo>
                  <a:cubicBezTo>
                    <a:pt x="560" y="633"/>
                    <a:pt x="589" y="589"/>
                    <a:pt x="589" y="545"/>
                  </a:cubicBezTo>
                  <a:cubicBezTo>
                    <a:pt x="589" y="73"/>
                    <a:pt x="589" y="73"/>
                    <a:pt x="589" y="73"/>
                  </a:cubicBezTo>
                  <a:cubicBezTo>
                    <a:pt x="589" y="30"/>
                    <a:pt x="560" y="0"/>
                    <a:pt x="516" y="0"/>
                  </a:cubicBezTo>
                  <a:close/>
                  <a:moveTo>
                    <a:pt x="89" y="44"/>
                  </a:moveTo>
                  <a:lnTo>
                    <a:pt x="89" y="44"/>
                  </a:lnTo>
                  <a:cubicBezTo>
                    <a:pt x="516" y="44"/>
                    <a:pt x="516" y="44"/>
                    <a:pt x="516" y="44"/>
                  </a:cubicBezTo>
                  <a:cubicBezTo>
                    <a:pt x="530" y="44"/>
                    <a:pt x="530" y="44"/>
                    <a:pt x="530" y="44"/>
                  </a:cubicBezTo>
                  <a:cubicBezTo>
                    <a:pt x="457" y="118"/>
                    <a:pt x="457" y="118"/>
                    <a:pt x="457" y="118"/>
                  </a:cubicBezTo>
                  <a:cubicBezTo>
                    <a:pt x="148" y="118"/>
                    <a:pt x="148" y="118"/>
                    <a:pt x="148" y="118"/>
                  </a:cubicBezTo>
                  <a:cubicBezTo>
                    <a:pt x="59" y="44"/>
                    <a:pt x="59" y="44"/>
                    <a:pt x="59" y="44"/>
                  </a:cubicBezTo>
                  <a:cubicBezTo>
                    <a:pt x="74" y="44"/>
                    <a:pt x="74" y="44"/>
                    <a:pt x="89" y="44"/>
                  </a:cubicBezTo>
                  <a:close/>
                  <a:moveTo>
                    <a:pt x="560" y="545"/>
                  </a:moveTo>
                  <a:lnTo>
                    <a:pt x="560" y="545"/>
                  </a:lnTo>
                  <a:cubicBezTo>
                    <a:pt x="560" y="574"/>
                    <a:pt x="530" y="589"/>
                    <a:pt x="516" y="589"/>
                  </a:cubicBezTo>
                  <a:cubicBezTo>
                    <a:pt x="89" y="589"/>
                    <a:pt x="89" y="589"/>
                    <a:pt x="89" y="589"/>
                  </a:cubicBezTo>
                  <a:cubicBezTo>
                    <a:pt x="59" y="589"/>
                    <a:pt x="44" y="574"/>
                    <a:pt x="44" y="545"/>
                  </a:cubicBezTo>
                  <a:cubicBezTo>
                    <a:pt x="44" y="89"/>
                    <a:pt x="44" y="89"/>
                    <a:pt x="44" y="89"/>
                  </a:cubicBezTo>
                  <a:cubicBezTo>
                    <a:pt x="118" y="162"/>
                    <a:pt x="118" y="162"/>
                    <a:pt x="118" y="162"/>
                  </a:cubicBezTo>
                  <a:cubicBezTo>
                    <a:pt x="471" y="162"/>
                    <a:pt x="471" y="162"/>
                    <a:pt x="471" y="162"/>
                  </a:cubicBezTo>
                  <a:cubicBezTo>
                    <a:pt x="560" y="89"/>
                    <a:pt x="560" y="89"/>
                    <a:pt x="560" y="89"/>
                  </a:cubicBezTo>
                  <a:lnTo>
                    <a:pt x="560" y="54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3" name="Freeform 208">
              <a:extLst>
                <a:ext uri="{FF2B5EF4-FFF2-40B4-BE49-F238E27FC236}">
                  <a16:creationId xmlns:a16="http://schemas.microsoft.com/office/drawing/2014/main" id="{BEC471D9-F8C5-4EC4-81DB-325B41E0EAF4}"/>
                </a:ext>
              </a:extLst>
            </p:cNvPr>
            <p:cNvSpPr>
              <a:spLocks noChangeArrowheads="1"/>
            </p:cNvSpPr>
            <p:nvPr/>
          </p:nvSpPr>
          <p:spPr bwMode="auto">
            <a:xfrm>
              <a:off x="1817529" y="521020"/>
              <a:ext cx="206793" cy="207734"/>
            </a:xfrm>
            <a:custGeom>
              <a:avLst/>
              <a:gdLst>
                <a:gd name="T0" fmla="*/ 195644 w 575"/>
                <a:gd name="T1" fmla="*/ 79703 h 576"/>
                <a:gd name="T2" fmla="*/ 195644 w 575"/>
                <a:gd name="T3" fmla="*/ 79703 h 576"/>
                <a:gd name="T4" fmla="*/ 95305 w 575"/>
                <a:gd name="T5" fmla="*/ 175276 h 576"/>
                <a:gd name="T6" fmla="*/ 31648 w 575"/>
                <a:gd name="T7" fmla="*/ 175276 h 576"/>
                <a:gd name="T8" fmla="*/ 31648 w 575"/>
                <a:gd name="T9" fmla="*/ 116850 h 576"/>
                <a:gd name="T10" fmla="*/ 121558 w 575"/>
                <a:gd name="T11" fmla="*/ 26688 h 576"/>
                <a:gd name="T12" fmla="*/ 163996 w 575"/>
                <a:gd name="T13" fmla="*/ 26688 h 576"/>
                <a:gd name="T14" fmla="*/ 163996 w 575"/>
                <a:gd name="T15" fmla="*/ 69245 h 576"/>
                <a:gd name="T16" fmla="*/ 74086 w 575"/>
                <a:gd name="T17" fmla="*/ 159407 h 576"/>
                <a:gd name="T18" fmla="*/ 52867 w 575"/>
                <a:gd name="T19" fmla="*/ 159407 h 576"/>
                <a:gd name="T20" fmla="*/ 52867 w 575"/>
                <a:gd name="T21" fmla="*/ 138129 h 576"/>
                <a:gd name="T22" fmla="*/ 131988 w 575"/>
                <a:gd name="T23" fmla="*/ 58425 h 576"/>
                <a:gd name="T24" fmla="*/ 121558 w 575"/>
                <a:gd name="T25" fmla="*/ 47966 h 576"/>
                <a:gd name="T26" fmla="*/ 42078 w 575"/>
                <a:gd name="T27" fmla="*/ 127670 h 576"/>
                <a:gd name="T28" fmla="*/ 42078 w 575"/>
                <a:gd name="T29" fmla="*/ 164817 h 576"/>
                <a:gd name="T30" fmla="*/ 84515 w 575"/>
                <a:gd name="T31" fmla="*/ 164817 h 576"/>
                <a:gd name="T32" fmla="*/ 174425 w 575"/>
                <a:gd name="T33" fmla="*/ 79703 h 576"/>
                <a:gd name="T34" fmla="*/ 174425 w 575"/>
                <a:gd name="T35" fmla="*/ 16229 h 576"/>
                <a:gd name="T36" fmla="*/ 116523 w 575"/>
                <a:gd name="T37" fmla="*/ 16229 h 576"/>
                <a:gd name="T38" fmla="*/ 20859 w 575"/>
                <a:gd name="T39" fmla="*/ 111441 h 576"/>
                <a:gd name="T40" fmla="*/ 20859 w 575"/>
                <a:gd name="T41" fmla="*/ 111441 h 576"/>
                <a:gd name="T42" fmla="*/ 20859 w 575"/>
                <a:gd name="T43" fmla="*/ 186095 h 576"/>
                <a:gd name="T44" fmla="*/ 100340 w 575"/>
                <a:gd name="T45" fmla="*/ 191144 h 576"/>
                <a:gd name="T46" fmla="*/ 100340 w 575"/>
                <a:gd name="T47" fmla="*/ 191144 h 576"/>
                <a:gd name="T48" fmla="*/ 206433 w 575"/>
                <a:gd name="T49" fmla="*/ 85113 h 576"/>
                <a:gd name="T50" fmla="*/ 195644 w 575"/>
                <a:gd name="T51" fmla="*/ 79703 h 5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5" h="576">
                  <a:moveTo>
                    <a:pt x="544" y="221"/>
                  </a:moveTo>
                  <a:lnTo>
                    <a:pt x="544" y="221"/>
                  </a:lnTo>
                  <a:cubicBezTo>
                    <a:pt x="265" y="486"/>
                    <a:pt x="265" y="486"/>
                    <a:pt x="265" y="486"/>
                  </a:cubicBezTo>
                  <a:cubicBezTo>
                    <a:pt x="220" y="530"/>
                    <a:pt x="147" y="530"/>
                    <a:pt x="88" y="486"/>
                  </a:cubicBezTo>
                  <a:cubicBezTo>
                    <a:pt x="44" y="442"/>
                    <a:pt x="44" y="368"/>
                    <a:pt x="88" y="324"/>
                  </a:cubicBezTo>
                  <a:cubicBezTo>
                    <a:pt x="338" y="74"/>
                    <a:pt x="338" y="74"/>
                    <a:pt x="338" y="74"/>
                  </a:cubicBezTo>
                  <a:cubicBezTo>
                    <a:pt x="383" y="45"/>
                    <a:pt x="426" y="45"/>
                    <a:pt x="456" y="74"/>
                  </a:cubicBezTo>
                  <a:cubicBezTo>
                    <a:pt x="485" y="103"/>
                    <a:pt x="485" y="162"/>
                    <a:pt x="456" y="192"/>
                  </a:cubicBezTo>
                  <a:cubicBezTo>
                    <a:pt x="206" y="442"/>
                    <a:pt x="206" y="442"/>
                    <a:pt x="206" y="442"/>
                  </a:cubicBezTo>
                  <a:cubicBezTo>
                    <a:pt x="191" y="457"/>
                    <a:pt x="162" y="457"/>
                    <a:pt x="147" y="442"/>
                  </a:cubicBezTo>
                  <a:cubicBezTo>
                    <a:pt x="132" y="427"/>
                    <a:pt x="132" y="398"/>
                    <a:pt x="147" y="383"/>
                  </a:cubicBezTo>
                  <a:cubicBezTo>
                    <a:pt x="367" y="162"/>
                    <a:pt x="367" y="162"/>
                    <a:pt x="367" y="162"/>
                  </a:cubicBezTo>
                  <a:cubicBezTo>
                    <a:pt x="338" y="133"/>
                    <a:pt x="338" y="133"/>
                    <a:pt x="338" y="133"/>
                  </a:cubicBezTo>
                  <a:cubicBezTo>
                    <a:pt x="117" y="354"/>
                    <a:pt x="117" y="354"/>
                    <a:pt x="117" y="354"/>
                  </a:cubicBezTo>
                  <a:cubicBezTo>
                    <a:pt x="88" y="383"/>
                    <a:pt x="88" y="427"/>
                    <a:pt x="117" y="457"/>
                  </a:cubicBezTo>
                  <a:cubicBezTo>
                    <a:pt x="147" y="501"/>
                    <a:pt x="206" y="501"/>
                    <a:pt x="235" y="457"/>
                  </a:cubicBezTo>
                  <a:cubicBezTo>
                    <a:pt x="485" y="221"/>
                    <a:pt x="485" y="221"/>
                    <a:pt x="485" y="221"/>
                  </a:cubicBezTo>
                  <a:cubicBezTo>
                    <a:pt x="530" y="162"/>
                    <a:pt x="530" y="88"/>
                    <a:pt x="485" y="45"/>
                  </a:cubicBezTo>
                  <a:cubicBezTo>
                    <a:pt x="441" y="0"/>
                    <a:pt x="367" y="0"/>
                    <a:pt x="324" y="45"/>
                  </a:cubicBezTo>
                  <a:cubicBezTo>
                    <a:pt x="58" y="309"/>
                    <a:pt x="58" y="309"/>
                    <a:pt x="58" y="309"/>
                  </a:cubicBezTo>
                  <a:cubicBezTo>
                    <a:pt x="0" y="368"/>
                    <a:pt x="14" y="457"/>
                    <a:pt x="58" y="516"/>
                  </a:cubicBezTo>
                  <a:cubicBezTo>
                    <a:pt x="117" y="575"/>
                    <a:pt x="206" y="575"/>
                    <a:pt x="279" y="530"/>
                  </a:cubicBezTo>
                  <a:cubicBezTo>
                    <a:pt x="574" y="236"/>
                    <a:pt x="574" y="236"/>
                    <a:pt x="574" y="236"/>
                  </a:cubicBezTo>
                  <a:lnTo>
                    <a:pt x="544" y="2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dirty="0">
                <a:cs typeface="+mn-ea"/>
                <a:sym typeface="+mn-lt"/>
              </a:endParaRPr>
            </a:p>
          </p:txBody>
        </p:sp>
        <p:sp>
          <p:nvSpPr>
            <p:cNvPr id="214" name="Freeform 209">
              <a:extLst>
                <a:ext uri="{FF2B5EF4-FFF2-40B4-BE49-F238E27FC236}">
                  <a16:creationId xmlns:a16="http://schemas.microsoft.com/office/drawing/2014/main" id="{2F7ED9F1-A989-449C-86C2-2140D0CD6030}"/>
                </a:ext>
              </a:extLst>
            </p:cNvPr>
            <p:cNvSpPr>
              <a:spLocks noChangeArrowheads="1"/>
            </p:cNvSpPr>
            <p:nvPr/>
          </p:nvSpPr>
          <p:spPr bwMode="auto">
            <a:xfrm>
              <a:off x="1499751" y="504894"/>
              <a:ext cx="111934" cy="228602"/>
            </a:xfrm>
            <a:custGeom>
              <a:avLst/>
              <a:gdLst>
                <a:gd name="T0" fmla="*/ 101102 w 310"/>
                <a:gd name="T1" fmla="*/ 26322 h 634"/>
                <a:gd name="T2" fmla="*/ 101102 w 310"/>
                <a:gd name="T3" fmla="*/ 26322 h 634"/>
                <a:gd name="T4" fmla="*/ 101102 w 310"/>
                <a:gd name="T5" fmla="*/ 169829 h 634"/>
                <a:gd name="T6" fmla="*/ 58495 w 310"/>
                <a:gd name="T7" fmla="*/ 212376 h 634"/>
                <a:gd name="T8" fmla="*/ 16248 w 310"/>
                <a:gd name="T9" fmla="*/ 169829 h 634"/>
                <a:gd name="T10" fmla="*/ 16248 w 310"/>
                <a:gd name="T11" fmla="*/ 42547 h 634"/>
                <a:gd name="T12" fmla="*/ 42607 w 310"/>
                <a:gd name="T13" fmla="*/ 15865 h 634"/>
                <a:gd name="T14" fmla="*/ 69327 w 310"/>
                <a:gd name="T15" fmla="*/ 42547 h 634"/>
                <a:gd name="T16" fmla="*/ 69327 w 310"/>
                <a:gd name="T17" fmla="*/ 169829 h 634"/>
                <a:gd name="T18" fmla="*/ 58495 w 310"/>
                <a:gd name="T19" fmla="*/ 185694 h 634"/>
                <a:gd name="T20" fmla="*/ 42607 w 310"/>
                <a:gd name="T21" fmla="*/ 169829 h 634"/>
                <a:gd name="T22" fmla="*/ 42607 w 310"/>
                <a:gd name="T23" fmla="*/ 58412 h 634"/>
                <a:gd name="T24" fmla="*/ 26720 w 310"/>
                <a:gd name="T25" fmla="*/ 58412 h 634"/>
                <a:gd name="T26" fmla="*/ 26720 w 310"/>
                <a:gd name="T27" fmla="*/ 169829 h 634"/>
                <a:gd name="T28" fmla="*/ 58495 w 310"/>
                <a:gd name="T29" fmla="*/ 196511 h 634"/>
                <a:gd name="T30" fmla="*/ 85214 w 310"/>
                <a:gd name="T31" fmla="*/ 169829 h 634"/>
                <a:gd name="T32" fmla="*/ 85214 w 310"/>
                <a:gd name="T33" fmla="*/ 42547 h 634"/>
                <a:gd name="T34" fmla="*/ 42607 w 310"/>
                <a:gd name="T35" fmla="*/ 0 h 634"/>
                <a:gd name="T36" fmla="*/ 0 w 310"/>
                <a:gd name="T37" fmla="*/ 42547 h 634"/>
                <a:gd name="T38" fmla="*/ 0 w 310"/>
                <a:gd name="T39" fmla="*/ 175237 h 634"/>
                <a:gd name="T40" fmla="*/ 58495 w 310"/>
                <a:gd name="T41" fmla="*/ 228241 h 634"/>
                <a:gd name="T42" fmla="*/ 111573 w 310"/>
                <a:gd name="T43" fmla="*/ 175237 h 634"/>
                <a:gd name="T44" fmla="*/ 111573 w 310"/>
                <a:gd name="T45" fmla="*/ 26322 h 634"/>
                <a:gd name="T46" fmla="*/ 101102 w 310"/>
                <a:gd name="T47" fmla="*/ 26322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0" h="634">
                  <a:moveTo>
                    <a:pt x="280" y="73"/>
                  </a:moveTo>
                  <a:lnTo>
                    <a:pt x="280" y="73"/>
                  </a:lnTo>
                  <a:cubicBezTo>
                    <a:pt x="280" y="471"/>
                    <a:pt x="280" y="471"/>
                    <a:pt x="280" y="471"/>
                  </a:cubicBezTo>
                  <a:cubicBezTo>
                    <a:pt x="280" y="530"/>
                    <a:pt x="221" y="589"/>
                    <a:pt x="162" y="589"/>
                  </a:cubicBezTo>
                  <a:cubicBezTo>
                    <a:pt x="89" y="589"/>
                    <a:pt x="45" y="530"/>
                    <a:pt x="45" y="471"/>
                  </a:cubicBezTo>
                  <a:cubicBezTo>
                    <a:pt x="45" y="118"/>
                    <a:pt x="45" y="118"/>
                    <a:pt x="45" y="118"/>
                  </a:cubicBezTo>
                  <a:cubicBezTo>
                    <a:pt x="45" y="73"/>
                    <a:pt x="74" y="44"/>
                    <a:pt x="118" y="44"/>
                  </a:cubicBezTo>
                  <a:cubicBezTo>
                    <a:pt x="162" y="44"/>
                    <a:pt x="192" y="73"/>
                    <a:pt x="192" y="118"/>
                  </a:cubicBezTo>
                  <a:cubicBezTo>
                    <a:pt x="192" y="471"/>
                    <a:pt x="192" y="471"/>
                    <a:pt x="192" y="471"/>
                  </a:cubicBezTo>
                  <a:cubicBezTo>
                    <a:pt x="192" y="486"/>
                    <a:pt x="177" y="515"/>
                    <a:pt x="162" y="515"/>
                  </a:cubicBezTo>
                  <a:cubicBezTo>
                    <a:pt x="133" y="515"/>
                    <a:pt x="118" y="486"/>
                    <a:pt x="118" y="471"/>
                  </a:cubicBezTo>
                  <a:cubicBezTo>
                    <a:pt x="118" y="162"/>
                    <a:pt x="118" y="162"/>
                    <a:pt x="118" y="162"/>
                  </a:cubicBezTo>
                  <a:cubicBezTo>
                    <a:pt x="74" y="162"/>
                    <a:pt x="74" y="162"/>
                    <a:pt x="74" y="162"/>
                  </a:cubicBezTo>
                  <a:cubicBezTo>
                    <a:pt x="74" y="471"/>
                    <a:pt x="74" y="471"/>
                    <a:pt x="74" y="471"/>
                  </a:cubicBezTo>
                  <a:cubicBezTo>
                    <a:pt x="74" y="515"/>
                    <a:pt x="118" y="545"/>
                    <a:pt x="162" y="545"/>
                  </a:cubicBezTo>
                  <a:cubicBezTo>
                    <a:pt x="207" y="545"/>
                    <a:pt x="236" y="515"/>
                    <a:pt x="236" y="471"/>
                  </a:cubicBezTo>
                  <a:cubicBezTo>
                    <a:pt x="236" y="118"/>
                    <a:pt x="236" y="118"/>
                    <a:pt x="236" y="118"/>
                  </a:cubicBezTo>
                  <a:cubicBezTo>
                    <a:pt x="236" y="59"/>
                    <a:pt x="177" y="0"/>
                    <a:pt x="118" y="0"/>
                  </a:cubicBezTo>
                  <a:cubicBezTo>
                    <a:pt x="59" y="0"/>
                    <a:pt x="0" y="59"/>
                    <a:pt x="0" y="118"/>
                  </a:cubicBezTo>
                  <a:cubicBezTo>
                    <a:pt x="0" y="486"/>
                    <a:pt x="0" y="486"/>
                    <a:pt x="0" y="486"/>
                  </a:cubicBezTo>
                  <a:cubicBezTo>
                    <a:pt x="15" y="574"/>
                    <a:pt x="74" y="633"/>
                    <a:pt x="162" y="633"/>
                  </a:cubicBezTo>
                  <a:cubicBezTo>
                    <a:pt x="236" y="633"/>
                    <a:pt x="309" y="574"/>
                    <a:pt x="309" y="486"/>
                  </a:cubicBezTo>
                  <a:cubicBezTo>
                    <a:pt x="309" y="73"/>
                    <a:pt x="309" y="73"/>
                    <a:pt x="309" y="73"/>
                  </a:cubicBezTo>
                  <a:lnTo>
                    <a:pt x="280" y="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5" name="Freeform 210">
              <a:extLst>
                <a:ext uri="{FF2B5EF4-FFF2-40B4-BE49-F238E27FC236}">
                  <a16:creationId xmlns:a16="http://schemas.microsoft.com/office/drawing/2014/main" id="{80FACD9B-9A8F-4967-A0A5-49A01DDC0327}"/>
                </a:ext>
              </a:extLst>
            </p:cNvPr>
            <p:cNvSpPr>
              <a:spLocks noChangeArrowheads="1"/>
            </p:cNvSpPr>
            <p:nvPr/>
          </p:nvSpPr>
          <p:spPr bwMode="auto">
            <a:xfrm>
              <a:off x="1081422" y="511534"/>
              <a:ext cx="212485" cy="212477"/>
            </a:xfrm>
            <a:custGeom>
              <a:avLst/>
              <a:gdLst>
                <a:gd name="T0" fmla="*/ 164586 w 590"/>
                <a:gd name="T1" fmla="*/ 148626 h 589"/>
                <a:gd name="T2" fmla="*/ 201681 w 590"/>
                <a:gd name="T3" fmla="*/ 116880 h 589"/>
                <a:gd name="T4" fmla="*/ 180432 w 590"/>
                <a:gd name="T5" fmla="*/ 116880 h 589"/>
                <a:gd name="T6" fmla="*/ 100840 w 590"/>
                <a:gd name="T7" fmla="*/ 37156 h 589"/>
                <a:gd name="T8" fmla="*/ 100840 w 590"/>
                <a:gd name="T9" fmla="*/ 0 h 589"/>
                <a:gd name="T10" fmla="*/ 0 w 590"/>
                <a:gd name="T11" fmla="*/ 100647 h 589"/>
                <a:gd name="T12" fmla="*/ 37095 w 590"/>
                <a:gd name="T13" fmla="*/ 100647 h 589"/>
                <a:gd name="T14" fmla="*/ 116687 w 590"/>
                <a:gd name="T15" fmla="*/ 180371 h 589"/>
                <a:gd name="T16" fmla="*/ 116687 w 590"/>
                <a:gd name="T17" fmla="*/ 201655 h 589"/>
                <a:gd name="T18" fmla="*/ 148379 w 590"/>
                <a:gd name="T19" fmla="*/ 164498 h 589"/>
                <a:gd name="T20" fmla="*/ 206723 w 590"/>
                <a:gd name="T21" fmla="*/ 212116 h 589"/>
                <a:gd name="T22" fmla="*/ 212125 w 590"/>
                <a:gd name="T23" fmla="*/ 207066 h 589"/>
                <a:gd name="T24" fmla="*/ 164586 w 590"/>
                <a:gd name="T25" fmla="*/ 148626 h 589"/>
                <a:gd name="T26" fmla="*/ 127131 w 590"/>
                <a:gd name="T27" fmla="*/ 169909 h 589"/>
                <a:gd name="T28" fmla="*/ 47899 w 590"/>
                <a:gd name="T29" fmla="*/ 90185 h 589"/>
                <a:gd name="T30" fmla="*/ 90396 w 590"/>
                <a:gd name="T31" fmla="*/ 47618 h 589"/>
                <a:gd name="T32" fmla="*/ 169628 w 590"/>
                <a:gd name="T33" fmla="*/ 127342 h 589"/>
                <a:gd name="T34" fmla="*/ 127131 w 590"/>
                <a:gd name="T35" fmla="*/ 169909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0" h="589">
                  <a:moveTo>
                    <a:pt x="457" y="412"/>
                  </a:moveTo>
                  <a:lnTo>
                    <a:pt x="560" y="324"/>
                  </a:lnTo>
                  <a:lnTo>
                    <a:pt x="501" y="324"/>
                  </a:lnTo>
                  <a:lnTo>
                    <a:pt x="280" y="103"/>
                  </a:lnTo>
                  <a:lnTo>
                    <a:pt x="280" y="0"/>
                  </a:lnTo>
                  <a:lnTo>
                    <a:pt x="0" y="279"/>
                  </a:lnTo>
                  <a:lnTo>
                    <a:pt x="103" y="279"/>
                  </a:lnTo>
                  <a:lnTo>
                    <a:pt x="324" y="500"/>
                  </a:lnTo>
                  <a:lnTo>
                    <a:pt x="324" y="559"/>
                  </a:lnTo>
                  <a:lnTo>
                    <a:pt x="412" y="456"/>
                  </a:lnTo>
                  <a:lnTo>
                    <a:pt x="574" y="588"/>
                  </a:lnTo>
                  <a:lnTo>
                    <a:pt x="589" y="574"/>
                  </a:lnTo>
                  <a:lnTo>
                    <a:pt x="457" y="412"/>
                  </a:lnTo>
                  <a:close/>
                  <a:moveTo>
                    <a:pt x="353" y="471"/>
                  </a:moveTo>
                  <a:lnTo>
                    <a:pt x="133" y="250"/>
                  </a:lnTo>
                  <a:lnTo>
                    <a:pt x="251" y="132"/>
                  </a:lnTo>
                  <a:lnTo>
                    <a:pt x="471" y="353"/>
                  </a:lnTo>
                  <a:lnTo>
                    <a:pt x="353" y="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6" name="Freeform 211">
              <a:extLst>
                <a:ext uri="{FF2B5EF4-FFF2-40B4-BE49-F238E27FC236}">
                  <a16:creationId xmlns:a16="http://schemas.microsoft.com/office/drawing/2014/main" id="{6852B9A7-7F3E-4A13-A428-F7AEBB8C1A06}"/>
                </a:ext>
              </a:extLst>
            </p:cNvPr>
            <p:cNvSpPr>
              <a:spLocks noChangeArrowheads="1"/>
            </p:cNvSpPr>
            <p:nvPr/>
          </p:nvSpPr>
          <p:spPr bwMode="auto">
            <a:xfrm>
              <a:off x="700088" y="526711"/>
              <a:ext cx="228610" cy="218168"/>
            </a:xfrm>
            <a:custGeom>
              <a:avLst/>
              <a:gdLst>
                <a:gd name="T0" fmla="*/ 223201 w 634"/>
                <a:gd name="T1" fmla="*/ 5057 h 604"/>
                <a:gd name="T2" fmla="*/ 223201 w 634"/>
                <a:gd name="T3" fmla="*/ 5057 h 604"/>
                <a:gd name="T4" fmla="*/ 191109 w 634"/>
                <a:gd name="T5" fmla="*/ 5057 h 604"/>
                <a:gd name="T6" fmla="*/ 69232 w 634"/>
                <a:gd name="T7" fmla="*/ 127505 h 604"/>
                <a:gd name="T8" fmla="*/ 26683 w 634"/>
                <a:gd name="T9" fmla="*/ 159653 h 604"/>
                <a:gd name="T10" fmla="*/ 0 w 634"/>
                <a:gd name="T11" fmla="*/ 175546 h 604"/>
                <a:gd name="T12" fmla="*/ 90506 w 634"/>
                <a:gd name="T13" fmla="*/ 180964 h 604"/>
                <a:gd name="T14" fmla="*/ 100963 w 634"/>
                <a:gd name="T15" fmla="*/ 154235 h 604"/>
                <a:gd name="T16" fmla="*/ 223201 w 634"/>
                <a:gd name="T17" fmla="*/ 37204 h 604"/>
                <a:gd name="T18" fmla="*/ 223201 w 634"/>
                <a:gd name="T19" fmla="*/ 5057 h 604"/>
                <a:gd name="T20" fmla="*/ 85098 w 634"/>
                <a:gd name="T21" fmla="*/ 175546 h 604"/>
                <a:gd name="T22" fmla="*/ 85098 w 634"/>
                <a:gd name="T23" fmla="*/ 175546 h 604"/>
                <a:gd name="T24" fmla="*/ 26683 w 634"/>
                <a:gd name="T25" fmla="*/ 180964 h 604"/>
                <a:gd name="T26" fmla="*/ 37140 w 634"/>
                <a:gd name="T27" fmla="*/ 164710 h 604"/>
                <a:gd name="T28" fmla="*/ 79689 w 634"/>
                <a:gd name="T29" fmla="*/ 138342 h 604"/>
                <a:gd name="T30" fmla="*/ 90506 w 634"/>
                <a:gd name="T31" fmla="*/ 148817 h 604"/>
                <a:gd name="T32" fmla="*/ 85098 w 634"/>
                <a:gd name="T33" fmla="*/ 175546 h 604"/>
                <a:gd name="T34" fmla="*/ 95555 w 634"/>
                <a:gd name="T35" fmla="*/ 138342 h 604"/>
                <a:gd name="T36" fmla="*/ 95555 w 634"/>
                <a:gd name="T37" fmla="*/ 138342 h 604"/>
                <a:gd name="T38" fmla="*/ 90506 w 634"/>
                <a:gd name="T39" fmla="*/ 127505 h 604"/>
                <a:gd name="T40" fmla="*/ 100963 w 634"/>
                <a:gd name="T41" fmla="*/ 111612 h 604"/>
                <a:gd name="T42" fmla="*/ 111781 w 634"/>
                <a:gd name="T43" fmla="*/ 122449 h 604"/>
                <a:gd name="T44" fmla="*/ 95555 w 634"/>
                <a:gd name="T45" fmla="*/ 138342 h 604"/>
                <a:gd name="T46" fmla="*/ 212384 w 634"/>
                <a:gd name="T47" fmla="*/ 26368 h 604"/>
                <a:gd name="T48" fmla="*/ 212384 w 634"/>
                <a:gd name="T49" fmla="*/ 26368 h 604"/>
                <a:gd name="T50" fmla="*/ 122238 w 634"/>
                <a:gd name="T51" fmla="*/ 111612 h 604"/>
                <a:gd name="T52" fmla="*/ 111781 w 634"/>
                <a:gd name="T53" fmla="*/ 106194 h 604"/>
                <a:gd name="T54" fmla="*/ 201927 w 634"/>
                <a:gd name="T55" fmla="*/ 15893 h 604"/>
                <a:gd name="T56" fmla="*/ 212384 w 634"/>
                <a:gd name="T57" fmla="*/ 15893 h 604"/>
                <a:gd name="T58" fmla="*/ 212384 w 634"/>
                <a:gd name="T59" fmla="*/ 26368 h 6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604">
                  <a:moveTo>
                    <a:pt x="619" y="14"/>
                  </a:moveTo>
                  <a:lnTo>
                    <a:pt x="619" y="14"/>
                  </a:lnTo>
                  <a:cubicBezTo>
                    <a:pt x="589" y="0"/>
                    <a:pt x="560" y="0"/>
                    <a:pt x="530" y="14"/>
                  </a:cubicBezTo>
                  <a:cubicBezTo>
                    <a:pt x="192" y="353"/>
                    <a:pt x="192" y="353"/>
                    <a:pt x="192" y="353"/>
                  </a:cubicBezTo>
                  <a:cubicBezTo>
                    <a:pt x="162" y="353"/>
                    <a:pt x="103" y="368"/>
                    <a:pt x="74" y="442"/>
                  </a:cubicBezTo>
                  <a:cubicBezTo>
                    <a:pt x="59" y="486"/>
                    <a:pt x="0" y="486"/>
                    <a:pt x="0" y="486"/>
                  </a:cubicBezTo>
                  <a:cubicBezTo>
                    <a:pt x="103" y="603"/>
                    <a:pt x="236" y="530"/>
                    <a:pt x="251" y="501"/>
                  </a:cubicBezTo>
                  <a:cubicBezTo>
                    <a:pt x="280" y="486"/>
                    <a:pt x="280" y="456"/>
                    <a:pt x="280" y="427"/>
                  </a:cubicBezTo>
                  <a:cubicBezTo>
                    <a:pt x="619" y="103"/>
                    <a:pt x="619" y="103"/>
                    <a:pt x="619" y="103"/>
                  </a:cubicBezTo>
                  <a:cubicBezTo>
                    <a:pt x="633" y="73"/>
                    <a:pt x="633" y="44"/>
                    <a:pt x="619" y="14"/>
                  </a:cubicBezTo>
                  <a:close/>
                  <a:moveTo>
                    <a:pt x="236" y="486"/>
                  </a:moveTo>
                  <a:lnTo>
                    <a:pt x="236" y="486"/>
                  </a:lnTo>
                  <a:cubicBezTo>
                    <a:pt x="207" y="501"/>
                    <a:pt x="118" y="530"/>
                    <a:pt x="74" y="501"/>
                  </a:cubicBezTo>
                  <a:cubicBezTo>
                    <a:pt x="74" y="501"/>
                    <a:pt x="89" y="486"/>
                    <a:pt x="103" y="456"/>
                  </a:cubicBezTo>
                  <a:cubicBezTo>
                    <a:pt x="133" y="368"/>
                    <a:pt x="221" y="383"/>
                    <a:pt x="221" y="383"/>
                  </a:cubicBezTo>
                  <a:cubicBezTo>
                    <a:pt x="251" y="412"/>
                    <a:pt x="251" y="412"/>
                    <a:pt x="251" y="412"/>
                  </a:cubicBezTo>
                  <a:cubicBezTo>
                    <a:pt x="251" y="412"/>
                    <a:pt x="265" y="442"/>
                    <a:pt x="236" y="486"/>
                  </a:cubicBezTo>
                  <a:close/>
                  <a:moveTo>
                    <a:pt x="265" y="383"/>
                  </a:moveTo>
                  <a:lnTo>
                    <a:pt x="265" y="383"/>
                  </a:lnTo>
                  <a:lnTo>
                    <a:pt x="251" y="353"/>
                  </a:lnTo>
                  <a:cubicBezTo>
                    <a:pt x="280" y="309"/>
                    <a:pt x="280" y="309"/>
                    <a:pt x="280" y="309"/>
                  </a:cubicBezTo>
                  <a:cubicBezTo>
                    <a:pt x="310" y="339"/>
                    <a:pt x="310" y="339"/>
                    <a:pt x="310" y="339"/>
                  </a:cubicBezTo>
                  <a:lnTo>
                    <a:pt x="265" y="383"/>
                  </a:lnTo>
                  <a:close/>
                  <a:moveTo>
                    <a:pt x="589" y="73"/>
                  </a:moveTo>
                  <a:lnTo>
                    <a:pt x="589" y="73"/>
                  </a:lnTo>
                  <a:cubicBezTo>
                    <a:pt x="339" y="309"/>
                    <a:pt x="339" y="309"/>
                    <a:pt x="339" y="309"/>
                  </a:cubicBezTo>
                  <a:cubicBezTo>
                    <a:pt x="310" y="294"/>
                    <a:pt x="310" y="294"/>
                    <a:pt x="310" y="294"/>
                  </a:cubicBezTo>
                  <a:cubicBezTo>
                    <a:pt x="560" y="44"/>
                    <a:pt x="560" y="44"/>
                    <a:pt x="560" y="44"/>
                  </a:cubicBezTo>
                  <a:cubicBezTo>
                    <a:pt x="574" y="30"/>
                    <a:pt x="574" y="30"/>
                    <a:pt x="589" y="44"/>
                  </a:cubicBezTo>
                  <a:cubicBezTo>
                    <a:pt x="589" y="44"/>
                    <a:pt x="589" y="59"/>
                    <a:pt x="589" y="7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7" name="Freeform 212">
              <a:extLst>
                <a:ext uri="{FF2B5EF4-FFF2-40B4-BE49-F238E27FC236}">
                  <a16:creationId xmlns:a16="http://schemas.microsoft.com/office/drawing/2014/main" id="{879AB7E0-32B3-4B33-A990-E959C7E2AD09}"/>
                </a:ext>
              </a:extLst>
            </p:cNvPr>
            <p:cNvSpPr>
              <a:spLocks noChangeArrowheads="1"/>
            </p:cNvSpPr>
            <p:nvPr/>
          </p:nvSpPr>
          <p:spPr bwMode="auto">
            <a:xfrm>
              <a:off x="4091303" y="139700"/>
              <a:ext cx="73990" cy="228602"/>
            </a:xfrm>
            <a:custGeom>
              <a:avLst/>
              <a:gdLst>
                <a:gd name="T0" fmla="*/ 57905 w 207"/>
                <a:gd name="T1" fmla="*/ 0 h 634"/>
                <a:gd name="T2" fmla="*/ 57905 w 207"/>
                <a:gd name="T3" fmla="*/ 0 h 634"/>
                <a:gd name="T4" fmla="*/ 15727 w 207"/>
                <a:gd name="T5" fmla="*/ 0 h 634"/>
                <a:gd name="T6" fmla="*/ 0 w 207"/>
                <a:gd name="T7" fmla="*/ 10457 h 634"/>
                <a:gd name="T8" fmla="*/ 0 w 207"/>
                <a:gd name="T9" fmla="*/ 169829 h 634"/>
                <a:gd name="T10" fmla="*/ 31455 w 207"/>
                <a:gd name="T11" fmla="*/ 217785 h 634"/>
                <a:gd name="T12" fmla="*/ 42178 w 207"/>
                <a:gd name="T13" fmla="*/ 217785 h 634"/>
                <a:gd name="T14" fmla="*/ 73633 w 207"/>
                <a:gd name="T15" fmla="*/ 169829 h 634"/>
                <a:gd name="T16" fmla="*/ 73633 w 207"/>
                <a:gd name="T17" fmla="*/ 10457 h 634"/>
                <a:gd name="T18" fmla="*/ 57905 w 207"/>
                <a:gd name="T19" fmla="*/ 0 h 634"/>
                <a:gd name="T20" fmla="*/ 36816 w 207"/>
                <a:gd name="T21" fmla="*/ 207328 h 634"/>
                <a:gd name="T22" fmla="*/ 36816 w 207"/>
                <a:gd name="T23" fmla="*/ 207328 h 634"/>
                <a:gd name="T24" fmla="*/ 15727 w 207"/>
                <a:gd name="T25" fmla="*/ 169829 h 634"/>
                <a:gd name="T26" fmla="*/ 57905 w 207"/>
                <a:gd name="T27" fmla="*/ 169829 h 634"/>
                <a:gd name="T28" fmla="*/ 36816 w 207"/>
                <a:gd name="T29" fmla="*/ 207328 h 634"/>
                <a:gd name="T30" fmla="*/ 57905 w 207"/>
                <a:gd name="T31" fmla="*/ 153964 h 634"/>
                <a:gd name="T32" fmla="*/ 57905 w 207"/>
                <a:gd name="T33" fmla="*/ 153964 h 634"/>
                <a:gd name="T34" fmla="*/ 15727 w 207"/>
                <a:gd name="T35" fmla="*/ 153964 h 634"/>
                <a:gd name="T36" fmla="*/ 15727 w 207"/>
                <a:gd name="T37" fmla="*/ 63821 h 634"/>
                <a:gd name="T38" fmla="*/ 57905 w 207"/>
                <a:gd name="T39" fmla="*/ 63821 h 634"/>
                <a:gd name="T40" fmla="*/ 57905 w 207"/>
                <a:gd name="T41" fmla="*/ 153964 h 634"/>
                <a:gd name="T42" fmla="*/ 57905 w 207"/>
                <a:gd name="T43" fmla="*/ 47956 h 634"/>
                <a:gd name="T44" fmla="*/ 57905 w 207"/>
                <a:gd name="T45" fmla="*/ 47956 h 634"/>
                <a:gd name="T46" fmla="*/ 15727 w 207"/>
                <a:gd name="T47" fmla="*/ 47956 h 634"/>
                <a:gd name="T48" fmla="*/ 15727 w 207"/>
                <a:gd name="T49" fmla="*/ 21274 h 634"/>
                <a:gd name="T50" fmla="*/ 21089 w 207"/>
                <a:gd name="T51" fmla="*/ 10457 h 634"/>
                <a:gd name="T52" fmla="*/ 52544 w 207"/>
                <a:gd name="T53" fmla="*/ 10457 h 634"/>
                <a:gd name="T54" fmla="*/ 57905 w 207"/>
                <a:gd name="T55" fmla="*/ 21274 h 634"/>
                <a:gd name="T56" fmla="*/ 57905 w 207"/>
                <a:gd name="T57" fmla="*/ 47956 h 6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7" h="634">
                  <a:moveTo>
                    <a:pt x="162" y="0"/>
                  </a:moveTo>
                  <a:lnTo>
                    <a:pt x="162" y="0"/>
                  </a:lnTo>
                  <a:cubicBezTo>
                    <a:pt x="44" y="0"/>
                    <a:pt x="44" y="0"/>
                    <a:pt x="44" y="0"/>
                  </a:cubicBezTo>
                  <a:cubicBezTo>
                    <a:pt x="15" y="0"/>
                    <a:pt x="0" y="15"/>
                    <a:pt x="0" y="29"/>
                  </a:cubicBezTo>
                  <a:cubicBezTo>
                    <a:pt x="0" y="471"/>
                    <a:pt x="0" y="471"/>
                    <a:pt x="0" y="471"/>
                  </a:cubicBezTo>
                  <a:cubicBezTo>
                    <a:pt x="88" y="604"/>
                    <a:pt x="88" y="604"/>
                    <a:pt x="88" y="604"/>
                  </a:cubicBezTo>
                  <a:cubicBezTo>
                    <a:pt x="88" y="633"/>
                    <a:pt x="118" y="633"/>
                    <a:pt x="118" y="604"/>
                  </a:cubicBezTo>
                  <a:cubicBezTo>
                    <a:pt x="206" y="471"/>
                    <a:pt x="206" y="471"/>
                    <a:pt x="206" y="471"/>
                  </a:cubicBezTo>
                  <a:cubicBezTo>
                    <a:pt x="206" y="29"/>
                    <a:pt x="206" y="29"/>
                    <a:pt x="206" y="29"/>
                  </a:cubicBezTo>
                  <a:cubicBezTo>
                    <a:pt x="206" y="15"/>
                    <a:pt x="192" y="0"/>
                    <a:pt x="162" y="0"/>
                  </a:cubicBezTo>
                  <a:close/>
                  <a:moveTo>
                    <a:pt x="103" y="575"/>
                  </a:moveTo>
                  <a:lnTo>
                    <a:pt x="103" y="575"/>
                  </a:lnTo>
                  <a:cubicBezTo>
                    <a:pt x="44" y="471"/>
                    <a:pt x="44" y="471"/>
                    <a:pt x="44" y="471"/>
                  </a:cubicBezTo>
                  <a:cubicBezTo>
                    <a:pt x="162" y="471"/>
                    <a:pt x="162" y="471"/>
                    <a:pt x="162" y="471"/>
                  </a:cubicBezTo>
                  <a:lnTo>
                    <a:pt x="103" y="575"/>
                  </a:lnTo>
                  <a:close/>
                  <a:moveTo>
                    <a:pt x="162" y="427"/>
                  </a:moveTo>
                  <a:lnTo>
                    <a:pt x="162" y="427"/>
                  </a:lnTo>
                  <a:cubicBezTo>
                    <a:pt x="118" y="427"/>
                    <a:pt x="59" y="427"/>
                    <a:pt x="44" y="427"/>
                  </a:cubicBezTo>
                  <a:cubicBezTo>
                    <a:pt x="44" y="177"/>
                    <a:pt x="44" y="177"/>
                    <a:pt x="44" y="177"/>
                  </a:cubicBezTo>
                  <a:cubicBezTo>
                    <a:pt x="162" y="177"/>
                    <a:pt x="162" y="177"/>
                    <a:pt x="162" y="177"/>
                  </a:cubicBezTo>
                  <a:lnTo>
                    <a:pt x="162" y="427"/>
                  </a:lnTo>
                  <a:close/>
                  <a:moveTo>
                    <a:pt x="162" y="133"/>
                  </a:moveTo>
                  <a:lnTo>
                    <a:pt x="162" y="133"/>
                  </a:lnTo>
                  <a:cubicBezTo>
                    <a:pt x="44" y="133"/>
                    <a:pt x="44" y="133"/>
                    <a:pt x="44" y="133"/>
                  </a:cubicBezTo>
                  <a:cubicBezTo>
                    <a:pt x="44" y="59"/>
                    <a:pt x="44" y="59"/>
                    <a:pt x="44" y="59"/>
                  </a:cubicBezTo>
                  <a:cubicBezTo>
                    <a:pt x="44" y="29"/>
                    <a:pt x="44" y="29"/>
                    <a:pt x="59" y="29"/>
                  </a:cubicBezTo>
                  <a:cubicBezTo>
                    <a:pt x="147" y="29"/>
                    <a:pt x="147" y="29"/>
                    <a:pt x="147" y="29"/>
                  </a:cubicBezTo>
                  <a:cubicBezTo>
                    <a:pt x="162" y="29"/>
                    <a:pt x="162" y="29"/>
                    <a:pt x="162" y="59"/>
                  </a:cubicBezTo>
                  <a:lnTo>
                    <a:pt x="162" y="13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8" name="Freeform 213">
              <a:extLst>
                <a:ext uri="{FF2B5EF4-FFF2-40B4-BE49-F238E27FC236}">
                  <a16:creationId xmlns:a16="http://schemas.microsoft.com/office/drawing/2014/main" id="{0CD53321-77A3-4FC6-B26D-DC434A48A634}"/>
                </a:ext>
              </a:extLst>
            </p:cNvPr>
            <p:cNvSpPr>
              <a:spLocks noChangeArrowheads="1"/>
            </p:cNvSpPr>
            <p:nvPr/>
          </p:nvSpPr>
          <p:spPr bwMode="auto">
            <a:xfrm>
              <a:off x="3646414" y="139700"/>
              <a:ext cx="228610" cy="221962"/>
            </a:xfrm>
            <a:custGeom>
              <a:avLst/>
              <a:gdLst>
                <a:gd name="T0" fmla="*/ 212384 w 634"/>
                <a:gd name="T1" fmla="*/ 84625 h 619"/>
                <a:gd name="T2" fmla="*/ 212384 w 634"/>
                <a:gd name="T3" fmla="*/ 84625 h 619"/>
                <a:gd name="T4" fmla="*/ 212384 w 634"/>
                <a:gd name="T5" fmla="*/ 195427 h 619"/>
                <a:gd name="T6" fmla="*/ 196518 w 634"/>
                <a:gd name="T7" fmla="*/ 211205 h 619"/>
                <a:gd name="T8" fmla="*/ 32092 w 634"/>
                <a:gd name="T9" fmla="*/ 211205 h 619"/>
                <a:gd name="T10" fmla="*/ 16226 w 634"/>
                <a:gd name="T11" fmla="*/ 195427 h 619"/>
                <a:gd name="T12" fmla="*/ 16226 w 634"/>
                <a:gd name="T13" fmla="*/ 26535 h 619"/>
                <a:gd name="T14" fmla="*/ 32092 w 634"/>
                <a:gd name="T15" fmla="*/ 10399 h 619"/>
                <a:gd name="T16" fmla="*/ 143512 w 634"/>
                <a:gd name="T17" fmla="*/ 10399 h 619"/>
                <a:gd name="T18" fmla="*/ 143512 w 634"/>
                <a:gd name="T19" fmla="*/ 0 h 619"/>
                <a:gd name="T20" fmla="*/ 32092 w 634"/>
                <a:gd name="T21" fmla="*/ 0 h 619"/>
                <a:gd name="T22" fmla="*/ 0 w 634"/>
                <a:gd name="T23" fmla="*/ 26535 h 619"/>
                <a:gd name="T24" fmla="*/ 0 w 634"/>
                <a:gd name="T25" fmla="*/ 195427 h 619"/>
                <a:gd name="T26" fmla="*/ 32092 w 634"/>
                <a:gd name="T27" fmla="*/ 221603 h 619"/>
                <a:gd name="T28" fmla="*/ 196518 w 634"/>
                <a:gd name="T29" fmla="*/ 221603 h 619"/>
                <a:gd name="T30" fmla="*/ 228249 w 634"/>
                <a:gd name="T31" fmla="*/ 195427 h 619"/>
                <a:gd name="T32" fmla="*/ 228249 w 634"/>
                <a:gd name="T33" fmla="*/ 84625 h 619"/>
                <a:gd name="T34" fmla="*/ 212384 w 634"/>
                <a:gd name="T35" fmla="*/ 84625 h 619"/>
                <a:gd name="T36" fmla="*/ 58415 w 634"/>
                <a:gd name="T37" fmla="*/ 126938 h 619"/>
                <a:gd name="T38" fmla="*/ 58415 w 634"/>
                <a:gd name="T39" fmla="*/ 126938 h 619"/>
                <a:gd name="T40" fmla="*/ 26683 w 634"/>
                <a:gd name="T41" fmla="*/ 185028 h 619"/>
                <a:gd name="T42" fmla="*/ 37140 w 634"/>
                <a:gd name="T43" fmla="*/ 195427 h 619"/>
                <a:gd name="T44" fmla="*/ 100963 w 634"/>
                <a:gd name="T45" fmla="*/ 163872 h 619"/>
                <a:gd name="T46" fmla="*/ 106372 w 634"/>
                <a:gd name="T47" fmla="*/ 163872 h 619"/>
                <a:gd name="T48" fmla="*/ 217792 w 634"/>
                <a:gd name="T49" fmla="*/ 52711 h 619"/>
                <a:gd name="T50" fmla="*/ 217792 w 634"/>
                <a:gd name="T51" fmla="*/ 31555 h 619"/>
                <a:gd name="T52" fmla="*/ 191109 w 634"/>
                <a:gd name="T53" fmla="*/ 10399 h 619"/>
                <a:gd name="T54" fmla="*/ 169835 w 634"/>
                <a:gd name="T55" fmla="*/ 10399 h 619"/>
                <a:gd name="T56" fmla="*/ 63823 w 634"/>
                <a:gd name="T57" fmla="*/ 116180 h 619"/>
                <a:gd name="T58" fmla="*/ 58415 w 634"/>
                <a:gd name="T59" fmla="*/ 126938 h 619"/>
                <a:gd name="T60" fmla="*/ 175244 w 634"/>
                <a:gd name="T61" fmla="*/ 26535 h 619"/>
                <a:gd name="T62" fmla="*/ 175244 w 634"/>
                <a:gd name="T63" fmla="*/ 26535 h 619"/>
                <a:gd name="T64" fmla="*/ 186061 w 634"/>
                <a:gd name="T65" fmla="*/ 26535 h 619"/>
                <a:gd name="T66" fmla="*/ 201927 w 634"/>
                <a:gd name="T67" fmla="*/ 36934 h 619"/>
                <a:gd name="T68" fmla="*/ 201927 w 634"/>
                <a:gd name="T69" fmla="*/ 47691 h 619"/>
                <a:gd name="T70" fmla="*/ 186061 w 634"/>
                <a:gd name="T71" fmla="*/ 63469 h 619"/>
                <a:gd name="T72" fmla="*/ 164787 w 634"/>
                <a:gd name="T73" fmla="*/ 36934 h 619"/>
                <a:gd name="T74" fmla="*/ 175244 w 634"/>
                <a:gd name="T75" fmla="*/ 26535 h 619"/>
                <a:gd name="T76" fmla="*/ 154330 w 634"/>
                <a:gd name="T77" fmla="*/ 47691 h 619"/>
                <a:gd name="T78" fmla="*/ 154330 w 634"/>
                <a:gd name="T79" fmla="*/ 47691 h 619"/>
                <a:gd name="T80" fmla="*/ 175244 w 634"/>
                <a:gd name="T81" fmla="*/ 73868 h 619"/>
                <a:gd name="T82" fmla="*/ 95915 w 634"/>
                <a:gd name="T83" fmla="*/ 153114 h 619"/>
                <a:gd name="T84" fmla="*/ 74641 w 634"/>
                <a:gd name="T85" fmla="*/ 126938 h 619"/>
                <a:gd name="T86" fmla="*/ 154330 w 634"/>
                <a:gd name="T87" fmla="*/ 47691 h 619"/>
                <a:gd name="T88" fmla="*/ 85098 w 634"/>
                <a:gd name="T89" fmla="*/ 158493 h 619"/>
                <a:gd name="T90" fmla="*/ 85098 w 634"/>
                <a:gd name="T91" fmla="*/ 158493 h 619"/>
                <a:gd name="T92" fmla="*/ 47958 w 634"/>
                <a:gd name="T93" fmla="*/ 185028 h 619"/>
                <a:gd name="T94" fmla="*/ 42549 w 634"/>
                <a:gd name="T95" fmla="*/ 179649 h 619"/>
                <a:gd name="T96" fmla="*/ 63823 w 634"/>
                <a:gd name="T97" fmla="*/ 142715 h 619"/>
                <a:gd name="T98" fmla="*/ 85098 w 634"/>
                <a:gd name="T99" fmla="*/ 158493 h 6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4" h="619">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19" name="Freeform 214">
              <a:extLst>
                <a:ext uri="{FF2B5EF4-FFF2-40B4-BE49-F238E27FC236}">
                  <a16:creationId xmlns:a16="http://schemas.microsoft.com/office/drawing/2014/main" id="{C2B6F269-7122-43C1-812D-82A02E4CB76B}"/>
                </a:ext>
              </a:extLst>
            </p:cNvPr>
            <p:cNvSpPr>
              <a:spLocks noChangeArrowheads="1"/>
            </p:cNvSpPr>
            <p:nvPr/>
          </p:nvSpPr>
          <p:spPr bwMode="auto">
            <a:xfrm>
              <a:off x="3295435" y="139700"/>
              <a:ext cx="197307" cy="221962"/>
            </a:xfrm>
            <a:custGeom>
              <a:avLst/>
              <a:gdLst>
                <a:gd name="T0" fmla="*/ 149157 w 545"/>
                <a:gd name="T1" fmla="*/ 131958 h 619"/>
                <a:gd name="T2" fmla="*/ 42720 w 545"/>
                <a:gd name="T3" fmla="*/ 137337 h 619"/>
                <a:gd name="T4" fmla="*/ 149157 w 545"/>
                <a:gd name="T5" fmla="*/ 147736 h 619"/>
                <a:gd name="T6" fmla="*/ 149157 w 545"/>
                <a:gd name="T7" fmla="*/ 131958 h 619"/>
                <a:gd name="T8" fmla="*/ 149157 w 545"/>
                <a:gd name="T9" fmla="*/ 168892 h 619"/>
                <a:gd name="T10" fmla="*/ 42720 w 545"/>
                <a:gd name="T11" fmla="*/ 174271 h 619"/>
                <a:gd name="T12" fmla="*/ 149157 w 545"/>
                <a:gd name="T13" fmla="*/ 179649 h 619"/>
                <a:gd name="T14" fmla="*/ 149157 w 545"/>
                <a:gd name="T15" fmla="*/ 168892 h 619"/>
                <a:gd name="T16" fmla="*/ 170517 w 545"/>
                <a:gd name="T17" fmla="*/ 26535 h 619"/>
                <a:gd name="T18" fmla="*/ 149157 w 545"/>
                <a:gd name="T19" fmla="*/ 10399 h 619"/>
                <a:gd name="T20" fmla="*/ 95938 w 545"/>
                <a:gd name="T21" fmla="*/ 0 h 619"/>
                <a:gd name="T22" fmla="*/ 47788 w 545"/>
                <a:gd name="T23" fmla="*/ 10399 h 619"/>
                <a:gd name="T24" fmla="*/ 26428 w 545"/>
                <a:gd name="T25" fmla="*/ 26535 h 619"/>
                <a:gd name="T26" fmla="*/ 0 w 545"/>
                <a:gd name="T27" fmla="*/ 195427 h 619"/>
                <a:gd name="T28" fmla="*/ 170517 w 545"/>
                <a:gd name="T29" fmla="*/ 221603 h 619"/>
                <a:gd name="T30" fmla="*/ 196945 w 545"/>
                <a:gd name="T31" fmla="*/ 52711 h 619"/>
                <a:gd name="T32" fmla="*/ 64080 w 545"/>
                <a:gd name="T33" fmla="*/ 26535 h 619"/>
                <a:gd name="T34" fmla="*/ 80009 w 545"/>
                <a:gd name="T35" fmla="*/ 26535 h 619"/>
                <a:gd name="T36" fmla="*/ 117298 w 545"/>
                <a:gd name="T37" fmla="*/ 26535 h 619"/>
                <a:gd name="T38" fmla="*/ 133227 w 545"/>
                <a:gd name="T39" fmla="*/ 52711 h 619"/>
                <a:gd name="T40" fmla="*/ 64080 w 545"/>
                <a:gd name="T41" fmla="*/ 26535 h 619"/>
                <a:gd name="T42" fmla="*/ 181016 w 545"/>
                <a:gd name="T43" fmla="*/ 195427 h 619"/>
                <a:gd name="T44" fmla="*/ 26428 w 545"/>
                <a:gd name="T45" fmla="*/ 211205 h 619"/>
                <a:gd name="T46" fmla="*/ 10499 w 545"/>
                <a:gd name="T47" fmla="*/ 52711 h 619"/>
                <a:gd name="T48" fmla="*/ 47788 w 545"/>
                <a:gd name="T49" fmla="*/ 42313 h 619"/>
                <a:gd name="T50" fmla="*/ 149157 w 545"/>
                <a:gd name="T51" fmla="*/ 68848 h 619"/>
                <a:gd name="T52" fmla="*/ 170517 w 545"/>
                <a:gd name="T53" fmla="*/ 42313 h 619"/>
                <a:gd name="T54" fmla="*/ 181016 w 545"/>
                <a:gd name="T55" fmla="*/ 195427 h 619"/>
                <a:gd name="T56" fmla="*/ 149157 w 545"/>
                <a:gd name="T57" fmla="*/ 95024 h 619"/>
                <a:gd name="T58" fmla="*/ 42720 w 545"/>
                <a:gd name="T59" fmla="*/ 105782 h 619"/>
                <a:gd name="T60" fmla="*/ 149157 w 545"/>
                <a:gd name="T61" fmla="*/ 110802 h 619"/>
                <a:gd name="T62" fmla="*/ 149157 w 545"/>
                <a:gd name="T63" fmla="*/ 95024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0" name="Freeform 215">
              <a:extLst>
                <a:ext uri="{FF2B5EF4-FFF2-40B4-BE49-F238E27FC236}">
                  <a16:creationId xmlns:a16="http://schemas.microsoft.com/office/drawing/2014/main" id="{8AC2F4D4-C1AC-4377-BAD6-D8C287E11E79}"/>
                </a:ext>
              </a:extLst>
            </p:cNvPr>
            <p:cNvSpPr>
              <a:spLocks noChangeArrowheads="1"/>
            </p:cNvSpPr>
            <p:nvPr/>
          </p:nvSpPr>
          <p:spPr bwMode="auto">
            <a:xfrm>
              <a:off x="2915049" y="139700"/>
              <a:ext cx="221970" cy="221962"/>
            </a:xfrm>
            <a:custGeom>
              <a:avLst/>
              <a:gdLst>
                <a:gd name="T0" fmla="*/ 195434 w 619"/>
                <a:gd name="T1" fmla="*/ 0 h 619"/>
                <a:gd name="T2" fmla="*/ 195434 w 619"/>
                <a:gd name="T3" fmla="*/ 0 h 619"/>
                <a:gd name="T4" fmla="*/ 116185 w 619"/>
                <a:gd name="T5" fmla="*/ 21156 h 619"/>
                <a:gd name="T6" fmla="*/ 105427 w 619"/>
                <a:gd name="T7" fmla="*/ 21156 h 619"/>
                <a:gd name="T8" fmla="*/ 26177 w 619"/>
                <a:gd name="T9" fmla="*/ 0 h 619"/>
                <a:gd name="T10" fmla="*/ 0 w 619"/>
                <a:gd name="T11" fmla="*/ 26535 h 619"/>
                <a:gd name="T12" fmla="*/ 0 w 619"/>
                <a:gd name="T13" fmla="*/ 174271 h 619"/>
                <a:gd name="T14" fmla="*/ 26177 w 619"/>
                <a:gd name="T15" fmla="*/ 200447 h 619"/>
                <a:gd name="T16" fmla="*/ 105427 w 619"/>
                <a:gd name="T17" fmla="*/ 221603 h 619"/>
                <a:gd name="T18" fmla="*/ 116185 w 619"/>
                <a:gd name="T19" fmla="*/ 221603 h 619"/>
                <a:gd name="T20" fmla="*/ 195434 w 619"/>
                <a:gd name="T21" fmla="*/ 200447 h 619"/>
                <a:gd name="T22" fmla="*/ 221611 w 619"/>
                <a:gd name="T23" fmla="*/ 174271 h 619"/>
                <a:gd name="T24" fmla="*/ 221611 w 619"/>
                <a:gd name="T25" fmla="*/ 26535 h 619"/>
                <a:gd name="T26" fmla="*/ 195434 w 619"/>
                <a:gd name="T27" fmla="*/ 0 h 619"/>
                <a:gd name="T28" fmla="*/ 105427 w 619"/>
                <a:gd name="T29" fmla="*/ 211205 h 619"/>
                <a:gd name="T30" fmla="*/ 105427 w 619"/>
                <a:gd name="T31" fmla="*/ 211205 h 619"/>
                <a:gd name="T32" fmla="*/ 26177 w 619"/>
                <a:gd name="T33" fmla="*/ 190048 h 619"/>
                <a:gd name="T34" fmla="*/ 10399 w 619"/>
                <a:gd name="T35" fmla="*/ 174271 h 619"/>
                <a:gd name="T36" fmla="*/ 10399 w 619"/>
                <a:gd name="T37" fmla="*/ 26535 h 619"/>
                <a:gd name="T38" fmla="*/ 26177 w 619"/>
                <a:gd name="T39" fmla="*/ 10399 h 619"/>
                <a:gd name="T40" fmla="*/ 105427 w 619"/>
                <a:gd name="T41" fmla="*/ 31555 h 619"/>
                <a:gd name="T42" fmla="*/ 105427 w 619"/>
                <a:gd name="T43" fmla="*/ 211205 h 619"/>
                <a:gd name="T44" fmla="*/ 211212 w 619"/>
                <a:gd name="T45" fmla="*/ 174271 h 619"/>
                <a:gd name="T46" fmla="*/ 211212 w 619"/>
                <a:gd name="T47" fmla="*/ 174271 h 619"/>
                <a:gd name="T48" fmla="*/ 195434 w 619"/>
                <a:gd name="T49" fmla="*/ 190048 h 619"/>
                <a:gd name="T50" fmla="*/ 116185 w 619"/>
                <a:gd name="T51" fmla="*/ 211205 h 619"/>
                <a:gd name="T52" fmla="*/ 116185 w 619"/>
                <a:gd name="T53" fmla="*/ 31555 h 619"/>
                <a:gd name="T54" fmla="*/ 195434 w 619"/>
                <a:gd name="T55" fmla="*/ 10399 h 619"/>
                <a:gd name="T56" fmla="*/ 211212 w 619"/>
                <a:gd name="T57" fmla="*/ 26535 h 619"/>
                <a:gd name="T58" fmla="*/ 211212 w 619"/>
                <a:gd name="T59" fmla="*/ 174271 h 6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9" h="619">
                  <a:moveTo>
                    <a:pt x="545" y="0"/>
                  </a:moveTo>
                  <a:lnTo>
                    <a:pt x="545" y="0"/>
                  </a:lnTo>
                  <a:cubicBezTo>
                    <a:pt x="545" y="0"/>
                    <a:pt x="427" y="29"/>
                    <a:pt x="324" y="59"/>
                  </a:cubicBezTo>
                  <a:cubicBezTo>
                    <a:pt x="309" y="59"/>
                    <a:pt x="309" y="59"/>
                    <a:pt x="294" y="59"/>
                  </a:cubicBezTo>
                  <a:cubicBezTo>
                    <a:pt x="191" y="29"/>
                    <a:pt x="73" y="0"/>
                    <a:pt x="73" y="0"/>
                  </a:cubicBezTo>
                  <a:cubicBezTo>
                    <a:pt x="29" y="0"/>
                    <a:pt x="0" y="29"/>
                    <a:pt x="0" y="74"/>
                  </a:cubicBezTo>
                  <a:cubicBezTo>
                    <a:pt x="0" y="486"/>
                    <a:pt x="0" y="486"/>
                    <a:pt x="0" y="486"/>
                  </a:cubicBezTo>
                  <a:cubicBezTo>
                    <a:pt x="0" y="530"/>
                    <a:pt x="29" y="545"/>
                    <a:pt x="73" y="559"/>
                  </a:cubicBezTo>
                  <a:cubicBezTo>
                    <a:pt x="73" y="559"/>
                    <a:pt x="177" y="589"/>
                    <a:pt x="294" y="618"/>
                  </a:cubicBezTo>
                  <a:cubicBezTo>
                    <a:pt x="309" y="618"/>
                    <a:pt x="309" y="618"/>
                    <a:pt x="324" y="618"/>
                  </a:cubicBezTo>
                  <a:cubicBezTo>
                    <a:pt x="441" y="589"/>
                    <a:pt x="545" y="559"/>
                    <a:pt x="545" y="559"/>
                  </a:cubicBezTo>
                  <a:cubicBezTo>
                    <a:pt x="589" y="559"/>
                    <a:pt x="618" y="530"/>
                    <a:pt x="618" y="486"/>
                  </a:cubicBezTo>
                  <a:cubicBezTo>
                    <a:pt x="618" y="74"/>
                    <a:pt x="618" y="74"/>
                    <a:pt x="618" y="74"/>
                  </a:cubicBezTo>
                  <a:cubicBezTo>
                    <a:pt x="618" y="29"/>
                    <a:pt x="589" y="0"/>
                    <a:pt x="545" y="0"/>
                  </a:cubicBezTo>
                  <a:close/>
                  <a:moveTo>
                    <a:pt x="294" y="589"/>
                  </a:moveTo>
                  <a:lnTo>
                    <a:pt x="294" y="589"/>
                  </a:lnTo>
                  <a:cubicBezTo>
                    <a:pt x="177" y="559"/>
                    <a:pt x="73" y="530"/>
                    <a:pt x="73" y="530"/>
                  </a:cubicBezTo>
                  <a:cubicBezTo>
                    <a:pt x="44" y="516"/>
                    <a:pt x="29" y="501"/>
                    <a:pt x="29" y="486"/>
                  </a:cubicBezTo>
                  <a:cubicBezTo>
                    <a:pt x="29" y="74"/>
                    <a:pt x="29" y="74"/>
                    <a:pt x="29" y="74"/>
                  </a:cubicBezTo>
                  <a:cubicBezTo>
                    <a:pt x="29" y="59"/>
                    <a:pt x="59" y="29"/>
                    <a:pt x="73" y="29"/>
                  </a:cubicBezTo>
                  <a:cubicBezTo>
                    <a:pt x="294" y="88"/>
                    <a:pt x="294" y="88"/>
                    <a:pt x="294" y="88"/>
                  </a:cubicBezTo>
                  <a:lnTo>
                    <a:pt x="294" y="589"/>
                  </a:lnTo>
                  <a:close/>
                  <a:moveTo>
                    <a:pt x="589" y="486"/>
                  </a:moveTo>
                  <a:lnTo>
                    <a:pt x="589" y="486"/>
                  </a:lnTo>
                  <a:cubicBezTo>
                    <a:pt x="589" y="501"/>
                    <a:pt x="559" y="516"/>
                    <a:pt x="545" y="530"/>
                  </a:cubicBezTo>
                  <a:cubicBezTo>
                    <a:pt x="545" y="530"/>
                    <a:pt x="441" y="559"/>
                    <a:pt x="324" y="589"/>
                  </a:cubicBezTo>
                  <a:cubicBezTo>
                    <a:pt x="324" y="88"/>
                    <a:pt x="324" y="88"/>
                    <a:pt x="324" y="88"/>
                  </a:cubicBezTo>
                  <a:cubicBezTo>
                    <a:pt x="545" y="29"/>
                    <a:pt x="545" y="29"/>
                    <a:pt x="545" y="29"/>
                  </a:cubicBezTo>
                  <a:cubicBezTo>
                    <a:pt x="559" y="29"/>
                    <a:pt x="589" y="59"/>
                    <a:pt x="589" y="74"/>
                  </a:cubicBezTo>
                  <a:lnTo>
                    <a:pt x="589" y="48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1" name="Freeform 216">
              <a:extLst>
                <a:ext uri="{FF2B5EF4-FFF2-40B4-BE49-F238E27FC236}">
                  <a16:creationId xmlns:a16="http://schemas.microsoft.com/office/drawing/2014/main" id="{FD31A803-EE8B-4C12-8EEC-721C7EF7B55F}"/>
                </a:ext>
              </a:extLst>
            </p:cNvPr>
            <p:cNvSpPr>
              <a:spLocks noChangeArrowheads="1"/>
            </p:cNvSpPr>
            <p:nvPr/>
          </p:nvSpPr>
          <p:spPr bwMode="auto">
            <a:xfrm>
              <a:off x="2543201" y="139700"/>
              <a:ext cx="228611" cy="221962"/>
            </a:xfrm>
            <a:custGeom>
              <a:avLst/>
              <a:gdLst>
                <a:gd name="T0" fmla="*/ 201928 w 634"/>
                <a:gd name="T1" fmla="*/ 0 h 619"/>
                <a:gd name="T2" fmla="*/ 201928 w 634"/>
                <a:gd name="T3" fmla="*/ 0 h 619"/>
                <a:gd name="T4" fmla="*/ 32092 w 634"/>
                <a:gd name="T5" fmla="*/ 0 h 619"/>
                <a:gd name="T6" fmla="*/ 0 w 634"/>
                <a:gd name="T7" fmla="*/ 26535 h 619"/>
                <a:gd name="T8" fmla="*/ 0 w 634"/>
                <a:gd name="T9" fmla="*/ 195427 h 619"/>
                <a:gd name="T10" fmla="*/ 32092 w 634"/>
                <a:gd name="T11" fmla="*/ 221603 h 619"/>
                <a:gd name="T12" fmla="*/ 201928 w 634"/>
                <a:gd name="T13" fmla="*/ 221603 h 619"/>
                <a:gd name="T14" fmla="*/ 228250 w 634"/>
                <a:gd name="T15" fmla="*/ 195427 h 619"/>
                <a:gd name="T16" fmla="*/ 228250 w 634"/>
                <a:gd name="T17" fmla="*/ 26535 h 619"/>
                <a:gd name="T18" fmla="*/ 201928 w 634"/>
                <a:gd name="T19" fmla="*/ 0 h 619"/>
                <a:gd name="T20" fmla="*/ 32092 w 634"/>
                <a:gd name="T21" fmla="*/ 211205 h 619"/>
                <a:gd name="T22" fmla="*/ 32092 w 634"/>
                <a:gd name="T23" fmla="*/ 211205 h 619"/>
                <a:gd name="T24" fmla="*/ 16226 w 634"/>
                <a:gd name="T25" fmla="*/ 195427 h 619"/>
                <a:gd name="T26" fmla="*/ 16226 w 634"/>
                <a:gd name="T27" fmla="*/ 190048 h 619"/>
                <a:gd name="T28" fmla="*/ 74641 w 634"/>
                <a:gd name="T29" fmla="*/ 137337 h 619"/>
                <a:gd name="T30" fmla="*/ 143513 w 634"/>
                <a:gd name="T31" fmla="*/ 211205 h 619"/>
                <a:gd name="T32" fmla="*/ 32092 w 634"/>
                <a:gd name="T33" fmla="*/ 211205 h 619"/>
                <a:gd name="T34" fmla="*/ 212385 w 634"/>
                <a:gd name="T35" fmla="*/ 195427 h 619"/>
                <a:gd name="T36" fmla="*/ 212385 w 634"/>
                <a:gd name="T37" fmla="*/ 195427 h 619"/>
                <a:gd name="T38" fmla="*/ 201928 w 634"/>
                <a:gd name="T39" fmla="*/ 211205 h 619"/>
                <a:gd name="T40" fmla="*/ 164787 w 634"/>
                <a:gd name="T41" fmla="*/ 211205 h 619"/>
                <a:gd name="T42" fmla="*/ 111781 w 634"/>
                <a:gd name="T43" fmla="*/ 158493 h 619"/>
                <a:gd name="T44" fmla="*/ 169836 w 634"/>
                <a:gd name="T45" fmla="*/ 95024 h 619"/>
                <a:gd name="T46" fmla="*/ 212385 w 634"/>
                <a:gd name="T47" fmla="*/ 137337 h 619"/>
                <a:gd name="T48" fmla="*/ 212385 w 634"/>
                <a:gd name="T49" fmla="*/ 195427 h 619"/>
                <a:gd name="T50" fmla="*/ 212385 w 634"/>
                <a:gd name="T51" fmla="*/ 121559 h 619"/>
                <a:gd name="T52" fmla="*/ 212385 w 634"/>
                <a:gd name="T53" fmla="*/ 121559 h 619"/>
                <a:gd name="T54" fmla="*/ 169836 w 634"/>
                <a:gd name="T55" fmla="*/ 73868 h 619"/>
                <a:gd name="T56" fmla="*/ 100964 w 634"/>
                <a:gd name="T57" fmla="*/ 147736 h 619"/>
                <a:gd name="T58" fmla="*/ 74641 w 634"/>
                <a:gd name="T59" fmla="*/ 116180 h 619"/>
                <a:gd name="T60" fmla="*/ 16226 w 634"/>
                <a:gd name="T61" fmla="*/ 168892 h 619"/>
                <a:gd name="T62" fmla="*/ 16226 w 634"/>
                <a:gd name="T63" fmla="*/ 26535 h 619"/>
                <a:gd name="T64" fmla="*/ 32092 w 634"/>
                <a:gd name="T65" fmla="*/ 10399 h 619"/>
                <a:gd name="T66" fmla="*/ 201928 w 634"/>
                <a:gd name="T67" fmla="*/ 10399 h 619"/>
                <a:gd name="T68" fmla="*/ 212385 w 634"/>
                <a:gd name="T69" fmla="*/ 26535 h 619"/>
                <a:gd name="T70" fmla="*/ 212385 w 634"/>
                <a:gd name="T71" fmla="*/ 121559 h 619"/>
                <a:gd name="T72" fmla="*/ 58415 w 634"/>
                <a:gd name="T73" fmla="*/ 26535 h 619"/>
                <a:gd name="T74" fmla="*/ 58415 w 634"/>
                <a:gd name="T75" fmla="*/ 26535 h 619"/>
                <a:gd name="T76" fmla="*/ 32092 w 634"/>
                <a:gd name="T77" fmla="*/ 52711 h 619"/>
                <a:gd name="T78" fmla="*/ 58415 w 634"/>
                <a:gd name="T79" fmla="*/ 84625 h 619"/>
                <a:gd name="T80" fmla="*/ 85098 w 634"/>
                <a:gd name="T81" fmla="*/ 52711 h 619"/>
                <a:gd name="T82" fmla="*/ 58415 w 634"/>
                <a:gd name="T83" fmla="*/ 26535 h 619"/>
                <a:gd name="T84" fmla="*/ 58415 w 634"/>
                <a:gd name="T85" fmla="*/ 68848 h 619"/>
                <a:gd name="T86" fmla="*/ 58415 w 634"/>
                <a:gd name="T87" fmla="*/ 68848 h 619"/>
                <a:gd name="T88" fmla="*/ 42549 w 634"/>
                <a:gd name="T89" fmla="*/ 52711 h 619"/>
                <a:gd name="T90" fmla="*/ 58415 w 634"/>
                <a:gd name="T91" fmla="*/ 42313 h 619"/>
                <a:gd name="T92" fmla="*/ 74641 w 634"/>
                <a:gd name="T93" fmla="*/ 52711 h 619"/>
                <a:gd name="T94" fmla="*/ 58415 w 634"/>
                <a:gd name="T95" fmla="*/ 68848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560" y="0"/>
                  </a:moveTo>
                  <a:lnTo>
                    <a:pt x="560" y="0"/>
                  </a:lnTo>
                  <a:cubicBezTo>
                    <a:pt x="89" y="0"/>
                    <a:pt x="89" y="0"/>
                    <a:pt x="89" y="0"/>
                  </a:cubicBezTo>
                  <a:cubicBezTo>
                    <a:pt x="45" y="0"/>
                    <a:pt x="0" y="29"/>
                    <a:pt x="0" y="74"/>
                  </a:cubicBezTo>
                  <a:cubicBezTo>
                    <a:pt x="0" y="545"/>
                    <a:pt x="0" y="545"/>
                    <a:pt x="0" y="545"/>
                  </a:cubicBezTo>
                  <a:cubicBezTo>
                    <a:pt x="0" y="589"/>
                    <a:pt x="45" y="618"/>
                    <a:pt x="89" y="618"/>
                  </a:cubicBezTo>
                  <a:cubicBezTo>
                    <a:pt x="560" y="618"/>
                    <a:pt x="560" y="618"/>
                    <a:pt x="560" y="618"/>
                  </a:cubicBezTo>
                  <a:cubicBezTo>
                    <a:pt x="604" y="618"/>
                    <a:pt x="633" y="589"/>
                    <a:pt x="633" y="545"/>
                  </a:cubicBezTo>
                  <a:cubicBezTo>
                    <a:pt x="633" y="74"/>
                    <a:pt x="633" y="74"/>
                    <a:pt x="633" y="74"/>
                  </a:cubicBezTo>
                  <a:cubicBezTo>
                    <a:pt x="633" y="29"/>
                    <a:pt x="604" y="0"/>
                    <a:pt x="560" y="0"/>
                  </a:cubicBezTo>
                  <a:close/>
                  <a:moveTo>
                    <a:pt x="89" y="589"/>
                  </a:moveTo>
                  <a:lnTo>
                    <a:pt x="89" y="589"/>
                  </a:lnTo>
                  <a:cubicBezTo>
                    <a:pt x="59" y="589"/>
                    <a:pt x="45" y="559"/>
                    <a:pt x="45" y="545"/>
                  </a:cubicBezTo>
                  <a:cubicBezTo>
                    <a:pt x="45" y="530"/>
                    <a:pt x="45" y="530"/>
                    <a:pt x="45" y="530"/>
                  </a:cubicBezTo>
                  <a:cubicBezTo>
                    <a:pt x="207" y="383"/>
                    <a:pt x="207" y="383"/>
                    <a:pt x="207" y="383"/>
                  </a:cubicBezTo>
                  <a:cubicBezTo>
                    <a:pt x="398" y="589"/>
                    <a:pt x="398" y="589"/>
                    <a:pt x="398" y="589"/>
                  </a:cubicBezTo>
                  <a:lnTo>
                    <a:pt x="89" y="589"/>
                  </a:lnTo>
                  <a:close/>
                  <a:moveTo>
                    <a:pt x="589" y="545"/>
                  </a:moveTo>
                  <a:lnTo>
                    <a:pt x="589" y="545"/>
                  </a:lnTo>
                  <a:cubicBezTo>
                    <a:pt x="589" y="559"/>
                    <a:pt x="575" y="589"/>
                    <a:pt x="560" y="589"/>
                  </a:cubicBezTo>
                  <a:cubicBezTo>
                    <a:pt x="457" y="589"/>
                    <a:pt x="457" y="589"/>
                    <a:pt x="457" y="589"/>
                  </a:cubicBezTo>
                  <a:cubicBezTo>
                    <a:pt x="310" y="442"/>
                    <a:pt x="310" y="442"/>
                    <a:pt x="310" y="442"/>
                  </a:cubicBezTo>
                  <a:cubicBezTo>
                    <a:pt x="471" y="265"/>
                    <a:pt x="471" y="265"/>
                    <a:pt x="471" y="265"/>
                  </a:cubicBezTo>
                  <a:cubicBezTo>
                    <a:pt x="589" y="383"/>
                    <a:pt x="589" y="383"/>
                    <a:pt x="589" y="383"/>
                  </a:cubicBezTo>
                  <a:lnTo>
                    <a:pt x="589" y="545"/>
                  </a:lnTo>
                  <a:close/>
                  <a:moveTo>
                    <a:pt x="589" y="339"/>
                  </a:moveTo>
                  <a:lnTo>
                    <a:pt x="589" y="339"/>
                  </a:lnTo>
                  <a:cubicBezTo>
                    <a:pt x="471" y="206"/>
                    <a:pt x="471" y="206"/>
                    <a:pt x="471" y="206"/>
                  </a:cubicBezTo>
                  <a:cubicBezTo>
                    <a:pt x="280" y="412"/>
                    <a:pt x="280" y="412"/>
                    <a:pt x="280" y="412"/>
                  </a:cubicBezTo>
                  <a:cubicBezTo>
                    <a:pt x="207" y="324"/>
                    <a:pt x="207" y="324"/>
                    <a:pt x="207" y="324"/>
                  </a:cubicBezTo>
                  <a:cubicBezTo>
                    <a:pt x="45" y="471"/>
                    <a:pt x="45" y="471"/>
                    <a:pt x="45" y="471"/>
                  </a:cubicBezTo>
                  <a:cubicBezTo>
                    <a:pt x="45" y="74"/>
                    <a:pt x="45" y="74"/>
                    <a:pt x="45" y="74"/>
                  </a:cubicBezTo>
                  <a:cubicBezTo>
                    <a:pt x="45" y="59"/>
                    <a:pt x="59" y="29"/>
                    <a:pt x="89" y="29"/>
                  </a:cubicBezTo>
                  <a:cubicBezTo>
                    <a:pt x="560" y="29"/>
                    <a:pt x="560" y="29"/>
                    <a:pt x="560" y="29"/>
                  </a:cubicBezTo>
                  <a:cubicBezTo>
                    <a:pt x="575" y="29"/>
                    <a:pt x="589" y="59"/>
                    <a:pt x="589" y="74"/>
                  </a:cubicBezTo>
                  <a:lnTo>
                    <a:pt x="589" y="339"/>
                  </a:lnTo>
                  <a:close/>
                  <a:moveTo>
                    <a:pt x="162" y="74"/>
                  </a:moveTo>
                  <a:lnTo>
                    <a:pt x="162" y="74"/>
                  </a:lnTo>
                  <a:cubicBezTo>
                    <a:pt x="118" y="74"/>
                    <a:pt x="89" y="103"/>
                    <a:pt x="89" y="147"/>
                  </a:cubicBezTo>
                  <a:cubicBezTo>
                    <a:pt x="89" y="192"/>
                    <a:pt x="118" y="236"/>
                    <a:pt x="162" y="236"/>
                  </a:cubicBezTo>
                  <a:cubicBezTo>
                    <a:pt x="207" y="236"/>
                    <a:pt x="236" y="192"/>
                    <a:pt x="236" y="147"/>
                  </a:cubicBezTo>
                  <a:cubicBezTo>
                    <a:pt x="236" y="103"/>
                    <a:pt x="207" y="74"/>
                    <a:pt x="162" y="74"/>
                  </a:cubicBezTo>
                  <a:close/>
                  <a:moveTo>
                    <a:pt x="162" y="192"/>
                  </a:moveTo>
                  <a:lnTo>
                    <a:pt x="162" y="192"/>
                  </a:lnTo>
                  <a:cubicBezTo>
                    <a:pt x="148" y="192"/>
                    <a:pt x="118" y="177"/>
                    <a:pt x="118" y="147"/>
                  </a:cubicBezTo>
                  <a:cubicBezTo>
                    <a:pt x="118" y="133"/>
                    <a:pt x="148" y="118"/>
                    <a:pt x="162" y="118"/>
                  </a:cubicBezTo>
                  <a:cubicBezTo>
                    <a:pt x="177" y="118"/>
                    <a:pt x="207" y="133"/>
                    <a:pt x="207" y="147"/>
                  </a:cubicBezTo>
                  <a:cubicBezTo>
                    <a:pt x="207" y="177"/>
                    <a:pt x="177" y="192"/>
                    <a:pt x="162" y="19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2" name="Freeform 217">
              <a:extLst>
                <a:ext uri="{FF2B5EF4-FFF2-40B4-BE49-F238E27FC236}">
                  <a16:creationId xmlns:a16="http://schemas.microsoft.com/office/drawing/2014/main" id="{2716E84A-9ED2-47C5-83BC-EEEEC1856867}"/>
                </a:ext>
              </a:extLst>
            </p:cNvPr>
            <p:cNvSpPr>
              <a:spLocks noChangeArrowheads="1"/>
            </p:cNvSpPr>
            <p:nvPr/>
          </p:nvSpPr>
          <p:spPr bwMode="auto">
            <a:xfrm>
              <a:off x="2177994" y="139700"/>
              <a:ext cx="228610" cy="221962"/>
            </a:xfrm>
            <a:custGeom>
              <a:avLst/>
              <a:gdLst>
                <a:gd name="T0" fmla="*/ 169835 w 634"/>
                <a:gd name="T1" fmla="*/ 95024 h 619"/>
                <a:gd name="T2" fmla="*/ 169835 w 634"/>
                <a:gd name="T3" fmla="*/ 95024 h 619"/>
                <a:gd name="T4" fmla="*/ 58415 w 634"/>
                <a:gd name="T5" fmla="*/ 95024 h 619"/>
                <a:gd name="T6" fmla="*/ 47597 w 634"/>
                <a:gd name="T7" fmla="*/ 105782 h 619"/>
                <a:gd name="T8" fmla="*/ 58415 w 634"/>
                <a:gd name="T9" fmla="*/ 110802 h 619"/>
                <a:gd name="T10" fmla="*/ 169835 w 634"/>
                <a:gd name="T11" fmla="*/ 110802 h 619"/>
                <a:gd name="T12" fmla="*/ 174883 w 634"/>
                <a:gd name="T13" fmla="*/ 105782 h 619"/>
                <a:gd name="T14" fmla="*/ 169835 w 634"/>
                <a:gd name="T15" fmla="*/ 95024 h 619"/>
                <a:gd name="T16" fmla="*/ 169835 w 634"/>
                <a:gd name="T17" fmla="*/ 137337 h 619"/>
                <a:gd name="T18" fmla="*/ 169835 w 634"/>
                <a:gd name="T19" fmla="*/ 137337 h 619"/>
                <a:gd name="T20" fmla="*/ 58415 w 634"/>
                <a:gd name="T21" fmla="*/ 137337 h 619"/>
                <a:gd name="T22" fmla="*/ 47597 w 634"/>
                <a:gd name="T23" fmla="*/ 147736 h 619"/>
                <a:gd name="T24" fmla="*/ 58415 w 634"/>
                <a:gd name="T25" fmla="*/ 153114 h 619"/>
                <a:gd name="T26" fmla="*/ 169835 w 634"/>
                <a:gd name="T27" fmla="*/ 153114 h 619"/>
                <a:gd name="T28" fmla="*/ 174883 w 634"/>
                <a:gd name="T29" fmla="*/ 147736 h 619"/>
                <a:gd name="T30" fmla="*/ 169835 w 634"/>
                <a:gd name="T31" fmla="*/ 137337 h 619"/>
                <a:gd name="T32" fmla="*/ 196157 w 634"/>
                <a:gd name="T33" fmla="*/ 0 h 619"/>
                <a:gd name="T34" fmla="*/ 196157 w 634"/>
                <a:gd name="T35" fmla="*/ 0 h 619"/>
                <a:gd name="T36" fmla="*/ 26323 w 634"/>
                <a:gd name="T37" fmla="*/ 0 h 619"/>
                <a:gd name="T38" fmla="*/ 0 w 634"/>
                <a:gd name="T39" fmla="*/ 26535 h 619"/>
                <a:gd name="T40" fmla="*/ 0 w 634"/>
                <a:gd name="T41" fmla="*/ 195427 h 619"/>
                <a:gd name="T42" fmla="*/ 26323 w 634"/>
                <a:gd name="T43" fmla="*/ 221603 h 619"/>
                <a:gd name="T44" fmla="*/ 196157 w 634"/>
                <a:gd name="T45" fmla="*/ 221603 h 619"/>
                <a:gd name="T46" fmla="*/ 228249 w 634"/>
                <a:gd name="T47" fmla="*/ 195427 h 619"/>
                <a:gd name="T48" fmla="*/ 228249 w 634"/>
                <a:gd name="T49" fmla="*/ 26535 h 619"/>
                <a:gd name="T50" fmla="*/ 196157 w 634"/>
                <a:gd name="T51" fmla="*/ 0 h 619"/>
                <a:gd name="T52" fmla="*/ 212023 w 634"/>
                <a:gd name="T53" fmla="*/ 195427 h 619"/>
                <a:gd name="T54" fmla="*/ 212023 w 634"/>
                <a:gd name="T55" fmla="*/ 195427 h 619"/>
                <a:gd name="T56" fmla="*/ 196157 w 634"/>
                <a:gd name="T57" fmla="*/ 211205 h 619"/>
                <a:gd name="T58" fmla="*/ 26323 w 634"/>
                <a:gd name="T59" fmla="*/ 211205 h 619"/>
                <a:gd name="T60" fmla="*/ 15866 w 634"/>
                <a:gd name="T61" fmla="*/ 195427 h 619"/>
                <a:gd name="T62" fmla="*/ 15866 w 634"/>
                <a:gd name="T63" fmla="*/ 26535 h 619"/>
                <a:gd name="T64" fmla="*/ 26323 w 634"/>
                <a:gd name="T65" fmla="*/ 10399 h 619"/>
                <a:gd name="T66" fmla="*/ 196157 w 634"/>
                <a:gd name="T67" fmla="*/ 10399 h 619"/>
                <a:gd name="T68" fmla="*/ 212023 w 634"/>
                <a:gd name="T69" fmla="*/ 26535 h 619"/>
                <a:gd name="T70" fmla="*/ 212023 w 634"/>
                <a:gd name="T71" fmla="*/ 195427 h 619"/>
                <a:gd name="T72" fmla="*/ 169835 w 634"/>
                <a:gd name="T73" fmla="*/ 52711 h 619"/>
                <a:gd name="T74" fmla="*/ 169835 w 634"/>
                <a:gd name="T75" fmla="*/ 52711 h 619"/>
                <a:gd name="T76" fmla="*/ 58415 w 634"/>
                <a:gd name="T77" fmla="*/ 52711 h 619"/>
                <a:gd name="T78" fmla="*/ 47597 w 634"/>
                <a:gd name="T79" fmla="*/ 63469 h 619"/>
                <a:gd name="T80" fmla="*/ 58415 w 634"/>
                <a:gd name="T81" fmla="*/ 68848 h 619"/>
                <a:gd name="T82" fmla="*/ 169835 w 634"/>
                <a:gd name="T83" fmla="*/ 68848 h 619"/>
                <a:gd name="T84" fmla="*/ 174883 w 634"/>
                <a:gd name="T85" fmla="*/ 63469 h 619"/>
                <a:gd name="T86" fmla="*/ 169835 w 634"/>
                <a:gd name="T87" fmla="*/ 52711 h 6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19">
                  <a:moveTo>
                    <a:pt x="471" y="265"/>
                  </a:moveTo>
                  <a:lnTo>
                    <a:pt x="471" y="265"/>
                  </a:lnTo>
                  <a:cubicBezTo>
                    <a:pt x="162" y="265"/>
                    <a:pt x="162" y="265"/>
                    <a:pt x="162" y="265"/>
                  </a:cubicBezTo>
                  <a:cubicBezTo>
                    <a:pt x="147" y="265"/>
                    <a:pt x="132" y="280"/>
                    <a:pt x="132" y="295"/>
                  </a:cubicBezTo>
                  <a:cubicBezTo>
                    <a:pt x="132" y="295"/>
                    <a:pt x="147" y="309"/>
                    <a:pt x="162" y="309"/>
                  </a:cubicBezTo>
                  <a:cubicBezTo>
                    <a:pt x="471" y="309"/>
                    <a:pt x="471" y="309"/>
                    <a:pt x="471" y="309"/>
                  </a:cubicBezTo>
                  <a:cubicBezTo>
                    <a:pt x="485" y="309"/>
                    <a:pt x="485" y="295"/>
                    <a:pt x="485" y="295"/>
                  </a:cubicBezTo>
                  <a:cubicBezTo>
                    <a:pt x="485" y="280"/>
                    <a:pt x="485" y="265"/>
                    <a:pt x="471" y="265"/>
                  </a:cubicBezTo>
                  <a:close/>
                  <a:moveTo>
                    <a:pt x="471" y="383"/>
                  </a:moveTo>
                  <a:lnTo>
                    <a:pt x="471" y="383"/>
                  </a:lnTo>
                  <a:cubicBezTo>
                    <a:pt x="162" y="383"/>
                    <a:pt x="162" y="383"/>
                    <a:pt x="162" y="383"/>
                  </a:cubicBezTo>
                  <a:cubicBezTo>
                    <a:pt x="147" y="383"/>
                    <a:pt x="132" y="398"/>
                    <a:pt x="132" y="412"/>
                  </a:cubicBezTo>
                  <a:cubicBezTo>
                    <a:pt x="132" y="412"/>
                    <a:pt x="147" y="427"/>
                    <a:pt x="162" y="427"/>
                  </a:cubicBezTo>
                  <a:cubicBezTo>
                    <a:pt x="471" y="427"/>
                    <a:pt x="471" y="427"/>
                    <a:pt x="471" y="427"/>
                  </a:cubicBezTo>
                  <a:cubicBezTo>
                    <a:pt x="485" y="427"/>
                    <a:pt x="485" y="412"/>
                    <a:pt x="485" y="412"/>
                  </a:cubicBezTo>
                  <a:cubicBezTo>
                    <a:pt x="485" y="398"/>
                    <a:pt x="485" y="383"/>
                    <a:pt x="471" y="383"/>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8" y="618"/>
                    <a:pt x="633" y="589"/>
                    <a:pt x="633" y="545"/>
                  </a:cubicBezTo>
                  <a:cubicBezTo>
                    <a:pt x="633" y="74"/>
                    <a:pt x="633" y="74"/>
                    <a:pt x="633" y="74"/>
                  </a:cubicBezTo>
                  <a:cubicBezTo>
                    <a:pt x="633" y="29"/>
                    <a:pt x="588" y="0"/>
                    <a:pt x="544" y="0"/>
                  </a:cubicBezTo>
                  <a:close/>
                  <a:moveTo>
                    <a:pt x="588" y="545"/>
                  </a:moveTo>
                  <a:lnTo>
                    <a:pt x="588" y="545"/>
                  </a:lnTo>
                  <a:cubicBezTo>
                    <a:pt x="588" y="559"/>
                    <a:pt x="574" y="589"/>
                    <a:pt x="544" y="589"/>
                  </a:cubicBezTo>
                  <a:cubicBezTo>
                    <a:pt x="73" y="589"/>
                    <a:pt x="73" y="589"/>
                    <a:pt x="73" y="589"/>
                  </a:cubicBezTo>
                  <a:cubicBezTo>
                    <a:pt x="58" y="589"/>
                    <a:pt x="44" y="559"/>
                    <a:pt x="44" y="545"/>
                  </a:cubicBezTo>
                  <a:cubicBezTo>
                    <a:pt x="44" y="74"/>
                    <a:pt x="44" y="74"/>
                    <a:pt x="44" y="74"/>
                  </a:cubicBezTo>
                  <a:cubicBezTo>
                    <a:pt x="44" y="59"/>
                    <a:pt x="58" y="29"/>
                    <a:pt x="73" y="29"/>
                  </a:cubicBezTo>
                  <a:cubicBezTo>
                    <a:pt x="544" y="29"/>
                    <a:pt x="544" y="29"/>
                    <a:pt x="544" y="29"/>
                  </a:cubicBezTo>
                  <a:cubicBezTo>
                    <a:pt x="574" y="29"/>
                    <a:pt x="588" y="59"/>
                    <a:pt x="588" y="74"/>
                  </a:cubicBezTo>
                  <a:lnTo>
                    <a:pt x="588" y="545"/>
                  </a:lnTo>
                  <a:close/>
                  <a:moveTo>
                    <a:pt x="471" y="147"/>
                  </a:moveTo>
                  <a:lnTo>
                    <a:pt x="471" y="147"/>
                  </a:lnTo>
                  <a:cubicBezTo>
                    <a:pt x="162" y="147"/>
                    <a:pt x="162" y="147"/>
                    <a:pt x="162" y="147"/>
                  </a:cubicBezTo>
                  <a:cubicBezTo>
                    <a:pt x="147" y="147"/>
                    <a:pt x="132" y="162"/>
                    <a:pt x="132" y="177"/>
                  </a:cubicBezTo>
                  <a:cubicBezTo>
                    <a:pt x="132" y="177"/>
                    <a:pt x="147" y="192"/>
                    <a:pt x="162" y="192"/>
                  </a:cubicBezTo>
                  <a:cubicBezTo>
                    <a:pt x="471" y="192"/>
                    <a:pt x="471" y="192"/>
                    <a:pt x="471" y="192"/>
                  </a:cubicBezTo>
                  <a:cubicBezTo>
                    <a:pt x="485" y="192"/>
                    <a:pt x="485" y="177"/>
                    <a:pt x="485" y="177"/>
                  </a:cubicBezTo>
                  <a:cubicBezTo>
                    <a:pt x="485" y="162"/>
                    <a:pt x="485" y="147"/>
                    <a:pt x="471" y="1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3" name="Freeform 218">
              <a:extLst>
                <a:ext uri="{FF2B5EF4-FFF2-40B4-BE49-F238E27FC236}">
                  <a16:creationId xmlns:a16="http://schemas.microsoft.com/office/drawing/2014/main" id="{12094263-A1D7-49B1-B108-B89DC0FAD59C}"/>
                </a:ext>
              </a:extLst>
            </p:cNvPr>
            <p:cNvSpPr>
              <a:spLocks noChangeArrowheads="1"/>
            </p:cNvSpPr>
            <p:nvPr/>
          </p:nvSpPr>
          <p:spPr bwMode="auto">
            <a:xfrm>
              <a:off x="1845038" y="139700"/>
              <a:ext cx="158415" cy="221962"/>
            </a:xfrm>
            <a:custGeom>
              <a:avLst/>
              <a:gdLst>
                <a:gd name="T0" fmla="*/ 121225 w 443"/>
                <a:gd name="T1" fmla="*/ 110802 h 619"/>
                <a:gd name="T2" fmla="*/ 121225 w 443"/>
                <a:gd name="T3" fmla="*/ 110802 h 619"/>
                <a:gd name="T4" fmla="*/ 36832 w 443"/>
                <a:gd name="T5" fmla="*/ 110802 h 619"/>
                <a:gd name="T6" fmla="*/ 31826 w 443"/>
                <a:gd name="T7" fmla="*/ 116180 h 619"/>
                <a:gd name="T8" fmla="*/ 36832 w 443"/>
                <a:gd name="T9" fmla="*/ 126938 h 619"/>
                <a:gd name="T10" fmla="*/ 121225 w 443"/>
                <a:gd name="T11" fmla="*/ 126938 h 619"/>
                <a:gd name="T12" fmla="*/ 126231 w 443"/>
                <a:gd name="T13" fmla="*/ 116180 h 619"/>
                <a:gd name="T14" fmla="*/ 121225 w 443"/>
                <a:gd name="T15" fmla="*/ 110802 h 619"/>
                <a:gd name="T16" fmla="*/ 121225 w 443"/>
                <a:gd name="T17" fmla="*/ 153114 h 619"/>
                <a:gd name="T18" fmla="*/ 121225 w 443"/>
                <a:gd name="T19" fmla="*/ 153114 h 619"/>
                <a:gd name="T20" fmla="*/ 36832 w 443"/>
                <a:gd name="T21" fmla="*/ 153114 h 619"/>
                <a:gd name="T22" fmla="*/ 31826 w 443"/>
                <a:gd name="T23" fmla="*/ 158493 h 619"/>
                <a:gd name="T24" fmla="*/ 36832 w 443"/>
                <a:gd name="T25" fmla="*/ 168892 h 619"/>
                <a:gd name="T26" fmla="*/ 121225 w 443"/>
                <a:gd name="T27" fmla="*/ 168892 h 619"/>
                <a:gd name="T28" fmla="*/ 126231 w 443"/>
                <a:gd name="T29" fmla="*/ 158493 h 619"/>
                <a:gd name="T30" fmla="*/ 121225 w 443"/>
                <a:gd name="T31" fmla="*/ 153114 h 619"/>
                <a:gd name="T32" fmla="*/ 121225 w 443"/>
                <a:gd name="T33" fmla="*/ 68848 h 619"/>
                <a:gd name="T34" fmla="*/ 121225 w 443"/>
                <a:gd name="T35" fmla="*/ 68848 h 619"/>
                <a:gd name="T36" fmla="*/ 36832 w 443"/>
                <a:gd name="T37" fmla="*/ 68848 h 619"/>
                <a:gd name="T38" fmla="*/ 31826 w 443"/>
                <a:gd name="T39" fmla="*/ 73868 h 619"/>
                <a:gd name="T40" fmla="*/ 36832 w 443"/>
                <a:gd name="T41" fmla="*/ 84625 h 619"/>
                <a:gd name="T42" fmla="*/ 121225 w 443"/>
                <a:gd name="T43" fmla="*/ 84625 h 619"/>
                <a:gd name="T44" fmla="*/ 126231 w 443"/>
                <a:gd name="T45" fmla="*/ 73868 h 619"/>
                <a:gd name="T46" fmla="*/ 121225 w 443"/>
                <a:gd name="T47" fmla="*/ 68848 h 619"/>
                <a:gd name="T48" fmla="*/ 126231 w 443"/>
                <a:gd name="T49" fmla="*/ 10399 h 619"/>
                <a:gd name="T50" fmla="*/ 126231 w 443"/>
                <a:gd name="T51" fmla="*/ 10399 h 619"/>
                <a:gd name="T52" fmla="*/ 126231 w 443"/>
                <a:gd name="T53" fmla="*/ 0 h 619"/>
                <a:gd name="T54" fmla="*/ 115861 w 443"/>
                <a:gd name="T55" fmla="*/ 0 h 619"/>
                <a:gd name="T56" fmla="*/ 115861 w 443"/>
                <a:gd name="T57" fmla="*/ 10399 h 619"/>
                <a:gd name="T58" fmla="*/ 84393 w 443"/>
                <a:gd name="T59" fmla="*/ 10399 h 619"/>
                <a:gd name="T60" fmla="*/ 84393 w 443"/>
                <a:gd name="T61" fmla="*/ 0 h 619"/>
                <a:gd name="T62" fmla="*/ 73665 w 443"/>
                <a:gd name="T63" fmla="*/ 0 h 619"/>
                <a:gd name="T64" fmla="*/ 73665 w 443"/>
                <a:gd name="T65" fmla="*/ 10399 h 619"/>
                <a:gd name="T66" fmla="*/ 42196 w 443"/>
                <a:gd name="T67" fmla="*/ 10399 h 619"/>
                <a:gd name="T68" fmla="*/ 42196 w 443"/>
                <a:gd name="T69" fmla="*/ 0 h 619"/>
                <a:gd name="T70" fmla="*/ 31826 w 443"/>
                <a:gd name="T71" fmla="*/ 0 h 619"/>
                <a:gd name="T72" fmla="*/ 31826 w 443"/>
                <a:gd name="T73" fmla="*/ 10399 h 619"/>
                <a:gd name="T74" fmla="*/ 0 w 443"/>
                <a:gd name="T75" fmla="*/ 42313 h 619"/>
                <a:gd name="T76" fmla="*/ 0 w 443"/>
                <a:gd name="T77" fmla="*/ 195427 h 619"/>
                <a:gd name="T78" fmla="*/ 31826 w 443"/>
                <a:gd name="T79" fmla="*/ 221603 h 619"/>
                <a:gd name="T80" fmla="*/ 126231 w 443"/>
                <a:gd name="T81" fmla="*/ 221603 h 619"/>
                <a:gd name="T82" fmla="*/ 158057 w 443"/>
                <a:gd name="T83" fmla="*/ 195427 h 619"/>
                <a:gd name="T84" fmla="*/ 158057 w 443"/>
                <a:gd name="T85" fmla="*/ 42313 h 619"/>
                <a:gd name="T86" fmla="*/ 126231 w 443"/>
                <a:gd name="T87" fmla="*/ 10399 h 619"/>
                <a:gd name="T88" fmla="*/ 142323 w 443"/>
                <a:gd name="T89" fmla="*/ 195427 h 619"/>
                <a:gd name="T90" fmla="*/ 142323 w 443"/>
                <a:gd name="T91" fmla="*/ 195427 h 619"/>
                <a:gd name="T92" fmla="*/ 126231 w 443"/>
                <a:gd name="T93" fmla="*/ 211205 h 619"/>
                <a:gd name="T94" fmla="*/ 31826 w 443"/>
                <a:gd name="T95" fmla="*/ 211205 h 619"/>
                <a:gd name="T96" fmla="*/ 15734 w 443"/>
                <a:gd name="T97" fmla="*/ 195427 h 619"/>
                <a:gd name="T98" fmla="*/ 15734 w 443"/>
                <a:gd name="T99" fmla="*/ 42313 h 619"/>
                <a:gd name="T100" fmla="*/ 31826 w 443"/>
                <a:gd name="T101" fmla="*/ 26535 h 619"/>
                <a:gd name="T102" fmla="*/ 126231 w 443"/>
                <a:gd name="T103" fmla="*/ 26535 h 619"/>
                <a:gd name="T104" fmla="*/ 142323 w 443"/>
                <a:gd name="T105" fmla="*/ 42313 h 619"/>
                <a:gd name="T106" fmla="*/ 142323 w 443"/>
                <a:gd name="T107" fmla="*/ 19542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4" name="Freeform 219">
              <a:extLst>
                <a:ext uri="{FF2B5EF4-FFF2-40B4-BE49-F238E27FC236}">
                  <a16:creationId xmlns:a16="http://schemas.microsoft.com/office/drawing/2014/main" id="{FCFA628E-1F67-4C64-BE6D-899B1CC0AEBA}"/>
                </a:ext>
              </a:extLst>
            </p:cNvPr>
            <p:cNvSpPr>
              <a:spLocks noChangeArrowheads="1"/>
            </p:cNvSpPr>
            <p:nvPr/>
          </p:nvSpPr>
          <p:spPr bwMode="auto">
            <a:xfrm>
              <a:off x="1457064" y="139700"/>
              <a:ext cx="197307" cy="221962"/>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5" name="Freeform 220">
              <a:extLst>
                <a:ext uri="{FF2B5EF4-FFF2-40B4-BE49-F238E27FC236}">
                  <a16:creationId xmlns:a16="http://schemas.microsoft.com/office/drawing/2014/main" id="{C9625D3C-7F39-4443-8316-83DED2A96F68}"/>
                </a:ext>
              </a:extLst>
            </p:cNvPr>
            <p:cNvSpPr>
              <a:spLocks noChangeArrowheads="1"/>
            </p:cNvSpPr>
            <p:nvPr/>
          </p:nvSpPr>
          <p:spPr bwMode="auto">
            <a:xfrm>
              <a:off x="1091856" y="139700"/>
              <a:ext cx="181181" cy="221962"/>
            </a:xfrm>
            <a:custGeom>
              <a:avLst/>
              <a:gdLst>
                <a:gd name="T0" fmla="*/ 127658 w 501"/>
                <a:gd name="T1" fmla="*/ 0 h 619"/>
                <a:gd name="T2" fmla="*/ 127658 w 501"/>
                <a:gd name="T3" fmla="*/ 0 h 619"/>
                <a:gd name="T4" fmla="*/ 127658 w 501"/>
                <a:gd name="T5" fmla="*/ 0 h 619"/>
                <a:gd name="T6" fmla="*/ 111746 w 501"/>
                <a:gd name="T7" fmla="*/ 0 h 619"/>
                <a:gd name="T8" fmla="*/ 26400 w 501"/>
                <a:gd name="T9" fmla="*/ 0 h 619"/>
                <a:gd name="T10" fmla="*/ 0 w 501"/>
                <a:gd name="T11" fmla="*/ 26535 h 619"/>
                <a:gd name="T12" fmla="*/ 0 w 501"/>
                <a:gd name="T13" fmla="*/ 195427 h 619"/>
                <a:gd name="T14" fmla="*/ 26400 w 501"/>
                <a:gd name="T15" fmla="*/ 221603 h 619"/>
                <a:gd name="T16" fmla="*/ 154420 w 501"/>
                <a:gd name="T17" fmla="*/ 221603 h 619"/>
                <a:gd name="T18" fmla="*/ 180819 w 501"/>
                <a:gd name="T19" fmla="*/ 195427 h 619"/>
                <a:gd name="T20" fmla="*/ 180819 w 501"/>
                <a:gd name="T21" fmla="*/ 68848 h 619"/>
                <a:gd name="T22" fmla="*/ 180819 w 501"/>
                <a:gd name="T23" fmla="*/ 52711 h 619"/>
                <a:gd name="T24" fmla="*/ 127658 w 501"/>
                <a:gd name="T25" fmla="*/ 0 h 619"/>
                <a:gd name="T26" fmla="*/ 170332 w 501"/>
                <a:gd name="T27" fmla="*/ 195427 h 619"/>
                <a:gd name="T28" fmla="*/ 170332 w 501"/>
                <a:gd name="T29" fmla="*/ 195427 h 619"/>
                <a:gd name="T30" fmla="*/ 154420 w 501"/>
                <a:gd name="T31" fmla="*/ 211205 h 619"/>
                <a:gd name="T32" fmla="*/ 26400 w 501"/>
                <a:gd name="T33" fmla="*/ 211205 h 619"/>
                <a:gd name="T34" fmla="*/ 10488 w 501"/>
                <a:gd name="T35" fmla="*/ 195427 h 619"/>
                <a:gd name="T36" fmla="*/ 10488 w 501"/>
                <a:gd name="T37" fmla="*/ 26535 h 619"/>
                <a:gd name="T38" fmla="*/ 26400 w 501"/>
                <a:gd name="T39" fmla="*/ 10399 h 619"/>
                <a:gd name="T40" fmla="*/ 111746 w 501"/>
                <a:gd name="T41" fmla="*/ 10399 h 619"/>
                <a:gd name="T42" fmla="*/ 111746 w 501"/>
                <a:gd name="T43" fmla="*/ 42313 h 619"/>
                <a:gd name="T44" fmla="*/ 138146 w 501"/>
                <a:gd name="T45" fmla="*/ 68848 h 619"/>
                <a:gd name="T46" fmla="*/ 170332 w 501"/>
                <a:gd name="T47" fmla="*/ 68848 h 619"/>
                <a:gd name="T48" fmla="*/ 170332 w 501"/>
                <a:gd name="T49" fmla="*/ 195427 h 619"/>
                <a:gd name="T50" fmla="*/ 138146 w 501"/>
                <a:gd name="T51" fmla="*/ 52711 h 619"/>
                <a:gd name="T52" fmla="*/ 138146 w 501"/>
                <a:gd name="T53" fmla="*/ 52711 h 619"/>
                <a:gd name="T54" fmla="*/ 127658 w 501"/>
                <a:gd name="T55" fmla="*/ 42313 h 619"/>
                <a:gd name="T56" fmla="*/ 127658 w 501"/>
                <a:gd name="T57" fmla="*/ 10399 h 619"/>
                <a:gd name="T58" fmla="*/ 170332 w 501"/>
                <a:gd name="T59" fmla="*/ 52711 h 619"/>
                <a:gd name="T60" fmla="*/ 138146 w 501"/>
                <a:gd name="T61" fmla="*/ 52711 h 6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01" h="619">
                  <a:moveTo>
                    <a:pt x="353" y="0"/>
                  </a:moveTo>
                  <a:lnTo>
                    <a:pt x="353" y="0"/>
                  </a:lnTo>
                  <a:cubicBezTo>
                    <a:pt x="339" y="0"/>
                    <a:pt x="339"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92"/>
                    <a:pt x="500" y="192"/>
                    <a:pt x="500" y="192"/>
                  </a:cubicBezTo>
                  <a:cubicBezTo>
                    <a:pt x="500" y="192"/>
                    <a:pt x="500" y="17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9"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sp>
          <p:nvSpPr>
            <p:cNvPr id="226" name="Freeform 221">
              <a:extLst>
                <a:ext uri="{FF2B5EF4-FFF2-40B4-BE49-F238E27FC236}">
                  <a16:creationId xmlns:a16="http://schemas.microsoft.com/office/drawing/2014/main" id="{EBE6D814-F6C8-477C-B389-7524411D142E}"/>
                </a:ext>
              </a:extLst>
            </p:cNvPr>
            <p:cNvSpPr>
              <a:spLocks noChangeArrowheads="1"/>
            </p:cNvSpPr>
            <p:nvPr/>
          </p:nvSpPr>
          <p:spPr bwMode="auto">
            <a:xfrm>
              <a:off x="731391" y="139700"/>
              <a:ext cx="181181" cy="221962"/>
            </a:xfrm>
            <a:custGeom>
              <a:avLst/>
              <a:gdLst>
                <a:gd name="T0" fmla="*/ 127658 w 501"/>
                <a:gd name="T1" fmla="*/ 0 h 619"/>
                <a:gd name="T2" fmla="*/ 127658 w 501"/>
                <a:gd name="T3" fmla="*/ 0 h 619"/>
                <a:gd name="T4" fmla="*/ 127658 w 501"/>
                <a:gd name="T5" fmla="*/ 0 h 619"/>
                <a:gd name="T6" fmla="*/ 111746 w 501"/>
                <a:gd name="T7" fmla="*/ 0 h 619"/>
                <a:gd name="T8" fmla="*/ 26400 w 501"/>
                <a:gd name="T9" fmla="*/ 0 h 619"/>
                <a:gd name="T10" fmla="*/ 0 w 501"/>
                <a:gd name="T11" fmla="*/ 26535 h 619"/>
                <a:gd name="T12" fmla="*/ 0 w 501"/>
                <a:gd name="T13" fmla="*/ 195427 h 619"/>
                <a:gd name="T14" fmla="*/ 26400 w 501"/>
                <a:gd name="T15" fmla="*/ 221603 h 619"/>
                <a:gd name="T16" fmla="*/ 154420 w 501"/>
                <a:gd name="T17" fmla="*/ 221603 h 619"/>
                <a:gd name="T18" fmla="*/ 180819 w 501"/>
                <a:gd name="T19" fmla="*/ 195427 h 619"/>
                <a:gd name="T20" fmla="*/ 180819 w 501"/>
                <a:gd name="T21" fmla="*/ 52711 h 619"/>
                <a:gd name="T22" fmla="*/ 127658 w 501"/>
                <a:gd name="T23" fmla="*/ 0 h 619"/>
                <a:gd name="T24" fmla="*/ 170332 w 501"/>
                <a:gd name="T25" fmla="*/ 195427 h 619"/>
                <a:gd name="T26" fmla="*/ 170332 w 501"/>
                <a:gd name="T27" fmla="*/ 195427 h 619"/>
                <a:gd name="T28" fmla="*/ 154420 w 501"/>
                <a:gd name="T29" fmla="*/ 211205 h 619"/>
                <a:gd name="T30" fmla="*/ 26400 w 501"/>
                <a:gd name="T31" fmla="*/ 211205 h 619"/>
                <a:gd name="T32" fmla="*/ 10488 w 501"/>
                <a:gd name="T33" fmla="*/ 195427 h 619"/>
                <a:gd name="T34" fmla="*/ 10488 w 501"/>
                <a:gd name="T35" fmla="*/ 26535 h 619"/>
                <a:gd name="T36" fmla="*/ 26400 w 501"/>
                <a:gd name="T37" fmla="*/ 10399 h 619"/>
                <a:gd name="T38" fmla="*/ 111746 w 501"/>
                <a:gd name="T39" fmla="*/ 10399 h 619"/>
                <a:gd name="T40" fmla="*/ 111746 w 501"/>
                <a:gd name="T41" fmla="*/ 42313 h 619"/>
                <a:gd name="T42" fmla="*/ 138146 w 501"/>
                <a:gd name="T43" fmla="*/ 68848 h 619"/>
                <a:gd name="T44" fmla="*/ 170332 w 501"/>
                <a:gd name="T45" fmla="*/ 68848 h 619"/>
                <a:gd name="T46" fmla="*/ 170332 w 501"/>
                <a:gd name="T47" fmla="*/ 195427 h 619"/>
                <a:gd name="T48" fmla="*/ 138146 w 501"/>
                <a:gd name="T49" fmla="*/ 52711 h 619"/>
                <a:gd name="T50" fmla="*/ 138146 w 501"/>
                <a:gd name="T51" fmla="*/ 52711 h 619"/>
                <a:gd name="T52" fmla="*/ 127658 w 501"/>
                <a:gd name="T53" fmla="*/ 42313 h 619"/>
                <a:gd name="T54" fmla="*/ 127658 w 501"/>
                <a:gd name="T55" fmla="*/ 10399 h 619"/>
                <a:gd name="T56" fmla="*/ 170332 w 501"/>
                <a:gd name="T57" fmla="*/ 52711 h 619"/>
                <a:gd name="T58" fmla="*/ 138146 w 501"/>
                <a:gd name="T59" fmla="*/ 52711 h 619"/>
                <a:gd name="T60" fmla="*/ 133083 w 501"/>
                <a:gd name="T61" fmla="*/ 153114 h 619"/>
                <a:gd name="T62" fmla="*/ 133083 w 501"/>
                <a:gd name="T63" fmla="*/ 153114 h 619"/>
                <a:gd name="T64" fmla="*/ 47736 w 501"/>
                <a:gd name="T65" fmla="*/ 153114 h 619"/>
                <a:gd name="T66" fmla="*/ 42673 w 501"/>
                <a:gd name="T67" fmla="*/ 158493 h 619"/>
                <a:gd name="T68" fmla="*/ 47736 w 501"/>
                <a:gd name="T69" fmla="*/ 168892 h 619"/>
                <a:gd name="T70" fmla="*/ 133083 w 501"/>
                <a:gd name="T71" fmla="*/ 168892 h 619"/>
                <a:gd name="T72" fmla="*/ 138146 w 501"/>
                <a:gd name="T73" fmla="*/ 158493 h 619"/>
                <a:gd name="T74" fmla="*/ 133083 w 501"/>
                <a:gd name="T75" fmla="*/ 153114 h 619"/>
                <a:gd name="T76" fmla="*/ 133083 w 501"/>
                <a:gd name="T77" fmla="*/ 110802 h 619"/>
                <a:gd name="T78" fmla="*/ 133083 w 501"/>
                <a:gd name="T79" fmla="*/ 110802 h 619"/>
                <a:gd name="T80" fmla="*/ 47736 w 501"/>
                <a:gd name="T81" fmla="*/ 110802 h 619"/>
                <a:gd name="T82" fmla="*/ 42673 w 501"/>
                <a:gd name="T83" fmla="*/ 116180 h 619"/>
                <a:gd name="T84" fmla="*/ 47736 w 501"/>
                <a:gd name="T85" fmla="*/ 126938 h 619"/>
                <a:gd name="T86" fmla="*/ 133083 w 501"/>
                <a:gd name="T87" fmla="*/ 126938 h 619"/>
                <a:gd name="T88" fmla="*/ 138146 w 501"/>
                <a:gd name="T89" fmla="*/ 116180 h 619"/>
                <a:gd name="T90" fmla="*/ 133083 w 501"/>
                <a:gd name="T91" fmla="*/ 110802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pPr eaLnBrk="1" hangingPunct="1">
                <a:defRPr/>
              </a:pPr>
              <a:endParaRPr lang="zh-CN" altLang="en-US" sz="2400">
                <a:cs typeface="+mn-ea"/>
                <a:sym typeface="+mn-lt"/>
              </a:endParaRPr>
            </a:p>
          </p:txBody>
        </p:sp>
      </p:grpSp>
      <p:grpSp>
        <p:nvGrpSpPr>
          <p:cNvPr id="63" name="组合 62">
            <a:extLst>
              <a:ext uri="{FF2B5EF4-FFF2-40B4-BE49-F238E27FC236}">
                <a16:creationId xmlns:a16="http://schemas.microsoft.com/office/drawing/2014/main" id="{F4569F4E-D149-4B20-A6EB-62F305F40A0C}"/>
              </a:ext>
            </a:extLst>
          </p:cNvPr>
          <p:cNvGrpSpPr/>
          <p:nvPr/>
        </p:nvGrpSpPr>
        <p:grpSpPr>
          <a:xfrm>
            <a:off x="4296754" y="488102"/>
            <a:ext cx="3598492" cy="604764"/>
            <a:chOff x="4323390" y="488102"/>
            <a:chExt cx="3598492" cy="604764"/>
          </a:xfrm>
        </p:grpSpPr>
        <p:sp>
          <p:nvSpPr>
            <p:cNvPr id="64" name="圆角矩形 17">
              <a:extLst>
                <a:ext uri="{FF2B5EF4-FFF2-40B4-BE49-F238E27FC236}">
                  <a16:creationId xmlns:a16="http://schemas.microsoft.com/office/drawing/2014/main" id="{4334A872-AA4E-4BAC-8EBE-1C424B48CD17}"/>
                </a:ext>
              </a:extLst>
            </p:cNvPr>
            <p:cNvSpPr/>
            <p:nvPr/>
          </p:nvSpPr>
          <p:spPr bwMode="auto">
            <a:xfrm>
              <a:off x="4323390" y="488102"/>
              <a:ext cx="3598492" cy="604764"/>
            </a:xfrm>
            <a:prstGeom prst="roundRect">
              <a:avLst>
                <a:gd name="adj" fmla="val 50000"/>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65" name="文本框 1">
              <a:extLst>
                <a:ext uri="{FF2B5EF4-FFF2-40B4-BE49-F238E27FC236}">
                  <a16:creationId xmlns:a16="http://schemas.microsoft.com/office/drawing/2014/main" id="{68BAC238-0255-4687-AED3-884BA7AB3B3A}"/>
                </a:ext>
              </a:extLst>
            </p:cNvPr>
            <p:cNvSpPr txBox="1">
              <a:spLocks noChangeArrowheads="1"/>
            </p:cNvSpPr>
            <p:nvPr/>
          </p:nvSpPr>
          <p:spPr bwMode="auto">
            <a:xfrm>
              <a:off x="4771741" y="566853"/>
              <a:ext cx="2628766" cy="461665"/>
            </a:xfrm>
            <a:prstGeom prst="rect">
              <a:avLst/>
            </a:prstGeom>
            <a:noFill/>
            <a:ln>
              <a:noFill/>
            </a:ln>
            <a:extLst/>
          </p:spPr>
          <p:txBody>
            <a:bodyPr wrap="square">
              <a:spAutoFit/>
            </a:bodyPr>
            <a:lstStyle>
              <a:defPPr>
                <a:defRPr lang="zh-CN"/>
              </a:defPPr>
              <a:lvl1pPr eaLnBrk="1" hangingPunct="1">
                <a:lnSpc>
                  <a:spcPct val="100000"/>
                </a:lnSpc>
                <a:buFontTx/>
                <a:buNone/>
                <a:defRPr sz="2400" b="1">
                  <a:gradFill>
                    <a:gsLst>
                      <a:gs pos="0">
                        <a:srgbClr val="FF6600"/>
                      </a:gs>
                      <a:gs pos="52000">
                        <a:srgbClr val="FF3300"/>
                      </a:gs>
                      <a:gs pos="100000">
                        <a:srgbClr val="EA2314"/>
                      </a:gs>
                    </a:gsLst>
                    <a:lin ang="18900000" scaled="0"/>
                  </a:gradFill>
                  <a:effectLst/>
                  <a:latin typeface="Bebas" pitchFamily="2"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pPr algn="ctr"/>
              <a:r>
                <a:rPr lang="zh-CN" altLang="en-US" dirty="0">
                  <a:solidFill>
                    <a:srgbClr val="01BED2"/>
                  </a:solidFill>
                  <a:latin typeface="+mn-lt"/>
                  <a:ea typeface="+mn-ea"/>
                  <a:cs typeface="+mn-ea"/>
                  <a:sym typeface="+mn-lt"/>
                </a:rPr>
                <a:t>备用图标</a:t>
              </a:r>
            </a:p>
          </p:txBody>
        </p:sp>
      </p:grpSp>
    </p:spTree>
    <p:extLst>
      <p:ext uri="{BB962C8B-B14F-4D97-AF65-F5344CB8AC3E}">
        <p14:creationId xmlns:p14="http://schemas.microsoft.com/office/powerpoint/2010/main" val="4034339135"/>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C27F08AD-EDC1-4DAE-BD8E-B78B41F33269}"/>
              </a:ext>
            </a:extLst>
          </p:cNvPr>
          <p:cNvGrpSpPr/>
          <p:nvPr/>
        </p:nvGrpSpPr>
        <p:grpSpPr>
          <a:xfrm>
            <a:off x="1051861" y="1317880"/>
            <a:ext cx="10088277" cy="2370884"/>
            <a:chOff x="2345452" y="1699816"/>
            <a:chExt cx="7322035" cy="1720779"/>
          </a:xfrm>
        </p:grpSpPr>
        <p:grpSp>
          <p:nvGrpSpPr>
            <p:cNvPr id="40" name="组合 39">
              <a:extLst>
                <a:ext uri="{FF2B5EF4-FFF2-40B4-BE49-F238E27FC236}">
                  <a16:creationId xmlns:a16="http://schemas.microsoft.com/office/drawing/2014/main" id="{9778B020-E911-4DBA-9A9B-CEC7AB2BF9BE}"/>
                </a:ext>
              </a:extLst>
            </p:cNvPr>
            <p:cNvGrpSpPr/>
            <p:nvPr/>
          </p:nvGrpSpPr>
          <p:grpSpPr>
            <a:xfrm>
              <a:off x="2345452" y="1699816"/>
              <a:ext cx="1720779" cy="1720779"/>
              <a:chOff x="4395317" y="4642338"/>
              <a:chExt cx="3401367" cy="3401367"/>
            </a:xfrm>
            <a:effectLst>
              <a:outerShdw blurRad="444500" dist="254000" dir="10800000" algn="r" rotWithShape="0">
                <a:prstClr val="black">
                  <a:alpha val="40000"/>
                </a:prstClr>
              </a:outerShdw>
            </a:effectLst>
          </p:grpSpPr>
          <p:sp>
            <p:nvSpPr>
              <p:cNvPr id="56" name="同心圆 2">
                <a:extLst>
                  <a:ext uri="{FF2B5EF4-FFF2-40B4-BE49-F238E27FC236}">
                    <a16:creationId xmlns:a16="http://schemas.microsoft.com/office/drawing/2014/main" id="{0DB4A6A6-D710-4054-A5CF-75612DBC42AE}"/>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57" name="椭圆 56">
                <a:extLst>
                  <a:ext uri="{FF2B5EF4-FFF2-40B4-BE49-F238E27FC236}">
                    <a16:creationId xmlns:a16="http://schemas.microsoft.com/office/drawing/2014/main" id="{9D1A7065-2E52-4D14-B3C6-69C1AB4030DE}"/>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rgbClr val="C00000"/>
                    </a:solidFill>
                    <a:cs typeface="+mn-ea"/>
                    <a:sym typeface="+mn-lt"/>
                  </a:rPr>
                  <a:t>T</a:t>
                </a:r>
                <a:endParaRPr lang="zh-CN" altLang="en-US" sz="7200" dirty="0">
                  <a:solidFill>
                    <a:srgbClr val="C00000"/>
                  </a:solidFill>
                  <a:cs typeface="+mn-ea"/>
                  <a:sym typeface="+mn-lt"/>
                </a:endParaRPr>
              </a:p>
            </p:txBody>
          </p:sp>
        </p:grpSp>
        <p:grpSp>
          <p:nvGrpSpPr>
            <p:cNvPr id="41" name="组合 40">
              <a:extLst>
                <a:ext uri="{FF2B5EF4-FFF2-40B4-BE49-F238E27FC236}">
                  <a16:creationId xmlns:a16="http://schemas.microsoft.com/office/drawing/2014/main" id="{BFD3219C-5ED2-44FE-A534-9513EF9BBB97}"/>
                </a:ext>
              </a:extLst>
            </p:cNvPr>
            <p:cNvGrpSpPr/>
            <p:nvPr/>
          </p:nvGrpSpPr>
          <p:grpSpPr>
            <a:xfrm>
              <a:off x="4917626" y="2079142"/>
              <a:ext cx="1341453" cy="1341453"/>
              <a:chOff x="4395317" y="4642338"/>
              <a:chExt cx="3401367" cy="3401367"/>
            </a:xfrm>
            <a:effectLst>
              <a:outerShdw blurRad="444500" dist="254000" dir="10800000" algn="r" rotWithShape="0">
                <a:prstClr val="black">
                  <a:alpha val="40000"/>
                </a:prstClr>
              </a:outerShdw>
            </a:effectLst>
          </p:grpSpPr>
          <p:sp>
            <p:nvSpPr>
              <p:cNvPr id="54" name="同心圆 6">
                <a:extLst>
                  <a:ext uri="{FF2B5EF4-FFF2-40B4-BE49-F238E27FC236}">
                    <a16:creationId xmlns:a16="http://schemas.microsoft.com/office/drawing/2014/main" id="{BFE7ACE9-998D-4279-B2FC-483E943ACA3B}"/>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55" name="椭圆 54">
                <a:extLst>
                  <a:ext uri="{FF2B5EF4-FFF2-40B4-BE49-F238E27FC236}">
                    <a16:creationId xmlns:a16="http://schemas.microsoft.com/office/drawing/2014/main" id="{DA6E9006-F2A7-4EC2-8C75-8F6860FB4F2F}"/>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00BEDD"/>
                    </a:solidFill>
                    <a:cs typeface="+mn-ea"/>
                    <a:sym typeface="+mn-lt"/>
                  </a:rPr>
                  <a:t>a</a:t>
                </a:r>
                <a:endParaRPr lang="zh-CN" altLang="en-US" sz="6000" dirty="0">
                  <a:solidFill>
                    <a:srgbClr val="00BEDD"/>
                  </a:solidFill>
                  <a:cs typeface="+mn-ea"/>
                  <a:sym typeface="+mn-lt"/>
                </a:endParaRPr>
              </a:p>
            </p:txBody>
          </p:sp>
        </p:grpSp>
        <p:grpSp>
          <p:nvGrpSpPr>
            <p:cNvPr id="42" name="组合 41">
              <a:extLst>
                <a:ext uri="{FF2B5EF4-FFF2-40B4-BE49-F238E27FC236}">
                  <a16:creationId xmlns:a16="http://schemas.microsoft.com/office/drawing/2014/main" id="{39FC1B5F-003F-4C73-9B73-D7CEAD641411}"/>
                </a:ext>
              </a:extLst>
            </p:cNvPr>
            <p:cNvGrpSpPr/>
            <p:nvPr/>
          </p:nvGrpSpPr>
          <p:grpSpPr>
            <a:xfrm>
              <a:off x="7273600" y="2390640"/>
              <a:ext cx="1029955" cy="1029955"/>
              <a:chOff x="4395317" y="4642338"/>
              <a:chExt cx="3401367" cy="3401367"/>
            </a:xfrm>
            <a:effectLst>
              <a:outerShdw blurRad="444500" dist="254000" dir="10800000" algn="r" rotWithShape="0">
                <a:prstClr val="black">
                  <a:alpha val="40000"/>
                </a:prstClr>
              </a:outerShdw>
            </a:effectLst>
          </p:grpSpPr>
          <p:sp>
            <p:nvSpPr>
              <p:cNvPr id="52" name="同心圆 10">
                <a:extLst>
                  <a:ext uri="{FF2B5EF4-FFF2-40B4-BE49-F238E27FC236}">
                    <a16:creationId xmlns:a16="http://schemas.microsoft.com/office/drawing/2014/main" id="{13504127-2D84-49D9-AA0B-54E7A0A46717}"/>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53" name="椭圆 52">
                <a:extLst>
                  <a:ext uri="{FF2B5EF4-FFF2-40B4-BE49-F238E27FC236}">
                    <a16:creationId xmlns:a16="http://schemas.microsoft.com/office/drawing/2014/main" id="{0F13BCBD-5E7A-46A5-9A54-0FD52E37796D}"/>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rgbClr val="028B9E"/>
                    </a:solidFill>
                    <a:cs typeface="+mn-ea"/>
                    <a:sym typeface="+mn-lt"/>
                  </a:rPr>
                  <a:t>k</a:t>
                </a:r>
                <a:endParaRPr lang="zh-CN" altLang="en-US" sz="4400" dirty="0">
                  <a:solidFill>
                    <a:srgbClr val="028B9E"/>
                  </a:solidFill>
                  <a:cs typeface="+mn-ea"/>
                  <a:sym typeface="+mn-lt"/>
                </a:endParaRPr>
              </a:p>
            </p:txBody>
          </p:sp>
        </p:grpSp>
        <p:grpSp>
          <p:nvGrpSpPr>
            <p:cNvPr id="43" name="组合 42">
              <a:extLst>
                <a:ext uri="{FF2B5EF4-FFF2-40B4-BE49-F238E27FC236}">
                  <a16:creationId xmlns:a16="http://schemas.microsoft.com/office/drawing/2014/main" id="{D747BA16-92B4-4003-8899-DF8B0484005D}"/>
                </a:ext>
              </a:extLst>
            </p:cNvPr>
            <p:cNvGrpSpPr/>
            <p:nvPr/>
          </p:nvGrpSpPr>
          <p:grpSpPr>
            <a:xfrm>
              <a:off x="8326034" y="2079142"/>
              <a:ext cx="1341453" cy="1341453"/>
              <a:chOff x="4395317" y="4642338"/>
              <a:chExt cx="3401367" cy="3401367"/>
            </a:xfrm>
            <a:effectLst>
              <a:outerShdw blurRad="444500" dist="254000" dir="10800000" algn="r" rotWithShape="0">
                <a:prstClr val="black">
                  <a:alpha val="40000"/>
                </a:prstClr>
              </a:outerShdw>
            </a:effectLst>
          </p:grpSpPr>
          <p:sp>
            <p:nvSpPr>
              <p:cNvPr id="50" name="同心圆 14">
                <a:extLst>
                  <a:ext uri="{FF2B5EF4-FFF2-40B4-BE49-F238E27FC236}">
                    <a16:creationId xmlns:a16="http://schemas.microsoft.com/office/drawing/2014/main" id="{D12CB94B-47C8-4AAD-8CAD-55384A3E8BF8}"/>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51" name="椭圆 50">
                <a:extLst>
                  <a:ext uri="{FF2B5EF4-FFF2-40B4-BE49-F238E27FC236}">
                    <a16:creationId xmlns:a16="http://schemas.microsoft.com/office/drawing/2014/main" id="{3DCCEC46-5900-47F4-B5E2-8BFD9B60917D}"/>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FC000"/>
                    </a:solidFill>
                    <a:cs typeface="+mn-ea"/>
                    <a:sym typeface="+mn-lt"/>
                  </a:rPr>
                  <a:t>s</a:t>
                </a:r>
                <a:endParaRPr lang="zh-CN" altLang="en-US" sz="6000" dirty="0">
                  <a:solidFill>
                    <a:srgbClr val="FFC000"/>
                  </a:solidFill>
                  <a:cs typeface="+mn-ea"/>
                  <a:sym typeface="+mn-lt"/>
                </a:endParaRPr>
              </a:p>
            </p:txBody>
          </p:sp>
        </p:grpSp>
        <p:grpSp>
          <p:nvGrpSpPr>
            <p:cNvPr id="44" name="组合 43">
              <a:extLst>
                <a:ext uri="{FF2B5EF4-FFF2-40B4-BE49-F238E27FC236}">
                  <a16:creationId xmlns:a16="http://schemas.microsoft.com/office/drawing/2014/main" id="{ABECD137-67EF-4B03-BF97-B5EDC6816B6F}"/>
                </a:ext>
              </a:extLst>
            </p:cNvPr>
            <p:cNvGrpSpPr/>
            <p:nvPr/>
          </p:nvGrpSpPr>
          <p:grpSpPr>
            <a:xfrm>
              <a:off x="3977153" y="2390640"/>
              <a:ext cx="1029955" cy="1029955"/>
              <a:chOff x="4395317" y="4642338"/>
              <a:chExt cx="3401367" cy="3401367"/>
            </a:xfrm>
            <a:effectLst>
              <a:outerShdw blurRad="444500" dist="254000" dir="10800000" algn="r" rotWithShape="0">
                <a:prstClr val="black">
                  <a:alpha val="40000"/>
                </a:prstClr>
              </a:outerShdw>
            </a:effectLst>
          </p:grpSpPr>
          <p:sp>
            <p:nvSpPr>
              <p:cNvPr id="48" name="同心圆 17">
                <a:extLst>
                  <a:ext uri="{FF2B5EF4-FFF2-40B4-BE49-F238E27FC236}">
                    <a16:creationId xmlns:a16="http://schemas.microsoft.com/office/drawing/2014/main" id="{4F75CD23-1FA4-44D1-A3D3-227E3AA48C5B}"/>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9" name="椭圆 48">
                <a:extLst>
                  <a:ext uri="{FF2B5EF4-FFF2-40B4-BE49-F238E27FC236}">
                    <a16:creationId xmlns:a16="http://schemas.microsoft.com/office/drawing/2014/main" id="{E0DD6E45-BD99-4BC8-A86E-CB62FE1EE996}"/>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1">
                        <a:lumMod val="85000"/>
                        <a:lumOff val="15000"/>
                      </a:schemeClr>
                    </a:solidFill>
                    <a:cs typeface="+mn-ea"/>
                    <a:sym typeface="+mn-lt"/>
                  </a:rPr>
                  <a:t>h</a:t>
                </a:r>
                <a:endParaRPr lang="zh-CN" altLang="en-US" sz="4400" dirty="0">
                  <a:solidFill>
                    <a:schemeClr val="tx1">
                      <a:lumMod val="85000"/>
                      <a:lumOff val="15000"/>
                    </a:schemeClr>
                  </a:solidFill>
                  <a:cs typeface="+mn-ea"/>
                  <a:sym typeface="+mn-lt"/>
                </a:endParaRPr>
              </a:p>
            </p:txBody>
          </p:sp>
        </p:grpSp>
        <p:grpSp>
          <p:nvGrpSpPr>
            <p:cNvPr id="45" name="组合 44">
              <a:extLst>
                <a:ext uri="{FF2B5EF4-FFF2-40B4-BE49-F238E27FC236}">
                  <a16:creationId xmlns:a16="http://schemas.microsoft.com/office/drawing/2014/main" id="{3834508F-70B5-4B02-B6D9-5AC5512231E4}"/>
                </a:ext>
              </a:extLst>
            </p:cNvPr>
            <p:cNvGrpSpPr/>
            <p:nvPr/>
          </p:nvGrpSpPr>
          <p:grpSpPr>
            <a:xfrm>
              <a:off x="6275945" y="2452217"/>
              <a:ext cx="968378" cy="968378"/>
              <a:chOff x="4395317" y="4642338"/>
              <a:chExt cx="3401367" cy="3401367"/>
            </a:xfrm>
            <a:effectLst>
              <a:outerShdw blurRad="444500" dist="254000" dir="10800000" algn="r" rotWithShape="0">
                <a:prstClr val="black">
                  <a:alpha val="40000"/>
                </a:prstClr>
              </a:outerShdw>
            </a:effectLst>
          </p:grpSpPr>
          <p:sp>
            <p:nvSpPr>
              <p:cNvPr id="46" name="同心圆 20">
                <a:extLst>
                  <a:ext uri="{FF2B5EF4-FFF2-40B4-BE49-F238E27FC236}">
                    <a16:creationId xmlns:a16="http://schemas.microsoft.com/office/drawing/2014/main" id="{F0CB69AA-840E-437A-84DD-480F7C91958C}"/>
                  </a:ext>
                </a:extLst>
              </p:cNvPr>
              <p:cNvSpPr/>
              <p:nvPr/>
            </p:nvSpPr>
            <p:spPr>
              <a:xfrm>
                <a:off x="4395317" y="4642338"/>
                <a:ext cx="3401367" cy="3401367"/>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7" name="椭圆 46">
                <a:extLst>
                  <a:ext uri="{FF2B5EF4-FFF2-40B4-BE49-F238E27FC236}">
                    <a16:creationId xmlns:a16="http://schemas.microsoft.com/office/drawing/2014/main" id="{A2FA6CDA-8B0D-47FE-A48F-28B261E59CC4}"/>
                  </a:ext>
                </a:extLst>
              </p:cNvPr>
              <p:cNvSpPr/>
              <p:nvPr/>
            </p:nvSpPr>
            <p:spPr>
              <a:xfrm>
                <a:off x="4469554" y="4716575"/>
                <a:ext cx="3252895" cy="32528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C00000"/>
                    </a:solidFill>
                    <a:cs typeface="+mn-ea"/>
                    <a:sym typeface="+mn-lt"/>
                  </a:rPr>
                  <a:t>n</a:t>
                </a:r>
                <a:endParaRPr lang="zh-CN" altLang="en-US" sz="4800" dirty="0">
                  <a:solidFill>
                    <a:srgbClr val="C00000"/>
                  </a:solidFill>
                  <a:cs typeface="+mn-ea"/>
                  <a:sym typeface="+mn-lt"/>
                </a:endParaRPr>
              </a:p>
            </p:txBody>
          </p:sp>
        </p:grpSp>
      </p:grpSp>
      <p:sp>
        <p:nvSpPr>
          <p:cNvPr id="58" name="圆角矩形 105">
            <a:extLst>
              <a:ext uri="{FF2B5EF4-FFF2-40B4-BE49-F238E27FC236}">
                <a16:creationId xmlns:a16="http://schemas.microsoft.com/office/drawing/2014/main" id="{8525FED4-36DC-4C56-A915-643874C86E9F}"/>
              </a:ext>
            </a:extLst>
          </p:cNvPr>
          <p:cNvSpPr/>
          <p:nvPr/>
        </p:nvSpPr>
        <p:spPr>
          <a:xfrm>
            <a:off x="2657706" y="4181989"/>
            <a:ext cx="6803564" cy="1024700"/>
          </a:xfrm>
          <a:prstGeom prst="roundRect">
            <a:avLst>
              <a:gd name="adj" fmla="val 10529"/>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blurRad="381000" dist="127000" dir="72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30000"/>
              </a:lnSpc>
            </a:pPr>
            <a:endParaRPr lang="zh-CN" altLang="en-US" sz="3000" b="1">
              <a:gradFill>
                <a:gsLst>
                  <a:gs pos="0">
                    <a:srgbClr val="FF6600"/>
                  </a:gs>
                  <a:gs pos="52000">
                    <a:srgbClr val="FF3300"/>
                  </a:gs>
                  <a:gs pos="100000">
                    <a:srgbClr val="EA2314"/>
                  </a:gs>
                </a:gsLst>
                <a:lin ang="18900000" scaled="0"/>
              </a:gradFill>
              <a:cs typeface="+mn-ea"/>
              <a:sym typeface="+mn-lt"/>
            </a:endParaRPr>
          </a:p>
        </p:txBody>
      </p:sp>
      <p:sp>
        <p:nvSpPr>
          <p:cNvPr id="4" name="文本框 3">
            <a:extLst>
              <a:ext uri="{FF2B5EF4-FFF2-40B4-BE49-F238E27FC236}">
                <a16:creationId xmlns:a16="http://schemas.microsoft.com/office/drawing/2014/main" id="{A2083F4D-D338-4713-AA3F-8140271FAB60}"/>
              </a:ext>
            </a:extLst>
          </p:cNvPr>
          <p:cNvSpPr txBox="1"/>
          <p:nvPr/>
        </p:nvSpPr>
        <p:spPr>
          <a:xfrm>
            <a:off x="4810548" y="4351219"/>
            <a:ext cx="4324840" cy="769441"/>
          </a:xfrm>
          <a:prstGeom prst="rect">
            <a:avLst/>
          </a:prstGeom>
          <a:noFill/>
        </p:spPr>
        <p:txBody>
          <a:bodyPr wrap="square" rtlCol="0">
            <a:spAutoFit/>
          </a:bodyPr>
          <a:lstStyle/>
          <a:p>
            <a:r>
              <a:rPr lang="zh-CN" altLang="en-US" sz="4400" dirty="0">
                <a:solidFill>
                  <a:schemeClr val="bg2">
                    <a:lumMod val="50000"/>
                  </a:schemeClr>
                </a:solidFill>
                <a:cs typeface="+mn-ea"/>
                <a:sym typeface="+mn-lt"/>
              </a:rPr>
              <a:t>感谢聆听！</a:t>
            </a:r>
          </a:p>
        </p:txBody>
      </p:sp>
    </p:spTree>
    <p:extLst>
      <p:ext uri="{BB962C8B-B14F-4D97-AF65-F5344CB8AC3E}">
        <p14:creationId xmlns:p14="http://schemas.microsoft.com/office/powerpoint/2010/main" val="1539124317"/>
      </p:ext>
    </p:extLst>
  </p:cSld>
  <p:clrMapOvr>
    <a:masterClrMapping/>
  </p:clrMapOvr>
  <mc:AlternateContent xmlns:mc="http://schemas.openxmlformats.org/markup-compatibility/2006">
    <mc:Choice xmlns:p14="http://schemas.microsoft.com/office/powerpoint/2010/main" Requires="p14">
      <p:transition spd="slow" p14:dur="2000" advClick="0" advTm="50"/>
    </mc:Choice>
    <mc:Fallback>
      <p:transition spd="slow" advClick="0"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up)">
                                      <p:cBhvr>
                                        <p:cTn id="13" dur="500"/>
                                        <p:tgtEl>
                                          <p:spTgt spid="5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C262CF-5CC9-4929-99CD-9F101191856B}" type="slidenum">
              <a:rPr lang="en-GB" smtClean="0">
                <a:cs typeface="+mn-ea"/>
                <a:sym typeface="+mn-lt"/>
              </a:rPr>
              <a:pPr/>
              <a:t>3</a:t>
            </a:fld>
            <a:endParaRPr lang="en-GB">
              <a:cs typeface="+mn-ea"/>
              <a:sym typeface="+mn-lt"/>
            </a:endParaRPr>
          </a:p>
        </p:txBody>
      </p:sp>
      <p:grpSp>
        <p:nvGrpSpPr>
          <p:cNvPr id="52" name="Group 51"/>
          <p:cNvGrpSpPr/>
          <p:nvPr/>
        </p:nvGrpSpPr>
        <p:grpSpPr>
          <a:xfrm>
            <a:off x="3994420" y="1478318"/>
            <a:ext cx="4203158" cy="4901080"/>
            <a:chOff x="3898590" y="1478318"/>
            <a:chExt cx="4203158" cy="4901080"/>
          </a:xfrm>
        </p:grpSpPr>
        <p:sp>
          <p:nvSpPr>
            <p:cNvPr id="4" name="Freeform 10"/>
            <p:cNvSpPr>
              <a:spLocks/>
            </p:cNvSpPr>
            <p:nvPr/>
          </p:nvSpPr>
          <p:spPr bwMode="auto">
            <a:xfrm>
              <a:off x="3898590" y="1478318"/>
              <a:ext cx="4203158" cy="4901080"/>
            </a:xfrm>
            <a:custGeom>
              <a:avLst/>
              <a:gdLst>
                <a:gd name="T0" fmla="*/ 432 w 680"/>
                <a:gd name="T1" fmla="*/ 430 h 794"/>
                <a:gd name="T2" fmla="*/ 461 w 680"/>
                <a:gd name="T3" fmla="*/ 417 h 794"/>
                <a:gd name="T4" fmla="*/ 573 w 680"/>
                <a:gd name="T5" fmla="*/ 504 h 794"/>
                <a:gd name="T6" fmla="*/ 573 w 680"/>
                <a:gd name="T7" fmla="*/ 290 h 794"/>
                <a:gd name="T8" fmla="*/ 461 w 680"/>
                <a:gd name="T9" fmla="*/ 377 h 794"/>
                <a:gd name="T10" fmla="*/ 432 w 680"/>
                <a:gd name="T11" fmla="*/ 365 h 794"/>
                <a:gd name="T12" fmla="*/ 355 w 680"/>
                <a:gd name="T13" fmla="*/ 336 h 794"/>
                <a:gd name="T14" fmla="*/ 369 w 680"/>
                <a:gd name="T15" fmla="*/ 253 h 794"/>
                <a:gd name="T16" fmla="*/ 356 w 680"/>
                <a:gd name="T17" fmla="*/ 169 h 794"/>
                <a:gd name="T18" fmla="*/ 432 w 680"/>
                <a:gd name="T19" fmla="*/ 140 h 794"/>
                <a:gd name="T20" fmla="*/ 461 w 680"/>
                <a:gd name="T21" fmla="*/ 128 h 794"/>
                <a:gd name="T22" fmla="*/ 573 w 680"/>
                <a:gd name="T23" fmla="*/ 215 h 794"/>
                <a:gd name="T24" fmla="*/ 573 w 680"/>
                <a:gd name="T25" fmla="*/ 0 h 794"/>
                <a:gd name="T26" fmla="*/ 461 w 680"/>
                <a:gd name="T27" fmla="*/ 87 h 794"/>
                <a:gd name="T28" fmla="*/ 432 w 680"/>
                <a:gd name="T29" fmla="*/ 75 h 794"/>
                <a:gd name="T30" fmla="*/ 311 w 680"/>
                <a:gd name="T31" fmla="*/ 107 h 794"/>
                <a:gd name="T32" fmla="*/ 325 w 680"/>
                <a:gd name="T33" fmla="*/ 191 h 794"/>
                <a:gd name="T34" fmla="*/ 248 w 680"/>
                <a:gd name="T35" fmla="*/ 220 h 794"/>
                <a:gd name="T36" fmla="*/ 219 w 680"/>
                <a:gd name="T37" fmla="*/ 233 h 794"/>
                <a:gd name="T38" fmla="*/ 107 w 680"/>
                <a:gd name="T39" fmla="*/ 146 h 794"/>
                <a:gd name="T40" fmla="*/ 107 w 680"/>
                <a:gd name="T41" fmla="*/ 360 h 794"/>
                <a:gd name="T42" fmla="*/ 219 w 680"/>
                <a:gd name="T43" fmla="*/ 273 h 794"/>
                <a:gd name="T44" fmla="*/ 248 w 680"/>
                <a:gd name="T45" fmla="*/ 286 h 794"/>
                <a:gd name="T46" fmla="*/ 324 w 680"/>
                <a:gd name="T47" fmla="*/ 315 h 794"/>
                <a:gd name="T48" fmla="*/ 311 w 680"/>
                <a:gd name="T49" fmla="*/ 397 h 794"/>
                <a:gd name="T50" fmla="*/ 325 w 680"/>
                <a:gd name="T51" fmla="*/ 481 h 794"/>
                <a:gd name="T52" fmla="*/ 248 w 680"/>
                <a:gd name="T53" fmla="*/ 510 h 794"/>
                <a:gd name="T54" fmla="*/ 219 w 680"/>
                <a:gd name="T55" fmla="*/ 522 h 794"/>
                <a:gd name="T56" fmla="*/ 107 w 680"/>
                <a:gd name="T57" fmla="*/ 435 h 794"/>
                <a:gd name="T58" fmla="*/ 107 w 680"/>
                <a:gd name="T59" fmla="*/ 649 h 794"/>
                <a:gd name="T60" fmla="*/ 219 w 680"/>
                <a:gd name="T61" fmla="*/ 562 h 794"/>
                <a:gd name="T62" fmla="*/ 248 w 680"/>
                <a:gd name="T63" fmla="*/ 575 h 794"/>
                <a:gd name="T64" fmla="*/ 324 w 680"/>
                <a:gd name="T65" fmla="*/ 604 h 794"/>
                <a:gd name="T66" fmla="*/ 311 w 680"/>
                <a:gd name="T67" fmla="*/ 687 h 794"/>
                <a:gd name="T68" fmla="*/ 432 w 680"/>
                <a:gd name="T69" fmla="*/ 719 h 794"/>
                <a:gd name="T70" fmla="*/ 461 w 680"/>
                <a:gd name="T71" fmla="*/ 707 h 794"/>
                <a:gd name="T72" fmla="*/ 573 w 680"/>
                <a:gd name="T73" fmla="*/ 794 h 794"/>
                <a:gd name="T74" fmla="*/ 573 w 680"/>
                <a:gd name="T75" fmla="*/ 580 h 794"/>
                <a:gd name="T76" fmla="*/ 461 w 680"/>
                <a:gd name="T77" fmla="*/ 667 h 794"/>
                <a:gd name="T78" fmla="*/ 432 w 680"/>
                <a:gd name="T79" fmla="*/ 654 h 794"/>
                <a:gd name="T80" fmla="*/ 355 w 680"/>
                <a:gd name="T81" fmla="*/ 625 h 794"/>
                <a:gd name="T82" fmla="*/ 369 w 680"/>
                <a:gd name="T83" fmla="*/ 542 h 794"/>
                <a:gd name="T84" fmla="*/ 356 w 680"/>
                <a:gd name="T85" fmla="*/ 45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0" h="794">
                  <a:moveTo>
                    <a:pt x="376" y="462"/>
                  </a:moveTo>
                  <a:cubicBezTo>
                    <a:pt x="400" y="462"/>
                    <a:pt x="421" y="449"/>
                    <a:pt x="432" y="430"/>
                  </a:cubicBezTo>
                  <a:cubicBezTo>
                    <a:pt x="432" y="430"/>
                    <a:pt x="439" y="417"/>
                    <a:pt x="445" y="417"/>
                  </a:cubicBezTo>
                  <a:cubicBezTo>
                    <a:pt x="461" y="417"/>
                    <a:pt x="461" y="417"/>
                    <a:pt x="461" y="417"/>
                  </a:cubicBezTo>
                  <a:cubicBezTo>
                    <a:pt x="468" y="417"/>
                    <a:pt x="472" y="434"/>
                    <a:pt x="472" y="434"/>
                  </a:cubicBezTo>
                  <a:cubicBezTo>
                    <a:pt x="487" y="475"/>
                    <a:pt x="527" y="504"/>
                    <a:pt x="573" y="504"/>
                  </a:cubicBezTo>
                  <a:cubicBezTo>
                    <a:pt x="632" y="504"/>
                    <a:pt x="680" y="456"/>
                    <a:pt x="680" y="397"/>
                  </a:cubicBezTo>
                  <a:cubicBezTo>
                    <a:pt x="680" y="338"/>
                    <a:pt x="632" y="290"/>
                    <a:pt x="573" y="290"/>
                  </a:cubicBezTo>
                  <a:cubicBezTo>
                    <a:pt x="527" y="290"/>
                    <a:pt x="487" y="319"/>
                    <a:pt x="472" y="361"/>
                  </a:cubicBezTo>
                  <a:cubicBezTo>
                    <a:pt x="472" y="361"/>
                    <a:pt x="468" y="377"/>
                    <a:pt x="461" y="377"/>
                  </a:cubicBezTo>
                  <a:cubicBezTo>
                    <a:pt x="445" y="377"/>
                    <a:pt x="445" y="377"/>
                    <a:pt x="445" y="377"/>
                  </a:cubicBezTo>
                  <a:cubicBezTo>
                    <a:pt x="439" y="377"/>
                    <a:pt x="432" y="365"/>
                    <a:pt x="432" y="365"/>
                  </a:cubicBezTo>
                  <a:cubicBezTo>
                    <a:pt x="421" y="345"/>
                    <a:pt x="400" y="332"/>
                    <a:pt x="376" y="332"/>
                  </a:cubicBezTo>
                  <a:cubicBezTo>
                    <a:pt x="369" y="332"/>
                    <a:pt x="362" y="334"/>
                    <a:pt x="355" y="336"/>
                  </a:cubicBezTo>
                  <a:cubicBezTo>
                    <a:pt x="340" y="307"/>
                    <a:pt x="340" y="307"/>
                    <a:pt x="340" y="307"/>
                  </a:cubicBezTo>
                  <a:cubicBezTo>
                    <a:pt x="358" y="295"/>
                    <a:pt x="369" y="276"/>
                    <a:pt x="369" y="253"/>
                  </a:cubicBezTo>
                  <a:cubicBezTo>
                    <a:pt x="369" y="231"/>
                    <a:pt x="358" y="211"/>
                    <a:pt x="341" y="199"/>
                  </a:cubicBezTo>
                  <a:cubicBezTo>
                    <a:pt x="356" y="169"/>
                    <a:pt x="356" y="169"/>
                    <a:pt x="356" y="169"/>
                  </a:cubicBezTo>
                  <a:cubicBezTo>
                    <a:pt x="362" y="171"/>
                    <a:pt x="369" y="172"/>
                    <a:pt x="376" y="172"/>
                  </a:cubicBezTo>
                  <a:cubicBezTo>
                    <a:pt x="400" y="172"/>
                    <a:pt x="421" y="160"/>
                    <a:pt x="432" y="140"/>
                  </a:cubicBezTo>
                  <a:cubicBezTo>
                    <a:pt x="432" y="140"/>
                    <a:pt x="439" y="128"/>
                    <a:pt x="445" y="128"/>
                  </a:cubicBezTo>
                  <a:cubicBezTo>
                    <a:pt x="461" y="128"/>
                    <a:pt x="461" y="128"/>
                    <a:pt x="461" y="128"/>
                  </a:cubicBezTo>
                  <a:cubicBezTo>
                    <a:pt x="468" y="128"/>
                    <a:pt x="472" y="144"/>
                    <a:pt x="472" y="144"/>
                  </a:cubicBezTo>
                  <a:cubicBezTo>
                    <a:pt x="487" y="185"/>
                    <a:pt x="527" y="215"/>
                    <a:pt x="573" y="215"/>
                  </a:cubicBezTo>
                  <a:cubicBezTo>
                    <a:pt x="632" y="215"/>
                    <a:pt x="680" y="167"/>
                    <a:pt x="680" y="107"/>
                  </a:cubicBezTo>
                  <a:cubicBezTo>
                    <a:pt x="680" y="48"/>
                    <a:pt x="632" y="0"/>
                    <a:pt x="573" y="0"/>
                  </a:cubicBezTo>
                  <a:cubicBezTo>
                    <a:pt x="527" y="0"/>
                    <a:pt x="487" y="30"/>
                    <a:pt x="472" y="71"/>
                  </a:cubicBezTo>
                  <a:cubicBezTo>
                    <a:pt x="472" y="71"/>
                    <a:pt x="468" y="87"/>
                    <a:pt x="461" y="87"/>
                  </a:cubicBezTo>
                  <a:cubicBezTo>
                    <a:pt x="445" y="87"/>
                    <a:pt x="445" y="87"/>
                    <a:pt x="445" y="87"/>
                  </a:cubicBezTo>
                  <a:cubicBezTo>
                    <a:pt x="439" y="87"/>
                    <a:pt x="432" y="75"/>
                    <a:pt x="432" y="75"/>
                  </a:cubicBezTo>
                  <a:cubicBezTo>
                    <a:pt x="421" y="55"/>
                    <a:pt x="400" y="42"/>
                    <a:pt x="376" y="42"/>
                  </a:cubicBezTo>
                  <a:cubicBezTo>
                    <a:pt x="340" y="42"/>
                    <a:pt x="311" y="72"/>
                    <a:pt x="311" y="107"/>
                  </a:cubicBezTo>
                  <a:cubicBezTo>
                    <a:pt x="311" y="130"/>
                    <a:pt x="322" y="150"/>
                    <a:pt x="340" y="162"/>
                  </a:cubicBezTo>
                  <a:cubicBezTo>
                    <a:pt x="325" y="191"/>
                    <a:pt x="325" y="191"/>
                    <a:pt x="325" y="191"/>
                  </a:cubicBezTo>
                  <a:cubicBezTo>
                    <a:pt x="318" y="189"/>
                    <a:pt x="311" y="188"/>
                    <a:pt x="304" y="188"/>
                  </a:cubicBezTo>
                  <a:cubicBezTo>
                    <a:pt x="280" y="188"/>
                    <a:pt x="259" y="201"/>
                    <a:pt x="248" y="220"/>
                  </a:cubicBezTo>
                  <a:cubicBezTo>
                    <a:pt x="248" y="220"/>
                    <a:pt x="242" y="233"/>
                    <a:pt x="235" y="233"/>
                  </a:cubicBezTo>
                  <a:cubicBezTo>
                    <a:pt x="219" y="233"/>
                    <a:pt x="219" y="233"/>
                    <a:pt x="219" y="233"/>
                  </a:cubicBezTo>
                  <a:cubicBezTo>
                    <a:pt x="212" y="233"/>
                    <a:pt x="208" y="216"/>
                    <a:pt x="208" y="216"/>
                  </a:cubicBezTo>
                  <a:cubicBezTo>
                    <a:pt x="193" y="175"/>
                    <a:pt x="154" y="146"/>
                    <a:pt x="107" y="146"/>
                  </a:cubicBezTo>
                  <a:cubicBezTo>
                    <a:pt x="48" y="146"/>
                    <a:pt x="0" y="194"/>
                    <a:pt x="0" y="253"/>
                  </a:cubicBezTo>
                  <a:cubicBezTo>
                    <a:pt x="0" y="312"/>
                    <a:pt x="48" y="360"/>
                    <a:pt x="107" y="360"/>
                  </a:cubicBezTo>
                  <a:cubicBezTo>
                    <a:pt x="154" y="360"/>
                    <a:pt x="193" y="331"/>
                    <a:pt x="208" y="290"/>
                  </a:cubicBezTo>
                  <a:cubicBezTo>
                    <a:pt x="208" y="290"/>
                    <a:pt x="212" y="273"/>
                    <a:pt x="219" y="273"/>
                  </a:cubicBezTo>
                  <a:cubicBezTo>
                    <a:pt x="235" y="273"/>
                    <a:pt x="235" y="273"/>
                    <a:pt x="235" y="273"/>
                  </a:cubicBezTo>
                  <a:cubicBezTo>
                    <a:pt x="242" y="273"/>
                    <a:pt x="248" y="286"/>
                    <a:pt x="248" y="286"/>
                  </a:cubicBezTo>
                  <a:cubicBezTo>
                    <a:pt x="259" y="305"/>
                    <a:pt x="280" y="318"/>
                    <a:pt x="304" y="318"/>
                  </a:cubicBezTo>
                  <a:cubicBezTo>
                    <a:pt x="311" y="318"/>
                    <a:pt x="318" y="317"/>
                    <a:pt x="324" y="315"/>
                  </a:cubicBezTo>
                  <a:cubicBezTo>
                    <a:pt x="339" y="344"/>
                    <a:pt x="339" y="344"/>
                    <a:pt x="339" y="344"/>
                  </a:cubicBezTo>
                  <a:cubicBezTo>
                    <a:pt x="322" y="356"/>
                    <a:pt x="311" y="375"/>
                    <a:pt x="311" y="397"/>
                  </a:cubicBezTo>
                  <a:cubicBezTo>
                    <a:pt x="311" y="420"/>
                    <a:pt x="322" y="440"/>
                    <a:pt x="340" y="451"/>
                  </a:cubicBezTo>
                  <a:cubicBezTo>
                    <a:pt x="325" y="481"/>
                    <a:pt x="325" y="481"/>
                    <a:pt x="325" y="481"/>
                  </a:cubicBezTo>
                  <a:cubicBezTo>
                    <a:pt x="318" y="479"/>
                    <a:pt x="311" y="477"/>
                    <a:pt x="304" y="477"/>
                  </a:cubicBezTo>
                  <a:cubicBezTo>
                    <a:pt x="280" y="477"/>
                    <a:pt x="259" y="490"/>
                    <a:pt x="248" y="510"/>
                  </a:cubicBezTo>
                  <a:cubicBezTo>
                    <a:pt x="248" y="510"/>
                    <a:pt x="242" y="522"/>
                    <a:pt x="235" y="522"/>
                  </a:cubicBezTo>
                  <a:cubicBezTo>
                    <a:pt x="219" y="522"/>
                    <a:pt x="219" y="522"/>
                    <a:pt x="219" y="522"/>
                  </a:cubicBezTo>
                  <a:cubicBezTo>
                    <a:pt x="212" y="522"/>
                    <a:pt x="208" y="506"/>
                    <a:pt x="208" y="506"/>
                  </a:cubicBezTo>
                  <a:cubicBezTo>
                    <a:pt x="193" y="464"/>
                    <a:pt x="154" y="435"/>
                    <a:pt x="107" y="435"/>
                  </a:cubicBezTo>
                  <a:cubicBezTo>
                    <a:pt x="48" y="435"/>
                    <a:pt x="0" y="483"/>
                    <a:pt x="0" y="542"/>
                  </a:cubicBezTo>
                  <a:cubicBezTo>
                    <a:pt x="0" y="602"/>
                    <a:pt x="48" y="649"/>
                    <a:pt x="107" y="649"/>
                  </a:cubicBezTo>
                  <a:cubicBezTo>
                    <a:pt x="154" y="649"/>
                    <a:pt x="193" y="620"/>
                    <a:pt x="208" y="579"/>
                  </a:cubicBezTo>
                  <a:cubicBezTo>
                    <a:pt x="208" y="579"/>
                    <a:pt x="212" y="562"/>
                    <a:pt x="219" y="562"/>
                  </a:cubicBezTo>
                  <a:cubicBezTo>
                    <a:pt x="235" y="562"/>
                    <a:pt x="235" y="562"/>
                    <a:pt x="235" y="562"/>
                  </a:cubicBezTo>
                  <a:cubicBezTo>
                    <a:pt x="242" y="562"/>
                    <a:pt x="248" y="575"/>
                    <a:pt x="248" y="575"/>
                  </a:cubicBezTo>
                  <a:cubicBezTo>
                    <a:pt x="259" y="594"/>
                    <a:pt x="280" y="607"/>
                    <a:pt x="304" y="607"/>
                  </a:cubicBezTo>
                  <a:cubicBezTo>
                    <a:pt x="311" y="607"/>
                    <a:pt x="318" y="606"/>
                    <a:pt x="324" y="604"/>
                  </a:cubicBezTo>
                  <a:cubicBezTo>
                    <a:pt x="339" y="633"/>
                    <a:pt x="339" y="633"/>
                    <a:pt x="339" y="633"/>
                  </a:cubicBezTo>
                  <a:cubicBezTo>
                    <a:pt x="322" y="645"/>
                    <a:pt x="311" y="665"/>
                    <a:pt x="311" y="687"/>
                  </a:cubicBezTo>
                  <a:cubicBezTo>
                    <a:pt x="311" y="723"/>
                    <a:pt x="340" y="752"/>
                    <a:pt x="376" y="752"/>
                  </a:cubicBezTo>
                  <a:cubicBezTo>
                    <a:pt x="400" y="752"/>
                    <a:pt x="421" y="739"/>
                    <a:pt x="432" y="719"/>
                  </a:cubicBezTo>
                  <a:cubicBezTo>
                    <a:pt x="432" y="719"/>
                    <a:pt x="439" y="707"/>
                    <a:pt x="445" y="707"/>
                  </a:cubicBezTo>
                  <a:cubicBezTo>
                    <a:pt x="461" y="707"/>
                    <a:pt x="461" y="707"/>
                    <a:pt x="461" y="707"/>
                  </a:cubicBezTo>
                  <a:cubicBezTo>
                    <a:pt x="468" y="707"/>
                    <a:pt x="472" y="723"/>
                    <a:pt x="472" y="723"/>
                  </a:cubicBezTo>
                  <a:cubicBezTo>
                    <a:pt x="487" y="764"/>
                    <a:pt x="527" y="794"/>
                    <a:pt x="573" y="794"/>
                  </a:cubicBezTo>
                  <a:cubicBezTo>
                    <a:pt x="632" y="794"/>
                    <a:pt x="680" y="746"/>
                    <a:pt x="680" y="687"/>
                  </a:cubicBezTo>
                  <a:cubicBezTo>
                    <a:pt x="680" y="628"/>
                    <a:pt x="632" y="580"/>
                    <a:pt x="573" y="580"/>
                  </a:cubicBezTo>
                  <a:cubicBezTo>
                    <a:pt x="527" y="580"/>
                    <a:pt x="487" y="609"/>
                    <a:pt x="472" y="650"/>
                  </a:cubicBezTo>
                  <a:cubicBezTo>
                    <a:pt x="472" y="650"/>
                    <a:pt x="468" y="667"/>
                    <a:pt x="461" y="667"/>
                  </a:cubicBezTo>
                  <a:cubicBezTo>
                    <a:pt x="445" y="667"/>
                    <a:pt x="445" y="667"/>
                    <a:pt x="445" y="667"/>
                  </a:cubicBezTo>
                  <a:cubicBezTo>
                    <a:pt x="439" y="667"/>
                    <a:pt x="432" y="654"/>
                    <a:pt x="432" y="654"/>
                  </a:cubicBezTo>
                  <a:cubicBezTo>
                    <a:pt x="421" y="635"/>
                    <a:pt x="400" y="622"/>
                    <a:pt x="376" y="622"/>
                  </a:cubicBezTo>
                  <a:cubicBezTo>
                    <a:pt x="369" y="622"/>
                    <a:pt x="361" y="623"/>
                    <a:pt x="355" y="625"/>
                  </a:cubicBezTo>
                  <a:cubicBezTo>
                    <a:pt x="340" y="596"/>
                    <a:pt x="340" y="596"/>
                    <a:pt x="340" y="596"/>
                  </a:cubicBezTo>
                  <a:cubicBezTo>
                    <a:pt x="358" y="585"/>
                    <a:pt x="369" y="565"/>
                    <a:pt x="369" y="542"/>
                  </a:cubicBezTo>
                  <a:cubicBezTo>
                    <a:pt x="369" y="520"/>
                    <a:pt x="358" y="500"/>
                    <a:pt x="341" y="489"/>
                  </a:cubicBezTo>
                  <a:cubicBezTo>
                    <a:pt x="356" y="459"/>
                    <a:pt x="356" y="459"/>
                    <a:pt x="356" y="459"/>
                  </a:cubicBezTo>
                  <a:cubicBezTo>
                    <a:pt x="362" y="461"/>
                    <a:pt x="369" y="462"/>
                    <a:pt x="376" y="462"/>
                  </a:cubicBezTo>
                  <a:close/>
                </a:path>
              </a:pathLst>
            </a:custGeom>
            <a:gradFill flip="none" rotWithShape="1">
              <a:gsLst>
                <a:gs pos="0">
                  <a:srgbClr val="D0CFCC"/>
                </a:gs>
                <a:gs pos="76000">
                  <a:schemeClr val="bg1">
                    <a:lumMod val="85000"/>
                  </a:schemeClr>
                </a:gs>
                <a:gs pos="100000">
                  <a:srgbClr val="FEFCFB"/>
                </a:gs>
              </a:gsLst>
              <a:lin ang="10800000" scaled="1"/>
              <a:tileRect/>
            </a:gradFill>
            <a:ln w="9525">
              <a:solidFill>
                <a:schemeClr val="bg1"/>
              </a:solidFill>
              <a:round/>
              <a:headEnd/>
              <a:tailEnd/>
            </a:ln>
            <a:effectLst>
              <a:outerShdw blurRad="279400" dist="2540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10"/>
            <p:cNvSpPr/>
            <p:nvPr/>
          </p:nvSpPr>
          <p:spPr>
            <a:xfrm>
              <a:off x="5915761" y="1830010"/>
              <a:ext cx="610968" cy="610968"/>
            </a:xfrm>
            <a:prstGeom prst="ellipse">
              <a:avLst/>
            </a:prstGeom>
            <a:gradFill flip="none" rotWithShape="1">
              <a:gsLst>
                <a:gs pos="0">
                  <a:schemeClr val="accent1"/>
                </a:gs>
                <a:gs pos="100000">
                  <a:schemeClr val="accent1">
                    <a:lumMod val="60000"/>
                    <a:lumOff val="40000"/>
                  </a:schemeClr>
                </a:gs>
              </a:gsLst>
              <a:lin ang="2700000" scaled="1"/>
              <a:tileRect/>
            </a:gradFill>
            <a:ln w="28575">
              <a:gradFill flip="none" rotWithShape="1">
                <a:gsLst>
                  <a:gs pos="0">
                    <a:schemeClr val="accent1"/>
                  </a:gs>
                  <a:gs pos="0">
                    <a:schemeClr val="accent1"/>
                  </a:gs>
                  <a:gs pos="100000">
                    <a:schemeClr val="accent1">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10"/>
            <p:cNvSpPr/>
            <p:nvPr/>
          </p:nvSpPr>
          <p:spPr>
            <a:xfrm>
              <a:off x="5915761" y="3623374"/>
              <a:ext cx="610968" cy="610968"/>
            </a:xfrm>
            <a:prstGeom prst="ellipse">
              <a:avLst/>
            </a:prstGeom>
            <a:gradFill flip="none" rotWithShape="1">
              <a:gsLst>
                <a:gs pos="0">
                  <a:schemeClr val="accent3"/>
                </a:gs>
                <a:gs pos="100000">
                  <a:schemeClr val="accent3">
                    <a:lumMod val="60000"/>
                    <a:lumOff val="40000"/>
                  </a:schemeClr>
                </a:gs>
              </a:gsLst>
              <a:lin ang="2700000" scaled="1"/>
              <a:tileRect/>
            </a:gradFill>
            <a:ln w="28575">
              <a:gradFill flip="none" rotWithShape="1">
                <a:gsLst>
                  <a:gs pos="0">
                    <a:srgbClr val="FED255"/>
                  </a:gs>
                  <a:gs pos="0">
                    <a:schemeClr val="accent3"/>
                  </a:gs>
                  <a:gs pos="100000">
                    <a:schemeClr val="accent3">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10"/>
            <p:cNvSpPr/>
            <p:nvPr/>
          </p:nvSpPr>
          <p:spPr>
            <a:xfrm>
              <a:off x="5915761" y="5416738"/>
              <a:ext cx="610968" cy="610968"/>
            </a:xfrm>
            <a:prstGeom prst="ellipse">
              <a:avLst/>
            </a:prstGeom>
            <a:gradFill flip="none" rotWithShape="1">
              <a:gsLst>
                <a:gs pos="0">
                  <a:schemeClr val="accent5"/>
                </a:gs>
                <a:gs pos="100000">
                  <a:schemeClr val="accent5">
                    <a:lumMod val="60000"/>
                    <a:lumOff val="40000"/>
                  </a:schemeClr>
                </a:gs>
              </a:gsLst>
              <a:lin ang="2700000" scaled="1"/>
              <a:tileRect/>
            </a:gradFill>
            <a:ln w="28575">
              <a:gradFill flip="none" rotWithShape="1">
                <a:gsLst>
                  <a:gs pos="0">
                    <a:srgbClr val="FED255"/>
                  </a:gs>
                  <a:gs pos="0">
                    <a:schemeClr val="accent5"/>
                  </a:gs>
                  <a:gs pos="100000">
                    <a:schemeClr val="accent5">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5469598" y="2726692"/>
              <a:ext cx="610968" cy="610968"/>
            </a:xfrm>
            <a:prstGeom prst="ellipse">
              <a:avLst/>
            </a:prstGeom>
            <a:gradFill flip="none" rotWithShape="1">
              <a:gsLst>
                <a:gs pos="0">
                  <a:schemeClr val="accent2"/>
                </a:gs>
                <a:gs pos="100000">
                  <a:schemeClr val="accent2">
                    <a:lumMod val="60000"/>
                    <a:lumOff val="40000"/>
                  </a:schemeClr>
                </a:gs>
              </a:gsLst>
              <a:lin ang="2700000" scaled="1"/>
              <a:tileRect/>
            </a:gradFill>
            <a:ln w="28575">
              <a:gradFill flip="none" rotWithShape="1">
                <a:gsLst>
                  <a:gs pos="0">
                    <a:schemeClr val="accent2"/>
                  </a:gs>
                  <a:gs pos="0">
                    <a:schemeClr val="accent2"/>
                  </a:gs>
                  <a:gs pos="100000">
                    <a:schemeClr val="accent2">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0"/>
            <p:cNvSpPr/>
            <p:nvPr/>
          </p:nvSpPr>
          <p:spPr>
            <a:xfrm>
              <a:off x="5469598" y="4520056"/>
              <a:ext cx="610968" cy="610968"/>
            </a:xfrm>
            <a:prstGeom prst="ellipse">
              <a:avLst/>
            </a:prstGeom>
            <a:gradFill flip="none" rotWithShape="1">
              <a:gsLst>
                <a:gs pos="0">
                  <a:schemeClr val="accent4"/>
                </a:gs>
                <a:gs pos="100000">
                  <a:schemeClr val="accent4">
                    <a:lumMod val="60000"/>
                    <a:lumOff val="40000"/>
                  </a:schemeClr>
                </a:gs>
              </a:gsLst>
              <a:lin ang="2700000" scaled="1"/>
              <a:tileRect/>
            </a:gradFill>
            <a:ln w="28575">
              <a:gradFill flip="none" rotWithShape="1">
                <a:gsLst>
                  <a:gs pos="0">
                    <a:srgbClr val="FED255"/>
                  </a:gs>
                  <a:gs pos="0">
                    <a:schemeClr val="accent4"/>
                  </a:gs>
                  <a:gs pos="100000">
                    <a:schemeClr val="accent4">
                      <a:lumMod val="60000"/>
                      <a:lumOff val="40000"/>
                    </a:schemeClr>
                  </a:gs>
                </a:gsLst>
                <a:lin ang="13500000" scaled="0"/>
                <a:tileRect/>
              </a:grad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60"/>
            <p:cNvSpPr/>
            <p:nvPr/>
          </p:nvSpPr>
          <p:spPr>
            <a:xfrm>
              <a:off x="6933333" y="1623165"/>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60"/>
            <p:cNvSpPr/>
            <p:nvPr/>
          </p:nvSpPr>
          <p:spPr>
            <a:xfrm>
              <a:off x="4061179" y="2519847"/>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60"/>
            <p:cNvSpPr/>
            <p:nvPr/>
          </p:nvSpPr>
          <p:spPr>
            <a:xfrm>
              <a:off x="4061179" y="4313211"/>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60"/>
            <p:cNvSpPr/>
            <p:nvPr/>
          </p:nvSpPr>
          <p:spPr>
            <a:xfrm>
              <a:off x="6933333" y="3416529"/>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60"/>
            <p:cNvSpPr/>
            <p:nvPr/>
          </p:nvSpPr>
          <p:spPr>
            <a:xfrm>
              <a:off x="6933333" y="5208630"/>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18"/>
            <p:cNvSpPr txBox="1"/>
            <p:nvPr/>
          </p:nvSpPr>
          <p:spPr>
            <a:xfrm>
              <a:off x="5946169" y="1873884"/>
              <a:ext cx="585417" cy="523220"/>
            </a:xfrm>
            <a:prstGeom prst="rect">
              <a:avLst/>
            </a:prstGeom>
            <a:noFill/>
          </p:spPr>
          <p:txBody>
            <a:bodyPr wrap="none" rtlCol="0">
              <a:spAutoFit/>
            </a:bodyPr>
            <a:lstStyle/>
            <a:p>
              <a:r>
                <a:rPr lang="en-US" sz="2800" b="1" dirty="0">
                  <a:solidFill>
                    <a:schemeClr val="bg2"/>
                  </a:solidFill>
                  <a:cs typeface="+mn-ea"/>
                  <a:sym typeface="+mn-lt"/>
                </a:rPr>
                <a:t>01</a:t>
              </a:r>
              <a:endParaRPr lang="en-GB" sz="2800" b="1" dirty="0">
                <a:solidFill>
                  <a:schemeClr val="bg2"/>
                </a:solidFill>
                <a:cs typeface="+mn-ea"/>
                <a:sym typeface="+mn-lt"/>
              </a:endParaRPr>
            </a:p>
          </p:txBody>
        </p:sp>
        <p:sp>
          <p:nvSpPr>
            <p:cNvPr id="20" name="TextBox 19"/>
            <p:cNvSpPr txBox="1"/>
            <p:nvPr/>
          </p:nvSpPr>
          <p:spPr>
            <a:xfrm>
              <a:off x="5500006" y="2772979"/>
              <a:ext cx="585417" cy="523220"/>
            </a:xfrm>
            <a:prstGeom prst="rect">
              <a:avLst/>
            </a:prstGeom>
            <a:noFill/>
          </p:spPr>
          <p:txBody>
            <a:bodyPr wrap="none" rtlCol="0">
              <a:spAutoFit/>
            </a:bodyPr>
            <a:lstStyle/>
            <a:p>
              <a:r>
                <a:rPr lang="en-US" sz="2800" b="1">
                  <a:solidFill>
                    <a:schemeClr val="bg2"/>
                  </a:solidFill>
                  <a:cs typeface="+mn-ea"/>
                  <a:sym typeface="+mn-lt"/>
                </a:rPr>
                <a:t>02</a:t>
              </a:r>
              <a:endParaRPr lang="en-GB" sz="2800" b="1">
                <a:solidFill>
                  <a:schemeClr val="bg2"/>
                </a:solidFill>
                <a:cs typeface="+mn-ea"/>
                <a:sym typeface="+mn-lt"/>
              </a:endParaRPr>
            </a:p>
          </p:txBody>
        </p:sp>
        <p:sp>
          <p:nvSpPr>
            <p:cNvPr id="21" name="TextBox 20"/>
            <p:cNvSpPr txBox="1"/>
            <p:nvPr/>
          </p:nvSpPr>
          <p:spPr>
            <a:xfrm>
              <a:off x="5950067" y="3667391"/>
              <a:ext cx="585417" cy="523220"/>
            </a:xfrm>
            <a:prstGeom prst="rect">
              <a:avLst/>
            </a:prstGeom>
            <a:noFill/>
          </p:spPr>
          <p:txBody>
            <a:bodyPr wrap="none" rtlCol="0">
              <a:spAutoFit/>
            </a:bodyPr>
            <a:lstStyle/>
            <a:p>
              <a:r>
                <a:rPr lang="en-US" sz="2800" b="1">
                  <a:solidFill>
                    <a:schemeClr val="bg2"/>
                  </a:solidFill>
                  <a:cs typeface="+mn-ea"/>
                  <a:sym typeface="+mn-lt"/>
                </a:rPr>
                <a:t>03</a:t>
              </a:r>
              <a:endParaRPr lang="en-GB" sz="2800" b="1">
                <a:solidFill>
                  <a:schemeClr val="bg2"/>
                </a:solidFill>
                <a:cs typeface="+mn-ea"/>
                <a:sym typeface="+mn-lt"/>
              </a:endParaRPr>
            </a:p>
          </p:txBody>
        </p:sp>
        <p:sp>
          <p:nvSpPr>
            <p:cNvPr id="22" name="TextBox 21"/>
            <p:cNvSpPr txBox="1"/>
            <p:nvPr/>
          </p:nvSpPr>
          <p:spPr>
            <a:xfrm>
              <a:off x="5500005" y="4561033"/>
              <a:ext cx="585417" cy="523220"/>
            </a:xfrm>
            <a:prstGeom prst="rect">
              <a:avLst/>
            </a:prstGeom>
            <a:noFill/>
          </p:spPr>
          <p:txBody>
            <a:bodyPr wrap="none" rtlCol="0">
              <a:spAutoFit/>
            </a:bodyPr>
            <a:lstStyle/>
            <a:p>
              <a:r>
                <a:rPr lang="en-US" sz="2800" b="1">
                  <a:solidFill>
                    <a:schemeClr val="bg2"/>
                  </a:solidFill>
                  <a:cs typeface="+mn-ea"/>
                  <a:sym typeface="+mn-lt"/>
                </a:rPr>
                <a:t>04</a:t>
              </a:r>
              <a:endParaRPr lang="en-GB" sz="2800" b="1">
                <a:solidFill>
                  <a:schemeClr val="bg2"/>
                </a:solidFill>
                <a:cs typeface="+mn-ea"/>
                <a:sym typeface="+mn-lt"/>
              </a:endParaRPr>
            </a:p>
          </p:txBody>
        </p:sp>
        <p:sp>
          <p:nvSpPr>
            <p:cNvPr id="23" name="TextBox 22"/>
            <p:cNvSpPr txBox="1"/>
            <p:nvPr/>
          </p:nvSpPr>
          <p:spPr>
            <a:xfrm>
              <a:off x="5946169" y="5459349"/>
              <a:ext cx="585417" cy="523220"/>
            </a:xfrm>
            <a:prstGeom prst="rect">
              <a:avLst/>
            </a:prstGeom>
            <a:noFill/>
          </p:spPr>
          <p:txBody>
            <a:bodyPr wrap="none" rtlCol="0">
              <a:spAutoFit/>
            </a:bodyPr>
            <a:lstStyle/>
            <a:p>
              <a:r>
                <a:rPr lang="en-US" sz="2800" b="1">
                  <a:solidFill>
                    <a:schemeClr val="bg2"/>
                  </a:solidFill>
                  <a:cs typeface="+mn-ea"/>
                  <a:sym typeface="+mn-lt"/>
                </a:rPr>
                <a:t>05</a:t>
              </a:r>
              <a:endParaRPr lang="en-GB" sz="2800" b="1">
                <a:solidFill>
                  <a:schemeClr val="bg2"/>
                </a:solidFill>
                <a:cs typeface="+mn-ea"/>
                <a:sym typeface="+mn-lt"/>
              </a:endParaRPr>
            </a:p>
          </p:txBody>
        </p:sp>
        <p:grpSp>
          <p:nvGrpSpPr>
            <p:cNvPr id="24" name="Group 23"/>
            <p:cNvGrpSpPr/>
            <p:nvPr/>
          </p:nvGrpSpPr>
          <p:grpSpPr>
            <a:xfrm>
              <a:off x="7218010" y="3696289"/>
              <a:ext cx="464344" cy="465138"/>
              <a:chOff x="7287419" y="3505994"/>
              <a:chExt cx="464344" cy="465138"/>
            </a:xfrm>
            <a:solidFill>
              <a:schemeClr val="tx1"/>
            </a:solidFill>
          </p:grpSpPr>
          <p:sp>
            <p:nvSpPr>
              <p:cNvPr id="25"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26"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27"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28"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29"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30"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grpSp>
        <p:grpSp>
          <p:nvGrpSpPr>
            <p:cNvPr id="31" name="Group 30"/>
            <p:cNvGrpSpPr/>
            <p:nvPr/>
          </p:nvGrpSpPr>
          <p:grpSpPr>
            <a:xfrm>
              <a:off x="7242406" y="5488787"/>
              <a:ext cx="406400" cy="464344"/>
              <a:chOff x="9174163" y="2577307"/>
              <a:chExt cx="406400" cy="464344"/>
            </a:xfrm>
            <a:solidFill>
              <a:schemeClr val="tx1"/>
            </a:solidFill>
          </p:grpSpPr>
          <p:sp>
            <p:nvSpPr>
              <p:cNvPr id="32" name="AutoShape 48"/>
              <p:cNvSpPr>
                <a:spLocks/>
              </p:cNvSpPr>
              <p:nvPr/>
            </p:nvSpPr>
            <p:spPr bwMode="auto">
              <a:xfrm>
                <a:off x="9174163" y="257730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3" name="AutoShape 49"/>
              <p:cNvSpPr>
                <a:spLocks/>
              </p:cNvSpPr>
              <p:nvPr/>
            </p:nvSpPr>
            <p:spPr bwMode="auto">
              <a:xfrm>
                <a:off x="9493250" y="294005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4" name="AutoShape 50"/>
              <p:cNvSpPr>
                <a:spLocks/>
              </p:cNvSpPr>
              <p:nvPr/>
            </p:nvSpPr>
            <p:spPr bwMode="auto">
              <a:xfrm>
                <a:off x="9493250" y="285273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5" name="AutoShape 51"/>
              <p:cNvSpPr>
                <a:spLocks/>
              </p:cNvSpPr>
              <p:nvPr/>
            </p:nvSpPr>
            <p:spPr bwMode="auto">
              <a:xfrm>
                <a:off x="9493250" y="276542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36" name="Group 35"/>
            <p:cNvGrpSpPr/>
            <p:nvPr/>
          </p:nvGrpSpPr>
          <p:grpSpPr>
            <a:xfrm>
              <a:off x="7213434" y="1897172"/>
              <a:ext cx="464344" cy="464344"/>
              <a:chOff x="7287419" y="2577307"/>
              <a:chExt cx="464344" cy="464344"/>
            </a:xfrm>
            <a:solidFill>
              <a:schemeClr val="tx1"/>
            </a:solidFill>
          </p:grpSpPr>
          <p:sp>
            <p:nvSpPr>
              <p:cNvPr id="37"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8"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9"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0" name="Group 39"/>
            <p:cNvGrpSpPr/>
            <p:nvPr/>
          </p:nvGrpSpPr>
          <p:grpSpPr>
            <a:xfrm>
              <a:off x="4356020" y="2807338"/>
              <a:ext cx="434975" cy="464344"/>
              <a:chOff x="9159875" y="1647825"/>
              <a:chExt cx="434975" cy="464344"/>
            </a:xfrm>
            <a:solidFill>
              <a:schemeClr val="tx1"/>
            </a:solidFill>
          </p:grpSpPr>
          <p:sp>
            <p:nvSpPr>
              <p:cNvPr id="4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4" name="Group 43"/>
            <p:cNvGrpSpPr/>
            <p:nvPr/>
          </p:nvGrpSpPr>
          <p:grpSpPr>
            <a:xfrm>
              <a:off x="4338328" y="4641271"/>
              <a:ext cx="464344" cy="362744"/>
              <a:chOff x="2581275" y="1710532"/>
              <a:chExt cx="464344" cy="362744"/>
            </a:xfrm>
            <a:solidFill>
              <a:schemeClr val="tx1"/>
            </a:solidFill>
          </p:grpSpPr>
          <p:sp>
            <p:nvSpPr>
              <p:cNvPr id="45"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6"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7"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8"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9"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50"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51"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53" name="Group 52"/>
          <p:cNvGrpSpPr/>
          <p:nvPr/>
        </p:nvGrpSpPr>
        <p:grpSpPr>
          <a:xfrm>
            <a:off x="8470055" y="1588557"/>
            <a:ext cx="3234236" cy="1081573"/>
            <a:chOff x="8614471" y="2581594"/>
            <a:chExt cx="3234236" cy="1081573"/>
          </a:xfrm>
        </p:grpSpPr>
        <p:sp>
          <p:nvSpPr>
            <p:cNvPr id="54" name="TextBox 53"/>
            <p:cNvSpPr txBox="1"/>
            <p:nvPr/>
          </p:nvSpPr>
          <p:spPr>
            <a:xfrm>
              <a:off x="8614471" y="2581594"/>
              <a:ext cx="1210588" cy="400110"/>
            </a:xfrm>
            <a:prstGeom prst="rect">
              <a:avLst/>
            </a:prstGeom>
            <a:noFill/>
          </p:spPr>
          <p:txBody>
            <a:bodyPr wrap="none" rtlCol="0">
              <a:spAutoFit/>
            </a:bodyPr>
            <a:lstStyle/>
            <a:p>
              <a:r>
                <a:rPr lang="zh-CN" altLang="en-US" sz="2000" b="1" dirty="0">
                  <a:solidFill>
                    <a:schemeClr val="accent1"/>
                  </a:solidFill>
                  <a:cs typeface="+mn-ea"/>
                  <a:sym typeface="+mn-lt"/>
                </a:rPr>
                <a:t>整体概况</a:t>
              </a:r>
              <a:endParaRPr lang="en-GB" sz="2000" b="1" dirty="0">
                <a:solidFill>
                  <a:schemeClr val="accent1"/>
                </a:solidFill>
                <a:cs typeface="+mn-ea"/>
                <a:sym typeface="+mn-lt"/>
              </a:endParaRPr>
            </a:p>
          </p:txBody>
        </p:sp>
        <p:sp>
          <p:nvSpPr>
            <p:cNvPr id="55" name="Rectangle 54"/>
            <p:cNvSpPr/>
            <p:nvPr/>
          </p:nvSpPr>
          <p:spPr>
            <a:xfrm>
              <a:off x="8614471" y="2924503"/>
              <a:ext cx="3234236" cy="738664"/>
            </a:xfrm>
            <a:prstGeom prst="rect">
              <a:avLst/>
            </a:prstGeom>
          </p:spPr>
          <p:txBody>
            <a:bodyPr wrap="square">
              <a:spAutoFit/>
            </a:bodyPr>
            <a:lstStyle/>
            <a:p>
              <a:r>
                <a:rPr lang="en-GB" sz="1400">
                  <a:cs typeface="+mn-ea"/>
                  <a:sym typeface="+mn-lt"/>
                </a:rPr>
                <a:t>Lorem ipsum dolor sit amet, consectetuer adipiscing elit, sed diam nonummy nibh euismod tincidunt ut</a:t>
              </a:r>
            </a:p>
          </p:txBody>
        </p:sp>
      </p:grpSp>
      <p:grpSp>
        <p:nvGrpSpPr>
          <p:cNvPr id="56" name="Group 55"/>
          <p:cNvGrpSpPr/>
          <p:nvPr/>
        </p:nvGrpSpPr>
        <p:grpSpPr>
          <a:xfrm>
            <a:off x="8470055" y="3388071"/>
            <a:ext cx="3234236" cy="1081573"/>
            <a:chOff x="8614471" y="2581594"/>
            <a:chExt cx="3234236" cy="1081573"/>
          </a:xfrm>
        </p:grpSpPr>
        <p:sp>
          <p:nvSpPr>
            <p:cNvPr id="57" name="TextBox 56"/>
            <p:cNvSpPr txBox="1"/>
            <p:nvPr/>
          </p:nvSpPr>
          <p:spPr>
            <a:xfrm>
              <a:off x="8614471" y="2581594"/>
              <a:ext cx="1210588" cy="400110"/>
            </a:xfrm>
            <a:prstGeom prst="rect">
              <a:avLst/>
            </a:prstGeom>
            <a:noFill/>
          </p:spPr>
          <p:txBody>
            <a:bodyPr wrap="none" rtlCol="0">
              <a:spAutoFit/>
            </a:bodyPr>
            <a:lstStyle/>
            <a:p>
              <a:r>
                <a:rPr lang="zh-CN" altLang="en-US" sz="2000" b="1" dirty="0">
                  <a:solidFill>
                    <a:schemeClr val="accent3"/>
                  </a:solidFill>
                  <a:cs typeface="+mn-ea"/>
                  <a:sym typeface="+mn-lt"/>
                </a:rPr>
                <a:t>薪酬福利</a:t>
              </a:r>
              <a:endParaRPr lang="en-GB" sz="2000" b="1" dirty="0">
                <a:solidFill>
                  <a:schemeClr val="accent3"/>
                </a:solidFill>
                <a:cs typeface="+mn-ea"/>
                <a:sym typeface="+mn-lt"/>
              </a:endParaRPr>
            </a:p>
          </p:txBody>
        </p:sp>
        <p:sp>
          <p:nvSpPr>
            <p:cNvPr id="58" name="Rectangle 57"/>
            <p:cNvSpPr/>
            <p:nvPr/>
          </p:nvSpPr>
          <p:spPr>
            <a:xfrm>
              <a:off x="8614471" y="2924503"/>
              <a:ext cx="3234236" cy="738664"/>
            </a:xfrm>
            <a:prstGeom prst="rect">
              <a:avLst/>
            </a:prstGeom>
          </p:spPr>
          <p:txBody>
            <a:bodyPr wrap="square">
              <a:spAutoFit/>
            </a:bodyPr>
            <a:lstStyle/>
            <a:p>
              <a:r>
                <a:rPr lang="en-GB" sz="1400">
                  <a:cs typeface="+mn-ea"/>
                  <a:sym typeface="+mn-lt"/>
                </a:rPr>
                <a:t>Lorem ipsum dolor sit amet, consectetuer adipiscing elit, sed diam nonummy nibh euismod tincidunt ut</a:t>
              </a:r>
            </a:p>
          </p:txBody>
        </p:sp>
      </p:grpSp>
      <p:grpSp>
        <p:nvGrpSpPr>
          <p:cNvPr id="59" name="Group 58"/>
          <p:cNvGrpSpPr/>
          <p:nvPr/>
        </p:nvGrpSpPr>
        <p:grpSpPr>
          <a:xfrm>
            <a:off x="8470055" y="5180172"/>
            <a:ext cx="3234236" cy="1081573"/>
            <a:chOff x="8614471" y="2581594"/>
            <a:chExt cx="3234236" cy="1081573"/>
          </a:xfrm>
        </p:grpSpPr>
        <p:sp>
          <p:nvSpPr>
            <p:cNvPr id="60" name="TextBox 59"/>
            <p:cNvSpPr txBox="1"/>
            <p:nvPr/>
          </p:nvSpPr>
          <p:spPr>
            <a:xfrm>
              <a:off x="8614471" y="2581594"/>
              <a:ext cx="1980029" cy="400110"/>
            </a:xfrm>
            <a:prstGeom prst="rect">
              <a:avLst/>
            </a:prstGeom>
            <a:noFill/>
          </p:spPr>
          <p:txBody>
            <a:bodyPr wrap="none" rtlCol="0">
              <a:spAutoFit/>
            </a:bodyPr>
            <a:lstStyle/>
            <a:p>
              <a:r>
                <a:rPr lang="zh-CN" altLang="en-US" sz="2000" b="1" dirty="0">
                  <a:solidFill>
                    <a:schemeClr val="accent5"/>
                  </a:solidFill>
                  <a:cs typeface="+mn-ea"/>
                  <a:sym typeface="+mn-lt"/>
                </a:rPr>
                <a:t>公司信息化建设</a:t>
              </a:r>
              <a:endParaRPr lang="en-GB" sz="2000" b="1" dirty="0">
                <a:solidFill>
                  <a:schemeClr val="accent5"/>
                </a:solidFill>
                <a:cs typeface="+mn-ea"/>
                <a:sym typeface="+mn-lt"/>
              </a:endParaRPr>
            </a:p>
          </p:txBody>
        </p:sp>
        <p:sp>
          <p:nvSpPr>
            <p:cNvPr id="61" name="Rectangle 60"/>
            <p:cNvSpPr/>
            <p:nvPr/>
          </p:nvSpPr>
          <p:spPr>
            <a:xfrm>
              <a:off x="8614471" y="2924503"/>
              <a:ext cx="3234236" cy="738664"/>
            </a:xfrm>
            <a:prstGeom prst="rect">
              <a:avLst/>
            </a:prstGeom>
          </p:spPr>
          <p:txBody>
            <a:bodyPr wrap="square">
              <a:spAutoFit/>
            </a:bodyPr>
            <a:lstStyle/>
            <a:p>
              <a:r>
                <a:rPr lang="en-GB" sz="1400">
                  <a:cs typeface="+mn-ea"/>
                  <a:sym typeface="+mn-lt"/>
                </a:rPr>
                <a:t>Lorem ipsum dolor sit amet, consectetuer adipiscing elit, sed diam nonummy nibh euismod tincidunt ut</a:t>
              </a:r>
            </a:p>
          </p:txBody>
        </p:sp>
      </p:grpSp>
      <p:grpSp>
        <p:nvGrpSpPr>
          <p:cNvPr id="62" name="Group 61"/>
          <p:cNvGrpSpPr/>
          <p:nvPr/>
        </p:nvGrpSpPr>
        <p:grpSpPr>
          <a:xfrm>
            <a:off x="639608" y="4289397"/>
            <a:ext cx="3234236" cy="1081573"/>
            <a:chOff x="8614471" y="2581594"/>
            <a:chExt cx="3234236" cy="1081573"/>
          </a:xfrm>
        </p:grpSpPr>
        <p:sp>
          <p:nvSpPr>
            <p:cNvPr id="63" name="TextBox 62"/>
            <p:cNvSpPr txBox="1"/>
            <p:nvPr/>
          </p:nvSpPr>
          <p:spPr>
            <a:xfrm>
              <a:off x="10638119" y="2581594"/>
              <a:ext cx="1210588" cy="400110"/>
            </a:xfrm>
            <a:prstGeom prst="rect">
              <a:avLst/>
            </a:prstGeom>
            <a:noFill/>
          </p:spPr>
          <p:txBody>
            <a:bodyPr wrap="none" rtlCol="0">
              <a:spAutoFit/>
            </a:bodyPr>
            <a:lstStyle/>
            <a:p>
              <a:pPr algn="r"/>
              <a:r>
                <a:rPr lang="zh-CN" altLang="en-US" sz="2000" b="1" dirty="0">
                  <a:solidFill>
                    <a:schemeClr val="accent4"/>
                  </a:solidFill>
                  <a:cs typeface="+mn-ea"/>
                  <a:sym typeface="+mn-lt"/>
                </a:rPr>
                <a:t>行政事务</a:t>
              </a:r>
              <a:endParaRPr lang="en-GB" sz="2000" b="1" dirty="0">
                <a:solidFill>
                  <a:schemeClr val="accent4"/>
                </a:solidFill>
                <a:cs typeface="+mn-ea"/>
                <a:sym typeface="+mn-lt"/>
              </a:endParaRPr>
            </a:p>
          </p:txBody>
        </p:sp>
        <p:sp>
          <p:nvSpPr>
            <p:cNvPr id="64" name="Rectangle 63"/>
            <p:cNvSpPr/>
            <p:nvPr/>
          </p:nvSpPr>
          <p:spPr>
            <a:xfrm>
              <a:off x="8614471" y="2924503"/>
              <a:ext cx="3234236" cy="738664"/>
            </a:xfrm>
            <a:prstGeom prst="rect">
              <a:avLst/>
            </a:prstGeom>
          </p:spPr>
          <p:txBody>
            <a:bodyPr wrap="square">
              <a:spAutoFit/>
            </a:bodyPr>
            <a:lstStyle/>
            <a:p>
              <a:pPr algn="r"/>
              <a:r>
                <a:rPr lang="en-GB" sz="1400">
                  <a:cs typeface="+mn-ea"/>
                  <a:sym typeface="+mn-lt"/>
                </a:rPr>
                <a:t>Lorem ipsum dolor sit amet, consectetuer adipiscing elit, sed diam nonummy nibh euismod tincidunt ut</a:t>
              </a:r>
            </a:p>
          </p:txBody>
        </p:sp>
      </p:grpSp>
      <p:grpSp>
        <p:nvGrpSpPr>
          <p:cNvPr id="68" name="Group 67"/>
          <p:cNvGrpSpPr/>
          <p:nvPr/>
        </p:nvGrpSpPr>
        <p:grpSpPr>
          <a:xfrm>
            <a:off x="639608" y="2498723"/>
            <a:ext cx="3234236" cy="1081573"/>
            <a:chOff x="8614471" y="2581594"/>
            <a:chExt cx="3234236" cy="1081573"/>
          </a:xfrm>
        </p:grpSpPr>
        <p:sp>
          <p:nvSpPr>
            <p:cNvPr id="69" name="TextBox 68"/>
            <p:cNvSpPr txBox="1"/>
            <p:nvPr/>
          </p:nvSpPr>
          <p:spPr>
            <a:xfrm>
              <a:off x="9868678" y="2581594"/>
              <a:ext cx="1980029" cy="400110"/>
            </a:xfrm>
            <a:prstGeom prst="rect">
              <a:avLst/>
            </a:prstGeom>
            <a:noFill/>
          </p:spPr>
          <p:txBody>
            <a:bodyPr wrap="none" rtlCol="0">
              <a:spAutoFit/>
            </a:bodyPr>
            <a:lstStyle/>
            <a:p>
              <a:pPr algn="r"/>
              <a:r>
                <a:rPr lang="zh-CN" altLang="en-US" sz="2000" b="1" dirty="0">
                  <a:solidFill>
                    <a:schemeClr val="accent2"/>
                  </a:solidFill>
                  <a:cs typeface="+mn-ea"/>
                  <a:sym typeface="+mn-lt"/>
                </a:rPr>
                <a:t>人员配置与发展</a:t>
              </a:r>
              <a:endParaRPr lang="en-GB" sz="2000" b="1" dirty="0">
                <a:solidFill>
                  <a:schemeClr val="accent2"/>
                </a:solidFill>
                <a:cs typeface="+mn-ea"/>
                <a:sym typeface="+mn-lt"/>
              </a:endParaRPr>
            </a:p>
          </p:txBody>
        </p:sp>
        <p:sp>
          <p:nvSpPr>
            <p:cNvPr id="70" name="Rectangle 69"/>
            <p:cNvSpPr/>
            <p:nvPr/>
          </p:nvSpPr>
          <p:spPr>
            <a:xfrm>
              <a:off x="8614471" y="2924503"/>
              <a:ext cx="3234236" cy="738664"/>
            </a:xfrm>
            <a:prstGeom prst="rect">
              <a:avLst/>
            </a:prstGeom>
          </p:spPr>
          <p:txBody>
            <a:bodyPr wrap="square">
              <a:spAutoFit/>
            </a:bodyPr>
            <a:lstStyle/>
            <a:p>
              <a:pPr algn="r"/>
              <a:r>
                <a:rPr lang="en-GB" sz="1400">
                  <a:cs typeface="+mn-ea"/>
                  <a:sym typeface="+mn-lt"/>
                </a:rPr>
                <a:t>Lorem ipsum dolor sit amet, consectetuer adipiscing elit, sed diam nonummy nibh euismod tincidunt ut</a:t>
              </a:r>
            </a:p>
          </p:txBody>
        </p:sp>
      </p:grpSp>
      <p:sp>
        <p:nvSpPr>
          <p:cNvPr id="66" name="椭圆 65">
            <a:extLst>
              <a:ext uri="{FF2B5EF4-FFF2-40B4-BE49-F238E27FC236}">
                <a16:creationId xmlns:a16="http://schemas.microsoft.com/office/drawing/2014/main" id="{FF6B8F08-766B-437D-92D8-DB0B5594575C}"/>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7" name="文本框 66">
            <a:extLst>
              <a:ext uri="{FF2B5EF4-FFF2-40B4-BE49-F238E27FC236}">
                <a16:creationId xmlns:a16="http://schemas.microsoft.com/office/drawing/2014/main" id="{52B93871-14BC-4332-B232-61729DC3DA4E}"/>
              </a:ext>
            </a:extLst>
          </p:cNvPr>
          <p:cNvSpPr txBox="1"/>
          <p:nvPr/>
        </p:nvSpPr>
        <p:spPr>
          <a:xfrm>
            <a:off x="1342723" y="178376"/>
            <a:ext cx="2656703"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目录</a:t>
            </a:r>
          </a:p>
        </p:txBody>
      </p:sp>
      <p:sp>
        <p:nvSpPr>
          <p:cNvPr id="71" name="矩形 70">
            <a:extLst>
              <a:ext uri="{FF2B5EF4-FFF2-40B4-BE49-F238E27FC236}">
                <a16:creationId xmlns:a16="http://schemas.microsoft.com/office/drawing/2014/main" id="{364E1857-1140-4A2C-AE0E-D8B577E4FBE6}"/>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72" name="椭圆 71">
            <a:extLst>
              <a:ext uri="{FF2B5EF4-FFF2-40B4-BE49-F238E27FC236}">
                <a16:creationId xmlns:a16="http://schemas.microsoft.com/office/drawing/2014/main" id="{234F9923-A9D6-475F-90EB-6510884FA6BF}"/>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id="{33567F97-3ADB-4293-9F97-E44123723369}"/>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6502438F-16E1-47DE-9686-D825E6D1B41A}"/>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a:extLst>
              <a:ext uri="{FF2B5EF4-FFF2-40B4-BE49-F238E27FC236}">
                <a16:creationId xmlns:a16="http://schemas.microsoft.com/office/drawing/2014/main" id="{9AEEC866-2A15-45CD-9704-80AF99AC8DEB}"/>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Tree>
    <p:extLst>
      <p:ext uri="{BB962C8B-B14F-4D97-AF65-F5344CB8AC3E}">
        <p14:creationId xmlns:p14="http://schemas.microsoft.com/office/powerpoint/2010/main" val="1853298996"/>
      </p:ext>
    </p:extLst>
  </p:cSld>
  <p:clrMapOvr>
    <a:masterClrMapping/>
  </p:clrMapOvr>
  <mc:AlternateContent xmlns:mc="http://schemas.openxmlformats.org/markup-compatibility/2006">
    <mc:Choice xmlns:p14="http://schemas.microsoft.com/office/powerpoint/2010/main" Requires="p14">
      <p:transition spd="med" p14:dur="700" advTm="50">
        <p:fade/>
      </p:transition>
    </mc:Choice>
    <mc:Fallback>
      <p:transition spd="med"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p:tgtEl>
                                          <p:spTgt spid="53"/>
                                        </p:tgtEl>
                                        <p:attrNameLst>
                                          <p:attrName>ppt_x</p:attrName>
                                        </p:attrNameLst>
                                      </p:cBhvr>
                                      <p:tavLst>
                                        <p:tav tm="0">
                                          <p:val>
                                            <p:strVal val="#ppt_x-#ppt_w*1.125000"/>
                                          </p:val>
                                        </p:tav>
                                        <p:tav tm="100000">
                                          <p:val>
                                            <p:strVal val="#ppt_x"/>
                                          </p:val>
                                        </p:tav>
                                      </p:tavLst>
                                    </p:anim>
                                    <p:animEffect transition="in" filter="wipe(right)">
                                      <p:cBhvr>
                                        <p:cTn id="12" dur="500"/>
                                        <p:tgtEl>
                                          <p:spTgt spid="5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p:tgtEl>
                                          <p:spTgt spid="56"/>
                                        </p:tgtEl>
                                        <p:attrNameLst>
                                          <p:attrName>ppt_x</p:attrName>
                                        </p:attrNameLst>
                                      </p:cBhvr>
                                      <p:tavLst>
                                        <p:tav tm="0">
                                          <p:val>
                                            <p:strVal val="#ppt_x-#ppt_w*1.125000"/>
                                          </p:val>
                                        </p:tav>
                                        <p:tav tm="100000">
                                          <p:val>
                                            <p:strVal val="#ppt_x"/>
                                          </p:val>
                                        </p:tav>
                                      </p:tavLst>
                                    </p:anim>
                                    <p:animEffect transition="in" filter="wipe(right)">
                                      <p:cBhvr>
                                        <p:cTn id="17" dur="500"/>
                                        <p:tgtEl>
                                          <p:spTgt spid="56"/>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p:tgtEl>
                                          <p:spTgt spid="59"/>
                                        </p:tgtEl>
                                        <p:attrNameLst>
                                          <p:attrName>ppt_x</p:attrName>
                                        </p:attrNameLst>
                                      </p:cBhvr>
                                      <p:tavLst>
                                        <p:tav tm="0">
                                          <p:val>
                                            <p:strVal val="#ppt_x-#ppt_w*1.125000"/>
                                          </p:val>
                                        </p:tav>
                                        <p:tav tm="100000">
                                          <p:val>
                                            <p:strVal val="#ppt_x"/>
                                          </p:val>
                                        </p:tav>
                                      </p:tavLst>
                                    </p:anim>
                                    <p:animEffect transition="in" filter="wipe(right)">
                                      <p:cBhvr>
                                        <p:cTn id="22" dur="500"/>
                                        <p:tgtEl>
                                          <p:spTgt spid="59"/>
                                        </p:tgtEl>
                                      </p:cBhvr>
                                    </p:animEffect>
                                  </p:childTnLst>
                                </p:cTn>
                              </p:par>
                            </p:childTnLst>
                          </p:cTn>
                        </p:par>
                        <p:par>
                          <p:cTn id="23" fill="hold">
                            <p:stCondLst>
                              <p:cond delay="2000"/>
                            </p:stCondLst>
                            <p:childTnLst>
                              <p:par>
                                <p:cTn id="24" presetID="12" presetClass="entr" presetSubtype="2"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p:tgtEl>
                                          <p:spTgt spid="68"/>
                                        </p:tgtEl>
                                        <p:attrNameLst>
                                          <p:attrName>ppt_x</p:attrName>
                                        </p:attrNameLst>
                                      </p:cBhvr>
                                      <p:tavLst>
                                        <p:tav tm="0">
                                          <p:val>
                                            <p:strVal val="#ppt_x+#ppt_w*1.125000"/>
                                          </p:val>
                                        </p:tav>
                                        <p:tav tm="100000">
                                          <p:val>
                                            <p:strVal val="#ppt_x"/>
                                          </p:val>
                                        </p:tav>
                                      </p:tavLst>
                                    </p:anim>
                                    <p:animEffect transition="in" filter="wipe(left)">
                                      <p:cBhvr>
                                        <p:cTn id="27" dur="500"/>
                                        <p:tgtEl>
                                          <p:spTgt spid="68"/>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p:tgtEl>
                                          <p:spTgt spid="62"/>
                                        </p:tgtEl>
                                        <p:attrNameLst>
                                          <p:attrName>ppt_x</p:attrName>
                                        </p:attrNameLst>
                                      </p:cBhvr>
                                      <p:tavLst>
                                        <p:tav tm="0">
                                          <p:val>
                                            <p:strVal val="#ppt_x+#ppt_w*1.125000"/>
                                          </p:val>
                                        </p:tav>
                                        <p:tav tm="100000">
                                          <p:val>
                                            <p:strVal val="#ppt_x"/>
                                          </p:val>
                                        </p:tav>
                                      </p:tavLst>
                                    </p:anim>
                                    <p:animEffect transition="in" filter="wipe(left)">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chemeClr val="bg2">
                    <a:lumMod val="50000"/>
                  </a:schemeClr>
                </a:solidFill>
                <a:cs typeface="+mn-ea"/>
                <a:sym typeface="+mn-lt"/>
              </a:rPr>
              <a:t>版权声明</a:t>
            </a:r>
          </a:p>
          <a:p>
            <a:pPr algn="just">
              <a:lnSpc>
                <a:spcPct val="150000"/>
              </a:lnSpc>
            </a:pPr>
            <a:endParaRPr lang="zh-CN" altLang="en-US" sz="1200" dirty="0">
              <a:solidFill>
                <a:schemeClr val="bg2">
                  <a:lumMod val="50000"/>
                </a:schemeClr>
              </a:solidFill>
              <a:cs typeface="+mn-ea"/>
              <a:sym typeface="+mn-lt"/>
            </a:endParaRPr>
          </a:p>
          <a:p>
            <a:pPr algn="just">
              <a:lnSpc>
                <a:spcPct val="150000"/>
              </a:lnSpc>
            </a:pPr>
            <a:r>
              <a:rPr lang="zh-CN" altLang="en-US" sz="1200" dirty="0">
                <a:solidFill>
                  <a:schemeClr val="bg2">
                    <a:lumMod val="50000"/>
                  </a:schemeClr>
                </a:solidFill>
                <a:cs typeface="+mn-ea"/>
                <a:sym typeface="+mn-lt"/>
              </a:rPr>
              <a:t>感谢您下载觅知网平台上提供的</a:t>
            </a:r>
            <a:r>
              <a:rPr lang="en-US" altLang="zh-CN" sz="1200" dirty="0">
                <a:solidFill>
                  <a:schemeClr val="bg2">
                    <a:lumMod val="50000"/>
                  </a:schemeClr>
                </a:solidFill>
                <a:cs typeface="+mn-ea"/>
                <a:sym typeface="+mn-lt"/>
              </a:rPr>
              <a:t>PPT</a:t>
            </a:r>
            <a:r>
              <a:rPr lang="zh-CN" altLang="en-US" sz="1200" dirty="0">
                <a:solidFill>
                  <a:schemeClr val="bg2">
                    <a:lumMod val="50000"/>
                  </a:schemeClr>
                </a:solidFill>
                <a:cs typeface="+mn-ea"/>
                <a:sym typeface="+mn-lt"/>
              </a:rPr>
              <a:t>作品，为了您和觅知网以及原创作者的利益，请勿复制、传播、销售，否则将承担法律责任！觅知网将对作品进行维权，按照传播下载次数进行十倍的索取赔偿！</a:t>
            </a:r>
            <a:endParaRPr lang="en-US" altLang="zh-CN" sz="1200" dirty="0">
              <a:solidFill>
                <a:schemeClr val="bg2">
                  <a:lumMod val="50000"/>
                </a:schemeClr>
              </a:solidFill>
              <a:cs typeface="+mn-ea"/>
              <a:sym typeface="+mn-lt"/>
            </a:endParaRPr>
          </a:p>
          <a:p>
            <a:pPr algn="just">
              <a:lnSpc>
                <a:spcPct val="150000"/>
              </a:lnSpc>
            </a:pPr>
            <a:endParaRPr lang="zh-CN" altLang="en-US" sz="1200" dirty="0">
              <a:solidFill>
                <a:schemeClr val="bg2">
                  <a:lumMod val="50000"/>
                </a:schemeClr>
              </a:solidFill>
              <a:cs typeface="+mn-ea"/>
              <a:sym typeface="+mn-lt"/>
            </a:endParaRPr>
          </a:p>
          <a:p>
            <a:pPr algn="just">
              <a:lnSpc>
                <a:spcPct val="150000"/>
              </a:lnSpc>
            </a:pPr>
            <a:r>
              <a:rPr lang="en-US" altLang="zh-CN" sz="1200" dirty="0">
                <a:solidFill>
                  <a:schemeClr val="bg2">
                    <a:lumMod val="50000"/>
                  </a:schemeClr>
                </a:solidFill>
                <a:cs typeface="+mn-ea"/>
                <a:sym typeface="+mn-lt"/>
              </a:rPr>
              <a:t>1.</a:t>
            </a:r>
            <a:r>
              <a:rPr lang="zh-CN" altLang="en-US" sz="1200" dirty="0">
                <a:solidFill>
                  <a:schemeClr val="bg2">
                    <a:lumMod val="50000"/>
                  </a:schemeClr>
                </a:solidFill>
                <a:cs typeface="+mn-ea"/>
                <a:sym typeface="+mn-lt"/>
              </a:rPr>
              <a:t>在觅知网出售的</a:t>
            </a:r>
            <a:r>
              <a:rPr lang="en-US" altLang="zh-CN" sz="1200" dirty="0">
                <a:solidFill>
                  <a:schemeClr val="bg2">
                    <a:lumMod val="50000"/>
                  </a:schemeClr>
                </a:solidFill>
                <a:cs typeface="+mn-ea"/>
                <a:sym typeface="+mn-lt"/>
              </a:rPr>
              <a:t>PPT</a:t>
            </a:r>
            <a:r>
              <a:rPr lang="zh-CN" altLang="en-US" sz="1200" dirty="0">
                <a:solidFill>
                  <a:schemeClr val="bg2">
                    <a:lumMod val="50000"/>
                  </a:schemeClr>
                </a:solidFill>
                <a:cs typeface="+mn-ea"/>
                <a:sym typeface="+mn-lt"/>
              </a:rPr>
              <a:t>模板是免版税类（</a:t>
            </a:r>
            <a:r>
              <a:rPr lang="en-US" altLang="zh-CN" sz="1200" dirty="0">
                <a:solidFill>
                  <a:schemeClr val="bg2">
                    <a:lumMod val="50000"/>
                  </a:schemeClr>
                </a:solidFill>
                <a:cs typeface="+mn-ea"/>
                <a:sym typeface="+mn-lt"/>
              </a:rPr>
              <a:t>RF</a:t>
            </a:r>
            <a:r>
              <a:rPr lang="zh-CN" altLang="en-US" sz="1200" dirty="0">
                <a:solidFill>
                  <a:schemeClr val="bg2">
                    <a:lumMod val="50000"/>
                  </a:schemeClr>
                </a:solidFill>
                <a:cs typeface="+mn-ea"/>
                <a:sym typeface="+mn-lt"/>
              </a:rPr>
              <a:t>：</a:t>
            </a:r>
            <a:r>
              <a:rPr lang="en-US" altLang="zh-CN" sz="1200" dirty="0">
                <a:solidFill>
                  <a:schemeClr val="bg2">
                    <a:lumMod val="50000"/>
                  </a:schemeClr>
                </a:solidFill>
                <a:cs typeface="+mn-ea"/>
                <a:sym typeface="+mn-lt"/>
              </a:rPr>
              <a:t>Royalty-Free</a:t>
            </a:r>
            <a:r>
              <a:rPr lang="zh-CN" altLang="en-US" sz="1200" dirty="0">
                <a:solidFill>
                  <a:schemeClr val="bg2">
                    <a:lumMod val="50000"/>
                  </a:schemeClr>
                </a:solidFill>
                <a:cs typeface="+mn-ea"/>
                <a:sym typeface="+mn-lt"/>
              </a:rPr>
              <a:t>）正版受</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中国人民共和国著作法</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和</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世界版权公约</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的保护，作品的所有权、版权和著作权归觅知网所有，您下载的是</a:t>
            </a:r>
            <a:r>
              <a:rPr lang="en-US" altLang="zh-CN" sz="1200" dirty="0">
                <a:solidFill>
                  <a:schemeClr val="bg2">
                    <a:lumMod val="50000"/>
                  </a:schemeClr>
                </a:solidFill>
                <a:cs typeface="+mn-ea"/>
                <a:sym typeface="+mn-lt"/>
              </a:rPr>
              <a:t>PPT</a:t>
            </a:r>
            <a:r>
              <a:rPr lang="zh-CN" altLang="en-US" sz="1200" dirty="0">
                <a:solidFill>
                  <a:schemeClr val="bg2">
                    <a:lumMod val="50000"/>
                  </a:schemeClr>
                </a:solidFill>
                <a:cs typeface="+mn-ea"/>
                <a:sym typeface="+mn-lt"/>
              </a:rPr>
              <a:t>模板素材的使用权。</a:t>
            </a:r>
          </a:p>
          <a:p>
            <a:pPr algn="just">
              <a:lnSpc>
                <a:spcPct val="150000"/>
              </a:lnSpc>
            </a:pPr>
            <a:r>
              <a:rPr lang="en-US" altLang="zh-CN" sz="1200" dirty="0">
                <a:solidFill>
                  <a:schemeClr val="bg2">
                    <a:lumMod val="50000"/>
                  </a:schemeClr>
                </a:solidFill>
                <a:cs typeface="+mn-ea"/>
                <a:sym typeface="+mn-lt"/>
              </a:rPr>
              <a:t>2.</a:t>
            </a:r>
            <a:r>
              <a:rPr lang="zh-CN" altLang="en-US" sz="1200" dirty="0">
                <a:solidFill>
                  <a:schemeClr val="bg2">
                    <a:lumMod val="50000"/>
                  </a:schemeClr>
                </a:solidFill>
                <a:cs typeface="+mn-ea"/>
                <a:sym typeface="+mn-lt"/>
              </a:rPr>
              <a:t>不得将觅知网的</a:t>
            </a:r>
            <a:r>
              <a:rPr lang="en-US" altLang="zh-CN" sz="1200" dirty="0">
                <a:solidFill>
                  <a:schemeClr val="bg2">
                    <a:lumMod val="50000"/>
                  </a:schemeClr>
                </a:solidFill>
                <a:cs typeface="+mn-ea"/>
                <a:sym typeface="+mn-lt"/>
              </a:rPr>
              <a:t>PPT</a:t>
            </a:r>
            <a:r>
              <a:rPr lang="zh-CN" altLang="en-US" sz="1200" dirty="0">
                <a:solidFill>
                  <a:schemeClr val="bg2">
                    <a:lumMod val="50000"/>
                  </a:schemeClr>
                </a:solidFill>
                <a:cs typeface="+mn-ea"/>
                <a:sym typeface="+mn-lt"/>
              </a:rPr>
              <a:t>模板、</a:t>
            </a:r>
            <a:r>
              <a:rPr lang="en-US" altLang="zh-CN" sz="1200" dirty="0">
                <a:solidFill>
                  <a:schemeClr val="bg2">
                    <a:lumMod val="50000"/>
                  </a:schemeClr>
                </a:solidFill>
                <a:cs typeface="+mn-ea"/>
                <a:sym typeface="+mn-lt"/>
              </a:rPr>
              <a:t>PPT</a:t>
            </a:r>
            <a:r>
              <a:rPr lang="zh-CN" altLang="en-US" sz="1200" dirty="0">
                <a:solidFill>
                  <a:schemeClr val="bg2">
                    <a:lumMod val="50000"/>
                  </a:schemeClr>
                </a:solidFill>
                <a:cs typeface="+mn-ea"/>
                <a:sym typeface="+mn-lt"/>
              </a:rPr>
              <a:t>素材，本身用于再出售，或者出租、出借、转让、分销、发布或者作为礼物供他人使用，不得转授权、出卖、转让本协议或者本协议中的权利。</a:t>
            </a:r>
          </a:p>
        </p:txBody>
      </p:sp>
      <p:sp>
        <p:nvSpPr>
          <p:cNvPr id="9" name="文本框 8"/>
          <p:cNvSpPr txBox="1"/>
          <p:nvPr/>
        </p:nvSpPr>
        <p:spPr>
          <a:xfrm>
            <a:off x="1652955" y="4984409"/>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chemeClr val="bg2">
                    <a:lumMod val="50000"/>
                  </a:schemeClr>
                </a:solidFill>
                <a:cs typeface="+mn-ea"/>
                <a:sym typeface="+mn-lt"/>
              </a:rPr>
              <a:t>更多精品</a:t>
            </a:r>
            <a:r>
              <a:rPr lang="en-US" altLang="zh-CN" b="1" dirty="0">
                <a:solidFill>
                  <a:schemeClr val="bg2">
                    <a:lumMod val="50000"/>
                  </a:schemeClr>
                </a:solidFill>
                <a:cs typeface="+mn-ea"/>
                <a:sym typeface="+mn-lt"/>
              </a:rPr>
              <a:t>PPT</a:t>
            </a:r>
            <a:r>
              <a:rPr lang="zh-CN" altLang="en-US" b="1" dirty="0">
                <a:solidFill>
                  <a:schemeClr val="bg2">
                    <a:lumMod val="50000"/>
                  </a:schemeClr>
                </a:solidFill>
                <a:cs typeface="+mn-ea"/>
                <a:sym typeface="+mn-lt"/>
              </a:rPr>
              <a:t>模板：</a:t>
            </a:r>
            <a:r>
              <a:rPr lang="en-US" altLang="zh-CN" b="1" dirty="0">
                <a:solidFill>
                  <a:schemeClr val="bg2">
                    <a:lumMod val="50000"/>
                  </a:schemeClr>
                </a:solidFill>
                <a:cs typeface="+mn-ea"/>
                <a:sym typeface="+mn-lt"/>
                <a:hlinkClick r:id="rId4"/>
              </a:rPr>
              <a:t>http://www.</a:t>
            </a:r>
            <a:r>
              <a:rPr lang="en-US" altLang="zh-CN" b="1" dirty="0">
                <a:solidFill>
                  <a:srgbClr val="1A8F8D"/>
                </a:solidFill>
                <a:cs typeface="+mn-ea"/>
                <a:sym typeface="+mn-lt"/>
                <a:hlinkClick r:id="rId4"/>
              </a:rPr>
              <a:t>51miz.com/ppt/</a:t>
            </a:r>
            <a:endParaRPr lang="en-US" altLang="zh-CN" b="1" dirty="0">
              <a:solidFill>
                <a:srgbClr val="1A8F8D"/>
              </a:solidFill>
              <a:cs typeface="+mn-ea"/>
              <a:sym typeface="+mn-lt"/>
            </a:endParaRPr>
          </a:p>
        </p:txBody>
      </p:sp>
    </p:spTree>
    <p:extLst>
      <p:ext uri="{BB962C8B-B14F-4D97-AF65-F5344CB8AC3E}">
        <p14:creationId xmlns:p14="http://schemas.microsoft.com/office/powerpoint/2010/main" val="1638360266"/>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a:xfrm>
            <a:off x="4412087" y="4050158"/>
            <a:ext cx="3367823" cy="931571"/>
            <a:chOff x="4412087" y="4050158"/>
            <a:chExt cx="3367823" cy="931571"/>
          </a:xfrm>
        </p:grpSpPr>
        <p:sp>
          <p:nvSpPr>
            <p:cNvPr id="26" name="文本框 25"/>
            <p:cNvSpPr txBox="1"/>
            <p:nvPr/>
          </p:nvSpPr>
          <p:spPr>
            <a:xfrm>
              <a:off x="4412087" y="4520064"/>
              <a:ext cx="3367823" cy="461665"/>
            </a:xfrm>
            <a:prstGeom prst="rect">
              <a:avLst/>
            </a:prstGeom>
            <a:noFill/>
          </p:spPr>
          <p:txBody>
            <a:bodyPr wrap="square" rtlCol="0">
              <a:spAutoFit/>
            </a:bodyPr>
            <a:lstStyle/>
            <a:p>
              <a:pPr algn="ctr"/>
              <a:r>
                <a:rPr lang="zh-CN" altLang="en-US" sz="2400" dirty="0">
                  <a:cs typeface="+mn-ea"/>
                  <a:sym typeface="+mn-lt"/>
                </a:rPr>
                <a:t>整体概况</a:t>
              </a:r>
            </a:p>
          </p:txBody>
        </p:sp>
        <p:sp>
          <p:nvSpPr>
            <p:cNvPr id="28" name="文本框 27"/>
            <p:cNvSpPr txBox="1"/>
            <p:nvPr/>
          </p:nvSpPr>
          <p:spPr>
            <a:xfrm>
              <a:off x="4934205" y="4050158"/>
              <a:ext cx="2323590" cy="461665"/>
            </a:xfrm>
            <a:prstGeom prst="rect">
              <a:avLst/>
            </a:prstGeom>
            <a:noFill/>
          </p:spPr>
          <p:txBody>
            <a:bodyPr wrap="square" rtlCol="0">
              <a:spAutoFit/>
            </a:bodyPr>
            <a:lstStyle/>
            <a:p>
              <a:pPr algn="ctr"/>
              <a:r>
                <a:rPr lang="en-US" altLang="zh-CN" sz="2400" dirty="0">
                  <a:cs typeface="+mn-ea"/>
                  <a:sym typeface="+mn-lt"/>
                </a:rPr>
                <a:t>PART 01</a:t>
              </a:r>
              <a:endParaRPr lang="zh-CN" altLang="en-US" sz="2400" dirty="0">
                <a:cs typeface="+mn-ea"/>
                <a:sym typeface="+mn-lt"/>
              </a:endParaRPr>
            </a:p>
          </p:txBody>
        </p:sp>
      </p:grpSp>
      <p:cxnSp>
        <p:nvCxnSpPr>
          <p:cNvPr id="29" name="直接连接符 28"/>
          <p:cNvCxnSpPr/>
          <p:nvPr/>
        </p:nvCxnSpPr>
        <p:spPr>
          <a:xfrm>
            <a:off x="4865454" y="5237309"/>
            <a:ext cx="2461092" cy="0"/>
          </a:xfrm>
          <a:prstGeom prst="line">
            <a:avLst/>
          </a:prstGeom>
          <a:ln w="50800">
            <a:gradFill>
              <a:gsLst>
                <a:gs pos="50000">
                  <a:schemeClr val="accent1">
                    <a:lumMod val="5000"/>
                    <a:lumOff val="95000"/>
                  </a:schemeClr>
                </a:gs>
                <a:gs pos="51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4908886" y="1378286"/>
            <a:ext cx="2374228" cy="23742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Freeform 204">
            <a:extLst>
              <a:ext uri="{FF2B5EF4-FFF2-40B4-BE49-F238E27FC236}">
                <a16:creationId xmlns:a16="http://schemas.microsoft.com/office/drawing/2014/main" id="{DC08ABDF-F7E8-446E-9B0C-C8E76629D449}"/>
              </a:ext>
            </a:extLst>
          </p:cNvPr>
          <p:cNvSpPr>
            <a:spLocks noChangeArrowheads="1"/>
          </p:cNvSpPr>
          <p:nvPr/>
        </p:nvSpPr>
        <p:spPr bwMode="auto">
          <a:xfrm>
            <a:off x="5619750" y="2181224"/>
            <a:ext cx="952500" cy="914952"/>
          </a:xfrm>
          <a:custGeom>
            <a:avLst/>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rgbClr val="01AABC"/>
          </a:solidFill>
          <a:ln>
            <a:noFill/>
          </a:ln>
          <a:effectLst/>
          <a:extLst/>
        </p:spPr>
        <p:txBody>
          <a:bodyPr wrap="none" lIns="121908" tIns="60955" rIns="121908" bIns="60955" anchor="ctr"/>
          <a:lstStyle/>
          <a:p>
            <a:pPr eaLnBrk="1" hangingPunct="1">
              <a:defRPr/>
            </a:pPr>
            <a:endParaRPr lang="zh-CN" altLang="en-US" sz="2400">
              <a:cs typeface="+mn-ea"/>
              <a:sym typeface="+mn-lt"/>
            </a:endParaRPr>
          </a:p>
        </p:txBody>
      </p:sp>
    </p:spTree>
    <p:extLst>
      <p:ext uri="{BB962C8B-B14F-4D97-AF65-F5344CB8AC3E}">
        <p14:creationId xmlns:p14="http://schemas.microsoft.com/office/powerpoint/2010/main" val="3900669178"/>
      </p:ext>
    </p:extLst>
  </p:cSld>
  <p:clrMapOvr>
    <a:masterClrMapping/>
  </p:clrMapOvr>
  <mc:AlternateContent xmlns:mc="http://schemas.openxmlformats.org/markup-compatibility/2006">
    <mc:Choice xmlns:p14="http://schemas.microsoft.com/office/powerpoint/2010/main" Requires="p14">
      <p:transition spd="slow" p14:dur="1400" advTm="50">
        <p14:doors dir="vert"/>
      </p:transition>
    </mc:Choice>
    <mc:Fallback>
      <p:transition spd="slow"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2175948" y="1477045"/>
            <a:ext cx="7858213" cy="707317"/>
            <a:chOff x="2094465" y="834871"/>
            <a:chExt cx="7858213" cy="707317"/>
          </a:xfrm>
        </p:grpSpPr>
        <p:grpSp>
          <p:nvGrpSpPr>
            <p:cNvPr id="31" name="组合 30"/>
            <p:cNvGrpSpPr/>
            <p:nvPr/>
          </p:nvGrpSpPr>
          <p:grpSpPr>
            <a:xfrm>
              <a:off x="2094465" y="834871"/>
              <a:ext cx="7858213" cy="697746"/>
              <a:chOff x="1486049" y="852980"/>
              <a:chExt cx="7858213" cy="697746"/>
            </a:xfrm>
          </p:grpSpPr>
          <p:sp>
            <p:nvSpPr>
              <p:cNvPr id="2" name="圆角矩形 1"/>
              <p:cNvSpPr/>
              <p:nvPr/>
            </p:nvSpPr>
            <p:spPr>
              <a:xfrm>
                <a:off x="1486049" y="852980"/>
                <a:ext cx="7858213"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cs typeface="+mn-ea"/>
                  <a:sym typeface="+mn-lt"/>
                </a:endParaRPr>
              </a:p>
            </p:txBody>
          </p:sp>
          <p:grpSp>
            <p:nvGrpSpPr>
              <p:cNvPr id="3" name="组合 2"/>
              <p:cNvGrpSpPr/>
              <p:nvPr/>
            </p:nvGrpSpPr>
            <p:grpSpPr>
              <a:xfrm>
                <a:off x="1505837" y="931876"/>
                <a:ext cx="661625" cy="518183"/>
                <a:chOff x="1711270" y="1805095"/>
                <a:chExt cx="617866" cy="484086"/>
              </a:xfrm>
            </p:grpSpPr>
            <p:sp>
              <p:nvSpPr>
                <p:cNvPr id="4" name="椭圆 3"/>
                <p:cNvSpPr/>
                <p:nvPr/>
              </p:nvSpPr>
              <p:spPr>
                <a:xfrm>
                  <a:off x="1764354" y="180509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5" name="文本框 44"/>
                <p:cNvSpPr txBox="1"/>
                <p:nvPr/>
              </p:nvSpPr>
              <p:spPr>
                <a:xfrm>
                  <a:off x="1711270" y="1858316"/>
                  <a:ext cx="617866" cy="409723"/>
                </a:xfrm>
                <a:prstGeom prst="rect">
                  <a:avLst/>
                </a:prstGeom>
                <a:noFill/>
              </p:spPr>
              <p:txBody>
                <a:bodyPr wrap="square" rtlCol="0">
                  <a:spAutoFit/>
                </a:bodyPr>
                <a:lstStyle/>
                <a:p>
                  <a:pPr algn="ctr"/>
                  <a:r>
                    <a:rPr lang="en-US" altLang="zh-CN" sz="2250" dirty="0">
                      <a:solidFill>
                        <a:srgbClr val="FFB850"/>
                      </a:solidFill>
                      <a:cs typeface="+mn-ea"/>
                      <a:sym typeface="+mn-lt"/>
                    </a:rPr>
                    <a:t>01</a:t>
                  </a:r>
                  <a:endParaRPr lang="zh-CN" altLang="en-US" sz="2250" dirty="0">
                    <a:solidFill>
                      <a:srgbClr val="FFB850"/>
                    </a:solidFill>
                    <a:cs typeface="+mn-ea"/>
                    <a:sym typeface="+mn-lt"/>
                  </a:endParaRPr>
                </a:p>
              </p:txBody>
            </p:sp>
          </p:grpSp>
        </p:grpSp>
        <p:sp>
          <p:nvSpPr>
            <p:cNvPr id="33" name="文本框 32"/>
            <p:cNvSpPr txBox="1"/>
            <p:nvPr/>
          </p:nvSpPr>
          <p:spPr>
            <a:xfrm>
              <a:off x="2766096" y="1018968"/>
              <a:ext cx="4852610" cy="523220"/>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人才市场的低端人才供大于求，同时高端和特殊人才稀缺。</a:t>
              </a:r>
            </a:p>
            <a:p>
              <a:endParaRPr lang="en-US" altLang="zh-CN" sz="1400" dirty="0">
                <a:solidFill>
                  <a:schemeClr val="tx1">
                    <a:lumMod val="85000"/>
                    <a:lumOff val="15000"/>
                  </a:schemeClr>
                </a:solidFill>
                <a:cs typeface="+mn-ea"/>
                <a:sym typeface="+mn-lt"/>
              </a:endParaRPr>
            </a:p>
          </p:txBody>
        </p:sp>
      </p:grpSp>
      <p:grpSp>
        <p:nvGrpSpPr>
          <p:cNvPr id="48" name="组合 47"/>
          <p:cNvGrpSpPr/>
          <p:nvPr/>
        </p:nvGrpSpPr>
        <p:grpSpPr>
          <a:xfrm>
            <a:off x="2175948" y="3276835"/>
            <a:ext cx="7858212" cy="758686"/>
            <a:chOff x="2094466" y="1744548"/>
            <a:chExt cx="7858212" cy="758686"/>
          </a:xfrm>
        </p:grpSpPr>
        <p:grpSp>
          <p:nvGrpSpPr>
            <p:cNvPr id="30" name="组合 29"/>
            <p:cNvGrpSpPr/>
            <p:nvPr/>
          </p:nvGrpSpPr>
          <p:grpSpPr>
            <a:xfrm>
              <a:off x="2094466" y="1744548"/>
              <a:ext cx="7858212" cy="697746"/>
              <a:chOff x="1486050" y="2093721"/>
              <a:chExt cx="7858212" cy="697746"/>
            </a:xfrm>
          </p:grpSpPr>
          <p:sp>
            <p:nvSpPr>
              <p:cNvPr id="6" name="圆角矩形 5"/>
              <p:cNvSpPr/>
              <p:nvPr/>
            </p:nvSpPr>
            <p:spPr>
              <a:xfrm>
                <a:off x="1486050" y="2093721"/>
                <a:ext cx="7858212"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nvGrpSpPr>
              <p:cNvPr id="7" name="组合 6"/>
              <p:cNvGrpSpPr/>
              <p:nvPr/>
            </p:nvGrpSpPr>
            <p:grpSpPr>
              <a:xfrm>
                <a:off x="1548857" y="2190717"/>
                <a:ext cx="532192" cy="518183"/>
                <a:chOff x="1751446" y="2940605"/>
                <a:chExt cx="496994" cy="484086"/>
              </a:xfrm>
            </p:grpSpPr>
            <p:sp>
              <p:nvSpPr>
                <p:cNvPr id="8" name="椭圆 7"/>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9" name="文本框 45"/>
                <p:cNvSpPr txBox="1"/>
                <p:nvPr/>
              </p:nvSpPr>
              <p:spPr>
                <a:xfrm>
                  <a:off x="1751446" y="3008865"/>
                  <a:ext cx="484086" cy="409723"/>
                </a:xfrm>
                <a:prstGeom prst="rect">
                  <a:avLst/>
                </a:prstGeom>
                <a:noFill/>
              </p:spPr>
              <p:txBody>
                <a:bodyPr wrap="square" rtlCol="0">
                  <a:spAutoFit/>
                </a:bodyPr>
                <a:lstStyle/>
                <a:p>
                  <a:pPr algn="ctr"/>
                  <a:r>
                    <a:rPr lang="en-US" altLang="zh-CN" sz="2250" dirty="0">
                      <a:solidFill>
                        <a:srgbClr val="01ACBE"/>
                      </a:solidFill>
                      <a:cs typeface="+mn-ea"/>
                      <a:sym typeface="+mn-lt"/>
                    </a:rPr>
                    <a:t>02</a:t>
                  </a:r>
                  <a:endParaRPr lang="zh-CN" altLang="en-US" sz="2250" dirty="0">
                    <a:solidFill>
                      <a:srgbClr val="01ACBE"/>
                    </a:solidFill>
                    <a:cs typeface="+mn-ea"/>
                    <a:sym typeface="+mn-lt"/>
                  </a:endParaRPr>
                </a:p>
              </p:txBody>
            </p:sp>
          </p:grpSp>
        </p:grpSp>
        <p:sp>
          <p:nvSpPr>
            <p:cNvPr id="34" name="文本框 33"/>
            <p:cNvSpPr txBox="1"/>
            <p:nvPr/>
          </p:nvSpPr>
          <p:spPr>
            <a:xfrm>
              <a:off x="2766096" y="1980014"/>
              <a:ext cx="3608680" cy="523220"/>
            </a:xfrm>
            <a:prstGeom prst="rect">
              <a:avLst/>
            </a:prstGeom>
            <a:noFill/>
          </p:spPr>
          <p:txBody>
            <a:bodyPr wrap="none" rtlCol="0">
              <a:spAutoFit/>
            </a:bodyPr>
            <a:lstStyle/>
            <a:p>
              <a:r>
                <a:rPr lang="en-US" altLang="zh-CN" sz="1400" dirty="0">
                  <a:solidFill>
                    <a:schemeClr val="tx1">
                      <a:lumMod val="85000"/>
                      <a:lumOff val="15000"/>
                    </a:schemeClr>
                  </a:solidFill>
                  <a:cs typeface="+mn-ea"/>
                  <a:sym typeface="+mn-lt"/>
                </a:rPr>
                <a:t>2017</a:t>
              </a:r>
              <a:r>
                <a:rPr lang="zh-CN" altLang="en-US" sz="1400" dirty="0">
                  <a:solidFill>
                    <a:schemeClr val="tx1">
                      <a:lumMod val="85000"/>
                      <a:lumOff val="15000"/>
                    </a:schemeClr>
                  </a:solidFill>
                  <a:cs typeface="+mn-ea"/>
                  <a:sym typeface="+mn-lt"/>
                </a:rPr>
                <a:t>年中国市场整体平均加薪率</a:t>
              </a:r>
              <a:r>
                <a:rPr lang="en-US" altLang="zh-CN" sz="1400" dirty="0">
                  <a:solidFill>
                    <a:schemeClr val="tx1">
                      <a:lumMod val="85000"/>
                      <a:lumOff val="15000"/>
                    </a:schemeClr>
                  </a:solidFill>
                  <a:cs typeface="+mn-ea"/>
                  <a:sym typeface="+mn-lt"/>
                </a:rPr>
                <a:t>7.9</a:t>
              </a:r>
              <a:r>
                <a:rPr lang="zh-CN" altLang="en-US" sz="1400" dirty="0">
                  <a:solidFill>
                    <a:schemeClr val="tx1">
                      <a:lumMod val="85000"/>
                      <a:lumOff val="15000"/>
                    </a:schemeClr>
                  </a:solidFill>
                  <a:cs typeface="+mn-ea"/>
                  <a:sym typeface="+mn-lt"/>
                </a:rPr>
                <a:t>％以上 </a:t>
              </a:r>
            </a:p>
            <a:p>
              <a:endParaRPr lang="en-US" altLang="zh-CN" sz="1400" dirty="0">
                <a:solidFill>
                  <a:schemeClr val="tx1">
                    <a:lumMod val="85000"/>
                    <a:lumOff val="15000"/>
                  </a:schemeClr>
                </a:solidFill>
                <a:cs typeface="+mn-ea"/>
                <a:sym typeface="+mn-lt"/>
              </a:endParaRPr>
            </a:p>
          </p:txBody>
        </p:sp>
      </p:grpSp>
      <p:grpSp>
        <p:nvGrpSpPr>
          <p:cNvPr id="49" name="组合 48"/>
          <p:cNvGrpSpPr/>
          <p:nvPr/>
        </p:nvGrpSpPr>
        <p:grpSpPr>
          <a:xfrm>
            <a:off x="2175948" y="5076625"/>
            <a:ext cx="7858212" cy="811834"/>
            <a:chOff x="2094466" y="2744757"/>
            <a:chExt cx="7858212" cy="811834"/>
          </a:xfrm>
        </p:grpSpPr>
        <p:grpSp>
          <p:nvGrpSpPr>
            <p:cNvPr id="27" name="组合 26"/>
            <p:cNvGrpSpPr/>
            <p:nvPr/>
          </p:nvGrpSpPr>
          <p:grpSpPr>
            <a:xfrm>
              <a:off x="2094466" y="2744757"/>
              <a:ext cx="7858212" cy="697746"/>
              <a:chOff x="1486050" y="3334462"/>
              <a:chExt cx="6693204" cy="697746"/>
            </a:xfrm>
          </p:grpSpPr>
          <p:sp>
            <p:nvSpPr>
              <p:cNvPr id="10" name="圆角矩形 9"/>
              <p:cNvSpPr/>
              <p:nvPr/>
            </p:nvSpPr>
            <p:spPr>
              <a:xfrm>
                <a:off x="1486050" y="3334462"/>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nvGrpSpPr>
              <p:cNvPr id="11" name="组合 10"/>
              <p:cNvGrpSpPr/>
              <p:nvPr/>
            </p:nvGrpSpPr>
            <p:grpSpPr>
              <a:xfrm>
                <a:off x="1539545" y="3415729"/>
                <a:ext cx="453295" cy="518183"/>
                <a:chOff x="1742749" y="4069797"/>
                <a:chExt cx="423315" cy="484086"/>
              </a:xfrm>
            </p:grpSpPr>
            <p:sp>
              <p:nvSpPr>
                <p:cNvPr id="12" name="椭圆 11"/>
                <p:cNvSpPr/>
                <p:nvPr/>
              </p:nvSpPr>
              <p:spPr>
                <a:xfrm>
                  <a:off x="1764355" y="4069797"/>
                  <a:ext cx="401709"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3" name="文本框 46"/>
                <p:cNvSpPr txBox="1"/>
                <p:nvPr/>
              </p:nvSpPr>
              <p:spPr>
                <a:xfrm>
                  <a:off x="1742749" y="4128622"/>
                  <a:ext cx="423315" cy="409723"/>
                </a:xfrm>
                <a:prstGeom prst="rect">
                  <a:avLst/>
                </a:prstGeom>
                <a:noFill/>
              </p:spPr>
              <p:txBody>
                <a:bodyPr wrap="square" rtlCol="0">
                  <a:spAutoFit/>
                </a:bodyPr>
                <a:lstStyle/>
                <a:p>
                  <a:pPr algn="ctr"/>
                  <a:r>
                    <a:rPr lang="en-US" altLang="zh-CN" sz="2250" dirty="0">
                      <a:solidFill>
                        <a:srgbClr val="E87071"/>
                      </a:solidFill>
                      <a:cs typeface="+mn-ea"/>
                      <a:sym typeface="+mn-lt"/>
                    </a:rPr>
                    <a:t>03</a:t>
                  </a:r>
                  <a:endParaRPr lang="zh-CN" altLang="en-US" sz="2250" dirty="0">
                    <a:solidFill>
                      <a:srgbClr val="E87071"/>
                    </a:solidFill>
                    <a:cs typeface="+mn-ea"/>
                    <a:sym typeface="+mn-lt"/>
                  </a:endParaRPr>
                </a:p>
              </p:txBody>
            </p:sp>
          </p:grpSp>
        </p:grpSp>
        <p:sp>
          <p:nvSpPr>
            <p:cNvPr id="35" name="文本框 34"/>
            <p:cNvSpPr txBox="1"/>
            <p:nvPr/>
          </p:nvSpPr>
          <p:spPr>
            <a:xfrm>
              <a:off x="2689466" y="2817927"/>
              <a:ext cx="6606704" cy="738664"/>
            </a:xfrm>
            <a:prstGeom prst="rect">
              <a:avLst/>
            </a:prstGeom>
            <a:noFill/>
          </p:spPr>
          <p:txBody>
            <a:bodyPr wrap="square" rtlCol="0">
              <a:spAutoFit/>
            </a:bodyPr>
            <a:lstStyle/>
            <a:p>
              <a:r>
                <a:rPr lang="en-US" altLang="zh-CN" sz="1400" dirty="0">
                  <a:solidFill>
                    <a:schemeClr val="tx1">
                      <a:lumMod val="85000"/>
                      <a:lumOff val="15000"/>
                    </a:schemeClr>
                  </a:solidFill>
                  <a:cs typeface="+mn-ea"/>
                  <a:sym typeface="+mn-lt"/>
                </a:rPr>
                <a:t>2017</a:t>
              </a:r>
              <a:r>
                <a:rPr lang="zh-CN" altLang="en-US" sz="1400" dirty="0">
                  <a:solidFill>
                    <a:schemeClr val="tx1">
                      <a:lumMod val="85000"/>
                      <a:lumOff val="15000"/>
                    </a:schemeClr>
                  </a:solidFill>
                  <a:cs typeface="+mn-ea"/>
                  <a:sym typeface="+mn-lt"/>
                </a:rPr>
                <a:t>年有</a:t>
              </a:r>
              <a:r>
                <a:rPr lang="en-US" altLang="zh-CN" sz="1400" dirty="0">
                  <a:solidFill>
                    <a:schemeClr val="tx1">
                      <a:lumMod val="85000"/>
                      <a:lumOff val="15000"/>
                    </a:schemeClr>
                  </a:solidFill>
                  <a:cs typeface="+mn-ea"/>
                  <a:sym typeface="+mn-lt"/>
                </a:rPr>
                <a:t>87%</a:t>
              </a:r>
              <a:r>
                <a:rPr lang="zh-CN" altLang="en-US" sz="1400" dirty="0">
                  <a:solidFill>
                    <a:schemeClr val="tx1">
                      <a:lumMod val="85000"/>
                      <a:lumOff val="15000"/>
                    </a:schemeClr>
                  </a:solidFill>
                  <a:cs typeface="+mn-ea"/>
                  <a:sym typeface="+mn-lt"/>
                </a:rPr>
                <a:t>的参调公司增加员工人数（</a:t>
              </a:r>
              <a:r>
                <a:rPr lang="en-US" altLang="zh-CN" sz="1400" dirty="0">
                  <a:solidFill>
                    <a:schemeClr val="tx1">
                      <a:lumMod val="85000"/>
                      <a:lumOff val="15000"/>
                    </a:schemeClr>
                  </a:solidFill>
                  <a:cs typeface="+mn-ea"/>
                  <a:sym typeface="+mn-lt"/>
                </a:rPr>
                <a:t>2013</a:t>
              </a:r>
              <a:r>
                <a:rPr lang="zh-CN" altLang="en-US" sz="1400" dirty="0">
                  <a:solidFill>
                    <a:schemeClr val="tx1">
                      <a:lumMod val="85000"/>
                      <a:lumOff val="15000"/>
                    </a:schemeClr>
                  </a:solidFill>
                  <a:cs typeface="+mn-ea"/>
                  <a:sym typeface="+mn-lt"/>
                </a:rPr>
                <a:t>年仅有</a:t>
              </a:r>
              <a:r>
                <a:rPr lang="en-US" altLang="zh-CN" sz="1400" dirty="0">
                  <a:solidFill>
                    <a:schemeClr val="tx1">
                      <a:lumMod val="85000"/>
                      <a:lumOff val="15000"/>
                    </a:schemeClr>
                  </a:solidFill>
                  <a:cs typeface="+mn-ea"/>
                  <a:sym typeface="+mn-lt"/>
                </a:rPr>
                <a:t>60%</a:t>
              </a:r>
              <a:r>
                <a:rPr lang="zh-CN" altLang="en-US" sz="1400" dirty="0">
                  <a:solidFill>
                    <a:schemeClr val="tx1">
                      <a:lumMod val="85000"/>
                      <a:lumOff val="15000"/>
                    </a:schemeClr>
                  </a:solidFill>
                  <a:cs typeface="+mn-ea"/>
                  <a:sym typeface="+mn-lt"/>
                </a:rPr>
                <a:t>），平均增加数量接近企业员工总数的</a:t>
              </a:r>
              <a:r>
                <a:rPr lang="en-US" altLang="zh-CN" sz="1400" dirty="0">
                  <a:solidFill>
                    <a:schemeClr val="tx1">
                      <a:lumMod val="85000"/>
                      <a:lumOff val="15000"/>
                    </a:schemeClr>
                  </a:solidFill>
                  <a:cs typeface="+mn-ea"/>
                  <a:sym typeface="+mn-lt"/>
                </a:rPr>
                <a:t>1/4</a:t>
              </a:r>
            </a:p>
            <a:p>
              <a:endParaRPr lang="en-US" altLang="zh-CN" sz="1400" dirty="0">
                <a:solidFill>
                  <a:schemeClr val="tx1">
                    <a:lumMod val="85000"/>
                    <a:lumOff val="15000"/>
                  </a:schemeClr>
                </a:solidFill>
                <a:cs typeface="+mn-ea"/>
                <a:sym typeface="+mn-lt"/>
              </a:endParaRPr>
            </a:p>
          </p:txBody>
        </p:sp>
      </p:grpSp>
      <p:sp>
        <p:nvSpPr>
          <p:cNvPr id="32" name="椭圆 31">
            <a:extLst>
              <a:ext uri="{FF2B5EF4-FFF2-40B4-BE49-F238E27FC236}">
                <a16:creationId xmlns:a16="http://schemas.microsoft.com/office/drawing/2014/main" id="{B83928F1-0A29-468F-98B2-B17FCA1D7759}"/>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D08730A7-3BBA-4853-8A5A-4FB12BCA6B1C}"/>
              </a:ext>
            </a:extLst>
          </p:cNvPr>
          <p:cNvSpPr txBox="1"/>
          <p:nvPr/>
        </p:nvSpPr>
        <p:spPr>
          <a:xfrm>
            <a:off x="1342723" y="178376"/>
            <a:ext cx="2656703"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人才市场现状</a:t>
            </a:r>
          </a:p>
        </p:txBody>
      </p:sp>
      <p:sp>
        <p:nvSpPr>
          <p:cNvPr id="37" name="矩形 36">
            <a:extLst>
              <a:ext uri="{FF2B5EF4-FFF2-40B4-BE49-F238E27FC236}">
                <a16:creationId xmlns:a16="http://schemas.microsoft.com/office/drawing/2014/main" id="{0F8D28C1-F703-448B-9C74-04E3B11DEEDB}"/>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38" name="椭圆 37">
            <a:extLst>
              <a:ext uri="{FF2B5EF4-FFF2-40B4-BE49-F238E27FC236}">
                <a16:creationId xmlns:a16="http://schemas.microsoft.com/office/drawing/2014/main" id="{AB2D9BCA-B75A-48CF-827D-63EC1FE32FAC}"/>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6060CF12-9B0C-4551-B850-8D55171B5B12}"/>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C79E52B4-15A8-461C-911D-47D58D20006F}"/>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a:extLst>
              <a:ext uri="{FF2B5EF4-FFF2-40B4-BE49-F238E27FC236}">
                <a16:creationId xmlns:a16="http://schemas.microsoft.com/office/drawing/2014/main" id="{DD1228EC-60F6-42DF-B1DD-FB3FDCBF46AE}"/>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Tree>
    <p:extLst>
      <p:ext uri="{BB962C8B-B14F-4D97-AF65-F5344CB8AC3E}">
        <p14:creationId xmlns:p14="http://schemas.microsoft.com/office/powerpoint/2010/main" val="3740676695"/>
      </p:ext>
    </p:extLst>
  </p:cSld>
  <p:clrMapOvr>
    <a:masterClrMapping/>
  </p:clrMapOvr>
  <mc:AlternateContent xmlns:mc="http://schemas.openxmlformats.org/markup-compatibility/2006">
    <mc:Choice xmlns:p14="http://schemas.microsoft.com/office/powerpoint/2010/main" Requires="p14">
      <p:transition spd="med" p14:dur="700" advTm="50">
        <p:fade/>
      </p:transition>
    </mc:Choice>
    <mc:Fallback>
      <p:transition spd="med"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1+#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166894" y="1599612"/>
            <a:ext cx="7858212" cy="697746"/>
            <a:chOff x="2094466" y="3744966"/>
            <a:chExt cx="7858212" cy="697746"/>
          </a:xfrm>
        </p:grpSpPr>
        <p:grpSp>
          <p:nvGrpSpPr>
            <p:cNvPr id="28" name="组合 27"/>
            <p:cNvGrpSpPr/>
            <p:nvPr/>
          </p:nvGrpSpPr>
          <p:grpSpPr>
            <a:xfrm>
              <a:off x="2094466" y="3744966"/>
              <a:ext cx="7858212" cy="697746"/>
              <a:chOff x="1486050" y="4575203"/>
              <a:chExt cx="7858212" cy="697746"/>
            </a:xfrm>
          </p:grpSpPr>
          <p:sp>
            <p:nvSpPr>
              <p:cNvPr id="14" name="圆角矩形 13"/>
              <p:cNvSpPr/>
              <p:nvPr/>
            </p:nvSpPr>
            <p:spPr>
              <a:xfrm>
                <a:off x="1486050" y="4575203"/>
                <a:ext cx="7858212"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nvGrpSpPr>
              <p:cNvPr id="15" name="组合 14"/>
              <p:cNvGrpSpPr/>
              <p:nvPr/>
            </p:nvGrpSpPr>
            <p:grpSpPr>
              <a:xfrm>
                <a:off x="1548857" y="4656470"/>
                <a:ext cx="532192" cy="518183"/>
                <a:chOff x="1751446" y="4069797"/>
                <a:chExt cx="496994" cy="484086"/>
              </a:xfrm>
            </p:grpSpPr>
            <p:sp>
              <p:nvSpPr>
                <p:cNvPr id="16" name="椭圆 15"/>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7" name="文本框 46"/>
                <p:cNvSpPr txBox="1"/>
                <p:nvPr/>
              </p:nvSpPr>
              <p:spPr>
                <a:xfrm>
                  <a:off x="1751446" y="4128622"/>
                  <a:ext cx="484086" cy="409723"/>
                </a:xfrm>
                <a:prstGeom prst="rect">
                  <a:avLst/>
                </a:prstGeom>
                <a:noFill/>
              </p:spPr>
              <p:txBody>
                <a:bodyPr wrap="square" rtlCol="0">
                  <a:spAutoFit/>
                </a:bodyPr>
                <a:lstStyle/>
                <a:p>
                  <a:pPr algn="ctr"/>
                  <a:r>
                    <a:rPr lang="en-US" altLang="zh-CN" sz="2250" dirty="0">
                      <a:solidFill>
                        <a:srgbClr val="623A72"/>
                      </a:solidFill>
                      <a:cs typeface="+mn-ea"/>
                      <a:sym typeface="+mn-lt"/>
                    </a:rPr>
                    <a:t>04</a:t>
                  </a:r>
                  <a:endParaRPr lang="zh-CN" altLang="en-US" sz="2250" dirty="0">
                    <a:solidFill>
                      <a:srgbClr val="623A72"/>
                    </a:solidFill>
                    <a:cs typeface="+mn-ea"/>
                    <a:sym typeface="+mn-lt"/>
                  </a:endParaRPr>
                </a:p>
              </p:txBody>
            </p:sp>
          </p:grpSp>
        </p:grpSp>
        <p:sp>
          <p:nvSpPr>
            <p:cNvPr id="36" name="文本框 35"/>
            <p:cNvSpPr txBox="1"/>
            <p:nvPr/>
          </p:nvSpPr>
          <p:spPr>
            <a:xfrm>
              <a:off x="2766096" y="3846882"/>
              <a:ext cx="6867451"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高绩效员工与普通绩效员工的年度奖金差距是</a:t>
              </a:r>
              <a:r>
                <a:rPr lang="en-US" altLang="zh-CN" sz="1400" dirty="0">
                  <a:solidFill>
                    <a:schemeClr val="tx1">
                      <a:lumMod val="85000"/>
                      <a:lumOff val="15000"/>
                    </a:schemeClr>
                  </a:solidFill>
                  <a:cs typeface="+mn-ea"/>
                  <a:sym typeface="+mn-lt"/>
                </a:rPr>
                <a:t>2-3</a:t>
              </a:r>
              <a:r>
                <a:rPr lang="zh-CN" altLang="en-US" sz="1400" dirty="0">
                  <a:solidFill>
                    <a:schemeClr val="tx1">
                      <a:lumMod val="85000"/>
                      <a:lumOff val="15000"/>
                    </a:schemeClr>
                  </a:solidFill>
                  <a:cs typeface="+mn-ea"/>
                  <a:sym typeface="+mn-lt"/>
                </a:rPr>
                <a:t>倍，企业将薪酬杠杆向高绩效人才倾斜的趋势愈发清晰。 </a:t>
              </a:r>
            </a:p>
          </p:txBody>
        </p:sp>
      </p:grpSp>
      <p:grpSp>
        <p:nvGrpSpPr>
          <p:cNvPr id="51" name="组合 50"/>
          <p:cNvGrpSpPr/>
          <p:nvPr/>
        </p:nvGrpSpPr>
        <p:grpSpPr>
          <a:xfrm>
            <a:off x="2166894" y="3381995"/>
            <a:ext cx="7858212" cy="870733"/>
            <a:chOff x="2094466" y="4745175"/>
            <a:chExt cx="7858212" cy="870733"/>
          </a:xfrm>
        </p:grpSpPr>
        <p:grpSp>
          <p:nvGrpSpPr>
            <p:cNvPr id="29" name="组合 28"/>
            <p:cNvGrpSpPr/>
            <p:nvPr/>
          </p:nvGrpSpPr>
          <p:grpSpPr>
            <a:xfrm>
              <a:off x="2094466" y="4745175"/>
              <a:ext cx="7858212" cy="697746"/>
              <a:chOff x="1486050" y="5645027"/>
              <a:chExt cx="7858212" cy="697746"/>
            </a:xfrm>
          </p:grpSpPr>
          <p:sp>
            <p:nvSpPr>
              <p:cNvPr id="18" name="圆角矩形 17"/>
              <p:cNvSpPr/>
              <p:nvPr/>
            </p:nvSpPr>
            <p:spPr>
              <a:xfrm>
                <a:off x="1486050" y="5645027"/>
                <a:ext cx="7858212"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nvGrpSpPr>
              <p:cNvPr id="19" name="组合 18"/>
              <p:cNvGrpSpPr/>
              <p:nvPr/>
            </p:nvGrpSpPr>
            <p:grpSpPr>
              <a:xfrm>
                <a:off x="1562680" y="5726294"/>
                <a:ext cx="518370" cy="518183"/>
                <a:chOff x="1764354" y="4069797"/>
                <a:chExt cx="484086" cy="484086"/>
              </a:xfrm>
            </p:grpSpPr>
            <p:sp>
              <p:nvSpPr>
                <p:cNvPr id="20" name="椭圆 19"/>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21" name="文本框 46"/>
                <p:cNvSpPr txBox="1"/>
                <p:nvPr/>
              </p:nvSpPr>
              <p:spPr>
                <a:xfrm>
                  <a:off x="1777262" y="4128622"/>
                  <a:ext cx="471178" cy="409723"/>
                </a:xfrm>
                <a:prstGeom prst="rect">
                  <a:avLst/>
                </a:prstGeom>
                <a:noFill/>
              </p:spPr>
              <p:txBody>
                <a:bodyPr wrap="square" rtlCol="0">
                  <a:spAutoFit/>
                </a:bodyPr>
                <a:lstStyle/>
                <a:p>
                  <a:pPr algn="ctr"/>
                  <a:r>
                    <a:rPr lang="en-US" altLang="zh-CN" sz="2250" dirty="0">
                      <a:solidFill>
                        <a:srgbClr val="00BEDD"/>
                      </a:solidFill>
                      <a:cs typeface="+mn-ea"/>
                      <a:sym typeface="+mn-lt"/>
                    </a:rPr>
                    <a:t>05</a:t>
                  </a:r>
                  <a:endParaRPr lang="zh-CN" altLang="en-US" sz="2250" dirty="0">
                    <a:solidFill>
                      <a:srgbClr val="00BEDD"/>
                    </a:solidFill>
                    <a:cs typeface="+mn-ea"/>
                    <a:sym typeface="+mn-lt"/>
                  </a:endParaRPr>
                </a:p>
              </p:txBody>
            </p:sp>
          </p:grpSp>
        </p:grpSp>
        <p:sp>
          <p:nvSpPr>
            <p:cNvPr id="37" name="文本框 36"/>
            <p:cNvSpPr txBox="1"/>
            <p:nvPr/>
          </p:nvSpPr>
          <p:spPr>
            <a:xfrm>
              <a:off x="2703288" y="4877244"/>
              <a:ext cx="7029376" cy="738664"/>
            </a:xfrm>
            <a:prstGeom prst="rect">
              <a:avLst/>
            </a:prstGeom>
            <a:noFill/>
          </p:spPr>
          <p:txBody>
            <a:bodyPr wrap="square" rtlCol="0">
              <a:spAutoFit/>
            </a:bodyPr>
            <a:lstStyle/>
            <a:p>
              <a:r>
                <a:rPr lang="en-US" altLang="zh-CN" sz="1400" dirty="0">
                  <a:solidFill>
                    <a:schemeClr val="tx1">
                      <a:lumMod val="85000"/>
                      <a:lumOff val="15000"/>
                    </a:schemeClr>
                  </a:solidFill>
                  <a:cs typeface="+mn-ea"/>
                  <a:sym typeface="+mn-lt"/>
                </a:rPr>
                <a:t>51%</a:t>
              </a:r>
              <a:r>
                <a:rPr lang="zh-CN" altLang="en-US" sz="1400" dirty="0">
                  <a:solidFill>
                    <a:schemeClr val="tx1">
                      <a:lumMod val="85000"/>
                      <a:lumOff val="15000"/>
                    </a:schemeClr>
                  </a:solidFill>
                  <a:cs typeface="+mn-ea"/>
                  <a:sym typeface="+mn-lt"/>
                </a:rPr>
                <a:t>的公司为鼓励员工稳定性，提供了“长期留任激励奖金”，该奖金平均可达</a:t>
              </a:r>
              <a:r>
                <a:rPr lang="en-US" altLang="zh-CN" sz="1400" dirty="0">
                  <a:solidFill>
                    <a:schemeClr val="tx1">
                      <a:lumMod val="85000"/>
                      <a:lumOff val="15000"/>
                    </a:schemeClr>
                  </a:solidFill>
                  <a:cs typeface="+mn-ea"/>
                  <a:sym typeface="+mn-lt"/>
                </a:rPr>
                <a:t>2.5</a:t>
              </a:r>
              <a:r>
                <a:rPr lang="zh-CN" altLang="en-US" sz="1400" dirty="0">
                  <a:solidFill>
                    <a:schemeClr val="tx1">
                      <a:lumMod val="85000"/>
                      <a:lumOff val="15000"/>
                    </a:schemeClr>
                  </a:solidFill>
                  <a:cs typeface="+mn-ea"/>
                  <a:sym typeface="+mn-lt"/>
                </a:rPr>
                <a:t>个月工资；也有相当数量的公司提供了目标绩效奖金、特殊福利包等多种计划来保留人才。</a:t>
              </a:r>
            </a:p>
            <a:p>
              <a:endParaRPr lang="en-US" altLang="zh-CN" sz="1400" dirty="0">
                <a:solidFill>
                  <a:schemeClr val="tx1">
                    <a:lumMod val="85000"/>
                    <a:lumOff val="15000"/>
                  </a:schemeClr>
                </a:solidFill>
                <a:cs typeface="+mn-ea"/>
                <a:sym typeface="+mn-lt"/>
              </a:endParaRPr>
            </a:p>
          </p:txBody>
        </p:sp>
      </p:grpSp>
      <p:grpSp>
        <p:nvGrpSpPr>
          <p:cNvPr id="52" name="组合 51"/>
          <p:cNvGrpSpPr/>
          <p:nvPr/>
        </p:nvGrpSpPr>
        <p:grpSpPr>
          <a:xfrm>
            <a:off x="2166894" y="5164379"/>
            <a:ext cx="7858213" cy="821759"/>
            <a:chOff x="2094466" y="5745385"/>
            <a:chExt cx="7858213" cy="821759"/>
          </a:xfrm>
        </p:grpSpPr>
        <p:grpSp>
          <p:nvGrpSpPr>
            <p:cNvPr id="26" name="组合 25"/>
            <p:cNvGrpSpPr/>
            <p:nvPr/>
          </p:nvGrpSpPr>
          <p:grpSpPr>
            <a:xfrm>
              <a:off x="2094466" y="5745385"/>
              <a:ext cx="7858212" cy="697746"/>
              <a:chOff x="1169179" y="2892773"/>
              <a:chExt cx="7858212" cy="697746"/>
            </a:xfrm>
          </p:grpSpPr>
          <p:sp>
            <p:nvSpPr>
              <p:cNvPr id="22" name="圆角矩形 21"/>
              <p:cNvSpPr/>
              <p:nvPr/>
            </p:nvSpPr>
            <p:spPr>
              <a:xfrm>
                <a:off x="1169179" y="2892773"/>
                <a:ext cx="7858212"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nvGrpSpPr>
              <p:cNvPr id="23" name="组合 22"/>
              <p:cNvGrpSpPr/>
              <p:nvPr/>
            </p:nvGrpSpPr>
            <p:grpSpPr>
              <a:xfrm>
                <a:off x="1245809" y="2974040"/>
                <a:ext cx="518370" cy="518183"/>
                <a:chOff x="1764354" y="4069797"/>
                <a:chExt cx="484086" cy="484086"/>
              </a:xfrm>
            </p:grpSpPr>
            <p:sp>
              <p:nvSpPr>
                <p:cNvPr id="24" name="椭圆 23"/>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25" name="文本框 46"/>
                <p:cNvSpPr txBox="1"/>
                <p:nvPr/>
              </p:nvSpPr>
              <p:spPr>
                <a:xfrm>
                  <a:off x="1777262" y="4128622"/>
                  <a:ext cx="471178" cy="409723"/>
                </a:xfrm>
                <a:prstGeom prst="rect">
                  <a:avLst/>
                </a:prstGeom>
                <a:noFill/>
              </p:spPr>
              <p:txBody>
                <a:bodyPr wrap="square" rtlCol="0">
                  <a:spAutoFit/>
                </a:bodyPr>
                <a:lstStyle/>
                <a:p>
                  <a:pPr algn="ctr"/>
                  <a:r>
                    <a:rPr lang="en-US" altLang="zh-CN" sz="2250" dirty="0">
                      <a:solidFill>
                        <a:srgbClr val="E87071"/>
                      </a:solidFill>
                      <a:cs typeface="+mn-ea"/>
                      <a:sym typeface="+mn-lt"/>
                    </a:rPr>
                    <a:t>06</a:t>
                  </a:r>
                  <a:endParaRPr lang="zh-CN" altLang="en-US" sz="2250" dirty="0">
                    <a:solidFill>
                      <a:srgbClr val="E87071"/>
                    </a:solidFill>
                    <a:cs typeface="+mn-ea"/>
                    <a:sym typeface="+mn-lt"/>
                  </a:endParaRPr>
                </a:p>
              </p:txBody>
            </p:sp>
          </p:grpSp>
        </p:grpSp>
        <p:sp>
          <p:nvSpPr>
            <p:cNvPr id="38" name="文本框 37"/>
            <p:cNvSpPr txBox="1"/>
            <p:nvPr/>
          </p:nvSpPr>
          <p:spPr>
            <a:xfrm>
              <a:off x="2675645" y="5828480"/>
              <a:ext cx="7277034" cy="738664"/>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最为广泛采用的举措的则是企业专门的培训和发展项目（</a:t>
              </a:r>
              <a:r>
                <a:rPr lang="en-US" altLang="zh-CN" sz="1400" dirty="0">
                  <a:solidFill>
                    <a:schemeClr val="tx1">
                      <a:lumMod val="85000"/>
                      <a:lumOff val="15000"/>
                    </a:schemeClr>
                  </a:solidFill>
                  <a:cs typeface="+mn-ea"/>
                  <a:sym typeface="+mn-lt"/>
                </a:rPr>
                <a:t>58%</a:t>
              </a:r>
              <a:r>
                <a:rPr lang="zh-CN" altLang="en-US" sz="1400" dirty="0">
                  <a:solidFill>
                    <a:schemeClr val="tx1">
                      <a:lumMod val="85000"/>
                      <a:lumOff val="15000"/>
                    </a:schemeClr>
                  </a:solidFill>
                  <a:cs typeface="+mn-ea"/>
                  <a:sym typeface="+mn-lt"/>
                </a:rPr>
                <a:t>），培训作为提升员工技能及敬业度的重要手段，无疑会成为人力资源工作重心，以配合企业的再度启航</a:t>
              </a:r>
            </a:p>
            <a:p>
              <a:endParaRPr lang="en-US" altLang="zh-CN" sz="1400" dirty="0">
                <a:solidFill>
                  <a:schemeClr val="tx1">
                    <a:lumMod val="85000"/>
                    <a:lumOff val="15000"/>
                  </a:schemeClr>
                </a:solidFill>
                <a:cs typeface="+mn-ea"/>
                <a:sym typeface="+mn-lt"/>
              </a:endParaRPr>
            </a:p>
          </p:txBody>
        </p:sp>
      </p:grpSp>
      <p:sp>
        <p:nvSpPr>
          <p:cNvPr id="30" name="椭圆 29">
            <a:extLst>
              <a:ext uri="{FF2B5EF4-FFF2-40B4-BE49-F238E27FC236}">
                <a16:creationId xmlns:a16="http://schemas.microsoft.com/office/drawing/2014/main" id="{7C5E5922-C65B-4F63-8064-15DE125B72F5}"/>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CA0C0EC6-E7F5-42E9-BD5C-8990921A025F}"/>
              </a:ext>
            </a:extLst>
          </p:cNvPr>
          <p:cNvSpPr txBox="1"/>
          <p:nvPr/>
        </p:nvSpPr>
        <p:spPr>
          <a:xfrm>
            <a:off x="1342723" y="178376"/>
            <a:ext cx="3334052"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人才市场现状</a:t>
            </a:r>
          </a:p>
        </p:txBody>
      </p:sp>
      <p:sp>
        <p:nvSpPr>
          <p:cNvPr id="32" name="矩形 31">
            <a:extLst>
              <a:ext uri="{FF2B5EF4-FFF2-40B4-BE49-F238E27FC236}">
                <a16:creationId xmlns:a16="http://schemas.microsoft.com/office/drawing/2014/main" id="{67B0E6D8-2A89-4F48-9F2C-038FE18200D4}"/>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33" name="椭圆 32">
            <a:extLst>
              <a:ext uri="{FF2B5EF4-FFF2-40B4-BE49-F238E27FC236}">
                <a16:creationId xmlns:a16="http://schemas.microsoft.com/office/drawing/2014/main" id="{B3BF1534-2138-477B-91F3-451EE5C36E1B}"/>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6270EA5F-9689-4CA5-AEF3-68D4B7479BB0}"/>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B86AA207-2281-4708-8328-6D7214C0ECD5}"/>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id="{D52D50E5-6DB3-4A3E-9AB5-16A451FC6A0F}"/>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Tree>
    <p:extLst>
      <p:ext uri="{BB962C8B-B14F-4D97-AF65-F5344CB8AC3E}">
        <p14:creationId xmlns:p14="http://schemas.microsoft.com/office/powerpoint/2010/main" val="1170763150"/>
      </p:ext>
    </p:extLst>
  </p:cSld>
  <p:clrMapOvr>
    <a:masterClrMapping/>
  </p:clrMapOvr>
  <mc:AlternateContent xmlns:mc="http://schemas.openxmlformats.org/markup-compatibility/2006">
    <mc:Choice xmlns:p14="http://schemas.microsoft.com/office/powerpoint/2010/main" Requires="p14">
      <p:transition spd="med" p14:dur="700" advTm="50">
        <p:fade/>
      </p:transition>
    </mc:Choice>
    <mc:Fallback>
      <p:transition spd="med" advTm="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1+#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1+#ppt_w/2"/>
                                          </p:val>
                                        </p:tav>
                                        <p:tav tm="100000">
                                          <p:val>
                                            <p:strVal val="#ppt_x"/>
                                          </p:val>
                                        </p:tav>
                                      </p:tavLst>
                                    </p:anim>
                                    <p:anim calcmode="lin" valueType="num">
                                      <p:cBhvr additive="base">
                                        <p:cTn id="1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E67F3B1E-0784-4D53-920F-9B84DA6948CF}"/>
              </a:ext>
            </a:extLst>
          </p:cNvPr>
          <p:cNvGraphicFramePr/>
          <p:nvPr>
            <p:extLst>
              <p:ext uri="{D42A27DB-BD31-4B8C-83A1-F6EECF244321}">
                <p14:modId xmlns:p14="http://schemas.microsoft.com/office/powerpoint/2010/main" val="1224027974"/>
              </p:ext>
            </p:extLst>
          </p:nvPr>
        </p:nvGraphicFramePr>
        <p:xfrm>
          <a:off x="2460625" y="729191"/>
          <a:ext cx="7759700" cy="517313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6">
            <a:extLst>
              <a:ext uri="{FF2B5EF4-FFF2-40B4-BE49-F238E27FC236}">
                <a16:creationId xmlns:a16="http://schemas.microsoft.com/office/drawing/2014/main" id="{FF682CB4-A6D2-4FE1-B55A-B4DF833F6F2B}"/>
              </a:ext>
            </a:extLst>
          </p:cNvPr>
          <p:cNvSpPr>
            <a:spLocks noChangeArrowheads="1"/>
          </p:cNvSpPr>
          <p:nvPr/>
        </p:nvSpPr>
        <p:spPr bwMode="auto">
          <a:xfrm>
            <a:off x="2335212" y="5939266"/>
            <a:ext cx="8010525"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indent="304800"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30000"/>
              </a:lnSpc>
            </a:pPr>
            <a:r>
              <a:rPr lang="en-US" altLang="zh-CN" sz="1400" b="0" dirty="0">
                <a:latin typeface="+mn-lt"/>
                <a:ea typeface="+mn-ea"/>
                <a:cs typeface="+mn-ea"/>
                <a:sym typeface="+mn-lt"/>
              </a:rPr>
              <a:t>2017</a:t>
            </a:r>
            <a:r>
              <a:rPr lang="zh-CN" altLang="en-US" sz="1400" b="0" dirty="0">
                <a:latin typeface="+mn-lt"/>
                <a:ea typeface="+mn-ea"/>
                <a:cs typeface="+mn-ea"/>
                <a:sym typeface="+mn-lt"/>
              </a:rPr>
              <a:t>年春节后是普遍的离职高峰期，人员流动明显增加。</a:t>
            </a:r>
            <a:r>
              <a:rPr lang="en-US" altLang="zh-CN" sz="1400" b="0" dirty="0">
                <a:latin typeface="+mn-lt"/>
                <a:ea typeface="+mn-ea"/>
                <a:cs typeface="+mn-ea"/>
                <a:sym typeface="+mn-lt"/>
              </a:rPr>
              <a:t>B</a:t>
            </a:r>
            <a:r>
              <a:rPr lang="zh-CN" altLang="en-US" sz="1400" b="0" dirty="0">
                <a:latin typeface="+mn-lt"/>
                <a:ea typeface="+mn-ea"/>
                <a:cs typeface="+mn-ea"/>
                <a:sym typeface="+mn-lt"/>
              </a:rPr>
              <a:t>、</a:t>
            </a:r>
            <a:r>
              <a:rPr lang="en-US" altLang="zh-CN" sz="1400" b="0" dirty="0">
                <a:latin typeface="+mn-lt"/>
                <a:ea typeface="+mn-ea"/>
                <a:cs typeface="+mn-ea"/>
                <a:sym typeface="+mn-lt"/>
              </a:rPr>
              <a:t>2013</a:t>
            </a:r>
            <a:r>
              <a:rPr lang="zh-CN" altLang="en-US" sz="1400" b="0" dirty="0">
                <a:latin typeface="+mn-lt"/>
                <a:ea typeface="+mn-ea"/>
                <a:cs typeface="+mn-ea"/>
                <a:sym typeface="+mn-lt"/>
              </a:rPr>
              <a:t>年</a:t>
            </a:r>
            <a:r>
              <a:rPr lang="en-US" altLang="zh-CN" sz="1400" b="0" dirty="0">
                <a:latin typeface="+mn-lt"/>
                <a:ea typeface="+mn-ea"/>
                <a:cs typeface="+mn-ea"/>
                <a:sym typeface="+mn-lt"/>
              </a:rPr>
              <a:t>7</a:t>
            </a:r>
            <a:r>
              <a:rPr lang="zh-CN" altLang="en-US" sz="1400" b="0" dirty="0">
                <a:latin typeface="+mn-lt"/>
                <a:ea typeface="+mn-ea"/>
                <a:cs typeface="+mn-ea"/>
                <a:sym typeface="+mn-lt"/>
              </a:rPr>
              <a:t>月份开始，随着经济形势好转，营销人员数量增加明显。</a:t>
            </a:r>
          </a:p>
        </p:txBody>
      </p:sp>
      <p:sp>
        <p:nvSpPr>
          <p:cNvPr id="7" name="椭圆 6">
            <a:extLst>
              <a:ext uri="{FF2B5EF4-FFF2-40B4-BE49-F238E27FC236}">
                <a16:creationId xmlns:a16="http://schemas.microsoft.com/office/drawing/2014/main" id="{026B7B84-5326-4E7B-B8DE-DA7BD7FC304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a:extLst>
              <a:ext uri="{FF2B5EF4-FFF2-40B4-BE49-F238E27FC236}">
                <a16:creationId xmlns:a16="http://schemas.microsoft.com/office/drawing/2014/main" id="{02243FAA-3036-420E-9486-E04CBFD4D274}"/>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96D5A166-1B5A-4BA2-AD15-9636C5CE9339}"/>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120383BB-69CB-481C-92B2-EC458861F19A}"/>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
        <p:nvSpPr>
          <p:cNvPr id="11" name="文本框 10">
            <a:extLst>
              <a:ext uri="{FF2B5EF4-FFF2-40B4-BE49-F238E27FC236}">
                <a16:creationId xmlns:a16="http://schemas.microsoft.com/office/drawing/2014/main" id="{D4ED3CBA-9C4F-409F-97C7-13B6C7480F92}"/>
              </a:ext>
            </a:extLst>
          </p:cNvPr>
          <p:cNvSpPr txBox="1"/>
          <p:nvPr/>
        </p:nvSpPr>
        <p:spPr>
          <a:xfrm>
            <a:off x="1342723" y="178376"/>
            <a:ext cx="3655990"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员工稳定性待提高</a:t>
            </a:r>
          </a:p>
        </p:txBody>
      </p:sp>
      <p:sp>
        <p:nvSpPr>
          <p:cNvPr id="12" name="矩形 11">
            <a:extLst>
              <a:ext uri="{FF2B5EF4-FFF2-40B4-BE49-F238E27FC236}">
                <a16:creationId xmlns:a16="http://schemas.microsoft.com/office/drawing/2014/main" id="{726561D6-BC2E-43B1-9A1C-538DE178A228}"/>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13" name="椭圆 12">
            <a:extLst>
              <a:ext uri="{FF2B5EF4-FFF2-40B4-BE49-F238E27FC236}">
                <a16:creationId xmlns:a16="http://schemas.microsoft.com/office/drawing/2014/main" id="{BBA4877F-2E1C-4C1D-99E3-679E1C38BE6C}"/>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36287023"/>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026B7B84-5326-4E7B-B8DE-DA7BD7FC304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a:extLst>
              <a:ext uri="{FF2B5EF4-FFF2-40B4-BE49-F238E27FC236}">
                <a16:creationId xmlns:a16="http://schemas.microsoft.com/office/drawing/2014/main" id="{02243FAA-3036-420E-9486-E04CBFD4D274}"/>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96D5A166-1B5A-4BA2-AD15-9636C5CE9339}"/>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120383BB-69CB-481C-92B2-EC458861F19A}"/>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
        <p:nvSpPr>
          <p:cNvPr id="11" name="文本框 10">
            <a:extLst>
              <a:ext uri="{FF2B5EF4-FFF2-40B4-BE49-F238E27FC236}">
                <a16:creationId xmlns:a16="http://schemas.microsoft.com/office/drawing/2014/main" id="{D4ED3CBA-9C4F-409F-97C7-13B6C7480F92}"/>
              </a:ext>
            </a:extLst>
          </p:cNvPr>
          <p:cNvSpPr txBox="1"/>
          <p:nvPr/>
        </p:nvSpPr>
        <p:spPr>
          <a:xfrm>
            <a:off x="1342722" y="178376"/>
            <a:ext cx="5372403"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员工队伍学历结构有待提高</a:t>
            </a:r>
          </a:p>
        </p:txBody>
      </p:sp>
      <p:sp>
        <p:nvSpPr>
          <p:cNvPr id="12" name="矩形 11">
            <a:extLst>
              <a:ext uri="{FF2B5EF4-FFF2-40B4-BE49-F238E27FC236}">
                <a16:creationId xmlns:a16="http://schemas.microsoft.com/office/drawing/2014/main" id="{726561D6-BC2E-43B1-9A1C-538DE178A228}"/>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13" name="椭圆 12">
            <a:extLst>
              <a:ext uri="{FF2B5EF4-FFF2-40B4-BE49-F238E27FC236}">
                <a16:creationId xmlns:a16="http://schemas.microsoft.com/office/drawing/2014/main" id="{BBA4877F-2E1C-4C1D-99E3-679E1C38BE6C}"/>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图表 3">
            <a:extLst>
              <a:ext uri="{FF2B5EF4-FFF2-40B4-BE49-F238E27FC236}">
                <a16:creationId xmlns:a16="http://schemas.microsoft.com/office/drawing/2014/main" id="{ABDEF763-3959-43DD-B121-489CF9894BC2}"/>
              </a:ext>
            </a:extLst>
          </p:cNvPr>
          <p:cNvGraphicFramePr/>
          <p:nvPr>
            <p:extLst>
              <p:ext uri="{D42A27DB-BD31-4B8C-83A1-F6EECF244321}">
                <p14:modId xmlns:p14="http://schemas.microsoft.com/office/powerpoint/2010/main" val="12190718"/>
              </p:ext>
            </p:extLst>
          </p:nvPr>
        </p:nvGraphicFramePr>
        <p:xfrm>
          <a:off x="414898" y="1265172"/>
          <a:ext cx="6648673" cy="4432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a:extLst>
              <a:ext uri="{FF2B5EF4-FFF2-40B4-BE49-F238E27FC236}">
                <a16:creationId xmlns:a16="http://schemas.microsoft.com/office/drawing/2014/main" id="{2CAD8602-A6E0-4171-BABD-1E801A9B4F88}"/>
              </a:ext>
            </a:extLst>
          </p:cNvPr>
          <p:cNvGraphicFramePr/>
          <p:nvPr>
            <p:extLst>
              <p:ext uri="{D42A27DB-BD31-4B8C-83A1-F6EECF244321}">
                <p14:modId xmlns:p14="http://schemas.microsoft.com/office/powerpoint/2010/main" val="3286192026"/>
              </p:ext>
            </p:extLst>
          </p:nvPr>
        </p:nvGraphicFramePr>
        <p:xfrm>
          <a:off x="5307245" y="1204320"/>
          <a:ext cx="6657230" cy="4438153"/>
        </p:xfrm>
        <a:graphic>
          <a:graphicData uri="http://schemas.openxmlformats.org/drawingml/2006/chart">
            <c:chart xmlns:c="http://schemas.openxmlformats.org/drawingml/2006/chart" xmlns:r="http://schemas.openxmlformats.org/officeDocument/2006/relationships" r:id="rId5"/>
          </a:graphicData>
        </a:graphic>
      </p:graphicFrame>
      <p:sp>
        <p:nvSpPr>
          <p:cNvPr id="17" name="文本框 16">
            <a:extLst>
              <a:ext uri="{FF2B5EF4-FFF2-40B4-BE49-F238E27FC236}">
                <a16:creationId xmlns:a16="http://schemas.microsoft.com/office/drawing/2014/main" id="{25DD2B54-038D-4477-BC7B-05DAA62214BB}"/>
              </a:ext>
            </a:extLst>
          </p:cNvPr>
          <p:cNvSpPr txBox="1"/>
          <p:nvPr/>
        </p:nvSpPr>
        <p:spPr>
          <a:xfrm>
            <a:off x="2309812" y="5905483"/>
            <a:ext cx="7572375" cy="923330"/>
          </a:xfrm>
          <a:prstGeom prst="rect">
            <a:avLst/>
          </a:prstGeom>
          <a:noFill/>
        </p:spPr>
        <p:txBody>
          <a:bodyPr wrap="square" rtlCol="0">
            <a:spAutoFit/>
          </a:bodyPr>
          <a:lstStyle/>
          <a:p>
            <a:r>
              <a:rPr lang="zh-CN" altLang="en-US" dirty="0">
                <a:cs typeface="+mn-ea"/>
                <a:sym typeface="+mn-lt"/>
              </a:rPr>
              <a:t>从公司整体学历分布上看：研发系统的整体学历水平最高，高学历人员比例</a:t>
            </a:r>
            <a:r>
              <a:rPr lang="en-US" altLang="zh-CN" dirty="0">
                <a:cs typeface="+mn-ea"/>
                <a:sym typeface="+mn-lt"/>
              </a:rPr>
              <a:t>70%</a:t>
            </a:r>
            <a:r>
              <a:rPr lang="zh-CN" altLang="en-US" dirty="0">
                <a:cs typeface="+mn-ea"/>
                <a:sym typeface="+mn-lt"/>
              </a:rPr>
              <a:t>，高于去年同期</a:t>
            </a:r>
            <a:r>
              <a:rPr lang="en-US" altLang="zh-CN" dirty="0">
                <a:cs typeface="+mn-ea"/>
                <a:sym typeface="+mn-lt"/>
              </a:rPr>
              <a:t>60%</a:t>
            </a:r>
            <a:r>
              <a:rPr lang="zh-CN" altLang="en-US" dirty="0">
                <a:cs typeface="+mn-ea"/>
                <a:sym typeface="+mn-lt"/>
              </a:rPr>
              <a:t>的水平。</a:t>
            </a:r>
          </a:p>
          <a:p>
            <a:endParaRPr lang="zh-CN" altLang="en-US" dirty="0">
              <a:cs typeface="+mn-ea"/>
              <a:sym typeface="+mn-lt"/>
            </a:endParaRPr>
          </a:p>
        </p:txBody>
      </p:sp>
    </p:spTree>
    <p:extLst>
      <p:ext uri="{BB962C8B-B14F-4D97-AF65-F5344CB8AC3E}">
        <p14:creationId xmlns:p14="http://schemas.microsoft.com/office/powerpoint/2010/main" val="668909209"/>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026B7B84-5326-4E7B-B8DE-DA7BD7FC3048}"/>
              </a:ext>
            </a:extLst>
          </p:cNvPr>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a:extLst>
              <a:ext uri="{FF2B5EF4-FFF2-40B4-BE49-F238E27FC236}">
                <a16:creationId xmlns:a16="http://schemas.microsoft.com/office/drawing/2014/main" id="{02243FAA-3036-420E-9486-E04CBFD4D274}"/>
              </a:ext>
            </a:extLst>
          </p:cNvPr>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96D5A166-1B5A-4BA2-AD15-9636C5CE9339}"/>
              </a:ext>
            </a:extLst>
          </p:cNvPr>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120383BB-69CB-481C-92B2-EC458861F19A}"/>
              </a:ext>
            </a:extLst>
          </p:cNvPr>
          <p:cNvSpPr/>
          <p:nvPr/>
        </p:nvSpPr>
        <p:spPr>
          <a:xfrm>
            <a:off x="213396" y="213359"/>
            <a:ext cx="639919" cy="584775"/>
          </a:xfrm>
          <a:prstGeom prst="rect">
            <a:avLst/>
          </a:prstGeom>
        </p:spPr>
        <p:txBody>
          <a:bodyPr wrap="none">
            <a:spAutoFit/>
          </a:bodyPr>
          <a:lstStyle/>
          <a:p>
            <a:pPr algn="ctr"/>
            <a:r>
              <a:rPr lang="en-US" altLang="zh-CN" sz="3200" b="1" dirty="0">
                <a:solidFill>
                  <a:schemeClr val="bg1">
                    <a:lumMod val="50000"/>
                  </a:schemeClr>
                </a:solidFill>
                <a:cs typeface="+mn-ea"/>
                <a:sym typeface="+mn-lt"/>
              </a:rPr>
              <a:t>01</a:t>
            </a:r>
            <a:endParaRPr lang="zh-CN" altLang="en-US" sz="3200" b="1" dirty="0">
              <a:solidFill>
                <a:schemeClr val="bg1">
                  <a:lumMod val="50000"/>
                </a:schemeClr>
              </a:solidFill>
              <a:cs typeface="+mn-ea"/>
              <a:sym typeface="+mn-lt"/>
            </a:endParaRPr>
          </a:p>
        </p:txBody>
      </p:sp>
      <p:sp>
        <p:nvSpPr>
          <p:cNvPr id="11" name="文本框 10">
            <a:extLst>
              <a:ext uri="{FF2B5EF4-FFF2-40B4-BE49-F238E27FC236}">
                <a16:creationId xmlns:a16="http://schemas.microsoft.com/office/drawing/2014/main" id="{D4ED3CBA-9C4F-409F-97C7-13B6C7480F92}"/>
              </a:ext>
            </a:extLst>
          </p:cNvPr>
          <p:cNvSpPr txBox="1"/>
          <p:nvPr/>
        </p:nvSpPr>
        <p:spPr>
          <a:xfrm>
            <a:off x="1342722" y="178376"/>
            <a:ext cx="5372403" cy="584775"/>
          </a:xfrm>
          <a:prstGeom prst="rect">
            <a:avLst/>
          </a:prstGeom>
          <a:noFill/>
        </p:spPr>
        <p:txBody>
          <a:bodyPr wrap="square" rtlCol="0">
            <a:spAutoFit/>
          </a:bodyPr>
          <a:lstStyle/>
          <a:p>
            <a:r>
              <a:rPr lang="zh-CN" altLang="en-US" sz="3200" dirty="0">
                <a:solidFill>
                  <a:schemeClr val="bg1">
                    <a:lumMod val="50000"/>
                  </a:schemeClr>
                </a:solidFill>
                <a:cs typeface="+mn-ea"/>
                <a:sym typeface="+mn-lt"/>
              </a:rPr>
              <a:t>新老员工更替比例不合理</a:t>
            </a:r>
          </a:p>
        </p:txBody>
      </p:sp>
      <p:sp>
        <p:nvSpPr>
          <p:cNvPr id="12" name="矩形 11">
            <a:extLst>
              <a:ext uri="{FF2B5EF4-FFF2-40B4-BE49-F238E27FC236}">
                <a16:creationId xmlns:a16="http://schemas.microsoft.com/office/drawing/2014/main" id="{726561D6-BC2E-43B1-9A1C-538DE178A228}"/>
              </a:ext>
            </a:extLst>
          </p:cNvPr>
          <p:cNvSpPr/>
          <p:nvPr/>
        </p:nvSpPr>
        <p:spPr>
          <a:xfrm>
            <a:off x="1342723" y="663471"/>
            <a:ext cx="3964522" cy="263662"/>
          </a:xfrm>
          <a:prstGeom prst="rect">
            <a:avLst/>
          </a:prstGeom>
        </p:spPr>
        <p:txBody>
          <a:bodyPr wrap="square">
            <a:spAutoFit/>
          </a:bodyPr>
          <a:lstStyle/>
          <a:p>
            <a:pPr>
              <a:lnSpc>
                <a:spcPct val="120000"/>
              </a:lnSpc>
            </a:pPr>
            <a:r>
              <a:rPr lang="en-US" altLang="zh-CN" sz="1000" dirty="0">
                <a:solidFill>
                  <a:schemeClr val="tx1">
                    <a:lumMod val="75000"/>
                    <a:lumOff val="25000"/>
                  </a:schemeClr>
                </a:solidFill>
                <a:cs typeface="+mn-ea"/>
                <a:sym typeface="+mn-lt"/>
              </a:rPr>
              <a:t>experience as your reference, prudence as your brother.</a:t>
            </a:r>
            <a:endParaRPr lang="zh-CN" altLang="en-US" sz="1000" dirty="0">
              <a:solidFill>
                <a:schemeClr val="tx1">
                  <a:lumMod val="75000"/>
                  <a:lumOff val="25000"/>
                </a:schemeClr>
              </a:solidFill>
              <a:cs typeface="+mn-ea"/>
              <a:sym typeface="+mn-lt"/>
            </a:endParaRPr>
          </a:p>
        </p:txBody>
      </p:sp>
      <p:sp>
        <p:nvSpPr>
          <p:cNvPr id="13" name="椭圆 12">
            <a:extLst>
              <a:ext uri="{FF2B5EF4-FFF2-40B4-BE49-F238E27FC236}">
                <a16:creationId xmlns:a16="http://schemas.microsoft.com/office/drawing/2014/main" id="{BBA4877F-2E1C-4C1D-99E3-679E1C38BE6C}"/>
              </a:ext>
            </a:extLst>
          </p:cNvPr>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图表 3">
            <a:extLst>
              <a:ext uri="{FF2B5EF4-FFF2-40B4-BE49-F238E27FC236}">
                <a16:creationId xmlns:a16="http://schemas.microsoft.com/office/drawing/2014/main" id="{ABDEF763-3959-43DD-B121-489CF9894BC2}"/>
              </a:ext>
            </a:extLst>
          </p:cNvPr>
          <p:cNvGraphicFramePr/>
          <p:nvPr>
            <p:extLst>
              <p:ext uri="{D42A27DB-BD31-4B8C-83A1-F6EECF244321}">
                <p14:modId xmlns:p14="http://schemas.microsoft.com/office/powerpoint/2010/main" val="962917290"/>
              </p:ext>
            </p:extLst>
          </p:nvPr>
        </p:nvGraphicFramePr>
        <p:xfrm>
          <a:off x="414898" y="1265172"/>
          <a:ext cx="6648673" cy="443244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4">
            <a:extLst>
              <a:ext uri="{FF2B5EF4-FFF2-40B4-BE49-F238E27FC236}">
                <a16:creationId xmlns:a16="http://schemas.microsoft.com/office/drawing/2014/main" id="{D1CFE1C4-7D80-4080-A4F7-293257565FD0}"/>
              </a:ext>
            </a:extLst>
          </p:cNvPr>
          <p:cNvSpPr>
            <a:spLocks noChangeArrowheads="1"/>
          </p:cNvSpPr>
          <p:nvPr/>
        </p:nvSpPr>
        <p:spPr bwMode="auto">
          <a:xfrm>
            <a:off x="7159625" y="1733610"/>
            <a:ext cx="3455988" cy="349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60000"/>
              </a:lnSpc>
            </a:pPr>
            <a:r>
              <a:rPr lang="en-US" altLang="zh-CN" sz="1400" b="0" dirty="0">
                <a:latin typeface="+mn-lt"/>
                <a:ea typeface="+mn-ea"/>
                <a:cs typeface="+mn-ea"/>
                <a:sym typeface="+mn-lt"/>
              </a:rPr>
              <a:t>    2017</a:t>
            </a:r>
            <a:r>
              <a:rPr lang="zh-CN" altLang="en-US" sz="1400" b="0" dirty="0">
                <a:latin typeface="+mn-lt"/>
                <a:ea typeface="+mn-ea"/>
                <a:cs typeface="+mn-ea"/>
                <a:sym typeface="+mn-lt"/>
              </a:rPr>
              <a:t>年底，</a:t>
            </a:r>
            <a:r>
              <a:rPr lang="en-US" altLang="zh-CN" sz="1400" b="0" dirty="0">
                <a:latin typeface="+mn-lt"/>
                <a:ea typeface="+mn-ea"/>
                <a:cs typeface="+mn-ea"/>
                <a:sym typeface="+mn-lt"/>
              </a:rPr>
              <a:t>2</a:t>
            </a:r>
            <a:r>
              <a:rPr lang="zh-CN" altLang="en-US" sz="1400" b="0" dirty="0">
                <a:latin typeface="+mn-lt"/>
                <a:ea typeface="+mn-ea"/>
                <a:cs typeface="+mn-ea"/>
                <a:sym typeface="+mn-lt"/>
              </a:rPr>
              <a:t>年以上的在职员工仅</a:t>
            </a:r>
            <a:r>
              <a:rPr lang="en-US" altLang="zh-CN" sz="1400" b="0" dirty="0">
                <a:latin typeface="+mn-lt"/>
                <a:ea typeface="+mn-ea"/>
                <a:cs typeface="+mn-ea"/>
                <a:sym typeface="+mn-lt"/>
              </a:rPr>
              <a:t>14%</a:t>
            </a:r>
            <a:r>
              <a:rPr lang="zh-CN" altLang="en-US" sz="1400" b="0" dirty="0">
                <a:latin typeface="+mn-lt"/>
                <a:ea typeface="+mn-ea"/>
                <a:cs typeface="+mn-ea"/>
                <a:sym typeface="+mn-lt"/>
              </a:rPr>
              <a:t>，</a:t>
            </a:r>
            <a:r>
              <a:rPr lang="en-US" altLang="zh-CN" sz="1400" b="0" dirty="0">
                <a:latin typeface="+mn-lt"/>
                <a:ea typeface="+mn-ea"/>
                <a:cs typeface="+mn-ea"/>
                <a:sym typeface="+mn-lt"/>
              </a:rPr>
              <a:t>1</a:t>
            </a:r>
            <a:r>
              <a:rPr lang="zh-CN" altLang="en-US" sz="1400" b="0" dirty="0">
                <a:latin typeface="+mn-lt"/>
                <a:ea typeface="+mn-ea"/>
                <a:cs typeface="+mn-ea"/>
                <a:sym typeface="+mn-lt"/>
              </a:rPr>
              <a:t>年以下的新入职员工数达</a:t>
            </a:r>
            <a:r>
              <a:rPr lang="en-US" altLang="zh-CN" sz="1400" b="0" dirty="0">
                <a:latin typeface="+mn-lt"/>
                <a:ea typeface="+mn-ea"/>
                <a:cs typeface="+mn-ea"/>
                <a:sym typeface="+mn-lt"/>
              </a:rPr>
              <a:t>57%</a:t>
            </a:r>
            <a:r>
              <a:rPr lang="zh-CN" altLang="en-US" sz="1400" b="0" dirty="0">
                <a:latin typeface="+mn-lt"/>
                <a:ea typeface="+mn-ea"/>
                <a:cs typeface="+mn-ea"/>
                <a:sym typeface="+mn-lt"/>
              </a:rPr>
              <a:t>。多数老员工熟悉公司制度、掌握着公司核心部门或环节、有着丰富的失败教训或成功经验，因此新老员工在职比例的不合理会将影响工作效率、企业文化传承和经验积累等。</a:t>
            </a:r>
          </a:p>
          <a:p>
            <a:pPr eaLnBrk="1" hangingPunct="1">
              <a:lnSpc>
                <a:spcPct val="160000"/>
              </a:lnSpc>
            </a:pPr>
            <a:r>
              <a:rPr lang="zh-CN" altLang="en-US" sz="1400" b="0" dirty="0">
                <a:latin typeface="+mn-lt"/>
                <a:ea typeface="+mn-ea"/>
                <a:cs typeface="+mn-ea"/>
                <a:sym typeface="+mn-lt"/>
              </a:rPr>
              <a:t>    </a:t>
            </a:r>
            <a:r>
              <a:rPr lang="en-US" altLang="zh-CN" sz="1400" b="0" dirty="0">
                <a:latin typeface="+mn-lt"/>
                <a:ea typeface="+mn-ea"/>
                <a:cs typeface="+mn-ea"/>
                <a:sym typeface="+mn-lt"/>
              </a:rPr>
              <a:t>2018</a:t>
            </a:r>
            <a:r>
              <a:rPr lang="zh-CN" altLang="en-US" sz="1400" b="0" dirty="0">
                <a:latin typeface="+mn-lt"/>
                <a:ea typeface="+mn-ea"/>
                <a:cs typeface="+mn-ea"/>
                <a:sym typeface="+mn-lt"/>
              </a:rPr>
              <a:t>年将改善新老员工的比例关系：增强新老员工的经验交流、扩大导师制的适用范围、做好老员工的职业生涯规划等。</a:t>
            </a:r>
          </a:p>
        </p:txBody>
      </p:sp>
    </p:spTree>
    <p:extLst>
      <p:ext uri="{BB962C8B-B14F-4D97-AF65-F5344CB8AC3E}">
        <p14:creationId xmlns:p14="http://schemas.microsoft.com/office/powerpoint/2010/main" val="1352596622"/>
      </p:ext>
    </p:extLst>
  </p:cSld>
  <p:clrMapOvr>
    <a:masterClrMapping/>
  </p:clrMapOvr>
  <mc:AlternateContent xmlns:mc="http://schemas.openxmlformats.org/markup-compatibility/2006">
    <mc:Choice xmlns:p14="http://schemas.microsoft.com/office/powerpoint/2010/main" Requires="p14">
      <p:transition spd="slow" p14:dur="2000" advTm="50"/>
    </mc:Choice>
    <mc:Fallback>
      <p:transition spd="slow" advTm="5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fontScheme name="1nnuhlbv">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29.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003473"/>
    </a:accent1>
    <a:accent2>
      <a:srgbClr val="A81404"/>
    </a:accent2>
    <a:accent3>
      <a:srgbClr val="949494"/>
    </a:accent3>
    <a:accent4>
      <a:srgbClr val="235EA6"/>
    </a:accent4>
    <a:accent5>
      <a:srgbClr val="2A496F"/>
    </a:accent5>
    <a:accent6>
      <a:srgbClr val="004192"/>
    </a:accent6>
    <a:hlink>
      <a:srgbClr val="00347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211</TotalTime>
  <Words>2300</Words>
  <Application>Microsoft Office PowerPoint</Application>
  <PresentationFormat>宽屏</PresentationFormat>
  <Paragraphs>343</Paragraphs>
  <Slides>30</Slides>
  <Notes>30</Notes>
  <HiddenSlides>0</HiddenSlides>
  <MMClips>2</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等线</vt:lpstr>
      <vt:lpstr>微软雅黑</vt:lpstr>
      <vt:lpstr>Arial</vt:lpstr>
      <vt:lpstr>Wingdings</vt:lpstr>
      <vt:lpstr>Office 主题​​</vt:lpstr>
      <vt:lpstr>PowerPoint 演示文稿</vt:lpstr>
      <vt:lpstr>201X年度人力资源管理总体思路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201X年度主要行政事务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25</cp:revision>
  <dcterms:created xsi:type="dcterms:W3CDTF">2017-12-05T10:39:39Z</dcterms:created>
  <dcterms:modified xsi:type="dcterms:W3CDTF">2017-12-05T14:11:12Z</dcterms:modified>
</cp:coreProperties>
</file>