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61" r:id="rId4"/>
    <p:sldId id="264" r:id="rId5"/>
    <p:sldId id="258" r:id="rId6"/>
    <p:sldId id="260" r:id="rId7"/>
    <p:sldId id="259" r:id="rId8"/>
    <p:sldId id="265" r:id="rId9"/>
    <p:sldId id="263" r:id="rId10"/>
    <p:sldId id="266" r:id="rId11"/>
    <p:sldId id="262"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A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
            <a:extLst>
              <a:ext uri="{28A0092B-C50C-407E-A947-70E740481C1C}">
                <a14:useLocalDpi xmlns:a14="http://schemas.microsoft.com/office/drawing/2010/main" val="0"/>
              </a:ext>
            </a:extLst>
          </a:blip>
          <a:srcRect l="20607" r="14579"/>
          <a:stretch>
            <a:fillRect/>
          </a:stretch>
        </p:blipFill>
        <p:spPr>
          <a:xfrm>
            <a:off x="0" y="0"/>
            <a:ext cx="12192000" cy="6858000"/>
          </a:xfrm>
          <a:prstGeom prst="rect">
            <a:avLst/>
          </a:prstGeom>
        </p:spPr>
      </p:pic>
      <p:sp>
        <p:nvSpPr>
          <p:cNvPr id="24" name="文本框 4"/>
          <p:cNvSpPr txBox="1"/>
          <p:nvPr/>
        </p:nvSpPr>
        <p:spPr>
          <a:xfrm>
            <a:off x="556417" y="2164508"/>
            <a:ext cx="8398109" cy="101566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zh-CN" altLang="en-US" sz="6000" dirty="0">
                <a:solidFill>
                  <a:schemeClr val="bg1"/>
                </a:solidFill>
                <a:ea typeface="微软雅黑" panose="020B0503020204020204" pitchFamily="34" charset="-122"/>
                <a:cs typeface="经典综艺体简" panose="02010609000101010101" pitchFamily="49" charset="-122"/>
              </a:rPr>
              <a:t>营销计划总结</a:t>
            </a:r>
            <a:r>
              <a:rPr lang="en-US" altLang="zh-CN" sz="6000" dirty="0">
                <a:solidFill>
                  <a:schemeClr val="bg1"/>
                </a:solidFill>
                <a:ea typeface="微软雅黑" panose="020B0503020204020204" pitchFamily="34" charset="-122"/>
                <a:cs typeface="经典综艺体简" panose="02010609000101010101" pitchFamily="49" charset="-122"/>
              </a:rPr>
              <a:t>PPT</a:t>
            </a:r>
            <a:r>
              <a:rPr lang="zh-CN" altLang="en-US" sz="6000" dirty="0">
                <a:solidFill>
                  <a:schemeClr val="bg1"/>
                </a:solidFill>
                <a:ea typeface="微软雅黑" panose="020B0503020204020204" pitchFamily="34" charset="-122"/>
                <a:cs typeface="经典综艺体简" panose="02010609000101010101" pitchFamily="49" charset="-122"/>
              </a:rPr>
              <a:t>模板</a:t>
            </a:r>
            <a:endParaRPr lang="zh-CN" altLang="en-US" sz="6000" dirty="0">
              <a:solidFill>
                <a:schemeClr val="bg1"/>
              </a:solidFill>
              <a:ea typeface="微软雅黑" panose="020B0503020204020204" pitchFamily="34" charset="-122"/>
              <a:cs typeface="经典综艺体简" panose="02010609000101010101" pitchFamily="49" charset="-122"/>
            </a:endParaRPr>
          </a:p>
        </p:txBody>
      </p:sp>
      <p:sp>
        <p:nvSpPr>
          <p:cNvPr id="25" name="文本框 5"/>
          <p:cNvSpPr txBox="1"/>
          <p:nvPr/>
        </p:nvSpPr>
        <p:spPr>
          <a:xfrm>
            <a:off x="636627" y="3819911"/>
            <a:ext cx="4097570" cy="32194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zh-CN" altLang="en-US" sz="1500" dirty="0">
                <a:solidFill>
                  <a:schemeClr val="bg1"/>
                </a:solidFill>
                <a:ea typeface="微软雅黑" panose="020B0503020204020204" pitchFamily="34" charset="-122"/>
              </a:rPr>
              <a:t>演讲人：</a:t>
            </a:r>
            <a:r>
              <a:rPr lang="en-US" altLang="zh-CN" sz="1500" dirty="0">
                <a:solidFill>
                  <a:schemeClr val="bg1"/>
                </a:solidFill>
                <a:ea typeface="微软雅黑" panose="020B0503020204020204" pitchFamily="34" charset="-122"/>
              </a:rPr>
              <a:t>xx</a:t>
            </a:r>
            <a:r>
              <a:rPr lang="zh-CN" altLang="en-US" sz="1500" dirty="0">
                <a:solidFill>
                  <a:schemeClr val="bg1"/>
                </a:solidFill>
                <a:ea typeface="微软雅黑" panose="020B0503020204020204" pitchFamily="34" charset="-122"/>
              </a:rPr>
              <a:t>     </a:t>
            </a:r>
            <a:r>
              <a:rPr lang="zh-CN" altLang="en-US" sz="1500" dirty="0">
                <a:solidFill>
                  <a:schemeClr val="bg1"/>
                </a:solidFill>
                <a:ea typeface="微软雅黑" panose="020B0503020204020204" pitchFamily="34" charset="-122"/>
                <a:cs typeface="经典综艺体简" panose="02010609000101010101" pitchFamily="49" charset="-122"/>
              </a:rPr>
              <a:t>演讲日期：</a:t>
            </a:r>
            <a:r>
              <a:rPr lang="en-US" altLang="zh-CN" sz="1500" dirty="0">
                <a:solidFill>
                  <a:schemeClr val="bg1"/>
                </a:solidFill>
                <a:ea typeface="微软雅黑" panose="020B0503020204020204" pitchFamily="34" charset="-122"/>
                <a:cs typeface="经典综艺体简" panose="02010609000101010101" pitchFamily="49" charset="-122"/>
              </a:rPr>
              <a:t>201X</a:t>
            </a:r>
            <a:r>
              <a:rPr lang="zh-CN" altLang="en-US" sz="1500" dirty="0">
                <a:solidFill>
                  <a:schemeClr val="bg1"/>
                </a:solidFill>
                <a:ea typeface="微软雅黑" panose="020B0503020204020204" pitchFamily="34" charset="-122"/>
                <a:cs typeface="经典综艺体简" panose="02010609000101010101" pitchFamily="49" charset="-122"/>
              </a:rPr>
              <a:t>年</a:t>
            </a:r>
            <a:endParaRPr lang="zh-CN" altLang="en-US" sz="1500" dirty="0">
              <a:solidFill>
                <a:schemeClr val="bg1"/>
              </a:solidFill>
              <a:ea typeface="微软雅黑" panose="020B0503020204020204" pitchFamily="34" charset="-122"/>
              <a:cs typeface="经典综艺体简" panose="02010609000101010101" pitchFamily="49" charset="-122"/>
            </a:endParaRPr>
          </a:p>
        </p:txBody>
      </p:sp>
      <p:sp>
        <p:nvSpPr>
          <p:cNvPr id="26" name="文本框 6"/>
          <p:cNvSpPr txBox="1"/>
          <p:nvPr/>
        </p:nvSpPr>
        <p:spPr>
          <a:xfrm>
            <a:off x="636627" y="3337761"/>
            <a:ext cx="5655886" cy="3231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zh-CN" altLang="en-US" sz="1500" dirty="0">
                <a:solidFill>
                  <a:schemeClr val="bg1"/>
                </a:solidFill>
                <a:ea typeface="微软雅黑" panose="020B0503020204020204" pitchFamily="34" charset="-122"/>
                <a:cs typeface="冬青黑体简体中文 W3" panose="020B0300000000000000" charset="-122"/>
              </a:rPr>
              <a:t>适用于：工作汇报 工作总结 月度总结 月度计划 企业宣传</a:t>
            </a:r>
            <a:endParaRPr lang="en-US" altLang="zh-CN" sz="1500" dirty="0">
              <a:solidFill>
                <a:schemeClr val="bg1"/>
              </a:solidFill>
              <a:ea typeface="微软雅黑" panose="020B0503020204020204" pitchFamily="34" charset="-122"/>
              <a:cs typeface="冬青黑体简体中文 W3" panose="020B03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a:extLst>
              <a:ext uri="{28A0092B-C50C-407E-A947-70E740481C1C}">
                <a14:useLocalDpi xmlns:a14="http://schemas.microsoft.com/office/drawing/2010/main" val="0"/>
              </a:ext>
            </a:extLst>
          </a:blip>
          <a:srcRect l="-90" r="61"/>
          <a:stretch>
            <a:fillRect/>
          </a:stretch>
        </p:blipFill>
        <p:spPr>
          <a:xfrm>
            <a:off x="0" y="1207175"/>
            <a:ext cx="12192000" cy="4443650"/>
          </a:xfrm>
          <a:prstGeom prst="rect">
            <a:avLst/>
          </a:prstGeom>
        </p:spPr>
      </p:pic>
      <p:sp>
        <p:nvSpPr>
          <p:cNvPr id="6" name="文本框 54"/>
          <p:cNvSpPr txBox="1"/>
          <p:nvPr/>
        </p:nvSpPr>
        <p:spPr>
          <a:xfrm>
            <a:off x="1193381" y="2774188"/>
            <a:ext cx="3581400"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schemeClr val="bg1"/>
                </a:solidFill>
                <a:effectLst/>
                <a:uLnTx/>
                <a:uFillTx/>
                <a:latin typeface="Arial" panose="020B0604020202020204"/>
                <a:ea typeface="微软雅黑 Light" panose="020B0502040204020203" pitchFamily="34" charset="-122"/>
                <a:cs typeface="+mn-cs"/>
              </a:rPr>
              <a:t>THANKS</a:t>
            </a:r>
            <a:endParaRPr kumimoji="0" lang="zh-CN" altLang="en-US" sz="6000" b="0" i="0" u="none" strike="noStrike" kern="1200" cap="none" spc="0" normalizeH="0" baseline="0" noProof="0" dirty="0">
              <a:ln>
                <a:noFill/>
              </a:ln>
              <a:solidFill>
                <a:schemeClr val="bg1"/>
              </a:solidFill>
              <a:effectLst/>
              <a:uLnTx/>
              <a:uFillTx/>
              <a:latin typeface="Arial" panose="020B0604020202020204"/>
              <a:ea typeface="微软雅黑 Light" panose="020B0502040204020203" pitchFamily="34"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直角三角形 12"/>
          <p:cNvSpPr/>
          <p:nvPr/>
        </p:nvSpPr>
        <p:spPr>
          <a:xfrm>
            <a:off x="0" y="4934572"/>
            <a:ext cx="1914144" cy="1914144"/>
          </a:xfrm>
          <a:prstGeom prst="rtTriangle">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直角三角形 13"/>
          <p:cNvSpPr/>
          <p:nvPr/>
        </p:nvSpPr>
        <p:spPr>
          <a:xfrm flipH="1" flipV="1">
            <a:off x="10277856" y="-9284"/>
            <a:ext cx="1914144" cy="1914144"/>
          </a:xfrm>
          <a:prstGeom prst="rtTriangle">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cxnSp>
        <p:nvCxnSpPr>
          <p:cNvPr id="18" name="直接连接符 17"/>
          <p:cNvCxnSpPr/>
          <p:nvPr/>
        </p:nvCxnSpPr>
        <p:spPr>
          <a:xfrm>
            <a:off x="9223883" y="-9284"/>
            <a:ext cx="1840992" cy="1767840"/>
          </a:xfrm>
          <a:prstGeom prst="line">
            <a:avLst/>
          </a:prstGeom>
          <a:ln w="3175">
            <a:solidFill>
              <a:srgbClr val="203864"/>
            </a:solidFill>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675243" y="-9284"/>
            <a:ext cx="1840992" cy="1767840"/>
          </a:xfrm>
          <a:prstGeom prst="line">
            <a:avLst/>
          </a:prstGeom>
          <a:ln w="3175">
            <a:solidFill>
              <a:srgbClr val="203864"/>
            </a:solidFill>
            <a:tailEnd type="ova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flipH="1" flipV="1">
            <a:off x="1333623" y="5622890"/>
            <a:ext cx="1753684" cy="1244395"/>
            <a:chOff x="2407361" y="4645527"/>
            <a:chExt cx="1753684" cy="1244395"/>
          </a:xfrm>
        </p:grpSpPr>
        <p:cxnSp>
          <p:nvCxnSpPr>
            <p:cNvPr id="21" name="直接连接符 20"/>
            <p:cNvCxnSpPr/>
            <p:nvPr/>
          </p:nvCxnSpPr>
          <p:spPr>
            <a:xfrm>
              <a:off x="3053537" y="4664096"/>
              <a:ext cx="1107508" cy="1072101"/>
            </a:xfrm>
            <a:prstGeom prst="line">
              <a:avLst/>
            </a:prstGeom>
            <a:ln w="3175">
              <a:solidFill>
                <a:srgbClr val="203864"/>
              </a:solidFill>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07361" y="4645527"/>
              <a:ext cx="1298264" cy="1244395"/>
            </a:xfrm>
            <a:prstGeom prst="line">
              <a:avLst/>
            </a:prstGeom>
            <a:ln w="3175">
              <a:solidFill>
                <a:srgbClr val="203864"/>
              </a:solidFill>
              <a:tailEnd type="ova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3543777" y="2484405"/>
            <a:ext cx="439839" cy="439839"/>
            <a:chOff x="4265361" y="2009112"/>
            <a:chExt cx="439839" cy="439839"/>
          </a:xfrm>
        </p:grpSpPr>
        <p:sp>
          <p:nvSpPr>
            <p:cNvPr id="87" name="圆角矩形 26"/>
            <p:cNvSpPr/>
            <p:nvPr/>
          </p:nvSpPr>
          <p:spPr>
            <a:xfrm>
              <a:off x="4265361" y="2009112"/>
              <a:ext cx="439839" cy="439839"/>
            </a:xfrm>
            <a:prstGeom prst="roundRect">
              <a:avLst>
                <a:gd name="adj" fmla="val 9467"/>
              </a:avLst>
            </a:prstGeom>
            <a:solidFill>
              <a:schemeClr val="tx1"/>
            </a:solidFill>
            <a:ln w="19050">
              <a:solidFill>
                <a:srgbClr val="697A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4361025" y="2123727"/>
              <a:ext cx="248511" cy="210577"/>
              <a:chOff x="5552622" y="2014381"/>
              <a:chExt cx="325770" cy="276046"/>
            </a:xfrm>
            <a:solidFill>
              <a:schemeClr val="bg1"/>
            </a:solidFill>
          </p:grpSpPr>
          <p:grpSp>
            <p:nvGrpSpPr>
              <p:cNvPr id="89" name="组合 88"/>
              <p:cNvGrpSpPr/>
              <p:nvPr/>
            </p:nvGrpSpPr>
            <p:grpSpPr>
              <a:xfrm>
                <a:off x="5552622" y="2014381"/>
                <a:ext cx="325770" cy="54000"/>
                <a:chOff x="5545930" y="2014381"/>
                <a:chExt cx="325770" cy="54000"/>
              </a:xfrm>
              <a:grpFill/>
            </p:grpSpPr>
            <p:sp>
              <p:nvSpPr>
                <p:cNvPr id="96" name="椭圆 95"/>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7" name="矩形 96"/>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5552622" y="2125404"/>
                <a:ext cx="325770" cy="54000"/>
                <a:chOff x="5545930" y="2014381"/>
                <a:chExt cx="325770" cy="54000"/>
              </a:xfrm>
              <a:grpFill/>
            </p:grpSpPr>
            <p:sp>
              <p:nvSpPr>
                <p:cNvPr id="94" name="椭圆 93"/>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5" name="矩形 94"/>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5552622" y="2236427"/>
                <a:ext cx="325770" cy="54000"/>
                <a:chOff x="5545930" y="2014381"/>
                <a:chExt cx="325770" cy="54000"/>
              </a:xfrm>
              <a:grpFill/>
            </p:grpSpPr>
            <p:sp>
              <p:nvSpPr>
                <p:cNvPr id="92" name="椭圆 91"/>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3" name="矩形 92"/>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grpSp>
      <p:sp>
        <p:nvSpPr>
          <p:cNvPr id="41" name="矩形 40"/>
          <p:cNvSpPr/>
          <p:nvPr/>
        </p:nvSpPr>
        <p:spPr>
          <a:xfrm>
            <a:off x="976427" y="2369510"/>
            <a:ext cx="1043504" cy="193899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6000" spc="600" dirty="0">
                <a:latin typeface="微软雅黑" panose="020B0503020204020204" pitchFamily="34" charset="-122"/>
                <a:ea typeface="微软雅黑" panose="020B0503020204020204" pitchFamily="34" charset="-122"/>
              </a:rPr>
              <a:t>目录</a:t>
            </a:r>
            <a:endParaRPr lang="zh-CN" altLang="en-US" sz="6000" spc="600" dirty="0">
              <a:latin typeface="微软雅黑" panose="020B0503020204020204" pitchFamily="34" charset="-122"/>
              <a:ea typeface="微软雅黑" panose="020B0503020204020204" pitchFamily="34" charset="-122"/>
            </a:endParaRPr>
          </a:p>
        </p:txBody>
      </p:sp>
      <p:sp>
        <p:nvSpPr>
          <p:cNvPr id="42" name="Text Box 9"/>
          <p:cNvSpPr txBox="1">
            <a:spLocks noChangeArrowheads="1"/>
          </p:cNvSpPr>
          <p:nvPr/>
        </p:nvSpPr>
        <p:spPr bwMode="auto">
          <a:xfrm rot="16200000">
            <a:off x="1148661" y="3769452"/>
            <a:ext cx="615553" cy="166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ltLang="zh-CN" sz="2800" dirty="0">
                <a:latin typeface="微软雅黑" panose="020B0503020204020204" pitchFamily="34" charset="-122"/>
                <a:ea typeface="微软雅黑" panose="020B0503020204020204" pitchFamily="34" charset="-122"/>
                <a:cs typeface="+mn-ea"/>
                <a:sym typeface="+mn-lt"/>
              </a:rPr>
              <a:t>CONTENTS</a:t>
            </a:r>
            <a:endParaRPr lang="en-US" altLang="zh-CN" sz="2800" dirty="0">
              <a:latin typeface="微软雅黑" panose="020B0503020204020204" pitchFamily="34" charset="-122"/>
              <a:ea typeface="微软雅黑" panose="020B0503020204020204" pitchFamily="34" charset="-122"/>
              <a:cs typeface="+mn-ea"/>
              <a:sym typeface="+mn-lt"/>
            </a:endParaRPr>
          </a:p>
        </p:txBody>
      </p:sp>
      <p:grpSp>
        <p:nvGrpSpPr>
          <p:cNvPr id="43" name="组合 42"/>
          <p:cNvGrpSpPr/>
          <p:nvPr/>
        </p:nvGrpSpPr>
        <p:grpSpPr>
          <a:xfrm>
            <a:off x="7682995" y="2478896"/>
            <a:ext cx="439839" cy="439839"/>
            <a:chOff x="4265361" y="2009112"/>
            <a:chExt cx="439839" cy="439839"/>
          </a:xfrm>
        </p:grpSpPr>
        <p:sp>
          <p:nvSpPr>
            <p:cNvPr id="76" name="圆角矩形 26"/>
            <p:cNvSpPr/>
            <p:nvPr/>
          </p:nvSpPr>
          <p:spPr>
            <a:xfrm>
              <a:off x="4265361" y="2009112"/>
              <a:ext cx="439839" cy="439839"/>
            </a:xfrm>
            <a:prstGeom prst="roundRect">
              <a:avLst>
                <a:gd name="adj" fmla="val 9467"/>
              </a:avLst>
            </a:prstGeom>
            <a:solidFill>
              <a:schemeClr val="tx1"/>
            </a:solidFill>
            <a:ln w="19050">
              <a:solidFill>
                <a:srgbClr val="697A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4361025" y="2123727"/>
              <a:ext cx="248511" cy="210577"/>
              <a:chOff x="5552622" y="2014381"/>
              <a:chExt cx="325770" cy="276046"/>
            </a:xfrm>
            <a:solidFill>
              <a:schemeClr val="bg1"/>
            </a:solidFill>
          </p:grpSpPr>
          <p:grpSp>
            <p:nvGrpSpPr>
              <p:cNvPr id="78" name="组合 77"/>
              <p:cNvGrpSpPr/>
              <p:nvPr/>
            </p:nvGrpSpPr>
            <p:grpSpPr>
              <a:xfrm>
                <a:off x="5552622" y="2014381"/>
                <a:ext cx="325770" cy="54000"/>
                <a:chOff x="5545930" y="2014381"/>
                <a:chExt cx="325770" cy="54000"/>
              </a:xfrm>
              <a:grpFill/>
            </p:grpSpPr>
            <p:sp>
              <p:nvSpPr>
                <p:cNvPr id="85" name="椭圆 84"/>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6" name="矩形 85"/>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5552622" y="2125404"/>
                <a:ext cx="325770" cy="54000"/>
                <a:chOff x="5545930" y="2014381"/>
                <a:chExt cx="325770" cy="54000"/>
              </a:xfrm>
              <a:grpFill/>
            </p:grpSpPr>
            <p:sp>
              <p:nvSpPr>
                <p:cNvPr id="83" name="椭圆 82"/>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4" name="矩形 83"/>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5552622" y="2236427"/>
                <a:ext cx="325770" cy="54000"/>
                <a:chOff x="5545930" y="2014381"/>
                <a:chExt cx="325770" cy="54000"/>
              </a:xfrm>
              <a:grpFill/>
            </p:grpSpPr>
            <p:sp>
              <p:nvSpPr>
                <p:cNvPr id="81" name="椭圆 80"/>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2" name="矩形 81"/>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grpSp>
      <p:grpSp>
        <p:nvGrpSpPr>
          <p:cNvPr id="44" name="组合 43"/>
          <p:cNvGrpSpPr/>
          <p:nvPr/>
        </p:nvGrpSpPr>
        <p:grpSpPr>
          <a:xfrm>
            <a:off x="3543777" y="4267505"/>
            <a:ext cx="439839" cy="439839"/>
            <a:chOff x="4265361" y="2009112"/>
            <a:chExt cx="439839" cy="439839"/>
          </a:xfrm>
        </p:grpSpPr>
        <p:sp>
          <p:nvSpPr>
            <p:cNvPr id="65" name="圆角矩形 26"/>
            <p:cNvSpPr/>
            <p:nvPr/>
          </p:nvSpPr>
          <p:spPr>
            <a:xfrm>
              <a:off x="4265361" y="2009112"/>
              <a:ext cx="439839" cy="439839"/>
            </a:xfrm>
            <a:prstGeom prst="roundRect">
              <a:avLst>
                <a:gd name="adj" fmla="val 9467"/>
              </a:avLst>
            </a:prstGeom>
            <a:solidFill>
              <a:schemeClr val="tx1"/>
            </a:solidFill>
            <a:ln w="19050">
              <a:solidFill>
                <a:srgbClr val="697A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4361025" y="2123727"/>
              <a:ext cx="248511" cy="210577"/>
              <a:chOff x="5552622" y="2014381"/>
              <a:chExt cx="325770" cy="276046"/>
            </a:xfrm>
            <a:solidFill>
              <a:schemeClr val="bg1"/>
            </a:solidFill>
          </p:grpSpPr>
          <p:grpSp>
            <p:nvGrpSpPr>
              <p:cNvPr id="67" name="组合 66"/>
              <p:cNvGrpSpPr/>
              <p:nvPr/>
            </p:nvGrpSpPr>
            <p:grpSpPr>
              <a:xfrm>
                <a:off x="5552622" y="2014381"/>
                <a:ext cx="325770" cy="54000"/>
                <a:chOff x="5545930" y="2014381"/>
                <a:chExt cx="325770" cy="54000"/>
              </a:xfrm>
              <a:grpFill/>
            </p:grpSpPr>
            <p:sp>
              <p:nvSpPr>
                <p:cNvPr id="74" name="椭圆 73"/>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5" name="矩形 74"/>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5552622" y="2125404"/>
                <a:ext cx="325770" cy="54000"/>
                <a:chOff x="5545930" y="2014381"/>
                <a:chExt cx="325770" cy="54000"/>
              </a:xfrm>
              <a:grpFill/>
            </p:grpSpPr>
            <p:sp>
              <p:nvSpPr>
                <p:cNvPr id="72" name="椭圆 71"/>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3" name="矩形 72"/>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5552622" y="2236427"/>
                <a:ext cx="325770" cy="54000"/>
                <a:chOff x="5545930" y="2014381"/>
                <a:chExt cx="325770" cy="54000"/>
              </a:xfrm>
              <a:grpFill/>
            </p:grpSpPr>
            <p:sp>
              <p:nvSpPr>
                <p:cNvPr id="70" name="椭圆 69"/>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1" name="矩形 70"/>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grpSp>
      <p:grpSp>
        <p:nvGrpSpPr>
          <p:cNvPr id="45" name="组合 44"/>
          <p:cNvGrpSpPr/>
          <p:nvPr/>
        </p:nvGrpSpPr>
        <p:grpSpPr>
          <a:xfrm>
            <a:off x="7682995" y="4261996"/>
            <a:ext cx="439839" cy="439839"/>
            <a:chOff x="4265361" y="2009112"/>
            <a:chExt cx="439839" cy="439839"/>
          </a:xfrm>
        </p:grpSpPr>
        <p:sp>
          <p:nvSpPr>
            <p:cNvPr id="54" name="圆角矩形 26"/>
            <p:cNvSpPr/>
            <p:nvPr/>
          </p:nvSpPr>
          <p:spPr>
            <a:xfrm>
              <a:off x="4265361" y="2009112"/>
              <a:ext cx="439839" cy="439839"/>
            </a:xfrm>
            <a:prstGeom prst="roundRect">
              <a:avLst>
                <a:gd name="adj" fmla="val 9467"/>
              </a:avLst>
            </a:prstGeom>
            <a:solidFill>
              <a:schemeClr val="tx1"/>
            </a:solidFill>
            <a:ln w="19050">
              <a:solidFill>
                <a:srgbClr val="697A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4361025" y="2123727"/>
              <a:ext cx="248511" cy="210577"/>
              <a:chOff x="5552622" y="2014381"/>
              <a:chExt cx="325770" cy="276046"/>
            </a:xfrm>
            <a:solidFill>
              <a:schemeClr val="bg1"/>
            </a:solidFill>
          </p:grpSpPr>
          <p:grpSp>
            <p:nvGrpSpPr>
              <p:cNvPr id="56" name="组合 55"/>
              <p:cNvGrpSpPr/>
              <p:nvPr/>
            </p:nvGrpSpPr>
            <p:grpSpPr>
              <a:xfrm>
                <a:off x="5552622" y="2014381"/>
                <a:ext cx="325770" cy="54000"/>
                <a:chOff x="5545930" y="2014381"/>
                <a:chExt cx="325770" cy="54000"/>
              </a:xfrm>
              <a:grpFill/>
            </p:grpSpPr>
            <p:sp>
              <p:nvSpPr>
                <p:cNvPr id="63" name="椭圆 62"/>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4" name="矩形 63"/>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5552622" y="2125404"/>
                <a:ext cx="325770" cy="54000"/>
                <a:chOff x="5545930" y="2014381"/>
                <a:chExt cx="325770" cy="54000"/>
              </a:xfrm>
              <a:grpFill/>
            </p:grpSpPr>
            <p:sp>
              <p:nvSpPr>
                <p:cNvPr id="61" name="椭圆 60"/>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2" name="矩形 61"/>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552622" y="2236427"/>
                <a:ext cx="325770" cy="54000"/>
                <a:chOff x="5545930" y="2014381"/>
                <a:chExt cx="325770" cy="54000"/>
              </a:xfrm>
              <a:grpFill/>
            </p:grpSpPr>
            <p:sp>
              <p:nvSpPr>
                <p:cNvPr id="59" name="椭圆 58"/>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0" name="矩形 59"/>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grpSp>
      <p:sp>
        <p:nvSpPr>
          <p:cNvPr id="46" name="文本框 38"/>
          <p:cNvSpPr txBox="1"/>
          <p:nvPr/>
        </p:nvSpPr>
        <p:spPr>
          <a:xfrm>
            <a:off x="4185448" y="2438319"/>
            <a:ext cx="215898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400" dirty="0">
                <a:latin typeface="微软雅黑" panose="020B0503020204020204" pitchFamily="34" charset="-122"/>
                <a:ea typeface="微软雅黑" panose="020B0503020204020204" pitchFamily="34" charset="-122"/>
              </a:rPr>
              <a:t>年度工作概述</a:t>
            </a:r>
            <a:endParaRPr lang="zh-CN" altLang="en-US" sz="2400" dirty="0">
              <a:latin typeface="微软雅黑" panose="020B0503020204020204" pitchFamily="34" charset="-122"/>
              <a:ea typeface="微软雅黑" panose="020B0503020204020204" pitchFamily="34" charset="-122"/>
            </a:endParaRPr>
          </a:p>
        </p:txBody>
      </p:sp>
      <p:sp>
        <p:nvSpPr>
          <p:cNvPr id="47" name="矩形 46"/>
          <p:cNvSpPr/>
          <p:nvPr/>
        </p:nvSpPr>
        <p:spPr>
          <a:xfrm>
            <a:off x="4160926" y="2939524"/>
            <a:ext cx="3147015" cy="25391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latin typeface="微软雅黑" panose="020B0503020204020204" pitchFamily="34" charset="-122"/>
                <a:ea typeface="微软雅黑" panose="020B0503020204020204" pitchFamily="34" charset="-122"/>
              </a:rPr>
              <a:t>添加您的标题简要概述介绍，一句话作为重点提要</a:t>
            </a:r>
            <a:endParaRPr lang="zh-CN" altLang="en-US" sz="1050" dirty="0">
              <a:latin typeface="微软雅黑" panose="020B0503020204020204" pitchFamily="34" charset="-122"/>
              <a:ea typeface="微软雅黑" panose="020B0503020204020204" pitchFamily="34" charset="-122"/>
            </a:endParaRPr>
          </a:p>
        </p:txBody>
      </p:sp>
      <p:sp>
        <p:nvSpPr>
          <p:cNvPr id="48" name="文本框 38"/>
          <p:cNvSpPr txBox="1"/>
          <p:nvPr/>
        </p:nvSpPr>
        <p:spPr>
          <a:xfrm>
            <a:off x="8345877" y="2438319"/>
            <a:ext cx="225516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400" dirty="0">
                <a:latin typeface="微软雅黑" panose="020B0503020204020204" pitchFamily="34" charset="-122"/>
                <a:ea typeface="微软雅黑" panose="020B0503020204020204" pitchFamily="34" charset="-122"/>
              </a:rPr>
              <a:t>工作完成情况</a:t>
            </a:r>
            <a:endParaRPr lang="zh-CN" altLang="en-US" sz="2400" dirty="0">
              <a:latin typeface="微软雅黑" panose="020B0503020204020204" pitchFamily="34" charset="-122"/>
              <a:ea typeface="微软雅黑" panose="020B0503020204020204" pitchFamily="34" charset="-122"/>
            </a:endParaRPr>
          </a:p>
        </p:txBody>
      </p:sp>
      <p:sp>
        <p:nvSpPr>
          <p:cNvPr id="49" name="矩形 48"/>
          <p:cNvSpPr/>
          <p:nvPr/>
        </p:nvSpPr>
        <p:spPr>
          <a:xfrm>
            <a:off x="8345877" y="2928078"/>
            <a:ext cx="3147015" cy="25391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latin typeface="微软雅黑" panose="020B0503020204020204" pitchFamily="34" charset="-122"/>
                <a:ea typeface="微软雅黑" panose="020B0503020204020204" pitchFamily="34" charset="-122"/>
              </a:rPr>
              <a:t>添加您的标题简要概述介绍，一句话作为重点提要</a:t>
            </a:r>
            <a:endParaRPr lang="zh-CN" altLang="en-US" sz="1050" dirty="0">
              <a:latin typeface="微软雅黑" panose="020B0503020204020204" pitchFamily="34" charset="-122"/>
              <a:ea typeface="微软雅黑" panose="020B0503020204020204" pitchFamily="34" charset="-122"/>
            </a:endParaRPr>
          </a:p>
        </p:txBody>
      </p:sp>
      <p:sp>
        <p:nvSpPr>
          <p:cNvPr id="50" name="文本框 38"/>
          <p:cNvSpPr txBox="1"/>
          <p:nvPr/>
        </p:nvSpPr>
        <p:spPr>
          <a:xfrm>
            <a:off x="8370399" y="4084751"/>
            <a:ext cx="225516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400" dirty="0">
                <a:latin typeface="微软雅黑" panose="020B0503020204020204" pitchFamily="34" charset="-122"/>
                <a:ea typeface="微软雅黑" panose="020B0503020204020204" pitchFamily="34" charset="-122"/>
              </a:rPr>
              <a:t>明年工作计划</a:t>
            </a:r>
            <a:endParaRPr lang="zh-CN" altLang="en-US" sz="2400" dirty="0">
              <a:latin typeface="微软雅黑" panose="020B0503020204020204" pitchFamily="34" charset="-122"/>
              <a:ea typeface="微软雅黑" panose="020B0503020204020204" pitchFamily="34" charset="-122"/>
            </a:endParaRPr>
          </a:p>
        </p:txBody>
      </p:sp>
      <p:sp>
        <p:nvSpPr>
          <p:cNvPr id="51" name="矩形 50"/>
          <p:cNvSpPr/>
          <p:nvPr/>
        </p:nvSpPr>
        <p:spPr>
          <a:xfrm>
            <a:off x="8370399" y="4574510"/>
            <a:ext cx="3147015" cy="25391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latin typeface="微软雅黑" panose="020B0503020204020204" pitchFamily="34" charset="-122"/>
                <a:ea typeface="微软雅黑" panose="020B0503020204020204" pitchFamily="34" charset="-122"/>
              </a:rPr>
              <a:t>添加您的标题简要概述介绍，一句话作为重点提要</a:t>
            </a:r>
            <a:endParaRPr lang="zh-CN" altLang="en-US" sz="1050" dirty="0">
              <a:latin typeface="微软雅黑" panose="020B0503020204020204" pitchFamily="34" charset="-122"/>
              <a:ea typeface="微软雅黑" panose="020B0503020204020204" pitchFamily="34" charset="-122"/>
            </a:endParaRPr>
          </a:p>
        </p:txBody>
      </p:sp>
      <p:sp>
        <p:nvSpPr>
          <p:cNvPr id="52" name="文本框 38"/>
          <p:cNvSpPr txBox="1"/>
          <p:nvPr/>
        </p:nvSpPr>
        <p:spPr>
          <a:xfrm>
            <a:off x="4160926" y="4160882"/>
            <a:ext cx="215898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400" dirty="0">
                <a:latin typeface="微软雅黑" panose="020B0503020204020204" pitchFamily="34" charset="-122"/>
                <a:ea typeface="微软雅黑" panose="020B0503020204020204" pitchFamily="34" charset="-122"/>
              </a:rPr>
              <a:t>工作不足之处</a:t>
            </a:r>
            <a:endParaRPr lang="zh-CN" altLang="en-US" sz="2400" dirty="0">
              <a:latin typeface="微软雅黑" panose="020B0503020204020204" pitchFamily="34" charset="-122"/>
              <a:ea typeface="微软雅黑" panose="020B0503020204020204" pitchFamily="34" charset="-122"/>
            </a:endParaRPr>
          </a:p>
        </p:txBody>
      </p:sp>
      <p:sp>
        <p:nvSpPr>
          <p:cNvPr id="53" name="矩形 52"/>
          <p:cNvSpPr/>
          <p:nvPr/>
        </p:nvSpPr>
        <p:spPr>
          <a:xfrm>
            <a:off x="4136404" y="4662087"/>
            <a:ext cx="3147015" cy="25391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latin typeface="微软雅黑" panose="020B0503020204020204" pitchFamily="34" charset="-122"/>
                <a:ea typeface="微软雅黑" panose="020B0503020204020204" pitchFamily="34" charset="-122"/>
              </a:rPr>
              <a:t>添加您的标题简要概述介绍，一句话作为重点提要</a:t>
            </a:r>
            <a:endParaRPr lang="zh-CN" altLang="en-US" sz="105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1768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1675858" y="2514311"/>
            <a:ext cx="8073633" cy="3274200"/>
            <a:chOff x="732549" y="1051035"/>
            <a:chExt cx="10747891" cy="4358720"/>
          </a:xfrm>
        </p:grpSpPr>
        <p:cxnSp>
          <p:nvCxnSpPr>
            <p:cNvPr id="22" name="直接连接符 21"/>
            <p:cNvCxnSpPr/>
            <p:nvPr/>
          </p:nvCxnSpPr>
          <p:spPr>
            <a:xfrm>
              <a:off x="8877917" y="2131035"/>
              <a:ext cx="2242523" cy="498223"/>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2751572" y="2456860"/>
              <a:ext cx="1879187" cy="1692895"/>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630759" y="2456860"/>
              <a:ext cx="1057896" cy="2586763"/>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688655" y="2105617"/>
              <a:ext cx="3178210" cy="2938005"/>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81733" y="3003678"/>
              <a:ext cx="1707765" cy="1146077"/>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îṩḻîdé"/>
            <p:cNvSpPr/>
            <p:nvPr/>
          </p:nvSpPr>
          <p:spPr>
            <a:xfrm>
              <a:off x="732549" y="2629258"/>
              <a:ext cx="720000" cy="720000"/>
            </a:xfrm>
            <a:prstGeom prst="ellipse">
              <a:avLst/>
            </a:prstGeom>
            <a:gradFill flip="none" rotWithShape="1">
              <a:gsLst>
                <a:gs pos="0">
                  <a:schemeClr val="tx2">
                    <a:lumMod val="50000"/>
                  </a:schemeClr>
                </a:gs>
                <a:gs pos="100000">
                  <a:schemeClr val="tx2"/>
                </a:gs>
              </a:gsLst>
              <a:lin ang="8100000" scaled="1"/>
              <a:tileRect/>
            </a:gradFill>
            <a:ln w="28575">
              <a:solidFill>
                <a:schemeClr val="tx2">
                  <a:lumMod val="40000"/>
                  <a:lumOff val="60000"/>
                </a:schemeClr>
              </a:solidFill>
            </a:ln>
            <a:effectLst>
              <a:outerShdw blurRad="165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scene3d>
                <a:camera prst="orthographicFront"/>
                <a:lightRig rig="threePt" dir="t"/>
              </a:scene3d>
              <a:sp3d contourW="127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Century Gothic" panose="020B0502020202020204" pitchFamily="34" charset="0"/>
              </a:endParaRPr>
            </a:p>
          </p:txBody>
        </p:sp>
        <p:sp>
          <p:nvSpPr>
            <p:cNvPr id="28" name="iSľíḋe"/>
            <p:cNvSpPr/>
            <p:nvPr/>
          </p:nvSpPr>
          <p:spPr>
            <a:xfrm>
              <a:off x="2145496" y="3543680"/>
              <a:ext cx="1146076" cy="1146076"/>
            </a:xfrm>
            <a:prstGeom prst="ellipse">
              <a:avLst/>
            </a:prstGeom>
            <a:solidFill>
              <a:schemeClr val="tx2">
                <a:lumMod val="40000"/>
                <a:lumOff val="60000"/>
              </a:schemeClr>
            </a:solidFill>
            <a:ln w="28575">
              <a:solidFill>
                <a:schemeClr val="tx2">
                  <a:lumMod val="20000"/>
                  <a:lumOff val="80000"/>
                </a:schemeClr>
              </a:solidFill>
            </a:ln>
            <a:effectLst>
              <a:outerShdw blurRad="165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scene3d>
                <a:camera prst="orthographicFront"/>
                <a:lightRig rig="threePt" dir="t"/>
              </a:scene3d>
              <a:sp3d contourW="127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altLang="zh-CN" sz="2000" b="1" dirty="0">
                  <a:latin typeface="Century Gothic" panose="020B0502020202020204" pitchFamily="34" charset="0"/>
                </a:rPr>
                <a:t>Q1</a:t>
              </a:r>
              <a:endParaRPr lang="zh-CN" altLang="en-US" sz="2400" b="1" dirty="0">
                <a:latin typeface="Century Gothic" panose="020B0502020202020204" pitchFamily="34" charset="0"/>
              </a:endParaRPr>
            </a:p>
          </p:txBody>
        </p:sp>
        <p:sp>
          <p:nvSpPr>
            <p:cNvPr id="29" name="ïśḻídé"/>
            <p:cNvSpPr/>
            <p:nvPr/>
          </p:nvSpPr>
          <p:spPr>
            <a:xfrm>
              <a:off x="3710677" y="1562992"/>
              <a:ext cx="1800000" cy="1800000"/>
            </a:xfrm>
            <a:prstGeom prst="ellipse">
              <a:avLst/>
            </a:prstGeom>
            <a:solidFill>
              <a:schemeClr val="accent1">
                <a:lumMod val="50000"/>
              </a:schemeClr>
            </a:solidFill>
            <a:ln w="28575">
              <a:solidFill>
                <a:schemeClr val="accent5">
                  <a:lumMod val="50000"/>
                </a:schemeClr>
              </a:solidFill>
            </a:ln>
            <a:effectLst>
              <a:outerShdw blurRad="165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scene3d>
                <a:camera prst="orthographicFront"/>
                <a:lightRig rig="threePt" dir="t"/>
              </a:scene3d>
              <a:sp3d contourW="127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altLang="zh-CN" sz="2400" b="1" dirty="0">
                  <a:latin typeface="Century Gothic" panose="020B0502020202020204" pitchFamily="34" charset="0"/>
                </a:rPr>
                <a:t>Q2</a:t>
              </a:r>
              <a:endParaRPr lang="zh-CN" altLang="en-US" sz="2400" b="1" dirty="0">
                <a:latin typeface="Century Gothic" panose="020B0502020202020204" pitchFamily="34" charset="0"/>
              </a:endParaRPr>
            </a:p>
          </p:txBody>
        </p:sp>
        <p:sp>
          <p:nvSpPr>
            <p:cNvPr id="30" name="iṩľïdé"/>
            <p:cNvSpPr/>
            <p:nvPr/>
          </p:nvSpPr>
          <p:spPr>
            <a:xfrm>
              <a:off x="6356210" y="3066689"/>
              <a:ext cx="1440000" cy="1440000"/>
            </a:xfrm>
            <a:prstGeom prst="ellipse">
              <a:avLst/>
            </a:prstGeom>
            <a:solidFill>
              <a:schemeClr val="tx2">
                <a:lumMod val="40000"/>
                <a:lumOff val="60000"/>
              </a:schemeClr>
            </a:solidFill>
            <a:ln w="28575">
              <a:solidFill>
                <a:schemeClr val="tx2">
                  <a:lumMod val="20000"/>
                  <a:lumOff val="80000"/>
                </a:schemeClr>
              </a:solidFill>
            </a:ln>
            <a:effectLst>
              <a:outerShdw blurRad="165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scene3d>
                <a:camera prst="orthographicFront"/>
                <a:lightRig rig="threePt" dir="t"/>
              </a:scene3d>
              <a:sp3d contourW="127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altLang="zh-CN" sz="2000" b="1" dirty="0">
                  <a:latin typeface="Century Gothic" panose="020B0502020202020204" pitchFamily="34" charset="0"/>
                </a:rPr>
                <a:t>Q3</a:t>
              </a:r>
              <a:endParaRPr lang="zh-CN" altLang="en-US" sz="2000" b="1" dirty="0">
                <a:latin typeface="Century Gothic" panose="020B0502020202020204" pitchFamily="34" charset="0"/>
              </a:endParaRPr>
            </a:p>
          </p:txBody>
        </p:sp>
        <p:sp>
          <p:nvSpPr>
            <p:cNvPr id="31" name="íṩlíḓé"/>
            <p:cNvSpPr/>
            <p:nvPr/>
          </p:nvSpPr>
          <p:spPr>
            <a:xfrm>
              <a:off x="7786865" y="1051035"/>
              <a:ext cx="2160000" cy="2160000"/>
            </a:xfrm>
            <a:prstGeom prst="ellipse">
              <a:avLst/>
            </a:prstGeom>
            <a:solidFill>
              <a:schemeClr val="accent1">
                <a:lumMod val="50000"/>
              </a:schemeClr>
            </a:solidFill>
            <a:ln w="28575">
              <a:solidFill>
                <a:schemeClr val="accent5">
                  <a:lumMod val="50000"/>
                </a:schemeClr>
              </a:solidFill>
            </a:ln>
            <a:effectLst>
              <a:outerShdw blurRad="165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scene3d>
                <a:camera prst="orthographicFront"/>
                <a:lightRig rig="threePt" dir="t"/>
              </a:scene3d>
              <a:sp3d contourW="127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altLang="zh-CN" sz="3200" b="1" dirty="0">
                  <a:latin typeface="Century Gothic" panose="020B0502020202020204" pitchFamily="34" charset="0"/>
                </a:rPr>
                <a:t>Q4</a:t>
              </a:r>
              <a:endParaRPr lang="zh-CN" altLang="en-US" sz="3200" b="1" dirty="0">
                <a:latin typeface="Century Gothic" panose="020B0502020202020204" pitchFamily="34" charset="0"/>
              </a:endParaRPr>
            </a:p>
          </p:txBody>
        </p:sp>
        <p:sp>
          <p:nvSpPr>
            <p:cNvPr id="32" name="íŝ1ïďe"/>
            <p:cNvSpPr/>
            <p:nvPr/>
          </p:nvSpPr>
          <p:spPr>
            <a:xfrm>
              <a:off x="5304584" y="4689755"/>
              <a:ext cx="720000" cy="720000"/>
            </a:xfrm>
            <a:prstGeom prst="ellipse">
              <a:avLst/>
            </a:prstGeom>
            <a:gradFill flip="none" rotWithShape="1">
              <a:gsLst>
                <a:gs pos="0">
                  <a:schemeClr val="tx2">
                    <a:lumMod val="50000"/>
                  </a:schemeClr>
                </a:gs>
                <a:gs pos="100000">
                  <a:schemeClr val="tx2"/>
                </a:gs>
              </a:gsLst>
              <a:lin ang="8100000" scaled="1"/>
              <a:tileRect/>
            </a:gradFill>
            <a:ln w="28575">
              <a:solidFill>
                <a:schemeClr val="tx2">
                  <a:lumMod val="40000"/>
                  <a:lumOff val="60000"/>
                </a:schemeClr>
              </a:solidFill>
            </a:ln>
            <a:effectLst>
              <a:outerShdw blurRad="165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scene3d>
                <a:camera prst="orthographicFront"/>
                <a:lightRig rig="threePt" dir="t"/>
              </a:scene3d>
              <a:sp3d contourW="127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Century Gothic" panose="020B0502020202020204" pitchFamily="34" charset="0"/>
              </a:endParaRPr>
            </a:p>
          </p:txBody>
        </p:sp>
        <p:sp>
          <p:nvSpPr>
            <p:cNvPr id="33" name="iṣliďê"/>
            <p:cNvSpPr/>
            <p:nvPr/>
          </p:nvSpPr>
          <p:spPr>
            <a:xfrm>
              <a:off x="10760440" y="2269258"/>
              <a:ext cx="720000" cy="720000"/>
            </a:xfrm>
            <a:prstGeom prst="ellipse">
              <a:avLst/>
            </a:prstGeom>
            <a:gradFill flip="none" rotWithShape="1">
              <a:gsLst>
                <a:gs pos="0">
                  <a:schemeClr val="tx2">
                    <a:lumMod val="50000"/>
                  </a:schemeClr>
                </a:gs>
                <a:gs pos="100000">
                  <a:schemeClr val="tx2"/>
                </a:gs>
              </a:gsLst>
              <a:lin ang="8100000" scaled="1"/>
              <a:tileRect/>
            </a:gradFill>
            <a:ln w="28575">
              <a:solidFill>
                <a:schemeClr val="tx2">
                  <a:lumMod val="40000"/>
                  <a:lumOff val="60000"/>
                </a:schemeClr>
              </a:solidFill>
            </a:ln>
            <a:effectLst>
              <a:outerShdw blurRad="165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scene3d>
                <a:camera prst="orthographicFront"/>
                <a:lightRig rig="threePt" dir="t"/>
              </a:scene3d>
              <a:sp3d contourW="127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Century Gothic" panose="020B0502020202020204" pitchFamily="34" charset="0"/>
              </a:endParaRPr>
            </a:p>
          </p:txBody>
        </p:sp>
      </p:grpSp>
      <p:sp>
        <p:nvSpPr>
          <p:cNvPr id="8" name="文本框 34"/>
          <p:cNvSpPr txBox="1"/>
          <p:nvPr/>
        </p:nvSpPr>
        <p:spPr>
          <a:xfrm>
            <a:off x="4589041" y="721711"/>
            <a:ext cx="3013682" cy="64633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solidFill>
                  <a:schemeClr val="tx1">
                    <a:lumMod val="85000"/>
                    <a:lumOff val="15000"/>
                  </a:schemeClr>
                </a:solidFill>
              </a:rPr>
              <a:t>工作内容回顾</a:t>
            </a:r>
            <a:endParaRPr lang="zh-CN" altLang="en-US" sz="3600" b="1" dirty="0">
              <a:solidFill>
                <a:schemeClr val="tx1">
                  <a:lumMod val="85000"/>
                  <a:lumOff val="15000"/>
                </a:schemeClr>
              </a:solidFill>
            </a:endParaRPr>
          </a:p>
        </p:txBody>
      </p:sp>
      <p:grpSp>
        <p:nvGrpSpPr>
          <p:cNvPr id="10" name="组合 9"/>
          <p:cNvGrpSpPr/>
          <p:nvPr/>
        </p:nvGrpSpPr>
        <p:grpSpPr>
          <a:xfrm>
            <a:off x="5829503" y="1471211"/>
            <a:ext cx="649181" cy="82480"/>
            <a:chOff x="441365" y="2927420"/>
            <a:chExt cx="469721" cy="59679"/>
          </a:xfrm>
        </p:grpSpPr>
        <p:sp>
          <p:nvSpPr>
            <p:cNvPr id="11" name="平行四边形 10"/>
            <p:cNvSpPr/>
            <p:nvPr/>
          </p:nvSpPr>
          <p:spPr>
            <a:xfrm>
              <a:off x="441365" y="2927420"/>
              <a:ext cx="161568" cy="59679"/>
            </a:xfrm>
            <a:prstGeom prst="parallelogram">
              <a:avLst>
                <a:gd name="adj" fmla="val 6629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平行四边形 11"/>
            <p:cNvSpPr/>
            <p:nvPr/>
          </p:nvSpPr>
          <p:spPr>
            <a:xfrm>
              <a:off x="595441" y="2927420"/>
              <a:ext cx="161568" cy="59679"/>
            </a:xfrm>
            <a:prstGeom prst="parallelogram">
              <a:avLst>
                <a:gd name="adj" fmla="val 66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平行四边形 12"/>
            <p:cNvSpPr/>
            <p:nvPr/>
          </p:nvSpPr>
          <p:spPr>
            <a:xfrm>
              <a:off x="749518" y="2927420"/>
              <a:ext cx="161568" cy="59679"/>
            </a:xfrm>
            <a:prstGeom prst="parallelogram">
              <a:avLst>
                <a:gd name="adj" fmla="val 6629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6" name="矩形 35"/>
          <p:cNvSpPr/>
          <p:nvPr/>
        </p:nvSpPr>
        <p:spPr>
          <a:xfrm>
            <a:off x="1675858" y="5417559"/>
            <a:ext cx="2928268" cy="82420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通过全面调研，发现市场机会点；搜集整理亮点案例，总结出方法和经验，及时推荐复制同类产品，进行优化</a:t>
            </a: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2231081" y="2038997"/>
            <a:ext cx="2953674" cy="82420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搜集竞品活动信息，捕获市场需求，提出新品开发</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：包括</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2018</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同期启动的</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个项目，获得多家公司签约合作</a:t>
            </a:r>
            <a:endParaRPr lang="zh-CN" altLang="en-US" sz="11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23"/>
          <p:cNvSpPr txBox="1"/>
          <p:nvPr/>
        </p:nvSpPr>
        <p:spPr>
          <a:xfrm>
            <a:off x="1675858" y="5006250"/>
            <a:ext cx="1155005" cy="4181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sz="1600" b="1" dirty="0">
                <a:latin typeface="微软雅黑" panose="020B0503020204020204" pitchFamily="34" charset="-122"/>
                <a:ea typeface="微软雅黑" panose="020B0503020204020204" pitchFamily="34" charset="-122"/>
              </a:rPr>
              <a:t>第一阶段</a:t>
            </a:r>
            <a:endParaRPr lang="zh-CN" altLang="en-US" sz="1600" b="1" dirty="0">
              <a:latin typeface="微软雅黑" panose="020B0503020204020204" pitchFamily="34" charset="-122"/>
              <a:ea typeface="微软雅黑" panose="020B0503020204020204" pitchFamily="34" charset="-122"/>
              <a:cs typeface="+mn-ea"/>
              <a:sym typeface="+mn-lt"/>
            </a:endParaRPr>
          </a:p>
        </p:txBody>
      </p:sp>
      <p:sp>
        <p:nvSpPr>
          <p:cNvPr id="39" name="文本框 23"/>
          <p:cNvSpPr txBox="1"/>
          <p:nvPr/>
        </p:nvSpPr>
        <p:spPr>
          <a:xfrm>
            <a:off x="2265478" y="1633356"/>
            <a:ext cx="1155005" cy="4181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sz="1600" b="1" dirty="0">
                <a:latin typeface="微软雅黑" panose="020B0503020204020204" pitchFamily="34" charset="-122"/>
                <a:ea typeface="微软雅黑" panose="020B0503020204020204" pitchFamily="34" charset="-122"/>
              </a:rPr>
              <a:t>第二阶段</a:t>
            </a:r>
            <a:endParaRPr lang="zh-CN" altLang="en-US" sz="1600" b="1" dirty="0">
              <a:latin typeface="微软雅黑" panose="020B0503020204020204" pitchFamily="34" charset="-122"/>
              <a:ea typeface="微软雅黑" panose="020B0503020204020204" pitchFamily="34" charset="-122"/>
              <a:cs typeface="+mn-ea"/>
              <a:sym typeface="+mn-lt"/>
            </a:endParaRPr>
          </a:p>
        </p:txBody>
      </p:sp>
      <p:sp>
        <p:nvSpPr>
          <p:cNvPr id="40" name="矩形 39"/>
          <p:cNvSpPr/>
          <p:nvPr/>
        </p:nvSpPr>
        <p:spPr>
          <a:xfrm>
            <a:off x="8621842" y="2102211"/>
            <a:ext cx="2773415" cy="82420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全年总销售额</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892W</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，相较去年上涨</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22%</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，并超越对手</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，跃居市场第一位，与第二位的对手</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反超</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矩形 40"/>
          <p:cNvSpPr/>
          <p:nvPr/>
        </p:nvSpPr>
        <p:spPr>
          <a:xfrm>
            <a:off x="7201694" y="4909367"/>
            <a:ext cx="2773415" cy="107811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市场占有率上升为</a:t>
            </a:r>
            <a:r>
              <a:rPr lang="en-US" altLang="zh-CN"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3.5%</a:t>
            </a: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，开拓华南地区五个新市场，覆盖人群高达</a:t>
            </a:r>
            <a:r>
              <a:rPr lang="en-US" altLang="zh-CN"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3000</a:t>
            </a: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万人，深受广大产品使用者的好评</a:t>
            </a: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en-US" altLang="zh-CN"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文本框 23"/>
          <p:cNvSpPr txBox="1"/>
          <p:nvPr/>
        </p:nvSpPr>
        <p:spPr>
          <a:xfrm>
            <a:off x="7208715" y="4506311"/>
            <a:ext cx="1155005" cy="4181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sz="1600" b="1" dirty="0">
                <a:latin typeface="微软雅黑" panose="020B0503020204020204" pitchFamily="34" charset="-122"/>
                <a:ea typeface="微软雅黑" panose="020B0503020204020204" pitchFamily="34" charset="-122"/>
              </a:rPr>
              <a:t>第三阶段</a:t>
            </a:r>
            <a:endParaRPr lang="zh-CN" altLang="en-US" sz="1600" b="1" dirty="0">
              <a:latin typeface="微软雅黑" panose="020B0503020204020204" pitchFamily="34" charset="-122"/>
              <a:ea typeface="微软雅黑" panose="020B0503020204020204" pitchFamily="34" charset="-122"/>
              <a:cs typeface="+mn-ea"/>
              <a:sym typeface="+mn-lt"/>
            </a:endParaRPr>
          </a:p>
        </p:txBody>
      </p:sp>
      <p:sp>
        <p:nvSpPr>
          <p:cNvPr id="43" name="文本框 23"/>
          <p:cNvSpPr txBox="1"/>
          <p:nvPr/>
        </p:nvSpPr>
        <p:spPr>
          <a:xfrm>
            <a:off x="8621842" y="1684836"/>
            <a:ext cx="1155005" cy="4181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sz="1600" b="1" dirty="0">
                <a:latin typeface="微软雅黑" panose="020B0503020204020204" pitchFamily="34" charset="-122"/>
                <a:ea typeface="微软雅黑" panose="020B0503020204020204" pitchFamily="34" charset="-122"/>
              </a:rPr>
              <a:t>第四阶段</a:t>
            </a:r>
            <a:endParaRPr lang="zh-CN" altLang="en-US" sz="1600" b="1"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1">
            <a:extLst>
              <a:ext uri="{28A0092B-C50C-407E-A947-70E740481C1C}">
                <a14:useLocalDpi xmlns:a14="http://schemas.microsoft.com/office/drawing/2010/main" val="0"/>
              </a:ext>
            </a:extLst>
          </a:blip>
          <a:srcRect l="20607" r="14579"/>
          <a:stretch>
            <a:fillRect/>
          </a:stretch>
        </p:blipFill>
        <p:spPr>
          <a:xfrm>
            <a:off x="0" y="0"/>
            <a:ext cx="12192000" cy="6858000"/>
          </a:xfrm>
          <a:prstGeom prst="rect">
            <a:avLst/>
          </a:prstGeom>
        </p:spPr>
      </p:pic>
      <p:grpSp>
        <p:nvGrpSpPr>
          <p:cNvPr id="30" name="Group 9"/>
          <p:cNvGrpSpPr/>
          <p:nvPr/>
        </p:nvGrpSpPr>
        <p:grpSpPr>
          <a:xfrm>
            <a:off x="1440572" y="1336734"/>
            <a:ext cx="9310856" cy="4335707"/>
            <a:chOff x="1867800" y="1342102"/>
            <a:chExt cx="8456400" cy="3937820"/>
          </a:xfrm>
        </p:grpSpPr>
        <p:sp>
          <p:nvSpPr>
            <p:cNvPr id="39" name="Rectangle: Top Corners Rounded 1"/>
            <p:cNvSpPr/>
            <p:nvPr/>
          </p:nvSpPr>
          <p:spPr>
            <a:xfrm flipV="1">
              <a:off x="1868129" y="1342102"/>
              <a:ext cx="8455742" cy="3937820"/>
            </a:xfrm>
            <a:prstGeom prst="round2SameRect">
              <a:avLst>
                <a:gd name="adj1" fmla="val 7303"/>
                <a:gd name="adj2" fmla="val 0"/>
              </a:avLst>
            </a:prstGeom>
            <a:solidFill>
              <a:schemeClr val="bg1"/>
            </a:solidFill>
            <a:ln>
              <a:noFill/>
            </a:ln>
            <a:effectLst>
              <a:outerShdw blurRad="1270000" dist="1117600" dir="5400000" sx="80000" sy="8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dirty="0"/>
            </a:p>
          </p:txBody>
        </p:sp>
        <p:sp>
          <p:nvSpPr>
            <p:cNvPr id="40" name="Rectangle 2"/>
            <p:cNvSpPr/>
            <p:nvPr/>
          </p:nvSpPr>
          <p:spPr>
            <a:xfrm>
              <a:off x="1867800" y="1342102"/>
              <a:ext cx="8456400" cy="72000"/>
            </a:xfrm>
            <a:prstGeom prst="rect">
              <a:avLst/>
            </a:prstGeom>
            <a:gradFill>
              <a:gsLst>
                <a:gs pos="100000">
                  <a:schemeClr val="accent1">
                    <a:lumMod val="75000"/>
                  </a:scheme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grpSp>
      <p:sp>
        <p:nvSpPr>
          <p:cNvPr id="31" name="Rectangle 9"/>
          <p:cNvSpPr/>
          <p:nvPr/>
        </p:nvSpPr>
        <p:spPr bwMode="auto">
          <a:xfrm>
            <a:off x="2109469" y="4211562"/>
            <a:ext cx="2158757" cy="435172"/>
          </a:xfrm>
          <a:prstGeom prst="roundRect">
            <a:avLst/>
          </a:prstGeom>
          <a:solidFill>
            <a:schemeClr val="accent1">
              <a:lumMod val="50000"/>
            </a:schemeClr>
          </a:solidFill>
          <a:ln>
            <a:noFill/>
          </a:ln>
          <a:effectLst/>
        </p:spPr>
        <p:txBody>
          <a:bodyPr lIns="0" tIns="0" rIns="0" bIns="0"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90805" algn="ctr">
              <a:defRPr/>
            </a:pPr>
            <a:endParaRPr lang="en-US" sz="1400" b="1" i="1" dirty="0">
              <a:solidFill>
                <a:schemeClr val="bg1"/>
              </a:solidFill>
              <a:latin typeface="Raleway Light" panose="020B0403030101060003" pitchFamily="34" charset="0"/>
              <a:ea typeface="MS PGothic" panose="020B0600070205080204" charset="-128"/>
              <a:cs typeface="Segoe UI Light" panose="020B0502040204020203" pitchFamily="34" charset="0"/>
              <a:sym typeface="Source Sans Pro Bold" charset="0"/>
            </a:endParaRPr>
          </a:p>
        </p:txBody>
      </p:sp>
      <p:pic>
        <p:nvPicPr>
          <p:cNvPr id="34" name="图片占位符 5"/>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378" y="2141812"/>
            <a:ext cx="1844938" cy="1822834"/>
          </a:xfrm>
          <a:custGeom>
            <a:avLst/>
            <a:gdLst>
              <a:gd name="connsiteX0" fmla="*/ 663677 w 1327354"/>
              <a:gd name="connsiteY0" fmla="*/ 0 h 1327354"/>
              <a:gd name="connsiteX1" fmla="*/ 1327354 w 1327354"/>
              <a:gd name="connsiteY1" fmla="*/ 663677 h 1327354"/>
              <a:gd name="connsiteX2" fmla="*/ 663677 w 1327354"/>
              <a:gd name="connsiteY2" fmla="*/ 1327354 h 1327354"/>
              <a:gd name="connsiteX3" fmla="*/ 0 w 1327354"/>
              <a:gd name="connsiteY3" fmla="*/ 663677 h 1327354"/>
              <a:gd name="connsiteX4" fmla="*/ 663677 w 1327354"/>
              <a:gd name="connsiteY4" fmla="*/ 0 h 13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4" h="1327354">
                <a:moveTo>
                  <a:pt x="663677" y="0"/>
                </a:moveTo>
                <a:cubicBezTo>
                  <a:pt x="1030216" y="0"/>
                  <a:pt x="1327354" y="297138"/>
                  <a:pt x="1327354" y="663677"/>
                </a:cubicBezTo>
                <a:cubicBezTo>
                  <a:pt x="1327354" y="1030216"/>
                  <a:pt x="1030216" y="1327354"/>
                  <a:pt x="663677" y="1327354"/>
                </a:cubicBezTo>
                <a:cubicBezTo>
                  <a:pt x="297138" y="1327354"/>
                  <a:pt x="0" y="1030216"/>
                  <a:pt x="0" y="663677"/>
                </a:cubicBezTo>
                <a:cubicBezTo>
                  <a:pt x="0" y="297138"/>
                  <a:pt x="297138" y="0"/>
                  <a:pt x="663677" y="0"/>
                </a:cubicBezTo>
                <a:close/>
              </a:path>
            </a:pathLst>
          </a:custGeom>
          <a:solidFill>
            <a:schemeClr val="bg1">
              <a:lumMod val="95000"/>
            </a:schemeClr>
          </a:solidFill>
        </p:spPr>
      </p:pic>
      <p:sp>
        <p:nvSpPr>
          <p:cNvPr id="42" name="矩形 41"/>
          <p:cNvSpPr/>
          <p:nvPr/>
        </p:nvSpPr>
        <p:spPr>
          <a:xfrm>
            <a:off x="4684869" y="2000641"/>
            <a:ext cx="3571364" cy="1216054"/>
          </a:xfrm>
          <a:prstGeom prst="rect">
            <a:avLst/>
          </a:prstGeom>
        </p:spPr>
        <p:txBody>
          <a:bodyPr wrap="square" lIns="90000" rIns="9000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dist">
              <a:lnSpc>
                <a:spcPct val="130000"/>
              </a:lnSpc>
            </a:pPr>
            <a:r>
              <a:rPr lang="zh-CN" altLang="en-US" sz="2800" spc="300" dirty="0">
                <a:latin typeface="微软雅黑" panose="020B0503020204020204" pitchFamily="34" charset="-122"/>
                <a:ea typeface="微软雅黑" panose="020B0503020204020204" pitchFamily="34" charset="-122"/>
              </a:rPr>
              <a:t>新产品开发与推广</a:t>
            </a:r>
            <a:endParaRPr lang="zh-CN" altLang="en-US" sz="2800" spc="300" dirty="0">
              <a:latin typeface="微软雅黑" panose="020B0503020204020204" pitchFamily="34" charset="-122"/>
              <a:ea typeface="微软雅黑" panose="020B0503020204020204" pitchFamily="34" charset="-122"/>
            </a:endParaRPr>
          </a:p>
        </p:txBody>
      </p:sp>
      <p:sp>
        <p:nvSpPr>
          <p:cNvPr id="43" name="矩形 42"/>
          <p:cNvSpPr/>
          <p:nvPr/>
        </p:nvSpPr>
        <p:spPr>
          <a:xfrm>
            <a:off x="2230561" y="4238788"/>
            <a:ext cx="1930998"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b="1" spc="300" dirty="0">
                <a:solidFill>
                  <a:schemeClr val="bg1"/>
                </a:solidFill>
                <a:latin typeface="微软雅黑" panose="020B0503020204020204" pitchFamily="34" charset="-122"/>
                <a:ea typeface="微软雅黑" panose="020B0503020204020204" pitchFamily="34" charset="-122"/>
              </a:rPr>
              <a:t>亮点经验总结</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4883807" y="2931025"/>
            <a:ext cx="4975146" cy="82420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solidFill>
                  <a:srgbClr val="333333"/>
                </a:solidFill>
                <a:latin typeface="微软雅黑" panose="020B0503020204020204" pitchFamily="34" charset="-122"/>
                <a:ea typeface="微软雅黑" panose="020B0503020204020204" pitchFamily="34" charset="-122"/>
              </a:rPr>
              <a:t>产品定位是一个新产品和新品牌发展的成败关键所在，需要定位精准。每个产品定位消费者群体，都有他们的特性，在定位选择会贴近他们的特性，比如在包装颜色、文化理念、营销方式，都会有消费群体的特性。</a:t>
            </a:r>
            <a:endParaRPr lang="zh-CN" altLang="en-US" sz="1100" dirty="0">
              <a:solidFill>
                <a:srgbClr val="333333"/>
              </a:solidFill>
              <a:latin typeface="微软雅黑" panose="020B0503020204020204" pitchFamily="34" charset="-122"/>
              <a:ea typeface="微软雅黑" panose="020B0503020204020204" pitchFamily="34" charset="-122"/>
            </a:endParaRPr>
          </a:p>
        </p:txBody>
      </p:sp>
      <p:sp>
        <p:nvSpPr>
          <p:cNvPr id="51" name="矩形 50"/>
          <p:cNvSpPr/>
          <p:nvPr/>
        </p:nvSpPr>
        <p:spPr>
          <a:xfrm>
            <a:off x="4883807" y="4033374"/>
            <a:ext cx="4975146" cy="107811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solidFill>
                  <a:srgbClr val="333333"/>
                </a:solidFill>
                <a:latin typeface="微软雅黑" panose="020B0503020204020204" pitchFamily="34" charset="-122"/>
                <a:ea typeface="微软雅黑" panose="020B0503020204020204" pitchFamily="34" charset="-122"/>
              </a:rPr>
              <a:t>产品推广传播有多种方式：新产品上市发布会、展会、公关活动、媒体，品牌精准传播，才能起到良好的效果，目前，平面、电视、网络、手机媒体选择众多，要根据自身产品的定位，选择精准的媒体传播群，进行传播，才能达到精准的推广传播效果。</a:t>
            </a:r>
            <a:endParaRPr lang="zh-CN" altLang="en-US" sz="1100" dirty="0">
              <a:solidFill>
                <a:srgbClr val="333333"/>
              </a:solidFill>
              <a:latin typeface="微软雅黑" panose="020B0503020204020204" pitchFamily="34" charset="-122"/>
              <a:ea typeface="微软雅黑" panose="020B0503020204020204" pitchFamily="34" charset="-122"/>
            </a:endParaRPr>
          </a:p>
        </p:txBody>
      </p:sp>
      <p:sp>
        <p:nvSpPr>
          <p:cNvPr id="52" name="椭圆 51"/>
          <p:cNvSpPr/>
          <p:nvPr/>
        </p:nvSpPr>
        <p:spPr>
          <a:xfrm>
            <a:off x="4755977" y="3055026"/>
            <a:ext cx="105511" cy="1087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53" name="椭圆 52"/>
          <p:cNvSpPr/>
          <p:nvPr/>
        </p:nvSpPr>
        <p:spPr>
          <a:xfrm>
            <a:off x="4757454" y="4157330"/>
            <a:ext cx="105511" cy="1087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组合 144"/>
          <p:cNvGrpSpPr/>
          <p:nvPr/>
        </p:nvGrpSpPr>
        <p:grpSpPr>
          <a:xfrm>
            <a:off x="2756770" y="2003550"/>
            <a:ext cx="196850" cy="2725737"/>
            <a:chOff x="3237706" y="2092326"/>
            <a:chExt cx="196850" cy="2725737"/>
          </a:xfrm>
        </p:grpSpPr>
        <p:sp>
          <p:nvSpPr>
            <p:cNvPr id="121" name="Line 24"/>
            <p:cNvSpPr>
              <a:spLocks noChangeShapeType="1"/>
            </p:cNvSpPr>
            <p:nvPr/>
          </p:nvSpPr>
          <p:spPr bwMode="auto">
            <a:xfrm>
              <a:off x="3336131" y="2343151"/>
              <a:ext cx="0" cy="950913"/>
            </a:xfrm>
            <a:prstGeom prst="line">
              <a:avLst/>
            </a:prstGeom>
            <a:noFill/>
            <a:ln w="25400" cap="flat">
              <a:solidFill>
                <a:srgbClr val="231F3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Line 25"/>
            <p:cNvSpPr>
              <a:spLocks noChangeShapeType="1"/>
            </p:cNvSpPr>
            <p:nvPr/>
          </p:nvSpPr>
          <p:spPr bwMode="auto">
            <a:xfrm>
              <a:off x="3336131" y="3590926"/>
              <a:ext cx="0" cy="998538"/>
            </a:xfrm>
            <a:prstGeom prst="line">
              <a:avLst/>
            </a:prstGeom>
            <a:noFill/>
            <a:ln w="25400" cap="flat">
              <a:solidFill>
                <a:srgbClr val="231F3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5" name="Oval 38"/>
            <p:cNvSpPr>
              <a:spLocks noChangeArrowheads="1"/>
            </p:cNvSpPr>
            <p:nvPr/>
          </p:nvSpPr>
          <p:spPr bwMode="auto">
            <a:xfrm>
              <a:off x="3237706" y="2092326"/>
              <a:ext cx="196850" cy="196850"/>
            </a:xfrm>
            <a:prstGeom prst="ellipse">
              <a:avLst/>
            </a:pr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6" name="Oval 39"/>
            <p:cNvSpPr>
              <a:spLocks noChangeArrowheads="1"/>
            </p:cNvSpPr>
            <p:nvPr/>
          </p:nvSpPr>
          <p:spPr bwMode="auto">
            <a:xfrm>
              <a:off x="3237706" y="3357563"/>
              <a:ext cx="196850" cy="196850"/>
            </a:xfrm>
            <a:prstGeom prst="ellipse">
              <a:avLst/>
            </a:pr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Oval 40"/>
            <p:cNvSpPr>
              <a:spLocks noChangeArrowheads="1"/>
            </p:cNvSpPr>
            <p:nvPr/>
          </p:nvSpPr>
          <p:spPr bwMode="auto">
            <a:xfrm>
              <a:off x="3237706" y="4621213"/>
              <a:ext cx="196850" cy="196850"/>
            </a:xfrm>
            <a:prstGeom prst="ellipse">
              <a:avLst/>
            </a:pr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39" name="Rectangle 154"/>
          <p:cNvSpPr>
            <a:spLocks noChangeArrowheads="1"/>
          </p:cNvSpPr>
          <p:nvPr/>
        </p:nvSpPr>
        <p:spPr bwMode="auto">
          <a:xfrm>
            <a:off x="1612642" y="3001670"/>
            <a:ext cx="60914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4400" b="0" i="0" u="none" strike="noStrike" cap="none" normalizeH="0" baseline="0" dirty="0">
                <a:ln>
                  <a:noFill/>
                </a:ln>
                <a:effectLst/>
                <a:latin typeface="Myriad Pro" panose="020B0503030403020204" pitchFamily="34" charset="0"/>
              </a:rPr>
              <a:t>02</a:t>
            </a:r>
            <a:endParaRPr kumimoji="0" lang="zh-CN" altLang="zh-CN" sz="1100" b="0" i="0" u="none" strike="noStrike" cap="none" normalizeH="0" baseline="0" dirty="0">
              <a:ln>
                <a:noFill/>
              </a:ln>
              <a:effectLst/>
            </a:endParaRPr>
          </a:p>
        </p:txBody>
      </p:sp>
      <p:sp>
        <p:nvSpPr>
          <p:cNvPr id="140" name="Rectangle 155"/>
          <p:cNvSpPr>
            <a:spLocks noChangeArrowheads="1"/>
          </p:cNvSpPr>
          <p:nvPr/>
        </p:nvSpPr>
        <p:spPr bwMode="auto">
          <a:xfrm>
            <a:off x="1610832" y="4126137"/>
            <a:ext cx="60914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4400" b="0" i="0" u="none" strike="noStrike" cap="none" normalizeH="0" baseline="0" dirty="0">
                <a:ln>
                  <a:noFill/>
                </a:ln>
                <a:effectLst/>
                <a:latin typeface="Myriad Pro" panose="020B0503030403020204" pitchFamily="34" charset="0"/>
              </a:rPr>
              <a:t>03</a:t>
            </a:r>
            <a:endParaRPr kumimoji="0" lang="zh-CN" altLang="zh-CN" sz="1100" b="0" i="0" u="none" strike="noStrike" cap="none" normalizeH="0" baseline="0" dirty="0">
              <a:ln>
                <a:noFill/>
              </a:ln>
              <a:effectLst/>
            </a:endParaRPr>
          </a:p>
        </p:txBody>
      </p:sp>
      <p:sp>
        <p:nvSpPr>
          <p:cNvPr id="118" name="Rectangle 77"/>
          <p:cNvSpPr>
            <a:spLocks noChangeArrowheads="1"/>
          </p:cNvSpPr>
          <p:nvPr/>
        </p:nvSpPr>
        <p:spPr bwMode="auto">
          <a:xfrm>
            <a:off x="3233020" y="2017837"/>
            <a:ext cx="7150100" cy="219075"/>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Rectangle 78"/>
          <p:cNvSpPr>
            <a:spLocks noChangeArrowheads="1"/>
          </p:cNvSpPr>
          <p:nvPr/>
        </p:nvSpPr>
        <p:spPr bwMode="auto">
          <a:xfrm>
            <a:off x="3233020" y="2017837"/>
            <a:ext cx="5536571" cy="219075"/>
          </a:xfrm>
          <a:prstGeom prst="rect">
            <a:avLst/>
          </a:prstGeom>
          <a:solidFill>
            <a:srgbClr val="2D23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0" name="Rectangle 156"/>
          <p:cNvSpPr>
            <a:spLocks noChangeArrowheads="1"/>
          </p:cNvSpPr>
          <p:nvPr/>
        </p:nvSpPr>
        <p:spPr bwMode="auto">
          <a:xfrm>
            <a:off x="9749248" y="2037958"/>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dirty="0">
                <a:ln>
                  <a:noFill/>
                </a:ln>
                <a:effectLst/>
                <a:latin typeface="Myriad Pro" panose="020B0503030403020204" pitchFamily="34" charset="0"/>
              </a:rPr>
              <a:t>8</a:t>
            </a:r>
            <a:r>
              <a:rPr kumimoji="0" lang="zh-CN" altLang="zh-CN" sz="1200" b="0" i="0" u="none" strike="noStrike" cap="none" normalizeH="0" baseline="0" dirty="0">
                <a:ln>
                  <a:noFill/>
                </a:ln>
                <a:effectLst/>
                <a:latin typeface="Myriad Pro" panose="020B0503030403020204" pitchFamily="34" charset="0"/>
              </a:rPr>
              <a:t>7%</a:t>
            </a:r>
            <a:endParaRPr kumimoji="0" lang="zh-CN" altLang="zh-CN" sz="1800" b="0" i="0" u="none" strike="noStrike" cap="none" normalizeH="0" baseline="0" dirty="0">
              <a:ln>
                <a:noFill/>
              </a:ln>
              <a:effectLst/>
            </a:endParaRPr>
          </a:p>
        </p:txBody>
      </p:sp>
      <p:sp>
        <p:nvSpPr>
          <p:cNvPr id="79" name="Rectangle 115"/>
          <p:cNvSpPr>
            <a:spLocks noChangeArrowheads="1"/>
          </p:cNvSpPr>
          <p:nvPr/>
        </p:nvSpPr>
        <p:spPr bwMode="auto">
          <a:xfrm>
            <a:off x="3233020" y="3179298"/>
            <a:ext cx="7150100" cy="219075"/>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Rectangle 116"/>
          <p:cNvSpPr>
            <a:spLocks noChangeArrowheads="1"/>
          </p:cNvSpPr>
          <p:nvPr/>
        </p:nvSpPr>
        <p:spPr bwMode="auto">
          <a:xfrm>
            <a:off x="3233020" y="3179298"/>
            <a:ext cx="4462377" cy="236538"/>
          </a:xfrm>
          <a:prstGeom prst="rect">
            <a:avLst/>
          </a:prstGeom>
          <a:solidFill>
            <a:srgbClr val="33A1FD"/>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Rectangle 157"/>
          <p:cNvSpPr>
            <a:spLocks noChangeArrowheads="1"/>
          </p:cNvSpPr>
          <p:nvPr/>
        </p:nvSpPr>
        <p:spPr bwMode="auto">
          <a:xfrm>
            <a:off x="9734961" y="3197832"/>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dirty="0">
                <a:ln>
                  <a:noFill/>
                </a:ln>
                <a:effectLst/>
                <a:latin typeface="Myriad Pro" panose="020B0503030403020204" pitchFamily="34" charset="0"/>
              </a:rPr>
              <a:t>68</a:t>
            </a:r>
            <a:r>
              <a:rPr kumimoji="0" lang="zh-CN" altLang="zh-CN" sz="1200" b="0" i="0" u="none" strike="noStrike" cap="none" normalizeH="0" baseline="0" dirty="0">
                <a:ln>
                  <a:noFill/>
                </a:ln>
                <a:effectLst/>
                <a:latin typeface="Myriad Pro" panose="020B0503030403020204" pitchFamily="34" charset="0"/>
              </a:rPr>
              <a:t>%</a:t>
            </a:r>
            <a:endParaRPr kumimoji="0" lang="zh-CN" altLang="zh-CN" sz="1800" b="0" i="0" u="none" strike="noStrike" cap="none" normalizeH="0" baseline="0" dirty="0">
              <a:ln>
                <a:noFill/>
              </a:ln>
              <a:effectLst/>
            </a:endParaRPr>
          </a:p>
        </p:txBody>
      </p:sp>
      <p:sp>
        <p:nvSpPr>
          <p:cNvPr id="40" name="Rectangle 151"/>
          <p:cNvSpPr>
            <a:spLocks noChangeArrowheads="1"/>
          </p:cNvSpPr>
          <p:nvPr/>
        </p:nvSpPr>
        <p:spPr bwMode="auto">
          <a:xfrm>
            <a:off x="3233020" y="4348456"/>
            <a:ext cx="7150100" cy="22066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Rectangle 152"/>
          <p:cNvSpPr>
            <a:spLocks noChangeArrowheads="1"/>
          </p:cNvSpPr>
          <p:nvPr/>
        </p:nvSpPr>
        <p:spPr bwMode="auto">
          <a:xfrm>
            <a:off x="3233020" y="4348456"/>
            <a:ext cx="6184646" cy="219075"/>
          </a:xfrm>
          <a:prstGeom prst="rect">
            <a:avLst/>
          </a:prstGeom>
          <a:solidFill>
            <a:schemeClr val="accent1">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Rectangle 158"/>
          <p:cNvSpPr>
            <a:spLocks noChangeArrowheads="1"/>
          </p:cNvSpPr>
          <p:nvPr/>
        </p:nvSpPr>
        <p:spPr bwMode="auto">
          <a:xfrm>
            <a:off x="9617486" y="4366990"/>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dirty="0">
                <a:ln>
                  <a:noFill/>
                </a:ln>
                <a:effectLst/>
                <a:latin typeface="Myriad Pro" panose="020B0503030403020204" pitchFamily="34" charset="0"/>
              </a:rPr>
              <a:t>9</a:t>
            </a:r>
            <a:r>
              <a:rPr kumimoji="0" lang="en-US" altLang="zh-CN" sz="1200" b="0" i="0" u="none" strike="noStrike" cap="none" normalizeH="0" baseline="0" dirty="0">
                <a:ln>
                  <a:noFill/>
                </a:ln>
                <a:effectLst/>
                <a:latin typeface="Myriad Pro" panose="020B0503030403020204" pitchFamily="34" charset="0"/>
              </a:rPr>
              <a:t>3</a:t>
            </a:r>
            <a:r>
              <a:rPr kumimoji="0" lang="zh-CN" altLang="zh-CN" sz="1200" b="0" i="0" u="none" strike="noStrike" cap="none" normalizeH="0" baseline="0" dirty="0">
                <a:ln>
                  <a:noFill/>
                </a:ln>
                <a:effectLst/>
                <a:latin typeface="Myriad Pro" panose="020B0503030403020204" pitchFamily="34" charset="0"/>
              </a:rPr>
              <a:t>%</a:t>
            </a:r>
            <a:endParaRPr kumimoji="0" lang="zh-CN" altLang="zh-CN" sz="1800" b="0" i="0" u="none" strike="noStrike" cap="none" normalizeH="0" baseline="0" dirty="0">
              <a:ln>
                <a:noFill/>
              </a:ln>
              <a:effectLst/>
            </a:endParaRPr>
          </a:p>
        </p:txBody>
      </p:sp>
      <p:sp>
        <p:nvSpPr>
          <p:cNvPr id="141" name="Rectangle 154"/>
          <p:cNvSpPr>
            <a:spLocks noChangeArrowheads="1"/>
          </p:cNvSpPr>
          <p:nvPr/>
        </p:nvSpPr>
        <p:spPr bwMode="auto">
          <a:xfrm>
            <a:off x="1655254" y="1848918"/>
            <a:ext cx="60914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4400" b="0" i="0" u="none" strike="noStrike" cap="none" normalizeH="0" baseline="0" dirty="0">
                <a:ln>
                  <a:noFill/>
                </a:ln>
                <a:effectLst/>
                <a:latin typeface="Myriad Pro" panose="020B0503030403020204" pitchFamily="34" charset="0"/>
              </a:rPr>
              <a:t>02</a:t>
            </a:r>
            <a:endParaRPr kumimoji="0" lang="zh-CN" altLang="zh-CN" sz="1100" b="0" i="0" u="none" strike="noStrike" cap="none" normalizeH="0" baseline="0" dirty="0">
              <a:ln>
                <a:noFill/>
              </a:ln>
              <a:effectLst/>
            </a:endParaRPr>
          </a:p>
        </p:txBody>
      </p:sp>
      <p:sp>
        <p:nvSpPr>
          <p:cNvPr id="142" name="文本框 49"/>
          <p:cNvSpPr txBox="1"/>
          <p:nvPr/>
        </p:nvSpPr>
        <p:spPr>
          <a:xfrm>
            <a:off x="3183120" y="2451791"/>
            <a:ext cx="7200000" cy="308995"/>
          </a:xfrm>
          <a:prstGeom prst="rect">
            <a:avLst/>
          </a:prstGeom>
          <a:noFill/>
        </p:spPr>
        <p:txBody>
          <a:bodyPr wrap="square" lIns="90000" tIns="0" rIns="90000" bIns="0" rtlCol="0">
            <a:normAutofit/>
          </a:bodyPr>
          <a:lstStyle>
            <a:defPPr>
              <a:defRPr lang="zh-CN"/>
            </a:defPPr>
            <a:lvl1pPr lvl="0">
              <a:lnSpc>
                <a:spcPct val="130000"/>
              </a:lnSpc>
              <a:defRPr sz="1200">
                <a:solidFill>
                  <a:schemeClr val="tx1">
                    <a:lumMod val="50000"/>
                    <a:lumOff val="50000"/>
                  </a:schemeClr>
                </a:solidFill>
              </a:defRPr>
            </a:lvl1pPr>
          </a:lstStyle>
          <a:p>
            <a:r>
              <a:rPr lang="zh-CN" altLang="en-US" sz="1100" dirty="0">
                <a:solidFill>
                  <a:schemeClr val="tx1"/>
                </a:solidFill>
                <a:latin typeface="微软雅黑" panose="020B0503020204020204" pitchFamily="34" charset="-122"/>
                <a:ea typeface="微软雅黑" panose="020B0503020204020204" pitchFamily="34" charset="-122"/>
              </a:rPr>
              <a:t>添加您的标题简要概述介绍，一句话作为重点提要，作为整个页面的内容概述，或者将重点语句填充至此</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143" name="文本框 49"/>
          <p:cNvSpPr txBox="1"/>
          <p:nvPr/>
        </p:nvSpPr>
        <p:spPr>
          <a:xfrm>
            <a:off x="3233020" y="3587854"/>
            <a:ext cx="7200000" cy="308995"/>
          </a:xfrm>
          <a:prstGeom prst="rect">
            <a:avLst/>
          </a:prstGeom>
          <a:noFill/>
        </p:spPr>
        <p:txBody>
          <a:bodyPr wrap="square" lIns="90000" tIns="0" rIns="90000" bIns="0" rtlCol="0">
            <a:normAutofit/>
          </a:bodyPr>
          <a:lstStyle>
            <a:defPPr>
              <a:defRPr lang="zh-CN"/>
            </a:defPPr>
            <a:lvl1pPr lvl="0">
              <a:lnSpc>
                <a:spcPct val="130000"/>
              </a:lnSpc>
              <a:defRPr sz="1200">
                <a:solidFill>
                  <a:schemeClr val="tx1">
                    <a:lumMod val="50000"/>
                    <a:lumOff val="50000"/>
                  </a:schemeClr>
                </a:solidFill>
              </a:defRPr>
            </a:lvl1pPr>
          </a:lstStyle>
          <a:p>
            <a:r>
              <a:rPr lang="zh-CN" altLang="en-US" sz="1100" dirty="0">
                <a:solidFill>
                  <a:schemeClr val="tx1"/>
                </a:solidFill>
                <a:latin typeface="微软雅黑" panose="020B0503020204020204" pitchFamily="34" charset="-122"/>
                <a:ea typeface="微软雅黑" panose="020B0503020204020204" pitchFamily="34" charset="-122"/>
              </a:rPr>
              <a:t>添加您的标题简要概述介绍，一句话作为重点提要，作为整个页面的内容概述，或者将重点语句填充至此</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144" name="文本框 49"/>
          <p:cNvSpPr txBox="1"/>
          <p:nvPr/>
        </p:nvSpPr>
        <p:spPr>
          <a:xfrm>
            <a:off x="3233020" y="4706214"/>
            <a:ext cx="7200000" cy="308995"/>
          </a:xfrm>
          <a:prstGeom prst="rect">
            <a:avLst/>
          </a:prstGeom>
          <a:noFill/>
        </p:spPr>
        <p:txBody>
          <a:bodyPr wrap="square" lIns="90000" tIns="0" rIns="90000" bIns="0" rtlCol="0">
            <a:normAutofit/>
          </a:bodyPr>
          <a:lstStyle>
            <a:defPPr>
              <a:defRPr lang="zh-CN"/>
            </a:defPPr>
            <a:lvl1pPr lvl="0">
              <a:lnSpc>
                <a:spcPct val="130000"/>
              </a:lnSpc>
              <a:defRPr sz="1200">
                <a:solidFill>
                  <a:schemeClr val="tx1">
                    <a:lumMod val="50000"/>
                    <a:lumOff val="50000"/>
                  </a:schemeClr>
                </a:solidFill>
              </a:defRPr>
            </a:lvl1pPr>
          </a:lstStyle>
          <a:p>
            <a:r>
              <a:rPr lang="zh-CN" altLang="en-US" sz="1100" dirty="0">
                <a:solidFill>
                  <a:schemeClr val="tx1"/>
                </a:solidFill>
                <a:latin typeface="微软雅黑" panose="020B0503020204020204" pitchFamily="34" charset="-122"/>
                <a:ea typeface="微软雅黑" panose="020B0503020204020204" pitchFamily="34" charset="-122"/>
              </a:rPr>
              <a:t>添加您的标题简要概述介绍，一句话作为重点提要，作为整个页面的内容概述，或者将重点语句填充至此</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146" name="矩形 145"/>
          <p:cNvSpPr/>
          <p:nvPr/>
        </p:nvSpPr>
        <p:spPr>
          <a:xfrm>
            <a:off x="1600221" y="929159"/>
            <a:ext cx="2313098"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latin typeface="微软雅黑" panose="020B0503020204020204" pitchFamily="34" charset="-122"/>
                <a:ea typeface="微软雅黑" panose="020B0503020204020204" pitchFamily="34" charset="-122"/>
              </a:rPr>
              <a:t>数据分析</a:t>
            </a:r>
            <a:endParaRPr lang="zh-CN" altLang="en-US" sz="2800" b="1" dirty="0">
              <a:latin typeface="微软雅黑" panose="020B0503020204020204" pitchFamily="34" charset="-122"/>
              <a:ea typeface="微软雅黑" panose="020B0503020204020204" pitchFamily="34" charset="-122"/>
            </a:endParaRPr>
          </a:p>
        </p:txBody>
      </p:sp>
      <p:sp>
        <p:nvSpPr>
          <p:cNvPr id="147" name="文本框 49"/>
          <p:cNvSpPr txBox="1"/>
          <p:nvPr/>
        </p:nvSpPr>
        <p:spPr>
          <a:xfrm>
            <a:off x="1404044" y="5349250"/>
            <a:ext cx="9952082" cy="677108"/>
          </a:xfrm>
          <a:prstGeom prst="rect">
            <a:avLst/>
          </a:prstGeom>
          <a:noFill/>
        </p:spPr>
        <p:txBody>
          <a:bodyPr wrap="square" lIns="90000" tIns="0" rIns="90000" bIns="0" rtlCol="0">
            <a:normAutofit/>
          </a:bodyPr>
          <a:lstStyle>
            <a:defPPr>
              <a:defRPr lang="zh-CN"/>
            </a:defPPr>
            <a:lvl1pPr lvl="0">
              <a:lnSpc>
                <a:spcPct val="130000"/>
              </a:lnSpc>
              <a:defRPr sz="1200">
                <a:solidFill>
                  <a:schemeClr val="tx1">
                    <a:lumMod val="50000"/>
                    <a:lumOff val="50000"/>
                  </a:schemeClr>
                </a:solidFill>
              </a:defRPr>
            </a:lvl1pPr>
          </a:lstStyle>
          <a:p>
            <a:pPr>
              <a:lnSpc>
                <a:spcPct val="150000"/>
              </a:lnSpc>
            </a:pPr>
            <a:r>
              <a:rPr lang="zh-CN" altLang="en-US" sz="1100" dirty="0">
                <a:solidFill>
                  <a:schemeClr val="tx1"/>
                </a:solidFill>
                <a:latin typeface="微软雅黑" panose="020B0503020204020204" pitchFamily="34" charset="-122"/>
                <a:ea typeface="微软雅黑" panose="020B0503020204020204" pitchFamily="34" charset="-122"/>
              </a:rPr>
              <a:t>添加您的标题简要概述介绍，一句话作为重点提要，作为整个页面的内容概述，或者将重点语句填充至此。添加您的标题简要概述介绍，一句话作为重点提要，作为整个页面的内容概述，或者将重点语句填充至此。添加您的标题简要概述介绍，一句话作为重点提要。</a:t>
            </a:r>
            <a:endParaRPr lang="zh-CN" altLang="en-US" sz="11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1100" dirty="0">
              <a:solidFill>
                <a:schemeClr val="tx1"/>
              </a:solidFill>
              <a:latin typeface="微软雅黑" panose="020B0503020204020204" pitchFamily="34" charset="-122"/>
              <a:ea typeface="微软雅黑" panose="020B0503020204020204" pitchFamily="34" charset="-122"/>
            </a:endParaRPr>
          </a:p>
        </p:txBody>
      </p:sp>
      <p:grpSp>
        <p:nvGrpSpPr>
          <p:cNvPr id="148" name="组合 147"/>
          <p:cNvGrpSpPr/>
          <p:nvPr/>
        </p:nvGrpSpPr>
        <p:grpSpPr>
          <a:xfrm>
            <a:off x="1655254" y="1554222"/>
            <a:ext cx="649181" cy="82480"/>
            <a:chOff x="441365" y="2927420"/>
            <a:chExt cx="469721" cy="59679"/>
          </a:xfrm>
        </p:grpSpPr>
        <p:sp>
          <p:nvSpPr>
            <p:cNvPr id="149" name="平行四边形 148"/>
            <p:cNvSpPr/>
            <p:nvPr/>
          </p:nvSpPr>
          <p:spPr>
            <a:xfrm>
              <a:off x="441365" y="2927420"/>
              <a:ext cx="161568" cy="59679"/>
            </a:xfrm>
            <a:prstGeom prst="parallelogram">
              <a:avLst>
                <a:gd name="adj" fmla="val 6629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0" name="平行四边形 149"/>
            <p:cNvSpPr/>
            <p:nvPr/>
          </p:nvSpPr>
          <p:spPr>
            <a:xfrm>
              <a:off x="595441" y="2927420"/>
              <a:ext cx="161568" cy="59679"/>
            </a:xfrm>
            <a:prstGeom prst="parallelogram">
              <a:avLst>
                <a:gd name="adj" fmla="val 66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1" name="平行四边形 150"/>
            <p:cNvSpPr/>
            <p:nvPr/>
          </p:nvSpPr>
          <p:spPr>
            <a:xfrm>
              <a:off x="749518" y="2927420"/>
              <a:ext cx="161568" cy="59679"/>
            </a:xfrm>
            <a:prstGeom prst="parallelogram">
              <a:avLst>
                <a:gd name="adj" fmla="val 6629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r="14057"/>
          <a:stretch>
            <a:fillRect/>
          </a:stretch>
        </p:blipFill>
        <p:spPr>
          <a:xfrm>
            <a:off x="1285647" y="1315773"/>
            <a:ext cx="4290683" cy="3331209"/>
          </a:xfrm>
          <a:prstGeom prst="rect">
            <a:avLst/>
          </a:prstGeom>
        </p:spPr>
      </p:pic>
      <p:grpSp>
        <p:nvGrpSpPr>
          <p:cNvPr id="72" name="组合 71"/>
          <p:cNvGrpSpPr/>
          <p:nvPr/>
        </p:nvGrpSpPr>
        <p:grpSpPr>
          <a:xfrm>
            <a:off x="6328790" y="1335521"/>
            <a:ext cx="898271" cy="898271"/>
            <a:chOff x="6100191" y="1775293"/>
            <a:chExt cx="755770" cy="755770"/>
          </a:xfrm>
        </p:grpSpPr>
        <p:grpSp>
          <p:nvGrpSpPr>
            <p:cNvPr id="42" name="组合 41"/>
            <p:cNvGrpSpPr/>
            <p:nvPr/>
          </p:nvGrpSpPr>
          <p:grpSpPr>
            <a:xfrm>
              <a:off x="6100191" y="1775293"/>
              <a:ext cx="755770" cy="755770"/>
              <a:chOff x="5897880" y="411480"/>
              <a:chExt cx="1706880" cy="1706880"/>
            </a:xfrm>
          </p:grpSpPr>
          <p:sp>
            <p:nvSpPr>
              <p:cNvPr id="62" name="弧形 61"/>
              <p:cNvSpPr/>
              <p:nvPr/>
            </p:nvSpPr>
            <p:spPr>
              <a:xfrm>
                <a:off x="5897880" y="411480"/>
                <a:ext cx="1706880" cy="1706880"/>
              </a:xfrm>
              <a:prstGeom prst="arc">
                <a:avLst>
                  <a:gd name="adj1" fmla="val 19993233"/>
                  <a:gd name="adj2" fmla="val 19375616"/>
                </a:avLst>
              </a:prstGeom>
              <a:ln w="38100">
                <a:solidFill>
                  <a:srgbClr val="EEECF9"/>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63" name="弧形 62"/>
              <p:cNvSpPr/>
              <p:nvPr/>
            </p:nvSpPr>
            <p:spPr>
              <a:xfrm>
                <a:off x="5897880" y="411480"/>
                <a:ext cx="1706880" cy="1706880"/>
              </a:xfrm>
              <a:prstGeom prst="arc">
                <a:avLst>
                  <a:gd name="adj1" fmla="val 15259922"/>
                  <a:gd name="adj2" fmla="val 8746437"/>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grpSp>
        <p:sp>
          <p:nvSpPr>
            <p:cNvPr id="49" name="PA-文本框 8"/>
            <p:cNvSpPr txBox="1"/>
            <p:nvPr/>
          </p:nvSpPr>
          <p:spPr bwMode="auto">
            <a:xfrm>
              <a:off x="6192581" y="1983901"/>
              <a:ext cx="570990" cy="338554"/>
            </a:xfrm>
            <a:prstGeom prst="rect">
              <a:avLst/>
            </a:prstGeom>
            <a:noFill/>
          </p:spPr>
          <p:txBody>
            <a:bodyPr wrap="non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US" altLang="zh-CN" sz="1600" dirty="0">
                  <a:latin typeface="Century Gothic" panose="020B0502020202020204" pitchFamily="34" charset="0"/>
                  <a:ea typeface="华文中宋" panose="02010600040101010101" pitchFamily="2" charset="-122"/>
                </a:rPr>
                <a:t>62%</a:t>
              </a:r>
              <a:endParaRPr lang="zh-CN" altLang="en-US" sz="1600" dirty="0">
                <a:latin typeface="Century Gothic" panose="020B0502020202020204" pitchFamily="34" charset="0"/>
                <a:ea typeface="华文中宋" panose="02010600040101010101" pitchFamily="2" charset="-122"/>
              </a:endParaRPr>
            </a:p>
          </p:txBody>
        </p:sp>
      </p:grpSp>
      <p:grpSp>
        <p:nvGrpSpPr>
          <p:cNvPr id="73" name="组合 72"/>
          <p:cNvGrpSpPr/>
          <p:nvPr/>
        </p:nvGrpSpPr>
        <p:grpSpPr>
          <a:xfrm>
            <a:off x="6328790" y="2615818"/>
            <a:ext cx="898271" cy="898271"/>
            <a:chOff x="6100191" y="3055590"/>
            <a:chExt cx="755770" cy="755770"/>
          </a:xfrm>
        </p:grpSpPr>
        <p:grpSp>
          <p:nvGrpSpPr>
            <p:cNvPr id="43" name="组合 42"/>
            <p:cNvGrpSpPr/>
            <p:nvPr/>
          </p:nvGrpSpPr>
          <p:grpSpPr>
            <a:xfrm>
              <a:off x="6100191" y="3055590"/>
              <a:ext cx="755770" cy="755770"/>
              <a:chOff x="5897880" y="411480"/>
              <a:chExt cx="1706880" cy="1706880"/>
            </a:xfrm>
          </p:grpSpPr>
          <p:sp>
            <p:nvSpPr>
              <p:cNvPr id="60" name="弧形 59"/>
              <p:cNvSpPr/>
              <p:nvPr/>
            </p:nvSpPr>
            <p:spPr>
              <a:xfrm>
                <a:off x="5897880" y="411480"/>
                <a:ext cx="1706880" cy="1706880"/>
              </a:xfrm>
              <a:prstGeom prst="arc">
                <a:avLst>
                  <a:gd name="adj1" fmla="val 19993233"/>
                  <a:gd name="adj2" fmla="val 19375616"/>
                </a:avLst>
              </a:prstGeom>
              <a:ln w="38100">
                <a:solidFill>
                  <a:srgbClr val="EEECF9"/>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61" name="弧形 60"/>
              <p:cNvSpPr/>
              <p:nvPr/>
            </p:nvSpPr>
            <p:spPr>
              <a:xfrm>
                <a:off x="5897880" y="411480"/>
                <a:ext cx="1706880" cy="1706880"/>
              </a:xfrm>
              <a:prstGeom prst="arc">
                <a:avLst>
                  <a:gd name="adj1" fmla="val 16200000"/>
                  <a:gd name="adj2" fmla="val 4477498"/>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grpSp>
        <p:sp>
          <p:nvSpPr>
            <p:cNvPr id="50" name="PA-文本框 8"/>
            <p:cNvSpPr txBox="1"/>
            <p:nvPr/>
          </p:nvSpPr>
          <p:spPr bwMode="auto">
            <a:xfrm>
              <a:off x="6192581" y="3264198"/>
              <a:ext cx="570990" cy="338554"/>
            </a:xfrm>
            <a:prstGeom prst="rect">
              <a:avLst/>
            </a:prstGeom>
            <a:noFill/>
          </p:spPr>
          <p:txBody>
            <a:bodyPr wrap="non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US" altLang="zh-CN" sz="1600" dirty="0">
                  <a:latin typeface="Century Gothic" panose="020B0502020202020204" pitchFamily="34" charset="0"/>
                  <a:ea typeface="华文中宋" panose="02010600040101010101" pitchFamily="2" charset="-122"/>
                </a:rPr>
                <a:t>49%</a:t>
              </a:r>
              <a:endParaRPr lang="zh-CN" altLang="en-US" sz="1600" dirty="0">
                <a:latin typeface="Century Gothic" panose="020B0502020202020204" pitchFamily="34" charset="0"/>
                <a:ea typeface="华文中宋" panose="02010600040101010101" pitchFamily="2" charset="-122"/>
              </a:endParaRPr>
            </a:p>
          </p:txBody>
        </p:sp>
      </p:grpSp>
      <p:grpSp>
        <p:nvGrpSpPr>
          <p:cNvPr id="74" name="组合 73"/>
          <p:cNvGrpSpPr/>
          <p:nvPr/>
        </p:nvGrpSpPr>
        <p:grpSpPr>
          <a:xfrm>
            <a:off x="6328790" y="3896115"/>
            <a:ext cx="898271" cy="898271"/>
            <a:chOff x="6100191" y="4335887"/>
            <a:chExt cx="755770" cy="755770"/>
          </a:xfrm>
        </p:grpSpPr>
        <p:grpSp>
          <p:nvGrpSpPr>
            <p:cNvPr id="44" name="组合 43"/>
            <p:cNvGrpSpPr/>
            <p:nvPr/>
          </p:nvGrpSpPr>
          <p:grpSpPr>
            <a:xfrm>
              <a:off x="6100191" y="4335887"/>
              <a:ext cx="755770" cy="755770"/>
              <a:chOff x="5897880" y="411480"/>
              <a:chExt cx="1706880" cy="1706880"/>
            </a:xfrm>
          </p:grpSpPr>
          <p:sp>
            <p:nvSpPr>
              <p:cNvPr id="58" name="弧形 57"/>
              <p:cNvSpPr/>
              <p:nvPr/>
            </p:nvSpPr>
            <p:spPr>
              <a:xfrm>
                <a:off x="5897880" y="411480"/>
                <a:ext cx="1706880" cy="1706880"/>
              </a:xfrm>
              <a:prstGeom prst="arc">
                <a:avLst>
                  <a:gd name="adj1" fmla="val 19993233"/>
                  <a:gd name="adj2" fmla="val 19375616"/>
                </a:avLst>
              </a:prstGeom>
              <a:ln w="38100">
                <a:solidFill>
                  <a:srgbClr val="EEECF9"/>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59" name="弧形 58"/>
              <p:cNvSpPr/>
              <p:nvPr/>
            </p:nvSpPr>
            <p:spPr>
              <a:xfrm>
                <a:off x="5897880" y="411480"/>
                <a:ext cx="1706880" cy="1706880"/>
              </a:xfrm>
              <a:prstGeom prst="arc">
                <a:avLst>
                  <a:gd name="adj1" fmla="val 16200000"/>
                  <a:gd name="adj2" fmla="val 9685937"/>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grpSp>
        <p:sp>
          <p:nvSpPr>
            <p:cNvPr id="51" name="PA-文本框 8"/>
            <p:cNvSpPr txBox="1"/>
            <p:nvPr/>
          </p:nvSpPr>
          <p:spPr bwMode="auto">
            <a:xfrm>
              <a:off x="6192581" y="4547857"/>
              <a:ext cx="570990" cy="338554"/>
            </a:xfrm>
            <a:prstGeom prst="rect">
              <a:avLst/>
            </a:prstGeom>
            <a:noFill/>
          </p:spPr>
          <p:txBody>
            <a:bodyPr wrap="non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US" altLang="zh-CN" sz="1600" dirty="0">
                  <a:latin typeface="Century Gothic" panose="020B0502020202020204" pitchFamily="34" charset="0"/>
                  <a:ea typeface="华文中宋" panose="02010600040101010101" pitchFamily="2" charset="-122"/>
                </a:rPr>
                <a:t>73%</a:t>
              </a:r>
              <a:endParaRPr lang="zh-CN" altLang="en-US" sz="1600" dirty="0">
                <a:latin typeface="Century Gothic" panose="020B0502020202020204" pitchFamily="34" charset="0"/>
                <a:ea typeface="华文中宋" panose="02010600040101010101" pitchFamily="2" charset="-122"/>
              </a:endParaRPr>
            </a:p>
          </p:txBody>
        </p:sp>
      </p:grpSp>
      <p:sp>
        <p:nvSpPr>
          <p:cNvPr id="64" name="TextBox 52"/>
          <p:cNvSpPr txBox="1"/>
          <p:nvPr/>
        </p:nvSpPr>
        <p:spPr>
          <a:xfrm>
            <a:off x="7554936" y="1360967"/>
            <a:ext cx="1351615" cy="345094"/>
          </a:xfrm>
          <a:prstGeom prst="rect">
            <a:avLst/>
          </a:prstGeom>
          <a:noFill/>
        </p:spPr>
        <p:txBody>
          <a:bodyPr wrap="square" lIns="90000" tIns="0" rIns="90000" bIns="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dist" defTabSz="1828165">
              <a:lnSpc>
                <a:spcPct val="13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产品销量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65" name="TextBox 52"/>
          <p:cNvSpPr txBox="1"/>
          <p:nvPr/>
        </p:nvSpPr>
        <p:spPr>
          <a:xfrm>
            <a:off x="7554936" y="2634254"/>
            <a:ext cx="1351615" cy="345094"/>
          </a:xfrm>
          <a:prstGeom prst="rect">
            <a:avLst/>
          </a:prstGeom>
          <a:noFill/>
        </p:spPr>
        <p:txBody>
          <a:bodyPr wrap="square" lIns="90000" tIns="0" rIns="90000" bIns="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dist" defTabSz="1828165">
              <a:lnSpc>
                <a:spcPct val="13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市场份额</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66" name="TextBox 52"/>
          <p:cNvSpPr txBox="1"/>
          <p:nvPr/>
        </p:nvSpPr>
        <p:spPr>
          <a:xfrm>
            <a:off x="7572081" y="4016044"/>
            <a:ext cx="1351615" cy="345094"/>
          </a:xfrm>
          <a:prstGeom prst="rect">
            <a:avLst/>
          </a:prstGeom>
          <a:noFill/>
        </p:spPr>
        <p:txBody>
          <a:bodyPr wrap="square" lIns="90000" tIns="0" rIns="90000" bIns="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dist" defTabSz="1828165">
              <a:lnSpc>
                <a:spcPct val="13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服务口碑</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67" name="TextBox 52"/>
          <p:cNvSpPr txBox="1"/>
          <p:nvPr/>
        </p:nvSpPr>
        <p:spPr>
          <a:xfrm>
            <a:off x="7524455" y="1684995"/>
            <a:ext cx="3448640" cy="614912"/>
          </a:xfrm>
          <a:prstGeom prst="rect">
            <a:avLst/>
          </a:prstGeom>
          <a:noFill/>
        </p:spPr>
        <p:txBody>
          <a:bodyPr wrap="square" lIns="90000" tIns="0" rIns="90000" bIns="0" rtlCol="0">
            <a:normAutofit/>
          </a:bodyPr>
          <a:lstStyle>
            <a:defPPr>
              <a:defRPr lang="zh-CN"/>
            </a:defPPr>
            <a:lvl1pPr lvl="0" algn="ctr" defTabSz="1828165">
              <a:lnSpc>
                <a:spcPct val="130000"/>
              </a:lnSpc>
              <a:defRPr sz="900">
                <a:solidFill>
                  <a:schemeClr val="tx1">
                    <a:lumMod val="75000"/>
                    <a:lumOff val="25000"/>
                  </a:schemeClr>
                </a:solidFill>
              </a:defRPr>
            </a:lvl1pPr>
          </a:lstStyle>
          <a:p>
            <a:pPr algn="l">
              <a:lnSpc>
                <a:spcPct val="150000"/>
              </a:lnSpc>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该类产品销量保持在</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32W/</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年左右，完成年度任务的</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80%</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，应分析未完成任务</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的具体原因</a:t>
            </a:r>
            <a:endParaRPr lang="zh-CN" altLang="en-US" sz="1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TextBox 52"/>
          <p:cNvSpPr txBox="1"/>
          <p:nvPr/>
        </p:nvSpPr>
        <p:spPr>
          <a:xfrm>
            <a:off x="7554935" y="4350233"/>
            <a:ext cx="3448640" cy="542004"/>
          </a:xfrm>
          <a:prstGeom prst="rect">
            <a:avLst/>
          </a:prstGeom>
          <a:noFill/>
        </p:spPr>
        <p:txBody>
          <a:bodyPr wrap="square" lIns="90000" tIns="0" rIns="90000" bIns="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828165">
              <a:lnSpc>
                <a:spcPct val="15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全新的产品线给全系产品升级能够大幅度提升用户使用体验新建售后也能保持良好的口碑</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TextBox 52"/>
          <p:cNvSpPr txBox="1"/>
          <p:nvPr/>
        </p:nvSpPr>
        <p:spPr>
          <a:xfrm>
            <a:off x="7554935" y="2948527"/>
            <a:ext cx="3415220" cy="614912"/>
          </a:xfrm>
          <a:prstGeom prst="rect">
            <a:avLst/>
          </a:prstGeom>
          <a:noFill/>
        </p:spPr>
        <p:txBody>
          <a:bodyPr wrap="square" lIns="90000" tIns="0" rIns="90000" bIns="0" rtlCol="0">
            <a:normAutofit/>
          </a:bodyPr>
          <a:lstStyle>
            <a:defPPr>
              <a:defRPr lang="zh-CN"/>
            </a:defPPr>
            <a:lvl1pPr lvl="0" algn="ctr" defTabSz="1828165">
              <a:lnSpc>
                <a:spcPct val="130000"/>
              </a:lnSpc>
              <a:defRPr sz="900">
                <a:solidFill>
                  <a:schemeClr val="tx1">
                    <a:lumMod val="75000"/>
                    <a:lumOff val="25000"/>
                  </a:schemeClr>
                </a:solidFill>
              </a:defRPr>
            </a:lvl1pPr>
          </a:lstStyle>
          <a:p>
            <a:pPr algn="l">
              <a:lnSpc>
                <a:spcPct val="150000"/>
              </a:lnSpc>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该类产品市场份额保持在</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55%</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，离年初订立的目标有部分距离，应分析未完成任务</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的具体原因</a:t>
            </a:r>
            <a:endParaRPr lang="zh-CN" altLang="en-US" sz="1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0" name="文本框 49"/>
          <p:cNvSpPr txBox="1"/>
          <p:nvPr/>
        </p:nvSpPr>
        <p:spPr>
          <a:xfrm>
            <a:off x="1216540" y="5263379"/>
            <a:ext cx="9952082" cy="716797"/>
          </a:xfrm>
          <a:prstGeom prst="rect">
            <a:avLst/>
          </a:prstGeom>
          <a:noFill/>
        </p:spPr>
        <p:txBody>
          <a:bodyPr wrap="square" lIns="90000" tIns="0" rIns="90000" bIns="0" rtlCol="0">
            <a:normAutofit/>
          </a:bodyPr>
          <a:lstStyle>
            <a:defPPr>
              <a:defRPr lang="zh-CN"/>
            </a:defPPr>
            <a:lvl1pPr lvl="0">
              <a:lnSpc>
                <a:spcPct val="130000"/>
              </a:lnSpc>
              <a:defRPr sz="1200">
                <a:solidFill>
                  <a:schemeClr val="tx1">
                    <a:lumMod val="50000"/>
                    <a:lumOff val="50000"/>
                  </a:schemeClr>
                </a:solidFill>
              </a:defRPr>
            </a:lvl1pPr>
          </a:lstStyle>
          <a:p>
            <a:pPr>
              <a:lnSpc>
                <a:spcPct val="150000"/>
              </a:lnSpc>
            </a:pPr>
            <a:r>
              <a:rPr lang="zh-CN" altLang="en-US" sz="1100" dirty="0">
                <a:solidFill>
                  <a:schemeClr val="tx1"/>
                </a:solidFill>
                <a:latin typeface="微软雅黑" panose="020B0503020204020204" pitchFamily="34" charset="-122"/>
                <a:ea typeface="微软雅黑" panose="020B0503020204020204" pitchFamily="34" charset="-122"/>
              </a:rPr>
              <a:t>添加您的标题简要概述介绍，一句话作为重点提要，作为整个页面的内容概述，或者将重点语句填充至此。添加您的标题简要概述介绍，一句话作为重点提要，作为整个页面的内容概述，或者将重点语句填充至此。添加您的标题简要概述介绍，一句话作为重点提要。</a:t>
            </a:r>
            <a:endParaRPr lang="zh-CN" altLang="en-US" sz="11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11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0"/>
          <p:cNvSpPr/>
          <p:nvPr/>
        </p:nvSpPr>
        <p:spPr>
          <a:xfrm>
            <a:off x="1464505" y="1266078"/>
            <a:ext cx="4154877" cy="1722120"/>
          </a:xfrm>
          <a:custGeom>
            <a:avLst/>
            <a:gdLst>
              <a:gd name="connsiteX0" fmla="*/ 2150482 w 4154877"/>
              <a:gd name="connsiteY0" fmla="*/ 71794 h 1722120"/>
              <a:gd name="connsiteX1" fmla="*/ 1986071 w 4154877"/>
              <a:gd name="connsiteY1" fmla="*/ 236205 h 1722120"/>
              <a:gd name="connsiteX2" fmla="*/ 2150482 w 4154877"/>
              <a:gd name="connsiteY2" fmla="*/ 400616 h 1722120"/>
              <a:gd name="connsiteX3" fmla="*/ 2314893 w 4154877"/>
              <a:gd name="connsiteY3" fmla="*/ 236205 h 1722120"/>
              <a:gd name="connsiteX4" fmla="*/ 2150482 w 4154877"/>
              <a:gd name="connsiteY4" fmla="*/ 71794 h 1722120"/>
              <a:gd name="connsiteX5" fmla="*/ 0 w 4154877"/>
              <a:gd name="connsiteY5" fmla="*/ 0 h 1722120"/>
              <a:gd name="connsiteX6" fmla="*/ 4154877 w 4154877"/>
              <a:gd name="connsiteY6" fmla="*/ 0 h 1722120"/>
              <a:gd name="connsiteX7" fmla="*/ 4154877 w 4154877"/>
              <a:gd name="connsiteY7" fmla="*/ 1722120 h 1722120"/>
              <a:gd name="connsiteX8" fmla="*/ 0 w 4154877"/>
              <a:gd name="connsiteY8" fmla="*/ 1722120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4877" h="1722120">
                <a:moveTo>
                  <a:pt x="2150482" y="71794"/>
                </a:moveTo>
                <a:cubicBezTo>
                  <a:pt x="2059680" y="71794"/>
                  <a:pt x="1986071" y="145403"/>
                  <a:pt x="1986071" y="236205"/>
                </a:cubicBezTo>
                <a:cubicBezTo>
                  <a:pt x="1986071" y="327007"/>
                  <a:pt x="2059680" y="400616"/>
                  <a:pt x="2150482" y="400616"/>
                </a:cubicBezTo>
                <a:cubicBezTo>
                  <a:pt x="2241284" y="400616"/>
                  <a:pt x="2314893" y="327007"/>
                  <a:pt x="2314893" y="236205"/>
                </a:cubicBezTo>
                <a:cubicBezTo>
                  <a:pt x="2314893" y="145403"/>
                  <a:pt x="2241284" y="71794"/>
                  <a:pt x="2150482" y="71794"/>
                </a:cubicBezTo>
                <a:close/>
                <a:moveTo>
                  <a:pt x="0" y="0"/>
                </a:moveTo>
                <a:lnTo>
                  <a:pt x="4154877" y="0"/>
                </a:lnTo>
                <a:lnTo>
                  <a:pt x="4154877" y="1722120"/>
                </a:lnTo>
                <a:lnTo>
                  <a:pt x="0" y="172212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任意多边形 13"/>
          <p:cNvSpPr/>
          <p:nvPr/>
        </p:nvSpPr>
        <p:spPr>
          <a:xfrm>
            <a:off x="6626517" y="1286623"/>
            <a:ext cx="4154877" cy="1722120"/>
          </a:xfrm>
          <a:custGeom>
            <a:avLst/>
            <a:gdLst>
              <a:gd name="connsiteX0" fmla="*/ 2150482 w 4154877"/>
              <a:gd name="connsiteY0" fmla="*/ 71794 h 1722120"/>
              <a:gd name="connsiteX1" fmla="*/ 1986071 w 4154877"/>
              <a:gd name="connsiteY1" fmla="*/ 236205 h 1722120"/>
              <a:gd name="connsiteX2" fmla="*/ 2150482 w 4154877"/>
              <a:gd name="connsiteY2" fmla="*/ 400616 h 1722120"/>
              <a:gd name="connsiteX3" fmla="*/ 2314893 w 4154877"/>
              <a:gd name="connsiteY3" fmla="*/ 236205 h 1722120"/>
              <a:gd name="connsiteX4" fmla="*/ 2150482 w 4154877"/>
              <a:gd name="connsiteY4" fmla="*/ 71794 h 1722120"/>
              <a:gd name="connsiteX5" fmla="*/ 0 w 4154877"/>
              <a:gd name="connsiteY5" fmla="*/ 0 h 1722120"/>
              <a:gd name="connsiteX6" fmla="*/ 4154877 w 4154877"/>
              <a:gd name="connsiteY6" fmla="*/ 0 h 1722120"/>
              <a:gd name="connsiteX7" fmla="*/ 4154877 w 4154877"/>
              <a:gd name="connsiteY7" fmla="*/ 1722120 h 1722120"/>
              <a:gd name="connsiteX8" fmla="*/ 0 w 4154877"/>
              <a:gd name="connsiteY8" fmla="*/ 1722120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4877" h="1722120">
                <a:moveTo>
                  <a:pt x="2150482" y="71794"/>
                </a:moveTo>
                <a:cubicBezTo>
                  <a:pt x="2059680" y="71794"/>
                  <a:pt x="1986071" y="145403"/>
                  <a:pt x="1986071" y="236205"/>
                </a:cubicBezTo>
                <a:cubicBezTo>
                  <a:pt x="1986071" y="327007"/>
                  <a:pt x="2059680" y="400616"/>
                  <a:pt x="2150482" y="400616"/>
                </a:cubicBezTo>
                <a:cubicBezTo>
                  <a:pt x="2241284" y="400616"/>
                  <a:pt x="2314893" y="327007"/>
                  <a:pt x="2314893" y="236205"/>
                </a:cubicBezTo>
                <a:cubicBezTo>
                  <a:pt x="2314893" y="145403"/>
                  <a:pt x="2241284" y="71794"/>
                  <a:pt x="2150482" y="71794"/>
                </a:cubicBezTo>
                <a:close/>
                <a:moveTo>
                  <a:pt x="0" y="0"/>
                </a:moveTo>
                <a:lnTo>
                  <a:pt x="4154877" y="0"/>
                </a:lnTo>
                <a:lnTo>
                  <a:pt x="4154877" y="1722120"/>
                </a:lnTo>
                <a:lnTo>
                  <a:pt x="0" y="172212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任意多边形 18"/>
          <p:cNvSpPr/>
          <p:nvPr/>
        </p:nvSpPr>
        <p:spPr>
          <a:xfrm>
            <a:off x="1410606" y="3869803"/>
            <a:ext cx="4154877" cy="1722120"/>
          </a:xfrm>
          <a:custGeom>
            <a:avLst/>
            <a:gdLst>
              <a:gd name="connsiteX0" fmla="*/ 2150482 w 4154877"/>
              <a:gd name="connsiteY0" fmla="*/ 71794 h 1722120"/>
              <a:gd name="connsiteX1" fmla="*/ 1986071 w 4154877"/>
              <a:gd name="connsiteY1" fmla="*/ 236205 h 1722120"/>
              <a:gd name="connsiteX2" fmla="*/ 2150482 w 4154877"/>
              <a:gd name="connsiteY2" fmla="*/ 400616 h 1722120"/>
              <a:gd name="connsiteX3" fmla="*/ 2314893 w 4154877"/>
              <a:gd name="connsiteY3" fmla="*/ 236205 h 1722120"/>
              <a:gd name="connsiteX4" fmla="*/ 2150482 w 4154877"/>
              <a:gd name="connsiteY4" fmla="*/ 71794 h 1722120"/>
              <a:gd name="connsiteX5" fmla="*/ 0 w 4154877"/>
              <a:gd name="connsiteY5" fmla="*/ 0 h 1722120"/>
              <a:gd name="connsiteX6" fmla="*/ 4154877 w 4154877"/>
              <a:gd name="connsiteY6" fmla="*/ 0 h 1722120"/>
              <a:gd name="connsiteX7" fmla="*/ 4154877 w 4154877"/>
              <a:gd name="connsiteY7" fmla="*/ 1722120 h 1722120"/>
              <a:gd name="connsiteX8" fmla="*/ 0 w 4154877"/>
              <a:gd name="connsiteY8" fmla="*/ 1722120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4877" h="1722120">
                <a:moveTo>
                  <a:pt x="2150482" y="71794"/>
                </a:moveTo>
                <a:cubicBezTo>
                  <a:pt x="2059680" y="71794"/>
                  <a:pt x="1986071" y="145403"/>
                  <a:pt x="1986071" y="236205"/>
                </a:cubicBezTo>
                <a:cubicBezTo>
                  <a:pt x="1986071" y="327007"/>
                  <a:pt x="2059680" y="400616"/>
                  <a:pt x="2150482" y="400616"/>
                </a:cubicBezTo>
                <a:cubicBezTo>
                  <a:pt x="2241284" y="400616"/>
                  <a:pt x="2314893" y="327007"/>
                  <a:pt x="2314893" y="236205"/>
                </a:cubicBezTo>
                <a:cubicBezTo>
                  <a:pt x="2314893" y="145403"/>
                  <a:pt x="2241284" y="71794"/>
                  <a:pt x="2150482" y="71794"/>
                </a:cubicBezTo>
                <a:close/>
                <a:moveTo>
                  <a:pt x="0" y="0"/>
                </a:moveTo>
                <a:lnTo>
                  <a:pt x="4154877" y="0"/>
                </a:lnTo>
                <a:lnTo>
                  <a:pt x="4154877" y="1722120"/>
                </a:lnTo>
                <a:lnTo>
                  <a:pt x="0" y="172212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任意多边形 23"/>
          <p:cNvSpPr/>
          <p:nvPr/>
        </p:nvSpPr>
        <p:spPr>
          <a:xfrm>
            <a:off x="6626517" y="3869803"/>
            <a:ext cx="4154877" cy="1722120"/>
          </a:xfrm>
          <a:custGeom>
            <a:avLst/>
            <a:gdLst>
              <a:gd name="connsiteX0" fmla="*/ 2150482 w 4154877"/>
              <a:gd name="connsiteY0" fmla="*/ 71794 h 1722120"/>
              <a:gd name="connsiteX1" fmla="*/ 1986071 w 4154877"/>
              <a:gd name="connsiteY1" fmla="*/ 236205 h 1722120"/>
              <a:gd name="connsiteX2" fmla="*/ 2150482 w 4154877"/>
              <a:gd name="connsiteY2" fmla="*/ 400616 h 1722120"/>
              <a:gd name="connsiteX3" fmla="*/ 2314893 w 4154877"/>
              <a:gd name="connsiteY3" fmla="*/ 236205 h 1722120"/>
              <a:gd name="connsiteX4" fmla="*/ 2150482 w 4154877"/>
              <a:gd name="connsiteY4" fmla="*/ 71794 h 1722120"/>
              <a:gd name="connsiteX5" fmla="*/ 0 w 4154877"/>
              <a:gd name="connsiteY5" fmla="*/ 0 h 1722120"/>
              <a:gd name="connsiteX6" fmla="*/ 4154877 w 4154877"/>
              <a:gd name="connsiteY6" fmla="*/ 0 h 1722120"/>
              <a:gd name="connsiteX7" fmla="*/ 4154877 w 4154877"/>
              <a:gd name="connsiteY7" fmla="*/ 1722120 h 1722120"/>
              <a:gd name="connsiteX8" fmla="*/ 0 w 4154877"/>
              <a:gd name="connsiteY8" fmla="*/ 1722120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4877" h="1722120">
                <a:moveTo>
                  <a:pt x="2150482" y="71794"/>
                </a:moveTo>
                <a:cubicBezTo>
                  <a:pt x="2059680" y="71794"/>
                  <a:pt x="1986071" y="145403"/>
                  <a:pt x="1986071" y="236205"/>
                </a:cubicBezTo>
                <a:cubicBezTo>
                  <a:pt x="1986071" y="327007"/>
                  <a:pt x="2059680" y="400616"/>
                  <a:pt x="2150482" y="400616"/>
                </a:cubicBezTo>
                <a:cubicBezTo>
                  <a:pt x="2241284" y="400616"/>
                  <a:pt x="2314893" y="327007"/>
                  <a:pt x="2314893" y="236205"/>
                </a:cubicBezTo>
                <a:cubicBezTo>
                  <a:pt x="2314893" y="145403"/>
                  <a:pt x="2241284" y="71794"/>
                  <a:pt x="2150482" y="71794"/>
                </a:cubicBezTo>
                <a:close/>
                <a:moveTo>
                  <a:pt x="0" y="0"/>
                </a:moveTo>
                <a:lnTo>
                  <a:pt x="4154877" y="0"/>
                </a:lnTo>
                <a:lnTo>
                  <a:pt x="4154877" y="1722120"/>
                </a:lnTo>
                <a:lnTo>
                  <a:pt x="0" y="172212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文本框 21"/>
          <p:cNvSpPr txBox="1"/>
          <p:nvPr/>
        </p:nvSpPr>
        <p:spPr>
          <a:xfrm>
            <a:off x="1686507" y="1826816"/>
            <a:ext cx="2508749"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dirty="0">
                <a:solidFill>
                  <a:schemeClr val="bg1"/>
                </a:solidFill>
                <a:latin typeface="微软雅黑" panose="020B0503020204020204" pitchFamily="34" charset="-122"/>
                <a:ea typeface="微软雅黑" panose="020B0503020204020204" pitchFamily="34" charset="-122"/>
              </a:rPr>
              <a:t>如何提升市场占有率</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1719806" y="2214616"/>
            <a:ext cx="3704450" cy="57028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市场占有率低下，铺货渠道陈旧，货量不足，与各级经销商</a:t>
            </a: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分销商合作还需更加密切。</a:t>
            </a:r>
            <a:endPar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13"/>
          <p:cNvSpPr txBox="1"/>
          <p:nvPr/>
        </p:nvSpPr>
        <p:spPr>
          <a:xfrm>
            <a:off x="6626516" y="1807692"/>
            <a:ext cx="2508749"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dirty="0">
                <a:solidFill>
                  <a:schemeClr val="bg1"/>
                </a:solidFill>
                <a:latin typeface="微软雅黑" panose="020B0503020204020204" pitchFamily="34" charset="-122"/>
                <a:ea typeface="微软雅黑" panose="020B0503020204020204" pitchFamily="34" charset="-122"/>
              </a:rPr>
              <a:t>如何提升销售数据</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6943989" y="2231217"/>
            <a:ext cx="3783506" cy="57028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老业务发展进入迟缓期，新业务拓展不够，销售数据不容乐观，未能按时完成销售任务。</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26" name="文本框 24"/>
          <p:cNvSpPr txBox="1"/>
          <p:nvPr/>
        </p:nvSpPr>
        <p:spPr>
          <a:xfrm>
            <a:off x="1719806" y="4401580"/>
            <a:ext cx="2508749"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1"/>
                </a:solidFill>
                <a:latin typeface="微软雅黑" panose="020B0503020204020204" pitchFamily="34" charset="-122"/>
                <a:ea typeface="微软雅黑" panose="020B0503020204020204" pitchFamily="34" charset="-122"/>
              </a:rPr>
              <a:t>如何提升团队效率</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719806" y="4811489"/>
            <a:ext cx="3555743" cy="57028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部分员工对产品了解不足，工作态度涣散，缺乏主动仪式，工作效率低下，严重影响团队。</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28" name="文本框 18"/>
          <p:cNvSpPr txBox="1"/>
          <p:nvPr/>
        </p:nvSpPr>
        <p:spPr>
          <a:xfrm>
            <a:off x="6626516" y="4450144"/>
            <a:ext cx="2508749"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dirty="0">
                <a:solidFill>
                  <a:schemeClr val="bg1"/>
                </a:solidFill>
                <a:latin typeface="微软雅黑" panose="020B0503020204020204" pitchFamily="34" charset="-122"/>
                <a:ea typeface="微软雅黑" panose="020B0503020204020204" pitchFamily="34" charset="-122"/>
              </a:rPr>
              <a:t>如何应对市场竞品</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6941412" y="4850254"/>
            <a:ext cx="3525086" cy="57028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数据显示，近两年同类竞品明显增多，价格战日趋激烈，竞争进入白热化，问题相对严重。</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8"/>
          <p:cNvSpPr txBox="1"/>
          <p:nvPr/>
        </p:nvSpPr>
        <p:spPr>
          <a:xfrm>
            <a:off x="1934645" y="2138826"/>
            <a:ext cx="639920" cy="124649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r>
              <a:rPr lang="en-US" sz="7500" b="1" dirty="0">
                <a:ea typeface="Montserrat" panose="02000505000000020004" charset="0"/>
                <a:cs typeface="Montserrat" panose="02000505000000020004" charset="0"/>
              </a:rPr>
              <a:t>S</a:t>
            </a:r>
            <a:endParaRPr lang="en-US" sz="7500" b="1" dirty="0">
              <a:ea typeface="Montserrat" panose="02000505000000020004" charset="0"/>
              <a:cs typeface="Montserrat" panose="02000505000000020004" charset="0"/>
            </a:endParaRPr>
          </a:p>
        </p:txBody>
      </p:sp>
      <p:sp>
        <p:nvSpPr>
          <p:cNvPr id="3" name="TextBox 41"/>
          <p:cNvSpPr txBox="1"/>
          <p:nvPr/>
        </p:nvSpPr>
        <p:spPr>
          <a:xfrm>
            <a:off x="6924040" y="2138826"/>
            <a:ext cx="835485" cy="124649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r>
              <a:rPr lang="en-US" sz="7500" b="1" dirty="0">
                <a:ea typeface="Montserrat" panose="02000505000000020004" charset="0"/>
                <a:cs typeface="Montserrat" panose="02000505000000020004" charset="0"/>
              </a:rPr>
              <a:t>O</a:t>
            </a:r>
            <a:endParaRPr lang="en-US" sz="7500" b="1" dirty="0">
              <a:ea typeface="Montserrat" panose="02000505000000020004" charset="0"/>
              <a:cs typeface="Montserrat" panose="02000505000000020004" charset="0"/>
            </a:endParaRPr>
          </a:p>
        </p:txBody>
      </p:sp>
      <p:sp>
        <p:nvSpPr>
          <p:cNvPr id="4" name="TextBox 42"/>
          <p:cNvSpPr txBox="1"/>
          <p:nvPr/>
        </p:nvSpPr>
        <p:spPr>
          <a:xfrm>
            <a:off x="9553751" y="2138826"/>
            <a:ext cx="660758" cy="124649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r>
              <a:rPr lang="en-US" sz="7500" b="1" dirty="0">
                <a:ea typeface="Montserrat" panose="02000505000000020004" charset="0"/>
                <a:cs typeface="Montserrat" panose="02000505000000020004" charset="0"/>
              </a:rPr>
              <a:t>T</a:t>
            </a:r>
            <a:endParaRPr lang="en-US" sz="7500" b="1" dirty="0">
              <a:ea typeface="Montserrat" panose="02000505000000020004" charset="0"/>
              <a:cs typeface="Montserrat" panose="02000505000000020004" charset="0"/>
            </a:endParaRPr>
          </a:p>
        </p:txBody>
      </p:sp>
      <p:sp>
        <p:nvSpPr>
          <p:cNvPr id="5" name="TextBox 43"/>
          <p:cNvSpPr txBox="1"/>
          <p:nvPr/>
        </p:nvSpPr>
        <p:spPr>
          <a:xfrm>
            <a:off x="4269429" y="2138826"/>
            <a:ext cx="1056701" cy="124649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r>
              <a:rPr lang="en-US" sz="7500" b="1" dirty="0">
                <a:ea typeface="Montserrat" panose="02000505000000020004" charset="0"/>
                <a:cs typeface="Montserrat" panose="02000505000000020004" charset="0"/>
              </a:rPr>
              <a:t>W</a:t>
            </a:r>
            <a:endParaRPr lang="en-US" sz="7500" b="1" dirty="0">
              <a:ea typeface="Montserrat" panose="02000505000000020004" charset="0"/>
              <a:cs typeface="Montserrat" panose="02000505000000020004" charset="0"/>
            </a:endParaRPr>
          </a:p>
        </p:txBody>
      </p:sp>
      <p:sp>
        <p:nvSpPr>
          <p:cNvPr id="20" name="TextBox 26"/>
          <p:cNvSpPr txBox="1"/>
          <p:nvPr/>
        </p:nvSpPr>
        <p:spPr>
          <a:xfrm>
            <a:off x="3687496" y="3410855"/>
            <a:ext cx="2220568" cy="507831"/>
          </a:xfrm>
          <a:prstGeom prst="rect">
            <a:avLst/>
          </a:prstGeom>
          <a:noFill/>
          <a:ln w="28575" cmpd="sng">
            <a:solidFill>
              <a:sysClr val="windowText" lastClr="000000">
                <a:lumMod val="65000"/>
                <a:lumOff val="35000"/>
              </a:sysClr>
            </a:solidFill>
          </a:ln>
        </p:spPr>
        <p:txBody>
          <a:bodyPr wrap="square" lIns="121920" tIns="60960" rIns="121920" bIns="60960" rtlCol="0" anchor="b"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eaLnBrk="1" fontAlgn="auto" latinLnBrk="0" hangingPunct="1">
              <a:lnSpc>
                <a:spcPts val="304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ea typeface="Lato Light" panose="020F0502020204030203" pitchFamily="34" charset="0"/>
              <a:cs typeface="Lato Light" panose="020F0502020204030203" pitchFamily="34" charset="0"/>
            </a:endParaRPr>
          </a:p>
        </p:txBody>
      </p:sp>
      <p:sp>
        <p:nvSpPr>
          <p:cNvPr id="18" name="TextBox 28"/>
          <p:cNvSpPr txBox="1"/>
          <p:nvPr/>
        </p:nvSpPr>
        <p:spPr>
          <a:xfrm>
            <a:off x="6230671" y="3410855"/>
            <a:ext cx="2220568" cy="507831"/>
          </a:xfrm>
          <a:prstGeom prst="rect">
            <a:avLst/>
          </a:prstGeom>
          <a:noFill/>
          <a:ln w="28575" cmpd="sng">
            <a:solidFill>
              <a:sysClr val="windowText" lastClr="000000">
                <a:lumMod val="65000"/>
                <a:lumOff val="35000"/>
              </a:sysClr>
            </a:solidFill>
          </a:ln>
        </p:spPr>
        <p:txBody>
          <a:bodyPr wrap="square" lIns="121920" tIns="60960" rIns="121920" bIns="60960" rtlCol="0" anchor="b"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eaLnBrk="1" fontAlgn="auto" latinLnBrk="0" hangingPunct="1">
              <a:lnSpc>
                <a:spcPts val="304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ea typeface="Lato Light" panose="020F0502020204030203" pitchFamily="34" charset="0"/>
              <a:cs typeface="Lato Light" panose="020F0502020204030203" pitchFamily="34" charset="0"/>
            </a:endParaRPr>
          </a:p>
        </p:txBody>
      </p:sp>
      <p:sp>
        <p:nvSpPr>
          <p:cNvPr id="16" name="TextBox 30"/>
          <p:cNvSpPr txBox="1"/>
          <p:nvPr/>
        </p:nvSpPr>
        <p:spPr>
          <a:xfrm>
            <a:off x="8773846" y="3410855"/>
            <a:ext cx="2220568" cy="507831"/>
          </a:xfrm>
          <a:prstGeom prst="rect">
            <a:avLst/>
          </a:prstGeom>
          <a:noFill/>
          <a:ln w="28575" cmpd="sng">
            <a:solidFill>
              <a:sysClr val="windowText" lastClr="000000">
                <a:lumMod val="65000"/>
                <a:lumOff val="35000"/>
              </a:sysClr>
            </a:solidFill>
          </a:ln>
        </p:spPr>
        <p:txBody>
          <a:bodyPr wrap="square" lIns="121920" tIns="60960" rIns="121920" bIns="60960" rtlCol="0" anchor="b"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eaLnBrk="1" fontAlgn="auto" latinLnBrk="0" hangingPunct="1">
              <a:lnSpc>
                <a:spcPts val="304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ea typeface="Lato Light" panose="020F0502020204030203" pitchFamily="34" charset="0"/>
              <a:cs typeface="Lato Light" panose="020F0502020204030203" pitchFamily="34" charset="0"/>
            </a:endParaRPr>
          </a:p>
        </p:txBody>
      </p:sp>
      <p:sp>
        <p:nvSpPr>
          <p:cNvPr id="14" name="TextBox 23"/>
          <p:cNvSpPr txBox="1"/>
          <p:nvPr/>
        </p:nvSpPr>
        <p:spPr>
          <a:xfrm>
            <a:off x="1144321" y="3410855"/>
            <a:ext cx="2220568" cy="507831"/>
          </a:xfrm>
          <a:prstGeom prst="rect">
            <a:avLst/>
          </a:prstGeom>
          <a:noFill/>
          <a:ln w="28575" cmpd="sng">
            <a:solidFill>
              <a:sysClr val="windowText" lastClr="000000">
                <a:lumMod val="65000"/>
                <a:lumOff val="35000"/>
              </a:sysClr>
            </a:solidFill>
          </a:ln>
        </p:spPr>
        <p:txBody>
          <a:bodyPr wrap="square" lIns="121920" tIns="60960" rIns="121920" bIns="60960" rtlCol="0" anchor="b"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eaLnBrk="1" fontAlgn="auto" latinLnBrk="0" hangingPunct="1">
              <a:lnSpc>
                <a:spcPts val="304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ea typeface="Lato Light" panose="020F0502020204030203" pitchFamily="34" charset="0"/>
              <a:cs typeface="Lato Light" panose="020F0502020204030203" pitchFamily="34" charset="0"/>
            </a:endParaRPr>
          </a:p>
        </p:txBody>
      </p:sp>
      <p:sp>
        <p:nvSpPr>
          <p:cNvPr id="22" name="文本框 30"/>
          <p:cNvSpPr txBox="1"/>
          <p:nvPr/>
        </p:nvSpPr>
        <p:spPr>
          <a:xfrm>
            <a:off x="1389256" y="3464715"/>
            <a:ext cx="228583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atin typeface="黑体" panose="02010609060101010101" pitchFamily="49" charset="-122"/>
                <a:ea typeface="黑体" panose="02010609060101010101" pitchFamily="49" charset="-122"/>
              </a:rPr>
              <a:t>销售优化提升</a:t>
            </a:r>
            <a:endParaRPr lang="zh-CN" altLang="en-US" sz="2000" dirty="0">
              <a:latin typeface="黑体" panose="02010609060101010101" pitchFamily="49" charset="-122"/>
              <a:ea typeface="黑体" panose="02010609060101010101" pitchFamily="49" charset="-122"/>
            </a:endParaRPr>
          </a:p>
        </p:txBody>
      </p:sp>
      <p:sp>
        <p:nvSpPr>
          <p:cNvPr id="23" name="矩形 22"/>
          <p:cNvSpPr/>
          <p:nvPr/>
        </p:nvSpPr>
        <p:spPr>
          <a:xfrm>
            <a:off x="1184396" y="4304736"/>
            <a:ext cx="2140417" cy="143404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黑体" panose="02010609060101010101" pitchFamily="49" charset="-122"/>
                <a:ea typeface="黑体" panose="02010609060101010101" pitchFamily="49" charset="-122"/>
              </a:rPr>
              <a:t>积极维系老业务，并持续开发新业务和新客户。同时要加强团队专业性，确保全年销售目标。</a:t>
            </a:r>
            <a:endParaRPr lang="zh-CN" altLang="en-US" sz="1200" dirty="0">
              <a:latin typeface="黑体" panose="02010609060101010101" pitchFamily="49" charset="-122"/>
              <a:ea typeface="黑体" panose="02010609060101010101" pitchFamily="49" charset="-122"/>
            </a:endParaRPr>
          </a:p>
          <a:p>
            <a:pPr>
              <a:lnSpc>
                <a:spcPct val="150000"/>
              </a:lnSpc>
            </a:pPr>
            <a:endParaRPr lang="zh-CN" altLang="en-US" sz="1200" dirty="0">
              <a:latin typeface="黑体" panose="02010609060101010101" pitchFamily="49" charset="-122"/>
              <a:ea typeface="黑体" panose="02010609060101010101" pitchFamily="49" charset="-122"/>
            </a:endParaRPr>
          </a:p>
        </p:txBody>
      </p:sp>
      <p:sp>
        <p:nvSpPr>
          <p:cNvPr id="24" name="文本框 33"/>
          <p:cNvSpPr txBox="1"/>
          <p:nvPr/>
        </p:nvSpPr>
        <p:spPr>
          <a:xfrm>
            <a:off x="3941503" y="3443185"/>
            <a:ext cx="228583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atin typeface="黑体" panose="02010609060101010101" pitchFamily="49" charset="-122"/>
                <a:ea typeface="黑体" panose="02010609060101010101" pitchFamily="49" charset="-122"/>
              </a:rPr>
              <a:t>服务全面升级</a:t>
            </a:r>
            <a:endParaRPr lang="zh-CN" altLang="en-US" sz="2000" dirty="0">
              <a:latin typeface="黑体" panose="02010609060101010101" pitchFamily="49" charset="-122"/>
              <a:ea typeface="黑体" panose="02010609060101010101" pitchFamily="49" charset="-122"/>
            </a:endParaRPr>
          </a:p>
        </p:txBody>
      </p:sp>
      <p:sp>
        <p:nvSpPr>
          <p:cNvPr id="25" name="矩形 24"/>
          <p:cNvSpPr/>
          <p:nvPr/>
        </p:nvSpPr>
        <p:spPr>
          <a:xfrm>
            <a:off x="3727572" y="4304736"/>
            <a:ext cx="2140417" cy="115704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黑体" panose="02010609060101010101" pitchFamily="49" charset="-122"/>
                <a:ea typeface="黑体" panose="02010609060101010101" pitchFamily="49" charset="-122"/>
              </a:rPr>
              <a:t>加速产品的迭代效率，提升产品的服务水平，与竞品进行有效区隔，避免进入价格战泥潭。</a:t>
            </a:r>
            <a:endParaRPr lang="zh-CN" altLang="en-US" sz="1200" dirty="0">
              <a:latin typeface="黑体" panose="02010609060101010101" pitchFamily="49" charset="-122"/>
              <a:ea typeface="黑体" panose="02010609060101010101" pitchFamily="49" charset="-122"/>
            </a:endParaRPr>
          </a:p>
        </p:txBody>
      </p:sp>
      <p:sp>
        <p:nvSpPr>
          <p:cNvPr id="26" name="文本框 36"/>
          <p:cNvSpPr txBox="1"/>
          <p:nvPr/>
        </p:nvSpPr>
        <p:spPr>
          <a:xfrm>
            <a:off x="6549946" y="3460941"/>
            <a:ext cx="228583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atin typeface="黑体" panose="02010609060101010101" pitchFamily="49" charset="-122"/>
                <a:ea typeface="黑体" panose="02010609060101010101" pitchFamily="49" charset="-122"/>
              </a:rPr>
              <a:t>更新市场渠道</a:t>
            </a:r>
            <a:endParaRPr lang="zh-CN" altLang="en-US" sz="2000" dirty="0">
              <a:latin typeface="黑体" panose="02010609060101010101" pitchFamily="49" charset="-122"/>
              <a:ea typeface="黑体" panose="02010609060101010101" pitchFamily="49" charset="-122"/>
            </a:endParaRPr>
          </a:p>
        </p:txBody>
      </p:sp>
      <p:sp>
        <p:nvSpPr>
          <p:cNvPr id="27" name="矩形 26"/>
          <p:cNvSpPr/>
          <p:nvPr/>
        </p:nvSpPr>
        <p:spPr>
          <a:xfrm>
            <a:off x="6310823" y="4304736"/>
            <a:ext cx="2140417" cy="115704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黑体" panose="02010609060101010101" pitchFamily="49" charset="-122"/>
                <a:ea typeface="黑体" panose="02010609060101010101" pitchFamily="49" charset="-122"/>
              </a:rPr>
              <a:t>加强市场推广和渠道开发，重新制定新的营销策略，有效进行宣传和铺货，实现线上线下统一。</a:t>
            </a:r>
            <a:endParaRPr lang="zh-CN" altLang="en-US" sz="1200" dirty="0">
              <a:latin typeface="黑体" panose="02010609060101010101" pitchFamily="49" charset="-122"/>
              <a:ea typeface="黑体" panose="02010609060101010101" pitchFamily="49" charset="-122"/>
            </a:endParaRPr>
          </a:p>
        </p:txBody>
      </p:sp>
      <p:sp>
        <p:nvSpPr>
          <p:cNvPr id="28" name="文本框 39"/>
          <p:cNvSpPr txBox="1"/>
          <p:nvPr/>
        </p:nvSpPr>
        <p:spPr>
          <a:xfrm>
            <a:off x="9007260" y="3469317"/>
            <a:ext cx="228583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atin typeface="黑体" panose="02010609060101010101" pitchFamily="49" charset="-122"/>
                <a:ea typeface="黑体" panose="02010609060101010101" pitchFamily="49" charset="-122"/>
              </a:rPr>
              <a:t>优化奖惩机制</a:t>
            </a:r>
            <a:endParaRPr lang="zh-CN" altLang="en-US" sz="2000" dirty="0">
              <a:latin typeface="黑体" panose="02010609060101010101" pitchFamily="49" charset="-122"/>
              <a:ea typeface="黑体" panose="02010609060101010101" pitchFamily="49" charset="-122"/>
            </a:endParaRPr>
          </a:p>
        </p:txBody>
      </p:sp>
      <p:sp>
        <p:nvSpPr>
          <p:cNvPr id="29" name="矩形 28"/>
          <p:cNvSpPr/>
          <p:nvPr/>
        </p:nvSpPr>
        <p:spPr>
          <a:xfrm>
            <a:off x="8813921" y="4304736"/>
            <a:ext cx="2140417" cy="115704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黑体" panose="02010609060101010101" pitchFamily="49" charset="-122"/>
                <a:ea typeface="黑体" panose="02010609060101010101" pitchFamily="49" charset="-122"/>
              </a:rPr>
              <a:t>建立明确的奖惩机制，明确各人、各职位的权责，并以数据为基础，以结果为导向，进行指标考核。</a:t>
            </a:r>
            <a:endParaRPr lang="zh-CN" altLang="en-US" sz="1200" dirty="0">
              <a:latin typeface="黑体" panose="02010609060101010101" pitchFamily="49" charset="-122"/>
              <a:ea typeface="黑体" panose="02010609060101010101" pitchFamily="49" charset="-122"/>
            </a:endParaRPr>
          </a:p>
        </p:txBody>
      </p:sp>
      <p:sp>
        <p:nvSpPr>
          <p:cNvPr id="30" name="矩形 29"/>
          <p:cNvSpPr/>
          <p:nvPr/>
        </p:nvSpPr>
        <p:spPr>
          <a:xfrm>
            <a:off x="4882302" y="1289680"/>
            <a:ext cx="2427395" cy="5847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latin typeface="微软雅黑" panose="020B0503020204020204" pitchFamily="34" charset="-122"/>
                <a:ea typeface="微软雅黑" panose="020B0503020204020204" pitchFamily="34" charset="-122"/>
              </a:rPr>
              <a:t>解决措施</a:t>
            </a:r>
            <a:endParaRPr lang="zh-CN" altLang="en-US" sz="3200" b="1" dirty="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771409" y="1992034"/>
            <a:ext cx="649181" cy="82480"/>
            <a:chOff x="441365" y="2927420"/>
            <a:chExt cx="469721" cy="59679"/>
          </a:xfrm>
        </p:grpSpPr>
        <p:sp>
          <p:nvSpPr>
            <p:cNvPr id="34" name="平行四边形 33"/>
            <p:cNvSpPr/>
            <p:nvPr/>
          </p:nvSpPr>
          <p:spPr>
            <a:xfrm>
              <a:off x="441365" y="2927420"/>
              <a:ext cx="161568" cy="59679"/>
            </a:xfrm>
            <a:prstGeom prst="parallelogram">
              <a:avLst>
                <a:gd name="adj" fmla="val 6629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平行四边形 34"/>
            <p:cNvSpPr/>
            <p:nvPr/>
          </p:nvSpPr>
          <p:spPr>
            <a:xfrm>
              <a:off x="595441" y="2927420"/>
              <a:ext cx="161568" cy="59679"/>
            </a:xfrm>
            <a:prstGeom prst="parallelogram">
              <a:avLst>
                <a:gd name="adj" fmla="val 66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平行四边形 35"/>
            <p:cNvSpPr/>
            <p:nvPr/>
          </p:nvSpPr>
          <p:spPr>
            <a:xfrm>
              <a:off x="749518" y="2927420"/>
              <a:ext cx="161568" cy="59679"/>
            </a:xfrm>
            <a:prstGeom prst="parallelogram">
              <a:avLst>
                <a:gd name="adj" fmla="val 6629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文本框 36"/>
          <p:cNvSpPr txBox="1"/>
          <p:nvPr/>
        </p:nvSpPr>
        <p:spPr>
          <a:xfrm>
            <a:off x="6337955" y="1534542"/>
            <a:ext cx="186503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latin typeface="微软雅黑" panose="020B0503020204020204" pitchFamily="34" charset="-122"/>
                <a:ea typeface="微软雅黑" panose="020B0503020204020204" pitchFamily="34" charset="-122"/>
              </a:rPr>
              <a:t>拓展新的渠道</a:t>
            </a:r>
            <a:endParaRPr lang="zh-CN" altLang="en-US" dirty="0">
              <a:latin typeface="微软雅黑" panose="020B0503020204020204" pitchFamily="34" charset="-122"/>
              <a:ea typeface="微软雅黑" panose="020B0503020204020204" pitchFamily="34" charset="-122"/>
            </a:endParaRPr>
          </a:p>
        </p:txBody>
      </p:sp>
      <p:sp>
        <p:nvSpPr>
          <p:cNvPr id="114" name="矩形 113"/>
          <p:cNvSpPr/>
          <p:nvPr/>
        </p:nvSpPr>
        <p:spPr>
          <a:xfrm>
            <a:off x="6523158" y="1879700"/>
            <a:ext cx="4442403" cy="32605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针对目前渠道进行梳理，排除低效渠道，建立新的销售渠道。</a:t>
            </a:r>
            <a:endParaRPr lang="zh-CN" altLang="en-US" sz="1200" dirty="0">
              <a:latin typeface="微软雅黑" panose="020B0503020204020204" pitchFamily="34" charset="-122"/>
              <a:ea typeface="微软雅黑" panose="020B0503020204020204" pitchFamily="34" charset="-122"/>
            </a:endParaRPr>
          </a:p>
        </p:txBody>
      </p:sp>
      <p:sp>
        <p:nvSpPr>
          <p:cNvPr id="115" name="文本框 42"/>
          <p:cNvSpPr txBox="1"/>
          <p:nvPr/>
        </p:nvSpPr>
        <p:spPr>
          <a:xfrm>
            <a:off x="6337955" y="2626686"/>
            <a:ext cx="186503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latin typeface="微软雅黑" panose="020B0503020204020204" pitchFamily="34" charset="-122"/>
                <a:ea typeface="微软雅黑" panose="020B0503020204020204" pitchFamily="34" charset="-122"/>
              </a:rPr>
              <a:t>强化业务团队</a:t>
            </a:r>
            <a:endParaRPr lang="zh-CN" altLang="en-US" dirty="0">
              <a:latin typeface="微软雅黑" panose="020B0503020204020204" pitchFamily="34" charset="-122"/>
              <a:ea typeface="微软雅黑" panose="020B0503020204020204" pitchFamily="34" charset="-122"/>
            </a:endParaRPr>
          </a:p>
        </p:txBody>
      </p:sp>
      <p:sp>
        <p:nvSpPr>
          <p:cNvPr id="116" name="矩形 115"/>
          <p:cNvSpPr/>
          <p:nvPr/>
        </p:nvSpPr>
        <p:spPr>
          <a:xfrm>
            <a:off x="6523158" y="2996018"/>
            <a:ext cx="4442403" cy="32605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建立末位淘汰机制，打造一支最强业务团队，确保业绩完成。</a:t>
            </a:r>
            <a:endParaRPr lang="zh-CN" altLang="en-US" sz="1200" dirty="0">
              <a:latin typeface="微软雅黑" panose="020B0503020204020204" pitchFamily="34" charset="-122"/>
              <a:ea typeface="微软雅黑" panose="020B0503020204020204" pitchFamily="34" charset="-122"/>
            </a:endParaRPr>
          </a:p>
        </p:txBody>
      </p:sp>
      <p:sp>
        <p:nvSpPr>
          <p:cNvPr id="117" name="文本框 51"/>
          <p:cNvSpPr txBox="1"/>
          <p:nvPr/>
        </p:nvSpPr>
        <p:spPr>
          <a:xfrm>
            <a:off x="6337955" y="3814050"/>
            <a:ext cx="186503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latin typeface="微软雅黑" panose="020B0503020204020204" pitchFamily="34" charset="-122"/>
                <a:ea typeface="微软雅黑" panose="020B0503020204020204" pitchFamily="34" charset="-122"/>
              </a:rPr>
              <a:t>量化考核目标</a:t>
            </a:r>
            <a:endParaRPr lang="zh-CN" altLang="en-US" dirty="0">
              <a:latin typeface="微软雅黑" panose="020B0503020204020204" pitchFamily="34" charset="-122"/>
              <a:ea typeface="微软雅黑" panose="020B0503020204020204" pitchFamily="34" charset="-122"/>
            </a:endParaRPr>
          </a:p>
        </p:txBody>
      </p:sp>
      <p:sp>
        <p:nvSpPr>
          <p:cNvPr id="118" name="矩形 117"/>
          <p:cNvSpPr/>
          <p:nvPr/>
        </p:nvSpPr>
        <p:spPr>
          <a:xfrm>
            <a:off x="6523067" y="4183382"/>
            <a:ext cx="4544461" cy="32605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建立明确的奖惩机制，量化考核目标，加强员工主动意识。</a:t>
            </a:r>
            <a:endParaRPr lang="zh-CN" altLang="en-US" sz="1200" dirty="0">
              <a:latin typeface="微软雅黑" panose="020B0503020204020204" pitchFamily="34" charset="-122"/>
              <a:ea typeface="微软雅黑" panose="020B0503020204020204" pitchFamily="34" charset="-122"/>
            </a:endParaRPr>
          </a:p>
        </p:txBody>
      </p:sp>
      <p:sp>
        <p:nvSpPr>
          <p:cNvPr id="119" name="文本框 54"/>
          <p:cNvSpPr txBox="1"/>
          <p:nvPr/>
        </p:nvSpPr>
        <p:spPr>
          <a:xfrm>
            <a:off x="6354568" y="4904068"/>
            <a:ext cx="186503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latin typeface="微软雅黑" panose="020B0503020204020204" pitchFamily="34" charset="-122"/>
                <a:ea typeface="微软雅黑" panose="020B0503020204020204" pitchFamily="34" charset="-122"/>
              </a:rPr>
              <a:t>提升销售业绩</a:t>
            </a:r>
            <a:endParaRPr lang="zh-CN" altLang="en-US" dirty="0">
              <a:latin typeface="微软雅黑" panose="020B0503020204020204" pitchFamily="34" charset="-122"/>
              <a:ea typeface="微软雅黑" panose="020B0503020204020204" pitchFamily="34" charset="-122"/>
            </a:endParaRPr>
          </a:p>
        </p:txBody>
      </p:sp>
      <p:sp>
        <p:nvSpPr>
          <p:cNvPr id="120" name="矩形 119"/>
          <p:cNvSpPr/>
          <p:nvPr/>
        </p:nvSpPr>
        <p:spPr>
          <a:xfrm>
            <a:off x="6523067" y="5322742"/>
            <a:ext cx="4749954" cy="3366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加强新产品进行推广，密切与各经销商联系，销售额提升</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以上。</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2" name="组合 101"/>
          <p:cNvGrpSpPr/>
          <p:nvPr/>
        </p:nvGrpSpPr>
        <p:grpSpPr>
          <a:xfrm>
            <a:off x="2650473" y="2295799"/>
            <a:ext cx="649181" cy="82480"/>
            <a:chOff x="441365" y="2927420"/>
            <a:chExt cx="469721" cy="59679"/>
          </a:xfrm>
        </p:grpSpPr>
        <p:sp>
          <p:nvSpPr>
            <p:cNvPr id="103" name="平行四边形 102"/>
            <p:cNvSpPr/>
            <p:nvPr/>
          </p:nvSpPr>
          <p:spPr>
            <a:xfrm>
              <a:off x="441365" y="2927420"/>
              <a:ext cx="161568" cy="59679"/>
            </a:xfrm>
            <a:prstGeom prst="parallelogram">
              <a:avLst>
                <a:gd name="adj" fmla="val 6629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 name="平行四边形 103"/>
            <p:cNvSpPr/>
            <p:nvPr/>
          </p:nvSpPr>
          <p:spPr>
            <a:xfrm>
              <a:off x="595441" y="2927420"/>
              <a:ext cx="161568" cy="59679"/>
            </a:xfrm>
            <a:prstGeom prst="parallelogram">
              <a:avLst>
                <a:gd name="adj" fmla="val 66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5" name="平行四边形 104"/>
            <p:cNvSpPr/>
            <p:nvPr/>
          </p:nvSpPr>
          <p:spPr>
            <a:xfrm>
              <a:off x="749518" y="2927420"/>
              <a:ext cx="161568" cy="59679"/>
            </a:xfrm>
            <a:prstGeom prst="parallelogram">
              <a:avLst>
                <a:gd name="adj" fmla="val 6629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06" name="矩形 105"/>
          <p:cNvSpPr/>
          <p:nvPr/>
        </p:nvSpPr>
        <p:spPr>
          <a:xfrm>
            <a:off x="1634566" y="1534542"/>
            <a:ext cx="2921170" cy="5847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latin typeface="微软雅黑" panose="020B0503020204020204" pitchFamily="34" charset="-122"/>
                <a:ea typeface="微软雅黑" panose="020B0503020204020204" pitchFamily="34" charset="-122"/>
              </a:rPr>
              <a:t>明年工作计划</a:t>
            </a:r>
            <a:endParaRPr lang="zh-CN" altLang="en-US" sz="3200" b="1" dirty="0">
              <a:latin typeface="微软雅黑" panose="020B0503020204020204" pitchFamily="34" charset="-122"/>
              <a:ea typeface="微软雅黑" panose="020B0503020204020204" pitchFamily="34" charset="-122"/>
            </a:endParaRPr>
          </a:p>
        </p:txBody>
      </p:sp>
      <p:grpSp>
        <p:nvGrpSpPr>
          <p:cNvPr id="127" name="组合 126"/>
          <p:cNvGrpSpPr/>
          <p:nvPr/>
        </p:nvGrpSpPr>
        <p:grpSpPr>
          <a:xfrm>
            <a:off x="5827589" y="1493302"/>
            <a:ext cx="314519" cy="4268583"/>
            <a:chOff x="9317" y="1904"/>
            <a:chExt cx="567" cy="7770"/>
          </a:xfrm>
        </p:grpSpPr>
        <p:cxnSp>
          <p:nvCxnSpPr>
            <p:cNvPr id="128" name="直接连接符 127"/>
            <p:cNvCxnSpPr/>
            <p:nvPr/>
          </p:nvCxnSpPr>
          <p:spPr>
            <a:xfrm>
              <a:off x="9600" y="1904"/>
              <a:ext cx="0" cy="7770"/>
            </a:xfrm>
            <a:prstGeom prst="line">
              <a:avLst/>
            </a:prstGeom>
            <a:ln>
              <a:solidFill>
                <a:srgbClr val="2259A2"/>
              </a:solidFill>
            </a:ln>
          </p:spPr>
          <p:style>
            <a:lnRef idx="1">
              <a:schemeClr val="accent1"/>
            </a:lnRef>
            <a:fillRef idx="0">
              <a:schemeClr val="accent1"/>
            </a:fillRef>
            <a:effectRef idx="0">
              <a:schemeClr val="accent1"/>
            </a:effectRef>
            <a:fontRef idx="minor">
              <a:schemeClr val="tx1"/>
            </a:fontRef>
          </p:style>
        </p:cxnSp>
        <p:sp>
          <p:nvSpPr>
            <p:cNvPr id="129" name="泪滴形 128"/>
            <p:cNvSpPr>
              <a:spLocks noChangeAspect="1"/>
            </p:cNvSpPr>
            <p:nvPr/>
          </p:nvSpPr>
          <p:spPr>
            <a:xfrm rot="8099349">
              <a:off x="9317" y="2438"/>
              <a:ext cx="567" cy="567"/>
            </a:xfrm>
            <a:prstGeom prst="teardrop">
              <a:avLst/>
            </a:prstGeom>
            <a:solidFill>
              <a:srgbClr val="2259A2"/>
            </a:solidFill>
            <a:ln>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0" name="泪滴形 129"/>
            <p:cNvSpPr>
              <a:spLocks noChangeAspect="1"/>
            </p:cNvSpPr>
            <p:nvPr/>
          </p:nvSpPr>
          <p:spPr>
            <a:xfrm rot="8099349">
              <a:off x="9317" y="4430"/>
              <a:ext cx="567" cy="567"/>
            </a:xfrm>
            <a:prstGeom prst="teardrop">
              <a:avLst/>
            </a:prstGeom>
            <a:solidFill>
              <a:srgbClr val="2259A2"/>
            </a:solidFill>
            <a:ln>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1" name="泪滴形 130"/>
            <p:cNvSpPr>
              <a:spLocks noChangeAspect="1"/>
            </p:cNvSpPr>
            <p:nvPr/>
          </p:nvSpPr>
          <p:spPr>
            <a:xfrm rot="8099349">
              <a:off x="9317" y="6422"/>
              <a:ext cx="567" cy="567"/>
            </a:xfrm>
            <a:prstGeom prst="teardrop">
              <a:avLst/>
            </a:prstGeom>
            <a:solidFill>
              <a:srgbClr val="2259A2"/>
            </a:solidFill>
            <a:ln>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2" name="泪滴形 131"/>
            <p:cNvSpPr>
              <a:spLocks noChangeAspect="1"/>
            </p:cNvSpPr>
            <p:nvPr/>
          </p:nvSpPr>
          <p:spPr>
            <a:xfrm rot="8099349">
              <a:off x="9317" y="8414"/>
              <a:ext cx="567" cy="567"/>
            </a:xfrm>
            <a:prstGeom prst="teardrop">
              <a:avLst/>
            </a:prstGeom>
            <a:solidFill>
              <a:srgbClr val="2259A2"/>
            </a:solidFill>
            <a:ln>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37" name="组合 136"/>
          <p:cNvGrpSpPr>
            <a:grpSpLocks noChangeAspect="1"/>
          </p:cNvGrpSpPr>
          <p:nvPr/>
        </p:nvGrpSpPr>
        <p:grpSpPr>
          <a:xfrm>
            <a:off x="1391394" y="2558457"/>
            <a:ext cx="3240000" cy="3240000"/>
            <a:chOff x="5286000" y="2037975"/>
            <a:chExt cx="2880000" cy="2880000"/>
          </a:xfrm>
        </p:grpSpPr>
        <p:sp>
          <p:nvSpPr>
            <p:cNvPr id="138" name="椭圆 137"/>
            <p:cNvSpPr/>
            <p:nvPr/>
          </p:nvSpPr>
          <p:spPr>
            <a:xfrm>
              <a:off x="5286000" y="2037975"/>
              <a:ext cx="2880000" cy="2880000"/>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9" name="椭圆 138"/>
            <p:cNvSpPr/>
            <p:nvPr/>
          </p:nvSpPr>
          <p:spPr>
            <a:xfrm>
              <a:off x="5466000" y="2217975"/>
              <a:ext cx="2520000" cy="25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140" name="图片 1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10000" y="2411280"/>
              <a:ext cx="2232000" cy="2133389"/>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p:spPr>
        </p:pic>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1709</Words>
  <Application>WPS 演示</Application>
  <PresentationFormat>宽屏</PresentationFormat>
  <Paragraphs>168</Paragraphs>
  <Slides>10</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10</vt:i4>
      </vt:variant>
    </vt:vector>
  </HeadingPairs>
  <TitlesOfParts>
    <vt:vector size="35" baseType="lpstr">
      <vt:lpstr>Arial</vt:lpstr>
      <vt:lpstr>宋体</vt:lpstr>
      <vt:lpstr>Wingdings</vt:lpstr>
      <vt:lpstr>微软雅黑</vt:lpstr>
      <vt:lpstr>经典综艺体简</vt:lpstr>
      <vt:lpstr>冬青黑体简体中文 W3</vt:lpstr>
      <vt:lpstr>Century Gothic</vt:lpstr>
      <vt:lpstr>Raleway Light</vt:lpstr>
      <vt:lpstr>MS PGothic</vt:lpstr>
      <vt:lpstr>Segoe UI Light</vt:lpstr>
      <vt:lpstr>Source Sans Pro Bold</vt:lpstr>
      <vt:lpstr>Myriad Pro</vt:lpstr>
      <vt:lpstr>华文中宋</vt:lpstr>
      <vt:lpstr>Montserrat</vt:lpstr>
      <vt:lpstr>Lato Light</vt:lpstr>
      <vt:lpstr>黑体</vt:lpstr>
      <vt:lpstr>Arial</vt:lpstr>
      <vt:lpstr>微软雅黑 Light</vt:lpstr>
      <vt:lpstr>Calibri</vt:lpstr>
      <vt:lpstr>Arial Unicode MS</vt:lpstr>
      <vt:lpstr>Calibri Light</vt:lpstr>
      <vt:lpstr>Yu Gothic UI Semilight</vt:lpstr>
      <vt:lpstr>Source Sans Pro</vt:lpstr>
      <vt:lpstr>Lato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刘丹</dc:creator>
  <cp:lastModifiedBy>沙皮</cp:lastModifiedBy>
  <cp:revision>19</cp:revision>
  <dcterms:created xsi:type="dcterms:W3CDTF">2019-01-03T07:04:00Z</dcterms:created>
  <dcterms:modified xsi:type="dcterms:W3CDTF">2019-11-18T03:51:45Z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