
<file path=[Content_Types].xml><?xml version="1.0" encoding="utf-8"?>
<Types xmlns="http://schemas.openxmlformats.org/package/2006/content-types">
  <Default Extension="jpeg" ContentType="image/jpe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3"/>
    <p:sldId id="297" r:id="rId4"/>
    <p:sldId id="298" r:id="rId5"/>
    <p:sldId id="260" r:id="rId6"/>
    <p:sldId id="262" r:id="rId7"/>
    <p:sldId id="263" r:id="rId8"/>
    <p:sldId id="259" r:id="rId9"/>
    <p:sldId id="257" r:id="rId10"/>
    <p:sldId id="261" r:id="rId11"/>
    <p:sldId id="264" r:id="rId12"/>
    <p:sldId id="265" r:id="rId13"/>
    <p:sldId id="274" r:id="rId14"/>
    <p:sldId id="275" r:id="rId15"/>
    <p:sldId id="270" r:id="rId16"/>
    <p:sldId id="271" r:id="rId17"/>
    <p:sldId id="276" r:id="rId18"/>
    <p:sldId id="272" r:id="rId19"/>
    <p:sldId id="273" r:id="rId20"/>
    <p:sldId id="268" r:id="rId21"/>
    <p:sldId id="269" r:id="rId22"/>
    <p:sldId id="277" r:id="rId23"/>
    <p:sldId id="267" r:id="rId24"/>
    <p:sldId id="279" r:id="rId26"/>
    <p:sldId id="278" r:id="rId27"/>
    <p:sldId id="266" r:id="rId28"/>
    <p:sldId id="280" r:id="rId29"/>
    <p:sldId id="293" r:id="rId30"/>
    <p:sldId id="294" r:id="rId31"/>
    <p:sldId id="289" r:id="rId32"/>
    <p:sldId id="292" r:id="rId3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383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>
                <a:alpha val="50196"/>
              </a:schemeClr>
            </a:solidFill>
            <a:ln w="25400">
              <a:solidFill>
                <a:schemeClr val="accent1"/>
              </a:solidFill>
              <a:prstDash val="sysDot"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Sheet1!$A$2:$A$6</c:f>
              <c:numCache>
                <c:formatCode>yyyy/m/d</c:formatCode>
                <c:ptCount val="5"/>
                <c:pt idx="0" c:formatCode="yyyy/m/d">
                  <c:v>37261</c:v>
                </c:pt>
                <c:pt idx="1" c:formatCode="yyyy/m/d">
                  <c:v>37262</c:v>
                </c:pt>
                <c:pt idx="2" c:formatCode="yyyy/m/d">
                  <c:v>37263</c:v>
                </c:pt>
                <c:pt idx="3" c:formatCode="yyyy/m/d">
                  <c:v>37264</c:v>
                </c:pt>
                <c:pt idx="4" c:formatCode="yyyy/m/d">
                  <c:v>37265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2">
                <a:alpha val="50196"/>
              </a:schemeClr>
            </a:solidFill>
            <a:ln w="25400">
              <a:solidFill>
                <a:schemeClr val="accent2"/>
              </a:solidFill>
              <a:prstDash val="sysDot"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Sheet1!$A$2:$A$6</c:f>
              <c:numCache>
                <c:formatCode>yyyy/m/d</c:formatCode>
                <c:ptCount val="5"/>
                <c:pt idx="0" c:formatCode="yyyy/m/d">
                  <c:v>37261</c:v>
                </c:pt>
                <c:pt idx="1" c:formatCode="yyyy/m/d">
                  <c:v>37262</c:v>
                </c:pt>
                <c:pt idx="2" c:formatCode="yyyy/m/d">
                  <c:v>37263</c:v>
                </c:pt>
                <c:pt idx="3" c:formatCode="yyyy/m/d">
                  <c:v>37264</c:v>
                </c:pt>
                <c:pt idx="4" c:formatCode="yyyy/m/d">
                  <c:v>37265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7218824"/>
        <c:axId val="497215544"/>
      </c:radarChart>
      <c:catAx>
        <c:axId val="497218824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</a:p>
        </c:txPr>
        <c:crossAx val="497215544"/>
        <c:crosses val="autoZero"/>
        <c:auto val="1"/>
        <c:lblAlgn val="ctr"/>
        <c:lblOffset val="100"/>
        <c:noMultiLvlLbl val="0"/>
      </c:catAx>
      <c:valAx>
        <c:axId val="497215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</a:p>
        </c:txPr>
        <c:crossAx val="497218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pPr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pPr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bg1"/>
              </a:solidFill>
              <a:effectLst/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50196"/>
        </a:schemeClr>
      </a:solidFill>
      <a:ln w="25400">
        <a:solidFill>
          <a:schemeClr val="phClr"/>
        </a:solidFill>
        <a:prstDash val="sysDot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50196"/>
        </a:schemeClr>
      </a:solidFill>
      <a:ln w="25400">
        <a:solidFill>
          <a:schemeClr val="phClr"/>
        </a:solidFill>
        <a:prstDash val="sysDot"/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5400" cap="rnd" cmpd="sng" algn="ctr">
        <a:solidFill>
          <a:schemeClr val="phClr"/>
        </a:solidFill>
        <a:prstDash val="sysDot"/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38" b="3413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-635" y="0"/>
            <a:ext cx="12192635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.xml"/><Relationship Id="rId1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7" y="0"/>
            <a:ext cx="12195614" cy="68580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226185" y="1701165"/>
            <a:ext cx="9739630" cy="2736850"/>
            <a:chOff x="1934" y="2991"/>
            <a:chExt cx="15338" cy="4310"/>
          </a:xfrm>
        </p:grpSpPr>
        <p:sp>
          <p:nvSpPr>
            <p:cNvPr id="9" name="矩形 259"/>
            <p:cNvSpPr>
              <a:spLocks noChangeArrowheads="1"/>
            </p:cNvSpPr>
            <p:nvPr/>
          </p:nvSpPr>
          <p:spPr bwMode="auto">
            <a:xfrm>
              <a:off x="1934" y="6914"/>
              <a:ext cx="15338" cy="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9pPr>
            </a:lstStyle>
            <a:p>
              <a:pPr algn="ctr">
                <a:buNone/>
              </a:pPr>
              <a:r>
                <a:rPr lang="en-US" altLang="zh-CN" sz="16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2018 </a:t>
              </a:r>
              <a:r>
                <a:rPr lang="en-US" altLang="zh-CN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Year-end Summary Plan PPT In The New Year</a:t>
              </a:r>
              <a:endPara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3090" y="5460"/>
              <a:ext cx="13026" cy="1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9pPr>
            </a:lstStyle>
            <a:p>
              <a:pPr algn="ctr">
                <a:buNone/>
              </a:pPr>
              <a:r>
                <a:rPr lang="zh-CN" altLang="en-US" sz="6000" b="1" dirty="0">
                  <a:solidFill>
                    <a:schemeClr val="bg1"/>
                  </a:solidFill>
                  <a:cs typeface="Arial" panose="020B0604020202020204" pitchFamily="34" charset="0"/>
                </a:rPr>
                <a:t>年终工作总结</a:t>
              </a:r>
              <a:r>
                <a:rPr lang="zh-CN" sz="6000" b="1" dirty="0">
                  <a:solidFill>
                    <a:schemeClr val="bg1"/>
                  </a:solidFill>
                  <a:cs typeface="Arial" panose="020B0604020202020204" pitchFamily="34" charset="0"/>
                </a:rPr>
                <a:t>模板</a:t>
              </a:r>
              <a:endParaRPr lang="zh-CN" sz="60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" name="矩形 259"/>
            <p:cNvSpPr>
              <a:spLocks noChangeArrowheads="1"/>
            </p:cNvSpPr>
            <p:nvPr/>
          </p:nvSpPr>
          <p:spPr bwMode="auto">
            <a:xfrm>
              <a:off x="5705" y="2991"/>
              <a:ext cx="7797" cy="2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9pPr>
            </a:lstStyle>
            <a:p>
              <a:pPr algn="ctr">
                <a:buNone/>
              </a:pPr>
              <a:r>
                <a:rPr lang="en-US" altLang="zh-CN" sz="9600" dirty="0" smtClean="0">
                  <a:solidFill>
                    <a:schemeClr val="bg1"/>
                  </a:solidFill>
                  <a:latin typeface="Impact" panose="020B0806030902050204" pitchFamily="34" charset="0"/>
                  <a:cs typeface="Arial" panose="020B0604020202020204" pitchFamily="34" charset="0"/>
                </a:rPr>
                <a:t>2019</a:t>
              </a:r>
              <a:endParaRPr lang="en-US" sz="96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" name="图片 21" descr="c12e21c18170b2c7d02b87251afe0a6a6113ae0336c96-jzOTyf_fw658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4660" y="2394585"/>
            <a:ext cx="3478530" cy="2320925"/>
          </a:xfrm>
          <a:prstGeom prst="rect">
            <a:avLst/>
          </a:prstGeom>
        </p:spPr>
      </p:pic>
      <p:sp>
        <p:nvSpPr>
          <p:cNvPr id="29" name="文本框1"/>
          <p:cNvSpPr txBox="1"/>
          <p:nvPr/>
        </p:nvSpPr>
        <p:spPr>
          <a:xfrm>
            <a:off x="678180" y="463272"/>
            <a:ext cx="2908177" cy="3585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85750" indent="-285750" algn="ctr">
              <a:lnSpc>
                <a:spcPct val="200000"/>
              </a:lnSpc>
              <a:buFont typeface="Wingdings" panose="05000000000000000000" pitchFamily="2" charset="2"/>
              <a:buChar char="n"/>
            </a:pPr>
            <a:endParaRPr lang="zh-CN" altLang="en-US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30" name="文本框1"/>
          <p:cNvSpPr txBox="1"/>
          <p:nvPr/>
        </p:nvSpPr>
        <p:spPr>
          <a:xfrm>
            <a:off x="678180" y="996535"/>
            <a:ext cx="2337850" cy="193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85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altLang="zh-CN" sz="855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78180" y="289560"/>
            <a:ext cx="1706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indent="0" algn="l">
              <a:lnSpc>
                <a:spcPct val="200000"/>
              </a:lnSpc>
              <a:buNone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团队建设情况</a:t>
            </a:r>
            <a:endParaRPr lang="zh-CN" altLang="en-US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599440" y="1304290"/>
            <a:ext cx="106216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组合 22"/>
          <p:cNvGrpSpPr/>
          <p:nvPr/>
        </p:nvGrpSpPr>
        <p:grpSpPr>
          <a:xfrm>
            <a:off x="1063625" y="2922905"/>
            <a:ext cx="2547620" cy="1792605"/>
            <a:chOff x="2112" y="5066"/>
            <a:chExt cx="4012" cy="2823"/>
          </a:xfrm>
        </p:grpSpPr>
        <p:sp>
          <p:nvSpPr>
            <p:cNvPr id="13" name="图片32"/>
            <p:cNvSpPr/>
            <p:nvPr/>
          </p:nvSpPr>
          <p:spPr>
            <a:xfrm>
              <a:off x="2112" y="5066"/>
              <a:ext cx="4012" cy="2823"/>
            </a:xfrm>
            <a:prstGeom prst="rect">
              <a:avLst/>
            </a:prstGeom>
            <a:blipFill>
              <a:blip r:embed="rId2"/>
              <a:stretch>
                <a:fillRect l="-2758" r="-2729"/>
              </a:stretch>
            </a:blipFill>
            <a:ln w="381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2112" y="7357"/>
              <a:ext cx="4012" cy="5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396605" y="2922905"/>
            <a:ext cx="2547620" cy="1792605"/>
            <a:chOff x="2112" y="5066"/>
            <a:chExt cx="4012" cy="2823"/>
          </a:xfrm>
        </p:grpSpPr>
        <p:sp>
          <p:nvSpPr>
            <p:cNvPr id="25" name="图片32"/>
            <p:cNvSpPr/>
            <p:nvPr/>
          </p:nvSpPr>
          <p:spPr>
            <a:xfrm>
              <a:off x="2112" y="5066"/>
              <a:ext cx="4012" cy="2823"/>
            </a:xfrm>
            <a:prstGeom prst="rect">
              <a:avLst/>
            </a:prstGeom>
            <a:blipFill>
              <a:blip r:embed="rId2"/>
              <a:stretch>
                <a:fillRect l="-2758" r="-2729"/>
              </a:stretch>
            </a:blipFill>
            <a:ln w="381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2112" y="7357"/>
              <a:ext cx="4012" cy="5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4150995" y="5045710"/>
            <a:ext cx="370586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 PO，产品负责人</a:t>
            </a:r>
            <a:endParaRPr lang="zh-CN" altLang="en-US" sz="1200" dirty="0" smtClean="0">
              <a:solidFill>
                <a:schemeClr val="bg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他对产品负责，所有与产品有关的事，他都要负责。相当于原来产品经理和项目经理。</a:t>
            </a:r>
            <a:endParaRPr lang="zh-CN" altLang="en-US" sz="1200" dirty="0" smtClean="0">
              <a:solidFill>
                <a:schemeClr val="bg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0718800" y="890270"/>
            <a:ext cx="2540000" cy="506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50000"/>
              </a:lnSpc>
            </a:pPr>
            <a:r>
              <a:rPr lang="zh-CN" altLang="en-US" dirty="0" smtClean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二、 三、</a:t>
            </a:r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938530" y="4395470"/>
            <a:ext cx="279781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SM敏捷教练</a:t>
            </a:r>
            <a:endParaRPr lang="zh-CN" altLang="en-US" sz="1200" dirty="0" smtClean="0">
              <a:solidFill>
                <a:schemeClr val="bg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此人是敏捷开发特有，专门为了保证团队根据敏捷方法推动项目的。</a:t>
            </a:r>
            <a:endParaRPr lang="zh-CN" altLang="en-US" sz="1200" dirty="0" smtClean="0">
              <a:solidFill>
                <a:schemeClr val="bg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8271510" y="4395470"/>
            <a:ext cx="279781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 开发人员</a:t>
            </a:r>
            <a:endParaRPr lang="zh-CN" altLang="en-US" sz="1200" dirty="0" smtClean="0">
              <a:solidFill>
                <a:schemeClr val="bg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除了PO，SM都叫开发人员。不再分UI,UE，前端，后端，测试等人员。</a:t>
            </a:r>
            <a:endParaRPr lang="zh-CN" altLang="en-US" sz="1200" dirty="0" smtClean="0">
              <a:solidFill>
                <a:schemeClr val="bg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5" name="组合 14"/>
          <p:cNvGrpSpPr/>
          <p:nvPr/>
        </p:nvGrpSpPr>
        <p:grpSpPr>
          <a:xfrm>
            <a:off x="2450663" y="2009441"/>
            <a:ext cx="7290872" cy="2838760"/>
            <a:chOff x="5732" y="3884"/>
            <a:chExt cx="11482" cy="4470"/>
          </a:xfrm>
        </p:grpSpPr>
        <p:sp>
          <p:nvSpPr>
            <p:cNvPr id="4" name="文本框 3"/>
            <p:cNvSpPr txBox="1"/>
            <p:nvPr/>
          </p:nvSpPr>
          <p:spPr>
            <a:xfrm>
              <a:off x="5732" y="4416"/>
              <a:ext cx="1612" cy="1401"/>
            </a:xfrm>
            <a:prstGeom prst="rect">
              <a:avLst/>
            </a:prstGeom>
            <a:noFill/>
            <a:ln w="117475">
              <a:noFill/>
            </a:ln>
          </p:spPr>
          <p:txBody>
            <a:bodyPr wrap="none" rtlCol="0">
              <a:prstTxWarp prst="textPlain">
                <a:avLst/>
              </a:prstTxWarp>
              <a:spAutoFit/>
            </a:bodyPr>
            <a:lstStyle/>
            <a:p>
              <a:r>
                <a:rPr lang="en-US" altLang="zh-CN" spc="100" dirty="0">
                  <a:solidFill>
                    <a:schemeClr val="bg1"/>
                  </a:solidFill>
                  <a:latin typeface="Impact" panose="020B0806030902050204" pitchFamily="34" charset="0"/>
                  <a:cs typeface="Arial" panose="020B0604020202020204" pitchFamily="34" charset="0"/>
                </a:rPr>
                <a:t>/02</a:t>
              </a:r>
              <a:endPara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7966" y="6466"/>
              <a:ext cx="3817" cy="1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marL="285750" indent="-285750">
                <a:lnSpc>
                  <a:spcPct val="200000"/>
                </a:lnSpc>
                <a:buFont typeface="Wingdings" panose="05000000000000000000" pitchFamily="2" charset="2"/>
                <a:buChar char="n"/>
              </a:pPr>
              <a:r>
                <a:rPr lang="zh-CN" dirty="0">
                  <a:solidFill>
                    <a:schemeClr val="bg1"/>
                  </a:solidFill>
                  <a:latin typeface="+mn-ea"/>
                </a:rPr>
                <a:t>业绩数据展示</a:t>
              </a:r>
              <a:endParaRPr lang="zh-CN" dirty="0">
                <a:solidFill>
                  <a:schemeClr val="bg1"/>
                </a:solidFill>
                <a:latin typeface="+mn-ea"/>
              </a:endParaRPr>
            </a:p>
            <a:p>
              <a:pPr marL="285750" indent="-285750">
                <a:lnSpc>
                  <a:spcPct val="200000"/>
                </a:lnSpc>
                <a:buFont typeface="Wingdings" panose="05000000000000000000" pitchFamily="2" charset="2"/>
                <a:buChar char="n"/>
              </a:pPr>
              <a:r>
                <a:rPr lang="zh-CN" altLang="en-US" dirty="0">
                  <a:solidFill>
                    <a:schemeClr val="bg1"/>
                  </a:solidFill>
                  <a:latin typeface="+mn-ea"/>
                </a:rPr>
                <a:t>产品销售表现</a:t>
              </a:r>
              <a:endParaRPr lang="zh-CN" altLang="en-US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2720" y="6466"/>
              <a:ext cx="3817" cy="1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marL="285750" indent="-285750">
                <a:lnSpc>
                  <a:spcPct val="200000"/>
                </a:lnSpc>
                <a:buFont typeface="Wingdings" panose="05000000000000000000" pitchFamily="2" charset="2"/>
                <a:buChar char="n"/>
              </a:pPr>
              <a:r>
                <a:rPr lang="zh-CN" dirty="0">
                  <a:solidFill>
                    <a:schemeClr val="bg1"/>
                  </a:solidFill>
                  <a:latin typeface="+mn-ea"/>
                </a:rPr>
                <a:t>市场占有情况</a:t>
              </a:r>
              <a:endParaRPr lang="zh-CN" dirty="0">
                <a:solidFill>
                  <a:schemeClr val="bg1"/>
                </a:solidFill>
                <a:latin typeface="+mn-ea"/>
              </a:endParaRPr>
            </a:p>
            <a:p>
              <a:pPr marL="285750" indent="-285750">
                <a:lnSpc>
                  <a:spcPct val="200000"/>
                </a:lnSpc>
                <a:buFont typeface="Wingdings" panose="05000000000000000000" pitchFamily="2" charset="2"/>
                <a:buChar char="n"/>
              </a:pPr>
              <a:r>
                <a:rPr lang="zh-CN" altLang="en-US" dirty="0">
                  <a:solidFill>
                    <a:schemeClr val="bg1"/>
                  </a:solidFill>
                  <a:latin typeface="+mn-ea"/>
                </a:rPr>
                <a:t>工作亮点展示</a:t>
              </a:r>
              <a:endParaRPr lang="zh-CN" altLang="en-US" dirty="0">
                <a:solidFill>
                  <a:schemeClr val="bg1"/>
                </a:solidFill>
                <a:latin typeface="+mn-ea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7966" y="3884"/>
              <a:ext cx="9248" cy="2462"/>
              <a:chOff x="8326" y="4416"/>
              <a:chExt cx="9248" cy="2462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8326" y="4416"/>
                <a:ext cx="9248" cy="14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lvl="0" algn="l"/>
                <a:r>
                  <a:rPr lang="zh-CN" altLang="en-US" sz="54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造字工房力黑（非商用）常规体" pitchFamily="50" charset="-122"/>
                    <a:ea typeface="造字工房力黑（非商用）常规体" pitchFamily="50" charset="-122"/>
                    <a:sym typeface="+mn-ea"/>
                  </a:rPr>
                  <a:t>工作业绩展示</a:t>
                </a:r>
                <a:endParaRPr lang="zh-CN" altLang="en-US" sz="5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8326" y="5863"/>
                <a:ext cx="9248" cy="10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lvl="0" algn="l"/>
                <a:r>
                  <a:rPr lang="en-US" altLang="zh-CN" sz="3600" i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+mn-ea"/>
                  </a:rPr>
                  <a:t>Work Performance Shows</a:t>
                </a:r>
                <a:endParaRPr lang="en-US" altLang="zh-CN" sz="3600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" name="文本框1"/>
          <p:cNvSpPr txBox="1"/>
          <p:nvPr/>
        </p:nvSpPr>
        <p:spPr>
          <a:xfrm>
            <a:off x="678180" y="463272"/>
            <a:ext cx="2908177" cy="3585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85750" indent="-285750" algn="ctr">
              <a:lnSpc>
                <a:spcPct val="200000"/>
              </a:lnSpc>
              <a:buFont typeface="Wingdings" panose="05000000000000000000" pitchFamily="2" charset="2"/>
              <a:buChar char="n"/>
            </a:pPr>
            <a:endParaRPr lang="zh-CN" altLang="en-US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30" name="文本框1"/>
          <p:cNvSpPr txBox="1"/>
          <p:nvPr/>
        </p:nvSpPr>
        <p:spPr>
          <a:xfrm>
            <a:off x="678180" y="996535"/>
            <a:ext cx="2337850" cy="193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85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altLang="zh-CN" sz="855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78180" y="289560"/>
            <a:ext cx="1706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indent="0" algn="l">
              <a:lnSpc>
                <a:spcPct val="200000"/>
              </a:lnSpc>
              <a:buNone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业绩数据展示</a:t>
            </a:r>
            <a:endParaRPr lang="zh-CN" altLang="en-US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599440" y="1304290"/>
            <a:ext cx="106216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图表 2"/>
          <p:cNvGraphicFramePr/>
          <p:nvPr/>
        </p:nvGraphicFramePr>
        <p:xfrm>
          <a:off x="324803" y="2144078"/>
          <a:ext cx="5583237" cy="3722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36" name="文本框 35"/>
          <p:cNvSpPr txBox="1"/>
          <p:nvPr/>
        </p:nvSpPr>
        <p:spPr>
          <a:xfrm>
            <a:off x="6237605" y="2741295"/>
            <a:ext cx="1683385" cy="440055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35719" tIns="35719" rIns="35719" bIns="35719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100">
                <a:solidFill>
                  <a:srgbClr val="3D4D73"/>
                </a:solidFill>
                <a:latin typeface="+mn-ea"/>
              </a:defRPr>
            </a:lvl1pPr>
          </a:lstStyle>
          <a:p>
            <a:pPr indent="0" algn="l">
              <a:buNone/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相关数据说明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237605" y="3267710"/>
            <a:ext cx="476250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我们对成立的虚拟货币企业按照时间维度进行了分析，新成立的虚拟货币企业峰值是2018年一月份，自2018年5月开始，进入该领域的创业者骤减。这与我们看到的虚拟货币行情是相吻合的，当虚拟货币行情火热的时候，大量创业者进入，浪潮褪去，留给创业者的或许只有一地鸡毛。</a:t>
            </a:r>
            <a:endParaRPr lang="zh-CN" altLang="en-US" sz="1200" dirty="0" smtClean="0">
              <a:solidFill>
                <a:schemeClr val="bg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" name="文本框1"/>
          <p:cNvSpPr txBox="1"/>
          <p:nvPr/>
        </p:nvSpPr>
        <p:spPr>
          <a:xfrm>
            <a:off x="678180" y="463272"/>
            <a:ext cx="2908177" cy="3585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85750" indent="-285750" algn="ctr">
              <a:lnSpc>
                <a:spcPct val="200000"/>
              </a:lnSpc>
              <a:buFont typeface="Wingdings" panose="05000000000000000000" pitchFamily="2" charset="2"/>
              <a:buChar char="n"/>
            </a:pPr>
            <a:endParaRPr lang="zh-CN" altLang="en-US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30" name="文本框1"/>
          <p:cNvSpPr txBox="1"/>
          <p:nvPr/>
        </p:nvSpPr>
        <p:spPr>
          <a:xfrm>
            <a:off x="678180" y="996535"/>
            <a:ext cx="2337850" cy="193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85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altLang="zh-CN" sz="855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78180" y="289560"/>
            <a:ext cx="1706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indent="0" algn="l">
              <a:lnSpc>
                <a:spcPct val="200000"/>
              </a:lnSpc>
              <a:buNone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产品销售展示</a:t>
            </a:r>
            <a:endParaRPr lang="zh-CN" altLang="en-US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599440" y="1304290"/>
            <a:ext cx="106216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不规则形状1"/>
          <p:cNvSpPr/>
          <p:nvPr/>
        </p:nvSpPr>
        <p:spPr bwMode="auto">
          <a:xfrm>
            <a:off x="2578431" y="2743208"/>
            <a:ext cx="1492777" cy="961382"/>
          </a:xfrm>
          <a:custGeom>
            <a:avLst/>
            <a:gdLst>
              <a:gd name="T0" fmla="*/ 330 w 660"/>
              <a:gd name="T1" fmla="*/ 262 h 262"/>
              <a:gd name="T2" fmla="*/ 331 w 660"/>
              <a:gd name="T3" fmla="*/ 262 h 262"/>
              <a:gd name="T4" fmla="*/ 660 w 660"/>
              <a:gd name="T5" fmla="*/ 262 h 262"/>
              <a:gd name="T6" fmla="*/ 330 w 660"/>
              <a:gd name="T7" fmla="*/ 4 h 262"/>
              <a:gd name="T8" fmla="*/ 0 w 660"/>
              <a:gd name="T9" fmla="*/ 262 h 262"/>
              <a:gd name="T10" fmla="*/ 330 w 660"/>
              <a:gd name="T11" fmla="*/ 262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60" h="262">
                <a:moveTo>
                  <a:pt x="330" y="262"/>
                </a:moveTo>
                <a:cubicBezTo>
                  <a:pt x="331" y="262"/>
                  <a:pt x="331" y="262"/>
                  <a:pt x="331" y="262"/>
                </a:cubicBezTo>
                <a:cubicBezTo>
                  <a:pt x="660" y="262"/>
                  <a:pt x="660" y="262"/>
                  <a:pt x="660" y="262"/>
                </a:cubicBezTo>
                <a:cubicBezTo>
                  <a:pt x="442" y="189"/>
                  <a:pt x="419" y="0"/>
                  <a:pt x="330" y="4"/>
                </a:cubicBezTo>
                <a:cubicBezTo>
                  <a:pt x="242" y="0"/>
                  <a:pt x="219" y="189"/>
                  <a:pt x="0" y="262"/>
                </a:cubicBezTo>
                <a:lnTo>
                  <a:pt x="330" y="262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pPr algn="just">
              <a:lnSpc>
                <a:spcPct val="120000"/>
              </a:lnSpc>
            </a:pPr>
            <a:endParaRPr lang="en-US" sz="760"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不规则形状1"/>
          <p:cNvSpPr/>
          <p:nvPr/>
        </p:nvSpPr>
        <p:spPr bwMode="auto">
          <a:xfrm>
            <a:off x="4609053" y="2120265"/>
            <a:ext cx="1492885" cy="1584325"/>
          </a:xfrm>
          <a:custGeom>
            <a:avLst/>
            <a:gdLst>
              <a:gd name="T0" fmla="*/ 330 w 660"/>
              <a:gd name="T1" fmla="*/ 262 h 262"/>
              <a:gd name="T2" fmla="*/ 331 w 660"/>
              <a:gd name="T3" fmla="*/ 262 h 262"/>
              <a:gd name="T4" fmla="*/ 660 w 660"/>
              <a:gd name="T5" fmla="*/ 262 h 262"/>
              <a:gd name="T6" fmla="*/ 330 w 660"/>
              <a:gd name="T7" fmla="*/ 4 h 262"/>
              <a:gd name="T8" fmla="*/ 0 w 660"/>
              <a:gd name="T9" fmla="*/ 262 h 262"/>
              <a:gd name="T10" fmla="*/ 330 w 660"/>
              <a:gd name="T11" fmla="*/ 262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60" h="262">
                <a:moveTo>
                  <a:pt x="330" y="262"/>
                </a:moveTo>
                <a:cubicBezTo>
                  <a:pt x="331" y="262"/>
                  <a:pt x="331" y="262"/>
                  <a:pt x="331" y="262"/>
                </a:cubicBezTo>
                <a:cubicBezTo>
                  <a:pt x="660" y="262"/>
                  <a:pt x="660" y="262"/>
                  <a:pt x="660" y="262"/>
                </a:cubicBezTo>
                <a:cubicBezTo>
                  <a:pt x="442" y="189"/>
                  <a:pt x="419" y="0"/>
                  <a:pt x="330" y="4"/>
                </a:cubicBezTo>
                <a:cubicBezTo>
                  <a:pt x="242" y="0"/>
                  <a:pt x="219" y="189"/>
                  <a:pt x="0" y="262"/>
                </a:cubicBezTo>
                <a:lnTo>
                  <a:pt x="330" y="262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pPr algn="just">
              <a:lnSpc>
                <a:spcPct val="120000"/>
              </a:lnSpc>
            </a:pPr>
            <a:endParaRPr lang="en-US" sz="760"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不规则形状1"/>
          <p:cNvSpPr/>
          <p:nvPr/>
        </p:nvSpPr>
        <p:spPr bwMode="auto">
          <a:xfrm>
            <a:off x="3586703" y="2546985"/>
            <a:ext cx="1492885" cy="1157605"/>
          </a:xfrm>
          <a:custGeom>
            <a:avLst/>
            <a:gdLst>
              <a:gd name="T0" fmla="*/ 330 w 660"/>
              <a:gd name="T1" fmla="*/ 262 h 262"/>
              <a:gd name="T2" fmla="*/ 331 w 660"/>
              <a:gd name="T3" fmla="*/ 262 h 262"/>
              <a:gd name="T4" fmla="*/ 660 w 660"/>
              <a:gd name="T5" fmla="*/ 262 h 262"/>
              <a:gd name="T6" fmla="*/ 330 w 660"/>
              <a:gd name="T7" fmla="*/ 4 h 262"/>
              <a:gd name="T8" fmla="*/ 0 w 660"/>
              <a:gd name="T9" fmla="*/ 262 h 262"/>
              <a:gd name="T10" fmla="*/ 330 w 660"/>
              <a:gd name="T11" fmla="*/ 262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60" h="262">
                <a:moveTo>
                  <a:pt x="330" y="262"/>
                </a:moveTo>
                <a:cubicBezTo>
                  <a:pt x="331" y="262"/>
                  <a:pt x="331" y="262"/>
                  <a:pt x="331" y="262"/>
                </a:cubicBezTo>
                <a:cubicBezTo>
                  <a:pt x="660" y="262"/>
                  <a:pt x="660" y="262"/>
                  <a:pt x="660" y="262"/>
                </a:cubicBezTo>
                <a:cubicBezTo>
                  <a:pt x="442" y="189"/>
                  <a:pt x="419" y="0"/>
                  <a:pt x="330" y="4"/>
                </a:cubicBezTo>
                <a:cubicBezTo>
                  <a:pt x="242" y="0"/>
                  <a:pt x="219" y="189"/>
                  <a:pt x="0" y="262"/>
                </a:cubicBezTo>
                <a:lnTo>
                  <a:pt x="330" y="262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pPr algn="just">
              <a:lnSpc>
                <a:spcPct val="120000"/>
              </a:lnSpc>
            </a:pPr>
            <a:endParaRPr lang="en-US" sz="760"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不规则形状1"/>
          <p:cNvSpPr/>
          <p:nvPr/>
        </p:nvSpPr>
        <p:spPr bwMode="auto">
          <a:xfrm>
            <a:off x="5624418" y="2743208"/>
            <a:ext cx="1492250" cy="961382"/>
          </a:xfrm>
          <a:custGeom>
            <a:avLst/>
            <a:gdLst>
              <a:gd name="T0" fmla="*/ 330 w 660"/>
              <a:gd name="T1" fmla="*/ 262 h 262"/>
              <a:gd name="T2" fmla="*/ 331 w 660"/>
              <a:gd name="T3" fmla="*/ 262 h 262"/>
              <a:gd name="T4" fmla="*/ 660 w 660"/>
              <a:gd name="T5" fmla="*/ 262 h 262"/>
              <a:gd name="T6" fmla="*/ 330 w 660"/>
              <a:gd name="T7" fmla="*/ 4 h 262"/>
              <a:gd name="T8" fmla="*/ 0 w 660"/>
              <a:gd name="T9" fmla="*/ 262 h 262"/>
              <a:gd name="T10" fmla="*/ 330 w 660"/>
              <a:gd name="T11" fmla="*/ 262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60" h="262">
                <a:moveTo>
                  <a:pt x="330" y="262"/>
                </a:moveTo>
                <a:cubicBezTo>
                  <a:pt x="331" y="262"/>
                  <a:pt x="331" y="262"/>
                  <a:pt x="331" y="262"/>
                </a:cubicBezTo>
                <a:cubicBezTo>
                  <a:pt x="660" y="262"/>
                  <a:pt x="660" y="262"/>
                  <a:pt x="660" y="262"/>
                </a:cubicBezTo>
                <a:cubicBezTo>
                  <a:pt x="442" y="189"/>
                  <a:pt x="419" y="0"/>
                  <a:pt x="330" y="4"/>
                </a:cubicBezTo>
                <a:cubicBezTo>
                  <a:pt x="242" y="0"/>
                  <a:pt x="219" y="189"/>
                  <a:pt x="0" y="262"/>
                </a:cubicBezTo>
                <a:lnTo>
                  <a:pt x="330" y="262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pPr algn="just">
              <a:lnSpc>
                <a:spcPct val="120000"/>
              </a:lnSpc>
            </a:pPr>
            <a:endParaRPr lang="en-US" sz="760"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不规则形状1"/>
          <p:cNvSpPr/>
          <p:nvPr/>
        </p:nvSpPr>
        <p:spPr bwMode="auto">
          <a:xfrm>
            <a:off x="7654290" y="2029460"/>
            <a:ext cx="1492885" cy="1675130"/>
          </a:xfrm>
          <a:custGeom>
            <a:avLst/>
            <a:gdLst>
              <a:gd name="T0" fmla="*/ 330 w 660"/>
              <a:gd name="T1" fmla="*/ 262 h 262"/>
              <a:gd name="T2" fmla="*/ 331 w 660"/>
              <a:gd name="T3" fmla="*/ 262 h 262"/>
              <a:gd name="T4" fmla="*/ 660 w 660"/>
              <a:gd name="T5" fmla="*/ 262 h 262"/>
              <a:gd name="T6" fmla="*/ 330 w 660"/>
              <a:gd name="T7" fmla="*/ 4 h 262"/>
              <a:gd name="T8" fmla="*/ 0 w 660"/>
              <a:gd name="T9" fmla="*/ 262 h 262"/>
              <a:gd name="T10" fmla="*/ 330 w 660"/>
              <a:gd name="T11" fmla="*/ 262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60" h="262">
                <a:moveTo>
                  <a:pt x="330" y="262"/>
                </a:moveTo>
                <a:cubicBezTo>
                  <a:pt x="331" y="262"/>
                  <a:pt x="331" y="262"/>
                  <a:pt x="331" y="262"/>
                </a:cubicBezTo>
                <a:cubicBezTo>
                  <a:pt x="660" y="262"/>
                  <a:pt x="660" y="262"/>
                  <a:pt x="660" y="262"/>
                </a:cubicBezTo>
                <a:cubicBezTo>
                  <a:pt x="442" y="189"/>
                  <a:pt x="419" y="0"/>
                  <a:pt x="330" y="4"/>
                </a:cubicBezTo>
                <a:cubicBezTo>
                  <a:pt x="242" y="0"/>
                  <a:pt x="219" y="189"/>
                  <a:pt x="0" y="262"/>
                </a:cubicBezTo>
                <a:lnTo>
                  <a:pt x="330" y="262"/>
                </a:lnTo>
                <a:close/>
              </a:path>
            </a:pathLst>
          </a:custGeom>
          <a:solidFill>
            <a:schemeClr val="bg1">
              <a:alpha val="24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pPr algn="just">
              <a:lnSpc>
                <a:spcPct val="120000"/>
              </a:lnSpc>
            </a:pPr>
            <a:endParaRPr lang="en-US" sz="760"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不规则形状1"/>
          <p:cNvSpPr/>
          <p:nvPr/>
        </p:nvSpPr>
        <p:spPr bwMode="auto">
          <a:xfrm>
            <a:off x="6639148" y="2546985"/>
            <a:ext cx="1492885" cy="1157605"/>
          </a:xfrm>
          <a:custGeom>
            <a:avLst/>
            <a:gdLst>
              <a:gd name="T0" fmla="*/ 330 w 660"/>
              <a:gd name="T1" fmla="*/ 262 h 262"/>
              <a:gd name="T2" fmla="*/ 331 w 660"/>
              <a:gd name="T3" fmla="*/ 262 h 262"/>
              <a:gd name="T4" fmla="*/ 660 w 660"/>
              <a:gd name="T5" fmla="*/ 262 h 262"/>
              <a:gd name="T6" fmla="*/ 330 w 660"/>
              <a:gd name="T7" fmla="*/ 4 h 262"/>
              <a:gd name="T8" fmla="*/ 0 w 660"/>
              <a:gd name="T9" fmla="*/ 262 h 262"/>
              <a:gd name="T10" fmla="*/ 330 w 660"/>
              <a:gd name="T11" fmla="*/ 262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60" h="262">
                <a:moveTo>
                  <a:pt x="330" y="262"/>
                </a:moveTo>
                <a:cubicBezTo>
                  <a:pt x="331" y="262"/>
                  <a:pt x="331" y="262"/>
                  <a:pt x="331" y="262"/>
                </a:cubicBezTo>
                <a:cubicBezTo>
                  <a:pt x="660" y="262"/>
                  <a:pt x="660" y="262"/>
                  <a:pt x="660" y="262"/>
                </a:cubicBezTo>
                <a:cubicBezTo>
                  <a:pt x="442" y="189"/>
                  <a:pt x="419" y="0"/>
                  <a:pt x="330" y="4"/>
                </a:cubicBezTo>
                <a:cubicBezTo>
                  <a:pt x="242" y="0"/>
                  <a:pt x="219" y="189"/>
                  <a:pt x="0" y="262"/>
                </a:cubicBezTo>
                <a:lnTo>
                  <a:pt x="330" y="262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pPr algn="just">
              <a:lnSpc>
                <a:spcPct val="120000"/>
              </a:lnSpc>
            </a:pPr>
            <a:endParaRPr lang="en-US" sz="760"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48912" y="3042920"/>
            <a:ext cx="589915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600">
                <a:latin typeface="Arial" panose="020B0604020202020204" pitchFamily="34" charset="0"/>
                <a:cs typeface="Arial" panose="020B0604020202020204" pitchFamily="34" charset="0"/>
              </a:rPr>
              <a:t>20%</a:t>
            </a:r>
            <a:endParaRPr lang="en-US" altLang="zh-CN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277" y="3042920"/>
            <a:ext cx="589915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600">
                <a:latin typeface="Arial" panose="020B0604020202020204" pitchFamily="34" charset="0"/>
                <a:cs typeface="Arial" panose="020B0604020202020204" pitchFamily="34" charset="0"/>
              </a:rPr>
              <a:t>40%</a:t>
            </a:r>
            <a:endParaRPr lang="en-US" altLang="zh-CN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079642" y="3042920"/>
            <a:ext cx="589915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600">
                <a:latin typeface="Arial" panose="020B0604020202020204" pitchFamily="34" charset="0"/>
                <a:cs typeface="Arial" panose="020B0604020202020204" pitchFamily="34" charset="0"/>
              </a:rPr>
              <a:t>83%</a:t>
            </a:r>
            <a:endParaRPr lang="en-US" altLang="zh-CN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095007" y="3042920"/>
            <a:ext cx="589915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600">
                <a:latin typeface="Arial" panose="020B0604020202020204" pitchFamily="34" charset="0"/>
                <a:cs typeface="Arial" panose="020B0604020202020204" pitchFamily="34" charset="0"/>
              </a:rPr>
              <a:t>23%</a:t>
            </a:r>
            <a:endParaRPr lang="en-US" altLang="zh-CN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110372" y="3042920"/>
            <a:ext cx="589915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600">
                <a:latin typeface="Arial" panose="020B0604020202020204" pitchFamily="34" charset="0"/>
                <a:cs typeface="Arial" panose="020B0604020202020204" pitchFamily="34" charset="0"/>
              </a:rPr>
              <a:t>57%</a:t>
            </a:r>
            <a:endParaRPr lang="en-US" altLang="zh-CN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125737" y="3042920"/>
            <a:ext cx="589915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600">
                <a:latin typeface="Arial" panose="020B0604020202020204" pitchFamily="34" charset="0"/>
                <a:cs typeface="Arial" panose="020B0604020202020204" pitchFamily="34" charset="0"/>
              </a:rPr>
              <a:t>90%</a:t>
            </a:r>
            <a:endParaRPr lang="en-US" altLang="zh-CN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602230" y="4151630"/>
            <a:ext cx="351345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2018年新成立的公司可能在2019年实现融资等被广泛媒体报道而被收入数据库，所以存在2018年时间点上的数据偏误：</a:t>
            </a:r>
            <a:endParaRPr lang="zh-CN" altLang="en-US" sz="1200" dirty="0" smtClean="0">
              <a:solidFill>
                <a:schemeClr val="bg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一方面，数据库收集了更多的2017年创业公司数据，</a:t>
            </a:r>
            <a:endParaRPr lang="zh-CN" altLang="en-US" sz="1200" dirty="0" smtClean="0">
              <a:solidFill>
                <a:schemeClr val="bg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另一方面，2018年许多创业公司数据只能在2019年收集。</a:t>
            </a:r>
            <a:endParaRPr lang="zh-CN" altLang="en-US" sz="1200" dirty="0" smtClean="0">
              <a:solidFill>
                <a:schemeClr val="bg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2" name="图片 21" descr="c12e21c18170b2c7d02b87251afe0a6a6113ae0336c96-jzOTyf_fw658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47765" y="4151630"/>
            <a:ext cx="2900045" cy="1935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" name="文本框1"/>
          <p:cNvSpPr txBox="1"/>
          <p:nvPr/>
        </p:nvSpPr>
        <p:spPr>
          <a:xfrm>
            <a:off x="678180" y="463272"/>
            <a:ext cx="2908177" cy="3585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85750" indent="-285750" algn="ctr">
              <a:lnSpc>
                <a:spcPct val="200000"/>
              </a:lnSpc>
              <a:buFont typeface="Wingdings" panose="05000000000000000000" pitchFamily="2" charset="2"/>
              <a:buChar char="n"/>
            </a:pPr>
            <a:endParaRPr lang="zh-CN" altLang="en-US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30" name="文本框1"/>
          <p:cNvSpPr txBox="1"/>
          <p:nvPr/>
        </p:nvSpPr>
        <p:spPr>
          <a:xfrm>
            <a:off x="678180" y="996535"/>
            <a:ext cx="2337850" cy="193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85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altLang="zh-CN" sz="855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78180" y="289560"/>
            <a:ext cx="1706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indent="0" algn="l">
              <a:lnSpc>
                <a:spcPct val="200000"/>
              </a:lnSpc>
              <a:buNone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市场占有情况</a:t>
            </a:r>
            <a:endParaRPr lang="zh-CN" altLang="en-US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599440" y="1304290"/>
            <a:ext cx="106216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45"/>
          <p:cNvGrpSpPr/>
          <p:nvPr/>
        </p:nvGrpSpPr>
        <p:grpSpPr>
          <a:xfrm>
            <a:off x="1485265" y="2400935"/>
            <a:ext cx="3977640" cy="3027045"/>
            <a:chOff x="4219575" y="1744663"/>
            <a:chExt cx="657226" cy="500063"/>
          </a:xfrm>
          <a:solidFill>
            <a:schemeClr val="bg1">
              <a:alpha val="57000"/>
            </a:schemeClr>
          </a:solidFill>
        </p:grpSpPr>
        <p:sp>
          <p:nvSpPr>
            <p:cNvPr id="40" name="Freeform 36"/>
            <p:cNvSpPr/>
            <p:nvPr/>
          </p:nvSpPr>
          <p:spPr bwMode="auto">
            <a:xfrm>
              <a:off x="4568825" y="1816100"/>
              <a:ext cx="26988" cy="39688"/>
            </a:xfrm>
            <a:custGeom>
              <a:avLst/>
              <a:gdLst/>
              <a:ahLst/>
              <a:cxnLst>
                <a:cxn ang="0">
                  <a:pos x="3" y="27"/>
                </a:cxn>
                <a:cxn ang="0">
                  <a:pos x="9" y="21"/>
                </a:cxn>
                <a:cxn ang="0">
                  <a:pos x="0" y="14"/>
                </a:cxn>
                <a:cxn ang="0">
                  <a:pos x="9" y="0"/>
                </a:cxn>
                <a:cxn ang="0">
                  <a:pos x="20" y="12"/>
                </a:cxn>
                <a:cxn ang="0">
                  <a:pos x="6" y="30"/>
                </a:cxn>
                <a:cxn ang="0">
                  <a:pos x="0" y="27"/>
                </a:cxn>
                <a:cxn ang="0">
                  <a:pos x="2" y="25"/>
                </a:cxn>
                <a:cxn ang="0">
                  <a:pos x="3" y="27"/>
                </a:cxn>
              </a:cxnLst>
              <a:rect l="0" t="0" r="r" b="b"/>
              <a:pathLst>
                <a:path w="20" h="30">
                  <a:moveTo>
                    <a:pt x="3" y="27"/>
                  </a:moveTo>
                  <a:cubicBezTo>
                    <a:pt x="6" y="26"/>
                    <a:pt x="9" y="23"/>
                    <a:pt x="9" y="21"/>
                  </a:cubicBezTo>
                  <a:cubicBezTo>
                    <a:pt x="5" y="20"/>
                    <a:pt x="0" y="16"/>
                    <a:pt x="0" y="14"/>
                  </a:cubicBezTo>
                  <a:cubicBezTo>
                    <a:pt x="0" y="12"/>
                    <a:pt x="5" y="0"/>
                    <a:pt x="9" y="0"/>
                  </a:cubicBezTo>
                  <a:cubicBezTo>
                    <a:pt x="17" y="0"/>
                    <a:pt x="18" y="4"/>
                    <a:pt x="20" y="12"/>
                  </a:cubicBezTo>
                  <a:cubicBezTo>
                    <a:pt x="12" y="14"/>
                    <a:pt x="16" y="30"/>
                    <a:pt x="6" y="30"/>
                  </a:cubicBezTo>
                  <a:cubicBezTo>
                    <a:pt x="3" y="30"/>
                    <a:pt x="1" y="27"/>
                    <a:pt x="0" y="27"/>
                  </a:cubicBezTo>
                  <a:cubicBezTo>
                    <a:pt x="1" y="26"/>
                    <a:pt x="2" y="25"/>
                    <a:pt x="2" y="25"/>
                  </a:cubicBezTo>
                  <a:lnTo>
                    <a:pt x="3" y="2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p>
              <a:endParaRPr 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41" name="Group 343"/>
            <p:cNvGrpSpPr/>
            <p:nvPr/>
          </p:nvGrpSpPr>
          <p:grpSpPr>
            <a:xfrm>
              <a:off x="4219575" y="1744663"/>
              <a:ext cx="657226" cy="500063"/>
              <a:chOff x="4219575" y="1744663"/>
              <a:chExt cx="657226" cy="500063"/>
            </a:xfrm>
            <a:grpFill/>
          </p:grpSpPr>
          <p:sp>
            <p:nvSpPr>
              <p:cNvPr id="42" name="Freeform 24"/>
              <p:cNvSpPr/>
              <p:nvPr/>
            </p:nvSpPr>
            <p:spPr bwMode="auto">
              <a:xfrm>
                <a:off x="4230688" y="1782763"/>
                <a:ext cx="646113" cy="461963"/>
              </a:xfrm>
              <a:custGeom>
                <a:avLst/>
                <a:gdLst/>
                <a:ahLst/>
                <a:cxnLst>
                  <a:cxn ang="0">
                    <a:pos x="473" y="233"/>
                  </a:cxn>
                  <a:cxn ang="0">
                    <a:pos x="470" y="273"/>
                  </a:cxn>
                  <a:cxn ang="0">
                    <a:pos x="427" y="274"/>
                  </a:cxn>
                  <a:cxn ang="0">
                    <a:pos x="401" y="283"/>
                  </a:cxn>
                  <a:cxn ang="0">
                    <a:pos x="403" y="303"/>
                  </a:cxn>
                  <a:cxn ang="0">
                    <a:pos x="413" y="322"/>
                  </a:cxn>
                  <a:cxn ang="0">
                    <a:pos x="401" y="319"/>
                  </a:cxn>
                  <a:cxn ang="0">
                    <a:pos x="397" y="336"/>
                  </a:cxn>
                  <a:cxn ang="0">
                    <a:pos x="382" y="315"/>
                  </a:cxn>
                  <a:cxn ang="0">
                    <a:pos x="358" y="278"/>
                  </a:cxn>
                  <a:cxn ang="0">
                    <a:pos x="329" y="238"/>
                  </a:cxn>
                  <a:cxn ang="0">
                    <a:pos x="289" y="213"/>
                  </a:cxn>
                  <a:cxn ang="0">
                    <a:pos x="270" y="212"/>
                  </a:cxn>
                  <a:cxn ang="0">
                    <a:pos x="289" y="244"/>
                  </a:cxn>
                  <a:cxn ang="0">
                    <a:pos x="315" y="264"/>
                  </a:cxn>
                  <a:cxn ang="0">
                    <a:pos x="330" y="283"/>
                  </a:cxn>
                  <a:cxn ang="0">
                    <a:pos x="323" y="305"/>
                  </a:cxn>
                  <a:cxn ang="0">
                    <a:pos x="316" y="303"/>
                  </a:cxn>
                  <a:cxn ang="0">
                    <a:pos x="291" y="273"/>
                  </a:cxn>
                  <a:cxn ang="0">
                    <a:pos x="229" y="223"/>
                  </a:cxn>
                  <a:cxn ang="0">
                    <a:pos x="168" y="237"/>
                  </a:cxn>
                  <a:cxn ang="0">
                    <a:pos x="135" y="272"/>
                  </a:cxn>
                  <a:cxn ang="0">
                    <a:pos x="101" y="326"/>
                  </a:cxn>
                  <a:cxn ang="0">
                    <a:pos x="72" y="338"/>
                  </a:cxn>
                  <a:cxn ang="0">
                    <a:pos x="10" y="334"/>
                  </a:cxn>
                  <a:cxn ang="0">
                    <a:pos x="0" y="306"/>
                  </a:cxn>
                  <a:cxn ang="0">
                    <a:pos x="4" y="246"/>
                  </a:cxn>
                  <a:cxn ang="0">
                    <a:pos x="48" y="235"/>
                  </a:cxn>
                  <a:cxn ang="0">
                    <a:pos x="89" y="240"/>
                  </a:cxn>
                  <a:cxn ang="0">
                    <a:pos x="105" y="206"/>
                  </a:cxn>
                  <a:cxn ang="0">
                    <a:pos x="103" y="193"/>
                  </a:cxn>
                  <a:cxn ang="0">
                    <a:pos x="60" y="163"/>
                  </a:cxn>
                  <a:cxn ang="0">
                    <a:pos x="88" y="157"/>
                  </a:cxn>
                  <a:cxn ang="0">
                    <a:pos x="96" y="143"/>
                  </a:cxn>
                  <a:cxn ang="0">
                    <a:pos x="114" y="145"/>
                  </a:cxn>
                  <a:cxn ang="0">
                    <a:pos x="147" y="118"/>
                  </a:cxn>
                  <a:cxn ang="0">
                    <a:pos x="176" y="89"/>
                  </a:cxn>
                  <a:cxn ang="0">
                    <a:pos x="208" y="73"/>
                  </a:cxn>
                  <a:cxn ang="0">
                    <a:pos x="225" y="54"/>
                  </a:cxn>
                  <a:cxn ang="0">
                    <a:pos x="245" y="5"/>
                  </a:cxn>
                  <a:cxn ang="0">
                    <a:pos x="251" y="25"/>
                  </a:cxn>
                  <a:cxn ang="0">
                    <a:pos x="240" y="54"/>
                  </a:cxn>
                  <a:cxn ang="0">
                    <a:pos x="254" y="66"/>
                  </a:cxn>
                  <a:cxn ang="0">
                    <a:pos x="289" y="68"/>
                  </a:cxn>
                  <a:cxn ang="0">
                    <a:pos x="333" y="50"/>
                  </a:cxn>
                  <a:cxn ang="0">
                    <a:pos x="378" y="55"/>
                  </a:cxn>
                  <a:cxn ang="0">
                    <a:pos x="408" y="95"/>
                  </a:cxn>
                  <a:cxn ang="0">
                    <a:pos x="399" y="153"/>
                  </a:cxn>
                  <a:cxn ang="0">
                    <a:pos x="470" y="180"/>
                  </a:cxn>
                  <a:cxn ang="0">
                    <a:pos x="474" y="204"/>
                  </a:cxn>
                  <a:cxn ang="0">
                    <a:pos x="476" y="216"/>
                  </a:cxn>
                </a:cxnLst>
                <a:rect l="0" t="0" r="r" b="b"/>
                <a:pathLst>
                  <a:path w="485" h="347">
                    <a:moveTo>
                      <a:pt x="476" y="216"/>
                    </a:moveTo>
                    <a:cubicBezTo>
                      <a:pt x="474" y="223"/>
                      <a:pt x="475" y="219"/>
                      <a:pt x="473" y="222"/>
                    </a:cubicBezTo>
                    <a:cubicBezTo>
                      <a:pt x="473" y="233"/>
                      <a:pt x="473" y="233"/>
                      <a:pt x="473" y="233"/>
                    </a:cubicBezTo>
                    <a:cubicBezTo>
                      <a:pt x="469" y="238"/>
                      <a:pt x="461" y="246"/>
                      <a:pt x="461" y="253"/>
                    </a:cubicBezTo>
                    <a:cubicBezTo>
                      <a:pt x="461" y="261"/>
                      <a:pt x="473" y="268"/>
                      <a:pt x="476" y="272"/>
                    </a:cubicBezTo>
                    <a:cubicBezTo>
                      <a:pt x="474" y="273"/>
                      <a:pt x="472" y="273"/>
                      <a:pt x="470" y="273"/>
                    </a:cubicBezTo>
                    <a:cubicBezTo>
                      <a:pt x="466" y="275"/>
                      <a:pt x="463" y="273"/>
                      <a:pt x="459" y="275"/>
                    </a:cubicBezTo>
                    <a:cubicBezTo>
                      <a:pt x="453" y="277"/>
                      <a:pt x="452" y="283"/>
                      <a:pt x="446" y="283"/>
                    </a:cubicBezTo>
                    <a:cubicBezTo>
                      <a:pt x="439" y="283"/>
                      <a:pt x="435" y="274"/>
                      <a:pt x="427" y="274"/>
                    </a:cubicBezTo>
                    <a:cubicBezTo>
                      <a:pt x="420" y="274"/>
                      <a:pt x="419" y="278"/>
                      <a:pt x="413" y="280"/>
                    </a:cubicBezTo>
                    <a:cubicBezTo>
                      <a:pt x="414" y="284"/>
                      <a:pt x="414" y="286"/>
                      <a:pt x="413" y="290"/>
                    </a:cubicBezTo>
                    <a:cubicBezTo>
                      <a:pt x="406" y="290"/>
                      <a:pt x="405" y="283"/>
                      <a:pt x="401" y="283"/>
                    </a:cubicBezTo>
                    <a:cubicBezTo>
                      <a:pt x="399" y="283"/>
                      <a:pt x="397" y="286"/>
                      <a:pt x="397" y="288"/>
                    </a:cubicBezTo>
                    <a:cubicBezTo>
                      <a:pt x="405" y="298"/>
                      <a:pt x="405" y="298"/>
                      <a:pt x="405" y="298"/>
                    </a:cubicBezTo>
                    <a:cubicBezTo>
                      <a:pt x="405" y="300"/>
                      <a:pt x="403" y="302"/>
                      <a:pt x="403" y="303"/>
                    </a:cubicBezTo>
                    <a:cubicBezTo>
                      <a:pt x="403" y="304"/>
                      <a:pt x="415" y="315"/>
                      <a:pt x="419" y="315"/>
                    </a:cubicBezTo>
                    <a:cubicBezTo>
                      <a:pt x="419" y="317"/>
                      <a:pt x="420" y="318"/>
                      <a:pt x="420" y="319"/>
                    </a:cubicBezTo>
                    <a:cubicBezTo>
                      <a:pt x="418" y="321"/>
                      <a:pt x="414" y="319"/>
                      <a:pt x="413" y="322"/>
                    </a:cubicBezTo>
                    <a:cubicBezTo>
                      <a:pt x="412" y="322"/>
                      <a:pt x="412" y="322"/>
                      <a:pt x="412" y="322"/>
                    </a:cubicBezTo>
                    <a:cubicBezTo>
                      <a:pt x="407" y="321"/>
                      <a:pt x="403" y="317"/>
                      <a:pt x="401" y="315"/>
                    </a:cubicBezTo>
                    <a:cubicBezTo>
                      <a:pt x="401" y="319"/>
                      <a:pt x="401" y="319"/>
                      <a:pt x="401" y="319"/>
                    </a:cubicBezTo>
                    <a:cubicBezTo>
                      <a:pt x="402" y="321"/>
                      <a:pt x="403" y="323"/>
                      <a:pt x="403" y="326"/>
                    </a:cubicBezTo>
                    <a:cubicBezTo>
                      <a:pt x="403" y="329"/>
                      <a:pt x="399" y="334"/>
                      <a:pt x="403" y="336"/>
                    </a:cubicBezTo>
                    <a:cubicBezTo>
                      <a:pt x="401" y="336"/>
                      <a:pt x="397" y="336"/>
                      <a:pt x="397" y="336"/>
                    </a:cubicBezTo>
                    <a:cubicBezTo>
                      <a:pt x="390" y="336"/>
                      <a:pt x="384" y="329"/>
                      <a:pt x="384" y="322"/>
                    </a:cubicBezTo>
                    <a:cubicBezTo>
                      <a:pt x="384" y="319"/>
                      <a:pt x="388" y="317"/>
                      <a:pt x="390" y="315"/>
                    </a:cubicBezTo>
                    <a:cubicBezTo>
                      <a:pt x="387" y="315"/>
                      <a:pt x="385" y="315"/>
                      <a:pt x="382" y="315"/>
                    </a:cubicBezTo>
                    <a:cubicBezTo>
                      <a:pt x="380" y="315"/>
                      <a:pt x="379" y="311"/>
                      <a:pt x="379" y="310"/>
                    </a:cubicBezTo>
                    <a:cubicBezTo>
                      <a:pt x="378" y="304"/>
                      <a:pt x="374" y="300"/>
                      <a:pt x="370" y="296"/>
                    </a:cubicBezTo>
                    <a:cubicBezTo>
                      <a:pt x="365" y="291"/>
                      <a:pt x="358" y="287"/>
                      <a:pt x="358" y="278"/>
                    </a:cubicBezTo>
                    <a:cubicBezTo>
                      <a:pt x="358" y="272"/>
                      <a:pt x="358" y="270"/>
                      <a:pt x="358" y="266"/>
                    </a:cubicBezTo>
                    <a:cubicBezTo>
                      <a:pt x="358" y="260"/>
                      <a:pt x="348" y="251"/>
                      <a:pt x="342" y="248"/>
                    </a:cubicBezTo>
                    <a:cubicBezTo>
                      <a:pt x="336" y="245"/>
                      <a:pt x="329" y="244"/>
                      <a:pt x="329" y="238"/>
                    </a:cubicBezTo>
                    <a:cubicBezTo>
                      <a:pt x="326" y="238"/>
                      <a:pt x="325" y="238"/>
                      <a:pt x="323" y="238"/>
                    </a:cubicBezTo>
                    <a:cubicBezTo>
                      <a:pt x="313" y="238"/>
                      <a:pt x="302" y="223"/>
                      <a:pt x="302" y="213"/>
                    </a:cubicBezTo>
                    <a:cubicBezTo>
                      <a:pt x="297" y="213"/>
                      <a:pt x="293" y="213"/>
                      <a:pt x="289" y="213"/>
                    </a:cubicBezTo>
                    <a:cubicBezTo>
                      <a:pt x="283" y="213"/>
                      <a:pt x="285" y="204"/>
                      <a:pt x="283" y="201"/>
                    </a:cubicBezTo>
                    <a:cubicBezTo>
                      <a:pt x="278" y="204"/>
                      <a:pt x="268" y="204"/>
                      <a:pt x="268" y="209"/>
                    </a:cubicBezTo>
                    <a:cubicBezTo>
                      <a:pt x="268" y="210"/>
                      <a:pt x="270" y="212"/>
                      <a:pt x="270" y="212"/>
                    </a:cubicBezTo>
                    <a:cubicBezTo>
                      <a:pt x="270" y="214"/>
                      <a:pt x="269" y="217"/>
                      <a:pt x="269" y="220"/>
                    </a:cubicBezTo>
                    <a:cubicBezTo>
                      <a:pt x="269" y="226"/>
                      <a:pt x="273" y="229"/>
                      <a:pt x="278" y="231"/>
                    </a:cubicBezTo>
                    <a:cubicBezTo>
                      <a:pt x="285" y="233"/>
                      <a:pt x="288" y="240"/>
                      <a:pt x="289" y="244"/>
                    </a:cubicBezTo>
                    <a:cubicBezTo>
                      <a:pt x="291" y="250"/>
                      <a:pt x="294" y="257"/>
                      <a:pt x="298" y="259"/>
                    </a:cubicBezTo>
                    <a:cubicBezTo>
                      <a:pt x="304" y="262"/>
                      <a:pt x="309" y="260"/>
                      <a:pt x="315" y="260"/>
                    </a:cubicBezTo>
                    <a:cubicBezTo>
                      <a:pt x="315" y="261"/>
                      <a:pt x="315" y="263"/>
                      <a:pt x="315" y="264"/>
                    </a:cubicBezTo>
                    <a:cubicBezTo>
                      <a:pt x="313" y="269"/>
                      <a:pt x="323" y="271"/>
                      <a:pt x="326" y="272"/>
                    </a:cubicBezTo>
                    <a:cubicBezTo>
                      <a:pt x="335" y="277"/>
                      <a:pt x="345" y="280"/>
                      <a:pt x="344" y="290"/>
                    </a:cubicBezTo>
                    <a:cubicBezTo>
                      <a:pt x="340" y="289"/>
                      <a:pt x="337" y="283"/>
                      <a:pt x="330" y="283"/>
                    </a:cubicBezTo>
                    <a:cubicBezTo>
                      <a:pt x="325" y="283"/>
                      <a:pt x="320" y="286"/>
                      <a:pt x="320" y="290"/>
                    </a:cubicBezTo>
                    <a:cubicBezTo>
                      <a:pt x="320" y="296"/>
                      <a:pt x="328" y="297"/>
                      <a:pt x="328" y="303"/>
                    </a:cubicBezTo>
                    <a:cubicBezTo>
                      <a:pt x="328" y="305"/>
                      <a:pt x="323" y="305"/>
                      <a:pt x="323" y="305"/>
                    </a:cubicBezTo>
                    <a:cubicBezTo>
                      <a:pt x="319" y="309"/>
                      <a:pt x="319" y="318"/>
                      <a:pt x="313" y="318"/>
                    </a:cubicBezTo>
                    <a:cubicBezTo>
                      <a:pt x="310" y="318"/>
                      <a:pt x="308" y="317"/>
                      <a:pt x="308" y="315"/>
                    </a:cubicBezTo>
                    <a:cubicBezTo>
                      <a:pt x="314" y="315"/>
                      <a:pt x="316" y="309"/>
                      <a:pt x="316" y="303"/>
                    </a:cubicBezTo>
                    <a:cubicBezTo>
                      <a:pt x="316" y="297"/>
                      <a:pt x="312" y="295"/>
                      <a:pt x="311" y="291"/>
                    </a:cubicBezTo>
                    <a:cubicBezTo>
                      <a:pt x="310" y="291"/>
                      <a:pt x="300" y="281"/>
                      <a:pt x="299" y="278"/>
                    </a:cubicBezTo>
                    <a:cubicBezTo>
                      <a:pt x="297" y="278"/>
                      <a:pt x="291" y="276"/>
                      <a:pt x="291" y="273"/>
                    </a:cubicBezTo>
                    <a:cubicBezTo>
                      <a:pt x="277" y="270"/>
                      <a:pt x="274" y="266"/>
                      <a:pt x="266" y="259"/>
                    </a:cubicBezTo>
                    <a:cubicBezTo>
                      <a:pt x="263" y="256"/>
                      <a:pt x="257" y="254"/>
                      <a:pt x="256" y="251"/>
                    </a:cubicBezTo>
                    <a:cubicBezTo>
                      <a:pt x="248" y="241"/>
                      <a:pt x="245" y="223"/>
                      <a:pt x="229" y="223"/>
                    </a:cubicBezTo>
                    <a:cubicBezTo>
                      <a:pt x="221" y="223"/>
                      <a:pt x="220" y="228"/>
                      <a:pt x="216" y="230"/>
                    </a:cubicBezTo>
                    <a:cubicBezTo>
                      <a:pt x="208" y="234"/>
                      <a:pt x="202" y="242"/>
                      <a:pt x="192" y="242"/>
                    </a:cubicBezTo>
                    <a:cubicBezTo>
                      <a:pt x="183" y="242"/>
                      <a:pt x="177" y="237"/>
                      <a:pt x="168" y="237"/>
                    </a:cubicBezTo>
                    <a:cubicBezTo>
                      <a:pt x="161" y="237"/>
                      <a:pt x="154" y="242"/>
                      <a:pt x="154" y="248"/>
                    </a:cubicBezTo>
                    <a:cubicBezTo>
                      <a:pt x="157" y="258"/>
                      <a:pt x="157" y="258"/>
                      <a:pt x="157" y="258"/>
                    </a:cubicBezTo>
                    <a:cubicBezTo>
                      <a:pt x="154" y="267"/>
                      <a:pt x="144" y="270"/>
                      <a:pt x="135" y="272"/>
                    </a:cubicBezTo>
                    <a:cubicBezTo>
                      <a:pt x="127" y="274"/>
                      <a:pt x="114" y="292"/>
                      <a:pt x="114" y="302"/>
                    </a:cubicBezTo>
                    <a:cubicBezTo>
                      <a:pt x="114" y="305"/>
                      <a:pt x="117" y="306"/>
                      <a:pt x="119" y="307"/>
                    </a:cubicBezTo>
                    <a:cubicBezTo>
                      <a:pt x="113" y="316"/>
                      <a:pt x="110" y="321"/>
                      <a:pt x="101" y="326"/>
                    </a:cubicBezTo>
                    <a:cubicBezTo>
                      <a:pt x="96" y="328"/>
                      <a:pt x="95" y="340"/>
                      <a:pt x="86" y="337"/>
                    </a:cubicBezTo>
                    <a:cubicBezTo>
                      <a:pt x="86" y="337"/>
                      <a:pt x="86" y="337"/>
                      <a:pt x="86" y="337"/>
                    </a:cubicBezTo>
                    <a:cubicBezTo>
                      <a:pt x="82" y="336"/>
                      <a:pt x="75" y="338"/>
                      <a:pt x="72" y="338"/>
                    </a:cubicBezTo>
                    <a:cubicBezTo>
                      <a:pt x="62" y="338"/>
                      <a:pt x="56" y="347"/>
                      <a:pt x="46" y="347"/>
                    </a:cubicBezTo>
                    <a:cubicBezTo>
                      <a:pt x="40" y="347"/>
                      <a:pt x="39" y="331"/>
                      <a:pt x="29" y="331"/>
                    </a:cubicBezTo>
                    <a:cubicBezTo>
                      <a:pt x="22" y="331"/>
                      <a:pt x="17" y="334"/>
                      <a:pt x="10" y="334"/>
                    </a:cubicBezTo>
                    <a:cubicBezTo>
                      <a:pt x="8" y="334"/>
                      <a:pt x="7" y="332"/>
                      <a:pt x="7" y="330"/>
                    </a:cubicBezTo>
                    <a:cubicBezTo>
                      <a:pt x="7" y="321"/>
                      <a:pt x="7" y="318"/>
                      <a:pt x="7" y="313"/>
                    </a:cubicBezTo>
                    <a:cubicBezTo>
                      <a:pt x="3" y="313"/>
                      <a:pt x="0" y="310"/>
                      <a:pt x="0" y="306"/>
                    </a:cubicBezTo>
                    <a:cubicBezTo>
                      <a:pt x="0" y="301"/>
                      <a:pt x="4" y="299"/>
                      <a:pt x="4" y="296"/>
                    </a:cubicBezTo>
                    <a:cubicBezTo>
                      <a:pt x="4" y="285"/>
                      <a:pt x="8" y="274"/>
                      <a:pt x="8" y="262"/>
                    </a:cubicBezTo>
                    <a:cubicBezTo>
                      <a:pt x="8" y="256"/>
                      <a:pt x="4" y="250"/>
                      <a:pt x="4" y="246"/>
                    </a:cubicBezTo>
                    <a:cubicBezTo>
                      <a:pt x="4" y="243"/>
                      <a:pt x="19" y="234"/>
                      <a:pt x="21" y="234"/>
                    </a:cubicBezTo>
                    <a:cubicBezTo>
                      <a:pt x="23" y="234"/>
                      <a:pt x="25" y="236"/>
                      <a:pt x="28" y="235"/>
                    </a:cubicBezTo>
                    <a:cubicBezTo>
                      <a:pt x="48" y="235"/>
                      <a:pt x="48" y="235"/>
                      <a:pt x="48" y="235"/>
                    </a:cubicBezTo>
                    <a:cubicBezTo>
                      <a:pt x="49" y="237"/>
                      <a:pt x="53" y="238"/>
                      <a:pt x="55" y="238"/>
                    </a:cubicBezTo>
                    <a:cubicBezTo>
                      <a:pt x="76" y="238"/>
                      <a:pt x="76" y="238"/>
                      <a:pt x="76" y="238"/>
                    </a:cubicBezTo>
                    <a:cubicBezTo>
                      <a:pt x="82" y="237"/>
                      <a:pt x="84" y="240"/>
                      <a:pt x="89" y="240"/>
                    </a:cubicBezTo>
                    <a:cubicBezTo>
                      <a:pt x="92" y="240"/>
                      <a:pt x="98" y="238"/>
                      <a:pt x="100" y="238"/>
                    </a:cubicBezTo>
                    <a:cubicBezTo>
                      <a:pt x="100" y="229"/>
                      <a:pt x="105" y="226"/>
                      <a:pt x="105" y="218"/>
                    </a:cubicBezTo>
                    <a:cubicBezTo>
                      <a:pt x="105" y="216"/>
                      <a:pt x="105" y="208"/>
                      <a:pt x="105" y="206"/>
                    </a:cubicBezTo>
                    <a:cubicBezTo>
                      <a:pt x="104" y="206"/>
                      <a:pt x="104" y="206"/>
                      <a:pt x="104" y="206"/>
                    </a:cubicBezTo>
                    <a:cubicBezTo>
                      <a:pt x="105" y="205"/>
                      <a:pt x="106" y="201"/>
                      <a:pt x="106" y="200"/>
                    </a:cubicBezTo>
                    <a:cubicBezTo>
                      <a:pt x="106" y="196"/>
                      <a:pt x="103" y="197"/>
                      <a:pt x="103" y="193"/>
                    </a:cubicBezTo>
                    <a:cubicBezTo>
                      <a:pt x="94" y="193"/>
                      <a:pt x="92" y="185"/>
                      <a:pt x="92" y="178"/>
                    </a:cubicBezTo>
                    <a:cubicBezTo>
                      <a:pt x="89" y="178"/>
                      <a:pt x="89" y="175"/>
                      <a:pt x="87" y="175"/>
                    </a:cubicBezTo>
                    <a:cubicBezTo>
                      <a:pt x="79" y="173"/>
                      <a:pt x="60" y="169"/>
                      <a:pt x="60" y="163"/>
                    </a:cubicBezTo>
                    <a:cubicBezTo>
                      <a:pt x="60" y="163"/>
                      <a:pt x="60" y="161"/>
                      <a:pt x="60" y="161"/>
                    </a:cubicBezTo>
                    <a:cubicBezTo>
                      <a:pt x="60" y="157"/>
                      <a:pt x="72" y="154"/>
                      <a:pt x="76" y="153"/>
                    </a:cubicBezTo>
                    <a:cubicBezTo>
                      <a:pt x="78" y="156"/>
                      <a:pt x="85" y="157"/>
                      <a:pt x="88" y="157"/>
                    </a:cubicBezTo>
                    <a:cubicBezTo>
                      <a:pt x="92" y="157"/>
                      <a:pt x="97" y="156"/>
                      <a:pt x="98" y="155"/>
                    </a:cubicBezTo>
                    <a:cubicBezTo>
                      <a:pt x="98" y="152"/>
                      <a:pt x="98" y="152"/>
                      <a:pt x="98" y="152"/>
                    </a:cubicBezTo>
                    <a:cubicBezTo>
                      <a:pt x="95" y="151"/>
                      <a:pt x="97" y="145"/>
                      <a:pt x="96" y="143"/>
                    </a:cubicBezTo>
                    <a:cubicBezTo>
                      <a:pt x="96" y="140"/>
                      <a:pt x="96" y="140"/>
                      <a:pt x="96" y="140"/>
                    </a:cubicBezTo>
                    <a:cubicBezTo>
                      <a:pt x="101" y="140"/>
                      <a:pt x="101" y="140"/>
                      <a:pt x="101" y="140"/>
                    </a:cubicBezTo>
                    <a:cubicBezTo>
                      <a:pt x="104" y="143"/>
                      <a:pt x="109" y="145"/>
                      <a:pt x="114" y="145"/>
                    </a:cubicBezTo>
                    <a:cubicBezTo>
                      <a:pt x="117" y="145"/>
                      <a:pt x="120" y="142"/>
                      <a:pt x="121" y="139"/>
                    </a:cubicBezTo>
                    <a:cubicBezTo>
                      <a:pt x="135" y="139"/>
                      <a:pt x="138" y="129"/>
                      <a:pt x="141" y="119"/>
                    </a:cubicBezTo>
                    <a:cubicBezTo>
                      <a:pt x="143" y="119"/>
                      <a:pt x="145" y="118"/>
                      <a:pt x="147" y="118"/>
                    </a:cubicBezTo>
                    <a:cubicBezTo>
                      <a:pt x="150" y="117"/>
                      <a:pt x="167" y="110"/>
                      <a:pt x="169" y="108"/>
                    </a:cubicBezTo>
                    <a:cubicBezTo>
                      <a:pt x="173" y="104"/>
                      <a:pt x="171" y="99"/>
                      <a:pt x="171" y="94"/>
                    </a:cubicBezTo>
                    <a:cubicBezTo>
                      <a:pt x="171" y="92"/>
                      <a:pt x="175" y="89"/>
                      <a:pt x="176" y="89"/>
                    </a:cubicBezTo>
                    <a:cubicBezTo>
                      <a:pt x="182" y="83"/>
                      <a:pt x="188" y="76"/>
                      <a:pt x="198" y="76"/>
                    </a:cubicBezTo>
                    <a:cubicBezTo>
                      <a:pt x="204" y="76"/>
                      <a:pt x="201" y="77"/>
                      <a:pt x="204" y="76"/>
                    </a:cubicBezTo>
                    <a:cubicBezTo>
                      <a:pt x="206" y="77"/>
                      <a:pt x="207" y="74"/>
                      <a:pt x="208" y="73"/>
                    </a:cubicBezTo>
                    <a:cubicBezTo>
                      <a:pt x="211" y="70"/>
                      <a:pt x="215" y="72"/>
                      <a:pt x="219" y="72"/>
                    </a:cubicBezTo>
                    <a:cubicBezTo>
                      <a:pt x="221" y="72"/>
                      <a:pt x="229" y="68"/>
                      <a:pt x="229" y="65"/>
                    </a:cubicBezTo>
                    <a:cubicBezTo>
                      <a:pt x="229" y="63"/>
                      <a:pt x="225" y="54"/>
                      <a:pt x="225" y="54"/>
                    </a:cubicBezTo>
                    <a:cubicBezTo>
                      <a:pt x="224" y="42"/>
                      <a:pt x="217" y="38"/>
                      <a:pt x="217" y="28"/>
                    </a:cubicBezTo>
                    <a:cubicBezTo>
                      <a:pt x="217" y="9"/>
                      <a:pt x="234" y="8"/>
                      <a:pt x="245" y="0"/>
                    </a:cubicBezTo>
                    <a:cubicBezTo>
                      <a:pt x="245" y="5"/>
                      <a:pt x="245" y="5"/>
                      <a:pt x="245" y="5"/>
                    </a:cubicBezTo>
                    <a:cubicBezTo>
                      <a:pt x="243" y="10"/>
                      <a:pt x="242" y="12"/>
                      <a:pt x="242" y="17"/>
                    </a:cubicBezTo>
                    <a:cubicBezTo>
                      <a:pt x="242" y="21"/>
                      <a:pt x="247" y="22"/>
                      <a:pt x="251" y="22"/>
                    </a:cubicBezTo>
                    <a:cubicBezTo>
                      <a:pt x="251" y="23"/>
                      <a:pt x="251" y="24"/>
                      <a:pt x="251" y="25"/>
                    </a:cubicBezTo>
                    <a:cubicBezTo>
                      <a:pt x="251" y="27"/>
                      <a:pt x="247" y="28"/>
                      <a:pt x="245" y="29"/>
                    </a:cubicBezTo>
                    <a:cubicBezTo>
                      <a:pt x="241" y="34"/>
                      <a:pt x="236" y="38"/>
                      <a:pt x="236" y="46"/>
                    </a:cubicBezTo>
                    <a:cubicBezTo>
                      <a:pt x="236" y="50"/>
                      <a:pt x="238" y="53"/>
                      <a:pt x="240" y="54"/>
                    </a:cubicBezTo>
                    <a:cubicBezTo>
                      <a:pt x="240" y="56"/>
                      <a:pt x="241" y="57"/>
                      <a:pt x="240" y="59"/>
                    </a:cubicBezTo>
                    <a:cubicBezTo>
                      <a:pt x="245" y="59"/>
                      <a:pt x="247" y="60"/>
                      <a:pt x="251" y="60"/>
                    </a:cubicBezTo>
                    <a:cubicBezTo>
                      <a:pt x="252" y="63"/>
                      <a:pt x="253" y="66"/>
                      <a:pt x="254" y="66"/>
                    </a:cubicBezTo>
                    <a:cubicBezTo>
                      <a:pt x="266" y="66"/>
                      <a:pt x="274" y="56"/>
                      <a:pt x="285" y="57"/>
                    </a:cubicBezTo>
                    <a:cubicBezTo>
                      <a:pt x="284" y="59"/>
                      <a:pt x="282" y="60"/>
                      <a:pt x="282" y="62"/>
                    </a:cubicBezTo>
                    <a:cubicBezTo>
                      <a:pt x="282" y="63"/>
                      <a:pt x="289" y="68"/>
                      <a:pt x="289" y="68"/>
                    </a:cubicBezTo>
                    <a:cubicBezTo>
                      <a:pt x="294" y="68"/>
                      <a:pt x="295" y="65"/>
                      <a:pt x="297" y="64"/>
                    </a:cubicBezTo>
                    <a:cubicBezTo>
                      <a:pt x="304" y="60"/>
                      <a:pt x="310" y="62"/>
                      <a:pt x="317" y="59"/>
                    </a:cubicBezTo>
                    <a:cubicBezTo>
                      <a:pt x="321" y="57"/>
                      <a:pt x="328" y="50"/>
                      <a:pt x="333" y="50"/>
                    </a:cubicBezTo>
                    <a:cubicBezTo>
                      <a:pt x="339" y="50"/>
                      <a:pt x="345" y="51"/>
                      <a:pt x="348" y="52"/>
                    </a:cubicBezTo>
                    <a:cubicBezTo>
                      <a:pt x="347" y="54"/>
                      <a:pt x="346" y="56"/>
                      <a:pt x="346" y="57"/>
                    </a:cubicBezTo>
                    <a:cubicBezTo>
                      <a:pt x="358" y="57"/>
                      <a:pt x="370" y="55"/>
                      <a:pt x="378" y="55"/>
                    </a:cubicBezTo>
                    <a:cubicBezTo>
                      <a:pt x="386" y="55"/>
                      <a:pt x="392" y="54"/>
                      <a:pt x="401" y="54"/>
                    </a:cubicBezTo>
                    <a:cubicBezTo>
                      <a:pt x="410" y="54"/>
                      <a:pt x="414" y="70"/>
                      <a:pt x="414" y="80"/>
                    </a:cubicBezTo>
                    <a:cubicBezTo>
                      <a:pt x="414" y="86"/>
                      <a:pt x="408" y="89"/>
                      <a:pt x="408" y="95"/>
                    </a:cubicBezTo>
                    <a:cubicBezTo>
                      <a:pt x="408" y="104"/>
                      <a:pt x="416" y="110"/>
                      <a:pt x="416" y="118"/>
                    </a:cubicBezTo>
                    <a:cubicBezTo>
                      <a:pt x="416" y="123"/>
                      <a:pt x="408" y="125"/>
                      <a:pt x="406" y="128"/>
                    </a:cubicBezTo>
                    <a:cubicBezTo>
                      <a:pt x="401" y="136"/>
                      <a:pt x="399" y="143"/>
                      <a:pt x="399" y="153"/>
                    </a:cubicBezTo>
                    <a:cubicBezTo>
                      <a:pt x="399" y="166"/>
                      <a:pt x="408" y="163"/>
                      <a:pt x="418" y="163"/>
                    </a:cubicBezTo>
                    <a:cubicBezTo>
                      <a:pt x="432" y="163"/>
                      <a:pt x="439" y="157"/>
                      <a:pt x="450" y="157"/>
                    </a:cubicBezTo>
                    <a:cubicBezTo>
                      <a:pt x="461" y="157"/>
                      <a:pt x="459" y="180"/>
                      <a:pt x="470" y="180"/>
                    </a:cubicBezTo>
                    <a:cubicBezTo>
                      <a:pt x="470" y="198"/>
                      <a:pt x="470" y="198"/>
                      <a:pt x="470" y="198"/>
                    </a:cubicBezTo>
                    <a:cubicBezTo>
                      <a:pt x="470" y="200"/>
                      <a:pt x="471" y="201"/>
                      <a:pt x="472" y="201"/>
                    </a:cubicBezTo>
                    <a:cubicBezTo>
                      <a:pt x="474" y="204"/>
                      <a:pt x="474" y="204"/>
                      <a:pt x="474" y="204"/>
                    </a:cubicBezTo>
                    <a:cubicBezTo>
                      <a:pt x="476" y="204"/>
                      <a:pt x="482" y="202"/>
                      <a:pt x="485" y="201"/>
                    </a:cubicBezTo>
                    <a:cubicBezTo>
                      <a:pt x="485" y="204"/>
                      <a:pt x="485" y="206"/>
                      <a:pt x="485" y="208"/>
                    </a:cubicBezTo>
                    <a:cubicBezTo>
                      <a:pt x="481" y="209"/>
                      <a:pt x="476" y="211"/>
                      <a:pt x="476" y="2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Freeform 28"/>
              <p:cNvSpPr/>
              <p:nvPr/>
            </p:nvSpPr>
            <p:spPr bwMode="auto">
              <a:xfrm>
                <a:off x="4219575" y="1841500"/>
                <a:ext cx="73025" cy="87313"/>
              </a:xfrm>
              <a:custGeom>
                <a:avLst/>
                <a:gdLst/>
                <a:ahLst/>
                <a:cxnLst>
                  <a:cxn ang="0">
                    <a:pos x="9" y="19"/>
                  </a:cxn>
                  <a:cxn ang="0">
                    <a:pos x="22" y="14"/>
                  </a:cxn>
                  <a:cxn ang="0">
                    <a:pos x="19" y="8"/>
                  </a:cxn>
                  <a:cxn ang="0">
                    <a:pos x="32" y="0"/>
                  </a:cxn>
                  <a:cxn ang="0">
                    <a:pos x="40" y="0"/>
                  </a:cxn>
                  <a:cxn ang="0">
                    <a:pos x="55" y="18"/>
                  </a:cxn>
                  <a:cxn ang="0">
                    <a:pos x="47" y="24"/>
                  </a:cxn>
                  <a:cxn ang="0">
                    <a:pos x="47" y="39"/>
                  </a:cxn>
                  <a:cxn ang="0">
                    <a:pos x="47" y="52"/>
                  </a:cxn>
                  <a:cxn ang="0">
                    <a:pos x="35" y="54"/>
                  </a:cxn>
                  <a:cxn ang="0">
                    <a:pos x="19" y="64"/>
                  </a:cxn>
                  <a:cxn ang="0">
                    <a:pos x="11" y="65"/>
                  </a:cxn>
                  <a:cxn ang="0">
                    <a:pos x="0" y="55"/>
                  </a:cxn>
                  <a:cxn ang="0">
                    <a:pos x="13" y="33"/>
                  </a:cxn>
                  <a:cxn ang="0">
                    <a:pos x="4" y="23"/>
                  </a:cxn>
                  <a:cxn ang="0">
                    <a:pos x="9" y="19"/>
                  </a:cxn>
                </a:cxnLst>
                <a:rect l="0" t="0" r="r" b="b"/>
                <a:pathLst>
                  <a:path w="55" h="65">
                    <a:moveTo>
                      <a:pt x="9" y="19"/>
                    </a:moveTo>
                    <a:cubicBezTo>
                      <a:pt x="12" y="19"/>
                      <a:pt x="19" y="16"/>
                      <a:pt x="22" y="14"/>
                    </a:cubicBezTo>
                    <a:cubicBezTo>
                      <a:pt x="20" y="11"/>
                      <a:pt x="19" y="10"/>
                      <a:pt x="19" y="8"/>
                    </a:cubicBezTo>
                    <a:cubicBezTo>
                      <a:pt x="19" y="5"/>
                      <a:pt x="28" y="0"/>
                      <a:pt x="32" y="0"/>
                    </a:cubicBezTo>
                    <a:cubicBezTo>
                      <a:pt x="35" y="0"/>
                      <a:pt x="37" y="0"/>
                      <a:pt x="40" y="0"/>
                    </a:cubicBezTo>
                    <a:cubicBezTo>
                      <a:pt x="50" y="0"/>
                      <a:pt x="55" y="10"/>
                      <a:pt x="55" y="18"/>
                    </a:cubicBezTo>
                    <a:cubicBezTo>
                      <a:pt x="55" y="21"/>
                      <a:pt x="47" y="21"/>
                      <a:pt x="47" y="24"/>
                    </a:cubicBezTo>
                    <a:cubicBezTo>
                      <a:pt x="47" y="27"/>
                      <a:pt x="47" y="39"/>
                      <a:pt x="47" y="39"/>
                    </a:cubicBezTo>
                    <a:cubicBezTo>
                      <a:pt x="47" y="43"/>
                      <a:pt x="50" y="48"/>
                      <a:pt x="47" y="52"/>
                    </a:cubicBezTo>
                    <a:cubicBezTo>
                      <a:pt x="44" y="54"/>
                      <a:pt x="40" y="54"/>
                      <a:pt x="35" y="54"/>
                    </a:cubicBezTo>
                    <a:cubicBezTo>
                      <a:pt x="28" y="54"/>
                      <a:pt x="23" y="61"/>
                      <a:pt x="19" y="64"/>
                    </a:cubicBezTo>
                    <a:cubicBezTo>
                      <a:pt x="17" y="65"/>
                      <a:pt x="13" y="65"/>
                      <a:pt x="11" y="65"/>
                    </a:cubicBezTo>
                    <a:cubicBezTo>
                      <a:pt x="6" y="65"/>
                      <a:pt x="0" y="60"/>
                      <a:pt x="0" y="55"/>
                    </a:cubicBezTo>
                    <a:cubicBezTo>
                      <a:pt x="0" y="44"/>
                      <a:pt x="11" y="43"/>
                      <a:pt x="13" y="33"/>
                    </a:cubicBezTo>
                    <a:cubicBezTo>
                      <a:pt x="8" y="30"/>
                      <a:pt x="4" y="28"/>
                      <a:pt x="4" y="23"/>
                    </a:cubicBezTo>
                    <a:cubicBezTo>
                      <a:pt x="4" y="18"/>
                      <a:pt x="8" y="19"/>
                      <a:pt x="9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Freeform 29"/>
              <p:cNvSpPr/>
              <p:nvPr/>
            </p:nvSpPr>
            <p:spPr bwMode="auto">
              <a:xfrm>
                <a:off x="4276725" y="1758950"/>
                <a:ext cx="139700" cy="203200"/>
              </a:xfrm>
              <a:custGeom>
                <a:avLst/>
                <a:gdLst/>
                <a:ahLst/>
                <a:cxnLst>
                  <a:cxn ang="0">
                    <a:pos x="96" y="102"/>
                  </a:cxn>
                  <a:cxn ang="0">
                    <a:pos x="91" y="128"/>
                  </a:cxn>
                  <a:cxn ang="0">
                    <a:pos x="100" y="133"/>
                  </a:cxn>
                  <a:cxn ang="0">
                    <a:pos x="70" y="139"/>
                  </a:cxn>
                  <a:cxn ang="0">
                    <a:pos x="39" y="141"/>
                  </a:cxn>
                  <a:cxn ang="0">
                    <a:pos x="26" y="148"/>
                  </a:cxn>
                  <a:cxn ang="0">
                    <a:pos x="16" y="152"/>
                  </a:cxn>
                  <a:cxn ang="0">
                    <a:pos x="32" y="133"/>
                  </a:cxn>
                  <a:cxn ang="0">
                    <a:pos x="46" y="124"/>
                  </a:cxn>
                  <a:cxn ang="0">
                    <a:pos x="26" y="123"/>
                  </a:cxn>
                  <a:cxn ang="0">
                    <a:pos x="19" y="123"/>
                  </a:cxn>
                  <a:cxn ang="0">
                    <a:pos x="28" y="96"/>
                  </a:cxn>
                  <a:cxn ang="0">
                    <a:pos x="48" y="81"/>
                  </a:cxn>
                  <a:cxn ang="0">
                    <a:pos x="40" y="70"/>
                  </a:cxn>
                  <a:cxn ang="0">
                    <a:pos x="26" y="72"/>
                  </a:cxn>
                  <a:cxn ang="0">
                    <a:pos x="23" y="59"/>
                  </a:cxn>
                  <a:cxn ang="0">
                    <a:pos x="16" y="49"/>
                  </a:cxn>
                  <a:cxn ang="0">
                    <a:pos x="12" y="55"/>
                  </a:cxn>
                  <a:cxn ang="0">
                    <a:pos x="14" y="45"/>
                  </a:cxn>
                  <a:cxn ang="0">
                    <a:pos x="8" y="38"/>
                  </a:cxn>
                  <a:cxn ang="0">
                    <a:pos x="11" y="29"/>
                  </a:cxn>
                  <a:cxn ang="0">
                    <a:pos x="8" y="20"/>
                  </a:cxn>
                  <a:cxn ang="0">
                    <a:pos x="12" y="21"/>
                  </a:cxn>
                  <a:cxn ang="0">
                    <a:pos x="16" y="14"/>
                  </a:cxn>
                  <a:cxn ang="0">
                    <a:pos x="25" y="0"/>
                  </a:cxn>
                  <a:cxn ang="0">
                    <a:pos x="42" y="4"/>
                  </a:cxn>
                  <a:cxn ang="0">
                    <a:pos x="33" y="19"/>
                  </a:cxn>
                  <a:cxn ang="0">
                    <a:pos x="47" y="46"/>
                  </a:cxn>
                  <a:cxn ang="0">
                    <a:pos x="53" y="50"/>
                  </a:cxn>
                  <a:cxn ang="0">
                    <a:pos x="84" y="89"/>
                  </a:cxn>
                  <a:cxn ang="0">
                    <a:pos x="87" y="102"/>
                  </a:cxn>
                  <a:cxn ang="0">
                    <a:pos x="92" y="102"/>
                  </a:cxn>
                </a:cxnLst>
                <a:rect l="0" t="0" r="r" b="b"/>
                <a:pathLst>
                  <a:path w="105" h="152">
                    <a:moveTo>
                      <a:pt x="90" y="103"/>
                    </a:moveTo>
                    <a:cubicBezTo>
                      <a:pt x="93" y="101"/>
                      <a:pt x="92" y="102"/>
                      <a:pt x="96" y="102"/>
                    </a:cubicBezTo>
                    <a:cubicBezTo>
                      <a:pt x="101" y="102"/>
                      <a:pt x="105" y="106"/>
                      <a:pt x="105" y="110"/>
                    </a:cubicBezTo>
                    <a:cubicBezTo>
                      <a:pt x="105" y="118"/>
                      <a:pt x="94" y="122"/>
                      <a:pt x="91" y="128"/>
                    </a:cubicBezTo>
                    <a:cubicBezTo>
                      <a:pt x="95" y="129"/>
                      <a:pt x="97" y="130"/>
                      <a:pt x="100" y="130"/>
                    </a:cubicBezTo>
                    <a:cubicBezTo>
                      <a:pt x="100" y="133"/>
                      <a:pt x="100" y="133"/>
                      <a:pt x="100" y="133"/>
                    </a:cubicBezTo>
                    <a:cubicBezTo>
                      <a:pt x="96" y="137"/>
                      <a:pt x="93" y="139"/>
                      <a:pt x="87" y="139"/>
                    </a:cubicBezTo>
                    <a:cubicBezTo>
                      <a:pt x="82" y="139"/>
                      <a:pt x="72" y="139"/>
                      <a:pt x="70" y="139"/>
                    </a:cubicBezTo>
                    <a:cubicBezTo>
                      <a:pt x="65" y="139"/>
                      <a:pt x="53" y="143"/>
                      <a:pt x="47" y="143"/>
                    </a:cubicBezTo>
                    <a:cubicBezTo>
                      <a:pt x="44" y="143"/>
                      <a:pt x="42" y="141"/>
                      <a:pt x="39" y="141"/>
                    </a:cubicBezTo>
                    <a:cubicBezTo>
                      <a:pt x="34" y="141"/>
                      <a:pt x="32" y="144"/>
                      <a:pt x="32" y="148"/>
                    </a:cubicBezTo>
                    <a:cubicBezTo>
                      <a:pt x="26" y="148"/>
                      <a:pt x="26" y="148"/>
                      <a:pt x="26" y="148"/>
                    </a:cubicBezTo>
                    <a:cubicBezTo>
                      <a:pt x="23" y="148"/>
                      <a:pt x="21" y="150"/>
                      <a:pt x="19" y="152"/>
                    </a:cubicBezTo>
                    <a:cubicBezTo>
                      <a:pt x="16" y="152"/>
                      <a:pt x="16" y="152"/>
                      <a:pt x="16" y="152"/>
                    </a:cubicBezTo>
                    <a:cubicBezTo>
                      <a:pt x="16" y="149"/>
                      <a:pt x="16" y="149"/>
                      <a:pt x="16" y="149"/>
                    </a:cubicBezTo>
                    <a:cubicBezTo>
                      <a:pt x="17" y="147"/>
                      <a:pt x="30" y="133"/>
                      <a:pt x="32" y="133"/>
                    </a:cubicBezTo>
                    <a:cubicBezTo>
                      <a:pt x="38" y="131"/>
                      <a:pt x="47" y="133"/>
                      <a:pt x="47" y="127"/>
                    </a:cubicBezTo>
                    <a:cubicBezTo>
                      <a:pt x="47" y="126"/>
                      <a:pt x="46" y="125"/>
                      <a:pt x="46" y="124"/>
                    </a:cubicBezTo>
                    <a:cubicBezTo>
                      <a:pt x="44" y="126"/>
                      <a:pt x="41" y="128"/>
                      <a:pt x="38" y="128"/>
                    </a:cubicBezTo>
                    <a:cubicBezTo>
                      <a:pt x="32" y="128"/>
                      <a:pt x="30" y="123"/>
                      <a:pt x="26" y="123"/>
                    </a:cubicBezTo>
                    <a:cubicBezTo>
                      <a:pt x="23" y="123"/>
                      <a:pt x="23" y="125"/>
                      <a:pt x="21" y="125"/>
                    </a:cubicBezTo>
                    <a:cubicBezTo>
                      <a:pt x="20" y="125"/>
                      <a:pt x="19" y="124"/>
                      <a:pt x="19" y="123"/>
                    </a:cubicBezTo>
                    <a:cubicBezTo>
                      <a:pt x="19" y="116"/>
                      <a:pt x="31" y="116"/>
                      <a:pt x="31" y="109"/>
                    </a:cubicBezTo>
                    <a:cubicBezTo>
                      <a:pt x="31" y="103"/>
                      <a:pt x="28" y="101"/>
                      <a:pt x="28" y="96"/>
                    </a:cubicBezTo>
                    <a:cubicBezTo>
                      <a:pt x="36" y="96"/>
                      <a:pt x="45" y="92"/>
                      <a:pt x="48" y="88"/>
                    </a:cubicBezTo>
                    <a:cubicBezTo>
                      <a:pt x="48" y="81"/>
                      <a:pt x="48" y="81"/>
                      <a:pt x="48" y="81"/>
                    </a:cubicBezTo>
                    <a:cubicBezTo>
                      <a:pt x="43" y="82"/>
                      <a:pt x="37" y="81"/>
                      <a:pt x="37" y="77"/>
                    </a:cubicBezTo>
                    <a:cubicBezTo>
                      <a:pt x="37" y="73"/>
                      <a:pt x="39" y="72"/>
                      <a:pt x="40" y="70"/>
                    </a:cubicBezTo>
                    <a:cubicBezTo>
                      <a:pt x="39" y="70"/>
                      <a:pt x="38" y="70"/>
                      <a:pt x="36" y="70"/>
                    </a:cubicBezTo>
                    <a:cubicBezTo>
                      <a:pt x="32" y="70"/>
                      <a:pt x="30" y="72"/>
                      <a:pt x="26" y="72"/>
                    </a:cubicBezTo>
                    <a:cubicBezTo>
                      <a:pt x="22" y="72"/>
                      <a:pt x="19" y="72"/>
                      <a:pt x="19" y="69"/>
                    </a:cubicBezTo>
                    <a:cubicBezTo>
                      <a:pt x="19" y="65"/>
                      <a:pt x="23" y="63"/>
                      <a:pt x="23" y="59"/>
                    </a:cubicBezTo>
                    <a:cubicBezTo>
                      <a:pt x="23" y="55"/>
                      <a:pt x="22" y="55"/>
                      <a:pt x="23" y="51"/>
                    </a:cubicBezTo>
                    <a:cubicBezTo>
                      <a:pt x="20" y="51"/>
                      <a:pt x="17" y="50"/>
                      <a:pt x="16" y="49"/>
                    </a:cubicBezTo>
                    <a:cubicBezTo>
                      <a:pt x="14" y="52"/>
                      <a:pt x="15" y="54"/>
                      <a:pt x="16" y="55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12" y="52"/>
                      <a:pt x="12" y="51"/>
                      <a:pt x="12" y="48"/>
                    </a:cubicBezTo>
                    <a:cubicBezTo>
                      <a:pt x="12" y="47"/>
                      <a:pt x="13" y="46"/>
                      <a:pt x="14" y="45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2" y="41"/>
                      <a:pt x="8" y="40"/>
                      <a:pt x="8" y="38"/>
                    </a:cubicBezTo>
                    <a:cubicBezTo>
                      <a:pt x="8" y="36"/>
                      <a:pt x="11" y="32"/>
                      <a:pt x="11" y="32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4" y="27"/>
                      <a:pt x="0" y="26"/>
                      <a:pt x="0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3"/>
                      <a:pt x="10" y="24"/>
                      <a:pt x="11" y="24"/>
                    </a:cubicBezTo>
                    <a:cubicBezTo>
                      <a:pt x="12" y="24"/>
                      <a:pt x="12" y="22"/>
                      <a:pt x="12" y="21"/>
                    </a:cubicBezTo>
                    <a:cubicBezTo>
                      <a:pt x="12" y="21"/>
                      <a:pt x="10" y="20"/>
                      <a:pt x="10" y="19"/>
                    </a:cubicBezTo>
                    <a:cubicBezTo>
                      <a:pt x="10" y="15"/>
                      <a:pt x="13" y="14"/>
                      <a:pt x="16" y="14"/>
                    </a:cubicBezTo>
                    <a:cubicBezTo>
                      <a:pt x="16" y="10"/>
                      <a:pt x="18" y="8"/>
                      <a:pt x="18" y="6"/>
                    </a:cubicBezTo>
                    <a:cubicBezTo>
                      <a:pt x="18" y="4"/>
                      <a:pt x="23" y="0"/>
                      <a:pt x="25" y="0"/>
                    </a:cubicBezTo>
                    <a:cubicBezTo>
                      <a:pt x="30" y="0"/>
                      <a:pt x="35" y="0"/>
                      <a:pt x="38" y="0"/>
                    </a:cubicBezTo>
                    <a:cubicBezTo>
                      <a:pt x="40" y="0"/>
                      <a:pt x="42" y="3"/>
                      <a:pt x="42" y="4"/>
                    </a:cubicBezTo>
                    <a:cubicBezTo>
                      <a:pt x="42" y="10"/>
                      <a:pt x="33" y="10"/>
                      <a:pt x="31" y="16"/>
                    </a:cubicBezTo>
                    <a:cubicBezTo>
                      <a:pt x="31" y="17"/>
                      <a:pt x="32" y="18"/>
                      <a:pt x="33" y="19"/>
                    </a:cubicBezTo>
                    <a:cubicBezTo>
                      <a:pt x="59" y="19"/>
                      <a:pt x="59" y="19"/>
                      <a:pt x="59" y="19"/>
                    </a:cubicBezTo>
                    <a:cubicBezTo>
                      <a:pt x="60" y="32"/>
                      <a:pt x="47" y="37"/>
                      <a:pt x="47" y="46"/>
                    </a:cubicBezTo>
                    <a:cubicBezTo>
                      <a:pt x="45" y="47"/>
                      <a:pt x="44" y="48"/>
                      <a:pt x="43" y="50"/>
                    </a:cubicBezTo>
                    <a:cubicBezTo>
                      <a:pt x="48" y="51"/>
                      <a:pt x="50" y="49"/>
                      <a:pt x="53" y="50"/>
                    </a:cubicBezTo>
                    <a:cubicBezTo>
                      <a:pt x="62" y="53"/>
                      <a:pt x="60" y="63"/>
                      <a:pt x="66" y="69"/>
                    </a:cubicBezTo>
                    <a:cubicBezTo>
                      <a:pt x="73" y="76"/>
                      <a:pt x="84" y="79"/>
                      <a:pt x="84" y="89"/>
                    </a:cubicBezTo>
                    <a:cubicBezTo>
                      <a:pt x="84" y="93"/>
                      <a:pt x="89" y="95"/>
                      <a:pt x="89" y="99"/>
                    </a:cubicBezTo>
                    <a:cubicBezTo>
                      <a:pt x="89" y="100"/>
                      <a:pt x="88" y="101"/>
                      <a:pt x="87" y="102"/>
                    </a:cubicBezTo>
                    <a:cubicBezTo>
                      <a:pt x="87" y="105"/>
                      <a:pt x="87" y="105"/>
                      <a:pt x="87" y="105"/>
                    </a:cubicBezTo>
                    <a:cubicBezTo>
                      <a:pt x="90" y="104"/>
                      <a:pt x="90" y="103"/>
                      <a:pt x="92" y="102"/>
                    </a:cubicBezTo>
                    <a:lnTo>
                      <a:pt x="90" y="10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Freeform 31"/>
              <p:cNvSpPr/>
              <p:nvPr/>
            </p:nvSpPr>
            <p:spPr bwMode="auto">
              <a:xfrm>
                <a:off x="4592638" y="2203450"/>
                <a:ext cx="46038" cy="3016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8"/>
                  </a:cxn>
                  <a:cxn ang="0">
                    <a:pos x="7" y="10"/>
                  </a:cxn>
                  <a:cxn ang="0">
                    <a:pos x="27" y="21"/>
                  </a:cxn>
                  <a:cxn ang="0">
                    <a:pos x="30" y="23"/>
                  </a:cxn>
                  <a:cxn ang="0">
                    <a:pos x="33" y="20"/>
                  </a:cxn>
                  <a:cxn ang="0">
                    <a:pos x="31" y="13"/>
                  </a:cxn>
                  <a:cxn ang="0">
                    <a:pos x="33" y="8"/>
                  </a:cxn>
                  <a:cxn ang="0">
                    <a:pos x="35" y="3"/>
                  </a:cxn>
                  <a:cxn ang="0">
                    <a:pos x="20" y="6"/>
                  </a:cxn>
                  <a:cxn ang="0">
                    <a:pos x="0" y="5"/>
                  </a:cxn>
                </a:cxnLst>
                <a:rect l="0" t="0" r="r" b="b"/>
                <a:pathLst>
                  <a:path w="35" h="23">
                    <a:moveTo>
                      <a:pt x="0" y="5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2" y="10"/>
                      <a:pt x="5" y="10"/>
                      <a:pt x="7" y="10"/>
                    </a:cubicBezTo>
                    <a:cubicBezTo>
                      <a:pt x="14" y="12"/>
                      <a:pt x="19" y="20"/>
                      <a:pt x="27" y="21"/>
                    </a:cubicBezTo>
                    <a:cubicBezTo>
                      <a:pt x="27" y="23"/>
                      <a:pt x="29" y="23"/>
                      <a:pt x="30" y="23"/>
                    </a:cubicBezTo>
                    <a:cubicBezTo>
                      <a:pt x="32" y="23"/>
                      <a:pt x="33" y="21"/>
                      <a:pt x="33" y="20"/>
                    </a:cubicBezTo>
                    <a:cubicBezTo>
                      <a:pt x="33" y="17"/>
                      <a:pt x="31" y="16"/>
                      <a:pt x="31" y="13"/>
                    </a:cubicBezTo>
                    <a:cubicBezTo>
                      <a:pt x="31" y="11"/>
                      <a:pt x="33" y="8"/>
                      <a:pt x="33" y="8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28" y="2"/>
                      <a:pt x="25" y="6"/>
                      <a:pt x="20" y="6"/>
                    </a:cubicBezTo>
                    <a:cubicBezTo>
                      <a:pt x="14" y="6"/>
                      <a:pt x="10" y="0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Freeform 32"/>
              <p:cNvSpPr/>
              <p:nvPr/>
            </p:nvSpPr>
            <p:spPr bwMode="auto">
              <a:xfrm>
                <a:off x="4527550" y="2111375"/>
                <a:ext cx="15875" cy="30163"/>
              </a:xfrm>
              <a:custGeom>
                <a:avLst/>
                <a:gdLst/>
                <a:ahLst/>
                <a:cxnLst>
                  <a:cxn ang="0">
                    <a:pos x="3" y="5"/>
                  </a:cxn>
                  <a:cxn ang="0">
                    <a:pos x="10" y="0"/>
                  </a:cxn>
                  <a:cxn ang="0">
                    <a:pos x="12" y="5"/>
                  </a:cxn>
                  <a:cxn ang="0">
                    <a:pos x="8" y="23"/>
                  </a:cxn>
                  <a:cxn ang="0">
                    <a:pos x="0" y="6"/>
                  </a:cxn>
                  <a:cxn ang="0">
                    <a:pos x="3" y="5"/>
                  </a:cxn>
                </a:cxnLst>
                <a:rect l="0" t="0" r="r" b="b"/>
                <a:pathLst>
                  <a:path w="12" h="23">
                    <a:moveTo>
                      <a:pt x="3" y="5"/>
                    </a:moveTo>
                    <a:cubicBezTo>
                      <a:pt x="6" y="5"/>
                      <a:pt x="8" y="1"/>
                      <a:pt x="10" y="0"/>
                    </a:cubicBezTo>
                    <a:cubicBezTo>
                      <a:pt x="10" y="3"/>
                      <a:pt x="11" y="5"/>
                      <a:pt x="12" y="5"/>
                    </a:cubicBezTo>
                    <a:cubicBezTo>
                      <a:pt x="11" y="11"/>
                      <a:pt x="10" y="20"/>
                      <a:pt x="8" y="23"/>
                    </a:cubicBezTo>
                    <a:cubicBezTo>
                      <a:pt x="4" y="22"/>
                      <a:pt x="2" y="9"/>
                      <a:pt x="0" y="6"/>
                    </a:cubicBezTo>
                    <a:cubicBezTo>
                      <a:pt x="1" y="6"/>
                      <a:pt x="2" y="5"/>
                      <a:pt x="3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Freeform 33"/>
              <p:cNvSpPr/>
              <p:nvPr/>
            </p:nvSpPr>
            <p:spPr bwMode="auto">
              <a:xfrm>
                <a:off x="4524375" y="2144713"/>
                <a:ext cx="25400" cy="44450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6"/>
                  </a:cxn>
                  <a:cxn ang="0">
                    <a:pos x="9" y="0"/>
                  </a:cxn>
                  <a:cxn ang="0">
                    <a:pos x="15" y="3"/>
                  </a:cxn>
                  <a:cxn ang="0">
                    <a:pos x="18" y="21"/>
                  </a:cxn>
                  <a:cxn ang="0">
                    <a:pos x="6" y="33"/>
                  </a:cxn>
                  <a:cxn ang="0">
                    <a:pos x="2" y="24"/>
                  </a:cxn>
                  <a:cxn ang="0">
                    <a:pos x="5" y="15"/>
                  </a:cxn>
                </a:cxnLst>
                <a:rect l="0" t="0" r="r" b="b"/>
                <a:pathLst>
                  <a:path w="19" h="33">
                    <a:moveTo>
                      <a:pt x="5" y="15"/>
                    </a:moveTo>
                    <a:cubicBezTo>
                      <a:pt x="5" y="12"/>
                      <a:pt x="1" y="9"/>
                      <a:pt x="0" y="6"/>
                    </a:cubicBezTo>
                    <a:cubicBezTo>
                      <a:pt x="5" y="4"/>
                      <a:pt x="5" y="0"/>
                      <a:pt x="9" y="0"/>
                    </a:cubicBezTo>
                    <a:cubicBezTo>
                      <a:pt x="13" y="0"/>
                      <a:pt x="14" y="3"/>
                      <a:pt x="15" y="3"/>
                    </a:cubicBezTo>
                    <a:cubicBezTo>
                      <a:pt x="19" y="10"/>
                      <a:pt x="18" y="14"/>
                      <a:pt x="18" y="21"/>
                    </a:cubicBezTo>
                    <a:cubicBezTo>
                      <a:pt x="18" y="27"/>
                      <a:pt x="10" y="33"/>
                      <a:pt x="6" y="33"/>
                    </a:cubicBezTo>
                    <a:cubicBezTo>
                      <a:pt x="2" y="33"/>
                      <a:pt x="2" y="27"/>
                      <a:pt x="2" y="24"/>
                    </a:cubicBezTo>
                    <a:cubicBezTo>
                      <a:pt x="2" y="20"/>
                      <a:pt x="5" y="18"/>
                      <a:pt x="5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8" name="Freeform 34"/>
              <p:cNvSpPr/>
              <p:nvPr/>
            </p:nvSpPr>
            <p:spPr bwMode="auto">
              <a:xfrm>
                <a:off x="4429125" y="2171700"/>
                <a:ext cx="12700" cy="9525"/>
              </a:xfrm>
              <a:custGeom>
                <a:avLst/>
                <a:gdLst/>
                <a:ahLst/>
                <a:cxnLst>
                  <a:cxn ang="0">
                    <a:pos x="9" y="5"/>
                  </a:cxn>
                  <a:cxn ang="0">
                    <a:pos x="6" y="7"/>
                  </a:cxn>
                  <a:cxn ang="0">
                    <a:pos x="0" y="3"/>
                  </a:cxn>
                  <a:cxn ang="0">
                    <a:pos x="7" y="0"/>
                  </a:cxn>
                  <a:cxn ang="0">
                    <a:pos x="9" y="5"/>
                  </a:cxn>
                </a:cxnLst>
                <a:rect l="0" t="0" r="r" b="b"/>
                <a:pathLst>
                  <a:path w="9" h="7">
                    <a:moveTo>
                      <a:pt x="9" y="5"/>
                    </a:moveTo>
                    <a:cubicBezTo>
                      <a:pt x="9" y="6"/>
                      <a:pt x="7" y="7"/>
                      <a:pt x="6" y="7"/>
                    </a:cubicBezTo>
                    <a:cubicBezTo>
                      <a:pt x="4" y="7"/>
                      <a:pt x="1" y="3"/>
                      <a:pt x="0" y="3"/>
                    </a:cubicBezTo>
                    <a:cubicBezTo>
                      <a:pt x="3" y="2"/>
                      <a:pt x="5" y="0"/>
                      <a:pt x="7" y="0"/>
                    </a:cubicBezTo>
                    <a:cubicBezTo>
                      <a:pt x="7" y="1"/>
                      <a:pt x="9" y="3"/>
                      <a:pt x="9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Freeform 35"/>
              <p:cNvSpPr/>
              <p:nvPr/>
            </p:nvSpPr>
            <p:spPr bwMode="auto">
              <a:xfrm>
                <a:off x="4551363" y="1833563"/>
                <a:ext cx="15875" cy="19050"/>
              </a:xfrm>
              <a:custGeom>
                <a:avLst/>
                <a:gdLst/>
                <a:ahLst/>
                <a:cxnLst>
                  <a:cxn ang="0">
                    <a:pos x="11" y="10"/>
                  </a:cxn>
                  <a:cxn ang="0">
                    <a:pos x="0" y="5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12" y="9"/>
                  </a:cxn>
                  <a:cxn ang="0">
                    <a:pos x="11" y="14"/>
                  </a:cxn>
                  <a:cxn ang="0">
                    <a:pos x="11" y="10"/>
                  </a:cxn>
                </a:cxnLst>
                <a:rect l="0" t="0" r="r" b="b"/>
                <a:pathLst>
                  <a:path w="12" h="14">
                    <a:moveTo>
                      <a:pt x="11" y="10"/>
                    </a:moveTo>
                    <a:cubicBezTo>
                      <a:pt x="5" y="10"/>
                      <a:pt x="0" y="9"/>
                      <a:pt x="0" y="5"/>
                    </a:cubicBezTo>
                    <a:cubicBezTo>
                      <a:pt x="0" y="3"/>
                      <a:pt x="0" y="2"/>
                      <a:pt x="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6"/>
                      <a:pt x="12" y="5"/>
                      <a:pt x="12" y="9"/>
                    </a:cubicBezTo>
                    <a:cubicBezTo>
                      <a:pt x="12" y="13"/>
                      <a:pt x="11" y="12"/>
                      <a:pt x="11" y="14"/>
                    </a:cubicBezTo>
                    <a:cubicBezTo>
                      <a:pt x="11" y="13"/>
                      <a:pt x="11" y="12"/>
                      <a:pt x="11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0" name="Freeform 37"/>
              <p:cNvSpPr/>
              <p:nvPr/>
            </p:nvSpPr>
            <p:spPr bwMode="auto">
              <a:xfrm>
                <a:off x="4684713" y="1773238"/>
                <a:ext cx="15875" cy="23813"/>
              </a:xfrm>
              <a:custGeom>
                <a:avLst/>
                <a:gdLst/>
                <a:ahLst/>
                <a:cxnLst>
                  <a:cxn ang="0">
                    <a:pos x="8" y="6"/>
                  </a:cxn>
                  <a:cxn ang="0">
                    <a:pos x="1" y="17"/>
                  </a:cxn>
                  <a:cxn ang="0">
                    <a:pos x="1" y="11"/>
                  </a:cxn>
                  <a:cxn ang="0">
                    <a:pos x="11" y="0"/>
                  </a:cxn>
                  <a:cxn ang="0">
                    <a:pos x="8" y="6"/>
                  </a:cxn>
                </a:cxnLst>
                <a:rect l="0" t="0" r="r" b="b"/>
                <a:pathLst>
                  <a:path w="11" h="17">
                    <a:moveTo>
                      <a:pt x="8" y="6"/>
                    </a:moveTo>
                    <a:cubicBezTo>
                      <a:pt x="8" y="11"/>
                      <a:pt x="4" y="13"/>
                      <a:pt x="1" y="17"/>
                    </a:cubicBezTo>
                    <a:cubicBezTo>
                      <a:pt x="0" y="15"/>
                      <a:pt x="1" y="14"/>
                      <a:pt x="1" y="11"/>
                    </a:cubicBezTo>
                    <a:cubicBezTo>
                      <a:pt x="1" y="9"/>
                      <a:pt x="3" y="1"/>
                      <a:pt x="11" y="0"/>
                    </a:cubicBezTo>
                    <a:cubicBezTo>
                      <a:pt x="10" y="2"/>
                      <a:pt x="8" y="4"/>
                      <a:pt x="8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Freeform 38"/>
              <p:cNvSpPr/>
              <p:nvPr/>
            </p:nvSpPr>
            <p:spPr bwMode="auto">
              <a:xfrm>
                <a:off x="4746625" y="1744663"/>
                <a:ext cx="20638" cy="26988"/>
              </a:xfrm>
              <a:custGeom>
                <a:avLst/>
                <a:gdLst/>
                <a:ahLst/>
                <a:cxnLst>
                  <a:cxn ang="0">
                    <a:pos x="12" y="10"/>
                  </a:cxn>
                  <a:cxn ang="0">
                    <a:pos x="12" y="16"/>
                  </a:cxn>
                  <a:cxn ang="0">
                    <a:pos x="5" y="20"/>
                  </a:cxn>
                  <a:cxn ang="0">
                    <a:pos x="0" y="13"/>
                  </a:cxn>
                  <a:cxn ang="0">
                    <a:pos x="10" y="10"/>
                  </a:cxn>
                  <a:cxn ang="0">
                    <a:pos x="7" y="5"/>
                  </a:cxn>
                  <a:cxn ang="0">
                    <a:pos x="11" y="0"/>
                  </a:cxn>
                  <a:cxn ang="0">
                    <a:pos x="16" y="5"/>
                  </a:cxn>
                  <a:cxn ang="0">
                    <a:pos x="12" y="10"/>
                  </a:cxn>
                </a:cxnLst>
                <a:rect l="0" t="0" r="r" b="b"/>
                <a:pathLst>
                  <a:path w="16" h="20">
                    <a:moveTo>
                      <a:pt x="12" y="10"/>
                    </a:moveTo>
                    <a:cubicBezTo>
                      <a:pt x="12" y="12"/>
                      <a:pt x="12" y="14"/>
                      <a:pt x="12" y="16"/>
                    </a:cubicBezTo>
                    <a:cubicBezTo>
                      <a:pt x="12" y="17"/>
                      <a:pt x="6" y="20"/>
                      <a:pt x="5" y="20"/>
                    </a:cubicBezTo>
                    <a:cubicBezTo>
                      <a:pt x="1" y="20"/>
                      <a:pt x="0" y="16"/>
                      <a:pt x="0" y="13"/>
                    </a:cubicBezTo>
                    <a:cubicBezTo>
                      <a:pt x="4" y="13"/>
                      <a:pt x="6" y="10"/>
                      <a:pt x="10" y="10"/>
                    </a:cubicBezTo>
                    <a:cubicBezTo>
                      <a:pt x="9" y="8"/>
                      <a:pt x="7" y="7"/>
                      <a:pt x="7" y="5"/>
                    </a:cubicBezTo>
                    <a:cubicBezTo>
                      <a:pt x="7" y="2"/>
                      <a:pt x="11" y="0"/>
                      <a:pt x="11" y="0"/>
                    </a:cubicBezTo>
                    <a:cubicBezTo>
                      <a:pt x="13" y="3"/>
                      <a:pt x="14" y="4"/>
                      <a:pt x="16" y="5"/>
                    </a:cubicBezTo>
                    <a:cubicBezTo>
                      <a:pt x="15" y="7"/>
                      <a:pt x="13" y="10"/>
                      <a:pt x="12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3" name="文本框 22"/>
          <p:cNvSpPr txBox="1"/>
          <p:nvPr/>
        </p:nvSpPr>
        <p:spPr>
          <a:xfrm>
            <a:off x="6236970" y="3298190"/>
            <a:ext cx="498411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在区域构成上，2017年同2018年差别不大，但是有一个突出差异：2018年广东人民创业热情遭受到了剧烈打击。在2017年广东人民创业热情不下于北京，2018年就只能与上海一较长短了。</a:t>
            </a:r>
            <a:endParaRPr lang="zh-CN" altLang="en-US" sz="1200" dirty="0" smtClean="0">
              <a:solidFill>
                <a:schemeClr val="bg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6236970" y="2771775"/>
            <a:ext cx="1683385" cy="440055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35719" tIns="35719" rIns="35719" bIns="35719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100">
                <a:solidFill>
                  <a:srgbClr val="3D4D73"/>
                </a:solidFill>
                <a:latin typeface="+mn-ea"/>
              </a:defRPr>
            </a:lvl1pPr>
          </a:lstStyle>
          <a:p>
            <a:pPr indent="0" algn="l">
              <a:buNone/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相关数据说明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多边形"/>
          <p:cNvSpPr/>
          <p:nvPr/>
        </p:nvSpPr>
        <p:spPr>
          <a:xfrm>
            <a:off x="5422454" y="2283106"/>
            <a:ext cx="4661315" cy="2840403"/>
          </a:xfrm>
          <a:custGeom>
            <a:avLst/>
            <a:gdLst>
              <a:gd name="connsiteX0" fmla="*/ 2892057 w 4661315"/>
              <a:gd name="connsiteY0" fmla="*/ 0 h 2840403"/>
              <a:gd name="connsiteX1" fmla="*/ 4661315 w 4661315"/>
              <a:gd name="connsiteY1" fmla="*/ 1737658 h 2840403"/>
              <a:gd name="connsiteX2" fmla="*/ 0 w 4661315"/>
              <a:gd name="connsiteY2" fmla="*/ 2840403 h 2840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61315" h="2840403">
                <a:moveTo>
                  <a:pt x="2892057" y="0"/>
                </a:moveTo>
                <a:lnTo>
                  <a:pt x="4661315" y="1737658"/>
                </a:lnTo>
                <a:lnTo>
                  <a:pt x="0" y="28404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p>
            <a:pPr algn="ctr"/>
            <a:endParaRPr lang="id-ID"/>
          </a:p>
        </p:txBody>
      </p:sp>
      <p:sp>
        <p:nvSpPr>
          <p:cNvPr id="29" name="文本框1"/>
          <p:cNvSpPr txBox="1"/>
          <p:nvPr/>
        </p:nvSpPr>
        <p:spPr>
          <a:xfrm>
            <a:off x="678180" y="463272"/>
            <a:ext cx="2908177" cy="3585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85750" indent="-285750" algn="ctr">
              <a:lnSpc>
                <a:spcPct val="200000"/>
              </a:lnSpc>
              <a:buFont typeface="Wingdings" panose="05000000000000000000" pitchFamily="2" charset="2"/>
              <a:buChar char="n"/>
            </a:pPr>
            <a:endParaRPr lang="zh-CN" altLang="en-US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30" name="文本框1"/>
          <p:cNvSpPr txBox="1"/>
          <p:nvPr/>
        </p:nvSpPr>
        <p:spPr>
          <a:xfrm>
            <a:off x="678180" y="996535"/>
            <a:ext cx="2337850" cy="193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85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altLang="zh-CN" sz="855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78180" y="289560"/>
            <a:ext cx="1706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indent="0" algn="l">
              <a:lnSpc>
                <a:spcPct val="200000"/>
              </a:lnSpc>
              <a:buNone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工作亮点展示</a:t>
            </a:r>
            <a:endParaRPr lang="zh-CN" altLang="en-US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599440" y="1304290"/>
            <a:ext cx="106216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多边形"/>
          <p:cNvSpPr/>
          <p:nvPr/>
        </p:nvSpPr>
        <p:spPr>
          <a:xfrm>
            <a:off x="3362514" y="2760626"/>
            <a:ext cx="4661315" cy="2840403"/>
          </a:xfrm>
          <a:custGeom>
            <a:avLst/>
            <a:gdLst>
              <a:gd name="connsiteX0" fmla="*/ 2892057 w 4661315"/>
              <a:gd name="connsiteY0" fmla="*/ 0 h 2840403"/>
              <a:gd name="connsiteX1" fmla="*/ 4661315 w 4661315"/>
              <a:gd name="connsiteY1" fmla="*/ 1737658 h 2840403"/>
              <a:gd name="connsiteX2" fmla="*/ 0 w 4661315"/>
              <a:gd name="connsiteY2" fmla="*/ 2840403 h 2840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61315" h="2840403">
                <a:moveTo>
                  <a:pt x="2892057" y="0"/>
                </a:moveTo>
                <a:lnTo>
                  <a:pt x="4661315" y="1737658"/>
                </a:lnTo>
                <a:lnTo>
                  <a:pt x="0" y="284040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p>
            <a:pPr algn="ctr"/>
            <a:endParaRPr lang="id-ID"/>
          </a:p>
        </p:txBody>
      </p:sp>
      <p:sp>
        <p:nvSpPr>
          <p:cNvPr id="9" name="多边形"/>
          <p:cNvSpPr/>
          <p:nvPr/>
        </p:nvSpPr>
        <p:spPr>
          <a:xfrm>
            <a:off x="999044" y="3316251"/>
            <a:ext cx="4661315" cy="2840403"/>
          </a:xfrm>
          <a:custGeom>
            <a:avLst/>
            <a:gdLst>
              <a:gd name="connsiteX0" fmla="*/ 2892057 w 4661315"/>
              <a:gd name="connsiteY0" fmla="*/ 0 h 2840403"/>
              <a:gd name="connsiteX1" fmla="*/ 4661315 w 4661315"/>
              <a:gd name="connsiteY1" fmla="*/ 1737658 h 2840403"/>
              <a:gd name="connsiteX2" fmla="*/ 0 w 4661315"/>
              <a:gd name="connsiteY2" fmla="*/ 2840403 h 2840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61315" h="2840403">
                <a:moveTo>
                  <a:pt x="2892057" y="0"/>
                </a:moveTo>
                <a:lnTo>
                  <a:pt x="4661315" y="1737658"/>
                </a:lnTo>
                <a:lnTo>
                  <a:pt x="0" y="28404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p>
            <a:pPr algn="ctr"/>
            <a:endParaRPr lang="id-ID"/>
          </a:p>
        </p:txBody>
      </p:sp>
      <p:sp>
        <p:nvSpPr>
          <p:cNvPr id="12" name="文本框 11"/>
          <p:cNvSpPr txBox="1"/>
          <p:nvPr/>
        </p:nvSpPr>
        <p:spPr>
          <a:xfrm>
            <a:off x="678180" y="2140585"/>
            <a:ext cx="413131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在区域构成上，2017年同2018年差别不大，但是有一个突出差异：2018年广东人民创业热情遭受到了剧烈打击。在2017年广东人民创业热情不下于北京，2018年就只能与上海一较长短了。</a:t>
            </a:r>
            <a:endParaRPr lang="zh-CN" altLang="en-US" sz="1200" dirty="0" smtClean="0">
              <a:solidFill>
                <a:schemeClr val="bg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904490" y="4469765"/>
            <a:ext cx="1683385" cy="532765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35719" tIns="35719" rIns="35719" bIns="35719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100">
                <a:solidFill>
                  <a:srgbClr val="3D4D73"/>
                </a:solidFill>
                <a:latin typeface="+mn-ea"/>
              </a:defRPr>
            </a:lvl1pPr>
          </a:lstStyle>
          <a:p>
            <a:pPr indent="0" algn="ctr">
              <a:buNone/>
            </a:pPr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+102%</a:t>
            </a:r>
            <a:endParaRPr lang="en-US" altLang="zh-CN" sz="20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510530" y="3804285"/>
            <a:ext cx="1683385" cy="532765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35719" tIns="35719" rIns="35719" bIns="35719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100">
                <a:solidFill>
                  <a:srgbClr val="3D4D73"/>
                </a:solidFill>
                <a:latin typeface="+mn-ea"/>
              </a:defRPr>
            </a:lvl1pPr>
          </a:lstStyle>
          <a:p>
            <a:pPr indent="0" algn="ctr">
              <a:buNone/>
            </a:pPr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+36%</a:t>
            </a:r>
            <a:endParaRPr lang="en-US" altLang="zh-CN" sz="20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700010" y="3315970"/>
            <a:ext cx="1683385" cy="532765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35719" tIns="35719" rIns="35719" bIns="35719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100">
                <a:solidFill>
                  <a:srgbClr val="3D4D73"/>
                </a:solidFill>
                <a:latin typeface="+mn-ea"/>
              </a:defRPr>
            </a:lvl1pPr>
          </a:lstStyle>
          <a:p>
            <a:pPr indent="0" algn="ctr">
              <a:buNone/>
            </a:pPr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+84%</a:t>
            </a:r>
            <a:endParaRPr lang="en-US" altLang="zh-CN" sz="20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7510145" y="5441950"/>
            <a:ext cx="0" cy="9448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组合 23"/>
          <p:cNvGrpSpPr/>
          <p:nvPr/>
        </p:nvGrpSpPr>
        <p:grpSpPr>
          <a:xfrm>
            <a:off x="5534025" y="5301615"/>
            <a:ext cx="1786890" cy="1085215"/>
            <a:chOff x="8515" y="8459"/>
            <a:chExt cx="2814" cy="1709"/>
          </a:xfrm>
        </p:grpSpPr>
        <p:sp>
          <p:nvSpPr>
            <p:cNvPr id="19" name="文本框 18"/>
            <p:cNvSpPr txBox="1"/>
            <p:nvPr/>
          </p:nvSpPr>
          <p:spPr>
            <a:xfrm>
              <a:off x="8515" y="9152"/>
              <a:ext cx="2814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>
                <a:lnSpc>
                  <a:spcPct val="150000"/>
                </a:lnSpc>
              </a:pPr>
              <a:r>
                <a:rPr lang="zh-CN" altLang="en-US" sz="1200" dirty="0" smtClean="0"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rPr>
                <a:t>获得</a:t>
              </a:r>
              <a:r>
                <a:rPr lang="en-US" altLang="zh-CN" sz="1200" dirty="0" smtClean="0"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rPr>
                <a:t>XXX</a:t>
              </a:r>
              <a:r>
                <a:rPr lang="zh-CN" altLang="en-US" sz="1200" dirty="0" smtClean="0"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rPr>
                <a:t>投资，开启</a:t>
              </a:r>
              <a:r>
                <a:rPr lang="en-US" altLang="zh-CN" sz="1200" dirty="0" smtClean="0"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rPr>
                <a:t>XXX</a:t>
              </a:r>
              <a:r>
                <a:rPr lang="zh-CN" altLang="en-US" sz="1200" dirty="0" smtClean="0"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rPr>
                <a:t>项目，行业第一个</a:t>
              </a:r>
              <a:endParaRPr lang="zh-CN" altLang="en-US" sz="1200" dirty="0" smtClean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8597" y="8459"/>
              <a:ext cx="2651" cy="693"/>
            </a:xfrm>
            <a:prstGeom prst="rect">
              <a:avLst/>
            </a:prstGeom>
            <a:noFill/>
            <a:ln w="12700">
              <a:miter lim="400000"/>
            </a:ln>
          </p:spPr>
          <p:txBody>
            <a:bodyPr wrap="square" lIns="35719" tIns="35719" rIns="35719" bIns="35719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100">
                  <a:solidFill>
                    <a:srgbClr val="3D4D73"/>
                  </a:solidFill>
                  <a:latin typeface="+mn-ea"/>
                </a:defRPr>
              </a:lvl1pPr>
            </a:lstStyle>
            <a:p>
              <a:pPr indent="0" algn="ctr">
                <a:buNone/>
              </a:pP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第一季度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7699375" y="5301615"/>
            <a:ext cx="1786890" cy="1085215"/>
            <a:chOff x="8515" y="8459"/>
            <a:chExt cx="2814" cy="1709"/>
          </a:xfrm>
        </p:grpSpPr>
        <p:sp>
          <p:nvSpPr>
            <p:cNvPr id="26" name="文本框 25"/>
            <p:cNvSpPr txBox="1"/>
            <p:nvPr/>
          </p:nvSpPr>
          <p:spPr>
            <a:xfrm>
              <a:off x="8515" y="9152"/>
              <a:ext cx="2814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>
                <a:lnSpc>
                  <a:spcPct val="150000"/>
                </a:lnSpc>
              </a:pPr>
              <a:r>
                <a:rPr lang="zh-CN" altLang="en-US" sz="1200" dirty="0" smtClean="0"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rPr>
                <a:t>获得</a:t>
              </a:r>
              <a:r>
                <a:rPr lang="en-US" altLang="zh-CN" sz="1200" dirty="0" smtClean="0"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rPr>
                <a:t>XXX</a:t>
              </a:r>
              <a:r>
                <a:rPr lang="zh-CN" altLang="en-US" sz="1200" dirty="0" smtClean="0"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rPr>
                <a:t>投资，开启</a:t>
              </a:r>
              <a:r>
                <a:rPr lang="en-US" altLang="zh-CN" sz="1200" dirty="0" smtClean="0"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rPr>
                <a:t>XXX</a:t>
              </a:r>
              <a:r>
                <a:rPr lang="zh-CN" altLang="en-US" sz="1200" dirty="0" smtClean="0"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rPr>
                <a:t>项目，行业第一个</a:t>
              </a:r>
              <a:endParaRPr lang="zh-CN" altLang="en-US" sz="1200" dirty="0" smtClean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8597" y="8459"/>
              <a:ext cx="2651" cy="693"/>
            </a:xfrm>
            <a:prstGeom prst="rect">
              <a:avLst/>
            </a:prstGeom>
            <a:noFill/>
            <a:ln w="12700">
              <a:miter lim="400000"/>
            </a:ln>
          </p:spPr>
          <p:txBody>
            <a:bodyPr wrap="square" lIns="35719" tIns="35719" rIns="35719" bIns="35719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100">
                  <a:solidFill>
                    <a:srgbClr val="3D4D73"/>
                  </a:solidFill>
                  <a:latin typeface="+mn-ea"/>
                </a:defRPr>
              </a:lvl1pPr>
            </a:lstStyle>
            <a:p>
              <a:pPr indent="0" algn="ctr">
                <a:buNone/>
              </a:pP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第二季度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9864725" y="5301615"/>
            <a:ext cx="1786890" cy="1085215"/>
            <a:chOff x="8515" y="8459"/>
            <a:chExt cx="2814" cy="1709"/>
          </a:xfrm>
        </p:grpSpPr>
        <p:sp>
          <p:nvSpPr>
            <p:cNvPr id="31" name="文本框 30"/>
            <p:cNvSpPr txBox="1"/>
            <p:nvPr/>
          </p:nvSpPr>
          <p:spPr>
            <a:xfrm>
              <a:off x="8515" y="9152"/>
              <a:ext cx="2814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>
                <a:lnSpc>
                  <a:spcPct val="150000"/>
                </a:lnSpc>
              </a:pPr>
              <a:r>
                <a:rPr lang="zh-CN" altLang="en-US" sz="1200" dirty="0" smtClean="0"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rPr>
                <a:t>获得</a:t>
              </a:r>
              <a:r>
                <a:rPr lang="en-US" altLang="zh-CN" sz="1200" dirty="0" smtClean="0"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rPr>
                <a:t>XXX</a:t>
              </a:r>
              <a:r>
                <a:rPr lang="zh-CN" altLang="en-US" sz="1200" dirty="0" smtClean="0"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rPr>
                <a:t>投资，开启</a:t>
              </a:r>
              <a:r>
                <a:rPr lang="en-US" altLang="zh-CN" sz="1200" dirty="0" smtClean="0"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rPr>
                <a:t>XXX</a:t>
              </a:r>
              <a:r>
                <a:rPr lang="zh-CN" altLang="en-US" sz="1200" dirty="0" smtClean="0"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rPr>
                <a:t>项目，行业第一个</a:t>
              </a:r>
              <a:endParaRPr lang="zh-CN" altLang="en-US" sz="1200" dirty="0" smtClean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8597" y="8459"/>
              <a:ext cx="2651" cy="693"/>
            </a:xfrm>
            <a:prstGeom prst="rect">
              <a:avLst/>
            </a:prstGeom>
            <a:noFill/>
            <a:ln w="12700">
              <a:miter lim="400000"/>
            </a:ln>
          </p:spPr>
          <p:txBody>
            <a:bodyPr wrap="square" lIns="35719" tIns="35719" rIns="35719" bIns="35719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100">
                  <a:solidFill>
                    <a:srgbClr val="3D4D73"/>
                  </a:solidFill>
                  <a:latin typeface="+mn-ea"/>
                </a:defRPr>
              </a:lvl1pPr>
            </a:lstStyle>
            <a:p>
              <a:pPr indent="0" algn="ctr">
                <a:buNone/>
              </a:pP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第三季度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cxnSp>
        <p:nvCxnSpPr>
          <p:cNvPr id="33" name="直接连接符 32"/>
          <p:cNvCxnSpPr/>
          <p:nvPr/>
        </p:nvCxnSpPr>
        <p:spPr>
          <a:xfrm>
            <a:off x="9675495" y="5441950"/>
            <a:ext cx="0" cy="9448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5" name="组合 14"/>
          <p:cNvGrpSpPr/>
          <p:nvPr/>
        </p:nvGrpSpPr>
        <p:grpSpPr>
          <a:xfrm>
            <a:off x="2450663" y="2009441"/>
            <a:ext cx="7290872" cy="2838760"/>
            <a:chOff x="5732" y="3884"/>
            <a:chExt cx="11482" cy="4470"/>
          </a:xfrm>
        </p:grpSpPr>
        <p:sp>
          <p:nvSpPr>
            <p:cNvPr id="4" name="文本框 3"/>
            <p:cNvSpPr txBox="1"/>
            <p:nvPr/>
          </p:nvSpPr>
          <p:spPr>
            <a:xfrm>
              <a:off x="5732" y="4416"/>
              <a:ext cx="1612" cy="1401"/>
            </a:xfrm>
            <a:prstGeom prst="rect">
              <a:avLst/>
            </a:prstGeom>
            <a:noFill/>
            <a:ln w="117475">
              <a:noFill/>
            </a:ln>
          </p:spPr>
          <p:txBody>
            <a:bodyPr wrap="none" rtlCol="0">
              <a:prstTxWarp prst="textPlain">
                <a:avLst/>
              </a:prstTxWarp>
              <a:spAutoFit/>
            </a:bodyPr>
            <a:lstStyle/>
            <a:p>
              <a:r>
                <a:rPr lang="en-US" altLang="zh-CN" spc="100" dirty="0">
                  <a:solidFill>
                    <a:schemeClr val="bg1"/>
                  </a:solidFill>
                  <a:latin typeface="Impact" panose="020B0806030902050204" pitchFamily="34" charset="0"/>
                  <a:cs typeface="Arial" panose="020B0604020202020204" pitchFamily="34" charset="0"/>
                </a:rPr>
                <a:t>/03</a:t>
              </a:r>
              <a:endPara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7966" y="6466"/>
              <a:ext cx="3817" cy="1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marL="285750" indent="-285750">
                <a:lnSpc>
                  <a:spcPct val="200000"/>
                </a:lnSpc>
                <a:buFont typeface="Wingdings" panose="05000000000000000000" pitchFamily="2" charset="2"/>
                <a:buChar char="n"/>
              </a:pPr>
              <a:r>
                <a:rPr lang="zh-CN" altLang="en-US" dirty="0">
                  <a:solidFill>
                    <a:prstClr val="white"/>
                  </a:solidFill>
                  <a:latin typeface="微软雅黑" panose="020B0503020204020204" charset="-122"/>
                  <a:sym typeface="+mn-ea"/>
                </a:rPr>
                <a:t>经典案例呈现</a:t>
              </a:r>
              <a:endParaRPr lang="zh-CN" dirty="0">
                <a:solidFill>
                  <a:schemeClr val="bg1"/>
                </a:solidFill>
                <a:latin typeface="+mn-ea"/>
              </a:endParaRPr>
            </a:p>
            <a:p>
              <a:pPr marL="285750" lvl="0" indent="-285750">
                <a:lnSpc>
                  <a:spcPct val="200000"/>
                </a:lnSpc>
                <a:buFont typeface="Wingdings" panose="05000000000000000000" pitchFamily="2" charset="2"/>
                <a:buChar char="n"/>
              </a:pPr>
              <a:r>
                <a:rPr lang="zh-CN" altLang="en-US" dirty="0">
                  <a:solidFill>
                    <a:prstClr val="white"/>
                  </a:solidFill>
                  <a:latin typeface="微软雅黑" panose="020B0503020204020204" charset="-122"/>
                  <a:sym typeface="+mn-ea"/>
                </a:rPr>
                <a:t>业务能力展示</a:t>
              </a:r>
              <a:endParaRPr lang="zh-CN" altLang="en-US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2720" y="6466"/>
              <a:ext cx="3817" cy="1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marL="285750" indent="-285750">
                <a:lnSpc>
                  <a:spcPct val="200000"/>
                </a:lnSpc>
                <a:buFont typeface="Wingdings" panose="05000000000000000000" pitchFamily="2" charset="2"/>
                <a:buChar char="n"/>
              </a:pPr>
              <a:r>
                <a:rPr lang="zh-CN" altLang="en-US" dirty="0">
                  <a:solidFill>
                    <a:prstClr val="white"/>
                  </a:solidFill>
                  <a:latin typeface="微软雅黑" panose="020B0503020204020204" charset="-122"/>
                  <a:sym typeface="+mn-ea"/>
                </a:rPr>
                <a:t>业务经验总结</a:t>
              </a:r>
              <a:endParaRPr lang="zh-CN" altLang="en-US" dirty="0">
                <a:solidFill>
                  <a:prstClr val="white"/>
                </a:solidFill>
                <a:latin typeface="微软雅黑" panose="020B0503020204020204" charset="-122"/>
                <a:sym typeface="+mn-ea"/>
              </a:endParaRPr>
            </a:p>
            <a:p>
              <a:pPr marL="285750" lvl="0" indent="-285750">
                <a:lnSpc>
                  <a:spcPct val="200000"/>
                </a:lnSpc>
                <a:buFont typeface="Wingdings" panose="05000000000000000000" pitchFamily="2" charset="2"/>
                <a:buChar char="n"/>
              </a:pPr>
              <a:r>
                <a:rPr lang="zh-CN" altLang="en-US" dirty="0">
                  <a:solidFill>
                    <a:prstClr val="white"/>
                  </a:solidFill>
                  <a:latin typeface="微软雅黑" panose="020B0503020204020204" charset="-122"/>
                  <a:sym typeface="+mn-ea"/>
                </a:rPr>
                <a:t>团队协作总结</a:t>
              </a:r>
              <a:endParaRPr lang="zh-CN" altLang="en-US" dirty="0">
                <a:solidFill>
                  <a:schemeClr val="bg1"/>
                </a:solidFill>
                <a:latin typeface="+mn-ea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7966" y="3884"/>
              <a:ext cx="9248" cy="2463"/>
              <a:chOff x="8326" y="4416"/>
              <a:chExt cx="9248" cy="2463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8326" y="4416"/>
                <a:ext cx="9248" cy="14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lvl="0" algn="l"/>
                <a:r>
                  <a:rPr lang="zh-CN" altLang="en-US" sz="54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造字工房力黑（非商用）常规体" pitchFamily="50" charset="-122"/>
                    <a:ea typeface="造字工房力黑（非商用）常规体" pitchFamily="50" charset="-122"/>
                    <a:sym typeface="+mn-ea"/>
                  </a:rPr>
                  <a:t>亮点经验总结</a:t>
                </a:r>
                <a:endParaRPr lang="zh-CN" altLang="en-US" sz="5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8326" y="5863"/>
                <a:ext cx="9248" cy="1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lvl="0" algn="l"/>
                <a:r>
                  <a:rPr lang="en-US" altLang="zh-CN" sz="3600" i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+mn-ea"/>
                  </a:rPr>
                  <a:t>Great Experience Conclusion</a:t>
                </a:r>
                <a:endParaRPr lang="en-US" altLang="zh-CN" sz="3600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" name="文本框1"/>
          <p:cNvSpPr txBox="1"/>
          <p:nvPr/>
        </p:nvSpPr>
        <p:spPr>
          <a:xfrm>
            <a:off x="678180" y="463272"/>
            <a:ext cx="2908177" cy="3585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85750" indent="-285750" algn="ctr">
              <a:lnSpc>
                <a:spcPct val="200000"/>
              </a:lnSpc>
              <a:buFont typeface="Wingdings" panose="05000000000000000000" pitchFamily="2" charset="2"/>
              <a:buChar char="n"/>
            </a:pPr>
            <a:endParaRPr lang="zh-CN" altLang="en-US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30" name="文本框1"/>
          <p:cNvSpPr txBox="1"/>
          <p:nvPr/>
        </p:nvSpPr>
        <p:spPr>
          <a:xfrm>
            <a:off x="678180" y="996535"/>
            <a:ext cx="2337850" cy="193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85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altLang="zh-CN" sz="855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78180" y="289560"/>
            <a:ext cx="1706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indent="0" algn="l">
              <a:lnSpc>
                <a:spcPct val="200000"/>
              </a:lnSpc>
              <a:buNone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经典案例呈现</a:t>
            </a:r>
            <a:endParaRPr lang="zh-CN" altLang="en-US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599440" y="1304290"/>
            <a:ext cx="106216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组合 20"/>
          <p:cNvGrpSpPr/>
          <p:nvPr/>
        </p:nvGrpSpPr>
        <p:grpSpPr>
          <a:xfrm>
            <a:off x="840105" y="2287905"/>
            <a:ext cx="2947035" cy="3740785"/>
            <a:chOff x="1377" y="3651"/>
            <a:chExt cx="4641" cy="5891"/>
          </a:xfrm>
        </p:grpSpPr>
        <p:sp>
          <p:nvSpPr>
            <p:cNvPr id="5" name="椭圆 4"/>
            <p:cNvSpPr/>
            <p:nvPr/>
          </p:nvSpPr>
          <p:spPr>
            <a:xfrm>
              <a:off x="1695" y="3651"/>
              <a:ext cx="3840" cy="3840"/>
            </a:xfrm>
            <a:prstGeom prst="ellipse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9" name="图片 8" descr="29af957402ffe7760b3a6e7bd0d4e390e9f6f8d8637aa-NzaVvf_fw658[1]"/>
            <p:cNvPicPr>
              <a:picLocks noChangeAspect="1"/>
            </p:cNvPicPr>
            <p:nvPr/>
          </p:nvPicPr>
          <p:blipFill>
            <a:blip r:embed="rId1"/>
            <a:srcRect l="23951" t="9476" r="23951" b="13667"/>
            <a:stretch>
              <a:fillRect/>
            </a:stretch>
          </p:blipFill>
          <p:spPr>
            <a:xfrm>
              <a:off x="1789" y="3773"/>
              <a:ext cx="3652" cy="3595"/>
            </a:xfrm>
            <a:prstGeom prst="ellipse">
              <a:avLst/>
            </a:prstGeom>
          </p:spPr>
        </p:pic>
        <p:sp>
          <p:nvSpPr>
            <p:cNvPr id="6" name="椭圆 5"/>
            <p:cNvSpPr/>
            <p:nvPr/>
          </p:nvSpPr>
          <p:spPr>
            <a:xfrm>
              <a:off x="4862" y="3950"/>
              <a:ext cx="1156" cy="11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en-US" altLang="zh-CN"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2829" y="7697"/>
              <a:ext cx="1572" cy="693"/>
            </a:xfrm>
            <a:prstGeom prst="rect">
              <a:avLst/>
            </a:prstGeom>
            <a:noFill/>
            <a:ln w="12700">
              <a:miter lim="400000"/>
            </a:ln>
          </p:spPr>
          <p:txBody>
            <a:bodyPr wrap="square" lIns="35719" tIns="35719" rIns="35719" bIns="35719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100">
                  <a:solidFill>
                    <a:srgbClr val="3D4D73"/>
                  </a:solidFill>
                  <a:latin typeface="+mn-ea"/>
                </a:defRPr>
              </a:lvl1pPr>
            </a:lstStyle>
            <a:p>
              <a:pPr indent="0" algn="ctr">
                <a:buNone/>
              </a:pP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案例</a:t>
              </a: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1</a:t>
              </a:r>
              <a:endParaRPr lang="en-US" altLang="zh-CN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377" y="8526"/>
              <a:ext cx="4476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marL="0" marR="0" lvl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1200" dirty="0" smtClean="0"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大概输出案例的主要情况</a:t>
              </a:r>
              <a:r>
                <a:rPr lang="en-US" altLang="zh-CN" sz="1200" dirty="0" smtClean="0"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,</a:t>
              </a:r>
              <a:r>
                <a:rPr lang="zh-CN" altLang="en-US" sz="1200" dirty="0" smtClean="0"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合作形式</a:t>
              </a:r>
              <a:endParaRPr lang="zh-CN" altLang="en-US" sz="1200" dirty="0" smtClean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pPr marL="0" marR="0" lvl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1200" dirty="0" smtClean="0"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取得的成绩</a:t>
              </a:r>
              <a:endParaRPr lang="zh-CN" altLang="en-US" sz="1200" dirty="0" smtClean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384675" y="2287905"/>
            <a:ext cx="2947035" cy="3740785"/>
            <a:chOff x="1377" y="3651"/>
            <a:chExt cx="4641" cy="5891"/>
          </a:xfrm>
        </p:grpSpPr>
        <p:sp>
          <p:nvSpPr>
            <p:cNvPr id="23" name="椭圆 22"/>
            <p:cNvSpPr/>
            <p:nvPr/>
          </p:nvSpPr>
          <p:spPr>
            <a:xfrm>
              <a:off x="1695" y="3651"/>
              <a:ext cx="3840" cy="3840"/>
            </a:xfrm>
            <a:prstGeom prst="ellipse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26" name="图片 25" descr="29af957402ffe7760b3a6e7bd0d4e390e9f6f8d8637aa-NzaVvf_fw658[1]"/>
            <p:cNvPicPr>
              <a:picLocks noChangeAspect="1"/>
            </p:cNvPicPr>
            <p:nvPr/>
          </p:nvPicPr>
          <p:blipFill>
            <a:blip r:embed="rId1"/>
            <a:srcRect l="23951" t="9476" r="23951" b="13667"/>
            <a:stretch>
              <a:fillRect/>
            </a:stretch>
          </p:blipFill>
          <p:spPr>
            <a:xfrm>
              <a:off x="1789" y="3773"/>
              <a:ext cx="3652" cy="3595"/>
            </a:xfrm>
            <a:prstGeom prst="ellipse">
              <a:avLst/>
            </a:prstGeom>
          </p:spPr>
        </p:pic>
        <p:sp>
          <p:nvSpPr>
            <p:cNvPr id="27" name="椭圆 26"/>
            <p:cNvSpPr/>
            <p:nvPr/>
          </p:nvSpPr>
          <p:spPr>
            <a:xfrm>
              <a:off x="4862" y="3950"/>
              <a:ext cx="1156" cy="11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en-US" altLang="zh-CN"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2829" y="7697"/>
              <a:ext cx="1572" cy="693"/>
            </a:xfrm>
            <a:prstGeom prst="rect">
              <a:avLst/>
            </a:prstGeom>
            <a:noFill/>
            <a:ln w="12700">
              <a:miter lim="400000"/>
            </a:ln>
          </p:spPr>
          <p:txBody>
            <a:bodyPr wrap="square" lIns="35719" tIns="35719" rIns="35719" bIns="35719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100">
                  <a:solidFill>
                    <a:srgbClr val="3D4D73"/>
                  </a:solidFill>
                  <a:latin typeface="+mn-ea"/>
                </a:defRPr>
              </a:lvl1pPr>
            </a:lstStyle>
            <a:p>
              <a:pPr indent="0" algn="ctr">
                <a:buNone/>
              </a:pP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案例</a:t>
              </a: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1</a:t>
              </a:r>
              <a:endParaRPr lang="en-US" altLang="zh-CN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377" y="8526"/>
              <a:ext cx="4476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marL="0" marR="0" lvl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1200" dirty="0" smtClean="0"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大概输出案例的主要情况</a:t>
              </a:r>
              <a:r>
                <a:rPr lang="en-US" altLang="zh-CN" sz="1200" dirty="0" smtClean="0"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,</a:t>
              </a:r>
              <a:r>
                <a:rPr lang="zh-CN" altLang="en-US" sz="1200" dirty="0" smtClean="0"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合作形式</a:t>
              </a:r>
              <a:endParaRPr lang="zh-CN" altLang="en-US" sz="1200" dirty="0" smtClean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pPr marL="0" marR="0" lvl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1200" dirty="0" smtClean="0"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取得的成绩</a:t>
              </a:r>
              <a:endParaRPr lang="zh-CN" altLang="en-US" sz="1200" dirty="0" smtClean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7929245" y="2287905"/>
            <a:ext cx="2947035" cy="3740785"/>
            <a:chOff x="1377" y="3651"/>
            <a:chExt cx="4641" cy="5891"/>
          </a:xfrm>
        </p:grpSpPr>
        <p:sp>
          <p:nvSpPr>
            <p:cNvPr id="33" name="椭圆 32"/>
            <p:cNvSpPr/>
            <p:nvPr/>
          </p:nvSpPr>
          <p:spPr>
            <a:xfrm>
              <a:off x="1695" y="3651"/>
              <a:ext cx="3840" cy="3840"/>
            </a:xfrm>
            <a:prstGeom prst="ellipse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34" name="图片 33" descr="29af957402ffe7760b3a6e7bd0d4e390e9f6f8d8637aa-NzaVvf_fw658[1]"/>
            <p:cNvPicPr>
              <a:picLocks noChangeAspect="1"/>
            </p:cNvPicPr>
            <p:nvPr/>
          </p:nvPicPr>
          <p:blipFill>
            <a:blip r:embed="rId1"/>
            <a:srcRect l="23951" t="9476" r="23951" b="13667"/>
            <a:stretch>
              <a:fillRect/>
            </a:stretch>
          </p:blipFill>
          <p:spPr>
            <a:xfrm>
              <a:off x="1789" y="3773"/>
              <a:ext cx="3652" cy="3595"/>
            </a:xfrm>
            <a:prstGeom prst="ellipse">
              <a:avLst/>
            </a:prstGeom>
          </p:spPr>
        </p:pic>
        <p:sp>
          <p:nvSpPr>
            <p:cNvPr id="35" name="椭圆 34"/>
            <p:cNvSpPr/>
            <p:nvPr/>
          </p:nvSpPr>
          <p:spPr>
            <a:xfrm>
              <a:off x="4862" y="3950"/>
              <a:ext cx="1156" cy="11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  <a:endParaRPr lang="en-US" altLang="zh-CN"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2829" y="7697"/>
              <a:ext cx="1572" cy="693"/>
            </a:xfrm>
            <a:prstGeom prst="rect">
              <a:avLst/>
            </a:prstGeom>
            <a:noFill/>
            <a:ln w="12700">
              <a:miter lim="400000"/>
            </a:ln>
          </p:spPr>
          <p:txBody>
            <a:bodyPr wrap="square" lIns="35719" tIns="35719" rIns="35719" bIns="35719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100">
                  <a:solidFill>
                    <a:srgbClr val="3D4D73"/>
                  </a:solidFill>
                  <a:latin typeface="+mn-ea"/>
                </a:defRPr>
              </a:lvl1pPr>
            </a:lstStyle>
            <a:p>
              <a:pPr indent="0" algn="ctr">
                <a:buNone/>
              </a:pP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案例</a:t>
              </a: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1</a:t>
              </a:r>
              <a:endParaRPr lang="en-US" altLang="zh-CN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377" y="8526"/>
              <a:ext cx="4476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marL="0" marR="0" lvl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1200" dirty="0" smtClean="0"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大概输出案例的主要情况</a:t>
              </a:r>
              <a:r>
                <a:rPr lang="en-US" altLang="zh-CN" sz="1200" dirty="0" smtClean="0"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,</a:t>
              </a:r>
              <a:r>
                <a:rPr lang="zh-CN" altLang="en-US" sz="1200" dirty="0" smtClean="0"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合作形式</a:t>
              </a:r>
              <a:endParaRPr lang="zh-CN" altLang="en-US" sz="1200" dirty="0" smtClean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pPr marL="0" marR="0" lvl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1200" dirty="0" smtClean="0"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取得的成绩</a:t>
              </a:r>
              <a:endParaRPr lang="zh-CN" altLang="en-US" sz="1200" dirty="0" smtClean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" name="文本框1"/>
          <p:cNvSpPr txBox="1"/>
          <p:nvPr/>
        </p:nvSpPr>
        <p:spPr>
          <a:xfrm>
            <a:off x="678180" y="463272"/>
            <a:ext cx="2908177" cy="3585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85750" indent="-285750" algn="ctr">
              <a:lnSpc>
                <a:spcPct val="200000"/>
              </a:lnSpc>
              <a:buFont typeface="Wingdings" panose="05000000000000000000" pitchFamily="2" charset="2"/>
              <a:buChar char="n"/>
            </a:pPr>
            <a:endParaRPr lang="zh-CN" altLang="en-US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30" name="文本框1"/>
          <p:cNvSpPr txBox="1"/>
          <p:nvPr/>
        </p:nvSpPr>
        <p:spPr>
          <a:xfrm>
            <a:off x="678180" y="996535"/>
            <a:ext cx="2337850" cy="193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85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altLang="zh-CN" sz="855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78180" y="289560"/>
            <a:ext cx="1706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indent="0" algn="l">
              <a:lnSpc>
                <a:spcPct val="200000"/>
              </a:lnSpc>
              <a:buNone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业务经验总结</a:t>
            </a:r>
            <a:endParaRPr lang="zh-CN" altLang="en-US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599440" y="1304290"/>
            <a:ext cx="106216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/>
          <p:cNvGrpSpPr/>
          <p:nvPr/>
        </p:nvGrpSpPr>
        <p:grpSpPr>
          <a:xfrm>
            <a:off x="678180" y="1941195"/>
            <a:ext cx="4944745" cy="1171575"/>
            <a:chOff x="1455" y="3105"/>
            <a:chExt cx="7787" cy="1845"/>
          </a:xfrm>
        </p:grpSpPr>
        <p:sp>
          <p:nvSpPr>
            <p:cNvPr id="24" name="文本框 23"/>
            <p:cNvSpPr txBox="1"/>
            <p:nvPr/>
          </p:nvSpPr>
          <p:spPr>
            <a:xfrm>
              <a:off x="1455" y="3105"/>
              <a:ext cx="2651" cy="693"/>
            </a:xfrm>
            <a:prstGeom prst="rect">
              <a:avLst/>
            </a:prstGeom>
            <a:noFill/>
            <a:ln w="12700">
              <a:miter lim="400000"/>
            </a:ln>
          </p:spPr>
          <p:txBody>
            <a:bodyPr wrap="square" lIns="35719" tIns="35719" rIns="35719" bIns="35719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100">
                  <a:solidFill>
                    <a:srgbClr val="3D4D73"/>
                  </a:solidFill>
                  <a:latin typeface="+mn-ea"/>
                </a:defRPr>
              </a:lvl1pPr>
            </a:lstStyle>
            <a:p>
              <a:pPr marL="285750" indent="-285750" algn="l">
                <a:buFont typeface="Wingdings" panose="05000000000000000000" charset="0"/>
                <a:buChar char="p"/>
              </a:pP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销售部门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695" y="3934"/>
              <a:ext cx="7547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marL="0" marR="0" lvl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1200" dirty="0" smtClean="0"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先输入全年业绩，然后列举关键经验点，如销售手段，渠道开拓手段等等</a:t>
              </a:r>
              <a:endParaRPr lang="zh-CN" altLang="en-US" sz="1200" dirty="0" smtClean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78180" y="3220720"/>
            <a:ext cx="4944745" cy="1153795"/>
            <a:chOff x="1455" y="5442"/>
            <a:chExt cx="7787" cy="1817"/>
          </a:xfrm>
        </p:grpSpPr>
        <p:sp>
          <p:nvSpPr>
            <p:cNvPr id="27" name="文本框 26"/>
            <p:cNvSpPr txBox="1"/>
            <p:nvPr/>
          </p:nvSpPr>
          <p:spPr>
            <a:xfrm>
              <a:off x="1455" y="5442"/>
              <a:ext cx="2651" cy="693"/>
            </a:xfrm>
            <a:prstGeom prst="rect">
              <a:avLst/>
            </a:prstGeom>
            <a:noFill/>
            <a:ln w="12700">
              <a:miter lim="400000"/>
            </a:ln>
          </p:spPr>
          <p:txBody>
            <a:bodyPr wrap="square" lIns="35719" tIns="35719" rIns="35719" bIns="35719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100">
                  <a:solidFill>
                    <a:srgbClr val="3D4D73"/>
                  </a:solidFill>
                  <a:latin typeface="+mn-ea"/>
                </a:defRPr>
              </a:lvl1pPr>
            </a:lstStyle>
            <a:p>
              <a:pPr marL="285750" indent="-285750" algn="l">
                <a:buFont typeface="Wingdings" panose="05000000000000000000" charset="0"/>
                <a:buChar char="p"/>
              </a:pP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项目完成情况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695" y="6243"/>
              <a:ext cx="7547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marL="0" marR="0" lvl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1200" dirty="0" smtClean="0"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每月的独立业务，以及额外订单，抽调人员成立项目组，独立项目运营</a:t>
              </a:r>
              <a:endParaRPr lang="zh-CN" altLang="en-US" sz="1200" dirty="0" smtClean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78180" y="4482465"/>
            <a:ext cx="4944745" cy="1136650"/>
            <a:chOff x="1455" y="7778"/>
            <a:chExt cx="7787" cy="1790"/>
          </a:xfrm>
        </p:grpSpPr>
        <p:sp>
          <p:nvSpPr>
            <p:cNvPr id="32" name="文本框 31"/>
            <p:cNvSpPr txBox="1"/>
            <p:nvPr/>
          </p:nvSpPr>
          <p:spPr>
            <a:xfrm>
              <a:off x="1455" y="7778"/>
              <a:ext cx="2651" cy="693"/>
            </a:xfrm>
            <a:prstGeom prst="rect">
              <a:avLst/>
            </a:prstGeom>
            <a:noFill/>
            <a:ln w="12700">
              <a:miter lim="400000"/>
            </a:ln>
          </p:spPr>
          <p:txBody>
            <a:bodyPr wrap="square" lIns="35719" tIns="35719" rIns="35719" bIns="35719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100">
                  <a:solidFill>
                    <a:srgbClr val="3D4D73"/>
                  </a:solidFill>
                  <a:latin typeface="+mn-ea"/>
                </a:defRPr>
              </a:lvl1pPr>
            </a:lstStyle>
            <a:p>
              <a:pPr marL="285750" indent="-285750" algn="l">
                <a:buFont typeface="Wingdings" panose="05000000000000000000" charset="0"/>
                <a:buChar char="p"/>
              </a:pPr>
              <a:r>
                <a:rPr lang="zh-CN" altLang="en-US" sz="16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商务合作情况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695" y="8552"/>
              <a:ext cx="7547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marL="0" marR="0" lvl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1200" dirty="0" smtClean="0"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运用积累的成功案例，在商务合作谈判中，强化自身品牌的顶尖与专业</a:t>
              </a:r>
              <a:endParaRPr lang="zh-CN" altLang="en-US" sz="1200" dirty="0" smtClean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37" name="图片 36" descr="049c5ced19b54224b76e55a35ad3dd7884cf02a9538ce-5ZT4yt_fw658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20180" y="2228850"/>
            <a:ext cx="4803140" cy="32048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" name="文本框1"/>
          <p:cNvSpPr txBox="1"/>
          <p:nvPr/>
        </p:nvSpPr>
        <p:spPr>
          <a:xfrm>
            <a:off x="678180" y="463272"/>
            <a:ext cx="2908177" cy="3585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85750" indent="-285750" algn="ctr">
              <a:lnSpc>
                <a:spcPct val="200000"/>
              </a:lnSpc>
              <a:buFont typeface="Wingdings" panose="05000000000000000000" pitchFamily="2" charset="2"/>
              <a:buChar char="n"/>
            </a:pPr>
            <a:endParaRPr lang="zh-CN" altLang="en-US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30" name="文本框1"/>
          <p:cNvSpPr txBox="1"/>
          <p:nvPr/>
        </p:nvSpPr>
        <p:spPr>
          <a:xfrm>
            <a:off x="678180" y="996535"/>
            <a:ext cx="2337850" cy="193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85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altLang="zh-CN" sz="855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78180" y="289560"/>
            <a:ext cx="1706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indent="0" algn="l">
              <a:lnSpc>
                <a:spcPct val="200000"/>
              </a:lnSpc>
              <a:buNone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业务能力展示</a:t>
            </a:r>
            <a:endParaRPr lang="zh-CN" altLang="en-US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599440" y="1304290"/>
            <a:ext cx="106216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圆形"/>
          <p:cNvSpPr/>
          <p:nvPr/>
        </p:nvSpPr>
        <p:spPr bwMode="auto">
          <a:xfrm rot="10800000">
            <a:off x="4290060" y="2313305"/>
            <a:ext cx="3885565" cy="2585720"/>
          </a:xfrm>
          <a:custGeom>
            <a:avLst/>
            <a:gdLst>
              <a:gd name="T0" fmla="*/ 357 w 357"/>
              <a:gd name="T1" fmla="*/ 13 h 236"/>
              <a:gd name="T2" fmla="*/ 314 w 357"/>
              <a:gd name="T3" fmla="*/ 0 h 236"/>
              <a:gd name="T4" fmla="*/ 317 w 357"/>
              <a:gd name="T5" fmla="*/ 12 h 236"/>
              <a:gd name="T6" fmla="*/ 178 w 357"/>
              <a:gd name="T7" fmla="*/ 113 h 236"/>
              <a:gd name="T8" fmla="*/ 0 w 357"/>
              <a:gd name="T9" fmla="*/ 220 h 236"/>
              <a:gd name="T10" fmla="*/ 1 w 357"/>
              <a:gd name="T11" fmla="*/ 236 h 236"/>
              <a:gd name="T12" fmla="*/ 191 w 357"/>
              <a:gd name="T13" fmla="*/ 124 h 236"/>
              <a:gd name="T14" fmla="*/ 321 w 357"/>
              <a:gd name="T15" fmla="*/ 29 h 236"/>
              <a:gd name="T16" fmla="*/ 324 w 357"/>
              <a:gd name="T17" fmla="*/ 44 h 236"/>
              <a:gd name="T18" fmla="*/ 357 w 357"/>
              <a:gd name="T19" fmla="*/ 13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57" h="236">
                <a:moveTo>
                  <a:pt x="357" y="13"/>
                </a:moveTo>
                <a:cubicBezTo>
                  <a:pt x="314" y="0"/>
                  <a:pt x="314" y="0"/>
                  <a:pt x="314" y="0"/>
                </a:cubicBezTo>
                <a:cubicBezTo>
                  <a:pt x="317" y="12"/>
                  <a:pt x="317" y="12"/>
                  <a:pt x="317" y="12"/>
                </a:cubicBezTo>
                <a:cubicBezTo>
                  <a:pt x="277" y="25"/>
                  <a:pt x="224" y="54"/>
                  <a:pt x="178" y="113"/>
                </a:cubicBezTo>
                <a:cubicBezTo>
                  <a:pt x="131" y="174"/>
                  <a:pt x="66" y="213"/>
                  <a:pt x="0" y="220"/>
                </a:cubicBezTo>
                <a:cubicBezTo>
                  <a:pt x="1" y="236"/>
                  <a:pt x="1" y="236"/>
                  <a:pt x="1" y="236"/>
                </a:cubicBezTo>
                <a:cubicBezTo>
                  <a:pt x="72" y="229"/>
                  <a:pt x="142" y="188"/>
                  <a:pt x="191" y="124"/>
                </a:cubicBezTo>
                <a:cubicBezTo>
                  <a:pt x="235" y="68"/>
                  <a:pt x="283" y="41"/>
                  <a:pt x="321" y="29"/>
                </a:cubicBezTo>
                <a:cubicBezTo>
                  <a:pt x="324" y="44"/>
                  <a:pt x="324" y="44"/>
                  <a:pt x="324" y="44"/>
                </a:cubicBezTo>
                <a:lnTo>
                  <a:pt x="357" y="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5400">
              <a:solidFill>
                <a:schemeClr val="bg1"/>
              </a:solidFill>
            </a:endParaRPr>
          </a:p>
        </p:txBody>
      </p:sp>
      <p:sp>
        <p:nvSpPr>
          <p:cNvPr id="83" name="圆形"/>
          <p:cNvSpPr/>
          <p:nvPr/>
        </p:nvSpPr>
        <p:spPr bwMode="auto">
          <a:xfrm rot="10800000">
            <a:off x="8839835" y="2347595"/>
            <a:ext cx="1066165" cy="996950"/>
          </a:xfrm>
          <a:custGeom>
            <a:avLst/>
            <a:gdLst>
              <a:gd name="T0" fmla="*/ 98 w 98"/>
              <a:gd name="T1" fmla="*/ 83 h 91"/>
              <a:gd name="T2" fmla="*/ 70 w 98"/>
              <a:gd name="T3" fmla="*/ 49 h 91"/>
              <a:gd name="T4" fmla="*/ 65 w 98"/>
              <a:gd name="T5" fmla="*/ 61 h 91"/>
              <a:gd name="T6" fmla="*/ 16 w 98"/>
              <a:gd name="T7" fmla="*/ 0 h 91"/>
              <a:gd name="T8" fmla="*/ 0 w 98"/>
              <a:gd name="T9" fmla="*/ 4 h 91"/>
              <a:gd name="T10" fmla="*/ 59 w 98"/>
              <a:gd name="T11" fmla="*/ 78 h 91"/>
              <a:gd name="T12" fmla="*/ 54 w 98"/>
              <a:gd name="T13" fmla="*/ 91 h 91"/>
              <a:gd name="T14" fmla="*/ 98 w 98"/>
              <a:gd name="T15" fmla="*/ 83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8" h="91">
                <a:moveTo>
                  <a:pt x="98" y="83"/>
                </a:moveTo>
                <a:cubicBezTo>
                  <a:pt x="70" y="49"/>
                  <a:pt x="70" y="49"/>
                  <a:pt x="70" y="49"/>
                </a:cubicBezTo>
                <a:cubicBezTo>
                  <a:pt x="65" y="61"/>
                  <a:pt x="65" y="61"/>
                  <a:pt x="65" y="61"/>
                </a:cubicBezTo>
                <a:cubicBezTo>
                  <a:pt x="40" y="48"/>
                  <a:pt x="23" y="26"/>
                  <a:pt x="16" y="0"/>
                </a:cubicBezTo>
                <a:cubicBezTo>
                  <a:pt x="0" y="4"/>
                  <a:pt x="0" y="4"/>
                  <a:pt x="0" y="4"/>
                </a:cubicBezTo>
                <a:cubicBezTo>
                  <a:pt x="7" y="36"/>
                  <a:pt x="28" y="61"/>
                  <a:pt x="59" y="78"/>
                </a:cubicBezTo>
                <a:cubicBezTo>
                  <a:pt x="54" y="91"/>
                  <a:pt x="54" y="91"/>
                  <a:pt x="54" y="91"/>
                </a:cubicBezTo>
                <a:lnTo>
                  <a:pt x="98" y="83"/>
                </a:lnTo>
                <a:close/>
              </a:path>
            </a:pathLst>
          </a:custGeom>
          <a:solidFill>
            <a:srgbClr val="5B9BD5">
              <a:alpha val="70000"/>
            </a:srgb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5400">
              <a:solidFill>
                <a:schemeClr val="bg1"/>
              </a:solidFill>
            </a:endParaRPr>
          </a:p>
        </p:txBody>
      </p:sp>
      <p:sp>
        <p:nvSpPr>
          <p:cNvPr id="84" name="圆形"/>
          <p:cNvSpPr/>
          <p:nvPr/>
        </p:nvSpPr>
        <p:spPr bwMode="auto">
          <a:xfrm rot="10800000">
            <a:off x="8709025" y="4000500"/>
            <a:ext cx="1087755" cy="876935"/>
          </a:xfrm>
          <a:custGeom>
            <a:avLst/>
            <a:gdLst>
              <a:gd name="T0" fmla="*/ 100 w 100"/>
              <a:gd name="T1" fmla="*/ 17 h 80"/>
              <a:gd name="T2" fmla="*/ 97 w 100"/>
              <a:gd name="T3" fmla="*/ 0 h 80"/>
              <a:gd name="T4" fmla="*/ 14 w 100"/>
              <a:gd name="T5" fmla="*/ 43 h 80"/>
              <a:gd name="T6" fmla="*/ 3 w 100"/>
              <a:gd name="T7" fmla="*/ 36 h 80"/>
              <a:gd name="T8" fmla="*/ 0 w 100"/>
              <a:gd name="T9" fmla="*/ 80 h 80"/>
              <a:gd name="T10" fmla="*/ 40 w 100"/>
              <a:gd name="T11" fmla="*/ 60 h 80"/>
              <a:gd name="T12" fmla="*/ 28 w 100"/>
              <a:gd name="T13" fmla="*/ 52 h 80"/>
              <a:gd name="T14" fmla="*/ 100 w 100"/>
              <a:gd name="T15" fmla="*/ 17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0" h="80">
                <a:moveTo>
                  <a:pt x="100" y="17"/>
                </a:moveTo>
                <a:cubicBezTo>
                  <a:pt x="97" y="0"/>
                  <a:pt x="97" y="0"/>
                  <a:pt x="97" y="0"/>
                </a:cubicBezTo>
                <a:cubicBezTo>
                  <a:pt x="62" y="6"/>
                  <a:pt x="33" y="21"/>
                  <a:pt x="14" y="43"/>
                </a:cubicBezTo>
                <a:cubicBezTo>
                  <a:pt x="3" y="36"/>
                  <a:pt x="3" y="36"/>
                  <a:pt x="3" y="36"/>
                </a:cubicBezTo>
                <a:cubicBezTo>
                  <a:pt x="0" y="80"/>
                  <a:pt x="0" y="80"/>
                  <a:pt x="0" y="80"/>
                </a:cubicBezTo>
                <a:cubicBezTo>
                  <a:pt x="40" y="60"/>
                  <a:pt x="40" y="60"/>
                  <a:pt x="40" y="60"/>
                </a:cubicBezTo>
                <a:cubicBezTo>
                  <a:pt x="28" y="52"/>
                  <a:pt x="28" y="52"/>
                  <a:pt x="28" y="52"/>
                </a:cubicBezTo>
                <a:cubicBezTo>
                  <a:pt x="45" y="34"/>
                  <a:pt x="70" y="22"/>
                  <a:pt x="100" y="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normAutofit fontScale="9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5400">
              <a:solidFill>
                <a:schemeClr val="bg1"/>
              </a:solidFill>
            </a:endParaRPr>
          </a:p>
        </p:txBody>
      </p:sp>
      <p:sp>
        <p:nvSpPr>
          <p:cNvPr id="97" name="圆形"/>
          <p:cNvSpPr/>
          <p:nvPr/>
        </p:nvSpPr>
        <p:spPr bwMode="auto">
          <a:xfrm>
            <a:off x="8021320" y="4274185"/>
            <a:ext cx="1031240" cy="1052195"/>
          </a:xfrm>
          <a:prstGeom prst="ellipse">
            <a:avLst/>
          </a:prstGeom>
          <a:solidFill>
            <a:schemeClr val="bg1"/>
          </a:solidFill>
          <a:ln w="190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>
            <a:normAutofit fontScale="725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5400">
              <a:solidFill>
                <a:schemeClr val="bg1"/>
              </a:solidFill>
            </a:endParaRPr>
          </a:p>
        </p:txBody>
      </p:sp>
      <p:sp>
        <p:nvSpPr>
          <p:cNvPr id="99" name="圆形"/>
          <p:cNvSpPr/>
          <p:nvPr/>
        </p:nvSpPr>
        <p:spPr bwMode="auto">
          <a:xfrm rot="10800000">
            <a:off x="4157980" y="2313305"/>
            <a:ext cx="3876040" cy="2596515"/>
          </a:xfrm>
          <a:custGeom>
            <a:avLst/>
            <a:gdLst>
              <a:gd name="T0" fmla="*/ 178 w 356"/>
              <a:gd name="T1" fmla="*/ 114 h 237"/>
              <a:gd name="T2" fmla="*/ 40 w 356"/>
              <a:gd name="T3" fmla="*/ 13 h 237"/>
              <a:gd name="T4" fmla="*/ 43 w 356"/>
              <a:gd name="T5" fmla="*/ 0 h 237"/>
              <a:gd name="T6" fmla="*/ 0 w 356"/>
              <a:gd name="T7" fmla="*/ 11 h 237"/>
              <a:gd name="T8" fmla="*/ 32 w 356"/>
              <a:gd name="T9" fmla="*/ 43 h 237"/>
              <a:gd name="T10" fmla="*/ 35 w 356"/>
              <a:gd name="T11" fmla="*/ 29 h 237"/>
              <a:gd name="T12" fmla="*/ 165 w 356"/>
              <a:gd name="T13" fmla="*/ 125 h 237"/>
              <a:gd name="T14" fmla="*/ 354 w 356"/>
              <a:gd name="T15" fmla="*/ 237 h 237"/>
              <a:gd name="T16" fmla="*/ 356 w 356"/>
              <a:gd name="T17" fmla="*/ 220 h 237"/>
              <a:gd name="T18" fmla="*/ 178 w 356"/>
              <a:gd name="T19" fmla="*/ 114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56" h="237">
                <a:moveTo>
                  <a:pt x="178" y="114"/>
                </a:moveTo>
                <a:cubicBezTo>
                  <a:pt x="132" y="54"/>
                  <a:pt x="79" y="26"/>
                  <a:pt x="40" y="13"/>
                </a:cubicBezTo>
                <a:cubicBezTo>
                  <a:pt x="43" y="0"/>
                  <a:pt x="43" y="0"/>
                  <a:pt x="43" y="0"/>
                </a:cubicBezTo>
                <a:cubicBezTo>
                  <a:pt x="0" y="11"/>
                  <a:pt x="0" y="11"/>
                  <a:pt x="0" y="11"/>
                </a:cubicBezTo>
                <a:cubicBezTo>
                  <a:pt x="32" y="43"/>
                  <a:pt x="32" y="43"/>
                  <a:pt x="32" y="43"/>
                </a:cubicBezTo>
                <a:cubicBezTo>
                  <a:pt x="35" y="29"/>
                  <a:pt x="35" y="29"/>
                  <a:pt x="35" y="29"/>
                </a:cubicBezTo>
                <a:cubicBezTo>
                  <a:pt x="72" y="42"/>
                  <a:pt x="121" y="68"/>
                  <a:pt x="165" y="125"/>
                </a:cubicBezTo>
                <a:cubicBezTo>
                  <a:pt x="214" y="189"/>
                  <a:pt x="283" y="230"/>
                  <a:pt x="354" y="237"/>
                </a:cubicBezTo>
                <a:cubicBezTo>
                  <a:pt x="356" y="220"/>
                  <a:pt x="356" y="220"/>
                  <a:pt x="356" y="220"/>
                </a:cubicBezTo>
                <a:cubicBezTo>
                  <a:pt x="290" y="213"/>
                  <a:pt x="225" y="175"/>
                  <a:pt x="178" y="114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5400">
              <a:solidFill>
                <a:schemeClr val="bg1"/>
              </a:solidFill>
            </a:endParaRPr>
          </a:p>
        </p:txBody>
      </p:sp>
      <p:sp>
        <p:nvSpPr>
          <p:cNvPr id="100" name="圆形"/>
          <p:cNvSpPr/>
          <p:nvPr/>
        </p:nvSpPr>
        <p:spPr bwMode="auto">
          <a:xfrm rot="10800000">
            <a:off x="2385060" y="2347595"/>
            <a:ext cx="1098550" cy="1248410"/>
          </a:xfrm>
          <a:custGeom>
            <a:avLst/>
            <a:gdLst>
              <a:gd name="T0" fmla="*/ 101 w 101"/>
              <a:gd name="T1" fmla="*/ 0 h 114"/>
              <a:gd name="T2" fmla="*/ 84 w 101"/>
              <a:gd name="T3" fmla="*/ 0 h 114"/>
              <a:gd name="T4" fmla="*/ 31 w 101"/>
              <a:gd name="T5" fmla="*/ 85 h 114"/>
              <a:gd name="T6" fmla="*/ 26 w 101"/>
              <a:gd name="T7" fmla="*/ 73 h 114"/>
              <a:gd name="T8" fmla="*/ 0 w 101"/>
              <a:gd name="T9" fmla="*/ 109 h 114"/>
              <a:gd name="T10" fmla="*/ 44 w 101"/>
              <a:gd name="T11" fmla="*/ 114 h 114"/>
              <a:gd name="T12" fmla="*/ 38 w 101"/>
              <a:gd name="T13" fmla="*/ 100 h 114"/>
              <a:gd name="T14" fmla="*/ 101 w 101"/>
              <a:gd name="T15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1" h="114">
                <a:moveTo>
                  <a:pt x="101" y="0"/>
                </a:moveTo>
                <a:cubicBezTo>
                  <a:pt x="84" y="0"/>
                  <a:pt x="84" y="0"/>
                  <a:pt x="84" y="0"/>
                </a:cubicBezTo>
                <a:cubicBezTo>
                  <a:pt x="84" y="37"/>
                  <a:pt x="65" y="67"/>
                  <a:pt x="31" y="85"/>
                </a:cubicBezTo>
                <a:cubicBezTo>
                  <a:pt x="26" y="73"/>
                  <a:pt x="26" y="73"/>
                  <a:pt x="26" y="73"/>
                </a:cubicBezTo>
                <a:cubicBezTo>
                  <a:pt x="0" y="109"/>
                  <a:pt x="0" y="109"/>
                  <a:pt x="0" y="109"/>
                </a:cubicBezTo>
                <a:cubicBezTo>
                  <a:pt x="44" y="114"/>
                  <a:pt x="44" y="114"/>
                  <a:pt x="44" y="114"/>
                </a:cubicBezTo>
                <a:cubicBezTo>
                  <a:pt x="38" y="100"/>
                  <a:pt x="38" y="100"/>
                  <a:pt x="38" y="100"/>
                </a:cubicBezTo>
                <a:cubicBezTo>
                  <a:pt x="78" y="80"/>
                  <a:pt x="101" y="44"/>
                  <a:pt x="101" y="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5400">
              <a:solidFill>
                <a:schemeClr val="bg1"/>
              </a:solidFill>
            </a:endParaRPr>
          </a:p>
        </p:txBody>
      </p:sp>
      <p:sp>
        <p:nvSpPr>
          <p:cNvPr id="101" name="圆形"/>
          <p:cNvSpPr/>
          <p:nvPr/>
        </p:nvSpPr>
        <p:spPr bwMode="auto">
          <a:xfrm rot="10800000">
            <a:off x="2547620" y="4000500"/>
            <a:ext cx="1033780" cy="876935"/>
          </a:xfrm>
          <a:custGeom>
            <a:avLst/>
            <a:gdLst>
              <a:gd name="T0" fmla="*/ 83 w 95"/>
              <a:gd name="T1" fmla="*/ 42 h 80"/>
              <a:gd name="T2" fmla="*/ 3 w 95"/>
              <a:gd name="T3" fmla="*/ 0 h 80"/>
              <a:gd name="T4" fmla="*/ 0 w 95"/>
              <a:gd name="T5" fmla="*/ 17 h 80"/>
              <a:gd name="T6" fmla="*/ 67 w 95"/>
              <a:gd name="T7" fmla="*/ 51 h 80"/>
              <a:gd name="T8" fmla="*/ 56 w 95"/>
              <a:gd name="T9" fmla="*/ 57 h 80"/>
              <a:gd name="T10" fmla="*/ 94 w 95"/>
              <a:gd name="T11" fmla="*/ 80 h 80"/>
              <a:gd name="T12" fmla="*/ 95 w 95"/>
              <a:gd name="T13" fmla="*/ 35 h 80"/>
              <a:gd name="T14" fmla="*/ 83 w 95"/>
              <a:gd name="T15" fmla="*/ 42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5" h="80">
                <a:moveTo>
                  <a:pt x="83" y="42"/>
                </a:moveTo>
                <a:cubicBezTo>
                  <a:pt x="64" y="21"/>
                  <a:pt x="36" y="6"/>
                  <a:pt x="3" y="0"/>
                </a:cubicBezTo>
                <a:cubicBezTo>
                  <a:pt x="0" y="17"/>
                  <a:pt x="0" y="17"/>
                  <a:pt x="0" y="17"/>
                </a:cubicBezTo>
                <a:cubicBezTo>
                  <a:pt x="28" y="22"/>
                  <a:pt x="51" y="34"/>
                  <a:pt x="67" y="51"/>
                </a:cubicBezTo>
                <a:cubicBezTo>
                  <a:pt x="56" y="57"/>
                  <a:pt x="56" y="57"/>
                  <a:pt x="56" y="57"/>
                </a:cubicBezTo>
                <a:cubicBezTo>
                  <a:pt x="94" y="80"/>
                  <a:pt x="94" y="80"/>
                  <a:pt x="94" y="80"/>
                </a:cubicBezTo>
                <a:cubicBezTo>
                  <a:pt x="95" y="35"/>
                  <a:pt x="95" y="35"/>
                  <a:pt x="95" y="35"/>
                </a:cubicBezTo>
                <a:lnTo>
                  <a:pt x="83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normAutofit fontScale="9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5400">
              <a:solidFill>
                <a:schemeClr val="bg1"/>
              </a:solidFill>
            </a:endParaRPr>
          </a:p>
        </p:txBody>
      </p:sp>
      <p:sp>
        <p:nvSpPr>
          <p:cNvPr id="102" name="圆形"/>
          <p:cNvSpPr/>
          <p:nvPr/>
        </p:nvSpPr>
        <p:spPr bwMode="auto">
          <a:xfrm>
            <a:off x="1961515" y="2952115"/>
            <a:ext cx="1031240" cy="1038225"/>
          </a:xfrm>
          <a:prstGeom prst="ellipse">
            <a:avLst/>
          </a:prstGeom>
          <a:solidFill>
            <a:schemeClr val="accent1">
              <a:alpha val="70000"/>
            </a:schemeClr>
          </a:solidFill>
          <a:ln w="190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能力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03" name="圆形"/>
          <p:cNvSpPr/>
          <p:nvPr/>
        </p:nvSpPr>
        <p:spPr bwMode="auto">
          <a:xfrm>
            <a:off x="9307195" y="2952115"/>
            <a:ext cx="1045845" cy="1038225"/>
          </a:xfrm>
          <a:prstGeom prst="ellipse">
            <a:avLst/>
          </a:prstGeom>
          <a:solidFill>
            <a:schemeClr val="accent1">
              <a:alpha val="70000"/>
            </a:schemeClr>
          </a:solidFill>
          <a:ln w="190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能力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4" name="圆形"/>
          <p:cNvSpPr/>
          <p:nvPr/>
        </p:nvSpPr>
        <p:spPr bwMode="auto">
          <a:xfrm>
            <a:off x="7797165" y="1855470"/>
            <a:ext cx="1031240" cy="1038225"/>
          </a:xfrm>
          <a:prstGeom prst="ellipse">
            <a:avLst/>
          </a:prstGeom>
          <a:solidFill>
            <a:schemeClr val="bg1"/>
          </a:solidFill>
          <a:ln w="190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>
            <a:normAutofit fontScale="725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5400">
              <a:solidFill>
                <a:schemeClr val="bg1"/>
              </a:solidFill>
            </a:endParaRPr>
          </a:p>
        </p:txBody>
      </p:sp>
      <p:sp>
        <p:nvSpPr>
          <p:cNvPr id="106" name="圆形"/>
          <p:cNvSpPr/>
          <p:nvPr/>
        </p:nvSpPr>
        <p:spPr bwMode="auto">
          <a:xfrm>
            <a:off x="3487420" y="1855470"/>
            <a:ext cx="1045845" cy="1038225"/>
          </a:xfrm>
          <a:prstGeom prst="ellipse">
            <a:avLst/>
          </a:prstGeom>
          <a:solidFill>
            <a:schemeClr val="bg1"/>
          </a:solidFill>
          <a:ln w="190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>
            <a:normAutofit fontScale="725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5400">
              <a:solidFill>
                <a:schemeClr val="bg1"/>
              </a:solidFill>
            </a:endParaRPr>
          </a:p>
        </p:txBody>
      </p:sp>
      <p:sp>
        <p:nvSpPr>
          <p:cNvPr id="108" name="圆形"/>
          <p:cNvSpPr/>
          <p:nvPr/>
        </p:nvSpPr>
        <p:spPr bwMode="auto">
          <a:xfrm>
            <a:off x="3220085" y="4274185"/>
            <a:ext cx="1045845" cy="1052195"/>
          </a:xfrm>
          <a:prstGeom prst="ellipse">
            <a:avLst/>
          </a:prstGeom>
          <a:solidFill>
            <a:schemeClr val="bg1"/>
          </a:solidFill>
          <a:ln w="190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>
            <a:normAutofit fontScale="725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5400">
              <a:solidFill>
                <a:schemeClr val="bg1"/>
              </a:solidFill>
            </a:endParaRPr>
          </a:p>
        </p:txBody>
      </p:sp>
      <p:grpSp>
        <p:nvGrpSpPr>
          <p:cNvPr id="247" name="组合 246"/>
          <p:cNvGrpSpPr/>
          <p:nvPr/>
        </p:nvGrpSpPr>
        <p:grpSpPr>
          <a:xfrm>
            <a:off x="5792028" y="2227792"/>
            <a:ext cx="724546" cy="724538"/>
            <a:chOff x="-2151431" y="3180583"/>
            <a:chExt cx="193194" cy="193194"/>
          </a:xfrm>
        </p:grpSpPr>
        <p:sp>
          <p:nvSpPr>
            <p:cNvPr id="249" name="AutoShape 81"/>
            <p:cNvSpPr/>
            <p:nvPr/>
          </p:nvSpPr>
          <p:spPr bwMode="auto">
            <a:xfrm>
              <a:off x="-2151431" y="3180583"/>
              <a:ext cx="193194" cy="19319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35" y="9811"/>
                  </a:moveTo>
                  <a:cubicBezTo>
                    <a:pt x="20220" y="10144"/>
                    <a:pt x="20081" y="10800"/>
                    <a:pt x="18899" y="10800"/>
                  </a:cubicBezTo>
                  <a:lnTo>
                    <a:pt x="17549" y="10800"/>
                  </a:lnTo>
                  <a:cubicBezTo>
                    <a:pt x="17363" y="10800"/>
                    <a:pt x="17212" y="10950"/>
                    <a:pt x="17212" y="11137"/>
                  </a:cubicBezTo>
                  <a:cubicBezTo>
                    <a:pt x="17212" y="11324"/>
                    <a:pt x="17363" y="11475"/>
                    <a:pt x="17549" y="11475"/>
                  </a:cubicBezTo>
                  <a:lnTo>
                    <a:pt x="18858" y="11475"/>
                  </a:lnTo>
                  <a:cubicBezTo>
                    <a:pt x="19870" y="11475"/>
                    <a:pt x="20003" y="12314"/>
                    <a:pt x="19938" y="12719"/>
                  </a:cubicBezTo>
                  <a:cubicBezTo>
                    <a:pt x="19855" y="13223"/>
                    <a:pt x="19618" y="14175"/>
                    <a:pt x="18478" y="14175"/>
                  </a:cubicBezTo>
                  <a:lnTo>
                    <a:pt x="16874" y="14175"/>
                  </a:lnTo>
                  <a:cubicBezTo>
                    <a:pt x="16688" y="14175"/>
                    <a:pt x="16537" y="14325"/>
                    <a:pt x="16537" y="14512"/>
                  </a:cubicBezTo>
                  <a:cubicBezTo>
                    <a:pt x="16537" y="14699"/>
                    <a:pt x="16688" y="14850"/>
                    <a:pt x="16874" y="14850"/>
                  </a:cubicBezTo>
                  <a:lnTo>
                    <a:pt x="18203" y="14850"/>
                  </a:lnTo>
                  <a:cubicBezTo>
                    <a:pt x="19343" y="14850"/>
                    <a:pt x="19243" y="15718"/>
                    <a:pt x="19079" y="16237"/>
                  </a:cubicBezTo>
                  <a:cubicBezTo>
                    <a:pt x="18864" y="16918"/>
                    <a:pt x="18732" y="17549"/>
                    <a:pt x="17297" y="17549"/>
                  </a:cubicBezTo>
                  <a:lnTo>
                    <a:pt x="16196" y="17549"/>
                  </a:lnTo>
                  <a:cubicBezTo>
                    <a:pt x="16009" y="17549"/>
                    <a:pt x="15859" y="17700"/>
                    <a:pt x="15859" y="17887"/>
                  </a:cubicBezTo>
                  <a:cubicBezTo>
                    <a:pt x="15859" y="18073"/>
                    <a:pt x="16009" y="18225"/>
                    <a:pt x="16196" y="18225"/>
                  </a:cubicBezTo>
                  <a:lnTo>
                    <a:pt x="17255" y="18225"/>
                  </a:lnTo>
                  <a:cubicBezTo>
                    <a:pt x="17993" y="18225"/>
                    <a:pt x="18027" y="18923"/>
                    <a:pt x="17950" y="19174"/>
                  </a:cubicBezTo>
                  <a:cubicBezTo>
                    <a:pt x="17866" y="19448"/>
                    <a:pt x="17767" y="19651"/>
                    <a:pt x="17762" y="19660"/>
                  </a:cubicBezTo>
                  <a:cubicBezTo>
                    <a:pt x="17558" y="20028"/>
                    <a:pt x="17229" y="20249"/>
                    <a:pt x="16534" y="20249"/>
                  </a:cubicBezTo>
                  <a:lnTo>
                    <a:pt x="12844" y="20249"/>
                  </a:lnTo>
                  <a:cubicBezTo>
                    <a:pt x="10990" y="20249"/>
                    <a:pt x="9151" y="19829"/>
                    <a:pt x="9104" y="19818"/>
                  </a:cubicBezTo>
                  <a:cubicBezTo>
                    <a:pt x="6299" y="19172"/>
                    <a:pt x="6152" y="19122"/>
                    <a:pt x="5976" y="19072"/>
                  </a:cubicBezTo>
                  <a:cubicBezTo>
                    <a:pt x="5976" y="19072"/>
                    <a:pt x="5405" y="18976"/>
                    <a:pt x="5405" y="18478"/>
                  </a:cubicBezTo>
                  <a:lnTo>
                    <a:pt x="5399" y="9155"/>
                  </a:lnTo>
                  <a:cubicBezTo>
                    <a:pt x="5399" y="8839"/>
                    <a:pt x="5601" y="8552"/>
                    <a:pt x="5935" y="8452"/>
                  </a:cubicBezTo>
                  <a:cubicBezTo>
                    <a:pt x="5977" y="8435"/>
                    <a:pt x="6034" y="8419"/>
                    <a:pt x="6074" y="8401"/>
                  </a:cubicBezTo>
                  <a:cubicBezTo>
                    <a:pt x="9158" y="7125"/>
                    <a:pt x="10097" y="4324"/>
                    <a:pt x="10124" y="2025"/>
                  </a:cubicBezTo>
                  <a:cubicBezTo>
                    <a:pt x="10128" y="1702"/>
                    <a:pt x="10378" y="1350"/>
                    <a:pt x="10800" y="1350"/>
                  </a:cubicBezTo>
                  <a:cubicBezTo>
                    <a:pt x="11514" y="1350"/>
                    <a:pt x="12774" y="2782"/>
                    <a:pt x="12774" y="4554"/>
                  </a:cubicBezTo>
                  <a:cubicBezTo>
                    <a:pt x="12774" y="6155"/>
                    <a:pt x="12711" y="6432"/>
                    <a:pt x="12149" y="8100"/>
                  </a:cubicBezTo>
                  <a:cubicBezTo>
                    <a:pt x="18899" y="8100"/>
                    <a:pt x="18852" y="8196"/>
                    <a:pt x="19448" y="8353"/>
                  </a:cubicBezTo>
                  <a:cubicBezTo>
                    <a:pt x="20187" y="8564"/>
                    <a:pt x="20249" y="9175"/>
                    <a:pt x="20249" y="9386"/>
                  </a:cubicBezTo>
                  <a:cubicBezTo>
                    <a:pt x="20249" y="9618"/>
                    <a:pt x="20243" y="9584"/>
                    <a:pt x="20235" y="9811"/>
                  </a:cubicBezTo>
                  <a:moveTo>
                    <a:pt x="4724" y="19575"/>
                  </a:moveTo>
                  <a:cubicBezTo>
                    <a:pt x="4724" y="19948"/>
                    <a:pt x="4423" y="20249"/>
                    <a:pt x="4049" y="20249"/>
                  </a:cubicBezTo>
                  <a:lnTo>
                    <a:pt x="2024" y="20249"/>
                  </a:lnTo>
                  <a:cubicBezTo>
                    <a:pt x="1652" y="20249"/>
                    <a:pt x="1349" y="19948"/>
                    <a:pt x="1349" y="19575"/>
                  </a:cubicBezTo>
                  <a:lnTo>
                    <a:pt x="1349" y="8774"/>
                  </a:lnTo>
                  <a:cubicBezTo>
                    <a:pt x="1349" y="8401"/>
                    <a:pt x="1652" y="8100"/>
                    <a:pt x="2024" y="8100"/>
                  </a:cubicBezTo>
                  <a:lnTo>
                    <a:pt x="4049" y="8100"/>
                  </a:lnTo>
                  <a:cubicBezTo>
                    <a:pt x="4423" y="8100"/>
                    <a:pt x="4724" y="8401"/>
                    <a:pt x="4724" y="8774"/>
                  </a:cubicBezTo>
                  <a:cubicBezTo>
                    <a:pt x="4724" y="8774"/>
                    <a:pt x="4724" y="19575"/>
                    <a:pt x="4724" y="19575"/>
                  </a:cubicBezTo>
                  <a:close/>
                  <a:moveTo>
                    <a:pt x="19686" y="7069"/>
                  </a:moveTo>
                  <a:cubicBezTo>
                    <a:pt x="18842" y="6846"/>
                    <a:pt x="16858" y="6849"/>
                    <a:pt x="13956" y="6773"/>
                  </a:cubicBezTo>
                  <a:cubicBezTo>
                    <a:pt x="14093" y="6139"/>
                    <a:pt x="14124" y="5568"/>
                    <a:pt x="14124" y="4554"/>
                  </a:cubicBezTo>
                  <a:cubicBezTo>
                    <a:pt x="14124" y="2133"/>
                    <a:pt x="12361" y="0"/>
                    <a:pt x="10800" y="0"/>
                  </a:cubicBezTo>
                  <a:cubicBezTo>
                    <a:pt x="9698" y="0"/>
                    <a:pt x="8789" y="901"/>
                    <a:pt x="8774" y="2009"/>
                  </a:cubicBezTo>
                  <a:cubicBezTo>
                    <a:pt x="8760" y="3368"/>
                    <a:pt x="8340" y="5716"/>
                    <a:pt x="6074" y="6906"/>
                  </a:cubicBezTo>
                  <a:cubicBezTo>
                    <a:pt x="5908" y="6994"/>
                    <a:pt x="5433" y="7228"/>
                    <a:pt x="5364" y="7259"/>
                  </a:cubicBezTo>
                  <a:lnTo>
                    <a:pt x="5399" y="7289"/>
                  </a:lnTo>
                  <a:cubicBezTo>
                    <a:pt x="5045" y="6984"/>
                    <a:pt x="4554" y="6750"/>
                    <a:pt x="4049" y="6750"/>
                  </a:cubicBezTo>
                  <a:lnTo>
                    <a:pt x="2024" y="6750"/>
                  </a:lnTo>
                  <a:cubicBezTo>
                    <a:pt x="908" y="6750"/>
                    <a:pt x="0" y="7658"/>
                    <a:pt x="0" y="8774"/>
                  </a:cubicBezTo>
                  <a:lnTo>
                    <a:pt x="0" y="19575"/>
                  </a:lnTo>
                  <a:cubicBezTo>
                    <a:pt x="0" y="20691"/>
                    <a:pt x="908" y="21599"/>
                    <a:pt x="2024" y="21599"/>
                  </a:cubicBezTo>
                  <a:lnTo>
                    <a:pt x="4049" y="21599"/>
                  </a:lnTo>
                  <a:cubicBezTo>
                    <a:pt x="4853" y="21599"/>
                    <a:pt x="5525" y="21114"/>
                    <a:pt x="5850" y="20434"/>
                  </a:cubicBezTo>
                  <a:cubicBezTo>
                    <a:pt x="5859" y="20437"/>
                    <a:pt x="5873" y="20441"/>
                    <a:pt x="5882" y="20442"/>
                  </a:cubicBezTo>
                  <a:cubicBezTo>
                    <a:pt x="5927" y="20454"/>
                    <a:pt x="5979" y="20467"/>
                    <a:pt x="6044" y="20485"/>
                  </a:cubicBezTo>
                  <a:cubicBezTo>
                    <a:pt x="6056" y="20487"/>
                    <a:pt x="6062" y="20488"/>
                    <a:pt x="6074" y="20492"/>
                  </a:cubicBezTo>
                  <a:cubicBezTo>
                    <a:pt x="6464" y="20588"/>
                    <a:pt x="7212" y="20768"/>
                    <a:pt x="8812" y="21135"/>
                  </a:cubicBezTo>
                  <a:cubicBezTo>
                    <a:pt x="9155" y="21213"/>
                    <a:pt x="10966" y="21599"/>
                    <a:pt x="12844" y="21599"/>
                  </a:cubicBezTo>
                  <a:lnTo>
                    <a:pt x="16534" y="21599"/>
                  </a:lnTo>
                  <a:cubicBezTo>
                    <a:pt x="17659" y="21599"/>
                    <a:pt x="18469" y="21167"/>
                    <a:pt x="18952" y="20298"/>
                  </a:cubicBezTo>
                  <a:cubicBezTo>
                    <a:pt x="18958" y="20285"/>
                    <a:pt x="19114" y="19982"/>
                    <a:pt x="19240" y="19572"/>
                  </a:cubicBezTo>
                  <a:cubicBezTo>
                    <a:pt x="19336" y="19263"/>
                    <a:pt x="19371" y="18827"/>
                    <a:pt x="19256" y="18384"/>
                  </a:cubicBezTo>
                  <a:cubicBezTo>
                    <a:pt x="19981" y="17886"/>
                    <a:pt x="20214" y="17133"/>
                    <a:pt x="20366" y="16643"/>
                  </a:cubicBezTo>
                  <a:cubicBezTo>
                    <a:pt x="20620" y="15838"/>
                    <a:pt x="20544" y="15235"/>
                    <a:pt x="20367" y="14803"/>
                  </a:cubicBezTo>
                  <a:cubicBezTo>
                    <a:pt x="20775" y="14418"/>
                    <a:pt x="21122" y="13831"/>
                    <a:pt x="21269" y="12935"/>
                  </a:cubicBezTo>
                  <a:cubicBezTo>
                    <a:pt x="21361" y="12380"/>
                    <a:pt x="21263" y="11809"/>
                    <a:pt x="21007" y="11334"/>
                  </a:cubicBezTo>
                  <a:cubicBezTo>
                    <a:pt x="21389" y="10905"/>
                    <a:pt x="21564" y="10365"/>
                    <a:pt x="21583" y="9865"/>
                  </a:cubicBezTo>
                  <a:lnTo>
                    <a:pt x="21591" y="9724"/>
                  </a:lnTo>
                  <a:cubicBezTo>
                    <a:pt x="21596" y="9635"/>
                    <a:pt x="21600" y="9581"/>
                    <a:pt x="21600" y="9386"/>
                  </a:cubicBezTo>
                  <a:cubicBezTo>
                    <a:pt x="21600" y="8533"/>
                    <a:pt x="21010" y="7446"/>
                    <a:pt x="19686" y="706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9050" tIns="19050" rIns="19050" bIns="19050" anchor="ctr"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250" name="AutoShape 82"/>
            <p:cNvSpPr/>
            <p:nvPr/>
          </p:nvSpPr>
          <p:spPr bwMode="auto">
            <a:xfrm>
              <a:off x="-2133268" y="3337450"/>
              <a:ext cx="18164" cy="181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4400"/>
                  </a:moveTo>
                  <a:cubicBezTo>
                    <a:pt x="8820" y="14400"/>
                    <a:pt x="7200" y="12782"/>
                    <a:pt x="7200" y="10800"/>
                  </a:cubicBezTo>
                  <a:cubicBezTo>
                    <a:pt x="7200" y="8817"/>
                    <a:pt x="8820" y="7200"/>
                    <a:pt x="10800" y="7200"/>
                  </a:cubicBezTo>
                  <a:cubicBezTo>
                    <a:pt x="12779" y="7200"/>
                    <a:pt x="14400" y="8817"/>
                    <a:pt x="14400" y="10800"/>
                  </a:cubicBezTo>
                  <a:cubicBezTo>
                    <a:pt x="14400" y="12782"/>
                    <a:pt x="12779" y="14400"/>
                    <a:pt x="10800" y="14400"/>
                  </a:cubicBezTo>
                  <a:moveTo>
                    <a:pt x="10800" y="0"/>
                  </a:move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9050" tIns="19050" rIns="19050" bIns="19050" anchor="ctr"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</p:grpSp>
      <p:grpSp>
        <p:nvGrpSpPr>
          <p:cNvPr id="112" name="组合 111"/>
          <p:cNvGrpSpPr/>
          <p:nvPr/>
        </p:nvGrpSpPr>
        <p:grpSpPr>
          <a:xfrm>
            <a:off x="8333533" y="4592033"/>
            <a:ext cx="412057" cy="413880"/>
            <a:chOff x="5394325" y="2859088"/>
            <a:chExt cx="358775" cy="360362"/>
          </a:xfrm>
          <a:solidFill>
            <a:srgbClr val="5B9BD5"/>
          </a:solidFill>
        </p:grpSpPr>
        <p:sp>
          <p:nvSpPr>
            <p:cNvPr id="113" name="AutoShape 37"/>
            <p:cNvSpPr/>
            <p:nvPr/>
          </p:nvSpPr>
          <p:spPr bwMode="auto">
            <a:xfrm>
              <a:off x="5394325" y="2894013"/>
              <a:ext cx="327025" cy="325437"/>
            </a:xfrm>
            <a:custGeom>
              <a:avLst/>
              <a:gdLst>
                <a:gd name="T0" fmla="+- 0 10849 98"/>
                <a:gd name="T1" fmla="*/ T0 w 21502"/>
                <a:gd name="T2" fmla="*/ 10800 h 21600"/>
                <a:gd name="T3" fmla="+- 0 10849 98"/>
                <a:gd name="T4" fmla="*/ T3 w 21502"/>
                <a:gd name="T5" fmla="*/ 10800 h 21600"/>
                <a:gd name="T6" fmla="+- 0 10849 98"/>
                <a:gd name="T7" fmla="*/ T6 w 21502"/>
                <a:gd name="T8" fmla="*/ 10800 h 21600"/>
                <a:gd name="T9" fmla="+- 0 10849 98"/>
                <a:gd name="T10" fmla="*/ T9 w 2150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02" h="21600">
                  <a:moveTo>
                    <a:pt x="19917" y="7880"/>
                  </a:moveTo>
                  <a:lnTo>
                    <a:pt x="18875" y="8932"/>
                  </a:lnTo>
                  <a:cubicBezTo>
                    <a:pt x="18730" y="9079"/>
                    <a:pt x="18497" y="9079"/>
                    <a:pt x="18353" y="8932"/>
                  </a:cubicBezTo>
                  <a:lnTo>
                    <a:pt x="17048" y="7617"/>
                  </a:lnTo>
                  <a:lnTo>
                    <a:pt x="15991" y="10290"/>
                  </a:lnTo>
                  <a:lnTo>
                    <a:pt x="16080" y="10064"/>
                  </a:lnTo>
                  <a:cubicBezTo>
                    <a:pt x="13859" y="7826"/>
                    <a:pt x="11601" y="7544"/>
                    <a:pt x="9565" y="7291"/>
                  </a:cubicBezTo>
                  <a:cubicBezTo>
                    <a:pt x="8910" y="7210"/>
                    <a:pt x="8276" y="7126"/>
                    <a:pt x="7652" y="6990"/>
                  </a:cubicBezTo>
                  <a:lnTo>
                    <a:pt x="13918" y="4456"/>
                  </a:lnTo>
                  <a:lnTo>
                    <a:pt x="12652" y="3179"/>
                  </a:lnTo>
                  <a:cubicBezTo>
                    <a:pt x="12508" y="3033"/>
                    <a:pt x="12508" y="2798"/>
                    <a:pt x="12652" y="2652"/>
                  </a:cubicBezTo>
                  <a:lnTo>
                    <a:pt x="13695" y="1598"/>
                  </a:lnTo>
                  <a:cubicBezTo>
                    <a:pt x="13840" y="1453"/>
                    <a:pt x="14073" y="1453"/>
                    <a:pt x="14217" y="1598"/>
                  </a:cubicBezTo>
                  <a:lnTo>
                    <a:pt x="19917" y="7353"/>
                  </a:lnTo>
                  <a:cubicBezTo>
                    <a:pt x="20062" y="7499"/>
                    <a:pt x="20062" y="7734"/>
                    <a:pt x="19917" y="7880"/>
                  </a:cubicBezTo>
                  <a:moveTo>
                    <a:pt x="12292" y="19639"/>
                  </a:moveTo>
                  <a:cubicBezTo>
                    <a:pt x="12200" y="19872"/>
                    <a:pt x="11999" y="20044"/>
                    <a:pt x="11756" y="20095"/>
                  </a:cubicBezTo>
                  <a:cubicBezTo>
                    <a:pt x="11700" y="20106"/>
                    <a:pt x="11643" y="20111"/>
                    <a:pt x="11587" y="20110"/>
                  </a:cubicBezTo>
                  <a:cubicBezTo>
                    <a:pt x="11400" y="20105"/>
                    <a:pt x="11219" y="20030"/>
                    <a:pt x="11084" y="19892"/>
                  </a:cubicBezTo>
                  <a:lnTo>
                    <a:pt x="1692" y="10517"/>
                  </a:lnTo>
                  <a:cubicBezTo>
                    <a:pt x="1519" y="10343"/>
                    <a:pt x="1443" y="10094"/>
                    <a:pt x="1488" y="9852"/>
                  </a:cubicBezTo>
                  <a:cubicBezTo>
                    <a:pt x="1533" y="9610"/>
                    <a:pt x="1695" y="9407"/>
                    <a:pt x="1917" y="9308"/>
                  </a:cubicBezTo>
                  <a:lnTo>
                    <a:pt x="6505" y="7453"/>
                  </a:lnTo>
                  <a:cubicBezTo>
                    <a:pt x="9597" y="8490"/>
                    <a:pt x="12689" y="7491"/>
                    <a:pt x="15781" y="10821"/>
                  </a:cubicBezTo>
                  <a:cubicBezTo>
                    <a:pt x="15781" y="10821"/>
                    <a:pt x="12292" y="19639"/>
                    <a:pt x="12292" y="19639"/>
                  </a:cubicBezTo>
                  <a:close/>
                  <a:moveTo>
                    <a:pt x="15260" y="545"/>
                  </a:moveTo>
                  <a:cubicBezTo>
                    <a:pt x="14912" y="193"/>
                    <a:pt x="14449" y="0"/>
                    <a:pt x="13956" y="0"/>
                  </a:cubicBezTo>
                  <a:cubicBezTo>
                    <a:pt x="13463" y="0"/>
                    <a:pt x="13000" y="193"/>
                    <a:pt x="12651" y="546"/>
                  </a:cubicBezTo>
                  <a:lnTo>
                    <a:pt x="11610" y="1598"/>
                  </a:lnTo>
                  <a:cubicBezTo>
                    <a:pt x="11261" y="1949"/>
                    <a:pt x="11068" y="2417"/>
                    <a:pt x="11068" y="2915"/>
                  </a:cubicBezTo>
                  <a:cubicBezTo>
                    <a:pt x="11068" y="3265"/>
                    <a:pt x="11164" y="3601"/>
                    <a:pt x="11342" y="3893"/>
                  </a:cubicBezTo>
                  <a:lnTo>
                    <a:pt x="1324" y="7944"/>
                  </a:lnTo>
                  <a:cubicBezTo>
                    <a:pt x="654" y="8241"/>
                    <a:pt x="173" y="8851"/>
                    <a:pt x="38" y="9575"/>
                  </a:cubicBezTo>
                  <a:cubicBezTo>
                    <a:pt x="-98" y="10302"/>
                    <a:pt x="130" y="11048"/>
                    <a:pt x="654" y="11576"/>
                  </a:cubicBezTo>
                  <a:lnTo>
                    <a:pt x="10041" y="20946"/>
                  </a:lnTo>
                  <a:cubicBezTo>
                    <a:pt x="10445" y="21354"/>
                    <a:pt x="10982" y="21586"/>
                    <a:pt x="11549" y="21599"/>
                  </a:cubicBezTo>
                  <a:cubicBezTo>
                    <a:pt x="11562" y="21599"/>
                    <a:pt x="11593" y="21599"/>
                    <a:pt x="11605" y="21599"/>
                  </a:cubicBezTo>
                  <a:cubicBezTo>
                    <a:pt x="11754" y="21599"/>
                    <a:pt x="11906" y="21584"/>
                    <a:pt x="12056" y="21553"/>
                  </a:cubicBezTo>
                  <a:cubicBezTo>
                    <a:pt x="12789" y="21399"/>
                    <a:pt x="13390" y="20888"/>
                    <a:pt x="13662" y="20191"/>
                  </a:cubicBezTo>
                  <a:lnTo>
                    <a:pt x="17604" y="10229"/>
                  </a:lnTo>
                  <a:cubicBezTo>
                    <a:pt x="17902" y="10426"/>
                    <a:pt x="18250" y="10532"/>
                    <a:pt x="18613" y="10532"/>
                  </a:cubicBezTo>
                  <a:cubicBezTo>
                    <a:pt x="19107" y="10532"/>
                    <a:pt x="19570" y="10338"/>
                    <a:pt x="19918" y="9986"/>
                  </a:cubicBezTo>
                  <a:lnTo>
                    <a:pt x="20957" y="8937"/>
                  </a:lnTo>
                  <a:cubicBezTo>
                    <a:pt x="21308" y="8585"/>
                    <a:pt x="21502" y="8116"/>
                    <a:pt x="21502" y="7617"/>
                  </a:cubicBezTo>
                  <a:cubicBezTo>
                    <a:pt x="21502" y="7117"/>
                    <a:pt x="21308" y="6648"/>
                    <a:pt x="20961" y="6300"/>
                  </a:cubicBezTo>
                  <a:cubicBezTo>
                    <a:pt x="20961" y="6300"/>
                    <a:pt x="15260" y="545"/>
                    <a:pt x="15260" y="54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微软雅黑 Light" panose="020B0502040204020203" charset="-122"/>
                <a:cs typeface="+mn-cs"/>
                <a:sym typeface="Gill Sans" charset="0"/>
              </a:endParaRPr>
            </a:p>
          </p:txBody>
        </p:sp>
        <p:sp>
          <p:nvSpPr>
            <p:cNvPr id="114" name="AutoShape 38"/>
            <p:cNvSpPr/>
            <p:nvPr/>
          </p:nvSpPr>
          <p:spPr bwMode="auto">
            <a:xfrm>
              <a:off x="5551488" y="3040063"/>
              <a:ext cx="55562" cy="5556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4320"/>
                  </a:moveTo>
                  <a:cubicBezTo>
                    <a:pt x="14381" y="4320"/>
                    <a:pt x="17279" y="7222"/>
                    <a:pt x="17279" y="10800"/>
                  </a:cubicBezTo>
                  <a:cubicBezTo>
                    <a:pt x="17279" y="14377"/>
                    <a:pt x="14381" y="17279"/>
                    <a:pt x="10800" y="17279"/>
                  </a:cubicBezTo>
                  <a:cubicBezTo>
                    <a:pt x="7218" y="17279"/>
                    <a:pt x="4319" y="14377"/>
                    <a:pt x="4319" y="10800"/>
                  </a:cubicBezTo>
                  <a:cubicBezTo>
                    <a:pt x="4319" y="7222"/>
                    <a:pt x="7218" y="4320"/>
                    <a:pt x="10800" y="4320"/>
                  </a:cubicBezTo>
                  <a:moveTo>
                    <a:pt x="10800" y="21599"/>
                  </a:move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微软雅黑 Light" panose="020B0502040204020203" charset="-122"/>
                <a:cs typeface="+mn-cs"/>
                <a:sym typeface="Gill Sans" charset="0"/>
              </a:endParaRPr>
            </a:p>
          </p:txBody>
        </p:sp>
        <p:sp>
          <p:nvSpPr>
            <p:cNvPr id="115" name="AutoShape 39"/>
            <p:cNvSpPr/>
            <p:nvPr/>
          </p:nvSpPr>
          <p:spPr bwMode="auto">
            <a:xfrm>
              <a:off x="5697538" y="2859088"/>
              <a:ext cx="55562" cy="571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7279"/>
                  </a:moveTo>
                  <a:cubicBezTo>
                    <a:pt x="7218" y="17279"/>
                    <a:pt x="4320" y="14377"/>
                    <a:pt x="4320" y="10800"/>
                  </a:cubicBezTo>
                  <a:cubicBezTo>
                    <a:pt x="4320" y="7222"/>
                    <a:pt x="7218" y="4320"/>
                    <a:pt x="10800" y="4320"/>
                  </a:cubicBezTo>
                  <a:cubicBezTo>
                    <a:pt x="14381" y="4320"/>
                    <a:pt x="17280" y="7222"/>
                    <a:pt x="17280" y="10800"/>
                  </a:cubicBezTo>
                  <a:cubicBezTo>
                    <a:pt x="17280" y="14377"/>
                    <a:pt x="14381" y="17279"/>
                    <a:pt x="10800" y="17279"/>
                  </a:cubicBezTo>
                  <a:moveTo>
                    <a:pt x="10800" y="0"/>
                  </a:move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微软雅黑 Light" panose="020B0502040204020203" charset="-122"/>
                <a:cs typeface="+mn-cs"/>
                <a:sym typeface="Gill Sans" charset="0"/>
              </a:endParaRPr>
            </a:p>
          </p:txBody>
        </p:sp>
        <p:sp>
          <p:nvSpPr>
            <p:cNvPr id="116" name="AutoShape 40"/>
            <p:cNvSpPr/>
            <p:nvPr/>
          </p:nvSpPr>
          <p:spPr bwMode="auto">
            <a:xfrm>
              <a:off x="5483225" y="3028950"/>
              <a:ext cx="46038" cy="444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5400"/>
                  </a:moveTo>
                  <a:cubicBezTo>
                    <a:pt x="13779" y="5400"/>
                    <a:pt x="16199" y="7815"/>
                    <a:pt x="16199" y="10800"/>
                  </a:cubicBezTo>
                  <a:cubicBezTo>
                    <a:pt x="16199" y="13784"/>
                    <a:pt x="13779" y="16200"/>
                    <a:pt x="10800" y="16200"/>
                  </a:cubicBezTo>
                  <a:cubicBezTo>
                    <a:pt x="7820" y="16200"/>
                    <a:pt x="5399" y="13784"/>
                    <a:pt x="5399" y="10800"/>
                  </a:cubicBezTo>
                  <a:cubicBezTo>
                    <a:pt x="5399" y="7815"/>
                    <a:pt x="7820" y="5400"/>
                    <a:pt x="10800" y="5400"/>
                  </a:cubicBezTo>
                  <a:moveTo>
                    <a:pt x="0" y="10800"/>
                  </a:moveTo>
                  <a:cubicBezTo>
                    <a:pt x="0" y="16753"/>
                    <a:pt x="4843" y="21599"/>
                    <a:pt x="10800" y="21599"/>
                  </a:cubicBezTo>
                  <a:cubicBezTo>
                    <a:pt x="16756" y="21599"/>
                    <a:pt x="21600" y="16753"/>
                    <a:pt x="21600" y="10800"/>
                  </a:cubicBezTo>
                  <a:cubicBezTo>
                    <a:pt x="21600" y="4846"/>
                    <a:pt x="16756" y="0"/>
                    <a:pt x="10800" y="0"/>
                  </a:cubicBezTo>
                  <a:cubicBezTo>
                    <a:pt x="4843" y="0"/>
                    <a:pt x="0" y="4846"/>
                    <a:pt x="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微软雅黑 Light" panose="020B0502040204020203" charset="-122"/>
                <a:cs typeface="+mn-cs"/>
                <a:sym typeface="Gill Sans" charset="0"/>
              </a:endParaRPr>
            </a:p>
          </p:txBody>
        </p:sp>
        <p:sp>
          <p:nvSpPr>
            <p:cNvPr id="117" name="AutoShape 41"/>
            <p:cNvSpPr/>
            <p:nvPr/>
          </p:nvSpPr>
          <p:spPr bwMode="auto">
            <a:xfrm>
              <a:off x="5529263" y="3106738"/>
              <a:ext cx="22225" cy="222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微软雅黑 Light" panose="020B0502040204020203" charset="-122"/>
                <a:cs typeface="+mn-cs"/>
                <a:sym typeface="Gill Sans" charset="0"/>
              </a:endParaRPr>
            </a:p>
          </p:txBody>
        </p:sp>
        <p:sp>
          <p:nvSpPr>
            <p:cNvPr id="118" name="AutoShape 42"/>
            <p:cNvSpPr/>
            <p:nvPr/>
          </p:nvSpPr>
          <p:spPr bwMode="auto">
            <a:xfrm>
              <a:off x="5708650" y="2938463"/>
              <a:ext cx="22225" cy="222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微软雅黑 Light" panose="020B0502040204020203" charset="-122"/>
                <a:cs typeface="+mn-cs"/>
                <a:sym typeface="Gill Sans" charset="0"/>
              </a:endParaRPr>
            </a:p>
          </p:txBody>
        </p:sp>
      </p:grpSp>
      <p:grpSp>
        <p:nvGrpSpPr>
          <p:cNvPr id="119" name="Group 112"/>
          <p:cNvGrpSpPr/>
          <p:nvPr/>
        </p:nvGrpSpPr>
        <p:grpSpPr>
          <a:xfrm>
            <a:off x="3803284" y="2176371"/>
            <a:ext cx="413209" cy="387120"/>
            <a:chOff x="5368132" y="3540125"/>
            <a:chExt cx="465138" cy="435769"/>
          </a:xfrm>
          <a:solidFill>
            <a:srgbClr val="5B9BD5"/>
          </a:solidFill>
        </p:grpSpPr>
        <p:sp>
          <p:nvSpPr>
            <p:cNvPr id="120" name="AutoShape 110"/>
            <p:cNvSpPr/>
            <p:nvPr/>
          </p:nvSpPr>
          <p:spPr bwMode="auto">
            <a:xfrm>
              <a:off x="5426869" y="3598069"/>
              <a:ext cx="347663" cy="2325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99" y="20255"/>
                  </a:moveTo>
                  <a:lnTo>
                    <a:pt x="899" y="20255"/>
                  </a:lnTo>
                  <a:lnTo>
                    <a:pt x="899" y="1350"/>
                  </a:lnTo>
                  <a:lnTo>
                    <a:pt x="20699" y="1350"/>
                  </a:lnTo>
                  <a:cubicBezTo>
                    <a:pt x="20699" y="1350"/>
                    <a:pt x="20699" y="20255"/>
                    <a:pt x="20699" y="20255"/>
                  </a:cubicBezTo>
                  <a:close/>
                  <a:moveTo>
                    <a:pt x="20699" y="0"/>
                  </a:moveTo>
                  <a:lnTo>
                    <a:pt x="899" y="5"/>
                  </a:lnTo>
                  <a:cubicBezTo>
                    <a:pt x="402" y="5"/>
                    <a:pt x="0" y="603"/>
                    <a:pt x="0" y="1350"/>
                  </a:cubicBezTo>
                  <a:lnTo>
                    <a:pt x="0" y="20249"/>
                  </a:lnTo>
                  <a:cubicBezTo>
                    <a:pt x="0" y="20996"/>
                    <a:pt x="402" y="21599"/>
                    <a:pt x="899" y="21599"/>
                  </a:cubicBezTo>
                  <a:lnTo>
                    <a:pt x="20699" y="21599"/>
                  </a:lnTo>
                  <a:cubicBezTo>
                    <a:pt x="21197" y="21599"/>
                    <a:pt x="21600" y="20996"/>
                    <a:pt x="21600" y="20249"/>
                  </a:cubicBezTo>
                  <a:lnTo>
                    <a:pt x="21600" y="1350"/>
                  </a:lnTo>
                  <a:cubicBezTo>
                    <a:pt x="21600" y="603"/>
                    <a:pt x="21197" y="0"/>
                    <a:pt x="206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微软雅黑 Light" panose="020B0502040204020203" charset="-122"/>
                <a:cs typeface="+mn-cs"/>
                <a:sym typeface="Gill Sans" charset="0"/>
              </a:endParaRPr>
            </a:p>
          </p:txBody>
        </p:sp>
        <p:sp>
          <p:nvSpPr>
            <p:cNvPr id="121" name="AutoShape 111"/>
            <p:cNvSpPr/>
            <p:nvPr/>
          </p:nvSpPr>
          <p:spPr bwMode="auto">
            <a:xfrm>
              <a:off x="5368132" y="3540125"/>
              <a:ext cx="465138" cy="435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6562"/>
                  </a:moveTo>
                  <a:cubicBezTo>
                    <a:pt x="20249" y="16959"/>
                    <a:pt x="19946" y="17282"/>
                    <a:pt x="19575" y="17282"/>
                  </a:cubicBezTo>
                  <a:lnTo>
                    <a:pt x="13499" y="17282"/>
                  </a:lnTo>
                  <a:lnTo>
                    <a:pt x="8099" y="17282"/>
                  </a:lnTo>
                  <a:lnTo>
                    <a:pt x="2024" y="17282"/>
                  </a:lnTo>
                  <a:cubicBezTo>
                    <a:pt x="1651" y="17282"/>
                    <a:pt x="1349" y="16959"/>
                    <a:pt x="1349" y="16562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9575" y="1440"/>
                  </a:lnTo>
                  <a:cubicBezTo>
                    <a:pt x="19946" y="1440"/>
                    <a:pt x="20249" y="1762"/>
                    <a:pt x="20249" y="2160"/>
                  </a:cubicBezTo>
                  <a:cubicBezTo>
                    <a:pt x="20249" y="2160"/>
                    <a:pt x="20249" y="16562"/>
                    <a:pt x="20249" y="16562"/>
                  </a:cubicBezTo>
                  <a:close/>
                  <a:moveTo>
                    <a:pt x="19575" y="0"/>
                  </a:moveTo>
                  <a:lnTo>
                    <a:pt x="2024" y="0"/>
                  </a:lnTo>
                  <a:cubicBezTo>
                    <a:pt x="905" y="0"/>
                    <a:pt x="0" y="966"/>
                    <a:pt x="0" y="2160"/>
                  </a:cubicBezTo>
                  <a:lnTo>
                    <a:pt x="0" y="16562"/>
                  </a:lnTo>
                  <a:cubicBezTo>
                    <a:pt x="0" y="17753"/>
                    <a:pt x="903" y="18718"/>
                    <a:pt x="2018" y="18721"/>
                  </a:cubicBezTo>
                  <a:lnTo>
                    <a:pt x="8774" y="18721"/>
                  </a:lnTo>
                  <a:lnTo>
                    <a:pt x="8774" y="19597"/>
                  </a:lnTo>
                  <a:lnTo>
                    <a:pt x="4561" y="20181"/>
                  </a:lnTo>
                  <a:cubicBezTo>
                    <a:pt x="4260" y="20262"/>
                    <a:pt x="4049" y="20549"/>
                    <a:pt x="4049" y="20879"/>
                  </a:cubicBezTo>
                  <a:cubicBezTo>
                    <a:pt x="4049" y="21277"/>
                    <a:pt x="4351" y="21599"/>
                    <a:pt x="4724" y="21599"/>
                  </a:cubicBezTo>
                  <a:lnTo>
                    <a:pt x="16874" y="21599"/>
                  </a:lnTo>
                  <a:cubicBezTo>
                    <a:pt x="17248" y="21599"/>
                    <a:pt x="17549" y="21277"/>
                    <a:pt x="17549" y="20879"/>
                  </a:cubicBezTo>
                  <a:cubicBezTo>
                    <a:pt x="17549" y="20549"/>
                    <a:pt x="17339" y="20262"/>
                    <a:pt x="17038" y="20181"/>
                  </a:cubicBezTo>
                  <a:lnTo>
                    <a:pt x="12824" y="19597"/>
                  </a:lnTo>
                  <a:lnTo>
                    <a:pt x="12824" y="18721"/>
                  </a:lnTo>
                  <a:lnTo>
                    <a:pt x="19581" y="18721"/>
                  </a:lnTo>
                  <a:cubicBezTo>
                    <a:pt x="20696" y="18718"/>
                    <a:pt x="21600" y="17753"/>
                    <a:pt x="21600" y="16562"/>
                  </a:cubicBezTo>
                  <a:lnTo>
                    <a:pt x="21600" y="2160"/>
                  </a:lnTo>
                  <a:cubicBezTo>
                    <a:pt x="21600" y="966"/>
                    <a:pt x="20692" y="0"/>
                    <a:pt x="19575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微软雅黑 Light" panose="020B0502040204020203" charset="-122"/>
                <a:cs typeface="+mn-cs"/>
                <a:sym typeface="Gill Sans" charset="0"/>
              </a:endParaRPr>
            </a:p>
          </p:txBody>
        </p:sp>
      </p:grpSp>
      <p:sp>
        <p:nvSpPr>
          <p:cNvPr id="122" name="AutoShape 112"/>
          <p:cNvSpPr/>
          <p:nvPr/>
        </p:nvSpPr>
        <p:spPr bwMode="auto">
          <a:xfrm>
            <a:off x="3581542" y="4594327"/>
            <a:ext cx="413881" cy="412057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rgbClr val="5B9BD5"/>
          </a:solidFill>
          <a:ln>
            <a:noFill/>
          </a:ln>
          <a:effectLst/>
        </p:spPr>
        <p:txBody>
          <a:bodyPr lIns="19050" tIns="19050" rIns="19050" bIns="1905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286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ea typeface="微软雅黑 Light" panose="020B0502040204020203" charset="-122"/>
              <a:cs typeface="+mn-cs"/>
              <a:sym typeface="Gill Sans" charset="0"/>
            </a:endParaRPr>
          </a:p>
        </p:txBody>
      </p:sp>
      <p:grpSp>
        <p:nvGrpSpPr>
          <p:cNvPr id="123" name="组合 122"/>
          <p:cNvGrpSpPr/>
          <p:nvPr/>
        </p:nvGrpSpPr>
        <p:grpSpPr>
          <a:xfrm>
            <a:off x="8206447" y="2162981"/>
            <a:ext cx="283465" cy="413210"/>
            <a:chOff x="2528974" y="2863357"/>
            <a:chExt cx="246811" cy="359779"/>
          </a:xfrm>
          <a:solidFill>
            <a:srgbClr val="5B9BD5"/>
          </a:solidFill>
        </p:grpSpPr>
        <p:sp>
          <p:nvSpPr>
            <p:cNvPr id="124" name="AutoShape 113"/>
            <p:cNvSpPr/>
            <p:nvPr/>
          </p:nvSpPr>
          <p:spPr bwMode="auto">
            <a:xfrm>
              <a:off x="2528974" y="2863357"/>
              <a:ext cx="246811" cy="35977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微软雅黑 Light" panose="020B0502040204020203" charset="-122"/>
                <a:cs typeface="+mn-cs"/>
                <a:sym typeface="Gill Sans" charset="0"/>
              </a:endParaRPr>
            </a:p>
          </p:txBody>
        </p:sp>
        <p:sp>
          <p:nvSpPr>
            <p:cNvPr id="125" name="AutoShape 114"/>
            <p:cNvSpPr/>
            <p:nvPr/>
          </p:nvSpPr>
          <p:spPr bwMode="auto">
            <a:xfrm>
              <a:off x="2584843" y="2919841"/>
              <a:ext cx="73061" cy="7306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微软雅黑 Light" panose="020B0502040204020203" charset="-122"/>
                <a:cs typeface="+mn-cs"/>
                <a:sym typeface="Gill Sans" charset="0"/>
              </a:endParaRPr>
            </a:p>
          </p:txBody>
        </p:sp>
      </p:grpSp>
      <p:grpSp>
        <p:nvGrpSpPr>
          <p:cNvPr id="128" name="组合 127"/>
          <p:cNvGrpSpPr/>
          <p:nvPr/>
        </p:nvGrpSpPr>
        <p:grpSpPr>
          <a:xfrm>
            <a:off x="366395" y="4758055"/>
            <a:ext cx="11338560" cy="1181735"/>
            <a:chOff x="469" y="8015"/>
            <a:chExt cx="17856" cy="1861"/>
          </a:xfrm>
        </p:grpSpPr>
        <p:sp>
          <p:nvSpPr>
            <p:cNvPr id="259" name="文本框 258"/>
            <p:cNvSpPr txBox="1"/>
            <p:nvPr/>
          </p:nvSpPr>
          <p:spPr>
            <a:xfrm flipH="1">
              <a:off x="469" y="8642"/>
              <a:ext cx="4281" cy="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  <a:defRPr/>
              </a:pPr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要想保证组织团队的有效有力，组织成员的组成非常关键，互补型的成员类型，才是粘合组织的基础。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61" name="文本框 260"/>
            <p:cNvSpPr txBox="1"/>
            <p:nvPr/>
          </p:nvSpPr>
          <p:spPr>
            <a:xfrm flipH="1">
              <a:off x="504" y="8015"/>
              <a:ext cx="367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项目领导力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6" name="文本框 125"/>
            <p:cNvSpPr txBox="1"/>
            <p:nvPr/>
          </p:nvSpPr>
          <p:spPr>
            <a:xfrm flipH="1">
              <a:off x="14044" y="8642"/>
              <a:ext cx="4281" cy="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lvl="0" algn="r">
                <a:lnSpc>
                  <a:spcPct val="150000"/>
                </a:lnSpc>
                <a:defRPr/>
              </a:pPr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选聘具有互补类型的团队成员，通过合理的激励考核，系统的学习提升，全面提升企业组织的核心战斗力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endParaRPr>
            </a:p>
          </p:txBody>
        </p:sp>
        <p:sp>
          <p:nvSpPr>
            <p:cNvPr id="127" name="文本框 126"/>
            <p:cNvSpPr txBox="1"/>
            <p:nvPr/>
          </p:nvSpPr>
          <p:spPr>
            <a:xfrm flipH="1">
              <a:off x="14655" y="8015"/>
              <a:ext cx="367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lvl="0" algn="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成员的执行力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" name="组合 7"/>
          <p:cNvGrpSpPr/>
          <p:nvPr/>
        </p:nvGrpSpPr>
        <p:grpSpPr>
          <a:xfrm>
            <a:off x="539750" y="257175"/>
            <a:ext cx="11076940" cy="6320155"/>
            <a:chOff x="1162" y="765"/>
            <a:chExt cx="16729" cy="9545"/>
          </a:xfrm>
        </p:grpSpPr>
        <p:pic>
          <p:nvPicPr>
            <p:cNvPr id="4" name="图片 3" descr="幻灯片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162" y="5662"/>
              <a:ext cx="8261" cy="4648"/>
            </a:xfrm>
            <a:prstGeom prst="rect">
              <a:avLst/>
            </a:prstGeom>
            <a:ln w="34925">
              <a:solidFill>
                <a:schemeClr val="bg1"/>
              </a:solidFill>
            </a:ln>
          </p:spPr>
        </p:pic>
        <p:pic>
          <p:nvPicPr>
            <p:cNvPr id="5" name="图片 4" descr="幻灯片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62" y="765"/>
              <a:ext cx="8261" cy="4648"/>
            </a:xfrm>
            <a:prstGeom prst="rect">
              <a:avLst/>
            </a:prstGeom>
            <a:ln w="34925">
              <a:solidFill>
                <a:schemeClr val="bg1"/>
              </a:solidFill>
            </a:ln>
          </p:spPr>
        </p:pic>
        <p:pic>
          <p:nvPicPr>
            <p:cNvPr id="6" name="图片 5" descr="幻灯片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31" y="765"/>
              <a:ext cx="8261" cy="4648"/>
            </a:xfrm>
            <a:prstGeom prst="rect">
              <a:avLst/>
            </a:prstGeom>
            <a:ln w="34925">
              <a:solidFill>
                <a:schemeClr val="bg1"/>
              </a:solidFill>
            </a:ln>
          </p:spPr>
        </p:pic>
        <p:pic>
          <p:nvPicPr>
            <p:cNvPr id="7" name="图片 6" descr="幻灯片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31" y="5646"/>
              <a:ext cx="8261" cy="4648"/>
            </a:xfrm>
            <a:prstGeom prst="rect">
              <a:avLst/>
            </a:prstGeom>
            <a:ln w="34925">
              <a:solidFill>
                <a:schemeClr val="bg1"/>
              </a:solidFill>
            </a:ln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" name="文本框1"/>
          <p:cNvSpPr txBox="1"/>
          <p:nvPr/>
        </p:nvSpPr>
        <p:spPr>
          <a:xfrm>
            <a:off x="678180" y="463272"/>
            <a:ext cx="2908177" cy="3585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85750" indent="-285750" algn="ctr">
              <a:lnSpc>
                <a:spcPct val="200000"/>
              </a:lnSpc>
              <a:buFont typeface="Wingdings" panose="05000000000000000000" pitchFamily="2" charset="2"/>
              <a:buChar char="n"/>
            </a:pPr>
            <a:endParaRPr lang="zh-CN" altLang="en-US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30" name="文本框1"/>
          <p:cNvSpPr txBox="1"/>
          <p:nvPr/>
        </p:nvSpPr>
        <p:spPr>
          <a:xfrm>
            <a:off x="678180" y="996535"/>
            <a:ext cx="2337850" cy="193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85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altLang="zh-CN" sz="855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78180" y="289560"/>
            <a:ext cx="1706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indent="0" algn="l">
              <a:lnSpc>
                <a:spcPct val="200000"/>
              </a:lnSpc>
              <a:buNone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团队协作总结</a:t>
            </a:r>
            <a:endParaRPr lang="zh-CN" altLang="en-US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599440" y="1304290"/>
            <a:ext cx="106216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多边形"/>
          <p:cNvSpPr/>
          <p:nvPr/>
        </p:nvSpPr>
        <p:spPr bwMode="auto">
          <a:xfrm>
            <a:off x="3891915" y="1849120"/>
            <a:ext cx="2267585" cy="2267585"/>
          </a:xfrm>
          <a:custGeom>
            <a:avLst/>
            <a:gdLst>
              <a:gd name="connsiteX0" fmla="*/ 1133803 w 2267606"/>
              <a:gd name="connsiteY0" fmla="*/ 0 h 2267606"/>
              <a:gd name="connsiteX1" fmla="*/ 2267606 w 2267606"/>
              <a:gd name="connsiteY1" fmla="*/ 1133803 h 2267606"/>
              <a:gd name="connsiteX2" fmla="*/ 2267606 w 2267606"/>
              <a:gd name="connsiteY2" fmla="*/ 2267606 h 2267606"/>
              <a:gd name="connsiteX3" fmla="*/ 1133803 w 2267606"/>
              <a:gd name="connsiteY3" fmla="*/ 2267606 h 2267606"/>
              <a:gd name="connsiteX4" fmla="*/ 0 w 2267606"/>
              <a:gd name="connsiteY4" fmla="*/ 1133803 h 2267606"/>
              <a:gd name="connsiteX5" fmla="*/ 1133803 w 2267606"/>
              <a:gd name="connsiteY5" fmla="*/ 0 h 2267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67606" h="2267606">
                <a:moveTo>
                  <a:pt x="1133803" y="0"/>
                </a:moveTo>
                <a:cubicBezTo>
                  <a:pt x="1759985" y="0"/>
                  <a:pt x="2267606" y="507621"/>
                  <a:pt x="2267606" y="1133803"/>
                </a:cubicBezTo>
                <a:lnTo>
                  <a:pt x="2267606" y="2267606"/>
                </a:lnTo>
                <a:lnTo>
                  <a:pt x="1133803" y="2267606"/>
                </a:lnTo>
                <a:cubicBezTo>
                  <a:pt x="507621" y="2267606"/>
                  <a:pt x="0" y="1759985"/>
                  <a:pt x="0" y="1133803"/>
                </a:cubicBezTo>
                <a:cubicBezTo>
                  <a:pt x="0" y="507621"/>
                  <a:pt x="507621" y="0"/>
                  <a:pt x="1133803" y="0"/>
                </a:cubicBezTo>
                <a:close/>
              </a:path>
            </a:pathLst>
          </a:custGeom>
          <a:blipFill rotWithShape="1">
            <a:blip r:embed="rId1"/>
            <a:stretch>
              <a:fillRect l="-51768" r="-51192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</a:p>
        </p:txBody>
      </p:sp>
      <p:sp>
        <p:nvSpPr>
          <p:cNvPr id="20" name="多边形"/>
          <p:cNvSpPr/>
          <p:nvPr/>
        </p:nvSpPr>
        <p:spPr bwMode="auto">
          <a:xfrm>
            <a:off x="6205220" y="1849120"/>
            <a:ext cx="2267585" cy="2267585"/>
          </a:xfrm>
          <a:custGeom>
            <a:avLst/>
            <a:gdLst>
              <a:gd name="connsiteX0" fmla="*/ 1133803 w 2267606"/>
              <a:gd name="connsiteY0" fmla="*/ 0 h 2267606"/>
              <a:gd name="connsiteX1" fmla="*/ 2267606 w 2267606"/>
              <a:gd name="connsiteY1" fmla="*/ 1133803 h 2267606"/>
              <a:gd name="connsiteX2" fmla="*/ 1133803 w 2267606"/>
              <a:gd name="connsiteY2" fmla="*/ 2267606 h 2267606"/>
              <a:gd name="connsiteX3" fmla="*/ 0 w 2267606"/>
              <a:gd name="connsiteY3" fmla="*/ 2267606 h 2267606"/>
              <a:gd name="connsiteX4" fmla="*/ 0 w 2267606"/>
              <a:gd name="connsiteY4" fmla="*/ 1133803 h 2267606"/>
              <a:gd name="connsiteX5" fmla="*/ 1133803 w 2267606"/>
              <a:gd name="connsiteY5" fmla="*/ 0 h 2267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67606" h="2267606">
                <a:moveTo>
                  <a:pt x="1133803" y="0"/>
                </a:moveTo>
                <a:cubicBezTo>
                  <a:pt x="1759985" y="0"/>
                  <a:pt x="2267606" y="507621"/>
                  <a:pt x="2267606" y="1133803"/>
                </a:cubicBezTo>
                <a:cubicBezTo>
                  <a:pt x="2267606" y="1759985"/>
                  <a:pt x="1759985" y="2267606"/>
                  <a:pt x="1133803" y="2267606"/>
                </a:cubicBezTo>
                <a:lnTo>
                  <a:pt x="0" y="2267606"/>
                </a:lnTo>
                <a:lnTo>
                  <a:pt x="0" y="1133803"/>
                </a:lnTo>
                <a:cubicBezTo>
                  <a:pt x="0" y="507621"/>
                  <a:pt x="507621" y="0"/>
                  <a:pt x="1133803" y="0"/>
                </a:cubicBezTo>
                <a:close/>
              </a:path>
            </a:pathLst>
          </a:custGeom>
          <a:blipFill rotWithShape="1">
            <a:blip r:embed="rId2"/>
            <a:stretch>
              <a:fillRect l="-25140" r="-24860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</a:p>
        </p:txBody>
      </p:sp>
      <p:sp>
        <p:nvSpPr>
          <p:cNvPr id="21" name="多边形"/>
          <p:cNvSpPr/>
          <p:nvPr/>
        </p:nvSpPr>
        <p:spPr bwMode="auto">
          <a:xfrm>
            <a:off x="3891915" y="4153535"/>
            <a:ext cx="2267585" cy="2267585"/>
          </a:xfrm>
          <a:custGeom>
            <a:avLst/>
            <a:gdLst>
              <a:gd name="connsiteX0" fmla="*/ 1133803 w 2267606"/>
              <a:gd name="connsiteY0" fmla="*/ 0 h 2267606"/>
              <a:gd name="connsiteX1" fmla="*/ 2267606 w 2267606"/>
              <a:gd name="connsiteY1" fmla="*/ 0 h 2267606"/>
              <a:gd name="connsiteX2" fmla="*/ 2267606 w 2267606"/>
              <a:gd name="connsiteY2" fmla="*/ 1133803 h 2267606"/>
              <a:gd name="connsiteX3" fmla="*/ 1133803 w 2267606"/>
              <a:gd name="connsiteY3" fmla="*/ 2267606 h 2267606"/>
              <a:gd name="connsiteX4" fmla="*/ 0 w 2267606"/>
              <a:gd name="connsiteY4" fmla="*/ 1133803 h 2267606"/>
              <a:gd name="connsiteX5" fmla="*/ 1133803 w 2267606"/>
              <a:gd name="connsiteY5" fmla="*/ 0 h 2267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67606" h="2267606">
                <a:moveTo>
                  <a:pt x="1133803" y="0"/>
                </a:moveTo>
                <a:lnTo>
                  <a:pt x="2267606" y="0"/>
                </a:lnTo>
                <a:lnTo>
                  <a:pt x="2267606" y="1133803"/>
                </a:lnTo>
                <a:cubicBezTo>
                  <a:pt x="2267606" y="1759985"/>
                  <a:pt x="1759985" y="2267606"/>
                  <a:pt x="1133803" y="2267606"/>
                </a:cubicBezTo>
                <a:cubicBezTo>
                  <a:pt x="507621" y="2267606"/>
                  <a:pt x="0" y="1759985"/>
                  <a:pt x="0" y="1133803"/>
                </a:cubicBezTo>
                <a:cubicBezTo>
                  <a:pt x="0" y="507621"/>
                  <a:pt x="507621" y="0"/>
                  <a:pt x="1133803" y="0"/>
                </a:cubicBezTo>
                <a:close/>
              </a:path>
            </a:pathLst>
          </a:custGeom>
          <a:blipFill rotWithShape="1">
            <a:blip r:embed="rId2"/>
            <a:stretch>
              <a:fillRect l="-34106" r="-33726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</a:p>
        </p:txBody>
      </p:sp>
      <p:sp>
        <p:nvSpPr>
          <p:cNvPr id="22" name="多边形"/>
          <p:cNvSpPr/>
          <p:nvPr/>
        </p:nvSpPr>
        <p:spPr bwMode="auto">
          <a:xfrm>
            <a:off x="6205220" y="4153535"/>
            <a:ext cx="2267585" cy="2267585"/>
          </a:xfrm>
          <a:custGeom>
            <a:avLst/>
            <a:gdLst>
              <a:gd name="connsiteX0" fmla="*/ 0 w 2267606"/>
              <a:gd name="connsiteY0" fmla="*/ 0 h 2267606"/>
              <a:gd name="connsiteX1" fmla="*/ 1133803 w 2267606"/>
              <a:gd name="connsiteY1" fmla="*/ 0 h 2267606"/>
              <a:gd name="connsiteX2" fmla="*/ 2267606 w 2267606"/>
              <a:gd name="connsiteY2" fmla="*/ 1133803 h 2267606"/>
              <a:gd name="connsiteX3" fmla="*/ 1133803 w 2267606"/>
              <a:gd name="connsiteY3" fmla="*/ 2267606 h 2267606"/>
              <a:gd name="connsiteX4" fmla="*/ 0 w 2267606"/>
              <a:gd name="connsiteY4" fmla="*/ 1133803 h 2267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7606" h="2267606">
                <a:moveTo>
                  <a:pt x="0" y="0"/>
                </a:moveTo>
                <a:lnTo>
                  <a:pt x="1133803" y="0"/>
                </a:lnTo>
                <a:cubicBezTo>
                  <a:pt x="1759985" y="0"/>
                  <a:pt x="2267606" y="507621"/>
                  <a:pt x="2267606" y="1133803"/>
                </a:cubicBezTo>
                <a:cubicBezTo>
                  <a:pt x="2267606" y="1759985"/>
                  <a:pt x="1759985" y="2267606"/>
                  <a:pt x="1133803" y="2267606"/>
                </a:cubicBezTo>
                <a:cubicBezTo>
                  <a:pt x="507621" y="2267606"/>
                  <a:pt x="0" y="1759985"/>
                  <a:pt x="0" y="1133803"/>
                </a:cubicBezTo>
                <a:close/>
              </a:path>
            </a:pathLst>
          </a:custGeom>
          <a:blipFill rotWithShape="1">
            <a:blip r:embed="rId1"/>
            <a:stretch>
              <a:fillRect l="-25170" r="-24889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</a:p>
        </p:txBody>
      </p:sp>
      <p:sp>
        <p:nvSpPr>
          <p:cNvPr id="24" name="文本框 23"/>
          <p:cNvSpPr txBox="1"/>
          <p:nvPr/>
        </p:nvSpPr>
        <p:spPr>
          <a:xfrm>
            <a:off x="8676005" y="1994535"/>
            <a:ext cx="2726690" cy="440055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35719" tIns="35719" rIns="35719" bIns="35719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100">
                <a:solidFill>
                  <a:srgbClr val="3D4D73"/>
                </a:solidFill>
                <a:latin typeface="+mn-ea"/>
              </a:defRPr>
            </a:lvl1pPr>
          </a:lstStyle>
          <a:p>
            <a:pPr eaLnBrk="1" hangingPunct="1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部门成员专业化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676005" y="2520950"/>
            <a:ext cx="308483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优秀的组织领导。一个企业集体，要想组织有力，使团队成员拥有较高的忠诚度，那么，优选一个大家都认可的团队领导人至关重要。</a:t>
            </a:r>
            <a:endParaRPr lang="zh-CN" altLang="en-US" sz="1200" dirty="0" smtClean="0">
              <a:solidFill>
                <a:schemeClr val="bg1"/>
              </a:solidFill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676005" y="4535805"/>
            <a:ext cx="2726690" cy="440055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35719" tIns="35719" rIns="35719" bIns="35719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100">
                <a:solidFill>
                  <a:srgbClr val="3D4D73"/>
                </a:solidFill>
                <a:latin typeface="+mn-ea"/>
              </a:defRPr>
            </a:lvl1pPr>
          </a:lstStyle>
          <a:p>
            <a:pPr eaLnBrk="1" hangingPunct="1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跨部合作多元化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676005" y="5062220"/>
            <a:ext cx="308483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50000"/>
              </a:lnSpc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共同的事业愿景。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一个组织能否一起走的更远、更久，归结于这个团队的信念，组织信念是让团队成员排除万难，风雨同舟，以及上下同欲的前提。</a:t>
            </a:r>
            <a:endParaRPr lang="zh-CN" altLang="en-US" sz="1200" dirty="0" smtClean="0">
              <a:solidFill>
                <a:schemeClr val="bg1"/>
              </a:solidFill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036320" y="2121535"/>
            <a:ext cx="2726690" cy="440055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35719" tIns="35719" rIns="35719" bIns="35719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100">
                <a:solidFill>
                  <a:srgbClr val="3D4D73"/>
                </a:solidFill>
                <a:latin typeface="+mn-ea"/>
              </a:defRPr>
            </a:lvl1pPr>
          </a:lstStyle>
          <a:p>
            <a:pPr algn="r" eaLnBrk="1" hangingPunct="1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部门成员专业化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78180" y="2647950"/>
            <a:ext cx="308483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优秀的组织领导。一个企业集体，要想组织有力，使团队成员拥有较高的忠诚度，那么，优选一个大家都认可的团队领导人至关重要。</a:t>
            </a:r>
            <a:endParaRPr lang="zh-CN" altLang="en-US" sz="1200" dirty="0" smtClean="0">
              <a:solidFill>
                <a:schemeClr val="bg1"/>
              </a:solidFill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036320" y="4662805"/>
            <a:ext cx="2726690" cy="440055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35719" tIns="35719" rIns="35719" bIns="35719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100">
                <a:solidFill>
                  <a:srgbClr val="3D4D73"/>
                </a:solidFill>
                <a:latin typeface="+mn-ea"/>
              </a:defRPr>
            </a:lvl1pPr>
          </a:lstStyle>
          <a:p>
            <a:pPr algn="r" eaLnBrk="1" hangingPunct="1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跨部合作多元化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78180" y="5189220"/>
            <a:ext cx="308483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>
              <a:lnSpc>
                <a:spcPct val="150000"/>
              </a:lnSpc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共同的事业愿景。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一个组织能否一起走的更远、更久，归结于这个团队的信念，组织信念是让团队成员排除万难，风雨同舟，以及上下同欲的前提。</a:t>
            </a:r>
            <a:endParaRPr lang="zh-CN" altLang="en-US" sz="1200" dirty="0" smtClean="0">
              <a:solidFill>
                <a:schemeClr val="bg1"/>
              </a:solidFill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5" name="组合 14"/>
          <p:cNvGrpSpPr/>
          <p:nvPr/>
        </p:nvGrpSpPr>
        <p:grpSpPr>
          <a:xfrm>
            <a:off x="2450663" y="2009441"/>
            <a:ext cx="7290872" cy="2838760"/>
            <a:chOff x="5732" y="3884"/>
            <a:chExt cx="11482" cy="4470"/>
          </a:xfrm>
        </p:grpSpPr>
        <p:sp>
          <p:nvSpPr>
            <p:cNvPr id="4" name="文本框 3"/>
            <p:cNvSpPr txBox="1"/>
            <p:nvPr/>
          </p:nvSpPr>
          <p:spPr>
            <a:xfrm>
              <a:off x="5732" y="4416"/>
              <a:ext cx="1612" cy="1401"/>
            </a:xfrm>
            <a:prstGeom prst="rect">
              <a:avLst/>
            </a:prstGeom>
            <a:noFill/>
            <a:ln w="117475">
              <a:noFill/>
            </a:ln>
          </p:spPr>
          <p:txBody>
            <a:bodyPr wrap="none" rtlCol="0">
              <a:prstTxWarp prst="textPlain">
                <a:avLst/>
              </a:prstTxWarp>
              <a:spAutoFit/>
            </a:bodyPr>
            <a:lstStyle/>
            <a:p>
              <a:r>
                <a:rPr lang="en-US" altLang="zh-CN" spc="100" dirty="0">
                  <a:solidFill>
                    <a:schemeClr val="bg1"/>
                  </a:solidFill>
                  <a:latin typeface="Impact" panose="020B0806030902050204" pitchFamily="34" charset="0"/>
                  <a:cs typeface="Arial" panose="020B0604020202020204" pitchFamily="34" charset="0"/>
                </a:rPr>
                <a:t>/04</a:t>
              </a:r>
              <a:endPara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7966" y="6466"/>
              <a:ext cx="3817" cy="1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marL="285750" indent="-285750">
                <a:lnSpc>
                  <a:spcPct val="200000"/>
                </a:lnSpc>
                <a:buFont typeface="Wingdings" panose="05000000000000000000" pitchFamily="2" charset="2"/>
                <a:buChar char="n"/>
              </a:pPr>
              <a:r>
                <a:rPr lang="zh-CN" altLang="en-US" dirty="0">
                  <a:solidFill>
                    <a:prstClr val="white"/>
                  </a:solidFill>
                  <a:latin typeface="微软雅黑" panose="020B0503020204020204" charset="-122"/>
                  <a:sym typeface="+mn-ea"/>
                </a:rPr>
                <a:t>面临问题</a:t>
              </a:r>
              <a:endParaRPr lang="zh-CN" dirty="0">
                <a:solidFill>
                  <a:schemeClr val="bg1"/>
                </a:solidFill>
                <a:latin typeface="+mn-ea"/>
              </a:endParaRPr>
            </a:p>
            <a:p>
              <a:pPr marL="285750" lvl="0" indent="-285750">
                <a:lnSpc>
                  <a:spcPct val="200000"/>
                </a:lnSpc>
                <a:buFont typeface="Wingdings" panose="05000000000000000000" pitchFamily="2" charset="2"/>
                <a:buChar char="n"/>
              </a:pPr>
              <a:r>
                <a:rPr lang="zh-CN" altLang="en-US" dirty="0">
                  <a:solidFill>
                    <a:prstClr val="white"/>
                  </a:solidFill>
                  <a:latin typeface="微软雅黑" panose="020B0503020204020204" charset="-122"/>
                  <a:sym typeface="+mn-ea"/>
                </a:rPr>
                <a:t>解决方案</a:t>
              </a:r>
              <a:endParaRPr lang="zh-CN" altLang="en-US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2720" y="6466"/>
              <a:ext cx="3817" cy="1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marL="285750" lvl="0" indent="-285750">
                <a:lnSpc>
                  <a:spcPct val="200000"/>
                </a:lnSpc>
                <a:buFont typeface="Wingdings" panose="05000000000000000000" pitchFamily="2" charset="2"/>
                <a:buChar char="n"/>
              </a:pPr>
              <a:r>
                <a:rPr lang="zh-CN" altLang="en-US" dirty="0">
                  <a:solidFill>
                    <a:prstClr val="white"/>
                  </a:solidFill>
                  <a:latin typeface="微软雅黑" panose="020B0503020204020204" charset="-122"/>
                  <a:sym typeface="+mn-ea"/>
                </a:rPr>
                <a:t>具体措施</a:t>
              </a:r>
              <a:endParaRPr lang="zh-CN" altLang="en-US" dirty="0">
                <a:solidFill>
                  <a:prstClr val="white"/>
                </a:solidFill>
                <a:latin typeface="微软雅黑" panose="020B0503020204020204" charset="-122"/>
              </a:endParaRPr>
            </a:p>
            <a:p>
              <a:pPr marL="285750" lvl="0" indent="-285750">
                <a:lnSpc>
                  <a:spcPct val="200000"/>
                </a:lnSpc>
                <a:buFont typeface="Wingdings" panose="05000000000000000000" pitchFamily="2" charset="2"/>
                <a:buChar char="n"/>
              </a:pPr>
              <a:r>
                <a:rPr lang="zh-CN" altLang="en-US" dirty="0">
                  <a:solidFill>
                    <a:prstClr val="white"/>
                  </a:solidFill>
                  <a:latin typeface="微软雅黑" panose="020B0503020204020204" charset="-122"/>
                  <a:sym typeface="+mn-ea"/>
                </a:rPr>
                <a:t>预期效果</a:t>
              </a:r>
              <a:endParaRPr lang="zh-CN" altLang="en-US" dirty="0">
                <a:solidFill>
                  <a:schemeClr val="bg1"/>
                </a:solidFill>
                <a:latin typeface="+mn-ea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7966" y="3884"/>
              <a:ext cx="9248" cy="2463"/>
              <a:chOff x="8326" y="4416"/>
              <a:chExt cx="9248" cy="2463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8326" y="4416"/>
                <a:ext cx="9248" cy="14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lvl="0"/>
                <a:r>
                  <a:rPr lang="zh-CN" altLang="en-US" sz="540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造字工房力黑（非商用）常规体" pitchFamily="50" charset="-122"/>
                    <a:ea typeface="造字工房力黑（非商用）常规体" pitchFamily="50" charset="-122"/>
                    <a:sym typeface="+mn-ea"/>
                  </a:rPr>
                  <a:t>问题分析建议</a:t>
                </a:r>
                <a:endParaRPr lang="zh-CN" altLang="en-US" sz="5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8326" y="5863"/>
                <a:ext cx="9248" cy="1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lvl="0" algn="l"/>
                <a:r>
                  <a:rPr lang="en-US" altLang="zh-CN" sz="3600" i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+mn-ea"/>
                  </a:rPr>
                  <a:t>Problem Analysis Suggested</a:t>
                </a:r>
                <a:endParaRPr lang="en-US" altLang="zh-CN" sz="3600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" name="文本框1"/>
          <p:cNvSpPr txBox="1"/>
          <p:nvPr/>
        </p:nvSpPr>
        <p:spPr>
          <a:xfrm>
            <a:off x="678180" y="463272"/>
            <a:ext cx="2908177" cy="3585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85750" indent="-285750" algn="ctr">
              <a:lnSpc>
                <a:spcPct val="200000"/>
              </a:lnSpc>
              <a:buFont typeface="Wingdings" panose="05000000000000000000" pitchFamily="2" charset="2"/>
              <a:buChar char="n"/>
            </a:pPr>
            <a:endParaRPr lang="zh-CN" altLang="en-US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30" name="文本框1"/>
          <p:cNvSpPr txBox="1"/>
          <p:nvPr/>
        </p:nvSpPr>
        <p:spPr>
          <a:xfrm>
            <a:off x="678180" y="996535"/>
            <a:ext cx="2337850" cy="193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85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altLang="zh-CN" sz="855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78180" y="289560"/>
            <a:ext cx="1198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indent="0" algn="l">
              <a:lnSpc>
                <a:spcPct val="200000"/>
              </a:lnSpc>
              <a:buNone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面临问题</a:t>
            </a:r>
            <a:endParaRPr lang="zh-CN" altLang="en-US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599440" y="1304290"/>
            <a:ext cx="106216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 rot="10800000">
            <a:off x="3879850" y="1766570"/>
            <a:ext cx="1257935" cy="1025525"/>
            <a:chOff x="3456897" y="3211271"/>
            <a:chExt cx="1232193" cy="1004428"/>
          </a:xfrm>
          <a:solidFill>
            <a:schemeClr val="bg1"/>
          </a:solidFill>
        </p:grpSpPr>
        <p:sp>
          <p:nvSpPr>
            <p:cNvPr id="9" name="Freeform 70"/>
            <p:cNvSpPr>
              <a:spLocks noChangeAspect="1"/>
            </p:cNvSpPr>
            <p:nvPr/>
          </p:nvSpPr>
          <p:spPr bwMode="auto">
            <a:xfrm>
              <a:off x="3456897" y="3211271"/>
              <a:ext cx="1232193" cy="1004428"/>
            </a:xfrm>
            <a:custGeom>
              <a:avLst/>
              <a:gdLst>
                <a:gd name="T0" fmla="*/ 1210 w 1210"/>
                <a:gd name="T1" fmla="*/ 491 h 986"/>
                <a:gd name="T2" fmla="*/ 982 w 1210"/>
                <a:gd name="T3" fmla="*/ 424 h 986"/>
                <a:gd name="T4" fmla="*/ 494 w 1210"/>
                <a:gd name="T5" fmla="*/ 0 h 986"/>
                <a:gd name="T6" fmla="*/ 0 w 1210"/>
                <a:gd name="T7" fmla="*/ 493 h 986"/>
                <a:gd name="T8" fmla="*/ 494 w 1210"/>
                <a:gd name="T9" fmla="*/ 986 h 986"/>
                <a:gd name="T10" fmla="*/ 983 w 1210"/>
                <a:gd name="T11" fmla="*/ 557 h 986"/>
                <a:gd name="T12" fmla="*/ 1210 w 1210"/>
                <a:gd name="T13" fmla="*/ 491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0" h="986">
                  <a:moveTo>
                    <a:pt x="1210" y="491"/>
                  </a:moveTo>
                  <a:cubicBezTo>
                    <a:pt x="982" y="424"/>
                    <a:pt x="982" y="424"/>
                    <a:pt x="982" y="424"/>
                  </a:cubicBezTo>
                  <a:cubicBezTo>
                    <a:pt x="949" y="184"/>
                    <a:pt x="743" y="0"/>
                    <a:pt x="494" y="0"/>
                  </a:cubicBezTo>
                  <a:cubicBezTo>
                    <a:pt x="221" y="0"/>
                    <a:pt x="0" y="221"/>
                    <a:pt x="0" y="493"/>
                  </a:cubicBezTo>
                  <a:cubicBezTo>
                    <a:pt x="0" y="766"/>
                    <a:pt x="221" y="986"/>
                    <a:pt x="494" y="986"/>
                  </a:cubicBezTo>
                  <a:cubicBezTo>
                    <a:pt x="745" y="986"/>
                    <a:pt x="952" y="799"/>
                    <a:pt x="983" y="557"/>
                  </a:cubicBezTo>
                  <a:lnTo>
                    <a:pt x="1210" y="491"/>
                  </a:lnTo>
                  <a:close/>
                </a:path>
              </a:pathLst>
            </a:custGeom>
            <a:solidFill>
              <a:schemeClr val="bg1">
                <a:alpha val="47000"/>
              </a:schemeClr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p>
              <a:pPr>
                <a:lnSpc>
                  <a:spcPct val="15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3561365" y="3313435"/>
              <a:ext cx="800100" cy="8001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lnSpc>
                  <a:spcPct val="150000"/>
                </a:lnSpc>
              </a:pPr>
              <a:endParaRPr lang="en-US" altLang="zh-CN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13" name="直接连接符 12"/>
          <p:cNvCxnSpPr/>
          <p:nvPr/>
        </p:nvCxnSpPr>
        <p:spPr>
          <a:xfrm>
            <a:off x="2471420" y="2279015"/>
            <a:ext cx="149733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 rot="10800000">
            <a:off x="4696460" y="3328035"/>
            <a:ext cx="1257935" cy="1025525"/>
            <a:chOff x="3456897" y="3211271"/>
            <a:chExt cx="1232193" cy="1004428"/>
          </a:xfrm>
          <a:solidFill>
            <a:schemeClr val="bg1"/>
          </a:solidFill>
        </p:grpSpPr>
        <p:sp>
          <p:nvSpPr>
            <p:cNvPr id="4" name="Freeform 70"/>
            <p:cNvSpPr>
              <a:spLocks noChangeAspect="1"/>
            </p:cNvSpPr>
            <p:nvPr/>
          </p:nvSpPr>
          <p:spPr bwMode="auto">
            <a:xfrm>
              <a:off x="3456897" y="3211271"/>
              <a:ext cx="1232193" cy="1004428"/>
            </a:xfrm>
            <a:custGeom>
              <a:avLst/>
              <a:gdLst>
                <a:gd name="T0" fmla="*/ 1210 w 1210"/>
                <a:gd name="T1" fmla="*/ 491 h 986"/>
                <a:gd name="T2" fmla="*/ 982 w 1210"/>
                <a:gd name="T3" fmla="*/ 424 h 986"/>
                <a:gd name="T4" fmla="*/ 494 w 1210"/>
                <a:gd name="T5" fmla="*/ 0 h 986"/>
                <a:gd name="T6" fmla="*/ 0 w 1210"/>
                <a:gd name="T7" fmla="*/ 493 h 986"/>
                <a:gd name="T8" fmla="*/ 494 w 1210"/>
                <a:gd name="T9" fmla="*/ 986 h 986"/>
                <a:gd name="T10" fmla="*/ 983 w 1210"/>
                <a:gd name="T11" fmla="*/ 557 h 986"/>
                <a:gd name="T12" fmla="*/ 1210 w 1210"/>
                <a:gd name="T13" fmla="*/ 491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0" h="986">
                  <a:moveTo>
                    <a:pt x="1210" y="491"/>
                  </a:moveTo>
                  <a:cubicBezTo>
                    <a:pt x="982" y="424"/>
                    <a:pt x="982" y="424"/>
                    <a:pt x="982" y="424"/>
                  </a:cubicBezTo>
                  <a:cubicBezTo>
                    <a:pt x="949" y="184"/>
                    <a:pt x="743" y="0"/>
                    <a:pt x="494" y="0"/>
                  </a:cubicBezTo>
                  <a:cubicBezTo>
                    <a:pt x="221" y="0"/>
                    <a:pt x="0" y="221"/>
                    <a:pt x="0" y="493"/>
                  </a:cubicBezTo>
                  <a:cubicBezTo>
                    <a:pt x="0" y="766"/>
                    <a:pt x="221" y="986"/>
                    <a:pt x="494" y="986"/>
                  </a:cubicBezTo>
                  <a:cubicBezTo>
                    <a:pt x="745" y="986"/>
                    <a:pt x="952" y="799"/>
                    <a:pt x="983" y="557"/>
                  </a:cubicBezTo>
                  <a:lnTo>
                    <a:pt x="1210" y="491"/>
                  </a:lnTo>
                  <a:close/>
                </a:path>
              </a:pathLst>
            </a:custGeom>
            <a:solidFill>
              <a:schemeClr val="bg1">
                <a:alpha val="47000"/>
              </a:schemeClr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p>
              <a:pPr>
                <a:lnSpc>
                  <a:spcPct val="15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3561365" y="3313435"/>
              <a:ext cx="800100" cy="8001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lnSpc>
                  <a:spcPct val="15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6" name="直接连接符 5"/>
          <p:cNvCxnSpPr/>
          <p:nvPr/>
        </p:nvCxnSpPr>
        <p:spPr>
          <a:xfrm>
            <a:off x="3214370" y="3825875"/>
            <a:ext cx="149733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 rot="10800000">
            <a:off x="5353050" y="5152390"/>
            <a:ext cx="1257935" cy="1025525"/>
            <a:chOff x="3456897" y="3211271"/>
            <a:chExt cx="1232193" cy="1004428"/>
          </a:xfrm>
          <a:solidFill>
            <a:schemeClr val="bg1"/>
          </a:solidFill>
        </p:grpSpPr>
        <p:sp>
          <p:nvSpPr>
            <p:cNvPr id="11" name="Freeform 70"/>
            <p:cNvSpPr>
              <a:spLocks noChangeAspect="1"/>
            </p:cNvSpPr>
            <p:nvPr/>
          </p:nvSpPr>
          <p:spPr bwMode="auto">
            <a:xfrm>
              <a:off x="3456897" y="3211271"/>
              <a:ext cx="1232193" cy="1004428"/>
            </a:xfrm>
            <a:custGeom>
              <a:avLst/>
              <a:gdLst>
                <a:gd name="T0" fmla="*/ 1210 w 1210"/>
                <a:gd name="T1" fmla="*/ 491 h 986"/>
                <a:gd name="T2" fmla="*/ 982 w 1210"/>
                <a:gd name="T3" fmla="*/ 424 h 986"/>
                <a:gd name="T4" fmla="*/ 494 w 1210"/>
                <a:gd name="T5" fmla="*/ 0 h 986"/>
                <a:gd name="T6" fmla="*/ 0 w 1210"/>
                <a:gd name="T7" fmla="*/ 493 h 986"/>
                <a:gd name="T8" fmla="*/ 494 w 1210"/>
                <a:gd name="T9" fmla="*/ 986 h 986"/>
                <a:gd name="T10" fmla="*/ 983 w 1210"/>
                <a:gd name="T11" fmla="*/ 557 h 986"/>
                <a:gd name="T12" fmla="*/ 1210 w 1210"/>
                <a:gd name="T13" fmla="*/ 491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0" h="986">
                  <a:moveTo>
                    <a:pt x="1210" y="491"/>
                  </a:moveTo>
                  <a:cubicBezTo>
                    <a:pt x="982" y="424"/>
                    <a:pt x="982" y="424"/>
                    <a:pt x="982" y="424"/>
                  </a:cubicBezTo>
                  <a:cubicBezTo>
                    <a:pt x="949" y="184"/>
                    <a:pt x="743" y="0"/>
                    <a:pt x="494" y="0"/>
                  </a:cubicBezTo>
                  <a:cubicBezTo>
                    <a:pt x="221" y="0"/>
                    <a:pt x="0" y="221"/>
                    <a:pt x="0" y="493"/>
                  </a:cubicBezTo>
                  <a:cubicBezTo>
                    <a:pt x="0" y="766"/>
                    <a:pt x="221" y="986"/>
                    <a:pt x="494" y="986"/>
                  </a:cubicBezTo>
                  <a:cubicBezTo>
                    <a:pt x="745" y="986"/>
                    <a:pt x="952" y="799"/>
                    <a:pt x="983" y="557"/>
                  </a:cubicBezTo>
                  <a:lnTo>
                    <a:pt x="1210" y="491"/>
                  </a:lnTo>
                  <a:close/>
                </a:path>
              </a:pathLst>
            </a:custGeom>
            <a:solidFill>
              <a:schemeClr val="bg1">
                <a:alpha val="47000"/>
              </a:schemeClr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p>
              <a:pPr>
                <a:lnSpc>
                  <a:spcPct val="15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3561365" y="3313435"/>
              <a:ext cx="800100" cy="8001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lnSpc>
                  <a:spcPct val="15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3104515" y="5650230"/>
            <a:ext cx="2263775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 descr="626fa82d2ea3ba574d10652bc86a8c51d7c9adb82472b-ZW9HoC_fw658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7060" y="1736090"/>
            <a:ext cx="2857500" cy="420878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4391660" y="2094865"/>
            <a:ext cx="4629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208270" y="3656965"/>
            <a:ext cx="4629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864860" y="5481320"/>
            <a:ext cx="4629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ïşḻiďè"/>
          <p:cNvSpPr/>
          <p:nvPr/>
        </p:nvSpPr>
        <p:spPr bwMode="auto">
          <a:xfrm>
            <a:off x="5368290" y="1870710"/>
            <a:ext cx="4780280" cy="87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p>
            <a:pPr algn="l" eaLnBrk="1" hangingPunct="1">
              <a:lnSpc>
                <a:spcPct val="150000"/>
              </a:lnSpc>
              <a:spcBef>
                <a:spcPct val="0"/>
              </a:spcBef>
            </a:pPr>
            <a:r>
              <a:rPr 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市场竞争压力</a:t>
            </a:r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 eaLnBrk="1" hangingPunct="1">
              <a:lnSpc>
                <a:spcPct val="15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同类产品较多，市场竞猜压力较大，产品同质化问题有了苗头</a:t>
            </a:r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ïşḻiďè"/>
          <p:cNvSpPr/>
          <p:nvPr/>
        </p:nvSpPr>
        <p:spPr bwMode="auto">
          <a:xfrm>
            <a:off x="6327775" y="3371850"/>
            <a:ext cx="4780280" cy="87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p>
            <a:pPr algn="l" eaLnBrk="1" hangingPunct="1">
              <a:lnSpc>
                <a:spcPct val="150000"/>
              </a:lnSpc>
              <a:spcBef>
                <a:spcPct val="0"/>
              </a:spcBef>
            </a:pPr>
            <a:r>
              <a:rPr 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产品辐射范围较小</a:t>
            </a:r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 eaLnBrk="1" hangingPunct="1">
              <a:lnSpc>
                <a:spcPct val="15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收到地域影响，产品辐射范围较小，如何扩大辐射问题为明年的重点</a:t>
            </a:r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ïşḻiďè"/>
          <p:cNvSpPr/>
          <p:nvPr/>
        </p:nvSpPr>
        <p:spPr bwMode="auto">
          <a:xfrm>
            <a:off x="6964045" y="5152390"/>
            <a:ext cx="4780280" cy="87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p>
            <a:pPr algn="l" eaLnBrk="1" hangingPunct="1">
              <a:lnSpc>
                <a:spcPct val="150000"/>
              </a:lnSpc>
              <a:spcBef>
                <a:spcPct val="0"/>
              </a:spcBef>
            </a:pPr>
            <a:r>
              <a:rPr 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人员的学习能力</a:t>
            </a:r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 eaLnBrk="1" hangingPunct="1">
              <a:lnSpc>
                <a:spcPct val="15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科技不断创新，新技术如雨后春笋，内部员工学习能力进修</a:t>
            </a:r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" name="文本框1"/>
          <p:cNvSpPr txBox="1"/>
          <p:nvPr/>
        </p:nvSpPr>
        <p:spPr>
          <a:xfrm>
            <a:off x="678180" y="463272"/>
            <a:ext cx="2908177" cy="3585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85750" indent="-285750" algn="ctr">
              <a:lnSpc>
                <a:spcPct val="200000"/>
              </a:lnSpc>
              <a:buFont typeface="Wingdings" panose="05000000000000000000" pitchFamily="2" charset="2"/>
              <a:buChar char="n"/>
            </a:pPr>
            <a:endParaRPr lang="zh-CN" altLang="en-US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30" name="文本框1"/>
          <p:cNvSpPr txBox="1"/>
          <p:nvPr/>
        </p:nvSpPr>
        <p:spPr>
          <a:xfrm>
            <a:off x="678180" y="996535"/>
            <a:ext cx="2337850" cy="193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85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altLang="zh-CN" sz="855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78180" y="289560"/>
            <a:ext cx="1198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indent="0" algn="l">
              <a:lnSpc>
                <a:spcPct val="200000"/>
              </a:lnSpc>
              <a:buNone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解决方案</a:t>
            </a:r>
            <a:endParaRPr lang="zh-CN" altLang="en-US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599440" y="1304290"/>
            <a:ext cx="106216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椭圆 21"/>
          <p:cNvSpPr/>
          <p:nvPr/>
        </p:nvSpPr>
        <p:spPr>
          <a:xfrm>
            <a:off x="1957070" y="5104130"/>
            <a:ext cx="914400" cy="914400"/>
          </a:xfrm>
          <a:prstGeom prst="ellipse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4319270" y="5104130"/>
            <a:ext cx="914400" cy="914400"/>
          </a:xfrm>
          <a:prstGeom prst="ellipse">
            <a:avLst/>
          </a:prstGeom>
          <a:solidFill>
            <a:srgbClr val="00B0F0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/>
          </a:p>
        </p:txBody>
      </p:sp>
      <p:sp>
        <p:nvSpPr>
          <p:cNvPr id="24" name="任意多边形 23"/>
          <p:cNvSpPr/>
          <p:nvPr/>
        </p:nvSpPr>
        <p:spPr>
          <a:xfrm>
            <a:off x="1424305" y="2086610"/>
            <a:ext cx="1979930" cy="2827020"/>
          </a:xfrm>
          <a:custGeom>
            <a:avLst/>
            <a:gdLst>
              <a:gd name="connsiteX0" fmla="*/ 127235 w 1980000"/>
              <a:gd name="connsiteY0" fmla="*/ 0 h 2827279"/>
              <a:gd name="connsiteX1" fmla="*/ 1852765 w 1980000"/>
              <a:gd name="connsiteY1" fmla="*/ 0 h 2827279"/>
              <a:gd name="connsiteX2" fmla="*/ 1980000 w 1980000"/>
              <a:gd name="connsiteY2" fmla="*/ 127235 h 2827279"/>
              <a:gd name="connsiteX3" fmla="*/ 1980000 w 1980000"/>
              <a:gd name="connsiteY3" fmla="*/ 2572765 h 2827279"/>
              <a:gd name="connsiteX4" fmla="*/ 1852765 w 1980000"/>
              <a:gd name="connsiteY4" fmla="*/ 2700000 h 2827279"/>
              <a:gd name="connsiteX5" fmla="*/ 1117279 w 1980000"/>
              <a:gd name="connsiteY5" fmla="*/ 2700000 h 2827279"/>
              <a:gd name="connsiteX6" fmla="*/ 990000 w 1980000"/>
              <a:gd name="connsiteY6" fmla="*/ 2827279 h 2827279"/>
              <a:gd name="connsiteX7" fmla="*/ 862721 w 1980000"/>
              <a:gd name="connsiteY7" fmla="*/ 2700000 h 2827279"/>
              <a:gd name="connsiteX8" fmla="*/ 127235 w 1980000"/>
              <a:gd name="connsiteY8" fmla="*/ 2700000 h 2827279"/>
              <a:gd name="connsiteX9" fmla="*/ 0 w 1980000"/>
              <a:gd name="connsiteY9" fmla="*/ 2572765 h 2827279"/>
              <a:gd name="connsiteX10" fmla="*/ 0 w 1980000"/>
              <a:gd name="connsiteY10" fmla="*/ 127235 h 2827279"/>
              <a:gd name="connsiteX11" fmla="*/ 127235 w 1980000"/>
              <a:gd name="connsiteY11" fmla="*/ 0 h 2827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80000" h="2827279">
                <a:moveTo>
                  <a:pt x="127235" y="0"/>
                </a:moveTo>
                <a:lnTo>
                  <a:pt x="1852765" y="0"/>
                </a:lnTo>
                <a:cubicBezTo>
                  <a:pt x="1923035" y="0"/>
                  <a:pt x="1980000" y="56965"/>
                  <a:pt x="1980000" y="127235"/>
                </a:cubicBezTo>
                <a:lnTo>
                  <a:pt x="1980000" y="2572765"/>
                </a:lnTo>
                <a:cubicBezTo>
                  <a:pt x="1980000" y="2643035"/>
                  <a:pt x="1923035" y="2700000"/>
                  <a:pt x="1852765" y="2700000"/>
                </a:cubicBezTo>
                <a:lnTo>
                  <a:pt x="1117279" y="2700000"/>
                </a:lnTo>
                <a:lnTo>
                  <a:pt x="990000" y="2827279"/>
                </a:lnTo>
                <a:lnTo>
                  <a:pt x="862721" y="2700000"/>
                </a:lnTo>
                <a:lnTo>
                  <a:pt x="127235" y="2700000"/>
                </a:lnTo>
                <a:cubicBezTo>
                  <a:pt x="56965" y="2700000"/>
                  <a:pt x="0" y="2643035"/>
                  <a:pt x="0" y="2572765"/>
                </a:cubicBezTo>
                <a:lnTo>
                  <a:pt x="0" y="127235"/>
                </a:lnTo>
                <a:cubicBezTo>
                  <a:pt x="0" y="56965"/>
                  <a:pt x="56965" y="0"/>
                  <a:pt x="127235" y="0"/>
                </a:cubicBezTo>
                <a:close/>
              </a:path>
            </a:pathLst>
          </a:cu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/>
          </a:p>
        </p:txBody>
      </p:sp>
      <p:sp>
        <p:nvSpPr>
          <p:cNvPr id="31" name="任意多边形 30"/>
          <p:cNvSpPr/>
          <p:nvPr/>
        </p:nvSpPr>
        <p:spPr>
          <a:xfrm>
            <a:off x="3786505" y="2086610"/>
            <a:ext cx="1979930" cy="2827020"/>
          </a:xfrm>
          <a:custGeom>
            <a:avLst/>
            <a:gdLst>
              <a:gd name="connsiteX0" fmla="*/ 127235 w 1980000"/>
              <a:gd name="connsiteY0" fmla="*/ 0 h 2827279"/>
              <a:gd name="connsiteX1" fmla="*/ 1852765 w 1980000"/>
              <a:gd name="connsiteY1" fmla="*/ 0 h 2827279"/>
              <a:gd name="connsiteX2" fmla="*/ 1980000 w 1980000"/>
              <a:gd name="connsiteY2" fmla="*/ 127235 h 2827279"/>
              <a:gd name="connsiteX3" fmla="*/ 1980000 w 1980000"/>
              <a:gd name="connsiteY3" fmla="*/ 2572765 h 2827279"/>
              <a:gd name="connsiteX4" fmla="*/ 1852765 w 1980000"/>
              <a:gd name="connsiteY4" fmla="*/ 2700000 h 2827279"/>
              <a:gd name="connsiteX5" fmla="*/ 1117279 w 1980000"/>
              <a:gd name="connsiteY5" fmla="*/ 2700000 h 2827279"/>
              <a:gd name="connsiteX6" fmla="*/ 990000 w 1980000"/>
              <a:gd name="connsiteY6" fmla="*/ 2827279 h 2827279"/>
              <a:gd name="connsiteX7" fmla="*/ 862721 w 1980000"/>
              <a:gd name="connsiteY7" fmla="*/ 2700000 h 2827279"/>
              <a:gd name="connsiteX8" fmla="*/ 127235 w 1980000"/>
              <a:gd name="connsiteY8" fmla="*/ 2700000 h 2827279"/>
              <a:gd name="connsiteX9" fmla="*/ 0 w 1980000"/>
              <a:gd name="connsiteY9" fmla="*/ 2572765 h 2827279"/>
              <a:gd name="connsiteX10" fmla="*/ 0 w 1980000"/>
              <a:gd name="connsiteY10" fmla="*/ 127235 h 2827279"/>
              <a:gd name="connsiteX11" fmla="*/ 127235 w 1980000"/>
              <a:gd name="connsiteY11" fmla="*/ 0 h 2827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80000" h="2827279">
                <a:moveTo>
                  <a:pt x="127235" y="0"/>
                </a:moveTo>
                <a:lnTo>
                  <a:pt x="1852765" y="0"/>
                </a:lnTo>
                <a:cubicBezTo>
                  <a:pt x="1923035" y="0"/>
                  <a:pt x="1980000" y="56965"/>
                  <a:pt x="1980000" y="127235"/>
                </a:cubicBezTo>
                <a:lnTo>
                  <a:pt x="1980000" y="2572765"/>
                </a:lnTo>
                <a:cubicBezTo>
                  <a:pt x="1980000" y="2643035"/>
                  <a:pt x="1923035" y="2700000"/>
                  <a:pt x="1852765" y="2700000"/>
                </a:cubicBezTo>
                <a:lnTo>
                  <a:pt x="1117279" y="2700000"/>
                </a:lnTo>
                <a:lnTo>
                  <a:pt x="990000" y="2827279"/>
                </a:lnTo>
                <a:lnTo>
                  <a:pt x="862721" y="2700000"/>
                </a:lnTo>
                <a:lnTo>
                  <a:pt x="127235" y="2700000"/>
                </a:lnTo>
                <a:cubicBezTo>
                  <a:pt x="56965" y="2700000"/>
                  <a:pt x="0" y="2643035"/>
                  <a:pt x="0" y="2572765"/>
                </a:cubicBezTo>
                <a:lnTo>
                  <a:pt x="0" y="127235"/>
                </a:lnTo>
                <a:cubicBezTo>
                  <a:pt x="0" y="56965"/>
                  <a:pt x="56965" y="0"/>
                  <a:pt x="127235" y="0"/>
                </a:cubicBezTo>
                <a:close/>
              </a:path>
            </a:pathLst>
          </a:custGeom>
          <a:solidFill>
            <a:srgbClr val="00B0F0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/>
          </a:p>
        </p:txBody>
      </p:sp>
      <p:sp>
        <p:nvSpPr>
          <p:cNvPr id="33" name="文本框 31"/>
          <p:cNvSpPr txBox="1"/>
          <p:nvPr/>
        </p:nvSpPr>
        <p:spPr>
          <a:xfrm>
            <a:off x="2057400" y="2288540"/>
            <a:ext cx="714375" cy="3124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 latinLnBrk="0">
              <a:lnSpc>
                <a:spcPct val="90000"/>
              </a:lnSpc>
              <a:buClr>
                <a:prstClr val="white"/>
              </a:buClr>
              <a:defRPr/>
            </a:pPr>
            <a:r>
              <a:rPr lang="zh-CN" altLang="en-US" sz="1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方案</a:t>
            </a:r>
            <a:r>
              <a:rPr lang="en-US" altLang="zh-CN" sz="1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1</a:t>
            </a:r>
            <a:endParaRPr lang="en-US" altLang="zh-CN" sz="16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34" name="文本框 32"/>
          <p:cNvSpPr txBox="1"/>
          <p:nvPr/>
        </p:nvSpPr>
        <p:spPr>
          <a:xfrm>
            <a:off x="4418965" y="2288540"/>
            <a:ext cx="714375" cy="3124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 latinLnBrk="0">
              <a:lnSpc>
                <a:spcPct val="90000"/>
              </a:lnSpc>
              <a:buClr>
                <a:prstClr val="white"/>
              </a:buClr>
              <a:defRPr/>
            </a:pPr>
            <a:r>
              <a:rPr lang="zh-CN" altLang="en-US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方案</a:t>
            </a:r>
            <a:r>
              <a:rPr lang="en-US" altLang="zh-CN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2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37" name="文本框 35"/>
          <p:cNvSpPr txBox="1"/>
          <p:nvPr/>
        </p:nvSpPr>
        <p:spPr>
          <a:xfrm>
            <a:off x="1424305" y="2761615"/>
            <a:ext cx="197993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1200" b="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方案的大概情况，如何实施的简要说明，何时启动，会达怎样的效果等。</a:t>
            </a:r>
            <a:endParaRPr lang="zh-CN" altLang="en-US" sz="1200" b="0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8" name="文本框 36"/>
          <p:cNvSpPr txBox="1"/>
          <p:nvPr/>
        </p:nvSpPr>
        <p:spPr>
          <a:xfrm>
            <a:off x="3785870" y="2761615"/>
            <a:ext cx="197993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方案的大概情况，如何实施的简要说明，何时启动，会达怎样的效果等。</a:t>
            </a:r>
            <a:endParaRPr lang="zh-CN" sz="1200">
              <a:solidFill>
                <a:schemeClr val="bg1"/>
              </a:solidFill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22" name="AutoShape 112"/>
          <p:cNvSpPr/>
          <p:nvPr/>
        </p:nvSpPr>
        <p:spPr bwMode="auto">
          <a:xfrm>
            <a:off x="2207895" y="5355590"/>
            <a:ext cx="414020" cy="412115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9050" tIns="19050" rIns="19050" bIns="1905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286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ea typeface="微软雅黑 Light" panose="020B0502040204020203" charset="-122"/>
              <a:cs typeface="+mn-cs"/>
              <a:sym typeface="Gill Sans" charset="0"/>
            </a:endParaRPr>
          </a:p>
        </p:txBody>
      </p:sp>
      <p:sp>
        <p:nvSpPr>
          <p:cNvPr id="36" name="AutoShape 112"/>
          <p:cNvSpPr/>
          <p:nvPr/>
        </p:nvSpPr>
        <p:spPr bwMode="auto">
          <a:xfrm>
            <a:off x="4568825" y="5355590"/>
            <a:ext cx="414020" cy="412115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286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ea typeface="微软雅黑 Light" panose="020B0502040204020203" charset="-122"/>
              <a:cs typeface="+mn-cs"/>
              <a:sym typeface="Gill Sans" charset="0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6713220" y="5104130"/>
            <a:ext cx="914400" cy="914400"/>
          </a:xfrm>
          <a:prstGeom prst="ellipse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9074785" y="5104130"/>
            <a:ext cx="914400" cy="914400"/>
          </a:xfrm>
          <a:prstGeom prst="ellipse">
            <a:avLst/>
          </a:prstGeom>
          <a:solidFill>
            <a:srgbClr val="00B0F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/>
          </a:p>
        </p:txBody>
      </p:sp>
      <p:sp>
        <p:nvSpPr>
          <p:cNvPr id="43" name="任意多边形 42"/>
          <p:cNvSpPr/>
          <p:nvPr/>
        </p:nvSpPr>
        <p:spPr>
          <a:xfrm>
            <a:off x="6180455" y="2086610"/>
            <a:ext cx="1979930" cy="2827020"/>
          </a:xfrm>
          <a:custGeom>
            <a:avLst/>
            <a:gdLst>
              <a:gd name="connsiteX0" fmla="*/ 127235 w 1980000"/>
              <a:gd name="connsiteY0" fmla="*/ 0 h 2827279"/>
              <a:gd name="connsiteX1" fmla="*/ 1852765 w 1980000"/>
              <a:gd name="connsiteY1" fmla="*/ 0 h 2827279"/>
              <a:gd name="connsiteX2" fmla="*/ 1980000 w 1980000"/>
              <a:gd name="connsiteY2" fmla="*/ 127235 h 2827279"/>
              <a:gd name="connsiteX3" fmla="*/ 1980000 w 1980000"/>
              <a:gd name="connsiteY3" fmla="*/ 2572765 h 2827279"/>
              <a:gd name="connsiteX4" fmla="*/ 1852765 w 1980000"/>
              <a:gd name="connsiteY4" fmla="*/ 2700000 h 2827279"/>
              <a:gd name="connsiteX5" fmla="*/ 1117279 w 1980000"/>
              <a:gd name="connsiteY5" fmla="*/ 2700000 h 2827279"/>
              <a:gd name="connsiteX6" fmla="*/ 990000 w 1980000"/>
              <a:gd name="connsiteY6" fmla="*/ 2827279 h 2827279"/>
              <a:gd name="connsiteX7" fmla="*/ 862721 w 1980000"/>
              <a:gd name="connsiteY7" fmla="*/ 2700000 h 2827279"/>
              <a:gd name="connsiteX8" fmla="*/ 127235 w 1980000"/>
              <a:gd name="connsiteY8" fmla="*/ 2700000 h 2827279"/>
              <a:gd name="connsiteX9" fmla="*/ 0 w 1980000"/>
              <a:gd name="connsiteY9" fmla="*/ 2572765 h 2827279"/>
              <a:gd name="connsiteX10" fmla="*/ 0 w 1980000"/>
              <a:gd name="connsiteY10" fmla="*/ 127235 h 2827279"/>
              <a:gd name="connsiteX11" fmla="*/ 127235 w 1980000"/>
              <a:gd name="connsiteY11" fmla="*/ 0 h 2827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80000" h="2827279">
                <a:moveTo>
                  <a:pt x="127235" y="0"/>
                </a:moveTo>
                <a:lnTo>
                  <a:pt x="1852765" y="0"/>
                </a:lnTo>
                <a:cubicBezTo>
                  <a:pt x="1923035" y="0"/>
                  <a:pt x="1980000" y="56965"/>
                  <a:pt x="1980000" y="127235"/>
                </a:cubicBezTo>
                <a:lnTo>
                  <a:pt x="1980000" y="2572765"/>
                </a:lnTo>
                <a:cubicBezTo>
                  <a:pt x="1980000" y="2643035"/>
                  <a:pt x="1923035" y="2700000"/>
                  <a:pt x="1852765" y="2700000"/>
                </a:cubicBezTo>
                <a:lnTo>
                  <a:pt x="1117279" y="2700000"/>
                </a:lnTo>
                <a:lnTo>
                  <a:pt x="990000" y="2827279"/>
                </a:lnTo>
                <a:lnTo>
                  <a:pt x="862721" y="2700000"/>
                </a:lnTo>
                <a:lnTo>
                  <a:pt x="127235" y="2700000"/>
                </a:lnTo>
                <a:cubicBezTo>
                  <a:pt x="56965" y="2700000"/>
                  <a:pt x="0" y="2643035"/>
                  <a:pt x="0" y="2572765"/>
                </a:cubicBezTo>
                <a:lnTo>
                  <a:pt x="0" y="127235"/>
                </a:lnTo>
                <a:cubicBezTo>
                  <a:pt x="0" y="56965"/>
                  <a:pt x="56965" y="0"/>
                  <a:pt x="127235" y="0"/>
                </a:cubicBezTo>
                <a:close/>
              </a:path>
            </a:pathLst>
          </a:cu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/>
          </a:p>
        </p:txBody>
      </p:sp>
      <p:sp>
        <p:nvSpPr>
          <p:cNvPr id="44" name="任意多边形 43"/>
          <p:cNvSpPr/>
          <p:nvPr/>
        </p:nvSpPr>
        <p:spPr>
          <a:xfrm>
            <a:off x="8542020" y="2086610"/>
            <a:ext cx="1979930" cy="2827020"/>
          </a:xfrm>
          <a:custGeom>
            <a:avLst/>
            <a:gdLst>
              <a:gd name="connsiteX0" fmla="*/ 127235 w 1980000"/>
              <a:gd name="connsiteY0" fmla="*/ 0 h 2827279"/>
              <a:gd name="connsiteX1" fmla="*/ 1852765 w 1980000"/>
              <a:gd name="connsiteY1" fmla="*/ 0 h 2827279"/>
              <a:gd name="connsiteX2" fmla="*/ 1980000 w 1980000"/>
              <a:gd name="connsiteY2" fmla="*/ 127235 h 2827279"/>
              <a:gd name="connsiteX3" fmla="*/ 1980000 w 1980000"/>
              <a:gd name="connsiteY3" fmla="*/ 2572765 h 2827279"/>
              <a:gd name="connsiteX4" fmla="*/ 1852765 w 1980000"/>
              <a:gd name="connsiteY4" fmla="*/ 2700000 h 2827279"/>
              <a:gd name="connsiteX5" fmla="*/ 1117279 w 1980000"/>
              <a:gd name="connsiteY5" fmla="*/ 2700000 h 2827279"/>
              <a:gd name="connsiteX6" fmla="*/ 990000 w 1980000"/>
              <a:gd name="connsiteY6" fmla="*/ 2827279 h 2827279"/>
              <a:gd name="connsiteX7" fmla="*/ 862721 w 1980000"/>
              <a:gd name="connsiteY7" fmla="*/ 2700000 h 2827279"/>
              <a:gd name="connsiteX8" fmla="*/ 127235 w 1980000"/>
              <a:gd name="connsiteY8" fmla="*/ 2700000 h 2827279"/>
              <a:gd name="connsiteX9" fmla="*/ 0 w 1980000"/>
              <a:gd name="connsiteY9" fmla="*/ 2572765 h 2827279"/>
              <a:gd name="connsiteX10" fmla="*/ 0 w 1980000"/>
              <a:gd name="connsiteY10" fmla="*/ 127235 h 2827279"/>
              <a:gd name="connsiteX11" fmla="*/ 127235 w 1980000"/>
              <a:gd name="connsiteY11" fmla="*/ 0 h 2827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80000" h="2827279">
                <a:moveTo>
                  <a:pt x="127235" y="0"/>
                </a:moveTo>
                <a:lnTo>
                  <a:pt x="1852765" y="0"/>
                </a:lnTo>
                <a:cubicBezTo>
                  <a:pt x="1923035" y="0"/>
                  <a:pt x="1980000" y="56965"/>
                  <a:pt x="1980000" y="127235"/>
                </a:cubicBezTo>
                <a:lnTo>
                  <a:pt x="1980000" y="2572765"/>
                </a:lnTo>
                <a:cubicBezTo>
                  <a:pt x="1980000" y="2643035"/>
                  <a:pt x="1923035" y="2700000"/>
                  <a:pt x="1852765" y="2700000"/>
                </a:cubicBezTo>
                <a:lnTo>
                  <a:pt x="1117279" y="2700000"/>
                </a:lnTo>
                <a:lnTo>
                  <a:pt x="990000" y="2827279"/>
                </a:lnTo>
                <a:lnTo>
                  <a:pt x="862721" y="2700000"/>
                </a:lnTo>
                <a:lnTo>
                  <a:pt x="127235" y="2700000"/>
                </a:lnTo>
                <a:cubicBezTo>
                  <a:pt x="56965" y="2700000"/>
                  <a:pt x="0" y="2643035"/>
                  <a:pt x="0" y="2572765"/>
                </a:cubicBezTo>
                <a:lnTo>
                  <a:pt x="0" y="127235"/>
                </a:lnTo>
                <a:cubicBezTo>
                  <a:pt x="0" y="56965"/>
                  <a:pt x="56965" y="0"/>
                  <a:pt x="127235" y="0"/>
                </a:cubicBezTo>
                <a:close/>
              </a:path>
            </a:pathLst>
          </a:custGeom>
          <a:solidFill>
            <a:srgbClr val="00B0F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/>
          </a:p>
        </p:txBody>
      </p:sp>
      <p:sp>
        <p:nvSpPr>
          <p:cNvPr id="45" name="文本框 31"/>
          <p:cNvSpPr txBox="1"/>
          <p:nvPr/>
        </p:nvSpPr>
        <p:spPr>
          <a:xfrm>
            <a:off x="6813550" y="2288540"/>
            <a:ext cx="714375" cy="3124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 latinLnBrk="0">
              <a:lnSpc>
                <a:spcPct val="90000"/>
              </a:lnSpc>
              <a:buClr>
                <a:prstClr val="white"/>
              </a:buClr>
              <a:defRPr/>
            </a:pPr>
            <a:r>
              <a:rPr lang="zh-CN" altLang="en-US" sz="1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方案</a:t>
            </a:r>
            <a:r>
              <a:rPr lang="en-US" altLang="zh-CN" sz="1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3</a:t>
            </a:r>
            <a:endParaRPr lang="en-US" altLang="zh-CN" sz="16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46" name="文本框 32"/>
          <p:cNvSpPr txBox="1"/>
          <p:nvPr/>
        </p:nvSpPr>
        <p:spPr>
          <a:xfrm>
            <a:off x="9175115" y="2288540"/>
            <a:ext cx="714375" cy="3124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 latinLnBrk="0">
              <a:lnSpc>
                <a:spcPct val="90000"/>
              </a:lnSpc>
              <a:buClr>
                <a:prstClr val="white"/>
              </a:buClr>
              <a:defRPr/>
            </a:pPr>
            <a:r>
              <a:rPr lang="zh-CN" altLang="en-US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方案</a:t>
            </a:r>
            <a:r>
              <a:rPr lang="en-US" altLang="zh-CN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4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47" name="文本框 35"/>
          <p:cNvSpPr txBox="1"/>
          <p:nvPr/>
        </p:nvSpPr>
        <p:spPr>
          <a:xfrm>
            <a:off x="6180455" y="2761615"/>
            <a:ext cx="197993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1200" b="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方案的大概情况，如何实施的简要说明，何时启动，会达怎样的效果等。</a:t>
            </a:r>
            <a:endParaRPr lang="zh-CN" altLang="en-US" sz="1200" b="0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8" name="文本框 36"/>
          <p:cNvSpPr txBox="1"/>
          <p:nvPr/>
        </p:nvSpPr>
        <p:spPr>
          <a:xfrm>
            <a:off x="8542020" y="2761615"/>
            <a:ext cx="197993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方案的大概情况，如何实施的简要说明，何时启动，会达怎样的效果等。</a:t>
            </a:r>
            <a:endParaRPr lang="zh-CN" sz="1200">
              <a:solidFill>
                <a:schemeClr val="bg1"/>
              </a:solidFill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9" name="AutoShape 112"/>
          <p:cNvSpPr/>
          <p:nvPr/>
        </p:nvSpPr>
        <p:spPr bwMode="auto">
          <a:xfrm>
            <a:off x="6964045" y="5355590"/>
            <a:ext cx="414020" cy="412115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9050" tIns="19050" rIns="19050" bIns="1905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286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ea typeface="微软雅黑 Light" panose="020B0502040204020203" charset="-122"/>
              <a:cs typeface="+mn-cs"/>
              <a:sym typeface="Gill Sans" charset="0"/>
            </a:endParaRPr>
          </a:p>
        </p:txBody>
      </p:sp>
      <p:sp>
        <p:nvSpPr>
          <p:cNvPr id="50" name="AutoShape 112"/>
          <p:cNvSpPr/>
          <p:nvPr/>
        </p:nvSpPr>
        <p:spPr bwMode="auto">
          <a:xfrm>
            <a:off x="9324975" y="5355590"/>
            <a:ext cx="414020" cy="412115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286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ea typeface="微软雅黑 Light" panose="020B0502040204020203" charset="-122"/>
              <a:cs typeface="+mn-cs"/>
              <a:sym typeface="Gill San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" name="文本框1"/>
          <p:cNvSpPr txBox="1"/>
          <p:nvPr/>
        </p:nvSpPr>
        <p:spPr>
          <a:xfrm>
            <a:off x="678180" y="463272"/>
            <a:ext cx="2908177" cy="3585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85750" indent="-285750" algn="ctr">
              <a:lnSpc>
                <a:spcPct val="200000"/>
              </a:lnSpc>
              <a:buFont typeface="Wingdings" panose="05000000000000000000" pitchFamily="2" charset="2"/>
              <a:buChar char="n"/>
            </a:pPr>
            <a:endParaRPr lang="zh-CN" altLang="en-US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30" name="文本框1"/>
          <p:cNvSpPr txBox="1"/>
          <p:nvPr/>
        </p:nvSpPr>
        <p:spPr>
          <a:xfrm>
            <a:off x="678180" y="996535"/>
            <a:ext cx="2337850" cy="193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85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altLang="zh-CN" sz="855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78180" y="289560"/>
            <a:ext cx="1198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indent="0" algn="l">
              <a:lnSpc>
                <a:spcPct val="200000"/>
              </a:lnSpc>
              <a:buNone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具体措施</a:t>
            </a:r>
            <a:endParaRPr lang="zh-CN" altLang="en-US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599440" y="1304290"/>
            <a:ext cx="106216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d5b8f5d00d075307ea1eb70f3870013fffa0badf7382c-KiaCau_fw658[1]"/>
          <p:cNvPicPr>
            <a:picLocks noChangeAspect="1"/>
          </p:cNvPicPr>
          <p:nvPr/>
        </p:nvPicPr>
        <p:blipFill>
          <a:blip r:embed="rId1"/>
          <a:srcRect t="33337" b="41629"/>
          <a:stretch>
            <a:fillRect/>
          </a:stretch>
        </p:blipFill>
        <p:spPr>
          <a:xfrm>
            <a:off x="1054735" y="2229485"/>
            <a:ext cx="10082530" cy="168402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054735" y="3578225"/>
            <a:ext cx="10082530" cy="33528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6" name="ïşḻiďè"/>
          <p:cNvSpPr/>
          <p:nvPr/>
        </p:nvSpPr>
        <p:spPr bwMode="auto">
          <a:xfrm>
            <a:off x="1181735" y="5377180"/>
            <a:ext cx="4780280" cy="1156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p>
            <a:pPr algn="l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02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合作拓展</a:t>
            </a:r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 eaLnBrk="1" hangingPunct="1">
              <a:lnSpc>
                <a:spcPct val="15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在保持今年现有单量的同事，签约新行业新领域的企业级客户，在新行业推广工具包产品。</a:t>
            </a:r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ïşḻiďè"/>
          <p:cNvSpPr/>
          <p:nvPr/>
        </p:nvSpPr>
        <p:spPr bwMode="auto">
          <a:xfrm>
            <a:off x="1181735" y="4220845"/>
            <a:ext cx="4780280" cy="1156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p>
            <a:pPr algn="l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、媒体投放</a:t>
            </a:r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 eaLnBrk="1" hangingPunct="1">
              <a:lnSpc>
                <a:spcPct val="15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由新品发布的活动，辅助全媒体的广告以及软文投放，将新的企业工具库推送给各类客户。</a:t>
            </a:r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ïşḻiďè"/>
          <p:cNvSpPr/>
          <p:nvPr/>
        </p:nvSpPr>
        <p:spPr bwMode="auto">
          <a:xfrm>
            <a:off x="6440805" y="4220845"/>
            <a:ext cx="4895215" cy="1156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p>
            <a:pPr algn="l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03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开展培训</a:t>
            </a:r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 eaLnBrk="1" hangingPunct="1">
              <a:lnSpc>
                <a:spcPct val="15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开展对员工的培训课，增值员工的能力，拓展培训，多开讲座，参与行业交流等。</a:t>
            </a:r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" name="文本框1"/>
          <p:cNvSpPr txBox="1"/>
          <p:nvPr/>
        </p:nvSpPr>
        <p:spPr>
          <a:xfrm>
            <a:off x="678180" y="463272"/>
            <a:ext cx="2908177" cy="3585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85750" indent="-285750" algn="ctr">
              <a:lnSpc>
                <a:spcPct val="200000"/>
              </a:lnSpc>
              <a:buFont typeface="Wingdings" panose="05000000000000000000" pitchFamily="2" charset="2"/>
              <a:buChar char="n"/>
            </a:pPr>
            <a:endParaRPr lang="zh-CN" altLang="en-US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30" name="文本框1"/>
          <p:cNvSpPr txBox="1"/>
          <p:nvPr/>
        </p:nvSpPr>
        <p:spPr>
          <a:xfrm>
            <a:off x="678180" y="996535"/>
            <a:ext cx="2337850" cy="193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85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altLang="zh-CN" sz="855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78180" y="289560"/>
            <a:ext cx="1198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indent="0" algn="l">
              <a:lnSpc>
                <a:spcPct val="200000"/>
              </a:lnSpc>
              <a:buNone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预期效果</a:t>
            </a:r>
            <a:endParaRPr lang="zh-CN" altLang="en-US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599440" y="1304290"/>
            <a:ext cx="106216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7490460" y="2828925"/>
            <a:ext cx="410210" cy="2205355"/>
            <a:chOff x="11507" y="4728"/>
            <a:chExt cx="646" cy="3473"/>
          </a:xfrm>
        </p:grpSpPr>
        <p:sp>
          <p:nvSpPr>
            <p:cNvPr id="73" name="柱形"/>
            <p:cNvSpPr/>
            <p:nvPr/>
          </p:nvSpPr>
          <p:spPr>
            <a:xfrm>
              <a:off x="11507" y="4728"/>
              <a:ext cx="646" cy="3473"/>
            </a:xfrm>
            <a:prstGeom prst="can">
              <a:avLst/>
            </a:prstGeom>
            <a:solidFill>
              <a:schemeClr val="bg2">
                <a:lumMod val="7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/>
            </a:p>
          </p:txBody>
        </p:sp>
        <p:sp>
          <p:nvSpPr>
            <p:cNvPr id="74" name="柱形"/>
            <p:cNvSpPr/>
            <p:nvPr/>
          </p:nvSpPr>
          <p:spPr>
            <a:xfrm>
              <a:off x="11507" y="6603"/>
              <a:ext cx="646" cy="1598"/>
            </a:xfrm>
            <a:prstGeom prst="ca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8258175" y="2829560"/>
            <a:ext cx="410210" cy="2204720"/>
            <a:chOff x="12622" y="4728"/>
            <a:chExt cx="646" cy="3472"/>
          </a:xfrm>
        </p:grpSpPr>
        <p:sp>
          <p:nvSpPr>
            <p:cNvPr id="5" name="柱形"/>
            <p:cNvSpPr/>
            <p:nvPr/>
          </p:nvSpPr>
          <p:spPr>
            <a:xfrm>
              <a:off x="12622" y="4728"/>
              <a:ext cx="646" cy="3473"/>
            </a:xfrm>
            <a:prstGeom prst="can">
              <a:avLst/>
            </a:prstGeom>
            <a:solidFill>
              <a:schemeClr val="bg2">
                <a:lumMod val="7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/>
            </a:p>
          </p:txBody>
        </p:sp>
        <p:sp>
          <p:nvSpPr>
            <p:cNvPr id="6" name="柱形"/>
            <p:cNvSpPr/>
            <p:nvPr/>
          </p:nvSpPr>
          <p:spPr>
            <a:xfrm>
              <a:off x="12622" y="5864"/>
              <a:ext cx="646" cy="2337"/>
            </a:xfrm>
            <a:prstGeom prst="can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9025890" y="2828925"/>
            <a:ext cx="410210" cy="2205355"/>
            <a:chOff x="13925" y="4728"/>
            <a:chExt cx="646" cy="3473"/>
          </a:xfrm>
        </p:grpSpPr>
        <p:sp>
          <p:nvSpPr>
            <p:cNvPr id="7" name="柱形"/>
            <p:cNvSpPr/>
            <p:nvPr/>
          </p:nvSpPr>
          <p:spPr>
            <a:xfrm>
              <a:off x="13925" y="4728"/>
              <a:ext cx="646" cy="3473"/>
            </a:xfrm>
            <a:prstGeom prst="can">
              <a:avLst/>
            </a:prstGeom>
            <a:solidFill>
              <a:schemeClr val="bg2">
                <a:lumMod val="7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/>
            </a:p>
          </p:txBody>
        </p:sp>
        <p:sp>
          <p:nvSpPr>
            <p:cNvPr id="8" name="柱形"/>
            <p:cNvSpPr/>
            <p:nvPr/>
          </p:nvSpPr>
          <p:spPr>
            <a:xfrm>
              <a:off x="13925" y="6151"/>
              <a:ext cx="646" cy="2050"/>
            </a:xfrm>
            <a:prstGeom prst="ca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9793605" y="2828925"/>
            <a:ext cx="410210" cy="2205990"/>
            <a:chOff x="16316" y="4455"/>
            <a:chExt cx="646" cy="3474"/>
          </a:xfrm>
        </p:grpSpPr>
        <p:sp>
          <p:nvSpPr>
            <p:cNvPr id="10" name="柱形"/>
            <p:cNvSpPr/>
            <p:nvPr/>
          </p:nvSpPr>
          <p:spPr>
            <a:xfrm>
              <a:off x="16316" y="4455"/>
              <a:ext cx="646" cy="3473"/>
            </a:xfrm>
            <a:prstGeom prst="can">
              <a:avLst/>
            </a:prstGeom>
            <a:solidFill>
              <a:schemeClr val="bg2">
                <a:lumMod val="7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/>
            </a:p>
          </p:txBody>
        </p:sp>
        <p:sp>
          <p:nvSpPr>
            <p:cNvPr id="11" name="柱形"/>
            <p:cNvSpPr/>
            <p:nvPr/>
          </p:nvSpPr>
          <p:spPr>
            <a:xfrm>
              <a:off x="16316" y="5011"/>
              <a:ext cx="646" cy="2918"/>
            </a:xfrm>
            <a:prstGeom prst="can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/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1423035" y="3647440"/>
            <a:ext cx="49841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目标达到多少，覆盖多少城市，超过今年的目标什么的等等之类的话语</a:t>
            </a:r>
            <a:endParaRPr lang="zh-CN" altLang="en-US" sz="1200" dirty="0" smtClean="0">
              <a:solidFill>
                <a:schemeClr val="bg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明年的重点，所希望得到的做到的情况。</a:t>
            </a:r>
            <a:endParaRPr lang="zh-CN" altLang="en-US" sz="1200" dirty="0" smtClean="0">
              <a:solidFill>
                <a:schemeClr val="bg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1423035" y="3121025"/>
            <a:ext cx="2163445" cy="440055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35719" tIns="35719" rIns="35719" bIns="35719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100">
                <a:solidFill>
                  <a:srgbClr val="3D4D73"/>
                </a:solidFill>
                <a:latin typeface="+mn-ea"/>
              </a:defRPr>
            </a:lvl1pPr>
          </a:lstStyle>
          <a:p>
            <a:pPr indent="0" algn="l">
              <a:buNone/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在此输入预期情况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7" y="0"/>
            <a:ext cx="12195614" cy="6858000"/>
          </a:xfrm>
          <a:prstGeom prst="rect">
            <a:avLst/>
          </a:prstGeom>
        </p:spPr>
      </p:pic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687070" y="2162175"/>
            <a:ext cx="10818495" cy="1827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l">
              <a:buNone/>
            </a:pPr>
            <a:r>
              <a:rPr lang="zh-CN" sz="5400" b="1" dirty="0">
                <a:solidFill>
                  <a:schemeClr val="bg1"/>
                </a:solidFill>
                <a:cs typeface="Arial" panose="020B0604020202020204" pitchFamily="34" charset="0"/>
              </a:rPr>
              <a:t>一直努力变得更好，</a:t>
            </a:r>
            <a:endParaRPr lang="zh-CN" sz="54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l">
              <a:buNone/>
            </a:pPr>
            <a:r>
              <a:rPr lang="zh-CN" sz="5400" b="1" dirty="0">
                <a:solidFill>
                  <a:schemeClr val="bg1"/>
                </a:solidFill>
                <a:cs typeface="Arial" panose="020B0604020202020204" pitchFamily="34" charset="0"/>
              </a:rPr>
              <a:t>只是为了想要证明足够与你相配。</a:t>
            </a:r>
            <a:endParaRPr lang="zh-CN" sz="5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" name="Freeform 52"/>
          <p:cNvSpPr>
            <a:spLocks noEditPoints="1"/>
          </p:cNvSpPr>
          <p:nvPr/>
        </p:nvSpPr>
        <p:spPr bwMode="auto">
          <a:xfrm>
            <a:off x="3265780" y="1881888"/>
            <a:ext cx="571718" cy="615086"/>
          </a:xfrm>
          <a:custGeom>
            <a:avLst/>
            <a:gdLst/>
            <a:ahLst/>
            <a:cxnLst>
              <a:cxn ang="0">
                <a:pos x="67" y="67"/>
              </a:cxn>
              <a:cxn ang="0">
                <a:pos x="61" y="72"/>
              </a:cxn>
              <a:cxn ang="0">
                <a:pos x="5" y="72"/>
              </a:cxn>
              <a:cxn ang="0">
                <a:pos x="0" y="67"/>
              </a:cxn>
              <a:cxn ang="0">
                <a:pos x="0" y="16"/>
              </a:cxn>
              <a:cxn ang="0">
                <a:pos x="5" y="11"/>
              </a:cxn>
              <a:cxn ang="0">
                <a:pos x="10" y="11"/>
              </a:cxn>
              <a:cxn ang="0">
                <a:pos x="10" y="7"/>
              </a:cxn>
              <a:cxn ang="0">
                <a:pos x="16" y="0"/>
              </a:cxn>
              <a:cxn ang="0">
                <a:pos x="19" y="0"/>
              </a:cxn>
              <a:cxn ang="0">
                <a:pos x="25" y="7"/>
              </a:cxn>
              <a:cxn ang="0">
                <a:pos x="25" y="11"/>
              </a:cxn>
              <a:cxn ang="0">
                <a:pos x="41" y="11"/>
              </a:cxn>
              <a:cxn ang="0">
                <a:pos x="41" y="7"/>
              </a:cxn>
              <a:cxn ang="0">
                <a:pos x="47" y="0"/>
              </a:cxn>
              <a:cxn ang="0">
                <a:pos x="50" y="0"/>
              </a:cxn>
              <a:cxn ang="0">
                <a:pos x="56" y="7"/>
              </a:cxn>
              <a:cxn ang="0">
                <a:pos x="56" y="11"/>
              </a:cxn>
              <a:cxn ang="0">
                <a:pos x="61" y="11"/>
              </a:cxn>
              <a:cxn ang="0">
                <a:pos x="67" y="16"/>
              </a:cxn>
              <a:cxn ang="0">
                <a:pos x="67" y="67"/>
              </a:cxn>
              <a:cxn ang="0">
                <a:pos x="61" y="67"/>
              </a:cxn>
              <a:cxn ang="0">
                <a:pos x="61" y="26"/>
              </a:cxn>
              <a:cxn ang="0">
                <a:pos x="5" y="26"/>
              </a:cxn>
              <a:cxn ang="0">
                <a:pos x="5" y="67"/>
              </a:cxn>
              <a:cxn ang="0">
                <a:pos x="61" y="67"/>
              </a:cxn>
              <a:cxn ang="0">
                <a:pos x="20" y="7"/>
              </a:cxn>
              <a:cxn ang="0">
                <a:pos x="19" y="5"/>
              </a:cxn>
              <a:cxn ang="0">
                <a:pos x="16" y="5"/>
              </a:cxn>
              <a:cxn ang="0">
                <a:pos x="15" y="7"/>
              </a:cxn>
              <a:cxn ang="0">
                <a:pos x="15" y="18"/>
              </a:cxn>
              <a:cxn ang="0">
                <a:pos x="16" y="20"/>
              </a:cxn>
              <a:cxn ang="0">
                <a:pos x="19" y="20"/>
              </a:cxn>
              <a:cxn ang="0">
                <a:pos x="20" y="18"/>
              </a:cxn>
              <a:cxn ang="0">
                <a:pos x="20" y="7"/>
              </a:cxn>
              <a:cxn ang="0">
                <a:pos x="51" y="7"/>
              </a:cxn>
              <a:cxn ang="0">
                <a:pos x="50" y="5"/>
              </a:cxn>
              <a:cxn ang="0">
                <a:pos x="47" y="5"/>
              </a:cxn>
              <a:cxn ang="0">
                <a:pos x="46" y="7"/>
              </a:cxn>
              <a:cxn ang="0">
                <a:pos x="46" y="18"/>
              </a:cxn>
              <a:cxn ang="0">
                <a:pos x="47" y="20"/>
              </a:cxn>
              <a:cxn ang="0">
                <a:pos x="50" y="20"/>
              </a:cxn>
              <a:cxn ang="0">
                <a:pos x="51" y="18"/>
              </a:cxn>
              <a:cxn ang="0">
                <a:pos x="51" y="7"/>
              </a:cxn>
            </a:cxnLst>
            <a:rect l="0" t="0" r="r" b="b"/>
            <a:pathLst>
              <a:path w="67" h="72">
                <a:moveTo>
                  <a:pt x="67" y="67"/>
                </a:moveTo>
                <a:cubicBezTo>
                  <a:pt x="67" y="70"/>
                  <a:pt x="64" y="72"/>
                  <a:pt x="61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2" y="72"/>
                  <a:pt x="0" y="70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1"/>
                  <a:pt x="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3" y="0"/>
                  <a:pt x="16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3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44" y="0"/>
                  <a:pt x="4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3" y="0"/>
                  <a:pt x="56" y="3"/>
                  <a:pt x="56" y="7"/>
                </a:cubicBezTo>
                <a:cubicBezTo>
                  <a:pt x="56" y="11"/>
                  <a:pt x="56" y="11"/>
                  <a:pt x="56" y="11"/>
                </a:cubicBezTo>
                <a:cubicBezTo>
                  <a:pt x="61" y="11"/>
                  <a:pt x="61" y="11"/>
                  <a:pt x="61" y="11"/>
                </a:cubicBezTo>
                <a:cubicBezTo>
                  <a:pt x="64" y="11"/>
                  <a:pt x="67" y="13"/>
                  <a:pt x="67" y="16"/>
                </a:cubicBezTo>
                <a:lnTo>
                  <a:pt x="67" y="67"/>
                </a:lnTo>
                <a:close/>
                <a:moveTo>
                  <a:pt x="61" y="67"/>
                </a:moveTo>
                <a:cubicBezTo>
                  <a:pt x="61" y="26"/>
                  <a:pt x="61" y="26"/>
                  <a:pt x="61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67"/>
                  <a:pt x="5" y="67"/>
                  <a:pt x="5" y="67"/>
                </a:cubicBezTo>
                <a:lnTo>
                  <a:pt x="61" y="67"/>
                </a:lnTo>
                <a:close/>
                <a:moveTo>
                  <a:pt x="20" y="7"/>
                </a:moveTo>
                <a:cubicBezTo>
                  <a:pt x="20" y="6"/>
                  <a:pt x="20" y="5"/>
                  <a:pt x="19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6"/>
                  <a:pt x="15" y="7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9"/>
                  <a:pt x="16" y="20"/>
                  <a:pt x="16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0" y="19"/>
                  <a:pt x="20" y="18"/>
                </a:cubicBezTo>
                <a:lnTo>
                  <a:pt x="20" y="7"/>
                </a:lnTo>
                <a:close/>
                <a:moveTo>
                  <a:pt x="51" y="7"/>
                </a:moveTo>
                <a:cubicBezTo>
                  <a:pt x="51" y="6"/>
                  <a:pt x="51" y="5"/>
                  <a:pt x="50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6" y="6"/>
                  <a:pt x="46" y="7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7" y="20"/>
                  <a:pt x="47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1" y="20"/>
                  <a:pt x="51" y="19"/>
                  <a:pt x="51" y="18"/>
                </a:cubicBezTo>
                <a:lnTo>
                  <a:pt x="51" y="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等线" panose="02010600030101010101" charset="-122"/>
              <a:ea typeface="+mn-ea"/>
            </a:endParaRPr>
          </a:p>
        </p:txBody>
      </p:sp>
      <p:sp>
        <p:nvSpPr>
          <p:cNvPr id="164" name="Freeform 86"/>
          <p:cNvSpPr>
            <a:spLocks noEditPoints="1"/>
          </p:cNvSpPr>
          <p:nvPr/>
        </p:nvSpPr>
        <p:spPr bwMode="auto">
          <a:xfrm>
            <a:off x="1262931" y="1830528"/>
            <a:ext cx="426624" cy="717806"/>
          </a:xfrm>
          <a:custGeom>
            <a:avLst/>
            <a:gdLst/>
            <a:ahLst/>
            <a:cxnLst>
              <a:cxn ang="0">
                <a:pos x="29" y="44"/>
              </a:cxn>
              <a:cxn ang="0">
                <a:pos x="24" y="49"/>
              </a:cxn>
              <a:cxn ang="0">
                <a:pos x="5" y="49"/>
              </a:cxn>
              <a:cxn ang="0">
                <a:pos x="0" y="44"/>
              </a:cxn>
              <a:cxn ang="0">
                <a:pos x="0" y="5"/>
              </a:cxn>
              <a:cxn ang="0">
                <a:pos x="5" y="0"/>
              </a:cxn>
              <a:cxn ang="0">
                <a:pos x="24" y="0"/>
              </a:cxn>
              <a:cxn ang="0">
                <a:pos x="29" y="5"/>
              </a:cxn>
              <a:cxn ang="0">
                <a:pos x="29" y="44"/>
              </a:cxn>
              <a:cxn ang="0">
                <a:pos x="25" y="11"/>
              </a:cxn>
              <a:cxn ang="0">
                <a:pos x="24" y="10"/>
              </a:cxn>
              <a:cxn ang="0">
                <a:pos x="5" y="10"/>
              </a:cxn>
              <a:cxn ang="0">
                <a:pos x="3" y="11"/>
              </a:cxn>
              <a:cxn ang="0">
                <a:pos x="3" y="38"/>
              </a:cxn>
              <a:cxn ang="0">
                <a:pos x="5" y="39"/>
              </a:cxn>
              <a:cxn ang="0">
                <a:pos x="24" y="39"/>
              </a:cxn>
              <a:cxn ang="0">
                <a:pos x="25" y="38"/>
              </a:cxn>
              <a:cxn ang="0">
                <a:pos x="25" y="11"/>
              </a:cxn>
              <a:cxn ang="0">
                <a:pos x="17" y="5"/>
              </a:cxn>
              <a:cxn ang="0">
                <a:pos x="11" y="5"/>
              </a:cxn>
              <a:cxn ang="0">
                <a:pos x="11" y="6"/>
              </a:cxn>
              <a:cxn ang="0">
                <a:pos x="11" y="6"/>
              </a:cxn>
              <a:cxn ang="0">
                <a:pos x="17" y="6"/>
              </a:cxn>
              <a:cxn ang="0">
                <a:pos x="18" y="6"/>
              </a:cxn>
              <a:cxn ang="0">
                <a:pos x="17" y="5"/>
              </a:cxn>
              <a:cxn ang="0">
                <a:pos x="14" y="41"/>
              </a:cxn>
              <a:cxn ang="0">
                <a:pos x="11" y="44"/>
              </a:cxn>
              <a:cxn ang="0">
                <a:pos x="14" y="47"/>
              </a:cxn>
              <a:cxn ang="0">
                <a:pos x="17" y="44"/>
              </a:cxn>
              <a:cxn ang="0">
                <a:pos x="14" y="41"/>
              </a:cxn>
            </a:cxnLst>
            <a:rect l="0" t="0" r="r" b="b"/>
            <a:pathLst>
              <a:path w="29" h="49">
                <a:moveTo>
                  <a:pt x="29" y="44"/>
                </a:moveTo>
                <a:cubicBezTo>
                  <a:pt x="29" y="47"/>
                  <a:pt x="27" y="49"/>
                  <a:pt x="24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2" y="49"/>
                  <a:pt x="0" y="47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7" y="0"/>
                  <a:pt x="29" y="3"/>
                  <a:pt x="29" y="5"/>
                </a:cubicBezTo>
                <a:lnTo>
                  <a:pt x="29" y="44"/>
                </a:lnTo>
                <a:close/>
                <a:moveTo>
                  <a:pt x="25" y="11"/>
                </a:moveTo>
                <a:cubicBezTo>
                  <a:pt x="25" y="11"/>
                  <a:pt x="25" y="10"/>
                  <a:pt x="24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4" y="10"/>
                  <a:pt x="3" y="11"/>
                  <a:pt x="3" y="11"/>
                </a:cubicBezTo>
                <a:cubicBezTo>
                  <a:pt x="3" y="38"/>
                  <a:pt x="3" y="38"/>
                  <a:pt x="3" y="38"/>
                </a:cubicBezTo>
                <a:cubicBezTo>
                  <a:pt x="3" y="39"/>
                  <a:pt x="4" y="39"/>
                  <a:pt x="5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5" y="39"/>
                  <a:pt x="25" y="39"/>
                  <a:pt x="25" y="38"/>
                </a:cubicBezTo>
                <a:lnTo>
                  <a:pt x="25" y="11"/>
                </a:lnTo>
                <a:close/>
                <a:moveTo>
                  <a:pt x="17" y="5"/>
                </a:move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5"/>
                  <a:pt x="17" y="5"/>
                </a:cubicBezTo>
                <a:close/>
                <a:moveTo>
                  <a:pt x="14" y="41"/>
                </a:moveTo>
                <a:cubicBezTo>
                  <a:pt x="13" y="41"/>
                  <a:pt x="11" y="42"/>
                  <a:pt x="11" y="44"/>
                </a:cubicBezTo>
                <a:cubicBezTo>
                  <a:pt x="11" y="46"/>
                  <a:pt x="13" y="47"/>
                  <a:pt x="14" y="47"/>
                </a:cubicBezTo>
                <a:cubicBezTo>
                  <a:pt x="16" y="47"/>
                  <a:pt x="17" y="46"/>
                  <a:pt x="17" y="44"/>
                </a:cubicBezTo>
                <a:cubicBezTo>
                  <a:pt x="17" y="42"/>
                  <a:pt x="16" y="41"/>
                  <a:pt x="14" y="4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等线" panose="02010600030101010101" charset="-122"/>
              <a:ea typeface="+mn-ea"/>
            </a:endParaRPr>
          </a:p>
        </p:txBody>
      </p:sp>
      <p:sp>
        <p:nvSpPr>
          <p:cNvPr id="165" name="Freeform 62"/>
          <p:cNvSpPr>
            <a:spLocks noEditPoints="1"/>
          </p:cNvSpPr>
          <p:nvPr/>
        </p:nvSpPr>
        <p:spPr bwMode="auto">
          <a:xfrm>
            <a:off x="2168840" y="1914099"/>
            <a:ext cx="617655" cy="550664"/>
          </a:xfrm>
          <a:custGeom>
            <a:avLst/>
            <a:gdLst>
              <a:gd name="T0" fmla="*/ 384 w 387"/>
              <a:gd name="T1" fmla="*/ 320 h 345"/>
              <a:gd name="T2" fmla="*/ 347 w 387"/>
              <a:gd name="T3" fmla="*/ 241 h 345"/>
              <a:gd name="T4" fmla="*/ 326 w 387"/>
              <a:gd name="T5" fmla="*/ 226 h 345"/>
              <a:gd name="T6" fmla="*/ 284 w 387"/>
              <a:gd name="T7" fmla="*/ 226 h 345"/>
              <a:gd name="T8" fmla="*/ 284 w 387"/>
              <a:gd name="T9" fmla="*/ 214 h 345"/>
              <a:gd name="T10" fmla="*/ 319 w 387"/>
              <a:gd name="T11" fmla="*/ 214 h 345"/>
              <a:gd name="T12" fmla="*/ 345 w 387"/>
              <a:gd name="T13" fmla="*/ 187 h 345"/>
              <a:gd name="T14" fmla="*/ 345 w 387"/>
              <a:gd name="T15" fmla="*/ 27 h 345"/>
              <a:gd name="T16" fmla="*/ 319 w 387"/>
              <a:gd name="T17" fmla="*/ 0 h 345"/>
              <a:gd name="T18" fmla="*/ 68 w 387"/>
              <a:gd name="T19" fmla="*/ 0 h 345"/>
              <a:gd name="T20" fmla="*/ 42 w 387"/>
              <a:gd name="T21" fmla="*/ 27 h 345"/>
              <a:gd name="T22" fmla="*/ 42 w 387"/>
              <a:gd name="T23" fmla="*/ 187 h 345"/>
              <a:gd name="T24" fmla="*/ 68 w 387"/>
              <a:gd name="T25" fmla="*/ 214 h 345"/>
              <a:gd name="T26" fmla="*/ 102 w 387"/>
              <a:gd name="T27" fmla="*/ 214 h 345"/>
              <a:gd name="T28" fmla="*/ 102 w 387"/>
              <a:gd name="T29" fmla="*/ 226 h 345"/>
              <a:gd name="T30" fmla="*/ 60 w 387"/>
              <a:gd name="T31" fmla="*/ 226 h 345"/>
              <a:gd name="T32" fmla="*/ 39 w 387"/>
              <a:gd name="T33" fmla="*/ 241 h 345"/>
              <a:gd name="T34" fmla="*/ 3 w 387"/>
              <a:gd name="T35" fmla="*/ 320 h 345"/>
              <a:gd name="T36" fmla="*/ 3 w 387"/>
              <a:gd name="T37" fmla="*/ 338 h 345"/>
              <a:gd name="T38" fmla="*/ 16 w 387"/>
              <a:gd name="T39" fmla="*/ 345 h 345"/>
              <a:gd name="T40" fmla="*/ 116 w 387"/>
              <a:gd name="T41" fmla="*/ 345 h 345"/>
              <a:gd name="T42" fmla="*/ 116 w 387"/>
              <a:gd name="T43" fmla="*/ 345 h 345"/>
              <a:gd name="T44" fmla="*/ 193 w 387"/>
              <a:gd name="T45" fmla="*/ 345 h 345"/>
              <a:gd name="T46" fmla="*/ 270 w 387"/>
              <a:gd name="T47" fmla="*/ 345 h 345"/>
              <a:gd name="T48" fmla="*/ 271 w 387"/>
              <a:gd name="T49" fmla="*/ 345 h 345"/>
              <a:gd name="T50" fmla="*/ 370 w 387"/>
              <a:gd name="T51" fmla="*/ 345 h 345"/>
              <a:gd name="T52" fmla="*/ 384 w 387"/>
              <a:gd name="T53" fmla="*/ 338 h 345"/>
              <a:gd name="T54" fmla="*/ 384 w 387"/>
              <a:gd name="T55" fmla="*/ 320 h 345"/>
              <a:gd name="T56" fmla="*/ 64 w 387"/>
              <a:gd name="T57" fmla="*/ 187 h 345"/>
              <a:gd name="T58" fmla="*/ 64 w 387"/>
              <a:gd name="T59" fmla="*/ 27 h 345"/>
              <a:gd name="T60" fmla="*/ 68 w 387"/>
              <a:gd name="T61" fmla="*/ 23 h 345"/>
              <a:gd name="T62" fmla="*/ 319 w 387"/>
              <a:gd name="T63" fmla="*/ 23 h 345"/>
              <a:gd name="T64" fmla="*/ 323 w 387"/>
              <a:gd name="T65" fmla="*/ 27 h 345"/>
              <a:gd name="T66" fmla="*/ 323 w 387"/>
              <a:gd name="T67" fmla="*/ 187 h 345"/>
              <a:gd name="T68" fmla="*/ 319 w 387"/>
              <a:gd name="T69" fmla="*/ 191 h 345"/>
              <a:gd name="T70" fmla="*/ 68 w 387"/>
              <a:gd name="T71" fmla="*/ 191 h 345"/>
              <a:gd name="T72" fmla="*/ 64 w 387"/>
              <a:gd name="T73" fmla="*/ 187 h 345"/>
              <a:gd name="T74" fmla="*/ 256 w 387"/>
              <a:gd name="T75" fmla="*/ 316 h 345"/>
              <a:gd name="T76" fmla="*/ 252 w 387"/>
              <a:gd name="T77" fmla="*/ 318 h 345"/>
              <a:gd name="T78" fmla="*/ 222 w 387"/>
              <a:gd name="T79" fmla="*/ 319 h 345"/>
              <a:gd name="T80" fmla="*/ 210 w 387"/>
              <a:gd name="T81" fmla="*/ 319 h 345"/>
              <a:gd name="T82" fmla="*/ 176 w 387"/>
              <a:gd name="T83" fmla="*/ 319 h 345"/>
              <a:gd name="T84" fmla="*/ 164 w 387"/>
              <a:gd name="T85" fmla="*/ 319 h 345"/>
              <a:gd name="T86" fmla="*/ 135 w 387"/>
              <a:gd name="T87" fmla="*/ 318 h 345"/>
              <a:gd name="T88" fmla="*/ 130 w 387"/>
              <a:gd name="T89" fmla="*/ 316 h 345"/>
              <a:gd name="T90" fmla="*/ 129 w 387"/>
              <a:gd name="T91" fmla="*/ 311 h 345"/>
              <a:gd name="T92" fmla="*/ 134 w 387"/>
              <a:gd name="T93" fmla="*/ 288 h 345"/>
              <a:gd name="T94" fmla="*/ 140 w 387"/>
              <a:gd name="T95" fmla="*/ 283 h 345"/>
              <a:gd name="T96" fmla="*/ 168 w 387"/>
              <a:gd name="T97" fmla="*/ 283 h 345"/>
              <a:gd name="T98" fmla="*/ 218 w 387"/>
              <a:gd name="T99" fmla="*/ 283 h 345"/>
              <a:gd name="T100" fmla="*/ 247 w 387"/>
              <a:gd name="T101" fmla="*/ 283 h 345"/>
              <a:gd name="T102" fmla="*/ 252 w 387"/>
              <a:gd name="T103" fmla="*/ 288 h 345"/>
              <a:gd name="T104" fmla="*/ 257 w 387"/>
              <a:gd name="T105" fmla="*/ 311 h 345"/>
              <a:gd name="T106" fmla="*/ 256 w 387"/>
              <a:gd name="T107" fmla="*/ 316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87" h="345">
                <a:moveTo>
                  <a:pt x="384" y="320"/>
                </a:moveTo>
                <a:cubicBezTo>
                  <a:pt x="347" y="241"/>
                  <a:pt x="347" y="241"/>
                  <a:pt x="347" y="241"/>
                </a:cubicBezTo>
                <a:cubicBezTo>
                  <a:pt x="343" y="232"/>
                  <a:pt x="334" y="226"/>
                  <a:pt x="326" y="226"/>
                </a:cubicBezTo>
                <a:cubicBezTo>
                  <a:pt x="284" y="226"/>
                  <a:pt x="284" y="226"/>
                  <a:pt x="284" y="226"/>
                </a:cubicBezTo>
                <a:cubicBezTo>
                  <a:pt x="284" y="214"/>
                  <a:pt x="284" y="214"/>
                  <a:pt x="284" y="214"/>
                </a:cubicBezTo>
                <a:cubicBezTo>
                  <a:pt x="319" y="214"/>
                  <a:pt x="319" y="214"/>
                  <a:pt x="319" y="214"/>
                </a:cubicBezTo>
                <a:cubicBezTo>
                  <a:pt x="333" y="214"/>
                  <a:pt x="345" y="202"/>
                  <a:pt x="345" y="187"/>
                </a:cubicBezTo>
                <a:cubicBezTo>
                  <a:pt x="345" y="27"/>
                  <a:pt x="345" y="27"/>
                  <a:pt x="345" y="27"/>
                </a:cubicBezTo>
                <a:cubicBezTo>
                  <a:pt x="345" y="12"/>
                  <a:pt x="333" y="0"/>
                  <a:pt x="319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53" y="0"/>
                  <a:pt x="42" y="12"/>
                  <a:pt x="42" y="27"/>
                </a:cubicBezTo>
                <a:cubicBezTo>
                  <a:pt x="42" y="187"/>
                  <a:pt x="42" y="187"/>
                  <a:pt x="42" y="187"/>
                </a:cubicBezTo>
                <a:cubicBezTo>
                  <a:pt x="42" y="202"/>
                  <a:pt x="53" y="214"/>
                  <a:pt x="68" y="214"/>
                </a:cubicBezTo>
                <a:cubicBezTo>
                  <a:pt x="102" y="214"/>
                  <a:pt x="102" y="214"/>
                  <a:pt x="102" y="214"/>
                </a:cubicBezTo>
                <a:cubicBezTo>
                  <a:pt x="102" y="226"/>
                  <a:pt x="102" y="226"/>
                  <a:pt x="102" y="226"/>
                </a:cubicBezTo>
                <a:cubicBezTo>
                  <a:pt x="60" y="226"/>
                  <a:pt x="60" y="226"/>
                  <a:pt x="60" y="226"/>
                </a:cubicBezTo>
                <a:cubicBezTo>
                  <a:pt x="52" y="226"/>
                  <a:pt x="43" y="232"/>
                  <a:pt x="39" y="241"/>
                </a:cubicBezTo>
                <a:cubicBezTo>
                  <a:pt x="3" y="320"/>
                  <a:pt x="3" y="320"/>
                  <a:pt x="3" y="320"/>
                </a:cubicBezTo>
                <a:cubicBezTo>
                  <a:pt x="0" y="326"/>
                  <a:pt x="0" y="333"/>
                  <a:pt x="3" y="338"/>
                </a:cubicBezTo>
                <a:cubicBezTo>
                  <a:pt x="6" y="342"/>
                  <a:pt x="10" y="345"/>
                  <a:pt x="16" y="345"/>
                </a:cubicBezTo>
                <a:cubicBezTo>
                  <a:pt x="116" y="345"/>
                  <a:pt x="116" y="345"/>
                  <a:pt x="116" y="345"/>
                </a:cubicBezTo>
                <a:cubicBezTo>
                  <a:pt x="116" y="345"/>
                  <a:pt x="116" y="345"/>
                  <a:pt x="116" y="345"/>
                </a:cubicBezTo>
                <a:cubicBezTo>
                  <a:pt x="193" y="345"/>
                  <a:pt x="193" y="345"/>
                  <a:pt x="193" y="345"/>
                </a:cubicBezTo>
                <a:cubicBezTo>
                  <a:pt x="270" y="345"/>
                  <a:pt x="270" y="345"/>
                  <a:pt x="270" y="345"/>
                </a:cubicBezTo>
                <a:cubicBezTo>
                  <a:pt x="270" y="345"/>
                  <a:pt x="271" y="345"/>
                  <a:pt x="271" y="345"/>
                </a:cubicBezTo>
                <a:cubicBezTo>
                  <a:pt x="370" y="345"/>
                  <a:pt x="370" y="345"/>
                  <a:pt x="370" y="345"/>
                </a:cubicBezTo>
                <a:cubicBezTo>
                  <a:pt x="376" y="345"/>
                  <a:pt x="381" y="342"/>
                  <a:pt x="384" y="338"/>
                </a:cubicBezTo>
                <a:cubicBezTo>
                  <a:pt x="387" y="333"/>
                  <a:pt x="387" y="326"/>
                  <a:pt x="384" y="320"/>
                </a:cubicBezTo>
                <a:close/>
                <a:moveTo>
                  <a:pt x="64" y="187"/>
                </a:moveTo>
                <a:cubicBezTo>
                  <a:pt x="64" y="27"/>
                  <a:pt x="64" y="27"/>
                  <a:pt x="64" y="27"/>
                </a:cubicBezTo>
                <a:cubicBezTo>
                  <a:pt x="64" y="25"/>
                  <a:pt x="65" y="23"/>
                  <a:pt x="68" y="23"/>
                </a:cubicBezTo>
                <a:cubicBezTo>
                  <a:pt x="319" y="23"/>
                  <a:pt x="319" y="23"/>
                  <a:pt x="319" y="23"/>
                </a:cubicBezTo>
                <a:cubicBezTo>
                  <a:pt x="321" y="23"/>
                  <a:pt x="323" y="25"/>
                  <a:pt x="323" y="27"/>
                </a:cubicBezTo>
                <a:cubicBezTo>
                  <a:pt x="323" y="187"/>
                  <a:pt x="323" y="187"/>
                  <a:pt x="323" y="187"/>
                </a:cubicBezTo>
                <a:cubicBezTo>
                  <a:pt x="323" y="189"/>
                  <a:pt x="321" y="191"/>
                  <a:pt x="319" y="191"/>
                </a:cubicBezTo>
                <a:cubicBezTo>
                  <a:pt x="68" y="191"/>
                  <a:pt x="68" y="191"/>
                  <a:pt x="68" y="191"/>
                </a:cubicBezTo>
                <a:cubicBezTo>
                  <a:pt x="65" y="191"/>
                  <a:pt x="64" y="189"/>
                  <a:pt x="64" y="187"/>
                </a:cubicBezTo>
                <a:close/>
                <a:moveTo>
                  <a:pt x="256" y="316"/>
                </a:moveTo>
                <a:cubicBezTo>
                  <a:pt x="255" y="318"/>
                  <a:pt x="254" y="318"/>
                  <a:pt x="252" y="318"/>
                </a:cubicBezTo>
                <a:cubicBezTo>
                  <a:pt x="222" y="319"/>
                  <a:pt x="222" y="319"/>
                  <a:pt x="222" y="319"/>
                </a:cubicBezTo>
                <a:cubicBezTo>
                  <a:pt x="210" y="319"/>
                  <a:pt x="210" y="319"/>
                  <a:pt x="210" y="319"/>
                </a:cubicBezTo>
                <a:cubicBezTo>
                  <a:pt x="176" y="319"/>
                  <a:pt x="176" y="319"/>
                  <a:pt x="176" y="319"/>
                </a:cubicBezTo>
                <a:cubicBezTo>
                  <a:pt x="164" y="319"/>
                  <a:pt x="164" y="319"/>
                  <a:pt x="164" y="319"/>
                </a:cubicBezTo>
                <a:cubicBezTo>
                  <a:pt x="135" y="318"/>
                  <a:pt x="135" y="318"/>
                  <a:pt x="135" y="318"/>
                </a:cubicBezTo>
                <a:cubicBezTo>
                  <a:pt x="133" y="318"/>
                  <a:pt x="131" y="318"/>
                  <a:pt x="130" y="316"/>
                </a:cubicBezTo>
                <a:cubicBezTo>
                  <a:pt x="129" y="315"/>
                  <a:pt x="129" y="313"/>
                  <a:pt x="129" y="311"/>
                </a:cubicBezTo>
                <a:cubicBezTo>
                  <a:pt x="134" y="288"/>
                  <a:pt x="134" y="288"/>
                  <a:pt x="134" y="288"/>
                </a:cubicBezTo>
                <a:cubicBezTo>
                  <a:pt x="135" y="285"/>
                  <a:pt x="137" y="283"/>
                  <a:pt x="140" y="283"/>
                </a:cubicBezTo>
                <a:cubicBezTo>
                  <a:pt x="168" y="283"/>
                  <a:pt x="168" y="283"/>
                  <a:pt x="168" y="283"/>
                </a:cubicBezTo>
                <a:cubicBezTo>
                  <a:pt x="218" y="283"/>
                  <a:pt x="218" y="283"/>
                  <a:pt x="218" y="283"/>
                </a:cubicBezTo>
                <a:cubicBezTo>
                  <a:pt x="247" y="283"/>
                  <a:pt x="247" y="283"/>
                  <a:pt x="247" y="283"/>
                </a:cubicBezTo>
                <a:cubicBezTo>
                  <a:pt x="249" y="283"/>
                  <a:pt x="251" y="285"/>
                  <a:pt x="252" y="288"/>
                </a:cubicBezTo>
                <a:cubicBezTo>
                  <a:pt x="257" y="311"/>
                  <a:pt x="257" y="311"/>
                  <a:pt x="257" y="311"/>
                </a:cubicBezTo>
                <a:cubicBezTo>
                  <a:pt x="258" y="313"/>
                  <a:pt x="257" y="315"/>
                  <a:pt x="256" y="3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166" name="Freeform 96"/>
          <p:cNvSpPr>
            <a:spLocks noEditPoints="1"/>
          </p:cNvSpPr>
          <p:nvPr/>
        </p:nvSpPr>
        <p:spPr bwMode="auto">
          <a:xfrm>
            <a:off x="4316783" y="1974763"/>
            <a:ext cx="550430" cy="429337"/>
          </a:xfrm>
          <a:custGeom>
            <a:avLst/>
            <a:gdLst>
              <a:gd name="T0" fmla="*/ 293 w 293"/>
              <a:gd name="T1" fmla="*/ 212 h 228"/>
              <a:gd name="T2" fmla="*/ 293 w 293"/>
              <a:gd name="T3" fmla="*/ 212 h 228"/>
              <a:gd name="T4" fmla="*/ 293 w 293"/>
              <a:gd name="T5" fmla="*/ 17 h 228"/>
              <a:gd name="T6" fmla="*/ 293 w 293"/>
              <a:gd name="T7" fmla="*/ 17 h 228"/>
              <a:gd name="T8" fmla="*/ 292 w 293"/>
              <a:gd name="T9" fmla="*/ 11 h 228"/>
              <a:gd name="T10" fmla="*/ 276 w 293"/>
              <a:gd name="T11" fmla="*/ 0 h 228"/>
              <a:gd name="T12" fmla="*/ 146 w 293"/>
              <a:gd name="T13" fmla="*/ 0 h 228"/>
              <a:gd name="T14" fmla="*/ 16 w 293"/>
              <a:gd name="T15" fmla="*/ 0 h 228"/>
              <a:gd name="T16" fmla="*/ 1 w 293"/>
              <a:gd name="T17" fmla="*/ 11 h 228"/>
              <a:gd name="T18" fmla="*/ 0 w 293"/>
              <a:gd name="T19" fmla="*/ 18 h 228"/>
              <a:gd name="T20" fmla="*/ 0 w 293"/>
              <a:gd name="T21" fmla="*/ 211 h 228"/>
              <a:gd name="T22" fmla="*/ 1 w 293"/>
              <a:gd name="T23" fmla="*/ 217 h 228"/>
              <a:gd name="T24" fmla="*/ 16 w 293"/>
              <a:gd name="T25" fmla="*/ 228 h 228"/>
              <a:gd name="T26" fmla="*/ 146 w 293"/>
              <a:gd name="T27" fmla="*/ 228 h 228"/>
              <a:gd name="T28" fmla="*/ 276 w 293"/>
              <a:gd name="T29" fmla="*/ 228 h 228"/>
              <a:gd name="T30" fmla="*/ 292 w 293"/>
              <a:gd name="T31" fmla="*/ 217 h 228"/>
              <a:gd name="T32" fmla="*/ 293 w 293"/>
              <a:gd name="T33" fmla="*/ 213 h 228"/>
              <a:gd name="T34" fmla="*/ 293 w 293"/>
              <a:gd name="T35" fmla="*/ 213 h 228"/>
              <a:gd name="T36" fmla="*/ 293 w 293"/>
              <a:gd name="T37" fmla="*/ 212 h 228"/>
              <a:gd name="T38" fmla="*/ 276 w 293"/>
              <a:gd name="T39" fmla="*/ 190 h 228"/>
              <a:gd name="T40" fmla="*/ 222 w 293"/>
              <a:gd name="T41" fmla="*/ 145 h 228"/>
              <a:gd name="T42" fmla="*/ 185 w 293"/>
              <a:gd name="T43" fmla="*/ 114 h 228"/>
              <a:gd name="T44" fmla="*/ 222 w 293"/>
              <a:gd name="T45" fmla="*/ 84 h 228"/>
              <a:gd name="T46" fmla="*/ 276 w 293"/>
              <a:gd name="T47" fmla="*/ 38 h 228"/>
              <a:gd name="T48" fmla="*/ 276 w 293"/>
              <a:gd name="T49" fmla="*/ 190 h 228"/>
              <a:gd name="T50" fmla="*/ 276 w 293"/>
              <a:gd name="T51" fmla="*/ 17 h 228"/>
              <a:gd name="T52" fmla="*/ 211 w 293"/>
              <a:gd name="T53" fmla="*/ 71 h 228"/>
              <a:gd name="T54" fmla="*/ 169 w 293"/>
              <a:gd name="T55" fmla="*/ 106 h 228"/>
              <a:gd name="T56" fmla="*/ 146 w 293"/>
              <a:gd name="T57" fmla="*/ 116 h 228"/>
              <a:gd name="T58" fmla="*/ 123 w 293"/>
              <a:gd name="T59" fmla="*/ 106 h 228"/>
              <a:gd name="T60" fmla="*/ 81 w 293"/>
              <a:gd name="T61" fmla="*/ 71 h 228"/>
              <a:gd name="T62" fmla="*/ 16 w 293"/>
              <a:gd name="T63" fmla="*/ 17 h 228"/>
              <a:gd name="T64" fmla="*/ 16 w 293"/>
              <a:gd name="T65" fmla="*/ 17 h 228"/>
              <a:gd name="T66" fmla="*/ 146 w 293"/>
              <a:gd name="T67" fmla="*/ 17 h 228"/>
              <a:gd name="T68" fmla="*/ 276 w 293"/>
              <a:gd name="T69" fmla="*/ 17 h 228"/>
              <a:gd name="T70" fmla="*/ 16 w 293"/>
              <a:gd name="T71" fmla="*/ 38 h 228"/>
              <a:gd name="T72" fmla="*/ 71 w 293"/>
              <a:gd name="T73" fmla="*/ 84 h 228"/>
              <a:gd name="T74" fmla="*/ 107 w 293"/>
              <a:gd name="T75" fmla="*/ 114 h 228"/>
              <a:gd name="T76" fmla="*/ 71 w 293"/>
              <a:gd name="T77" fmla="*/ 145 h 228"/>
              <a:gd name="T78" fmla="*/ 16 w 293"/>
              <a:gd name="T79" fmla="*/ 190 h 228"/>
              <a:gd name="T80" fmla="*/ 16 w 293"/>
              <a:gd name="T81" fmla="*/ 38 h 228"/>
              <a:gd name="T82" fmla="*/ 146 w 293"/>
              <a:gd name="T83" fmla="*/ 212 h 228"/>
              <a:gd name="T84" fmla="*/ 16 w 293"/>
              <a:gd name="T85" fmla="*/ 212 h 228"/>
              <a:gd name="T86" fmla="*/ 16 w 293"/>
              <a:gd name="T87" fmla="*/ 212 h 228"/>
              <a:gd name="T88" fmla="*/ 81 w 293"/>
              <a:gd name="T89" fmla="*/ 158 h 228"/>
              <a:gd name="T90" fmla="*/ 120 w 293"/>
              <a:gd name="T91" fmla="*/ 125 h 228"/>
              <a:gd name="T92" fmla="*/ 146 w 293"/>
              <a:gd name="T93" fmla="*/ 133 h 228"/>
              <a:gd name="T94" fmla="*/ 172 w 293"/>
              <a:gd name="T95" fmla="*/ 125 h 228"/>
              <a:gd name="T96" fmla="*/ 211 w 293"/>
              <a:gd name="T97" fmla="*/ 158 h 228"/>
              <a:gd name="T98" fmla="*/ 276 w 293"/>
              <a:gd name="T99" fmla="*/ 212 h 228"/>
              <a:gd name="T100" fmla="*/ 146 w 293"/>
              <a:gd name="T101" fmla="*/ 212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93" h="228">
                <a:moveTo>
                  <a:pt x="293" y="212"/>
                </a:moveTo>
                <a:cubicBezTo>
                  <a:pt x="293" y="212"/>
                  <a:pt x="293" y="212"/>
                  <a:pt x="293" y="212"/>
                </a:cubicBezTo>
                <a:cubicBezTo>
                  <a:pt x="293" y="17"/>
                  <a:pt x="293" y="17"/>
                  <a:pt x="293" y="17"/>
                </a:cubicBezTo>
                <a:cubicBezTo>
                  <a:pt x="293" y="17"/>
                  <a:pt x="293" y="17"/>
                  <a:pt x="293" y="17"/>
                </a:cubicBezTo>
                <a:cubicBezTo>
                  <a:pt x="293" y="15"/>
                  <a:pt x="292" y="13"/>
                  <a:pt x="292" y="11"/>
                </a:cubicBezTo>
                <a:cubicBezTo>
                  <a:pt x="289" y="5"/>
                  <a:pt x="283" y="0"/>
                  <a:pt x="276" y="0"/>
                </a:cubicBezTo>
                <a:cubicBezTo>
                  <a:pt x="146" y="0"/>
                  <a:pt x="146" y="0"/>
                  <a:pt x="14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9" y="0"/>
                  <a:pt x="3" y="5"/>
                  <a:pt x="1" y="11"/>
                </a:cubicBezTo>
                <a:cubicBezTo>
                  <a:pt x="0" y="13"/>
                  <a:pt x="0" y="15"/>
                  <a:pt x="0" y="18"/>
                </a:cubicBezTo>
                <a:cubicBezTo>
                  <a:pt x="0" y="211"/>
                  <a:pt x="0" y="211"/>
                  <a:pt x="0" y="211"/>
                </a:cubicBezTo>
                <a:cubicBezTo>
                  <a:pt x="0" y="213"/>
                  <a:pt x="0" y="215"/>
                  <a:pt x="1" y="217"/>
                </a:cubicBezTo>
                <a:cubicBezTo>
                  <a:pt x="3" y="224"/>
                  <a:pt x="9" y="228"/>
                  <a:pt x="16" y="228"/>
                </a:cubicBezTo>
                <a:cubicBezTo>
                  <a:pt x="146" y="228"/>
                  <a:pt x="146" y="228"/>
                  <a:pt x="146" y="228"/>
                </a:cubicBezTo>
                <a:cubicBezTo>
                  <a:pt x="276" y="228"/>
                  <a:pt x="276" y="228"/>
                  <a:pt x="276" y="228"/>
                </a:cubicBezTo>
                <a:cubicBezTo>
                  <a:pt x="283" y="228"/>
                  <a:pt x="289" y="224"/>
                  <a:pt x="292" y="217"/>
                </a:cubicBezTo>
                <a:cubicBezTo>
                  <a:pt x="292" y="216"/>
                  <a:pt x="292" y="214"/>
                  <a:pt x="293" y="213"/>
                </a:cubicBezTo>
                <a:cubicBezTo>
                  <a:pt x="293" y="213"/>
                  <a:pt x="293" y="213"/>
                  <a:pt x="293" y="213"/>
                </a:cubicBezTo>
                <a:cubicBezTo>
                  <a:pt x="293" y="212"/>
                  <a:pt x="293" y="212"/>
                  <a:pt x="293" y="212"/>
                </a:cubicBezTo>
                <a:close/>
                <a:moveTo>
                  <a:pt x="276" y="190"/>
                </a:moveTo>
                <a:cubicBezTo>
                  <a:pt x="222" y="145"/>
                  <a:pt x="222" y="145"/>
                  <a:pt x="222" y="145"/>
                </a:cubicBezTo>
                <a:cubicBezTo>
                  <a:pt x="185" y="114"/>
                  <a:pt x="185" y="114"/>
                  <a:pt x="185" y="114"/>
                </a:cubicBezTo>
                <a:cubicBezTo>
                  <a:pt x="222" y="84"/>
                  <a:pt x="222" y="84"/>
                  <a:pt x="222" y="84"/>
                </a:cubicBezTo>
                <a:cubicBezTo>
                  <a:pt x="276" y="38"/>
                  <a:pt x="276" y="38"/>
                  <a:pt x="276" y="38"/>
                </a:cubicBezTo>
                <a:lnTo>
                  <a:pt x="276" y="190"/>
                </a:lnTo>
                <a:close/>
                <a:moveTo>
                  <a:pt x="276" y="17"/>
                </a:moveTo>
                <a:cubicBezTo>
                  <a:pt x="211" y="71"/>
                  <a:pt x="211" y="71"/>
                  <a:pt x="211" y="71"/>
                </a:cubicBezTo>
                <a:cubicBezTo>
                  <a:pt x="169" y="106"/>
                  <a:pt x="169" y="106"/>
                  <a:pt x="169" y="106"/>
                </a:cubicBezTo>
                <a:cubicBezTo>
                  <a:pt x="163" y="112"/>
                  <a:pt x="155" y="116"/>
                  <a:pt x="146" y="116"/>
                </a:cubicBezTo>
                <a:cubicBezTo>
                  <a:pt x="137" y="116"/>
                  <a:pt x="129" y="112"/>
                  <a:pt x="123" y="106"/>
                </a:cubicBezTo>
                <a:cubicBezTo>
                  <a:pt x="81" y="71"/>
                  <a:pt x="81" y="71"/>
                  <a:pt x="81" y="71"/>
                </a:cubicBezTo>
                <a:cubicBezTo>
                  <a:pt x="16" y="17"/>
                  <a:pt x="16" y="17"/>
                  <a:pt x="16" y="17"/>
                </a:cubicBezTo>
                <a:cubicBezTo>
                  <a:pt x="16" y="17"/>
                  <a:pt x="16" y="17"/>
                  <a:pt x="16" y="17"/>
                </a:cubicBezTo>
                <a:cubicBezTo>
                  <a:pt x="146" y="17"/>
                  <a:pt x="146" y="17"/>
                  <a:pt x="146" y="17"/>
                </a:cubicBezTo>
                <a:lnTo>
                  <a:pt x="276" y="17"/>
                </a:lnTo>
                <a:close/>
                <a:moveTo>
                  <a:pt x="16" y="38"/>
                </a:moveTo>
                <a:cubicBezTo>
                  <a:pt x="71" y="84"/>
                  <a:pt x="71" y="84"/>
                  <a:pt x="71" y="84"/>
                </a:cubicBezTo>
                <a:cubicBezTo>
                  <a:pt x="107" y="114"/>
                  <a:pt x="107" y="114"/>
                  <a:pt x="107" y="114"/>
                </a:cubicBezTo>
                <a:cubicBezTo>
                  <a:pt x="71" y="145"/>
                  <a:pt x="71" y="145"/>
                  <a:pt x="71" y="145"/>
                </a:cubicBezTo>
                <a:cubicBezTo>
                  <a:pt x="16" y="190"/>
                  <a:pt x="16" y="190"/>
                  <a:pt x="16" y="190"/>
                </a:cubicBezTo>
                <a:lnTo>
                  <a:pt x="16" y="38"/>
                </a:lnTo>
                <a:close/>
                <a:moveTo>
                  <a:pt x="146" y="212"/>
                </a:moveTo>
                <a:cubicBezTo>
                  <a:pt x="16" y="212"/>
                  <a:pt x="16" y="212"/>
                  <a:pt x="16" y="212"/>
                </a:cubicBezTo>
                <a:cubicBezTo>
                  <a:pt x="16" y="212"/>
                  <a:pt x="16" y="212"/>
                  <a:pt x="16" y="212"/>
                </a:cubicBezTo>
                <a:cubicBezTo>
                  <a:pt x="81" y="158"/>
                  <a:pt x="81" y="158"/>
                  <a:pt x="81" y="158"/>
                </a:cubicBezTo>
                <a:cubicBezTo>
                  <a:pt x="120" y="125"/>
                  <a:pt x="120" y="125"/>
                  <a:pt x="120" y="125"/>
                </a:cubicBezTo>
                <a:cubicBezTo>
                  <a:pt x="128" y="130"/>
                  <a:pt x="137" y="133"/>
                  <a:pt x="146" y="133"/>
                </a:cubicBezTo>
                <a:cubicBezTo>
                  <a:pt x="155" y="133"/>
                  <a:pt x="164" y="130"/>
                  <a:pt x="172" y="125"/>
                </a:cubicBezTo>
                <a:cubicBezTo>
                  <a:pt x="211" y="158"/>
                  <a:pt x="211" y="158"/>
                  <a:pt x="211" y="158"/>
                </a:cubicBezTo>
                <a:cubicBezTo>
                  <a:pt x="276" y="212"/>
                  <a:pt x="276" y="212"/>
                  <a:pt x="276" y="212"/>
                </a:cubicBezTo>
                <a:lnTo>
                  <a:pt x="146" y="2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167" name="Freeform 86"/>
          <p:cNvSpPr>
            <a:spLocks noEditPoints="1"/>
          </p:cNvSpPr>
          <p:nvPr/>
        </p:nvSpPr>
        <p:spPr bwMode="auto">
          <a:xfrm>
            <a:off x="5346498" y="1918291"/>
            <a:ext cx="602537" cy="542281"/>
          </a:xfrm>
          <a:custGeom>
            <a:avLst/>
            <a:gdLst>
              <a:gd name="T0" fmla="*/ 327 w 327"/>
              <a:gd name="T1" fmla="*/ 130 h 294"/>
              <a:gd name="T2" fmla="*/ 163 w 327"/>
              <a:gd name="T3" fmla="*/ 0 h 294"/>
              <a:gd name="T4" fmla="*/ 0 w 327"/>
              <a:gd name="T5" fmla="*/ 130 h 294"/>
              <a:gd name="T6" fmla="*/ 163 w 327"/>
              <a:gd name="T7" fmla="*/ 260 h 294"/>
              <a:gd name="T8" fmla="*/ 219 w 327"/>
              <a:gd name="T9" fmla="*/ 253 h 294"/>
              <a:gd name="T10" fmla="*/ 267 w 327"/>
              <a:gd name="T11" fmla="*/ 292 h 294"/>
              <a:gd name="T12" fmla="*/ 271 w 327"/>
              <a:gd name="T13" fmla="*/ 294 h 294"/>
              <a:gd name="T14" fmla="*/ 273 w 327"/>
              <a:gd name="T15" fmla="*/ 292 h 294"/>
              <a:gd name="T16" fmla="*/ 270 w 327"/>
              <a:gd name="T17" fmla="*/ 229 h 294"/>
              <a:gd name="T18" fmla="*/ 327 w 327"/>
              <a:gd name="T19" fmla="*/ 130 h 294"/>
              <a:gd name="T20" fmla="*/ 228 w 327"/>
              <a:gd name="T21" fmla="*/ 186 h 294"/>
              <a:gd name="T22" fmla="*/ 101 w 327"/>
              <a:gd name="T23" fmla="*/ 186 h 294"/>
              <a:gd name="T24" fmla="*/ 89 w 327"/>
              <a:gd name="T25" fmla="*/ 174 h 294"/>
              <a:gd name="T26" fmla="*/ 101 w 327"/>
              <a:gd name="T27" fmla="*/ 163 h 294"/>
              <a:gd name="T28" fmla="*/ 228 w 327"/>
              <a:gd name="T29" fmla="*/ 163 h 294"/>
              <a:gd name="T30" fmla="*/ 240 w 327"/>
              <a:gd name="T31" fmla="*/ 174 h 294"/>
              <a:gd name="T32" fmla="*/ 228 w 327"/>
              <a:gd name="T33" fmla="*/ 186 h 294"/>
              <a:gd name="T34" fmla="*/ 228 w 327"/>
              <a:gd name="T35" fmla="*/ 137 h 294"/>
              <a:gd name="T36" fmla="*/ 101 w 327"/>
              <a:gd name="T37" fmla="*/ 137 h 294"/>
              <a:gd name="T38" fmla="*/ 89 w 327"/>
              <a:gd name="T39" fmla="*/ 125 h 294"/>
              <a:gd name="T40" fmla="*/ 101 w 327"/>
              <a:gd name="T41" fmla="*/ 114 h 294"/>
              <a:gd name="T42" fmla="*/ 228 w 327"/>
              <a:gd name="T43" fmla="*/ 114 h 294"/>
              <a:gd name="T44" fmla="*/ 240 w 327"/>
              <a:gd name="T45" fmla="*/ 125 h 294"/>
              <a:gd name="T46" fmla="*/ 228 w 327"/>
              <a:gd name="T47" fmla="*/ 137 h 294"/>
              <a:gd name="T48" fmla="*/ 228 w 327"/>
              <a:gd name="T49" fmla="*/ 88 h 294"/>
              <a:gd name="T50" fmla="*/ 101 w 327"/>
              <a:gd name="T51" fmla="*/ 88 h 294"/>
              <a:gd name="T52" fmla="*/ 89 w 327"/>
              <a:gd name="T53" fmla="*/ 76 h 294"/>
              <a:gd name="T54" fmla="*/ 101 w 327"/>
              <a:gd name="T55" fmla="*/ 65 h 294"/>
              <a:gd name="T56" fmla="*/ 228 w 327"/>
              <a:gd name="T57" fmla="*/ 65 h 294"/>
              <a:gd name="T58" fmla="*/ 240 w 327"/>
              <a:gd name="T59" fmla="*/ 76 h 294"/>
              <a:gd name="T60" fmla="*/ 228 w 327"/>
              <a:gd name="T61" fmla="*/ 88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27" h="294">
                <a:moveTo>
                  <a:pt x="327" y="130"/>
                </a:moveTo>
                <a:cubicBezTo>
                  <a:pt x="327" y="58"/>
                  <a:pt x="254" y="0"/>
                  <a:pt x="163" y="0"/>
                </a:cubicBezTo>
                <a:cubicBezTo>
                  <a:pt x="73" y="0"/>
                  <a:pt x="0" y="58"/>
                  <a:pt x="0" y="130"/>
                </a:cubicBezTo>
                <a:cubicBezTo>
                  <a:pt x="0" y="202"/>
                  <a:pt x="73" y="260"/>
                  <a:pt x="163" y="260"/>
                </a:cubicBezTo>
                <a:cubicBezTo>
                  <a:pt x="183" y="260"/>
                  <a:pt x="202" y="258"/>
                  <a:pt x="219" y="253"/>
                </a:cubicBezTo>
                <a:cubicBezTo>
                  <a:pt x="267" y="292"/>
                  <a:pt x="267" y="292"/>
                  <a:pt x="267" y="292"/>
                </a:cubicBezTo>
                <a:cubicBezTo>
                  <a:pt x="268" y="293"/>
                  <a:pt x="270" y="294"/>
                  <a:pt x="271" y="294"/>
                </a:cubicBezTo>
                <a:cubicBezTo>
                  <a:pt x="272" y="294"/>
                  <a:pt x="273" y="293"/>
                  <a:pt x="273" y="292"/>
                </a:cubicBezTo>
                <a:cubicBezTo>
                  <a:pt x="270" y="229"/>
                  <a:pt x="270" y="229"/>
                  <a:pt x="270" y="229"/>
                </a:cubicBezTo>
                <a:cubicBezTo>
                  <a:pt x="305" y="205"/>
                  <a:pt x="327" y="170"/>
                  <a:pt x="327" y="130"/>
                </a:cubicBezTo>
                <a:close/>
                <a:moveTo>
                  <a:pt x="228" y="186"/>
                </a:moveTo>
                <a:cubicBezTo>
                  <a:pt x="101" y="186"/>
                  <a:pt x="101" y="186"/>
                  <a:pt x="101" y="186"/>
                </a:cubicBezTo>
                <a:cubicBezTo>
                  <a:pt x="94" y="186"/>
                  <a:pt x="89" y="181"/>
                  <a:pt x="89" y="174"/>
                </a:cubicBezTo>
                <a:cubicBezTo>
                  <a:pt x="89" y="168"/>
                  <a:pt x="94" y="163"/>
                  <a:pt x="101" y="163"/>
                </a:cubicBezTo>
                <a:cubicBezTo>
                  <a:pt x="228" y="163"/>
                  <a:pt x="228" y="163"/>
                  <a:pt x="228" y="163"/>
                </a:cubicBezTo>
                <a:cubicBezTo>
                  <a:pt x="234" y="163"/>
                  <a:pt x="240" y="168"/>
                  <a:pt x="240" y="174"/>
                </a:cubicBezTo>
                <a:cubicBezTo>
                  <a:pt x="240" y="181"/>
                  <a:pt x="234" y="186"/>
                  <a:pt x="228" y="186"/>
                </a:cubicBezTo>
                <a:close/>
                <a:moveTo>
                  <a:pt x="228" y="137"/>
                </a:moveTo>
                <a:cubicBezTo>
                  <a:pt x="101" y="137"/>
                  <a:pt x="101" y="137"/>
                  <a:pt x="101" y="137"/>
                </a:cubicBezTo>
                <a:cubicBezTo>
                  <a:pt x="94" y="137"/>
                  <a:pt x="89" y="132"/>
                  <a:pt x="89" y="125"/>
                </a:cubicBezTo>
                <a:cubicBezTo>
                  <a:pt x="89" y="119"/>
                  <a:pt x="94" y="114"/>
                  <a:pt x="101" y="114"/>
                </a:cubicBezTo>
                <a:cubicBezTo>
                  <a:pt x="228" y="114"/>
                  <a:pt x="228" y="114"/>
                  <a:pt x="228" y="114"/>
                </a:cubicBezTo>
                <a:cubicBezTo>
                  <a:pt x="234" y="114"/>
                  <a:pt x="240" y="119"/>
                  <a:pt x="240" y="125"/>
                </a:cubicBezTo>
                <a:cubicBezTo>
                  <a:pt x="240" y="132"/>
                  <a:pt x="234" y="137"/>
                  <a:pt x="228" y="137"/>
                </a:cubicBezTo>
                <a:close/>
                <a:moveTo>
                  <a:pt x="228" y="88"/>
                </a:moveTo>
                <a:cubicBezTo>
                  <a:pt x="101" y="88"/>
                  <a:pt x="101" y="88"/>
                  <a:pt x="101" y="88"/>
                </a:cubicBezTo>
                <a:cubicBezTo>
                  <a:pt x="94" y="88"/>
                  <a:pt x="89" y="83"/>
                  <a:pt x="89" y="76"/>
                </a:cubicBezTo>
                <a:cubicBezTo>
                  <a:pt x="89" y="70"/>
                  <a:pt x="94" y="65"/>
                  <a:pt x="101" y="65"/>
                </a:cubicBezTo>
                <a:cubicBezTo>
                  <a:pt x="228" y="65"/>
                  <a:pt x="228" y="65"/>
                  <a:pt x="228" y="65"/>
                </a:cubicBezTo>
                <a:cubicBezTo>
                  <a:pt x="234" y="65"/>
                  <a:pt x="240" y="70"/>
                  <a:pt x="240" y="76"/>
                </a:cubicBezTo>
                <a:cubicBezTo>
                  <a:pt x="240" y="83"/>
                  <a:pt x="234" y="88"/>
                  <a:pt x="228" y="8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grpSp>
        <p:nvGrpSpPr>
          <p:cNvPr id="168" name="组合 167"/>
          <p:cNvGrpSpPr/>
          <p:nvPr/>
        </p:nvGrpSpPr>
        <p:grpSpPr>
          <a:xfrm>
            <a:off x="6538000" y="1938823"/>
            <a:ext cx="485342" cy="501216"/>
            <a:chOff x="6522529" y="1013536"/>
            <a:chExt cx="485342" cy="501216"/>
          </a:xfrm>
          <a:solidFill>
            <a:schemeClr val="bg1"/>
          </a:solidFill>
        </p:grpSpPr>
        <p:sp>
          <p:nvSpPr>
            <p:cNvPr id="169" name="Freeform 5"/>
            <p:cNvSpPr>
              <a:spLocks noEditPoints="1"/>
            </p:cNvSpPr>
            <p:nvPr/>
          </p:nvSpPr>
          <p:spPr bwMode="auto">
            <a:xfrm>
              <a:off x="6765200" y="1236928"/>
              <a:ext cx="242671" cy="244938"/>
            </a:xfrm>
            <a:custGeom>
              <a:avLst/>
              <a:gdLst/>
              <a:ahLst/>
              <a:cxnLst>
                <a:cxn ang="0">
                  <a:pos x="89" y="73"/>
                </a:cxn>
                <a:cxn ang="0">
                  <a:pos x="69" y="52"/>
                </a:cxn>
                <a:cxn ang="0">
                  <a:pos x="62" y="13"/>
                </a:cxn>
                <a:cxn ang="0">
                  <a:pos x="13" y="13"/>
                </a:cxn>
                <a:cxn ang="0">
                  <a:pos x="13" y="63"/>
                </a:cxn>
                <a:cxn ang="0">
                  <a:pos x="52" y="70"/>
                </a:cxn>
                <a:cxn ang="0">
                  <a:pos x="72" y="90"/>
                </a:cxn>
                <a:cxn ang="0">
                  <a:pos x="89" y="73"/>
                </a:cxn>
                <a:cxn ang="0">
                  <a:pos x="54" y="54"/>
                </a:cxn>
                <a:cxn ang="0">
                  <a:pos x="22" y="54"/>
                </a:cxn>
                <a:cxn ang="0">
                  <a:pos x="22" y="22"/>
                </a:cxn>
                <a:cxn ang="0">
                  <a:pos x="54" y="22"/>
                </a:cxn>
                <a:cxn ang="0">
                  <a:pos x="54" y="54"/>
                </a:cxn>
                <a:cxn ang="0">
                  <a:pos x="54" y="54"/>
                </a:cxn>
                <a:cxn ang="0">
                  <a:pos x="54" y="54"/>
                </a:cxn>
              </a:cxnLst>
              <a:rect l="0" t="0" r="r" b="b"/>
              <a:pathLst>
                <a:path w="89" h="90">
                  <a:moveTo>
                    <a:pt x="89" y="73"/>
                  </a:moveTo>
                  <a:cubicBezTo>
                    <a:pt x="69" y="52"/>
                    <a:pt x="69" y="52"/>
                    <a:pt x="69" y="52"/>
                  </a:cubicBezTo>
                  <a:cubicBezTo>
                    <a:pt x="75" y="40"/>
                    <a:pt x="73" y="24"/>
                    <a:pt x="62" y="13"/>
                  </a:cubicBezTo>
                  <a:cubicBezTo>
                    <a:pt x="49" y="0"/>
                    <a:pt x="27" y="0"/>
                    <a:pt x="13" y="13"/>
                  </a:cubicBezTo>
                  <a:cubicBezTo>
                    <a:pt x="0" y="27"/>
                    <a:pt x="0" y="49"/>
                    <a:pt x="13" y="63"/>
                  </a:cubicBezTo>
                  <a:cubicBezTo>
                    <a:pt x="24" y="73"/>
                    <a:pt x="39" y="75"/>
                    <a:pt x="52" y="70"/>
                  </a:cubicBezTo>
                  <a:cubicBezTo>
                    <a:pt x="72" y="90"/>
                    <a:pt x="72" y="90"/>
                    <a:pt x="72" y="90"/>
                  </a:cubicBezTo>
                  <a:lnTo>
                    <a:pt x="89" y="73"/>
                  </a:lnTo>
                  <a:close/>
                  <a:moveTo>
                    <a:pt x="54" y="54"/>
                  </a:moveTo>
                  <a:cubicBezTo>
                    <a:pt x="45" y="63"/>
                    <a:pt x="31" y="63"/>
                    <a:pt x="22" y="54"/>
                  </a:cubicBezTo>
                  <a:cubicBezTo>
                    <a:pt x="13" y="45"/>
                    <a:pt x="13" y="31"/>
                    <a:pt x="22" y="22"/>
                  </a:cubicBezTo>
                  <a:cubicBezTo>
                    <a:pt x="31" y="13"/>
                    <a:pt x="45" y="13"/>
                    <a:pt x="54" y="22"/>
                  </a:cubicBezTo>
                  <a:cubicBezTo>
                    <a:pt x="62" y="31"/>
                    <a:pt x="62" y="45"/>
                    <a:pt x="54" y="54"/>
                  </a:cubicBezTo>
                  <a:close/>
                  <a:moveTo>
                    <a:pt x="54" y="54"/>
                  </a:moveTo>
                  <a:cubicBezTo>
                    <a:pt x="54" y="54"/>
                    <a:pt x="54" y="54"/>
                    <a:pt x="54" y="5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等线" panose="02010600030101010101" charset="-122"/>
                <a:ea typeface="+mn-ea"/>
              </a:endParaRPr>
            </a:p>
          </p:txBody>
        </p:sp>
        <p:sp>
          <p:nvSpPr>
            <p:cNvPr id="170" name="Freeform 6"/>
            <p:cNvSpPr>
              <a:spLocks noEditPoints="1"/>
            </p:cNvSpPr>
            <p:nvPr/>
          </p:nvSpPr>
          <p:spPr bwMode="auto">
            <a:xfrm>
              <a:off x="6522529" y="1013536"/>
              <a:ext cx="403695" cy="501216"/>
            </a:xfrm>
            <a:custGeom>
              <a:avLst/>
              <a:gdLst/>
              <a:ahLst/>
              <a:cxnLst>
                <a:cxn ang="0">
                  <a:pos x="127" y="161"/>
                </a:cxn>
                <a:cxn ang="0">
                  <a:pos x="101" y="152"/>
                </a:cxn>
                <a:cxn ang="0">
                  <a:pos x="25" y="152"/>
                </a:cxn>
                <a:cxn ang="0">
                  <a:pos x="25" y="139"/>
                </a:cxn>
                <a:cxn ang="0">
                  <a:pos x="91" y="139"/>
                </a:cxn>
                <a:cxn ang="0">
                  <a:pos x="86" y="126"/>
                </a:cxn>
                <a:cxn ang="0">
                  <a:pos x="25" y="126"/>
                </a:cxn>
                <a:cxn ang="0">
                  <a:pos x="25" y="113"/>
                </a:cxn>
                <a:cxn ang="0">
                  <a:pos x="86" y="113"/>
                </a:cxn>
                <a:cxn ang="0">
                  <a:pos x="91" y="99"/>
                </a:cxn>
                <a:cxn ang="0">
                  <a:pos x="25" y="99"/>
                </a:cxn>
                <a:cxn ang="0">
                  <a:pos x="25" y="87"/>
                </a:cxn>
                <a:cxn ang="0">
                  <a:pos x="102" y="87"/>
                </a:cxn>
                <a:cxn ang="0">
                  <a:pos x="127" y="79"/>
                </a:cxn>
                <a:cxn ang="0">
                  <a:pos x="148" y="85"/>
                </a:cxn>
                <a:cxn ang="0">
                  <a:pos x="148" y="0"/>
                </a:cxn>
                <a:cxn ang="0">
                  <a:pos x="53" y="0"/>
                </a:cxn>
                <a:cxn ang="0">
                  <a:pos x="53" y="56"/>
                </a:cxn>
                <a:cxn ang="0">
                  <a:pos x="0" y="56"/>
                </a:cxn>
                <a:cxn ang="0">
                  <a:pos x="0" y="184"/>
                </a:cxn>
                <a:cxn ang="0">
                  <a:pos x="148" y="184"/>
                </a:cxn>
                <a:cxn ang="0">
                  <a:pos x="148" y="168"/>
                </a:cxn>
                <a:cxn ang="0">
                  <a:pos x="140" y="159"/>
                </a:cxn>
                <a:cxn ang="0">
                  <a:pos x="127" y="161"/>
                </a:cxn>
                <a:cxn ang="0">
                  <a:pos x="127" y="161"/>
                </a:cxn>
                <a:cxn ang="0">
                  <a:pos x="127" y="161"/>
                </a:cxn>
              </a:cxnLst>
              <a:rect l="0" t="0" r="r" b="b"/>
              <a:pathLst>
                <a:path w="148" h="184">
                  <a:moveTo>
                    <a:pt x="127" y="161"/>
                  </a:moveTo>
                  <a:cubicBezTo>
                    <a:pt x="117" y="161"/>
                    <a:pt x="108" y="158"/>
                    <a:pt x="101" y="152"/>
                  </a:cubicBezTo>
                  <a:cubicBezTo>
                    <a:pt x="25" y="152"/>
                    <a:pt x="25" y="152"/>
                    <a:pt x="25" y="152"/>
                  </a:cubicBezTo>
                  <a:cubicBezTo>
                    <a:pt x="25" y="139"/>
                    <a:pt x="25" y="139"/>
                    <a:pt x="25" y="139"/>
                  </a:cubicBezTo>
                  <a:cubicBezTo>
                    <a:pt x="91" y="139"/>
                    <a:pt x="91" y="139"/>
                    <a:pt x="91" y="139"/>
                  </a:cubicBezTo>
                  <a:cubicBezTo>
                    <a:pt x="88" y="135"/>
                    <a:pt x="87" y="130"/>
                    <a:pt x="86" y="126"/>
                  </a:cubicBezTo>
                  <a:cubicBezTo>
                    <a:pt x="25" y="126"/>
                    <a:pt x="25" y="126"/>
                    <a:pt x="25" y="126"/>
                  </a:cubicBezTo>
                  <a:cubicBezTo>
                    <a:pt x="25" y="113"/>
                    <a:pt x="25" y="113"/>
                    <a:pt x="25" y="113"/>
                  </a:cubicBezTo>
                  <a:cubicBezTo>
                    <a:pt x="86" y="113"/>
                    <a:pt x="86" y="113"/>
                    <a:pt x="86" y="113"/>
                  </a:cubicBezTo>
                  <a:cubicBezTo>
                    <a:pt x="87" y="108"/>
                    <a:pt x="89" y="104"/>
                    <a:pt x="91" y="99"/>
                  </a:cubicBezTo>
                  <a:cubicBezTo>
                    <a:pt x="25" y="99"/>
                    <a:pt x="25" y="99"/>
                    <a:pt x="25" y="99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102" y="87"/>
                    <a:pt x="102" y="87"/>
                    <a:pt x="102" y="87"/>
                  </a:cubicBezTo>
                  <a:cubicBezTo>
                    <a:pt x="109" y="82"/>
                    <a:pt x="118" y="79"/>
                    <a:pt x="127" y="79"/>
                  </a:cubicBezTo>
                  <a:cubicBezTo>
                    <a:pt x="135" y="79"/>
                    <a:pt x="142" y="81"/>
                    <a:pt x="148" y="85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148" y="184"/>
                    <a:pt x="148" y="184"/>
                    <a:pt x="148" y="184"/>
                  </a:cubicBezTo>
                  <a:cubicBezTo>
                    <a:pt x="148" y="168"/>
                    <a:pt x="148" y="168"/>
                    <a:pt x="148" y="168"/>
                  </a:cubicBezTo>
                  <a:cubicBezTo>
                    <a:pt x="140" y="159"/>
                    <a:pt x="140" y="159"/>
                    <a:pt x="140" y="159"/>
                  </a:cubicBezTo>
                  <a:cubicBezTo>
                    <a:pt x="136" y="160"/>
                    <a:pt x="131" y="161"/>
                    <a:pt x="127" y="161"/>
                  </a:cubicBezTo>
                  <a:close/>
                  <a:moveTo>
                    <a:pt x="127" y="161"/>
                  </a:moveTo>
                  <a:cubicBezTo>
                    <a:pt x="127" y="161"/>
                    <a:pt x="127" y="161"/>
                    <a:pt x="127" y="16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等线" panose="02010600030101010101" charset="-122"/>
                <a:ea typeface="+mn-ea"/>
              </a:endParaRPr>
            </a:p>
          </p:txBody>
        </p:sp>
        <p:sp>
          <p:nvSpPr>
            <p:cNvPr id="171" name="Freeform 7"/>
            <p:cNvSpPr>
              <a:spLocks noEditPoints="1"/>
            </p:cNvSpPr>
            <p:nvPr/>
          </p:nvSpPr>
          <p:spPr bwMode="auto">
            <a:xfrm>
              <a:off x="6536137" y="1029412"/>
              <a:ext cx="100924" cy="103192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0" y="91"/>
                </a:cxn>
                <a:cxn ang="0">
                  <a:pos x="89" y="91"/>
                </a:cxn>
                <a:cxn ang="0">
                  <a:pos x="89" y="0"/>
                </a:cxn>
                <a:cxn ang="0">
                  <a:pos x="89" y="0"/>
                </a:cxn>
                <a:cxn ang="0">
                  <a:pos x="89" y="0"/>
                </a:cxn>
              </a:cxnLst>
              <a:rect l="0" t="0" r="r" b="b"/>
              <a:pathLst>
                <a:path w="89" h="91">
                  <a:moveTo>
                    <a:pt x="89" y="0"/>
                  </a:moveTo>
                  <a:lnTo>
                    <a:pt x="0" y="91"/>
                  </a:lnTo>
                  <a:lnTo>
                    <a:pt x="89" y="91"/>
                  </a:lnTo>
                  <a:lnTo>
                    <a:pt x="89" y="0"/>
                  </a:lnTo>
                  <a:close/>
                  <a:moveTo>
                    <a:pt x="89" y="0"/>
                  </a:moveTo>
                  <a:lnTo>
                    <a:pt x="89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等线" panose="02010600030101010101" charset="-122"/>
                <a:ea typeface="+mn-ea"/>
              </a:endParaRPr>
            </a:p>
          </p:txBody>
        </p:sp>
        <p:sp>
          <p:nvSpPr>
            <p:cNvPr id="172" name="Freeform 8"/>
            <p:cNvSpPr>
              <a:spLocks noEditPoints="1"/>
            </p:cNvSpPr>
            <p:nvPr/>
          </p:nvSpPr>
          <p:spPr bwMode="auto">
            <a:xfrm>
              <a:off x="6536137" y="1029412"/>
              <a:ext cx="100924" cy="103192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0" y="91"/>
                </a:cxn>
                <a:cxn ang="0">
                  <a:pos x="89" y="91"/>
                </a:cxn>
                <a:cxn ang="0">
                  <a:pos x="89" y="0"/>
                </a:cxn>
                <a:cxn ang="0">
                  <a:pos x="89" y="0"/>
                </a:cxn>
                <a:cxn ang="0">
                  <a:pos x="89" y="0"/>
                </a:cxn>
              </a:cxnLst>
              <a:rect l="0" t="0" r="r" b="b"/>
              <a:pathLst>
                <a:path w="89" h="91">
                  <a:moveTo>
                    <a:pt x="89" y="0"/>
                  </a:moveTo>
                  <a:lnTo>
                    <a:pt x="0" y="91"/>
                  </a:lnTo>
                  <a:lnTo>
                    <a:pt x="89" y="91"/>
                  </a:lnTo>
                  <a:lnTo>
                    <a:pt x="89" y="0"/>
                  </a:lnTo>
                  <a:moveTo>
                    <a:pt x="89" y="0"/>
                  </a:moveTo>
                  <a:lnTo>
                    <a:pt x="89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等线" panose="02010600030101010101" charset="-122"/>
                <a:ea typeface="+mn-ea"/>
              </a:endParaRPr>
            </a:p>
          </p:txBody>
        </p:sp>
      </p:grpSp>
      <p:grpSp>
        <p:nvGrpSpPr>
          <p:cNvPr id="173" name="组合 172"/>
          <p:cNvGrpSpPr/>
          <p:nvPr/>
        </p:nvGrpSpPr>
        <p:grpSpPr>
          <a:xfrm>
            <a:off x="7480259" y="1836242"/>
            <a:ext cx="630611" cy="706378"/>
            <a:chOff x="7464788" y="910955"/>
            <a:chExt cx="630611" cy="706378"/>
          </a:xfrm>
          <a:solidFill>
            <a:schemeClr val="bg1"/>
          </a:solidFill>
        </p:grpSpPr>
        <p:sp>
          <p:nvSpPr>
            <p:cNvPr id="174" name="Freeform 16"/>
            <p:cNvSpPr>
              <a:spLocks noEditPoints="1"/>
            </p:cNvSpPr>
            <p:nvPr/>
          </p:nvSpPr>
          <p:spPr bwMode="auto">
            <a:xfrm>
              <a:off x="7584849" y="1003041"/>
              <a:ext cx="390489" cy="524538"/>
            </a:xfrm>
            <a:custGeom>
              <a:avLst/>
              <a:gdLst>
                <a:gd name="T0" fmla="*/ 1129 w 1467"/>
                <a:gd name="T1" fmla="*/ 1975 h 1975"/>
                <a:gd name="T2" fmla="*/ 339 w 1467"/>
                <a:gd name="T3" fmla="*/ 1975 h 1975"/>
                <a:gd name="T4" fmla="*/ 282 w 1467"/>
                <a:gd name="T5" fmla="*/ 1919 h 1975"/>
                <a:gd name="T6" fmla="*/ 282 w 1467"/>
                <a:gd name="T7" fmla="*/ 1311 h 1975"/>
                <a:gd name="T8" fmla="*/ 0 w 1467"/>
                <a:gd name="T9" fmla="*/ 733 h 1975"/>
                <a:gd name="T10" fmla="*/ 734 w 1467"/>
                <a:gd name="T11" fmla="*/ 0 h 1975"/>
                <a:gd name="T12" fmla="*/ 1467 w 1467"/>
                <a:gd name="T13" fmla="*/ 733 h 1975"/>
                <a:gd name="T14" fmla="*/ 1185 w 1467"/>
                <a:gd name="T15" fmla="*/ 1311 h 1975"/>
                <a:gd name="T16" fmla="*/ 1185 w 1467"/>
                <a:gd name="T17" fmla="*/ 1919 h 1975"/>
                <a:gd name="T18" fmla="*/ 1129 w 1467"/>
                <a:gd name="T19" fmla="*/ 1975 h 1975"/>
                <a:gd name="T20" fmla="*/ 395 w 1467"/>
                <a:gd name="T21" fmla="*/ 1862 h 1975"/>
                <a:gd name="T22" fmla="*/ 1072 w 1467"/>
                <a:gd name="T23" fmla="*/ 1862 h 1975"/>
                <a:gd name="T24" fmla="*/ 1072 w 1467"/>
                <a:gd name="T25" fmla="*/ 1283 h 1975"/>
                <a:gd name="T26" fmla="*/ 1096 w 1467"/>
                <a:gd name="T27" fmla="*/ 1237 h 1975"/>
                <a:gd name="T28" fmla="*/ 1355 w 1467"/>
                <a:gd name="T29" fmla="*/ 733 h 1975"/>
                <a:gd name="T30" fmla="*/ 734 w 1467"/>
                <a:gd name="T31" fmla="*/ 113 h 1975"/>
                <a:gd name="T32" fmla="*/ 113 w 1467"/>
                <a:gd name="T33" fmla="*/ 733 h 1975"/>
                <a:gd name="T34" fmla="*/ 372 w 1467"/>
                <a:gd name="T35" fmla="*/ 1237 h 1975"/>
                <a:gd name="T36" fmla="*/ 395 w 1467"/>
                <a:gd name="T37" fmla="*/ 1283 h 1975"/>
                <a:gd name="T38" fmla="*/ 395 w 1467"/>
                <a:gd name="T39" fmla="*/ 1862 h 1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67" h="1975">
                  <a:moveTo>
                    <a:pt x="1129" y="1975"/>
                  </a:moveTo>
                  <a:lnTo>
                    <a:pt x="339" y="1975"/>
                  </a:lnTo>
                  <a:cubicBezTo>
                    <a:pt x="308" y="1975"/>
                    <a:pt x="282" y="1950"/>
                    <a:pt x="282" y="1919"/>
                  </a:cubicBezTo>
                  <a:lnTo>
                    <a:pt x="282" y="1311"/>
                  </a:lnTo>
                  <a:cubicBezTo>
                    <a:pt x="105" y="1172"/>
                    <a:pt x="0" y="958"/>
                    <a:pt x="0" y="733"/>
                  </a:cubicBezTo>
                  <a:cubicBezTo>
                    <a:pt x="0" y="329"/>
                    <a:pt x="329" y="0"/>
                    <a:pt x="734" y="0"/>
                  </a:cubicBezTo>
                  <a:cubicBezTo>
                    <a:pt x="1138" y="0"/>
                    <a:pt x="1467" y="329"/>
                    <a:pt x="1467" y="733"/>
                  </a:cubicBezTo>
                  <a:cubicBezTo>
                    <a:pt x="1467" y="958"/>
                    <a:pt x="1362" y="1172"/>
                    <a:pt x="1185" y="1311"/>
                  </a:cubicBezTo>
                  <a:lnTo>
                    <a:pt x="1185" y="1919"/>
                  </a:lnTo>
                  <a:cubicBezTo>
                    <a:pt x="1185" y="1950"/>
                    <a:pt x="1160" y="1975"/>
                    <a:pt x="1129" y="1975"/>
                  </a:cubicBezTo>
                  <a:close/>
                  <a:moveTo>
                    <a:pt x="395" y="1862"/>
                  </a:moveTo>
                  <a:lnTo>
                    <a:pt x="1072" y="1862"/>
                  </a:lnTo>
                  <a:lnTo>
                    <a:pt x="1072" y="1283"/>
                  </a:lnTo>
                  <a:cubicBezTo>
                    <a:pt x="1072" y="1264"/>
                    <a:pt x="1081" y="1247"/>
                    <a:pt x="1096" y="1237"/>
                  </a:cubicBezTo>
                  <a:cubicBezTo>
                    <a:pt x="1258" y="1120"/>
                    <a:pt x="1355" y="932"/>
                    <a:pt x="1355" y="733"/>
                  </a:cubicBezTo>
                  <a:cubicBezTo>
                    <a:pt x="1355" y="391"/>
                    <a:pt x="1076" y="113"/>
                    <a:pt x="734" y="113"/>
                  </a:cubicBezTo>
                  <a:cubicBezTo>
                    <a:pt x="391" y="113"/>
                    <a:pt x="113" y="391"/>
                    <a:pt x="113" y="733"/>
                  </a:cubicBezTo>
                  <a:cubicBezTo>
                    <a:pt x="113" y="932"/>
                    <a:pt x="209" y="1120"/>
                    <a:pt x="372" y="1237"/>
                  </a:cubicBezTo>
                  <a:cubicBezTo>
                    <a:pt x="386" y="1248"/>
                    <a:pt x="395" y="1264"/>
                    <a:pt x="395" y="1283"/>
                  </a:cubicBezTo>
                  <a:lnTo>
                    <a:pt x="395" y="186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th-TH">
                <a:solidFill>
                  <a:prstClr val="black"/>
                </a:solidFill>
                <a:latin typeface="等线" panose="02010600030101010101" charset="-122"/>
                <a:ea typeface="+mn-ea"/>
              </a:endParaRPr>
            </a:p>
          </p:txBody>
        </p:sp>
        <p:sp>
          <p:nvSpPr>
            <p:cNvPr id="175" name="Freeform 17"/>
            <p:cNvSpPr>
              <a:spLocks noEditPoints="1"/>
            </p:cNvSpPr>
            <p:nvPr/>
          </p:nvSpPr>
          <p:spPr bwMode="auto">
            <a:xfrm>
              <a:off x="7674603" y="1497272"/>
              <a:ext cx="209815" cy="120061"/>
            </a:xfrm>
            <a:custGeom>
              <a:avLst/>
              <a:gdLst>
                <a:gd name="T0" fmla="*/ 395 w 790"/>
                <a:gd name="T1" fmla="*/ 452 h 452"/>
                <a:gd name="T2" fmla="*/ 0 w 790"/>
                <a:gd name="T3" fmla="*/ 57 h 452"/>
                <a:gd name="T4" fmla="*/ 56 w 790"/>
                <a:gd name="T5" fmla="*/ 0 h 452"/>
                <a:gd name="T6" fmla="*/ 733 w 790"/>
                <a:gd name="T7" fmla="*/ 0 h 452"/>
                <a:gd name="T8" fmla="*/ 790 w 790"/>
                <a:gd name="T9" fmla="*/ 57 h 452"/>
                <a:gd name="T10" fmla="*/ 395 w 790"/>
                <a:gd name="T11" fmla="*/ 452 h 452"/>
                <a:gd name="T12" fmla="*/ 125 w 790"/>
                <a:gd name="T13" fmla="*/ 113 h 452"/>
                <a:gd name="T14" fmla="*/ 395 w 790"/>
                <a:gd name="T15" fmla="*/ 339 h 452"/>
                <a:gd name="T16" fmla="*/ 664 w 790"/>
                <a:gd name="T17" fmla="*/ 113 h 452"/>
                <a:gd name="T18" fmla="*/ 125 w 790"/>
                <a:gd name="T19" fmla="*/ 113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0" h="452">
                  <a:moveTo>
                    <a:pt x="395" y="452"/>
                  </a:moveTo>
                  <a:cubicBezTo>
                    <a:pt x="167" y="452"/>
                    <a:pt x="0" y="192"/>
                    <a:pt x="0" y="57"/>
                  </a:cubicBezTo>
                  <a:cubicBezTo>
                    <a:pt x="0" y="26"/>
                    <a:pt x="25" y="0"/>
                    <a:pt x="56" y="0"/>
                  </a:cubicBezTo>
                  <a:lnTo>
                    <a:pt x="733" y="0"/>
                  </a:lnTo>
                  <a:cubicBezTo>
                    <a:pt x="764" y="0"/>
                    <a:pt x="790" y="26"/>
                    <a:pt x="790" y="57"/>
                  </a:cubicBezTo>
                  <a:cubicBezTo>
                    <a:pt x="790" y="192"/>
                    <a:pt x="623" y="452"/>
                    <a:pt x="395" y="452"/>
                  </a:cubicBezTo>
                  <a:close/>
                  <a:moveTo>
                    <a:pt x="125" y="113"/>
                  </a:moveTo>
                  <a:cubicBezTo>
                    <a:pt x="161" y="206"/>
                    <a:pt x="267" y="339"/>
                    <a:pt x="395" y="339"/>
                  </a:cubicBezTo>
                  <a:cubicBezTo>
                    <a:pt x="522" y="339"/>
                    <a:pt x="628" y="206"/>
                    <a:pt x="664" y="113"/>
                  </a:cubicBezTo>
                  <a:lnTo>
                    <a:pt x="125" y="1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th-TH">
                <a:solidFill>
                  <a:prstClr val="black"/>
                </a:solidFill>
                <a:latin typeface="等线" panose="02010600030101010101" charset="-122"/>
                <a:ea typeface="+mn-ea"/>
              </a:endParaRPr>
            </a:p>
          </p:txBody>
        </p:sp>
        <p:sp>
          <p:nvSpPr>
            <p:cNvPr id="176" name="Freeform 18"/>
            <p:cNvSpPr/>
            <p:nvPr/>
          </p:nvSpPr>
          <p:spPr bwMode="auto">
            <a:xfrm>
              <a:off x="7674603" y="1348070"/>
              <a:ext cx="209815" cy="29141"/>
            </a:xfrm>
            <a:custGeom>
              <a:avLst/>
              <a:gdLst>
                <a:gd name="T0" fmla="*/ 733 w 790"/>
                <a:gd name="T1" fmla="*/ 113 h 113"/>
                <a:gd name="T2" fmla="*/ 56 w 790"/>
                <a:gd name="T3" fmla="*/ 113 h 113"/>
                <a:gd name="T4" fmla="*/ 0 w 790"/>
                <a:gd name="T5" fmla="*/ 56 h 113"/>
                <a:gd name="T6" fmla="*/ 56 w 790"/>
                <a:gd name="T7" fmla="*/ 0 h 113"/>
                <a:gd name="T8" fmla="*/ 733 w 790"/>
                <a:gd name="T9" fmla="*/ 0 h 113"/>
                <a:gd name="T10" fmla="*/ 790 w 790"/>
                <a:gd name="T11" fmla="*/ 56 h 113"/>
                <a:gd name="T12" fmla="*/ 733 w 790"/>
                <a:gd name="T13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0" h="113">
                  <a:moveTo>
                    <a:pt x="733" y="113"/>
                  </a:moveTo>
                  <a:lnTo>
                    <a:pt x="56" y="113"/>
                  </a:lnTo>
                  <a:cubicBezTo>
                    <a:pt x="25" y="113"/>
                    <a:pt x="0" y="87"/>
                    <a:pt x="0" y="56"/>
                  </a:cubicBezTo>
                  <a:cubicBezTo>
                    <a:pt x="0" y="25"/>
                    <a:pt x="25" y="0"/>
                    <a:pt x="56" y="0"/>
                  </a:cubicBezTo>
                  <a:lnTo>
                    <a:pt x="733" y="0"/>
                  </a:lnTo>
                  <a:cubicBezTo>
                    <a:pt x="764" y="0"/>
                    <a:pt x="790" y="25"/>
                    <a:pt x="790" y="56"/>
                  </a:cubicBezTo>
                  <a:cubicBezTo>
                    <a:pt x="790" y="87"/>
                    <a:pt x="764" y="113"/>
                    <a:pt x="733" y="11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th-TH">
                <a:solidFill>
                  <a:prstClr val="black"/>
                </a:solidFill>
                <a:latin typeface="等线" panose="02010600030101010101" charset="-122"/>
                <a:ea typeface="+mn-ea"/>
              </a:endParaRPr>
            </a:p>
          </p:txBody>
        </p:sp>
        <p:sp>
          <p:nvSpPr>
            <p:cNvPr id="177" name="Freeform 19"/>
            <p:cNvSpPr/>
            <p:nvPr/>
          </p:nvSpPr>
          <p:spPr bwMode="auto">
            <a:xfrm>
              <a:off x="7673437" y="1360892"/>
              <a:ext cx="212146" cy="61779"/>
            </a:xfrm>
            <a:custGeom>
              <a:avLst/>
              <a:gdLst>
                <a:gd name="T0" fmla="*/ 738 w 799"/>
                <a:gd name="T1" fmla="*/ 230 h 230"/>
                <a:gd name="T2" fmla="*/ 729 w 799"/>
                <a:gd name="T3" fmla="*/ 229 h 230"/>
                <a:gd name="T4" fmla="*/ 52 w 799"/>
                <a:gd name="T5" fmla="*/ 116 h 230"/>
                <a:gd name="T6" fmla="*/ 5 w 799"/>
                <a:gd name="T7" fmla="*/ 51 h 230"/>
                <a:gd name="T8" fmla="*/ 70 w 799"/>
                <a:gd name="T9" fmla="*/ 5 h 230"/>
                <a:gd name="T10" fmla="*/ 748 w 799"/>
                <a:gd name="T11" fmla="*/ 118 h 230"/>
                <a:gd name="T12" fmla="*/ 794 w 799"/>
                <a:gd name="T13" fmla="*/ 183 h 230"/>
                <a:gd name="T14" fmla="*/ 738 w 799"/>
                <a:gd name="T15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9" h="230">
                  <a:moveTo>
                    <a:pt x="738" y="230"/>
                  </a:moveTo>
                  <a:cubicBezTo>
                    <a:pt x="736" y="230"/>
                    <a:pt x="732" y="230"/>
                    <a:pt x="729" y="229"/>
                  </a:cubicBezTo>
                  <a:lnTo>
                    <a:pt x="52" y="116"/>
                  </a:lnTo>
                  <a:cubicBezTo>
                    <a:pt x="21" y="111"/>
                    <a:pt x="0" y="82"/>
                    <a:pt x="5" y="51"/>
                  </a:cubicBezTo>
                  <a:cubicBezTo>
                    <a:pt x="11" y="21"/>
                    <a:pt x="40" y="0"/>
                    <a:pt x="70" y="5"/>
                  </a:cubicBezTo>
                  <a:lnTo>
                    <a:pt x="748" y="118"/>
                  </a:lnTo>
                  <a:cubicBezTo>
                    <a:pt x="778" y="123"/>
                    <a:pt x="799" y="152"/>
                    <a:pt x="794" y="183"/>
                  </a:cubicBezTo>
                  <a:cubicBezTo>
                    <a:pt x="789" y="211"/>
                    <a:pt x="765" y="230"/>
                    <a:pt x="738" y="23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th-TH">
                <a:solidFill>
                  <a:prstClr val="black"/>
                </a:solidFill>
                <a:latin typeface="等线" panose="02010600030101010101" charset="-122"/>
                <a:ea typeface="+mn-ea"/>
              </a:endParaRPr>
            </a:p>
          </p:txBody>
        </p:sp>
        <p:sp>
          <p:nvSpPr>
            <p:cNvPr id="178" name="Freeform 20"/>
            <p:cNvSpPr/>
            <p:nvPr/>
          </p:nvSpPr>
          <p:spPr bwMode="auto">
            <a:xfrm>
              <a:off x="7673437" y="1421505"/>
              <a:ext cx="212146" cy="60613"/>
            </a:xfrm>
            <a:custGeom>
              <a:avLst/>
              <a:gdLst>
                <a:gd name="T0" fmla="*/ 738 w 799"/>
                <a:gd name="T1" fmla="*/ 230 h 230"/>
                <a:gd name="T2" fmla="*/ 729 w 799"/>
                <a:gd name="T3" fmla="*/ 229 h 230"/>
                <a:gd name="T4" fmla="*/ 52 w 799"/>
                <a:gd name="T5" fmla="*/ 116 h 230"/>
                <a:gd name="T6" fmla="*/ 5 w 799"/>
                <a:gd name="T7" fmla="*/ 51 h 230"/>
                <a:gd name="T8" fmla="*/ 70 w 799"/>
                <a:gd name="T9" fmla="*/ 5 h 230"/>
                <a:gd name="T10" fmla="*/ 748 w 799"/>
                <a:gd name="T11" fmla="*/ 118 h 230"/>
                <a:gd name="T12" fmla="*/ 794 w 799"/>
                <a:gd name="T13" fmla="*/ 183 h 230"/>
                <a:gd name="T14" fmla="*/ 738 w 799"/>
                <a:gd name="T15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9" h="230">
                  <a:moveTo>
                    <a:pt x="738" y="230"/>
                  </a:moveTo>
                  <a:cubicBezTo>
                    <a:pt x="736" y="230"/>
                    <a:pt x="732" y="230"/>
                    <a:pt x="729" y="229"/>
                  </a:cubicBezTo>
                  <a:lnTo>
                    <a:pt x="52" y="116"/>
                  </a:lnTo>
                  <a:cubicBezTo>
                    <a:pt x="21" y="111"/>
                    <a:pt x="0" y="82"/>
                    <a:pt x="5" y="51"/>
                  </a:cubicBezTo>
                  <a:cubicBezTo>
                    <a:pt x="11" y="20"/>
                    <a:pt x="40" y="0"/>
                    <a:pt x="70" y="5"/>
                  </a:cubicBezTo>
                  <a:lnTo>
                    <a:pt x="748" y="118"/>
                  </a:lnTo>
                  <a:cubicBezTo>
                    <a:pt x="778" y="123"/>
                    <a:pt x="799" y="152"/>
                    <a:pt x="794" y="183"/>
                  </a:cubicBezTo>
                  <a:cubicBezTo>
                    <a:pt x="789" y="210"/>
                    <a:pt x="765" y="230"/>
                    <a:pt x="738" y="23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th-TH">
                <a:solidFill>
                  <a:prstClr val="black"/>
                </a:solidFill>
                <a:latin typeface="等线" panose="02010600030101010101" charset="-122"/>
                <a:ea typeface="+mn-ea"/>
              </a:endParaRPr>
            </a:p>
          </p:txBody>
        </p:sp>
        <p:sp>
          <p:nvSpPr>
            <p:cNvPr id="179" name="Freeform 21"/>
            <p:cNvSpPr/>
            <p:nvPr/>
          </p:nvSpPr>
          <p:spPr bwMode="auto">
            <a:xfrm>
              <a:off x="7464788" y="1197703"/>
              <a:ext cx="89754" cy="30307"/>
            </a:xfrm>
            <a:custGeom>
              <a:avLst/>
              <a:gdLst>
                <a:gd name="T0" fmla="*/ 283 w 339"/>
                <a:gd name="T1" fmla="*/ 113 h 113"/>
                <a:gd name="T2" fmla="*/ 57 w 339"/>
                <a:gd name="T3" fmla="*/ 113 h 113"/>
                <a:gd name="T4" fmla="*/ 0 w 339"/>
                <a:gd name="T5" fmla="*/ 57 h 113"/>
                <a:gd name="T6" fmla="*/ 57 w 339"/>
                <a:gd name="T7" fmla="*/ 0 h 113"/>
                <a:gd name="T8" fmla="*/ 283 w 339"/>
                <a:gd name="T9" fmla="*/ 0 h 113"/>
                <a:gd name="T10" fmla="*/ 339 w 339"/>
                <a:gd name="T11" fmla="*/ 57 h 113"/>
                <a:gd name="T12" fmla="*/ 283 w 339"/>
                <a:gd name="T13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9" h="113">
                  <a:moveTo>
                    <a:pt x="283" y="113"/>
                  </a:moveTo>
                  <a:lnTo>
                    <a:pt x="57" y="113"/>
                  </a:lnTo>
                  <a:cubicBezTo>
                    <a:pt x="26" y="113"/>
                    <a:pt x="0" y="88"/>
                    <a:pt x="0" y="57"/>
                  </a:cubicBezTo>
                  <a:cubicBezTo>
                    <a:pt x="0" y="26"/>
                    <a:pt x="26" y="0"/>
                    <a:pt x="57" y="0"/>
                  </a:cubicBezTo>
                  <a:lnTo>
                    <a:pt x="283" y="0"/>
                  </a:lnTo>
                  <a:cubicBezTo>
                    <a:pt x="314" y="0"/>
                    <a:pt x="339" y="26"/>
                    <a:pt x="339" y="57"/>
                  </a:cubicBezTo>
                  <a:cubicBezTo>
                    <a:pt x="339" y="88"/>
                    <a:pt x="314" y="113"/>
                    <a:pt x="283" y="11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th-TH">
                <a:solidFill>
                  <a:prstClr val="black"/>
                </a:solidFill>
                <a:latin typeface="等线" panose="02010600030101010101" charset="-122"/>
                <a:ea typeface="+mn-ea"/>
              </a:endParaRPr>
            </a:p>
          </p:txBody>
        </p:sp>
        <p:sp>
          <p:nvSpPr>
            <p:cNvPr id="180" name="Freeform 22"/>
            <p:cNvSpPr/>
            <p:nvPr/>
          </p:nvSpPr>
          <p:spPr bwMode="auto">
            <a:xfrm>
              <a:off x="8004479" y="1197703"/>
              <a:ext cx="90920" cy="30307"/>
            </a:xfrm>
            <a:custGeom>
              <a:avLst/>
              <a:gdLst>
                <a:gd name="T0" fmla="*/ 283 w 339"/>
                <a:gd name="T1" fmla="*/ 113 h 113"/>
                <a:gd name="T2" fmla="*/ 57 w 339"/>
                <a:gd name="T3" fmla="*/ 113 h 113"/>
                <a:gd name="T4" fmla="*/ 0 w 339"/>
                <a:gd name="T5" fmla="*/ 57 h 113"/>
                <a:gd name="T6" fmla="*/ 57 w 339"/>
                <a:gd name="T7" fmla="*/ 0 h 113"/>
                <a:gd name="T8" fmla="*/ 283 w 339"/>
                <a:gd name="T9" fmla="*/ 0 h 113"/>
                <a:gd name="T10" fmla="*/ 339 w 339"/>
                <a:gd name="T11" fmla="*/ 57 h 113"/>
                <a:gd name="T12" fmla="*/ 283 w 339"/>
                <a:gd name="T13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9" h="113">
                  <a:moveTo>
                    <a:pt x="283" y="113"/>
                  </a:moveTo>
                  <a:lnTo>
                    <a:pt x="57" y="113"/>
                  </a:lnTo>
                  <a:cubicBezTo>
                    <a:pt x="26" y="113"/>
                    <a:pt x="0" y="88"/>
                    <a:pt x="0" y="57"/>
                  </a:cubicBezTo>
                  <a:cubicBezTo>
                    <a:pt x="0" y="26"/>
                    <a:pt x="26" y="0"/>
                    <a:pt x="57" y="0"/>
                  </a:cubicBezTo>
                  <a:lnTo>
                    <a:pt x="283" y="0"/>
                  </a:lnTo>
                  <a:cubicBezTo>
                    <a:pt x="314" y="0"/>
                    <a:pt x="339" y="26"/>
                    <a:pt x="339" y="57"/>
                  </a:cubicBezTo>
                  <a:cubicBezTo>
                    <a:pt x="339" y="88"/>
                    <a:pt x="314" y="113"/>
                    <a:pt x="283" y="11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th-TH">
                <a:solidFill>
                  <a:prstClr val="black"/>
                </a:solidFill>
                <a:latin typeface="等线" panose="02010600030101010101" charset="-122"/>
                <a:ea typeface="+mn-ea"/>
              </a:endParaRPr>
            </a:p>
          </p:txBody>
        </p:sp>
        <p:sp>
          <p:nvSpPr>
            <p:cNvPr id="181" name="Freeform 23"/>
            <p:cNvSpPr/>
            <p:nvPr/>
          </p:nvSpPr>
          <p:spPr bwMode="auto">
            <a:xfrm>
              <a:off x="7643131" y="910955"/>
              <a:ext cx="64110" cy="92086"/>
            </a:xfrm>
            <a:custGeom>
              <a:avLst/>
              <a:gdLst>
                <a:gd name="T0" fmla="*/ 177 w 241"/>
                <a:gd name="T1" fmla="*/ 347 h 347"/>
                <a:gd name="T2" fmla="*/ 127 w 241"/>
                <a:gd name="T3" fmla="*/ 316 h 347"/>
                <a:gd name="T4" fmla="*/ 14 w 241"/>
                <a:gd name="T5" fmla="*/ 90 h 347"/>
                <a:gd name="T6" fmla="*/ 39 w 241"/>
                <a:gd name="T7" fmla="*/ 14 h 347"/>
                <a:gd name="T8" fmla="*/ 115 w 241"/>
                <a:gd name="T9" fmla="*/ 39 h 347"/>
                <a:gd name="T10" fmla="*/ 228 w 241"/>
                <a:gd name="T11" fmla="*/ 265 h 347"/>
                <a:gd name="T12" fmla="*/ 202 w 241"/>
                <a:gd name="T13" fmla="*/ 341 h 347"/>
                <a:gd name="T14" fmla="*/ 177 w 241"/>
                <a:gd name="T15" fmla="*/ 34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1" h="347">
                  <a:moveTo>
                    <a:pt x="177" y="347"/>
                  </a:moveTo>
                  <a:cubicBezTo>
                    <a:pt x="156" y="347"/>
                    <a:pt x="136" y="335"/>
                    <a:pt x="127" y="316"/>
                  </a:cubicBezTo>
                  <a:lnTo>
                    <a:pt x="14" y="90"/>
                  </a:lnTo>
                  <a:cubicBezTo>
                    <a:pt x="0" y="62"/>
                    <a:pt x="11" y="28"/>
                    <a:pt x="39" y="14"/>
                  </a:cubicBezTo>
                  <a:cubicBezTo>
                    <a:pt x="67" y="0"/>
                    <a:pt x="101" y="12"/>
                    <a:pt x="115" y="39"/>
                  </a:cubicBezTo>
                  <a:lnTo>
                    <a:pt x="228" y="265"/>
                  </a:lnTo>
                  <a:cubicBezTo>
                    <a:pt x="241" y="293"/>
                    <a:pt x="230" y="327"/>
                    <a:pt x="202" y="341"/>
                  </a:cubicBezTo>
                  <a:cubicBezTo>
                    <a:pt x="194" y="345"/>
                    <a:pt x="185" y="347"/>
                    <a:pt x="177" y="34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th-TH">
                <a:solidFill>
                  <a:prstClr val="black"/>
                </a:solidFill>
                <a:latin typeface="等线" panose="02010600030101010101" charset="-122"/>
                <a:ea typeface="+mn-ea"/>
              </a:endParaRPr>
            </a:p>
          </p:txBody>
        </p:sp>
        <p:sp>
          <p:nvSpPr>
            <p:cNvPr id="182" name="Freeform 24"/>
            <p:cNvSpPr/>
            <p:nvPr/>
          </p:nvSpPr>
          <p:spPr bwMode="auto">
            <a:xfrm>
              <a:off x="7852946" y="910955"/>
              <a:ext cx="64110" cy="92086"/>
            </a:xfrm>
            <a:custGeom>
              <a:avLst/>
              <a:gdLst>
                <a:gd name="T0" fmla="*/ 64 w 242"/>
                <a:gd name="T1" fmla="*/ 347 h 347"/>
                <a:gd name="T2" fmla="*/ 39 w 242"/>
                <a:gd name="T3" fmla="*/ 341 h 347"/>
                <a:gd name="T4" fmla="*/ 14 w 242"/>
                <a:gd name="T5" fmla="*/ 265 h 347"/>
                <a:gd name="T6" fmla="*/ 126 w 242"/>
                <a:gd name="T7" fmla="*/ 39 h 347"/>
                <a:gd name="T8" fmla="*/ 202 w 242"/>
                <a:gd name="T9" fmla="*/ 14 h 347"/>
                <a:gd name="T10" fmla="*/ 228 w 242"/>
                <a:gd name="T11" fmla="*/ 89 h 347"/>
                <a:gd name="T12" fmla="*/ 115 w 242"/>
                <a:gd name="T13" fmla="*/ 315 h 347"/>
                <a:gd name="T14" fmla="*/ 64 w 242"/>
                <a:gd name="T15" fmla="*/ 34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2" h="347">
                  <a:moveTo>
                    <a:pt x="64" y="347"/>
                  </a:moveTo>
                  <a:cubicBezTo>
                    <a:pt x="56" y="347"/>
                    <a:pt x="47" y="345"/>
                    <a:pt x="39" y="341"/>
                  </a:cubicBezTo>
                  <a:cubicBezTo>
                    <a:pt x="11" y="327"/>
                    <a:pt x="0" y="293"/>
                    <a:pt x="14" y="265"/>
                  </a:cubicBezTo>
                  <a:lnTo>
                    <a:pt x="126" y="39"/>
                  </a:lnTo>
                  <a:cubicBezTo>
                    <a:pt x="141" y="11"/>
                    <a:pt x="175" y="0"/>
                    <a:pt x="202" y="14"/>
                  </a:cubicBezTo>
                  <a:cubicBezTo>
                    <a:pt x="230" y="28"/>
                    <a:pt x="242" y="62"/>
                    <a:pt x="228" y="89"/>
                  </a:cubicBezTo>
                  <a:lnTo>
                    <a:pt x="115" y="315"/>
                  </a:lnTo>
                  <a:cubicBezTo>
                    <a:pt x="105" y="335"/>
                    <a:pt x="85" y="347"/>
                    <a:pt x="64" y="34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th-TH">
                <a:solidFill>
                  <a:prstClr val="black"/>
                </a:solidFill>
                <a:latin typeface="等线" panose="02010600030101010101" charset="-122"/>
                <a:ea typeface="+mn-ea"/>
              </a:endParaRPr>
            </a:p>
          </p:txBody>
        </p:sp>
        <p:sp>
          <p:nvSpPr>
            <p:cNvPr id="183" name="Freeform 25"/>
            <p:cNvSpPr/>
            <p:nvPr/>
          </p:nvSpPr>
          <p:spPr bwMode="auto">
            <a:xfrm>
              <a:off x="7492763" y="1031016"/>
              <a:ext cx="94417" cy="61779"/>
            </a:xfrm>
            <a:custGeom>
              <a:avLst/>
              <a:gdLst>
                <a:gd name="T0" fmla="*/ 290 w 355"/>
                <a:gd name="T1" fmla="*/ 233 h 233"/>
                <a:gd name="T2" fmla="*/ 265 w 355"/>
                <a:gd name="T3" fmla="*/ 227 h 233"/>
                <a:gd name="T4" fmla="*/ 39 w 355"/>
                <a:gd name="T5" fmla="*/ 114 h 233"/>
                <a:gd name="T6" fmla="*/ 14 w 355"/>
                <a:gd name="T7" fmla="*/ 39 h 233"/>
                <a:gd name="T8" fmla="*/ 90 w 355"/>
                <a:gd name="T9" fmla="*/ 13 h 233"/>
                <a:gd name="T10" fmla="*/ 316 w 355"/>
                <a:gd name="T11" fmla="*/ 126 h 233"/>
                <a:gd name="T12" fmla="*/ 341 w 355"/>
                <a:gd name="T13" fmla="*/ 202 h 233"/>
                <a:gd name="T14" fmla="*/ 290 w 355"/>
                <a:gd name="T15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5" h="233">
                  <a:moveTo>
                    <a:pt x="290" y="233"/>
                  </a:moveTo>
                  <a:cubicBezTo>
                    <a:pt x="282" y="233"/>
                    <a:pt x="274" y="231"/>
                    <a:pt x="265" y="227"/>
                  </a:cubicBezTo>
                  <a:lnTo>
                    <a:pt x="39" y="114"/>
                  </a:lnTo>
                  <a:cubicBezTo>
                    <a:pt x="11" y="100"/>
                    <a:pt x="0" y="67"/>
                    <a:pt x="14" y="39"/>
                  </a:cubicBezTo>
                  <a:cubicBezTo>
                    <a:pt x="28" y="11"/>
                    <a:pt x="62" y="0"/>
                    <a:pt x="90" y="13"/>
                  </a:cubicBezTo>
                  <a:lnTo>
                    <a:pt x="316" y="126"/>
                  </a:lnTo>
                  <a:cubicBezTo>
                    <a:pt x="344" y="140"/>
                    <a:pt x="355" y="174"/>
                    <a:pt x="341" y="202"/>
                  </a:cubicBezTo>
                  <a:cubicBezTo>
                    <a:pt x="331" y="222"/>
                    <a:pt x="311" y="233"/>
                    <a:pt x="290" y="23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th-TH">
                <a:solidFill>
                  <a:prstClr val="black"/>
                </a:solidFill>
                <a:latin typeface="等线" panose="02010600030101010101" charset="-122"/>
                <a:ea typeface="+mn-ea"/>
              </a:endParaRPr>
            </a:p>
          </p:txBody>
        </p:sp>
        <p:sp>
          <p:nvSpPr>
            <p:cNvPr id="184" name="Freeform 26"/>
            <p:cNvSpPr/>
            <p:nvPr/>
          </p:nvSpPr>
          <p:spPr bwMode="auto">
            <a:xfrm>
              <a:off x="7973007" y="1031016"/>
              <a:ext cx="94417" cy="61779"/>
            </a:xfrm>
            <a:custGeom>
              <a:avLst/>
              <a:gdLst>
                <a:gd name="T0" fmla="*/ 64 w 354"/>
                <a:gd name="T1" fmla="*/ 233 h 233"/>
                <a:gd name="T2" fmla="*/ 13 w 354"/>
                <a:gd name="T3" fmla="*/ 202 h 233"/>
                <a:gd name="T4" fmla="*/ 39 w 354"/>
                <a:gd name="T5" fmla="*/ 126 h 233"/>
                <a:gd name="T6" fmla="*/ 265 w 354"/>
                <a:gd name="T7" fmla="*/ 13 h 233"/>
                <a:gd name="T8" fmla="*/ 340 w 354"/>
                <a:gd name="T9" fmla="*/ 39 h 233"/>
                <a:gd name="T10" fmla="*/ 315 w 354"/>
                <a:gd name="T11" fmla="*/ 115 h 233"/>
                <a:gd name="T12" fmla="*/ 89 w 354"/>
                <a:gd name="T13" fmla="*/ 228 h 233"/>
                <a:gd name="T14" fmla="*/ 64 w 354"/>
                <a:gd name="T15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4" h="233">
                  <a:moveTo>
                    <a:pt x="64" y="233"/>
                  </a:moveTo>
                  <a:cubicBezTo>
                    <a:pt x="43" y="233"/>
                    <a:pt x="23" y="222"/>
                    <a:pt x="13" y="202"/>
                  </a:cubicBezTo>
                  <a:cubicBezTo>
                    <a:pt x="0" y="174"/>
                    <a:pt x="11" y="140"/>
                    <a:pt x="39" y="126"/>
                  </a:cubicBezTo>
                  <a:lnTo>
                    <a:pt x="265" y="13"/>
                  </a:lnTo>
                  <a:cubicBezTo>
                    <a:pt x="292" y="0"/>
                    <a:pt x="326" y="11"/>
                    <a:pt x="340" y="39"/>
                  </a:cubicBezTo>
                  <a:cubicBezTo>
                    <a:pt x="354" y="67"/>
                    <a:pt x="343" y="101"/>
                    <a:pt x="315" y="115"/>
                  </a:cubicBezTo>
                  <a:lnTo>
                    <a:pt x="89" y="228"/>
                  </a:lnTo>
                  <a:cubicBezTo>
                    <a:pt x="81" y="231"/>
                    <a:pt x="72" y="233"/>
                    <a:pt x="64" y="23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th-TH">
                <a:solidFill>
                  <a:prstClr val="black"/>
                </a:solidFill>
                <a:latin typeface="等线" panose="02010600030101010101" charset="-122"/>
                <a:ea typeface="+mn-ea"/>
              </a:endParaRPr>
            </a:p>
          </p:txBody>
        </p:sp>
      </p:grpSp>
      <p:sp>
        <p:nvSpPr>
          <p:cNvPr id="185" name="Freeform 217"/>
          <p:cNvSpPr>
            <a:spLocks noEditPoints="1"/>
          </p:cNvSpPr>
          <p:nvPr/>
        </p:nvSpPr>
        <p:spPr bwMode="auto">
          <a:xfrm>
            <a:off x="9475999" y="1992805"/>
            <a:ext cx="524336" cy="393252"/>
          </a:xfrm>
          <a:custGeom>
            <a:avLst/>
            <a:gdLst/>
            <a:ahLst/>
            <a:cxnLst>
              <a:cxn ang="0">
                <a:pos x="78" y="58"/>
              </a:cxn>
              <a:cxn ang="0">
                <a:pos x="0" y="58"/>
              </a:cxn>
              <a:cxn ang="0">
                <a:pos x="0" y="0"/>
              </a:cxn>
              <a:cxn ang="0">
                <a:pos x="5" y="0"/>
              </a:cxn>
              <a:cxn ang="0">
                <a:pos x="5" y="53"/>
              </a:cxn>
              <a:cxn ang="0">
                <a:pos x="78" y="53"/>
              </a:cxn>
              <a:cxn ang="0">
                <a:pos x="78" y="58"/>
              </a:cxn>
              <a:cxn ang="0">
                <a:pos x="73" y="22"/>
              </a:cxn>
              <a:cxn ang="0">
                <a:pos x="71" y="23"/>
              </a:cxn>
              <a:cxn ang="0">
                <a:pos x="66" y="18"/>
              </a:cxn>
              <a:cxn ang="0">
                <a:pos x="42" y="42"/>
              </a:cxn>
              <a:cxn ang="0">
                <a:pos x="40" y="42"/>
              </a:cxn>
              <a:cxn ang="0">
                <a:pos x="31" y="34"/>
              </a:cxn>
              <a:cxn ang="0">
                <a:pos x="16" y="49"/>
              </a:cxn>
              <a:cxn ang="0">
                <a:pos x="8" y="42"/>
              </a:cxn>
              <a:cxn ang="0">
                <a:pos x="30" y="20"/>
              </a:cxn>
              <a:cxn ang="0">
                <a:pos x="32" y="20"/>
              </a:cxn>
              <a:cxn ang="0">
                <a:pos x="41" y="29"/>
              </a:cxn>
              <a:cxn ang="0">
                <a:pos x="59" y="11"/>
              </a:cxn>
              <a:cxn ang="0">
                <a:pos x="54" y="6"/>
              </a:cxn>
              <a:cxn ang="0">
                <a:pos x="55" y="4"/>
              </a:cxn>
              <a:cxn ang="0">
                <a:pos x="71" y="4"/>
              </a:cxn>
              <a:cxn ang="0">
                <a:pos x="73" y="6"/>
              </a:cxn>
              <a:cxn ang="0">
                <a:pos x="73" y="22"/>
              </a:cxn>
            </a:cxnLst>
            <a:rect l="0" t="0" r="r" b="b"/>
            <a:pathLst>
              <a:path w="78" h="58">
                <a:moveTo>
                  <a:pt x="78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53"/>
                  <a:pt x="5" y="53"/>
                  <a:pt x="5" y="53"/>
                </a:cubicBezTo>
                <a:cubicBezTo>
                  <a:pt x="78" y="53"/>
                  <a:pt x="78" y="53"/>
                  <a:pt x="78" y="53"/>
                </a:cubicBezTo>
                <a:lnTo>
                  <a:pt x="78" y="58"/>
                </a:lnTo>
                <a:close/>
                <a:moveTo>
                  <a:pt x="73" y="22"/>
                </a:moveTo>
                <a:cubicBezTo>
                  <a:pt x="73" y="23"/>
                  <a:pt x="71" y="24"/>
                  <a:pt x="71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3"/>
                  <a:pt x="41" y="43"/>
                  <a:pt x="40" y="42"/>
                </a:cubicBezTo>
                <a:cubicBezTo>
                  <a:pt x="31" y="34"/>
                  <a:pt x="31" y="34"/>
                  <a:pt x="31" y="34"/>
                </a:cubicBezTo>
                <a:cubicBezTo>
                  <a:pt x="16" y="49"/>
                  <a:pt x="16" y="49"/>
                  <a:pt x="16" y="49"/>
                </a:cubicBezTo>
                <a:cubicBezTo>
                  <a:pt x="8" y="42"/>
                  <a:pt x="8" y="42"/>
                  <a:pt x="8" y="42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2" y="19"/>
                  <a:pt x="32" y="20"/>
                </a:cubicBezTo>
                <a:cubicBezTo>
                  <a:pt x="41" y="29"/>
                  <a:pt x="41" y="29"/>
                  <a:pt x="41" y="29"/>
                </a:cubicBezTo>
                <a:cubicBezTo>
                  <a:pt x="59" y="11"/>
                  <a:pt x="59" y="11"/>
                  <a:pt x="59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4" y="4"/>
                  <a:pt x="55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3" y="5"/>
                  <a:pt x="73" y="6"/>
                </a:cubicBezTo>
                <a:lnTo>
                  <a:pt x="73" y="2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等线" panose="02010600030101010101" charset="-122"/>
              <a:ea typeface="+mn-ea"/>
            </a:endParaRPr>
          </a:p>
        </p:txBody>
      </p:sp>
      <p:sp>
        <p:nvSpPr>
          <p:cNvPr id="186" name="Freeform 148"/>
          <p:cNvSpPr>
            <a:spLocks noEditPoints="1"/>
          </p:cNvSpPr>
          <p:nvPr/>
        </p:nvSpPr>
        <p:spPr bwMode="auto">
          <a:xfrm>
            <a:off x="8408801" y="1902455"/>
            <a:ext cx="493872" cy="476105"/>
          </a:xfrm>
          <a:custGeom>
            <a:avLst/>
            <a:gdLst/>
            <a:ahLst/>
            <a:cxnLst>
              <a:cxn ang="0">
                <a:pos x="16" y="54"/>
              </a:cxn>
              <a:cxn ang="0">
                <a:pos x="14" y="57"/>
              </a:cxn>
              <a:cxn ang="0">
                <a:pos x="2" y="57"/>
              </a:cxn>
              <a:cxn ang="0">
                <a:pos x="0" y="54"/>
              </a:cxn>
              <a:cxn ang="0">
                <a:pos x="0" y="29"/>
              </a:cxn>
              <a:cxn ang="0">
                <a:pos x="2" y="26"/>
              </a:cxn>
              <a:cxn ang="0">
                <a:pos x="14" y="26"/>
              </a:cxn>
              <a:cxn ang="0">
                <a:pos x="16" y="29"/>
              </a:cxn>
              <a:cxn ang="0">
                <a:pos x="16" y="54"/>
              </a:cxn>
              <a:cxn ang="0">
                <a:pos x="7" y="47"/>
              </a:cxn>
              <a:cxn ang="0">
                <a:pos x="5" y="49"/>
              </a:cxn>
              <a:cxn ang="0">
                <a:pos x="7" y="52"/>
              </a:cxn>
              <a:cxn ang="0">
                <a:pos x="10" y="49"/>
              </a:cxn>
              <a:cxn ang="0">
                <a:pos x="7" y="47"/>
              </a:cxn>
              <a:cxn ang="0">
                <a:pos x="62" y="35"/>
              </a:cxn>
              <a:cxn ang="0">
                <a:pos x="62" y="38"/>
              </a:cxn>
              <a:cxn ang="0">
                <a:pos x="61" y="43"/>
              </a:cxn>
              <a:cxn ang="0">
                <a:pos x="61" y="48"/>
              </a:cxn>
              <a:cxn ang="0">
                <a:pos x="59" y="52"/>
              </a:cxn>
              <a:cxn ang="0">
                <a:pos x="57" y="59"/>
              </a:cxn>
              <a:cxn ang="0">
                <a:pos x="49" y="62"/>
              </a:cxn>
              <a:cxn ang="0">
                <a:pos x="47" y="62"/>
              </a:cxn>
              <a:cxn ang="0">
                <a:pos x="44" y="62"/>
              </a:cxn>
              <a:cxn ang="0">
                <a:pos x="43" y="62"/>
              </a:cxn>
              <a:cxn ang="0">
                <a:pos x="28" y="59"/>
              </a:cxn>
              <a:cxn ang="0">
                <a:pos x="22" y="57"/>
              </a:cxn>
              <a:cxn ang="0">
                <a:pos x="19" y="54"/>
              </a:cxn>
              <a:cxn ang="0">
                <a:pos x="19" y="29"/>
              </a:cxn>
              <a:cxn ang="0">
                <a:pos x="21" y="26"/>
              </a:cxn>
              <a:cxn ang="0">
                <a:pos x="29" y="19"/>
              </a:cxn>
              <a:cxn ang="0">
                <a:pos x="33" y="14"/>
              </a:cxn>
              <a:cxn ang="0">
                <a:pos x="35" y="8"/>
              </a:cxn>
              <a:cxn ang="0">
                <a:pos x="38" y="1"/>
              </a:cxn>
              <a:cxn ang="0">
                <a:pos x="40" y="0"/>
              </a:cxn>
              <a:cxn ang="0">
                <a:pos x="49" y="11"/>
              </a:cxn>
              <a:cxn ang="0">
                <a:pos x="46" y="18"/>
              </a:cxn>
              <a:cxn ang="0">
                <a:pos x="45" y="21"/>
              </a:cxn>
              <a:cxn ang="0">
                <a:pos x="56" y="21"/>
              </a:cxn>
              <a:cxn ang="0">
                <a:pos x="64" y="29"/>
              </a:cxn>
              <a:cxn ang="0">
                <a:pos x="62" y="35"/>
              </a:cxn>
            </a:cxnLst>
            <a:rect l="0" t="0" r="r" b="b"/>
            <a:pathLst>
              <a:path w="64" h="62">
                <a:moveTo>
                  <a:pt x="16" y="54"/>
                </a:moveTo>
                <a:cubicBezTo>
                  <a:pt x="16" y="56"/>
                  <a:pt x="15" y="57"/>
                  <a:pt x="14" y="57"/>
                </a:cubicBezTo>
                <a:cubicBezTo>
                  <a:pt x="2" y="57"/>
                  <a:pt x="2" y="57"/>
                  <a:pt x="2" y="57"/>
                </a:cubicBezTo>
                <a:cubicBezTo>
                  <a:pt x="1" y="57"/>
                  <a:pt x="0" y="56"/>
                  <a:pt x="0" y="54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27"/>
                  <a:pt x="1" y="26"/>
                  <a:pt x="2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15" y="26"/>
                  <a:pt x="16" y="27"/>
                  <a:pt x="16" y="29"/>
                </a:cubicBezTo>
                <a:lnTo>
                  <a:pt x="16" y="54"/>
                </a:lnTo>
                <a:close/>
                <a:moveTo>
                  <a:pt x="7" y="47"/>
                </a:moveTo>
                <a:cubicBezTo>
                  <a:pt x="6" y="47"/>
                  <a:pt x="5" y="48"/>
                  <a:pt x="5" y="49"/>
                </a:cubicBezTo>
                <a:cubicBezTo>
                  <a:pt x="5" y="51"/>
                  <a:pt x="6" y="52"/>
                  <a:pt x="7" y="52"/>
                </a:cubicBezTo>
                <a:cubicBezTo>
                  <a:pt x="9" y="52"/>
                  <a:pt x="10" y="51"/>
                  <a:pt x="10" y="49"/>
                </a:cubicBezTo>
                <a:cubicBezTo>
                  <a:pt x="10" y="48"/>
                  <a:pt x="9" y="47"/>
                  <a:pt x="7" y="47"/>
                </a:cubicBezTo>
                <a:close/>
                <a:moveTo>
                  <a:pt x="62" y="35"/>
                </a:moveTo>
                <a:cubicBezTo>
                  <a:pt x="62" y="36"/>
                  <a:pt x="62" y="37"/>
                  <a:pt x="62" y="38"/>
                </a:cubicBezTo>
                <a:cubicBezTo>
                  <a:pt x="62" y="40"/>
                  <a:pt x="62" y="42"/>
                  <a:pt x="61" y="43"/>
                </a:cubicBezTo>
                <a:cubicBezTo>
                  <a:pt x="61" y="45"/>
                  <a:pt x="61" y="46"/>
                  <a:pt x="61" y="48"/>
                </a:cubicBezTo>
                <a:cubicBezTo>
                  <a:pt x="60" y="49"/>
                  <a:pt x="60" y="51"/>
                  <a:pt x="59" y="52"/>
                </a:cubicBezTo>
                <a:cubicBezTo>
                  <a:pt x="59" y="55"/>
                  <a:pt x="58" y="57"/>
                  <a:pt x="57" y="59"/>
                </a:cubicBezTo>
                <a:cubicBezTo>
                  <a:pt x="55" y="61"/>
                  <a:pt x="52" y="62"/>
                  <a:pt x="49" y="62"/>
                </a:cubicBezTo>
                <a:cubicBezTo>
                  <a:pt x="48" y="62"/>
                  <a:pt x="48" y="62"/>
                  <a:pt x="47" y="62"/>
                </a:cubicBezTo>
                <a:cubicBezTo>
                  <a:pt x="44" y="62"/>
                  <a:pt x="44" y="62"/>
                  <a:pt x="44" y="62"/>
                </a:cubicBezTo>
                <a:cubicBezTo>
                  <a:pt x="43" y="62"/>
                  <a:pt x="43" y="62"/>
                  <a:pt x="43" y="62"/>
                </a:cubicBezTo>
                <a:cubicBezTo>
                  <a:pt x="38" y="62"/>
                  <a:pt x="32" y="60"/>
                  <a:pt x="28" y="59"/>
                </a:cubicBezTo>
                <a:cubicBezTo>
                  <a:pt x="25" y="58"/>
                  <a:pt x="23" y="57"/>
                  <a:pt x="22" y="57"/>
                </a:cubicBezTo>
                <a:cubicBezTo>
                  <a:pt x="20" y="57"/>
                  <a:pt x="19" y="56"/>
                  <a:pt x="19" y="54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7"/>
                  <a:pt x="20" y="26"/>
                  <a:pt x="21" y="26"/>
                </a:cubicBezTo>
                <a:cubicBezTo>
                  <a:pt x="23" y="26"/>
                  <a:pt x="27" y="21"/>
                  <a:pt x="29" y="19"/>
                </a:cubicBezTo>
                <a:cubicBezTo>
                  <a:pt x="30" y="17"/>
                  <a:pt x="31" y="15"/>
                  <a:pt x="33" y="14"/>
                </a:cubicBezTo>
                <a:cubicBezTo>
                  <a:pt x="34" y="13"/>
                  <a:pt x="35" y="10"/>
                  <a:pt x="35" y="8"/>
                </a:cubicBezTo>
                <a:cubicBezTo>
                  <a:pt x="36" y="5"/>
                  <a:pt x="36" y="3"/>
                  <a:pt x="38" y="1"/>
                </a:cubicBezTo>
                <a:cubicBezTo>
                  <a:pt x="38" y="1"/>
                  <a:pt x="39" y="0"/>
                  <a:pt x="40" y="0"/>
                </a:cubicBezTo>
                <a:cubicBezTo>
                  <a:pt x="49" y="0"/>
                  <a:pt x="49" y="8"/>
                  <a:pt x="49" y="11"/>
                </a:cubicBezTo>
                <a:cubicBezTo>
                  <a:pt x="49" y="14"/>
                  <a:pt x="47" y="16"/>
                  <a:pt x="46" y="18"/>
                </a:cubicBezTo>
                <a:cubicBezTo>
                  <a:pt x="46" y="19"/>
                  <a:pt x="46" y="20"/>
                  <a:pt x="45" y="21"/>
                </a:cubicBezTo>
                <a:cubicBezTo>
                  <a:pt x="56" y="21"/>
                  <a:pt x="56" y="21"/>
                  <a:pt x="56" y="21"/>
                </a:cubicBezTo>
                <a:cubicBezTo>
                  <a:pt x="60" y="21"/>
                  <a:pt x="64" y="25"/>
                  <a:pt x="64" y="29"/>
                </a:cubicBezTo>
                <a:cubicBezTo>
                  <a:pt x="64" y="31"/>
                  <a:pt x="63" y="33"/>
                  <a:pt x="62" y="3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等线" panose="02010600030101010101" charset="-122"/>
              <a:ea typeface="+mn-ea"/>
            </a:endParaRPr>
          </a:p>
        </p:txBody>
      </p:sp>
      <p:sp>
        <p:nvSpPr>
          <p:cNvPr id="187" name="Freeform 120"/>
          <p:cNvSpPr>
            <a:spLocks noEditPoints="1"/>
          </p:cNvSpPr>
          <p:nvPr/>
        </p:nvSpPr>
        <p:spPr bwMode="auto">
          <a:xfrm>
            <a:off x="10479616" y="1963612"/>
            <a:ext cx="526913" cy="451639"/>
          </a:xfrm>
          <a:custGeom>
            <a:avLst/>
            <a:gdLst/>
            <a:ahLst/>
            <a:cxnLst>
              <a:cxn ang="0">
                <a:pos x="11" y="58"/>
              </a:cxn>
              <a:cxn ang="0">
                <a:pos x="9" y="58"/>
              </a:cxn>
              <a:cxn ang="0">
                <a:pos x="0" y="49"/>
              </a:cxn>
              <a:cxn ang="0">
                <a:pos x="0" y="18"/>
              </a:cxn>
              <a:cxn ang="0">
                <a:pos x="9" y="9"/>
              </a:cxn>
              <a:cxn ang="0">
                <a:pos x="11" y="9"/>
              </a:cxn>
              <a:cxn ang="0">
                <a:pos x="11" y="58"/>
              </a:cxn>
              <a:cxn ang="0">
                <a:pos x="54" y="58"/>
              </a:cxn>
              <a:cxn ang="0">
                <a:pos x="15" y="58"/>
              </a:cxn>
              <a:cxn ang="0">
                <a:pos x="15" y="9"/>
              </a:cxn>
              <a:cxn ang="0">
                <a:pos x="20" y="9"/>
              </a:cxn>
              <a:cxn ang="0">
                <a:pos x="20" y="3"/>
              </a:cxn>
              <a:cxn ang="0">
                <a:pos x="24" y="0"/>
              </a:cxn>
              <a:cxn ang="0">
                <a:pos x="45" y="0"/>
              </a:cxn>
              <a:cxn ang="0">
                <a:pos x="49" y="3"/>
              </a:cxn>
              <a:cxn ang="0">
                <a:pos x="49" y="9"/>
              </a:cxn>
              <a:cxn ang="0">
                <a:pos x="54" y="9"/>
              </a:cxn>
              <a:cxn ang="0">
                <a:pos x="54" y="58"/>
              </a:cxn>
              <a:cxn ang="0">
                <a:pos x="44" y="9"/>
              </a:cxn>
              <a:cxn ang="0">
                <a:pos x="44" y="4"/>
              </a:cxn>
              <a:cxn ang="0">
                <a:pos x="25" y="4"/>
              </a:cxn>
              <a:cxn ang="0">
                <a:pos x="25" y="9"/>
              </a:cxn>
              <a:cxn ang="0">
                <a:pos x="44" y="9"/>
              </a:cxn>
              <a:cxn ang="0">
                <a:pos x="68" y="49"/>
              </a:cxn>
              <a:cxn ang="0">
                <a:pos x="60" y="58"/>
              </a:cxn>
              <a:cxn ang="0">
                <a:pos x="58" y="58"/>
              </a:cxn>
              <a:cxn ang="0">
                <a:pos x="58" y="9"/>
              </a:cxn>
              <a:cxn ang="0">
                <a:pos x="60" y="9"/>
              </a:cxn>
              <a:cxn ang="0">
                <a:pos x="68" y="18"/>
              </a:cxn>
              <a:cxn ang="0">
                <a:pos x="68" y="49"/>
              </a:cxn>
            </a:cxnLst>
            <a:rect l="0" t="0" r="r" b="b"/>
            <a:pathLst>
              <a:path w="68" h="58">
                <a:moveTo>
                  <a:pt x="11" y="58"/>
                </a:moveTo>
                <a:cubicBezTo>
                  <a:pt x="9" y="58"/>
                  <a:pt x="9" y="58"/>
                  <a:pt x="9" y="58"/>
                </a:cubicBezTo>
                <a:cubicBezTo>
                  <a:pt x="4" y="58"/>
                  <a:pt x="0" y="54"/>
                  <a:pt x="0" y="49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3"/>
                  <a:pt x="4" y="9"/>
                  <a:pt x="9" y="9"/>
                </a:cubicBezTo>
                <a:cubicBezTo>
                  <a:pt x="11" y="9"/>
                  <a:pt x="11" y="9"/>
                  <a:pt x="11" y="9"/>
                </a:cubicBezTo>
                <a:lnTo>
                  <a:pt x="11" y="58"/>
                </a:lnTo>
                <a:close/>
                <a:moveTo>
                  <a:pt x="54" y="58"/>
                </a:moveTo>
                <a:cubicBezTo>
                  <a:pt x="15" y="58"/>
                  <a:pt x="15" y="58"/>
                  <a:pt x="15" y="58"/>
                </a:cubicBezTo>
                <a:cubicBezTo>
                  <a:pt x="15" y="9"/>
                  <a:pt x="15" y="9"/>
                  <a:pt x="15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1"/>
                  <a:pt x="22" y="0"/>
                  <a:pt x="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7" y="0"/>
                  <a:pt x="49" y="1"/>
                  <a:pt x="49" y="3"/>
                </a:cubicBezTo>
                <a:cubicBezTo>
                  <a:pt x="49" y="9"/>
                  <a:pt x="49" y="9"/>
                  <a:pt x="49" y="9"/>
                </a:cubicBezTo>
                <a:cubicBezTo>
                  <a:pt x="54" y="9"/>
                  <a:pt x="54" y="9"/>
                  <a:pt x="54" y="9"/>
                </a:cubicBezTo>
                <a:lnTo>
                  <a:pt x="54" y="58"/>
                </a:lnTo>
                <a:close/>
                <a:moveTo>
                  <a:pt x="44" y="9"/>
                </a:moveTo>
                <a:cubicBezTo>
                  <a:pt x="44" y="4"/>
                  <a:pt x="44" y="4"/>
                  <a:pt x="44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5" y="9"/>
                  <a:pt x="25" y="9"/>
                  <a:pt x="25" y="9"/>
                </a:cubicBezTo>
                <a:lnTo>
                  <a:pt x="44" y="9"/>
                </a:lnTo>
                <a:close/>
                <a:moveTo>
                  <a:pt x="68" y="49"/>
                </a:moveTo>
                <a:cubicBezTo>
                  <a:pt x="68" y="54"/>
                  <a:pt x="65" y="58"/>
                  <a:pt x="60" y="58"/>
                </a:cubicBezTo>
                <a:cubicBezTo>
                  <a:pt x="58" y="58"/>
                  <a:pt x="58" y="58"/>
                  <a:pt x="58" y="58"/>
                </a:cubicBezTo>
                <a:cubicBezTo>
                  <a:pt x="58" y="9"/>
                  <a:pt x="58" y="9"/>
                  <a:pt x="58" y="9"/>
                </a:cubicBezTo>
                <a:cubicBezTo>
                  <a:pt x="60" y="9"/>
                  <a:pt x="60" y="9"/>
                  <a:pt x="60" y="9"/>
                </a:cubicBezTo>
                <a:cubicBezTo>
                  <a:pt x="65" y="9"/>
                  <a:pt x="68" y="13"/>
                  <a:pt x="68" y="18"/>
                </a:cubicBezTo>
                <a:lnTo>
                  <a:pt x="68" y="4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等线" panose="02010600030101010101" charset="-122"/>
              <a:ea typeface="+mn-ea"/>
            </a:endParaRPr>
          </a:p>
        </p:txBody>
      </p:sp>
      <p:sp>
        <p:nvSpPr>
          <p:cNvPr id="188" name="Freeform 36"/>
          <p:cNvSpPr>
            <a:spLocks noEditPoints="1"/>
          </p:cNvSpPr>
          <p:nvPr/>
        </p:nvSpPr>
        <p:spPr bwMode="auto">
          <a:xfrm>
            <a:off x="3283175" y="3203023"/>
            <a:ext cx="502029" cy="545174"/>
          </a:xfrm>
          <a:custGeom>
            <a:avLst/>
            <a:gdLst/>
            <a:ahLst/>
            <a:cxnLst>
              <a:cxn ang="0">
                <a:pos x="55" y="64"/>
              </a:cxn>
              <a:cxn ang="0">
                <a:pos x="0" y="59"/>
              </a:cxn>
              <a:cxn ang="0">
                <a:pos x="4" y="9"/>
              </a:cxn>
              <a:cxn ang="0">
                <a:pos x="9" y="5"/>
              </a:cxn>
              <a:cxn ang="0">
                <a:pos x="17" y="0"/>
              </a:cxn>
              <a:cxn ang="0">
                <a:pos x="23" y="9"/>
              </a:cxn>
              <a:cxn ang="0">
                <a:pos x="36" y="5"/>
              </a:cxn>
              <a:cxn ang="0">
                <a:pos x="44" y="0"/>
              </a:cxn>
              <a:cxn ang="0">
                <a:pos x="50" y="9"/>
              </a:cxn>
              <a:cxn ang="0">
                <a:pos x="59" y="13"/>
              </a:cxn>
              <a:cxn ang="0">
                <a:pos x="15" y="33"/>
              </a:cxn>
              <a:cxn ang="0">
                <a:pos x="4" y="23"/>
              </a:cxn>
              <a:cxn ang="0">
                <a:pos x="15" y="33"/>
              </a:cxn>
              <a:cxn ang="0">
                <a:pos x="15" y="35"/>
              </a:cxn>
              <a:cxn ang="0">
                <a:pos x="4" y="47"/>
              </a:cxn>
              <a:cxn ang="0">
                <a:pos x="15" y="59"/>
              </a:cxn>
              <a:cxn ang="0">
                <a:pos x="4" y="49"/>
              </a:cxn>
              <a:cxn ang="0">
                <a:pos x="15" y="59"/>
              </a:cxn>
              <a:cxn ang="0">
                <a:pos x="17" y="4"/>
              </a:cxn>
              <a:cxn ang="0">
                <a:pos x="13" y="5"/>
              </a:cxn>
              <a:cxn ang="0">
                <a:pos x="15" y="17"/>
              </a:cxn>
              <a:cxn ang="0">
                <a:pos x="18" y="16"/>
              </a:cxn>
              <a:cxn ang="0">
                <a:pos x="28" y="33"/>
              </a:cxn>
              <a:cxn ang="0">
                <a:pos x="17" y="23"/>
              </a:cxn>
              <a:cxn ang="0">
                <a:pos x="28" y="33"/>
              </a:cxn>
              <a:cxn ang="0">
                <a:pos x="28" y="35"/>
              </a:cxn>
              <a:cxn ang="0">
                <a:pos x="17" y="47"/>
              </a:cxn>
              <a:cxn ang="0">
                <a:pos x="28" y="59"/>
              </a:cxn>
              <a:cxn ang="0">
                <a:pos x="17" y="49"/>
              </a:cxn>
              <a:cxn ang="0">
                <a:pos x="28" y="59"/>
              </a:cxn>
              <a:cxn ang="0">
                <a:pos x="42" y="23"/>
              </a:cxn>
              <a:cxn ang="0">
                <a:pos x="31" y="33"/>
              </a:cxn>
              <a:cxn ang="0">
                <a:pos x="42" y="47"/>
              </a:cxn>
              <a:cxn ang="0">
                <a:pos x="31" y="35"/>
              </a:cxn>
              <a:cxn ang="0">
                <a:pos x="42" y="47"/>
              </a:cxn>
              <a:cxn ang="0">
                <a:pos x="42" y="49"/>
              </a:cxn>
              <a:cxn ang="0">
                <a:pos x="31" y="59"/>
              </a:cxn>
              <a:cxn ang="0">
                <a:pos x="45" y="5"/>
              </a:cxn>
              <a:cxn ang="0">
                <a:pos x="42" y="4"/>
              </a:cxn>
              <a:cxn ang="0">
                <a:pos x="41" y="16"/>
              </a:cxn>
              <a:cxn ang="0">
                <a:pos x="44" y="17"/>
              </a:cxn>
              <a:cxn ang="0">
                <a:pos x="45" y="5"/>
              </a:cxn>
              <a:cxn ang="0">
                <a:pos x="55" y="23"/>
              </a:cxn>
              <a:cxn ang="0">
                <a:pos x="44" y="33"/>
              </a:cxn>
              <a:cxn ang="0">
                <a:pos x="55" y="47"/>
              </a:cxn>
              <a:cxn ang="0">
                <a:pos x="44" y="35"/>
              </a:cxn>
              <a:cxn ang="0">
                <a:pos x="55" y="47"/>
              </a:cxn>
              <a:cxn ang="0">
                <a:pos x="55" y="49"/>
              </a:cxn>
              <a:cxn ang="0">
                <a:pos x="44" y="59"/>
              </a:cxn>
            </a:cxnLst>
            <a:rect l="0" t="0" r="r" b="b"/>
            <a:pathLst>
              <a:path w="59" h="64">
                <a:moveTo>
                  <a:pt x="59" y="59"/>
                </a:moveTo>
                <a:cubicBezTo>
                  <a:pt x="59" y="62"/>
                  <a:pt x="57" y="64"/>
                  <a:pt x="55" y="64"/>
                </a:cubicBezTo>
                <a:cubicBezTo>
                  <a:pt x="4" y="64"/>
                  <a:pt x="4" y="64"/>
                  <a:pt x="4" y="64"/>
                </a:cubicBezTo>
                <a:cubicBezTo>
                  <a:pt x="2" y="64"/>
                  <a:pt x="0" y="62"/>
                  <a:pt x="0" y="59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1"/>
                  <a:pt x="2" y="9"/>
                  <a:pt x="4" y="9"/>
                </a:cubicBezTo>
                <a:cubicBezTo>
                  <a:pt x="9" y="9"/>
                  <a:pt x="9" y="9"/>
                  <a:pt x="9" y="9"/>
                </a:cubicBezTo>
                <a:cubicBezTo>
                  <a:pt x="9" y="5"/>
                  <a:pt x="9" y="5"/>
                  <a:pt x="9" y="5"/>
                </a:cubicBezTo>
                <a:cubicBezTo>
                  <a:pt x="9" y="2"/>
                  <a:pt x="11" y="0"/>
                  <a:pt x="15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20" y="0"/>
                  <a:pt x="23" y="2"/>
                  <a:pt x="23" y="5"/>
                </a:cubicBezTo>
                <a:cubicBezTo>
                  <a:pt x="23" y="9"/>
                  <a:pt x="23" y="9"/>
                  <a:pt x="23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6" y="5"/>
                  <a:pt x="36" y="5"/>
                  <a:pt x="36" y="5"/>
                </a:cubicBezTo>
                <a:cubicBezTo>
                  <a:pt x="36" y="2"/>
                  <a:pt x="39" y="0"/>
                  <a:pt x="42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7" y="0"/>
                  <a:pt x="50" y="2"/>
                  <a:pt x="50" y="5"/>
                </a:cubicBezTo>
                <a:cubicBezTo>
                  <a:pt x="50" y="9"/>
                  <a:pt x="50" y="9"/>
                  <a:pt x="50" y="9"/>
                </a:cubicBezTo>
                <a:cubicBezTo>
                  <a:pt x="55" y="9"/>
                  <a:pt x="55" y="9"/>
                  <a:pt x="55" y="9"/>
                </a:cubicBezTo>
                <a:cubicBezTo>
                  <a:pt x="57" y="9"/>
                  <a:pt x="59" y="11"/>
                  <a:pt x="59" y="13"/>
                </a:cubicBezTo>
                <a:lnTo>
                  <a:pt x="59" y="59"/>
                </a:lnTo>
                <a:close/>
                <a:moveTo>
                  <a:pt x="15" y="33"/>
                </a:moveTo>
                <a:cubicBezTo>
                  <a:pt x="15" y="23"/>
                  <a:pt x="15" y="23"/>
                  <a:pt x="15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33"/>
                  <a:pt x="4" y="33"/>
                  <a:pt x="4" y="33"/>
                </a:cubicBezTo>
                <a:lnTo>
                  <a:pt x="15" y="33"/>
                </a:lnTo>
                <a:close/>
                <a:moveTo>
                  <a:pt x="15" y="47"/>
                </a:moveTo>
                <a:cubicBezTo>
                  <a:pt x="15" y="35"/>
                  <a:pt x="15" y="35"/>
                  <a:pt x="15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47"/>
                  <a:pt x="4" y="47"/>
                  <a:pt x="4" y="47"/>
                </a:cubicBezTo>
                <a:lnTo>
                  <a:pt x="15" y="47"/>
                </a:lnTo>
                <a:close/>
                <a:moveTo>
                  <a:pt x="15" y="59"/>
                </a:moveTo>
                <a:cubicBezTo>
                  <a:pt x="15" y="49"/>
                  <a:pt x="15" y="49"/>
                  <a:pt x="15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59"/>
                  <a:pt x="4" y="59"/>
                  <a:pt x="4" y="59"/>
                </a:cubicBezTo>
                <a:lnTo>
                  <a:pt x="15" y="59"/>
                </a:lnTo>
                <a:close/>
                <a:moveTo>
                  <a:pt x="18" y="5"/>
                </a:moveTo>
                <a:cubicBezTo>
                  <a:pt x="18" y="5"/>
                  <a:pt x="18" y="4"/>
                  <a:pt x="17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4" y="4"/>
                  <a:pt x="13" y="5"/>
                  <a:pt x="13" y="5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6"/>
                  <a:pt x="14" y="17"/>
                  <a:pt x="15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8" y="17"/>
                  <a:pt x="18" y="16"/>
                  <a:pt x="18" y="16"/>
                </a:cubicBezTo>
                <a:lnTo>
                  <a:pt x="18" y="5"/>
                </a:lnTo>
                <a:close/>
                <a:moveTo>
                  <a:pt x="28" y="33"/>
                </a:moveTo>
                <a:cubicBezTo>
                  <a:pt x="28" y="23"/>
                  <a:pt x="28" y="23"/>
                  <a:pt x="28" y="23"/>
                </a:cubicBezTo>
                <a:cubicBezTo>
                  <a:pt x="17" y="23"/>
                  <a:pt x="17" y="23"/>
                  <a:pt x="17" y="23"/>
                </a:cubicBezTo>
                <a:cubicBezTo>
                  <a:pt x="17" y="33"/>
                  <a:pt x="17" y="33"/>
                  <a:pt x="17" y="33"/>
                </a:cubicBezTo>
                <a:lnTo>
                  <a:pt x="28" y="33"/>
                </a:lnTo>
                <a:close/>
                <a:moveTo>
                  <a:pt x="28" y="47"/>
                </a:moveTo>
                <a:cubicBezTo>
                  <a:pt x="28" y="35"/>
                  <a:pt x="28" y="35"/>
                  <a:pt x="28" y="35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47"/>
                  <a:pt x="17" y="47"/>
                  <a:pt x="17" y="47"/>
                </a:cubicBezTo>
                <a:lnTo>
                  <a:pt x="28" y="47"/>
                </a:lnTo>
                <a:close/>
                <a:moveTo>
                  <a:pt x="28" y="59"/>
                </a:moveTo>
                <a:cubicBezTo>
                  <a:pt x="28" y="49"/>
                  <a:pt x="28" y="49"/>
                  <a:pt x="28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59"/>
                  <a:pt x="17" y="59"/>
                  <a:pt x="17" y="59"/>
                </a:cubicBezTo>
                <a:lnTo>
                  <a:pt x="28" y="59"/>
                </a:lnTo>
                <a:close/>
                <a:moveTo>
                  <a:pt x="42" y="33"/>
                </a:moveTo>
                <a:cubicBezTo>
                  <a:pt x="42" y="23"/>
                  <a:pt x="42" y="23"/>
                  <a:pt x="42" y="23"/>
                </a:cubicBezTo>
                <a:cubicBezTo>
                  <a:pt x="31" y="23"/>
                  <a:pt x="31" y="23"/>
                  <a:pt x="31" y="23"/>
                </a:cubicBezTo>
                <a:cubicBezTo>
                  <a:pt x="31" y="33"/>
                  <a:pt x="31" y="33"/>
                  <a:pt x="31" y="33"/>
                </a:cubicBezTo>
                <a:lnTo>
                  <a:pt x="42" y="33"/>
                </a:lnTo>
                <a:close/>
                <a:moveTo>
                  <a:pt x="42" y="47"/>
                </a:moveTo>
                <a:cubicBezTo>
                  <a:pt x="42" y="35"/>
                  <a:pt x="42" y="35"/>
                  <a:pt x="42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47"/>
                  <a:pt x="31" y="47"/>
                  <a:pt x="31" y="47"/>
                </a:cubicBezTo>
                <a:lnTo>
                  <a:pt x="42" y="47"/>
                </a:lnTo>
                <a:close/>
                <a:moveTo>
                  <a:pt x="42" y="59"/>
                </a:moveTo>
                <a:cubicBezTo>
                  <a:pt x="42" y="49"/>
                  <a:pt x="42" y="49"/>
                  <a:pt x="42" y="49"/>
                </a:cubicBezTo>
                <a:cubicBezTo>
                  <a:pt x="31" y="49"/>
                  <a:pt x="31" y="49"/>
                  <a:pt x="31" y="49"/>
                </a:cubicBezTo>
                <a:cubicBezTo>
                  <a:pt x="31" y="59"/>
                  <a:pt x="31" y="59"/>
                  <a:pt x="31" y="59"/>
                </a:cubicBezTo>
                <a:lnTo>
                  <a:pt x="42" y="59"/>
                </a:lnTo>
                <a:close/>
                <a:moveTo>
                  <a:pt x="45" y="5"/>
                </a:moveTo>
                <a:cubicBezTo>
                  <a:pt x="45" y="5"/>
                  <a:pt x="45" y="4"/>
                  <a:pt x="44" y="4"/>
                </a:cubicBezTo>
                <a:cubicBezTo>
                  <a:pt x="42" y="4"/>
                  <a:pt x="42" y="4"/>
                  <a:pt x="42" y="4"/>
                </a:cubicBezTo>
                <a:cubicBezTo>
                  <a:pt x="41" y="4"/>
                  <a:pt x="41" y="5"/>
                  <a:pt x="41" y="5"/>
                </a:cubicBezTo>
                <a:cubicBezTo>
                  <a:pt x="41" y="16"/>
                  <a:pt x="41" y="16"/>
                  <a:pt x="41" y="16"/>
                </a:cubicBezTo>
                <a:cubicBezTo>
                  <a:pt x="41" y="16"/>
                  <a:pt x="41" y="17"/>
                  <a:pt x="42" y="17"/>
                </a:cubicBezTo>
                <a:cubicBezTo>
                  <a:pt x="44" y="17"/>
                  <a:pt x="44" y="17"/>
                  <a:pt x="44" y="17"/>
                </a:cubicBezTo>
                <a:cubicBezTo>
                  <a:pt x="45" y="17"/>
                  <a:pt x="45" y="16"/>
                  <a:pt x="45" y="16"/>
                </a:cubicBezTo>
                <a:lnTo>
                  <a:pt x="45" y="5"/>
                </a:lnTo>
                <a:close/>
                <a:moveTo>
                  <a:pt x="55" y="33"/>
                </a:moveTo>
                <a:cubicBezTo>
                  <a:pt x="55" y="23"/>
                  <a:pt x="55" y="23"/>
                  <a:pt x="55" y="23"/>
                </a:cubicBezTo>
                <a:cubicBezTo>
                  <a:pt x="44" y="23"/>
                  <a:pt x="44" y="23"/>
                  <a:pt x="44" y="23"/>
                </a:cubicBezTo>
                <a:cubicBezTo>
                  <a:pt x="44" y="33"/>
                  <a:pt x="44" y="33"/>
                  <a:pt x="44" y="33"/>
                </a:cubicBezTo>
                <a:lnTo>
                  <a:pt x="55" y="33"/>
                </a:lnTo>
                <a:close/>
                <a:moveTo>
                  <a:pt x="55" y="47"/>
                </a:moveTo>
                <a:cubicBezTo>
                  <a:pt x="55" y="35"/>
                  <a:pt x="55" y="35"/>
                  <a:pt x="55" y="35"/>
                </a:cubicBezTo>
                <a:cubicBezTo>
                  <a:pt x="44" y="35"/>
                  <a:pt x="44" y="35"/>
                  <a:pt x="44" y="35"/>
                </a:cubicBezTo>
                <a:cubicBezTo>
                  <a:pt x="44" y="47"/>
                  <a:pt x="44" y="47"/>
                  <a:pt x="44" y="47"/>
                </a:cubicBezTo>
                <a:lnTo>
                  <a:pt x="55" y="47"/>
                </a:lnTo>
                <a:close/>
                <a:moveTo>
                  <a:pt x="55" y="59"/>
                </a:moveTo>
                <a:cubicBezTo>
                  <a:pt x="55" y="49"/>
                  <a:pt x="55" y="49"/>
                  <a:pt x="55" y="49"/>
                </a:cubicBezTo>
                <a:cubicBezTo>
                  <a:pt x="44" y="49"/>
                  <a:pt x="44" y="49"/>
                  <a:pt x="44" y="49"/>
                </a:cubicBezTo>
                <a:cubicBezTo>
                  <a:pt x="44" y="59"/>
                  <a:pt x="44" y="59"/>
                  <a:pt x="44" y="59"/>
                </a:cubicBezTo>
                <a:lnTo>
                  <a:pt x="55" y="5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等线" panose="02010600030101010101" charset="-122"/>
              <a:ea typeface="+mn-ea"/>
            </a:endParaRPr>
          </a:p>
        </p:txBody>
      </p:sp>
      <p:grpSp>
        <p:nvGrpSpPr>
          <p:cNvPr id="189" name="组合 188"/>
          <p:cNvGrpSpPr/>
          <p:nvPr/>
        </p:nvGrpSpPr>
        <p:grpSpPr>
          <a:xfrm>
            <a:off x="5355610" y="3217904"/>
            <a:ext cx="652175" cy="515413"/>
            <a:chOff x="5340139" y="2292617"/>
            <a:chExt cx="652175" cy="515413"/>
          </a:xfrm>
          <a:solidFill>
            <a:schemeClr val="bg1"/>
          </a:solidFill>
        </p:grpSpPr>
        <p:sp>
          <p:nvSpPr>
            <p:cNvPr id="190" name="Freeform 9"/>
            <p:cNvSpPr/>
            <p:nvPr/>
          </p:nvSpPr>
          <p:spPr bwMode="auto">
            <a:xfrm>
              <a:off x="5549366" y="2428359"/>
              <a:ext cx="442948" cy="338845"/>
            </a:xfrm>
            <a:custGeom>
              <a:avLst/>
              <a:gdLst>
                <a:gd name="T0" fmla="*/ 1511 w 1915"/>
                <a:gd name="T1" fmla="*/ 0 h 1465"/>
                <a:gd name="T2" fmla="*/ 1550 w 1915"/>
                <a:gd name="T3" fmla="*/ 238 h 1465"/>
                <a:gd name="T4" fmla="*/ 207 w 1915"/>
                <a:gd name="T5" fmla="*/ 1231 h 1465"/>
                <a:gd name="T6" fmla="*/ 0 w 1915"/>
                <a:gd name="T7" fmla="*/ 1219 h 1465"/>
                <a:gd name="T8" fmla="*/ 796 w 1915"/>
                <a:gd name="T9" fmla="*/ 1465 h 1465"/>
                <a:gd name="T10" fmla="*/ 1915 w 1915"/>
                <a:gd name="T11" fmla="*/ 637 h 1465"/>
                <a:gd name="T12" fmla="*/ 1511 w 1915"/>
                <a:gd name="T13" fmla="*/ 0 h 1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15" h="1465">
                  <a:moveTo>
                    <a:pt x="1511" y="0"/>
                  </a:moveTo>
                  <a:cubicBezTo>
                    <a:pt x="1536" y="76"/>
                    <a:pt x="1550" y="156"/>
                    <a:pt x="1550" y="238"/>
                  </a:cubicBezTo>
                  <a:cubicBezTo>
                    <a:pt x="1550" y="787"/>
                    <a:pt x="949" y="1231"/>
                    <a:pt x="207" y="1231"/>
                  </a:cubicBezTo>
                  <a:cubicBezTo>
                    <a:pt x="137" y="1231"/>
                    <a:pt x="67" y="1227"/>
                    <a:pt x="0" y="1219"/>
                  </a:cubicBezTo>
                  <a:cubicBezTo>
                    <a:pt x="203" y="1371"/>
                    <a:pt x="484" y="1465"/>
                    <a:pt x="796" y="1465"/>
                  </a:cubicBezTo>
                  <a:cubicBezTo>
                    <a:pt x="1414" y="1465"/>
                    <a:pt x="1915" y="1094"/>
                    <a:pt x="1915" y="637"/>
                  </a:cubicBezTo>
                  <a:cubicBezTo>
                    <a:pt x="1915" y="381"/>
                    <a:pt x="1758" y="152"/>
                    <a:pt x="151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th-TH">
                <a:solidFill>
                  <a:prstClr val="black"/>
                </a:solidFill>
                <a:latin typeface="等线" panose="02010600030101010101" charset="-122"/>
                <a:ea typeface="+mn-ea"/>
              </a:endParaRPr>
            </a:p>
          </p:txBody>
        </p:sp>
        <p:sp>
          <p:nvSpPr>
            <p:cNvPr id="191" name="Oval 10"/>
            <p:cNvSpPr>
              <a:spLocks noChangeArrowheads="1"/>
            </p:cNvSpPr>
            <p:nvPr/>
          </p:nvSpPr>
          <p:spPr bwMode="auto">
            <a:xfrm>
              <a:off x="5340139" y="2292617"/>
              <a:ext cx="517453" cy="383753"/>
            </a:xfrm>
            <a:prstGeom prst="ellipse">
              <a:avLst/>
            </a:pr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th-TH">
                <a:solidFill>
                  <a:prstClr val="black"/>
                </a:solidFill>
                <a:latin typeface="等线" panose="02010600030101010101" charset="-122"/>
                <a:ea typeface="+mn-ea"/>
              </a:endParaRPr>
            </a:p>
          </p:txBody>
        </p:sp>
        <p:sp>
          <p:nvSpPr>
            <p:cNvPr id="192" name="Freeform 11"/>
            <p:cNvSpPr/>
            <p:nvPr/>
          </p:nvSpPr>
          <p:spPr bwMode="auto">
            <a:xfrm>
              <a:off x="5358510" y="2550834"/>
              <a:ext cx="227597" cy="162279"/>
            </a:xfrm>
            <a:custGeom>
              <a:avLst/>
              <a:gdLst>
                <a:gd name="T0" fmla="*/ 407 w 981"/>
                <a:gd name="T1" fmla="*/ 157 h 703"/>
                <a:gd name="T2" fmla="*/ 69 w 981"/>
                <a:gd name="T3" fmla="*/ 611 h 703"/>
                <a:gd name="T4" fmla="*/ 107 w 981"/>
                <a:gd name="T5" fmla="*/ 699 h 703"/>
                <a:gd name="T6" fmla="*/ 764 w 981"/>
                <a:gd name="T7" fmla="*/ 330 h 703"/>
                <a:gd name="T8" fmla="*/ 407 w 981"/>
                <a:gd name="T9" fmla="*/ 157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1" h="703">
                  <a:moveTo>
                    <a:pt x="407" y="157"/>
                  </a:moveTo>
                  <a:cubicBezTo>
                    <a:pt x="332" y="348"/>
                    <a:pt x="138" y="567"/>
                    <a:pt x="69" y="611"/>
                  </a:cubicBezTo>
                  <a:cubicBezTo>
                    <a:pt x="0" y="655"/>
                    <a:pt x="31" y="694"/>
                    <a:pt x="107" y="699"/>
                  </a:cubicBezTo>
                  <a:cubicBezTo>
                    <a:pt x="183" y="703"/>
                    <a:pt x="546" y="660"/>
                    <a:pt x="764" y="330"/>
                  </a:cubicBezTo>
                  <a:cubicBezTo>
                    <a:pt x="981" y="0"/>
                    <a:pt x="407" y="157"/>
                    <a:pt x="407" y="15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th-TH">
                <a:solidFill>
                  <a:prstClr val="black"/>
                </a:solidFill>
                <a:latin typeface="等线" panose="02010600030101010101" charset="-122"/>
                <a:ea typeface="+mn-ea"/>
              </a:endParaRPr>
            </a:p>
          </p:txBody>
        </p:sp>
        <p:sp>
          <p:nvSpPr>
            <p:cNvPr id="193" name="Freeform 12"/>
            <p:cNvSpPr/>
            <p:nvPr/>
          </p:nvSpPr>
          <p:spPr bwMode="auto">
            <a:xfrm>
              <a:off x="5744304" y="2650855"/>
              <a:ext cx="230660" cy="157175"/>
            </a:xfrm>
            <a:custGeom>
              <a:avLst/>
              <a:gdLst>
                <a:gd name="T0" fmla="*/ 578 w 999"/>
                <a:gd name="T1" fmla="*/ 142 h 680"/>
                <a:gd name="T2" fmla="*/ 929 w 999"/>
                <a:gd name="T3" fmla="*/ 585 h 680"/>
                <a:gd name="T4" fmla="*/ 893 w 999"/>
                <a:gd name="T5" fmla="*/ 674 h 680"/>
                <a:gd name="T6" fmla="*/ 226 w 999"/>
                <a:gd name="T7" fmla="*/ 324 h 680"/>
                <a:gd name="T8" fmla="*/ 578 w 999"/>
                <a:gd name="T9" fmla="*/ 142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9" h="680">
                  <a:moveTo>
                    <a:pt x="578" y="142"/>
                  </a:moveTo>
                  <a:cubicBezTo>
                    <a:pt x="659" y="330"/>
                    <a:pt x="859" y="544"/>
                    <a:pt x="929" y="585"/>
                  </a:cubicBezTo>
                  <a:cubicBezTo>
                    <a:pt x="999" y="627"/>
                    <a:pt x="969" y="668"/>
                    <a:pt x="893" y="674"/>
                  </a:cubicBezTo>
                  <a:cubicBezTo>
                    <a:pt x="817" y="680"/>
                    <a:pt x="453" y="648"/>
                    <a:pt x="226" y="324"/>
                  </a:cubicBezTo>
                  <a:cubicBezTo>
                    <a:pt x="0" y="0"/>
                    <a:pt x="578" y="142"/>
                    <a:pt x="578" y="14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th-TH">
                <a:solidFill>
                  <a:prstClr val="black"/>
                </a:solidFill>
                <a:latin typeface="等线" panose="02010600030101010101" charset="-122"/>
                <a:ea typeface="+mn-ea"/>
              </a:endParaRPr>
            </a:p>
          </p:txBody>
        </p:sp>
      </p:grpSp>
      <p:sp>
        <p:nvSpPr>
          <p:cNvPr id="194" name="Freeform 82"/>
          <p:cNvSpPr>
            <a:spLocks noEditPoints="1"/>
          </p:cNvSpPr>
          <p:nvPr/>
        </p:nvSpPr>
        <p:spPr bwMode="auto">
          <a:xfrm>
            <a:off x="6525213" y="3209578"/>
            <a:ext cx="450209" cy="532065"/>
          </a:xfrm>
          <a:custGeom>
            <a:avLst/>
            <a:gdLst/>
            <a:ahLst/>
            <a:cxnLst>
              <a:cxn ang="0">
                <a:pos x="61" y="26"/>
              </a:cxn>
              <a:cxn ang="0">
                <a:pos x="61" y="68"/>
              </a:cxn>
              <a:cxn ang="0">
                <a:pos x="58" y="72"/>
              </a:cxn>
              <a:cxn ang="0">
                <a:pos x="4" y="72"/>
              </a:cxn>
              <a:cxn ang="0">
                <a:pos x="0" y="68"/>
              </a:cxn>
              <a:cxn ang="0">
                <a:pos x="0" y="4"/>
              </a:cxn>
              <a:cxn ang="0">
                <a:pos x="4" y="0"/>
              </a:cxn>
              <a:cxn ang="0">
                <a:pos x="36" y="0"/>
              </a:cxn>
              <a:cxn ang="0">
                <a:pos x="36" y="22"/>
              </a:cxn>
              <a:cxn ang="0">
                <a:pos x="40" y="26"/>
              </a:cxn>
              <a:cxn ang="0">
                <a:pos x="61" y="26"/>
              </a:cxn>
              <a:cxn ang="0">
                <a:pos x="46" y="32"/>
              </a:cxn>
              <a:cxn ang="0">
                <a:pos x="45" y="31"/>
              </a:cxn>
              <a:cxn ang="0">
                <a:pos x="16" y="31"/>
              </a:cxn>
              <a:cxn ang="0">
                <a:pos x="15" y="32"/>
              </a:cxn>
              <a:cxn ang="0">
                <a:pos x="15" y="35"/>
              </a:cxn>
              <a:cxn ang="0">
                <a:pos x="16" y="36"/>
              </a:cxn>
              <a:cxn ang="0">
                <a:pos x="45" y="36"/>
              </a:cxn>
              <a:cxn ang="0">
                <a:pos x="46" y="35"/>
              </a:cxn>
              <a:cxn ang="0">
                <a:pos x="46" y="32"/>
              </a:cxn>
              <a:cxn ang="0">
                <a:pos x="46" y="43"/>
              </a:cxn>
              <a:cxn ang="0">
                <a:pos x="45" y="41"/>
              </a:cxn>
              <a:cxn ang="0">
                <a:pos x="16" y="41"/>
              </a:cxn>
              <a:cxn ang="0">
                <a:pos x="15" y="43"/>
              </a:cxn>
              <a:cxn ang="0">
                <a:pos x="15" y="45"/>
              </a:cxn>
              <a:cxn ang="0">
                <a:pos x="16" y="47"/>
              </a:cxn>
              <a:cxn ang="0">
                <a:pos x="45" y="47"/>
              </a:cxn>
              <a:cxn ang="0">
                <a:pos x="46" y="45"/>
              </a:cxn>
              <a:cxn ang="0">
                <a:pos x="46" y="43"/>
              </a:cxn>
              <a:cxn ang="0">
                <a:pos x="46" y="53"/>
              </a:cxn>
              <a:cxn ang="0">
                <a:pos x="45" y="52"/>
              </a:cxn>
              <a:cxn ang="0">
                <a:pos x="16" y="52"/>
              </a:cxn>
              <a:cxn ang="0">
                <a:pos x="15" y="53"/>
              </a:cxn>
              <a:cxn ang="0">
                <a:pos x="15" y="56"/>
              </a:cxn>
              <a:cxn ang="0">
                <a:pos x="16" y="57"/>
              </a:cxn>
              <a:cxn ang="0">
                <a:pos x="45" y="57"/>
              </a:cxn>
              <a:cxn ang="0">
                <a:pos x="46" y="56"/>
              </a:cxn>
              <a:cxn ang="0">
                <a:pos x="46" y="53"/>
              </a:cxn>
              <a:cxn ang="0">
                <a:pos x="60" y="21"/>
              </a:cxn>
              <a:cxn ang="0">
                <a:pos x="41" y="21"/>
              </a:cxn>
              <a:cxn ang="0">
                <a:pos x="41" y="2"/>
              </a:cxn>
              <a:cxn ang="0">
                <a:pos x="42" y="3"/>
              </a:cxn>
              <a:cxn ang="0">
                <a:pos x="59" y="19"/>
              </a:cxn>
              <a:cxn ang="0">
                <a:pos x="60" y="21"/>
              </a:cxn>
            </a:cxnLst>
            <a:rect l="0" t="0" r="r" b="b"/>
            <a:pathLst>
              <a:path w="61" h="72">
                <a:moveTo>
                  <a:pt x="61" y="26"/>
                </a:moveTo>
                <a:cubicBezTo>
                  <a:pt x="61" y="68"/>
                  <a:pt x="61" y="68"/>
                  <a:pt x="61" y="68"/>
                </a:cubicBezTo>
                <a:cubicBezTo>
                  <a:pt x="61" y="71"/>
                  <a:pt x="60" y="72"/>
                  <a:pt x="58" y="72"/>
                </a:cubicBezTo>
                <a:cubicBezTo>
                  <a:pt x="4" y="72"/>
                  <a:pt x="4" y="72"/>
                  <a:pt x="4" y="72"/>
                </a:cubicBezTo>
                <a:cubicBezTo>
                  <a:pt x="1" y="72"/>
                  <a:pt x="0" y="71"/>
                  <a:pt x="0" y="68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1" y="0"/>
                  <a:pt x="4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22"/>
                  <a:pt x="36" y="22"/>
                  <a:pt x="36" y="22"/>
                </a:cubicBezTo>
                <a:cubicBezTo>
                  <a:pt x="36" y="24"/>
                  <a:pt x="37" y="26"/>
                  <a:pt x="40" y="26"/>
                </a:cubicBezTo>
                <a:lnTo>
                  <a:pt x="61" y="26"/>
                </a:lnTo>
                <a:close/>
                <a:moveTo>
                  <a:pt x="46" y="32"/>
                </a:moveTo>
                <a:cubicBezTo>
                  <a:pt x="46" y="32"/>
                  <a:pt x="45" y="31"/>
                  <a:pt x="45" y="31"/>
                </a:cubicBezTo>
                <a:cubicBezTo>
                  <a:pt x="16" y="31"/>
                  <a:pt x="16" y="31"/>
                  <a:pt x="16" y="31"/>
                </a:cubicBezTo>
                <a:cubicBezTo>
                  <a:pt x="16" y="31"/>
                  <a:pt x="15" y="32"/>
                  <a:pt x="15" y="32"/>
                </a:cubicBezTo>
                <a:cubicBezTo>
                  <a:pt x="15" y="35"/>
                  <a:pt x="15" y="35"/>
                  <a:pt x="15" y="35"/>
                </a:cubicBezTo>
                <a:cubicBezTo>
                  <a:pt x="15" y="36"/>
                  <a:pt x="16" y="36"/>
                  <a:pt x="16" y="36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36"/>
                  <a:pt x="46" y="36"/>
                  <a:pt x="46" y="35"/>
                </a:cubicBezTo>
                <a:lnTo>
                  <a:pt x="46" y="32"/>
                </a:lnTo>
                <a:close/>
                <a:moveTo>
                  <a:pt x="46" y="43"/>
                </a:moveTo>
                <a:cubicBezTo>
                  <a:pt x="46" y="42"/>
                  <a:pt x="45" y="41"/>
                  <a:pt x="45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16" y="41"/>
                  <a:pt x="15" y="42"/>
                  <a:pt x="15" y="43"/>
                </a:cubicBezTo>
                <a:cubicBezTo>
                  <a:pt x="15" y="45"/>
                  <a:pt x="15" y="45"/>
                  <a:pt x="15" y="45"/>
                </a:cubicBezTo>
                <a:cubicBezTo>
                  <a:pt x="15" y="46"/>
                  <a:pt x="16" y="47"/>
                  <a:pt x="16" y="47"/>
                </a:cubicBezTo>
                <a:cubicBezTo>
                  <a:pt x="45" y="47"/>
                  <a:pt x="45" y="47"/>
                  <a:pt x="45" y="47"/>
                </a:cubicBezTo>
                <a:cubicBezTo>
                  <a:pt x="45" y="47"/>
                  <a:pt x="46" y="46"/>
                  <a:pt x="46" y="45"/>
                </a:cubicBezTo>
                <a:lnTo>
                  <a:pt x="46" y="43"/>
                </a:lnTo>
                <a:close/>
                <a:moveTo>
                  <a:pt x="46" y="53"/>
                </a:moveTo>
                <a:cubicBezTo>
                  <a:pt x="46" y="52"/>
                  <a:pt x="45" y="52"/>
                  <a:pt x="45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5" y="52"/>
                  <a:pt x="15" y="53"/>
                </a:cubicBezTo>
                <a:cubicBezTo>
                  <a:pt x="15" y="56"/>
                  <a:pt x="15" y="56"/>
                  <a:pt x="15" y="56"/>
                </a:cubicBezTo>
                <a:cubicBezTo>
                  <a:pt x="15" y="56"/>
                  <a:pt x="16" y="57"/>
                  <a:pt x="16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57"/>
                  <a:pt x="46" y="56"/>
                  <a:pt x="46" y="56"/>
                </a:cubicBezTo>
                <a:lnTo>
                  <a:pt x="46" y="53"/>
                </a:lnTo>
                <a:close/>
                <a:moveTo>
                  <a:pt x="60" y="21"/>
                </a:moveTo>
                <a:cubicBezTo>
                  <a:pt x="41" y="21"/>
                  <a:pt x="41" y="21"/>
                  <a:pt x="41" y="21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2"/>
                  <a:pt x="42" y="3"/>
                  <a:pt x="42" y="3"/>
                </a:cubicBezTo>
                <a:cubicBezTo>
                  <a:pt x="59" y="19"/>
                  <a:pt x="59" y="19"/>
                  <a:pt x="59" y="19"/>
                </a:cubicBezTo>
                <a:cubicBezTo>
                  <a:pt x="59" y="20"/>
                  <a:pt x="59" y="20"/>
                  <a:pt x="60" y="2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等线" panose="02010600030101010101" charset="-122"/>
              <a:ea typeface="+mn-ea"/>
            </a:endParaRPr>
          </a:p>
        </p:txBody>
      </p:sp>
      <p:sp>
        <p:nvSpPr>
          <p:cNvPr id="195" name="Freeform 21"/>
          <p:cNvSpPr>
            <a:spLocks noEditPoints="1"/>
          </p:cNvSpPr>
          <p:nvPr/>
        </p:nvSpPr>
        <p:spPr bwMode="auto">
          <a:xfrm>
            <a:off x="7589420" y="3182233"/>
            <a:ext cx="401627" cy="586754"/>
          </a:xfrm>
          <a:custGeom>
            <a:avLst/>
            <a:gdLst/>
            <a:ahLst/>
            <a:cxnLst>
              <a:cxn ang="0">
                <a:pos x="35" y="0"/>
              </a:cxn>
              <a:cxn ang="0">
                <a:pos x="0" y="35"/>
              </a:cxn>
              <a:cxn ang="0">
                <a:pos x="16" y="74"/>
              </a:cxn>
              <a:cxn ang="0">
                <a:pos x="35" y="102"/>
              </a:cxn>
              <a:cxn ang="0">
                <a:pos x="54" y="74"/>
              </a:cxn>
              <a:cxn ang="0">
                <a:pos x="70" y="35"/>
              </a:cxn>
              <a:cxn ang="0">
                <a:pos x="35" y="0"/>
              </a:cxn>
              <a:cxn ang="0">
                <a:pos x="43" y="87"/>
              </a:cxn>
              <a:cxn ang="0">
                <a:pos x="27" y="89"/>
              </a:cxn>
              <a:cxn ang="0">
                <a:pos x="26" y="83"/>
              </a:cxn>
              <a:cxn ang="0">
                <a:pos x="26" y="83"/>
              </a:cxn>
              <a:cxn ang="0">
                <a:pos x="45" y="80"/>
              </a:cxn>
              <a:cxn ang="0">
                <a:pos x="44" y="83"/>
              </a:cxn>
              <a:cxn ang="0">
                <a:pos x="43" y="87"/>
              </a:cxn>
              <a:cxn ang="0">
                <a:pos x="25" y="79"/>
              </a:cxn>
              <a:cxn ang="0">
                <a:pos x="23" y="73"/>
              </a:cxn>
              <a:cxn ang="0">
                <a:pos x="47" y="73"/>
              </a:cxn>
              <a:cxn ang="0">
                <a:pos x="46" y="77"/>
              </a:cxn>
              <a:cxn ang="0">
                <a:pos x="25" y="79"/>
              </a:cxn>
              <a:cxn ang="0">
                <a:pos x="35" y="96"/>
              </a:cxn>
              <a:cxn ang="0">
                <a:pos x="29" y="92"/>
              </a:cxn>
              <a:cxn ang="0">
                <a:pos x="42" y="90"/>
              </a:cxn>
              <a:cxn ang="0">
                <a:pos x="35" y="96"/>
              </a:cxn>
              <a:cxn ang="0">
                <a:pos x="50" y="67"/>
              </a:cxn>
              <a:cxn ang="0">
                <a:pos x="20" y="67"/>
              </a:cxn>
              <a:cxn ang="0">
                <a:pos x="15" y="57"/>
              </a:cxn>
              <a:cxn ang="0">
                <a:pos x="6" y="35"/>
              </a:cxn>
              <a:cxn ang="0">
                <a:pos x="35" y="6"/>
              </a:cxn>
              <a:cxn ang="0">
                <a:pos x="64" y="35"/>
              </a:cxn>
              <a:cxn ang="0">
                <a:pos x="55" y="57"/>
              </a:cxn>
              <a:cxn ang="0">
                <a:pos x="50" y="67"/>
              </a:cxn>
              <a:cxn ang="0">
                <a:pos x="50" y="67"/>
              </a:cxn>
              <a:cxn ang="0">
                <a:pos x="50" y="67"/>
              </a:cxn>
            </a:cxnLst>
            <a:rect l="0" t="0" r="r" b="b"/>
            <a:pathLst>
              <a:path w="70" h="102">
                <a:moveTo>
                  <a:pt x="35" y="0"/>
                </a:moveTo>
                <a:cubicBezTo>
                  <a:pt x="16" y="0"/>
                  <a:pt x="0" y="16"/>
                  <a:pt x="0" y="35"/>
                </a:cubicBezTo>
                <a:cubicBezTo>
                  <a:pt x="0" y="48"/>
                  <a:pt x="12" y="62"/>
                  <a:pt x="16" y="74"/>
                </a:cubicBezTo>
                <a:cubicBezTo>
                  <a:pt x="22" y="91"/>
                  <a:pt x="22" y="102"/>
                  <a:pt x="35" y="102"/>
                </a:cubicBezTo>
                <a:cubicBezTo>
                  <a:pt x="49" y="102"/>
                  <a:pt x="48" y="92"/>
                  <a:pt x="54" y="74"/>
                </a:cubicBezTo>
                <a:cubicBezTo>
                  <a:pt x="58" y="62"/>
                  <a:pt x="70" y="48"/>
                  <a:pt x="70" y="35"/>
                </a:cubicBezTo>
                <a:cubicBezTo>
                  <a:pt x="70" y="16"/>
                  <a:pt x="54" y="0"/>
                  <a:pt x="35" y="0"/>
                </a:cubicBezTo>
                <a:close/>
                <a:moveTo>
                  <a:pt x="43" y="87"/>
                </a:moveTo>
                <a:cubicBezTo>
                  <a:pt x="27" y="89"/>
                  <a:pt x="27" y="89"/>
                  <a:pt x="27" y="89"/>
                </a:cubicBezTo>
                <a:cubicBezTo>
                  <a:pt x="27" y="87"/>
                  <a:pt x="26" y="85"/>
                  <a:pt x="26" y="83"/>
                </a:cubicBezTo>
                <a:cubicBezTo>
                  <a:pt x="26" y="83"/>
                  <a:pt x="26" y="83"/>
                  <a:pt x="26" y="83"/>
                </a:cubicBezTo>
                <a:cubicBezTo>
                  <a:pt x="45" y="80"/>
                  <a:pt x="45" y="80"/>
                  <a:pt x="45" y="80"/>
                </a:cubicBezTo>
                <a:cubicBezTo>
                  <a:pt x="45" y="81"/>
                  <a:pt x="45" y="82"/>
                  <a:pt x="44" y="83"/>
                </a:cubicBezTo>
                <a:cubicBezTo>
                  <a:pt x="44" y="84"/>
                  <a:pt x="44" y="86"/>
                  <a:pt x="43" y="87"/>
                </a:cubicBezTo>
                <a:close/>
                <a:moveTo>
                  <a:pt x="25" y="79"/>
                </a:moveTo>
                <a:cubicBezTo>
                  <a:pt x="24" y="78"/>
                  <a:pt x="23" y="76"/>
                  <a:pt x="23" y="73"/>
                </a:cubicBezTo>
                <a:cubicBezTo>
                  <a:pt x="47" y="73"/>
                  <a:pt x="47" y="73"/>
                  <a:pt x="47" y="73"/>
                </a:cubicBezTo>
                <a:cubicBezTo>
                  <a:pt x="47" y="75"/>
                  <a:pt x="47" y="76"/>
                  <a:pt x="46" y="77"/>
                </a:cubicBezTo>
                <a:lnTo>
                  <a:pt x="25" y="79"/>
                </a:lnTo>
                <a:close/>
                <a:moveTo>
                  <a:pt x="35" y="96"/>
                </a:moveTo>
                <a:cubicBezTo>
                  <a:pt x="32" y="96"/>
                  <a:pt x="30" y="95"/>
                  <a:pt x="29" y="92"/>
                </a:cubicBezTo>
                <a:cubicBezTo>
                  <a:pt x="42" y="90"/>
                  <a:pt x="42" y="90"/>
                  <a:pt x="42" y="90"/>
                </a:cubicBezTo>
                <a:cubicBezTo>
                  <a:pt x="40" y="95"/>
                  <a:pt x="39" y="96"/>
                  <a:pt x="35" y="96"/>
                </a:cubicBezTo>
                <a:close/>
                <a:moveTo>
                  <a:pt x="50" y="67"/>
                </a:moveTo>
                <a:cubicBezTo>
                  <a:pt x="20" y="67"/>
                  <a:pt x="20" y="67"/>
                  <a:pt x="20" y="67"/>
                </a:cubicBezTo>
                <a:cubicBezTo>
                  <a:pt x="19" y="64"/>
                  <a:pt x="17" y="60"/>
                  <a:pt x="15" y="57"/>
                </a:cubicBezTo>
                <a:cubicBezTo>
                  <a:pt x="11" y="49"/>
                  <a:pt x="6" y="41"/>
                  <a:pt x="6" y="35"/>
                </a:cubicBezTo>
                <a:cubicBezTo>
                  <a:pt x="6" y="19"/>
                  <a:pt x="19" y="6"/>
                  <a:pt x="35" y="6"/>
                </a:cubicBezTo>
                <a:cubicBezTo>
                  <a:pt x="51" y="6"/>
                  <a:pt x="64" y="19"/>
                  <a:pt x="64" y="35"/>
                </a:cubicBezTo>
                <a:cubicBezTo>
                  <a:pt x="64" y="41"/>
                  <a:pt x="60" y="49"/>
                  <a:pt x="55" y="57"/>
                </a:cubicBezTo>
                <a:cubicBezTo>
                  <a:pt x="53" y="60"/>
                  <a:pt x="52" y="64"/>
                  <a:pt x="50" y="67"/>
                </a:cubicBezTo>
                <a:close/>
                <a:moveTo>
                  <a:pt x="50" y="67"/>
                </a:moveTo>
                <a:cubicBezTo>
                  <a:pt x="50" y="67"/>
                  <a:pt x="50" y="67"/>
                  <a:pt x="50" y="67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等线" panose="02010600030101010101" charset="-122"/>
              <a:ea typeface="+mn-ea"/>
            </a:endParaRPr>
          </a:p>
        </p:txBody>
      </p:sp>
      <p:sp>
        <p:nvSpPr>
          <p:cNvPr id="196" name="Freeform 101"/>
          <p:cNvSpPr>
            <a:spLocks noEditPoints="1"/>
          </p:cNvSpPr>
          <p:nvPr/>
        </p:nvSpPr>
        <p:spPr bwMode="auto">
          <a:xfrm>
            <a:off x="2107486" y="3231922"/>
            <a:ext cx="735494" cy="487376"/>
          </a:xfrm>
          <a:custGeom>
            <a:avLst/>
            <a:gdLst/>
            <a:ahLst/>
            <a:cxnLst>
              <a:cxn ang="0">
                <a:pos x="77" y="43"/>
              </a:cxn>
              <a:cxn ang="0">
                <a:pos x="77" y="47"/>
              </a:cxn>
              <a:cxn ang="0">
                <a:pos x="70" y="51"/>
              </a:cxn>
              <a:cxn ang="0">
                <a:pos x="6" y="51"/>
              </a:cxn>
              <a:cxn ang="0">
                <a:pos x="0" y="47"/>
              </a:cxn>
              <a:cxn ang="0">
                <a:pos x="0" y="43"/>
              </a:cxn>
              <a:cxn ang="0">
                <a:pos x="6" y="43"/>
              </a:cxn>
              <a:cxn ang="0">
                <a:pos x="70" y="43"/>
              </a:cxn>
              <a:cxn ang="0">
                <a:pos x="77" y="43"/>
              </a:cxn>
              <a:cxn ang="0">
                <a:pos x="10" y="34"/>
              </a:cxn>
              <a:cxn ang="0">
                <a:pos x="10" y="6"/>
              </a:cxn>
              <a:cxn ang="0">
                <a:pos x="16" y="0"/>
              </a:cxn>
              <a:cxn ang="0">
                <a:pos x="60" y="0"/>
              </a:cxn>
              <a:cxn ang="0">
                <a:pos x="67" y="6"/>
              </a:cxn>
              <a:cxn ang="0">
                <a:pos x="67" y="34"/>
              </a:cxn>
              <a:cxn ang="0">
                <a:pos x="60" y="41"/>
              </a:cxn>
              <a:cxn ang="0">
                <a:pos x="16" y="41"/>
              </a:cxn>
              <a:cxn ang="0">
                <a:pos x="10" y="34"/>
              </a:cxn>
              <a:cxn ang="0">
                <a:pos x="15" y="34"/>
              </a:cxn>
              <a:cxn ang="0">
                <a:pos x="16" y="36"/>
              </a:cxn>
              <a:cxn ang="0">
                <a:pos x="60" y="36"/>
              </a:cxn>
              <a:cxn ang="0">
                <a:pos x="61" y="34"/>
              </a:cxn>
              <a:cxn ang="0">
                <a:pos x="61" y="6"/>
              </a:cxn>
              <a:cxn ang="0">
                <a:pos x="60" y="5"/>
              </a:cxn>
              <a:cxn ang="0">
                <a:pos x="16" y="5"/>
              </a:cxn>
              <a:cxn ang="0">
                <a:pos x="15" y="6"/>
              </a:cxn>
              <a:cxn ang="0">
                <a:pos x="15" y="34"/>
              </a:cxn>
              <a:cxn ang="0">
                <a:pos x="42" y="47"/>
              </a:cxn>
              <a:cxn ang="0">
                <a:pos x="42" y="46"/>
              </a:cxn>
              <a:cxn ang="0">
                <a:pos x="35" y="46"/>
              </a:cxn>
              <a:cxn ang="0">
                <a:pos x="34" y="47"/>
              </a:cxn>
              <a:cxn ang="0">
                <a:pos x="35" y="47"/>
              </a:cxn>
              <a:cxn ang="0">
                <a:pos x="42" y="47"/>
              </a:cxn>
              <a:cxn ang="0">
                <a:pos x="42" y="47"/>
              </a:cxn>
            </a:cxnLst>
            <a:rect l="0" t="0" r="r" b="b"/>
            <a:pathLst>
              <a:path w="77" h="51">
                <a:moveTo>
                  <a:pt x="77" y="43"/>
                </a:moveTo>
                <a:cubicBezTo>
                  <a:pt x="77" y="47"/>
                  <a:pt x="77" y="47"/>
                  <a:pt x="77" y="47"/>
                </a:cubicBezTo>
                <a:cubicBezTo>
                  <a:pt x="77" y="49"/>
                  <a:pt x="74" y="51"/>
                  <a:pt x="70" y="51"/>
                </a:cubicBezTo>
                <a:cubicBezTo>
                  <a:pt x="6" y="51"/>
                  <a:pt x="6" y="51"/>
                  <a:pt x="6" y="51"/>
                </a:cubicBezTo>
                <a:cubicBezTo>
                  <a:pt x="3" y="51"/>
                  <a:pt x="0" y="49"/>
                  <a:pt x="0" y="47"/>
                </a:cubicBezTo>
                <a:cubicBezTo>
                  <a:pt x="0" y="43"/>
                  <a:pt x="0" y="43"/>
                  <a:pt x="0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70" y="43"/>
                  <a:pt x="70" y="43"/>
                  <a:pt x="70" y="43"/>
                </a:cubicBezTo>
                <a:lnTo>
                  <a:pt x="77" y="43"/>
                </a:lnTo>
                <a:close/>
                <a:moveTo>
                  <a:pt x="10" y="34"/>
                </a:moveTo>
                <a:cubicBezTo>
                  <a:pt x="10" y="6"/>
                  <a:pt x="10" y="6"/>
                  <a:pt x="10" y="6"/>
                </a:cubicBezTo>
                <a:cubicBezTo>
                  <a:pt x="10" y="2"/>
                  <a:pt x="13" y="0"/>
                  <a:pt x="16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4" y="0"/>
                  <a:pt x="67" y="2"/>
                  <a:pt x="67" y="6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8"/>
                  <a:pt x="64" y="41"/>
                  <a:pt x="60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13" y="41"/>
                  <a:pt x="10" y="38"/>
                  <a:pt x="10" y="34"/>
                </a:cubicBezTo>
                <a:close/>
                <a:moveTo>
                  <a:pt x="15" y="34"/>
                </a:moveTo>
                <a:cubicBezTo>
                  <a:pt x="15" y="35"/>
                  <a:pt x="16" y="36"/>
                  <a:pt x="16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1" y="36"/>
                  <a:pt x="61" y="35"/>
                  <a:pt x="61" y="34"/>
                </a:cubicBezTo>
                <a:cubicBezTo>
                  <a:pt x="61" y="6"/>
                  <a:pt x="61" y="6"/>
                  <a:pt x="61" y="6"/>
                </a:cubicBezTo>
                <a:cubicBezTo>
                  <a:pt x="61" y="5"/>
                  <a:pt x="61" y="5"/>
                  <a:pt x="60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5"/>
                  <a:pt x="15" y="6"/>
                </a:cubicBezTo>
                <a:lnTo>
                  <a:pt x="15" y="34"/>
                </a:lnTo>
                <a:close/>
                <a:moveTo>
                  <a:pt x="42" y="47"/>
                </a:moveTo>
                <a:cubicBezTo>
                  <a:pt x="42" y="46"/>
                  <a:pt x="42" y="46"/>
                  <a:pt x="42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35" y="46"/>
                  <a:pt x="34" y="46"/>
                  <a:pt x="34" y="47"/>
                </a:cubicBezTo>
                <a:cubicBezTo>
                  <a:pt x="34" y="47"/>
                  <a:pt x="35" y="47"/>
                  <a:pt x="35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等线" panose="02010600030101010101" charset="-122"/>
              <a:ea typeface="+mn-ea"/>
            </a:endParaRPr>
          </a:p>
        </p:txBody>
      </p:sp>
      <p:sp>
        <p:nvSpPr>
          <p:cNvPr id="197" name="Freeform 74"/>
          <p:cNvSpPr>
            <a:spLocks noEditPoints="1"/>
          </p:cNvSpPr>
          <p:nvPr/>
        </p:nvSpPr>
        <p:spPr bwMode="auto">
          <a:xfrm>
            <a:off x="4334270" y="3260609"/>
            <a:ext cx="554382" cy="430003"/>
          </a:xfrm>
          <a:custGeom>
            <a:avLst/>
            <a:gdLst/>
            <a:ahLst/>
            <a:cxnLst>
              <a:cxn ang="0">
                <a:pos x="66" y="17"/>
              </a:cxn>
              <a:cxn ang="0">
                <a:pos x="47" y="30"/>
              </a:cxn>
              <a:cxn ang="0">
                <a:pos x="37" y="36"/>
              </a:cxn>
              <a:cxn ang="0">
                <a:pos x="36" y="36"/>
              </a:cxn>
              <a:cxn ang="0">
                <a:pos x="36" y="36"/>
              </a:cxn>
              <a:cxn ang="0">
                <a:pos x="26" y="30"/>
              </a:cxn>
              <a:cxn ang="0">
                <a:pos x="7" y="17"/>
              </a:cxn>
              <a:cxn ang="0">
                <a:pos x="0" y="7"/>
              </a:cxn>
              <a:cxn ang="0">
                <a:pos x="7" y="0"/>
              </a:cxn>
              <a:cxn ang="0">
                <a:pos x="66" y="0"/>
              </a:cxn>
              <a:cxn ang="0">
                <a:pos x="72" y="6"/>
              </a:cxn>
              <a:cxn ang="0">
                <a:pos x="66" y="17"/>
              </a:cxn>
              <a:cxn ang="0">
                <a:pos x="72" y="50"/>
              </a:cxn>
              <a:cxn ang="0">
                <a:pos x="66" y="56"/>
              </a:cxn>
              <a:cxn ang="0">
                <a:pos x="7" y="56"/>
              </a:cxn>
              <a:cxn ang="0">
                <a:pos x="0" y="50"/>
              </a:cxn>
              <a:cxn ang="0">
                <a:pos x="0" y="18"/>
              </a:cxn>
              <a:cxn ang="0">
                <a:pos x="5" y="21"/>
              </a:cxn>
              <a:cxn ang="0">
                <a:pos x="24" y="35"/>
              </a:cxn>
              <a:cxn ang="0">
                <a:pos x="36" y="41"/>
              </a:cxn>
              <a:cxn ang="0">
                <a:pos x="36" y="41"/>
              </a:cxn>
              <a:cxn ang="0">
                <a:pos x="37" y="41"/>
              </a:cxn>
              <a:cxn ang="0">
                <a:pos x="48" y="35"/>
              </a:cxn>
              <a:cxn ang="0">
                <a:pos x="68" y="21"/>
              </a:cxn>
              <a:cxn ang="0">
                <a:pos x="72" y="18"/>
              </a:cxn>
              <a:cxn ang="0">
                <a:pos x="72" y="50"/>
              </a:cxn>
            </a:cxnLst>
            <a:rect l="0" t="0" r="r" b="b"/>
            <a:pathLst>
              <a:path w="72" h="56">
                <a:moveTo>
                  <a:pt x="66" y="17"/>
                </a:moveTo>
                <a:cubicBezTo>
                  <a:pt x="59" y="21"/>
                  <a:pt x="53" y="26"/>
                  <a:pt x="47" y="30"/>
                </a:cubicBezTo>
                <a:cubicBezTo>
                  <a:pt x="44" y="32"/>
                  <a:pt x="40" y="36"/>
                  <a:pt x="37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3" y="36"/>
                  <a:pt x="29" y="32"/>
                  <a:pt x="26" y="30"/>
                </a:cubicBezTo>
                <a:cubicBezTo>
                  <a:pt x="20" y="26"/>
                  <a:pt x="14" y="21"/>
                  <a:pt x="7" y="17"/>
                </a:cubicBezTo>
                <a:cubicBezTo>
                  <a:pt x="5" y="15"/>
                  <a:pt x="0" y="11"/>
                  <a:pt x="0" y="7"/>
                </a:cubicBezTo>
                <a:cubicBezTo>
                  <a:pt x="0" y="3"/>
                  <a:pt x="3" y="0"/>
                  <a:pt x="7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70" y="0"/>
                  <a:pt x="72" y="2"/>
                  <a:pt x="72" y="6"/>
                </a:cubicBezTo>
                <a:cubicBezTo>
                  <a:pt x="72" y="11"/>
                  <a:pt x="69" y="15"/>
                  <a:pt x="66" y="17"/>
                </a:cubicBezTo>
                <a:close/>
                <a:moveTo>
                  <a:pt x="72" y="50"/>
                </a:moveTo>
                <a:cubicBezTo>
                  <a:pt x="72" y="53"/>
                  <a:pt x="70" y="56"/>
                  <a:pt x="66" y="56"/>
                </a:cubicBezTo>
                <a:cubicBezTo>
                  <a:pt x="7" y="56"/>
                  <a:pt x="7" y="56"/>
                  <a:pt x="7" y="56"/>
                </a:cubicBezTo>
                <a:cubicBezTo>
                  <a:pt x="3" y="56"/>
                  <a:pt x="0" y="53"/>
                  <a:pt x="0" y="50"/>
                </a:cubicBezTo>
                <a:cubicBezTo>
                  <a:pt x="0" y="18"/>
                  <a:pt x="0" y="18"/>
                  <a:pt x="0" y="18"/>
                </a:cubicBezTo>
                <a:cubicBezTo>
                  <a:pt x="2" y="19"/>
                  <a:pt x="3" y="20"/>
                  <a:pt x="5" y="21"/>
                </a:cubicBezTo>
                <a:cubicBezTo>
                  <a:pt x="11" y="26"/>
                  <a:pt x="18" y="30"/>
                  <a:pt x="24" y="35"/>
                </a:cubicBezTo>
                <a:cubicBezTo>
                  <a:pt x="28" y="38"/>
                  <a:pt x="32" y="41"/>
                  <a:pt x="36" y="41"/>
                </a:cubicBezTo>
                <a:cubicBezTo>
                  <a:pt x="36" y="41"/>
                  <a:pt x="36" y="41"/>
                  <a:pt x="36" y="41"/>
                </a:cubicBezTo>
                <a:cubicBezTo>
                  <a:pt x="37" y="41"/>
                  <a:pt x="37" y="41"/>
                  <a:pt x="37" y="41"/>
                </a:cubicBezTo>
                <a:cubicBezTo>
                  <a:pt x="41" y="41"/>
                  <a:pt x="45" y="38"/>
                  <a:pt x="48" y="35"/>
                </a:cubicBezTo>
                <a:cubicBezTo>
                  <a:pt x="55" y="30"/>
                  <a:pt x="62" y="26"/>
                  <a:pt x="68" y="21"/>
                </a:cubicBezTo>
                <a:cubicBezTo>
                  <a:pt x="70" y="20"/>
                  <a:pt x="71" y="19"/>
                  <a:pt x="72" y="18"/>
                </a:cubicBezTo>
                <a:lnTo>
                  <a:pt x="72" y="5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等线" panose="02010600030101010101" charset="-122"/>
              <a:ea typeface="+mn-ea"/>
            </a:endParaRPr>
          </a:p>
        </p:txBody>
      </p:sp>
      <p:grpSp>
        <p:nvGrpSpPr>
          <p:cNvPr id="198" name="组合 197"/>
          <p:cNvGrpSpPr/>
          <p:nvPr/>
        </p:nvGrpSpPr>
        <p:grpSpPr>
          <a:xfrm>
            <a:off x="1205153" y="3167127"/>
            <a:ext cx="542181" cy="616967"/>
            <a:chOff x="1189682" y="2241840"/>
            <a:chExt cx="542181" cy="616967"/>
          </a:xfrm>
          <a:solidFill>
            <a:schemeClr val="bg1"/>
          </a:solidFill>
        </p:grpSpPr>
        <p:sp>
          <p:nvSpPr>
            <p:cNvPr id="199" name="Freeform 68"/>
            <p:cNvSpPr>
              <a:spLocks noEditPoints="1"/>
            </p:cNvSpPr>
            <p:nvPr/>
          </p:nvSpPr>
          <p:spPr bwMode="auto">
            <a:xfrm>
              <a:off x="1189682" y="2241840"/>
              <a:ext cx="246787" cy="448704"/>
            </a:xfrm>
            <a:custGeom>
              <a:avLst/>
              <a:gdLst>
                <a:gd name="T0" fmla="*/ 50 w 50"/>
                <a:gd name="T1" fmla="*/ 83 h 90"/>
                <a:gd name="T2" fmla="*/ 50 w 50"/>
                <a:gd name="T3" fmla="*/ 7 h 90"/>
                <a:gd name="T4" fmla="*/ 44 w 50"/>
                <a:gd name="T5" fmla="*/ 0 h 90"/>
                <a:gd name="T6" fmla="*/ 6 w 50"/>
                <a:gd name="T7" fmla="*/ 0 h 90"/>
                <a:gd name="T8" fmla="*/ 0 w 50"/>
                <a:gd name="T9" fmla="*/ 7 h 90"/>
                <a:gd name="T10" fmla="*/ 0 w 50"/>
                <a:gd name="T11" fmla="*/ 83 h 90"/>
                <a:gd name="T12" fmla="*/ 6 w 50"/>
                <a:gd name="T13" fmla="*/ 90 h 90"/>
                <a:gd name="T14" fmla="*/ 44 w 50"/>
                <a:gd name="T15" fmla="*/ 90 h 90"/>
                <a:gd name="T16" fmla="*/ 50 w 50"/>
                <a:gd name="T17" fmla="*/ 83 h 90"/>
                <a:gd name="T18" fmla="*/ 39 w 50"/>
                <a:gd name="T19" fmla="*/ 5 h 90"/>
                <a:gd name="T20" fmla="*/ 41 w 50"/>
                <a:gd name="T21" fmla="*/ 6 h 90"/>
                <a:gd name="T22" fmla="*/ 39 w 50"/>
                <a:gd name="T23" fmla="*/ 8 h 90"/>
                <a:gd name="T24" fmla="*/ 38 w 50"/>
                <a:gd name="T25" fmla="*/ 6 h 90"/>
                <a:gd name="T26" fmla="*/ 39 w 50"/>
                <a:gd name="T27" fmla="*/ 5 h 90"/>
                <a:gd name="T28" fmla="*/ 16 w 50"/>
                <a:gd name="T29" fmla="*/ 5 h 90"/>
                <a:gd name="T30" fmla="*/ 34 w 50"/>
                <a:gd name="T31" fmla="*/ 5 h 90"/>
                <a:gd name="T32" fmla="*/ 34 w 50"/>
                <a:gd name="T33" fmla="*/ 7 h 90"/>
                <a:gd name="T34" fmla="*/ 16 w 50"/>
                <a:gd name="T35" fmla="*/ 7 h 90"/>
                <a:gd name="T36" fmla="*/ 16 w 50"/>
                <a:gd name="T37" fmla="*/ 5 h 90"/>
                <a:gd name="T38" fmla="*/ 5 w 50"/>
                <a:gd name="T39" fmla="*/ 69 h 90"/>
                <a:gd name="T40" fmla="*/ 5 w 50"/>
                <a:gd name="T41" fmla="*/ 11 h 90"/>
                <a:gd name="T42" fmla="*/ 45 w 50"/>
                <a:gd name="T43" fmla="*/ 11 h 90"/>
                <a:gd name="T44" fmla="*/ 45 w 50"/>
                <a:gd name="T45" fmla="*/ 69 h 90"/>
                <a:gd name="T46" fmla="*/ 5 w 50"/>
                <a:gd name="T47" fmla="*/ 69 h 90"/>
                <a:gd name="T48" fmla="*/ 25 w 50"/>
                <a:gd name="T49" fmla="*/ 83 h 90"/>
                <a:gd name="T50" fmla="*/ 21 w 50"/>
                <a:gd name="T51" fmla="*/ 79 h 90"/>
                <a:gd name="T52" fmla="*/ 25 w 50"/>
                <a:gd name="T53" fmla="*/ 75 h 90"/>
                <a:gd name="T54" fmla="*/ 29 w 50"/>
                <a:gd name="T55" fmla="*/ 79 h 90"/>
                <a:gd name="T56" fmla="*/ 25 w 50"/>
                <a:gd name="T57" fmla="*/ 8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" h="90">
                  <a:moveTo>
                    <a:pt x="50" y="83"/>
                  </a:moveTo>
                  <a:cubicBezTo>
                    <a:pt x="50" y="7"/>
                    <a:pt x="50" y="7"/>
                    <a:pt x="50" y="7"/>
                  </a:cubicBezTo>
                  <a:cubicBezTo>
                    <a:pt x="50" y="3"/>
                    <a:pt x="47" y="0"/>
                    <a:pt x="4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7"/>
                    <a:pt x="3" y="90"/>
                    <a:pt x="6" y="90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7" y="90"/>
                    <a:pt x="50" y="87"/>
                    <a:pt x="50" y="83"/>
                  </a:cubicBezTo>
                  <a:close/>
                  <a:moveTo>
                    <a:pt x="39" y="5"/>
                  </a:moveTo>
                  <a:cubicBezTo>
                    <a:pt x="40" y="5"/>
                    <a:pt x="41" y="5"/>
                    <a:pt x="41" y="6"/>
                  </a:cubicBezTo>
                  <a:cubicBezTo>
                    <a:pt x="41" y="7"/>
                    <a:pt x="40" y="8"/>
                    <a:pt x="39" y="8"/>
                  </a:cubicBezTo>
                  <a:cubicBezTo>
                    <a:pt x="38" y="8"/>
                    <a:pt x="38" y="7"/>
                    <a:pt x="38" y="6"/>
                  </a:cubicBezTo>
                  <a:cubicBezTo>
                    <a:pt x="38" y="5"/>
                    <a:pt x="38" y="5"/>
                    <a:pt x="39" y="5"/>
                  </a:cubicBezTo>
                  <a:close/>
                  <a:moveTo>
                    <a:pt x="16" y="5"/>
                  </a:moveTo>
                  <a:cubicBezTo>
                    <a:pt x="34" y="5"/>
                    <a:pt x="34" y="5"/>
                    <a:pt x="34" y="5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16" y="7"/>
                    <a:pt x="16" y="7"/>
                    <a:pt x="16" y="7"/>
                  </a:cubicBezTo>
                  <a:lnTo>
                    <a:pt x="16" y="5"/>
                  </a:lnTo>
                  <a:close/>
                  <a:moveTo>
                    <a:pt x="5" y="69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69"/>
                    <a:pt x="45" y="69"/>
                    <a:pt x="45" y="69"/>
                  </a:cubicBezTo>
                  <a:lnTo>
                    <a:pt x="5" y="69"/>
                  </a:lnTo>
                  <a:close/>
                  <a:moveTo>
                    <a:pt x="25" y="83"/>
                  </a:moveTo>
                  <a:cubicBezTo>
                    <a:pt x="23" y="83"/>
                    <a:pt x="21" y="81"/>
                    <a:pt x="21" y="79"/>
                  </a:cubicBezTo>
                  <a:cubicBezTo>
                    <a:pt x="21" y="77"/>
                    <a:pt x="23" y="75"/>
                    <a:pt x="25" y="75"/>
                  </a:cubicBezTo>
                  <a:cubicBezTo>
                    <a:pt x="27" y="75"/>
                    <a:pt x="29" y="77"/>
                    <a:pt x="29" y="79"/>
                  </a:cubicBezTo>
                  <a:cubicBezTo>
                    <a:pt x="29" y="81"/>
                    <a:pt x="27" y="83"/>
                    <a:pt x="25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等线" panose="02010600030101010101" charset="-122"/>
                <a:ea typeface="+mn-ea"/>
              </a:endParaRPr>
            </a:p>
          </p:txBody>
        </p:sp>
        <p:sp>
          <p:nvSpPr>
            <p:cNvPr id="200" name="Freeform 69"/>
            <p:cNvSpPr>
              <a:spLocks noEditPoints="1"/>
            </p:cNvSpPr>
            <p:nvPr/>
          </p:nvSpPr>
          <p:spPr bwMode="auto">
            <a:xfrm>
              <a:off x="1477598" y="2410103"/>
              <a:ext cx="254265" cy="448704"/>
            </a:xfrm>
            <a:custGeom>
              <a:avLst/>
              <a:gdLst>
                <a:gd name="T0" fmla="*/ 44 w 51"/>
                <a:gd name="T1" fmla="*/ 0 h 90"/>
                <a:gd name="T2" fmla="*/ 7 w 51"/>
                <a:gd name="T3" fmla="*/ 0 h 90"/>
                <a:gd name="T4" fmla="*/ 0 w 51"/>
                <a:gd name="T5" fmla="*/ 7 h 90"/>
                <a:gd name="T6" fmla="*/ 0 w 51"/>
                <a:gd name="T7" fmla="*/ 83 h 90"/>
                <a:gd name="T8" fmla="*/ 7 w 51"/>
                <a:gd name="T9" fmla="*/ 90 h 90"/>
                <a:gd name="T10" fmla="*/ 44 w 51"/>
                <a:gd name="T11" fmla="*/ 90 h 90"/>
                <a:gd name="T12" fmla="*/ 51 w 51"/>
                <a:gd name="T13" fmla="*/ 83 h 90"/>
                <a:gd name="T14" fmla="*/ 51 w 51"/>
                <a:gd name="T15" fmla="*/ 7 h 90"/>
                <a:gd name="T16" fmla="*/ 44 w 51"/>
                <a:gd name="T17" fmla="*/ 0 h 90"/>
                <a:gd name="T18" fmla="*/ 40 w 51"/>
                <a:gd name="T19" fmla="*/ 5 h 90"/>
                <a:gd name="T20" fmla="*/ 42 w 51"/>
                <a:gd name="T21" fmla="*/ 6 h 90"/>
                <a:gd name="T22" fmla="*/ 40 w 51"/>
                <a:gd name="T23" fmla="*/ 8 h 90"/>
                <a:gd name="T24" fmla="*/ 38 w 51"/>
                <a:gd name="T25" fmla="*/ 6 h 90"/>
                <a:gd name="T26" fmla="*/ 40 w 51"/>
                <a:gd name="T27" fmla="*/ 5 h 90"/>
                <a:gd name="T28" fmla="*/ 17 w 51"/>
                <a:gd name="T29" fmla="*/ 5 h 90"/>
                <a:gd name="T30" fmla="*/ 34 w 51"/>
                <a:gd name="T31" fmla="*/ 5 h 90"/>
                <a:gd name="T32" fmla="*/ 34 w 51"/>
                <a:gd name="T33" fmla="*/ 7 h 90"/>
                <a:gd name="T34" fmla="*/ 17 w 51"/>
                <a:gd name="T35" fmla="*/ 7 h 90"/>
                <a:gd name="T36" fmla="*/ 17 w 51"/>
                <a:gd name="T37" fmla="*/ 5 h 90"/>
                <a:gd name="T38" fmla="*/ 26 w 51"/>
                <a:gd name="T39" fmla="*/ 83 h 90"/>
                <a:gd name="T40" fmla="*/ 21 w 51"/>
                <a:gd name="T41" fmla="*/ 79 h 90"/>
                <a:gd name="T42" fmla="*/ 26 w 51"/>
                <a:gd name="T43" fmla="*/ 75 h 90"/>
                <a:gd name="T44" fmla="*/ 30 w 51"/>
                <a:gd name="T45" fmla="*/ 79 h 90"/>
                <a:gd name="T46" fmla="*/ 26 w 51"/>
                <a:gd name="T47" fmla="*/ 83 h 90"/>
                <a:gd name="T48" fmla="*/ 46 w 51"/>
                <a:gd name="T49" fmla="*/ 69 h 90"/>
                <a:gd name="T50" fmla="*/ 5 w 51"/>
                <a:gd name="T51" fmla="*/ 69 h 90"/>
                <a:gd name="T52" fmla="*/ 5 w 51"/>
                <a:gd name="T53" fmla="*/ 11 h 90"/>
                <a:gd name="T54" fmla="*/ 46 w 51"/>
                <a:gd name="T55" fmla="*/ 11 h 90"/>
                <a:gd name="T56" fmla="*/ 46 w 51"/>
                <a:gd name="T57" fmla="*/ 6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90">
                  <a:moveTo>
                    <a:pt x="44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7"/>
                    <a:pt x="3" y="90"/>
                    <a:pt x="7" y="90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8" y="90"/>
                    <a:pt x="51" y="87"/>
                    <a:pt x="51" y="83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3"/>
                    <a:pt x="48" y="0"/>
                    <a:pt x="44" y="0"/>
                  </a:cubicBezTo>
                  <a:close/>
                  <a:moveTo>
                    <a:pt x="40" y="5"/>
                  </a:moveTo>
                  <a:cubicBezTo>
                    <a:pt x="41" y="5"/>
                    <a:pt x="42" y="5"/>
                    <a:pt x="42" y="6"/>
                  </a:cubicBezTo>
                  <a:cubicBezTo>
                    <a:pt x="42" y="7"/>
                    <a:pt x="41" y="8"/>
                    <a:pt x="40" y="8"/>
                  </a:cubicBezTo>
                  <a:cubicBezTo>
                    <a:pt x="39" y="8"/>
                    <a:pt x="38" y="7"/>
                    <a:pt x="38" y="6"/>
                  </a:cubicBezTo>
                  <a:cubicBezTo>
                    <a:pt x="38" y="5"/>
                    <a:pt x="39" y="5"/>
                    <a:pt x="40" y="5"/>
                  </a:cubicBezTo>
                  <a:close/>
                  <a:moveTo>
                    <a:pt x="17" y="5"/>
                  </a:moveTo>
                  <a:cubicBezTo>
                    <a:pt x="34" y="5"/>
                    <a:pt x="34" y="5"/>
                    <a:pt x="34" y="5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17" y="7"/>
                    <a:pt x="17" y="7"/>
                    <a:pt x="17" y="7"/>
                  </a:cubicBezTo>
                  <a:lnTo>
                    <a:pt x="17" y="5"/>
                  </a:lnTo>
                  <a:close/>
                  <a:moveTo>
                    <a:pt x="26" y="83"/>
                  </a:moveTo>
                  <a:cubicBezTo>
                    <a:pt x="23" y="83"/>
                    <a:pt x="21" y="81"/>
                    <a:pt x="21" y="79"/>
                  </a:cubicBezTo>
                  <a:cubicBezTo>
                    <a:pt x="21" y="77"/>
                    <a:pt x="23" y="75"/>
                    <a:pt x="26" y="75"/>
                  </a:cubicBezTo>
                  <a:cubicBezTo>
                    <a:pt x="28" y="75"/>
                    <a:pt x="30" y="77"/>
                    <a:pt x="30" y="79"/>
                  </a:cubicBezTo>
                  <a:cubicBezTo>
                    <a:pt x="30" y="81"/>
                    <a:pt x="28" y="83"/>
                    <a:pt x="26" y="83"/>
                  </a:cubicBezTo>
                  <a:close/>
                  <a:moveTo>
                    <a:pt x="46" y="69"/>
                  </a:moveTo>
                  <a:cubicBezTo>
                    <a:pt x="5" y="69"/>
                    <a:pt x="5" y="69"/>
                    <a:pt x="5" y="69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6" y="11"/>
                    <a:pt x="46" y="11"/>
                    <a:pt x="46" y="11"/>
                  </a:cubicBezTo>
                  <a:lnTo>
                    <a:pt x="46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等线" panose="02010600030101010101" charset="-122"/>
                <a:ea typeface="+mn-ea"/>
              </a:endParaRPr>
            </a:p>
          </p:txBody>
        </p:sp>
        <p:sp>
          <p:nvSpPr>
            <p:cNvPr id="201" name="Freeform 70"/>
            <p:cNvSpPr/>
            <p:nvPr/>
          </p:nvSpPr>
          <p:spPr bwMode="auto">
            <a:xfrm>
              <a:off x="1458903" y="2268014"/>
              <a:ext cx="149567" cy="123395"/>
            </a:xfrm>
            <a:custGeom>
              <a:avLst/>
              <a:gdLst>
                <a:gd name="T0" fmla="*/ 32 w 40"/>
                <a:gd name="T1" fmla="*/ 33 h 33"/>
                <a:gd name="T2" fmla="*/ 40 w 40"/>
                <a:gd name="T3" fmla="*/ 33 h 33"/>
                <a:gd name="T4" fmla="*/ 40 w 40"/>
                <a:gd name="T5" fmla="*/ 8 h 33"/>
                <a:gd name="T6" fmla="*/ 40 w 40"/>
                <a:gd name="T7" fmla="*/ 0 h 33"/>
                <a:gd name="T8" fmla="*/ 32 w 40"/>
                <a:gd name="T9" fmla="*/ 0 h 33"/>
                <a:gd name="T10" fmla="*/ 0 w 40"/>
                <a:gd name="T11" fmla="*/ 0 h 33"/>
                <a:gd name="T12" fmla="*/ 0 w 40"/>
                <a:gd name="T13" fmla="*/ 8 h 33"/>
                <a:gd name="T14" fmla="*/ 32 w 40"/>
                <a:gd name="T15" fmla="*/ 8 h 33"/>
                <a:gd name="T16" fmla="*/ 32 w 40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33">
                  <a:moveTo>
                    <a:pt x="32" y="33"/>
                  </a:moveTo>
                  <a:lnTo>
                    <a:pt x="40" y="33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32" y="8"/>
                  </a:lnTo>
                  <a:lnTo>
                    <a:pt x="32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等线" panose="02010600030101010101" charset="-122"/>
                <a:ea typeface="+mn-ea"/>
              </a:endParaRPr>
            </a:p>
          </p:txBody>
        </p:sp>
        <p:sp>
          <p:nvSpPr>
            <p:cNvPr id="202" name="Freeform 71"/>
            <p:cNvSpPr/>
            <p:nvPr/>
          </p:nvSpPr>
          <p:spPr bwMode="auto">
            <a:xfrm>
              <a:off x="1324293" y="2716717"/>
              <a:ext cx="123395" cy="123395"/>
            </a:xfrm>
            <a:custGeom>
              <a:avLst/>
              <a:gdLst>
                <a:gd name="T0" fmla="*/ 8 w 33"/>
                <a:gd name="T1" fmla="*/ 0 h 33"/>
                <a:gd name="T2" fmla="*/ 0 w 33"/>
                <a:gd name="T3" fmla="*/ 0 h 33"/>
                <a:gd name="T4" fmla="*/ 0 w 33"/>
                <a:gd name="T5" fmla="*/ 25 h 33"/>
                <a:gd name="T6" fmla="*/ 0 w 33"/>
                <a:gd name="T7" fmla="*/ 33 h 33"/>
                <a:gd name="T8" fmla="*/ 8 w 33"/>
                <a:gd name="T9" fmla="*/ 33 h 33"/>
                <a:gd name="T10" fmla="*/ 33 w 33"/>
                <a:gd name="T11" fmla="*/ 33 h 33"/>
                <a:gd name="T12" fmla="*/ 33 w 33"/>
                <a:gd name="T13" fmla="*/ 25 h 33"/>
                <a:gd name="T14" fmla="*/ 8 w 33"/>
                <a:gd name="T15" fmla="*/ 25 h 33"/>
                <a:gd name="T16" fmla="*/ 8 w 33"/>
                <a:gd name="T1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8" y="0"/>
                  </a:moveTo>
                  <a:lnTo>
                    <a:pt x="0" y="0"/>
                  </a:lnTo>
                  <a:lnTo>
                    <a:pt x="0" y="25"/>
                  </a:lnTo>
                  <a:lnTo>
                    <a:pt x="0" y="33"/>
                  </a:lnTo>
                  <a:lnTo>
                    <a:pt x="8" y="33"/>
                  </a:lnTo>
                  <a:lnTo>
                    <a:pt x="33" y="33"/>
                  </a:lnTo>
                  <a:lnTo>
                    <a:pt x="33" y="25"/>
                  </a:lnTo>
                  <a:lnTo>
                    <a:pt x="8" y="25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等线" panose="02010600030101010101" charset="-122"/>
                <a:ea typeface="+mn-ea"/>
              </a:endParaRPr>
            </a:p>
          </p:txBody>
        </p:sp>
      </p:grpSp>
      <p:sp>
        <p:nvSpPr>
          <p:cNvPr id="203" name="Freeform 178"/>
          <p:cNvSpPr>
            <a:spLocks noEditPoints="1"/>
          </p:cNvSpPr>
          <p:nvPr/>
        </p:nvSpPr>
        <p:spPr bwMode="auto">
          <a:xfrm>
            <a:off x="9381768" y="3241009"/>
            <a:ext cx="622974" cy="469202"/>
          </a:xfrm>
          <a:custGeom>
            <a:avLst/>
            <a:gdLst/>
            <a:ahLst/>
            <a:cxnLst>
              <a:cxn ang="0">
                <a:pos x="158" y="119"/>
              </a:cxn>
              <a:cxn ang="0">
                <a:pos x="0" y="119"/>
              </a:cxn>
              <a:cxn ang="0">
                <a:pos x="0" y="0"/>
              </a:cxn>
              <a:cxn ang="0">
                <a:pos x="9" y="0"/>
              </a:cxn>
              <a:cxn ang="0">
                <a:pos x="9" y="108"/>
              </a:cxn>
              <a:cxn ang="0">
                <a:pos x="158" y="108"/>
              </a:cxn>
              <a:cxn ang="0">
                <a:pos x="158" y="119"/>
              </a:cxn>
              <a:cxn ang="0">
                <a:pos x="50" y="99"/>
              </a:cxn>
              <a:cxn ang="0">
                <a:pos x="29" y="99"/>
              </a:cxn>
              <a:cxn ang="0">
                <a:pos x="29" y="60"/>
              </a:cxn>
              <a:cxn ang="0">
                <a:pos x="50" y="60"/>
              </a:cxn>
              <a:cxn ang="0">
                <a:pos x="50" y="99"/>
              </a:cxn>
              <a:cxn ang="0">
                <a:pos x="78" y="99"/>
              </a:cxn>
              <a:cxn ang="0">
                <a:pos x="59" y="99"/>
              </a:cxn>
              <a:cxn ang="0">
                <a:pos x="59" y="19"/>
              </a:cxn>
              <a:cxn ang="0">
                <a:pos x="78" y="19"/>
              </a:cxn>
              <a:cxn ang="0">
                <a:pos x="78" y="99"/>
              </a:cxn>
              <a:cxn ang="0">
                <a:pos x="109" y="99"/>
              </a:cxn>
              <a:cxn ang="0">
                <a:pos x="89" y="99"/>
              </a:cxn>
              <a:cxn ang="0">
                <a:pos x="89" y="39"/>
              </a:cxn>
              <a:cxn ang="0">
                <a:pos x="109" y="39"/>
              </a:cxn>
              <a:cxn ang="0">
                <a:pos x="109" y="99"/>
              </a:cxn>
              <a:cxn ang="0">
                <a:pos x="139" y="99"/>
              </a:cxn>
              <a:cxn ang="0">
                <a:pos x="119" y="99"/>
              </a:cxn>
              <a:cxn ang="0">
                <a:pos x="119" y="11"/>
              </a:cxn>
              <a:cxn ang="0">
                <a:pos x="139" y="11"/>
              </a:cxn>
              <a:cxn ang="0">
                <a:pos x="139" y="99"/>
              </a:cxn>
            </a:cxnLst>
            <a:rect l="0" t="0" r="r" b="b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9" y="0"/>
                </a:lnTo>
                <a:lnTo>
                  <a:pt x="9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50" y="99"/>
                </a:moveTo>
                <a:lnTo>
                  <a:pt x="29" y="99"/>
                </a:lnTo>
                <a:lnTo>
                  <a:pt x="29" y="60"/>
                </a:lnTo>
                <a:lnTo>
                  <a:pt x="50" y="60"/>
                </a:lnTo>
                <a:lnTo>
                  <a:pt x="50" y="99"/>
                </a:lnTo>
                <a:close/>
                <a:moveTo>
                  <a:pt x="78" y="99"/>
                </a:moveTo>
                <a:lnTo>
                  <a:pt x="59" y="99"/>
                </a:lnTo>
                <a:lnTo>
                  <a:pt x="59" y="19"/>
                </a:lnTo>
                <a:lnTo>
                  <a:pt x="78" y="19"/>
                </a:lnTo>
                <a:lnTo>
                  <a:pt x="78" y="99"/>
                </a:lnTo>
                <a:close/>
                <a:moveTo>
                  <a:pt x="109" y="99"/>
                </a:moveTo>
                <a:lnTo>
                  <a:pt x="89" y="99"/>
                </a:lnTo>
                <a:lnTo>
                  <a:pt x="89" y="39"/>
                </a:lnTo>
                <a:lnTo>
                  <a:pt x="109" y="39"/>
                </a:lnTo>
                <a:lnTo>
                  <a:pt x="109" y="99"/>
                </a:lnTo>
                <a:close/>
                <a:moveTo>
                  <a:pt x="139" y="99"/>
                </a:moveTo>
                <a:lnTo>
                  <a:pt x="119" y="99"/>
                </a:lnTo>
                <a:lnTo>
                  <a:pt x="119" y="11"/>
                </a:lnTo>
                <a:lnTo>
                  <a:pt x="139" y="11"/>
                </a:lnTo>
                <a:lnTo>
                  <a:pt x="139" y="9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等线" panose="02010600030101010101" charset="-122"/>
              <a:ea typeface="+mn-ea"/>
            </a:endParaRPr>
          </a:p>
        </p:txBody>
      </p:sp>
      <p:sp>
        <p:nvSpPr>
          <p:cNvPr id="204" name="AutoShape 81"/>
          <p:cNvSpPr/>
          <p:nvPr/>
        </p:nvSpPr>
        <p:spPr bwMode="auto">
          <a:xfrm>
            <a:off x="8370980" y="3158987"/>
            <a:ext cx="535398" cy="53539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35" y="9811"/>
                </a:moveTo>
                <a:cubicBezTo>
                  <a:pt x="20220" y="10144"/>
                  <a:pt x="20081" y="10800"/>
                  <a:pt x="18899" y="10800"/>
                </a:cubicBezTo>
                <a:lnTo>
                  <a:pt x="17549" y="10800"/>
                </a:lnTo>
                <a:cubicBezTo>
                  <a:pt x="17363" y="10800"/>
                  <a:pt x="17212" y="10950"/>
                  <a:pt x="17212" y="11137"/>
                </a:cubicBezTo>
                <a:cubicBezTo>
                  <a:pt x="17212" y="11324"/>
                  <a:pt x="17363" y="11475"/>
                  <a:pt x="17549" y="11475"/>
                </a:cubicBezTo>
                <a:lnTo>
                  <a:pt x="18858" y="11475"/>
                </a:lnTo>
                <a:cubicBezTo>
                  <a:pt x="19870" y="11475"/>
                  <a:pt x="20003" y="12314"/>
                  <a:pt x="19938" y="12719"/>
                </a:cubicBezTo>
                <a:cubicBezTo>
                  <a:pt x="19855" y="13223"/>
                  <a:pt x="19618" y="14175"/>
                  <a:pt x="18478" y="14175"/>
                </a:cubicBezTo>
                <a:lnTo>
                  <a:pt x="16874" y="14175"/>
                </a:lnTo>
                <a:cubicBezTo>
                  <a:pt x="16688" y="14175"/>
                  <a:pt x="16537" y="14325"/>
                  <a:pt x="16537" y="14512"/>
                </a:cubicBezTo>
                <a:cubicBezTo>
                  <a:pt x="16537" y="14699"/>
                  <a:pt x="16688" y="14850"/>
                  <a:pt x="16874" y="14850"/>
                </a:cubicBezTo>
                <a:lnTo>
                  <a:pt x="18203" y="14850"/>
                </a:lnTo>
                <a:cubicBezTo>
                  <a:pt x="19343" y="14850"/>
                  <a:pt x="19243" y="15718"/>
                  <a:pt x="19079" y="16237"/>
                </a:cubicBezTo>
                <a:cubicBezTo>
                  <a:pt x="18864" y="16918"/>
                  <a:pt x="18732" y="17549"/>
                  <a:pt x="17297" y="17549"/>
                </a:cubicBezTo>
                <a:lnTo>
                  <a:pt x="16196" y="17549"/>
                </a:lnTo>
                <a:cubicBezTo>
                  <a:pt x="16009" y="17549"/>
                  <a:pt x="15859" y="17700"/>
                  <a:pt x="15859" y="17887"/>
                </a:cubicBezTo>
                <a:cubicBezTo>
                  <a:pt x="15859" y="18073"/>
                  <a:pt x="16009" y="18225"/>
                  <a:pt x="16196" y="18225"/>
                </a:cubicBezTo>
                <a:lnTo>
                  <a:pt x="17255" y="18225"/>
                </a:lnTo>
                <a:cubicBezTo>
                  <a:pt x="17993" y="18225"/>
                  <a:pt x="18027" y="18923"/>
                  <a:pt x="17950" y="19174"/>
                </a:cubicBezTo>
                <a:cubicBezTo>
                  <a:pt x="17866" y="19448"/>
                  <a:pt x="17767" y="19651"/>
                  <a:pt x="17762" y="19660"/>
                </a:cubicBezTo>
                <a:cubicBezTo>
                  <a:pt x="17558" y="20028"/>
                  <a:pt x="17229" y="20249"/>
                  <a:pt x="16534" y="20249"/>
                </a:cubicBezTo>
                <a:lnTo>
                  <a:pt x="12844" y="20249"/>
                </a:lnTo>
                <a:cubicBezTo>
                  <a:pt x="10990" y="20249"/>
                  <a:pt x="9151" y="19829"/>
                  <a:pt x="9104" y="19818"/>
                </a:cubicBezTo>
                <a:cubicBezTo>
                  <a:pt x="6299" y="19172"/>
                  <a:pt x="6152" y="19122"/>
                  <a:pt x="5976" y="19072"/>
                </a:cubicBezTo>
                <a:cubicBezTo>
                  <a:pt x="5976" y="19072"/>
                  <a:pt x="5405" y="18976"/>
                  <a:pt x="5405" y="18478"/>
                </a:cubicBezTo>
                <a:lnTo>
                  <a:pt x="5399" y="9155"/>
                </a:lnTo>
                <a:cubicBezTo>
                  <a:pt x="5399" y="8839"/>
                  <a:pt x="5601" y="8552"/>
                  <a:pt x="5935" y="8452"/>
                </a:cubicBezTo>
                <a:cubicBezTo>
                  <a:pt x="5977" y="8435"/>
                  <a:pt x="6034" y="8419"/>
                  <a:pt x="6074" y="8401"/>
                </a:cubicBezTo>
                <a:cubicBezTo>
                  <a:pt x="9158" y="7125"/>
                  <a:pt x="10097" y="4324"/>
                  <a:pt x="10124" y="2025"/>
                </a:cubicBezTo>
                <a:cubicBezTo>
                  <a:pt x="10128" y="1702"/>
                  <a:pt x="10378" y="1350"/>
                  <a:pt x="10800" y="1350"/>
                </a:cubicBezTo>
                <a:cubicBezTo>
                  <a:pt x="11514" y="1350"/>
                  <a:pt x="12774" y="2782"/>
                  <a:pt x="12774" y="4554"/>
                </a:cubicBezTo>
                <a:cubicBezTo>
                  <a:pt x="12774" y="6155"/>
                  <a:pt x="12711" y="6432"/>
                  <a:pt x="12149" y="8100"/>
                </a:cubicBezTo>
                <a:cubicBezTo>
                  <a:pt x="18899" y="8100"/>
                  <a:pt x="18852" y="8196"/>
                  <a:pt x="19448" y="8353"/>
                </a:cubicBezTo>
                <a:cubicBezTo>
                  <a:pt x="20187" y="8564"/>
                  <a:pt x="20249" y="9175"/>
                  <a:pt x="20249" y="9386"/>
                </a:cubicBezTo>
                <a:cubicBezTo>
                  <a:pt x="20249" y="9618"/>
                  <a:pt x="20243" y="9584"/>
                  <a:pt x="20235" y="9811"/>
                </a:cubicBezTo>
                <a:moveTo>
                  <a:pt x="4724" y="19575"/>
                </a:moveTo>
                <a:cubicBezTo>
                  <a:pt x="4724" y="19948"/>
                  <a:pt x="4423" y="20249"/>
                  <a:pt x="4049" y="20249"/>
                </a:cubicBezTo>
                <a:lnTo>
                  <a:pt x="2024" y="20249"/>
                </a:lnTo>
                <a:cubicBezTo>
                  <a:pt x="1652" y="20249"/>
                  <a:pt x="1349" y="19948"/>
                  <a:pt x="1349" y="19575"/>
                </a:cubicBezTo>
                <a:lnTo>
                  <a:pt x="1349" y="8774"/>
                </a:lnTo>
                <a:cubicBezTo>
                  <a:pt x="1349" y="8401"/>
                  <a:pt x="1652" y="8100"/>
                  <a:pt x="2024" y="8100"/>
                </a:cubicBezTo>
                <a:lnTo>
                  <a:pt x="4049" y="8100"/>
                </a:lnTo>
                <a:cubicBezTo>
                  <a:pt x="4423" y="8100"/>
                  <a:pt x="4724" y="8401"/>
                  <a:pt x="4724" y="8774"/>
                </a:cubicBezTo>
                <a:cubicBezTo>
                  <a:pt x="4724" y="8774"/>
                  <a:pt x="4724" y="19575"/>
                  <a:pt x="4724" y="19575"/>
                </a:cubicBezTo>
                <a:close/>
                <a:moveTo>
                  <a:pt x="19686" y="7069"/>
                </a:moveTo>
                <a:cubicBezTo>
                  <a:pt x="18842" y="6846"/>
                  <a:pt x="16858" y="6849"/>
                  <a:pt x="13956" y="6773"/>
                </a:cubicBezTo>
                <a:cubicBezTo>
                  <a:pt x="14093" y="6139"/>
                  <a:pt x="14124" y="5568"/>
                  <a:pt x="14124" y="4554"/>
                </a:cubicBezTo>
                <a:cubicBezTo>
                  <a:pt x="14124" y="2133"/>
                  <a:pt x="12361" y="0"/>
                  <a:pt x="10800" y="0"/>
                </a:cubicBezTo>
                <a:cubicBezTo>
                  <a:pt x="9698" y="0"/>
                  <a:pt x="8789" y="901"/>
                  <a:pt x="8774" y="2009"/>
                </a:cubicBezTo>
                <a:cubicBezTo>
                  <a:pt x="8760" y="3368"/>
                  <a:pt x="8340" y="5716"/>
                  <a:pt x="6074" y="6906"/>
                </a:cubicBezTo>
                <a:cubicBezTo>
                  <a:pt x="5908" y="6994"/>
                  <a:pt x="5433" y="7228"/>
                  <a:pt x="5364" y="7259"/>
                </a:cubicBezTo>
                <a:lnTo>
                  <a:pt x="5399" y="7289"/>
                </a:lnTo>
                <a:cubicBezTo>
                  <a:pt x="5045" y="6984"/>
                  <a:pt x="4554" y="6750"/>
                  <a:pt x="4049" y="6750"/>
                </a:cubicBezTo>
                <a:lnTo>
                  <a:pt x="2024" y="6750"/>
                </a:lnTo>
                <a:cubicBezTo>
                  <a:pt x="908" y="6750"/>
                  <a:pt x="0" y="7658"/>
                  <a:pt x="0" y="8774"/>
                </a:cubicBezTo>
                <a:lnTo>
                  <a:pt x="0" y="19575"/>
                </a:lnTo>
                <a:cubicBezTo>
                  <a:pt x="0" y="20691"/>
                  <a:pt x="908" y="21599"/>
                  <a:pt x="2024" y="21599"/>
                </a:cubicBezTo>
                <a:lnTo>
                  <a:pt x="4049" y="21599"/>
                </a:lnTo>
                <a:cubicBezTo>
                  <a:pt x="4853" y="21599"/>
                  <a:pt x="5525" y="21114"/>
                  <a:pt x="5850" y="20434"/>
                </a:cubicBezTo>
                <a:cubicBezTo>
                  <a:pt x="5859" y="20437"/>
                  <a:pt x="5873" y="20441"/>
                  <a:pt x="5882" y="20442"/>
                </a:cubicBezTo>
                <a:cubicBezTo>
                  <a:pt x="5927" y="20454"/>
                  <a:pt x="5979" y="20467"/>
                  <a:pt x="6044" y="20485"/>
                </a:cubicBezTo>
                <a:cubicBezTo>
                  <a:pt x="6056" y="20487"/>
                  <a:pt x="6062" y="20488"/>
                  <a:pt x="6074" y="20492"/>
                </a:cubicBezTo>
                <a:cubicBezTo>
                  <a:pt x="6464" y="20588"/>
                  <a:pt x="7212" y="20768"/>
                  <a:pt x="8812" y="21135"/>
                </a:cubicBezTo>
                <a:cubicBezTo>
                  <a:pt x="9155" y="21213"/>
                  <a:pt x="10966" y="21599"/>
                  <a:pt x="12844" y="21599"/>
                </a:cubicBezTo>
                <a:lnTo>
                  <a:pt x="16534" y="21599"/>
                </a:lnTo>
                <a:cubicBezTo>
                  <a:pt x="17659" y="21599"/>
                  <a:pt x="18469" y="21167"/>
                  <a:pt x="18952" y="20298"/>
                </a:cubicBezTo>
                <a:cubicBezTo>
                  <a:pt x="18958" y="20285"/>
                  <a:pt x="19114" y="19982"/>
                  <a:pt x="19240" y="19572"/>
                </a:cubicBezTo>
                <a:cubicBezTo>
                  <a:pt x="19336" y="19263"/>
                  <a:pt x="19371" y="18827"/>
                  <a:pt x="19256" y="18384"/>
                </a:cubicBezTo>
                <a:cubicBezTo>
                  <a:pt x="19981" y="17886"/>
                  <a:pt x="20214" y="17133"/>
                  <a:pt x="20366" y="16643"/>
                </a:cubicBezTo>
                <a:cubicBezTo>
                  <a:pt x="20620" y="15838"/>
                  <a:pt x="20544" y="15235"/>
                  <a:pt x="20367" y="14803"/>
                </a:cubicBezTo>
                <a:cubicBezTo>
                  <a:pt x="20775" y="14418"/>
                  <a:pt x="21122" y="13831"/>
                  <a:pt x="21269" y="12935"/>
                </a:cubicBezTo>
                <a:cubicBezTo>
                  <a:pt x="21361" y="12380"/>
                  <a:pt x="21263" y="11809"/>
                  <a:pt x="21007" y="11334"/>
                </a:cubicBezTo>
                <a:cubicBezTo>
                  <a:pt x="21389" y="10905"/>
                  <a:pt x="21564" y="10365"/>
                  <a:pt x="21583" y="9865"/>
                </a:cubicBezTo>
                <a:lnTo>
                  <a:pt x="21591" y="9724"/>
                </a:lnTo>
                <a:cubicBezTo>
                  <a:pt x="21596" y="9635"/>
                  <a:pt x="21600" y="9581"/>
                  <a:pt x="21600" y="9386"/>
                </a:cubicBezTo>
                <a:cubicBezTo>
                  <a:pt x="21600" y="8533"/>
                  <a:pt x="21010" y="7446"/>
                  <a:pt x="19686" y="7069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p>
            <a:pPr algn="ctr" defTabSz="228600" hangingPunct="0"/>
            <a:endParaRPr 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sym typeface="Gill Sans" charset="0"/>
            </a:endParaRPr>
          </a:p>
        </p:txBody>
      </p:sp>
      <p:sp>
        <p:nvSpPr>
          <p:cNvPr id="205" name="Freeform 158"/>
          <p:cNvSpPr>
            <a:spLocks noEditPoints="1"/>
          </p:cNvSpPr>
          <p:nvPr/>
        </p:nvSpPr>
        <p:spPr bwMode="auto">
          <a:xfrm>
            <a:off x="10480130" y="3250231"/>
            <a:ext cx="525885" cy="450758"/>
          </a:xfrm>
          <a:custGeom>
            <a:avLst/>
            <a:gdLst/>
            <a:ahLst/>
            <a:cxnLst>
              <a:cxn ang="0">
                <a:pos x="68" y="30"/>
              </a:cxn>
              <a:cxn ang="0">
                <a:pos x="0" y="30"/>
              </a:cxn>
              <a:cxn ang="0">
                <a:pos x="0" y="15"/>
              </a:cxn>
              <a:cxn ang="0">
                <a:pos x="7" y="9"/>
              </a:cxn>
              <a:cxn ang="0">
                <a:pos x="20" y="9"/>
              </a:cxn>
              <a:cxn ang="0">
                <a:pos x="20" y="3"/>
              </a:cxn>
              <a:cxn ang="0">
                <a:pos x="24" y="0"/>
              </a:cxn>
              <a:cxn ang="0">
                <a:pos x="45" y="0"/>
              </a:cxn>
              <a:cxn ang="0">
                <a:pos x="49" y="3"/>
              </a:cxn>
              <a:cxn ang="0">
                <a:pos x="49" y="9"/>
              </a:cxn>
              <a:cxn ang="0">
                <a:pos x="62" y="9"/>
              </a:cxn>
              <a:cxn ang="0">
                <a:pos x="68" y="15"/>
              </a:cxn>
              <a:cxn ang="0">
                <a:pos x="68" y="30"/>
              </a:cxn>
              <a:cxn ang="0">
                <a:pos x="68" y="52"/>
              </a:cxn>
              <a:cxn ang="0">
                <a:pos x="62" y="58"/>
              </a:cxn>
              <a:cxn ang="0">
                <a:pos x="7" y="58"/>
              </a:cxn>
              <a:cxn ang="0">
                <a:pos x="0" y="52"/>
              </a:cxn>
              <a:cxn ang="0">
                <a:pos x="0" y="34"/>
              </a:cxn>
              <a:cxn ang="0">
                <a:pos x="26" y="34"/>
              </a:cxn>
              <a:cxn ang="0">
                <a:pos x="26" y="40"/>
              </a:cxn>
              <a:cxn ang="0">
                <a:pos x="28" y="42"/>
              </a:cxn>
              <a:cxn ang="0">
                <a:pos x="41" y="42"/>
              </a:cxn>
              <a:cxn ang="0">
                <a:pos x="43" y="40"/>
              </a:cxn>
              <a:cxn ang="0">
                <a:pos x="43" y="34"/>
              </a:cxn>
              <a:cxn ang="0">
                <a:pos x="68" y="34"/>
              </a:cxn>
              <a:cxn ang="0">
                <a:pos x="68" y="52"/>
              </a:cxn>
              <a:cxn ang="0">
                <a:pos x="44" y="9"/>
              </a:cxn>
              <a:cxn ang="0">
                <a:pos x="44" y="5"/>
              </a:cxn>
              <a:cxn ang="0">
                <a:pos x="25" y="5"/>
              </a:cxn>
              <a:cxn ang="0">
                <a:pos x="25" y="9"/>
              </a:cxn>
              <a:cxn ang="0">
                <a:pos x="44" y="9"/>
              </a:cxn>
              <a:cxn ang="0">
                <a:pos x="39" y="39"/>
              </a:cxn>
              <a:cxn ang="0">
                <a:pos x="30" y="39"/>
              </a:cxn>
              <a:cxn ang="0">
                <a:pos x="30" y="34"/>
              </a:cxn>
              <a:cxn ang="0">
                <a:pos x="39" y="34"/>
              </a:cxn>
              <a:cxn ang="0">
                <a:pos x="39" y="39"/>
              </a:cxn>
            </a:cxnLst>
            <a:rect l="0" t="0" r="r" b="b"/>
            <a:pathLst>
              <a:path w="68" h="58">
                <a:moveTo>
                  <a:pt x="68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3" y="9"/>
                  <a:pt x="7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1"/>
                  <a:pt x="22" y="0"/>
                  <a:pt x="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7" y="0"/>
                  <a:pt x="49" y="1"/>
                  <a:pt x="49" y="3"/>
                </a:cubicBezTo>
                <a:cubicBezTo>
                  <a:pt x="49" y="9"/>
                  <a:pt x="49" y="9"/>
                  <a:pt x="49" y="9"/>
                </a:cubicBezTo>
                <a:cubicBezTo>
                  <a:pt x="62" y="9"/>
                  <a:pt x="62" y="9"/>
                  <a:pt x="62" y="9"/>
                </a:cubicBezTo>
                <a:cubicBezTo>
                  <a:pt x="66" y="9"/>
                  <a:pt x="68" y="12"/>
                  <a:pt x="68" y="15"/>
                </a:cubicBezTo>
                <a:lnTo>
                  <a:pt x="68" y="30"/>
                </a:lnTo>
                <a:close/>
                <a:moveTo>
                  <a:pt x="68" y="52"/>
                </a:moveTo>
                <a:cubicBezTo>
                  <a:pt x="68" y="55"/>
                  <a:pt x="66" y="58"/>
                  <a:pt x="62" y="58"/>
                </a:cubicBezTo>
                <a:cubicBezTo>
                  <a:pt x="7" y="58"/>
                  <a:pt x="7" y="58"/>
                  <a:pt x="7" y="58"/>
                </a:cubicBezTo>
                <a:cubicBezTo>
                  <a:pt x="3" y="58"/>
                  <a:pt x="0" y="55"/>
                  <a:pt x="0" y="52"/>
                </a:cubicBezTo>
                <a:cubicBezTo>
                  <a:pt x="0" y="34"/>
                  <a:pt x="0" y="34"/>
                  <a:pt x="0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41"/>
                  <a:pt x="27" y="42"/>
                  <a:pt x="28" y="42"/>
                </a:cubicBezTo>
                <a:cubicBezTo>
                  <a:pt x="41" y="42"/>
                  <a:pt x="41" y="42"/>
                  <a:pt x="41" y="42"/>
                </a:cubicBezTo>
                <a:cubicBezTo>
                  <a:pt x="42" y="42"/>
                  <a:pt x="43" y="41"/>
                  <a:pt x="43" y="40"/>
                </a:cubicBezTo>
                <a:cubicBezTo>
                  <a:pt x="43" y="34"/>
                  <a:pt x="43" y="34"/>
                  <a:pt x="43" y="34"/>
                </a:cubicBezTo>
                <a:cubicBezTo>
                  <a:pt x="68" y="34"/>
                  <a:pt x="68" y="34"/>
                  <a:pt x="68" y="34"/>
                </a:cubicBezTo>
                <a:lnTo>
                  <a:pt x="68" y="52"/>
                </a:lnTo>
                <a:close/>
                <a:moveTo>
                  <a:pt x="44" y="9"/>
                </a:moveTo>
                <a:cubicBezTo>
                  <a:pt x="44" y="5"/>
                  <a:pt x="44" y="5"/>
                  <a:pt x="44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9"/>
                  <a:pt x="25" y="9"/>
                  <a:pt x="25" y="9"/>
                </a:cubicBezTo>
                <a:lnTo>
                  <a:pt x="44" y="9"/>
                </a:lnTo>
                <a:close/>
                <a:moveTo>
                  <a:pt x="39" y="39"/>
                </a:moveTo>
                <a:cubicBezTo>
                  <a:pt x="30" y="39"/>
                  <a:pt x="30" y="39"/>
                  <a:pt x="30" y="39"/>
                </a:cubicBezTo>
                <a:cubicBezTo>
                  <a:pt x="30" y="34"/>
                  <a:pt x="30" y="34"/>
                  <a:pt x="30" y="34"/>
                </a:cubicBezTo>
                <a:cubicBezTo>
                  <a:pt x="39" y="34"/>
                  <a:pt x="39" y="34"/>
                  <a:pt x="39" y="34"/>
                </a:cubicBezTo>
                <a:lnTo>
                  <a:pt x="39" y="3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等线" panose="02010600030101010101" charset="-122"/>
              <a:ea typeface="+mn-ea"/>
            </a:endParaRPr>
          </a:p>
        </p:txBody>
      </p:sp>
      <p:grpSp>
        <p:nvGrpSpPr>
          <p:cNvPr id="206" name="组合 205"/>
          <p:cNvGrpSpPr/>
          <p:nvPr/>
        </p:nvGrpSpPr>
        <p:grpSpPr>
          <a:xfrm>
            <a:off x="6517623" y="5282243"/>
            <a:ext cx="663995" cy="566827"/>
            <a:chOff x="6502152" y="4356956"/>
            <a:chExt cx="663995" cy="566827"/>
          </a:xfrm>
          <a:solidFill>
            <a:schemeClr val="bg1"/>
          </a:solidFill>
        </p:grpSpPr>
        <p:sp>
          <p:nvSpPr>
            <p:cNvPr id="207" name="Freeform 8"/>
            <p:cNvSpPr/>
            <p:nvPr/>
          </p:nvSpPr>
          <p:spPr bwMode="auto">
            <a:xfrm>
              <a:off x="6712687" y="4686255"/>
              <a:ext cx="118763" cy="121463"/>
            </a:xfrm>
            <a:custGeom>
              <a:avLst/>
              <a:gdLst>
                <a:gd name="T0" fmla="*/ 44 w 44"/>
                <a:gd name="T1" fmla="*/ 25 h 45"/>
                <a:gd name="T2" fmla="*/ 19 w 44"/>
                <a:gd name="T3" fmla="*/ 0 h 45"/>
                <a:gd name="T4" fmla="*/ 19 w 44"/>
                <a:gd name="T5" fmla="*/ 0 h 45"/>
                <a:gd name="T6" fmla="*/ 0 w 44"/>
                <a:gd name="T7" fmla="*/ 45 h 45"/>
                <a:gd name="T8" fmla="*/ 44 w 44"/>
                <a:gd name="T9" fmla="*/ 2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5">
                  <a:moveTo>
                    <a:pt x="44" y="25"/>
                  </a:moveTo>
                  <a:lnTo>
                    <a:pt x="19" y="0"/>
                  </a:lnTo>
                  <a:lnTo>
                    <a:pt x="19" y="0"/>
                  </a:lnTo>
                  <a:lnTo>
                    <a:pt x="0" y="45"/>
                  </a:lnTo>
                  <a:lnTo>
                    <a:pt x="44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等线" panose="02010600030101010101" charset="-122"/>
                <a:ea typeface="+mn-ea"/>
              </a:endParaRPr>
            </a:p>
          </p:txBody>
        </p:sp>
        <p:sp>
          <p:nvSpPr>
            <p:cNvPr id="208" name="Rectangle 9"/>
            <p:cNvSpPr>
              <a:spLocks noChangeArrowheads="1"/>
            </p:cNvSpPr>
            <p:nvPr/>
          </p:nvSpPr>
          <p:spPr bwMode="auto">
            <a:xfrm>
              <a:off x="6831450" y="4753735"/>
              <a:ext cx="2700" cy="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等线" panose="02010600030101010101" charset="-122"/>
                <a:ea typeface="+mn-ea"/>
              </a:endParaRPr>
            </a:p>
          </p:txBody>
        </p:sp>
        <p:sp>
          <p:nvSpPr>
            <p:cNvPr id="209" name="Freeform 10"/>
            <p:cNvSpPr/>
            <p:nvPr/>
          </p:nvSpPr>
          <p:spPr bwMode="auto">
            <a:xfrm>
              <a:off x="6782865" y="4397444"/>
              <a:ext cx="299608" cy="299609"/>
            </a:xfrm>
            <a:custGeom>
              <a:avLst/>
              <a:gdLst>
                <a:gd name="T0" fmla="*/ 101 w 111"/>
                <a:gd name="T1" fmla="*/ 0 h 111"/>
                <a:gd name="T2" fmla="*/ 0 w 111"/>
                <a:gd name="T3" fmla="*/ 101 h 111"/>
                <a:gd name="T4" fmla="*/ 10 w 111"/>
                <a:gd name="T5" fmla="*/ 111 h 111"/>
                <a:gd name="T6" fmla="*/ 111 w 111"/>
                <a:gd name="T7" fmla="*/ 10 h 111"/>
                <a:gd name="T8" fmla="*/ 101 w 111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11">
                  <a:moveTo>
                    <a:pt x="101" y="0"/>
                  </a:moveTo>
                  <a:lnTo>
                    <a:pt x="0" y="101"/>
                  </a:lnTo>
                  <a:lnTo>
                    <a:pt x="10" y="111"/>
                  </a:lnTo>
                  <a:lnTo>
                    <a:pt x="111" y="10"/>
                  </a:lnTo>
                  <a:lnTo>
                    <a:pt x="10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等线" panose="02010600030101010101" charset="-122"/>
                <a:ea typeface="+mn-ea"/>
              </a:endParaRPr>
            </a:p>
          </p:txBody>
        </p:sp>
        <p:sp>
          <p:nvSpPr>
            <p:cNvPr id="210" name="Freeform 11"/>
            <p:cNvSpPr/>
            <p:nvPr/>
          </p:nvSpPr>
          <p:spPr bwMode="auto">
            <a:xfrm>
              <a:off x="6823352" y="4437931"/>
              <a:ext cx="302307" cy="302307"/>
            </a:xfrm>
            <a:custGeom>
              <a:avLst/>
              <a:gdLst>
                <a:gd name="T0" fmla="*/ 0 w 112"/>
                <a:gd name="T1" fmla="*/ 102 h 112"/>
                <a:gd name="T2" fmla="*/ 10 w 112"/>
                <a:gd name="T3" fmla="*/ 112 h 112"/>
                <a:gd name="T4" fmla="*/ 112 w 112"/>
                <a:gd name="T5" fmla="*/ 12 h 112"/>
                <a:gd name="T6" fmla="*/ 102 w 112"/>
                <a:gd name="T7" fmla="*/ 0 h 112"/>
                <a:gd name="T8" fmla="*/ 0 w 112"/>
                <a:gd name="T9" fmla="*/ 10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2">
                  <a:moveTo>
                    <a:pt x="0" y="102"/>
                  </a:moveTo>
                  <a:lnTo>
                    <a:pt x="10" y="112"/>
                  </a:lnTo>
                  <a:lnTo>
                    <a:pt x="112" y="12"/>
                  </a:lnTo>
                  <a:lnTo>
                    <a:pt x="102" y="0"/>
                  </a:lnTo>
                  <a:lnTo>
                    <a:pt x="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等线" panose="02010600030101010101" charset="-122"/>
                <a:ea typeface="+mn-ea"/>
              </a:endParaRPr>
            </a:p>
          </p:txBody>
        </p:sp>
        <p:sp>
          <p:nvSpPr>
            <p:cNvPr id="211" name="Freeform 12"/>
            <p:cNvSpPr/>
            <p:nvPr/>
          </p:nvSpPr>
          <p:spPr bwMode="auto">
            <a:xfrm>
              <a:off x="7071675" y="4356956"/>
              <a:ext cx="94472" cy="89073"/>
            </a:xfrm>
            <a:custGeom>
              <a:avLst/>
              <a:gdLst>
                <a:gd name="T0" fmla="*/ 14 w 21"/>
                <a:gd name="T1" fmla="*/ 6 h 20"/>
                <a:gd name="T2" fmla="*/ 0 w 21"/>
                <a:gd name="T3" fmla="*/ 6 h 20"/>
                <a:gd name="T4" fmla="*/ 15 w 21"/>
                <a:gd name="T5" fmla="*/ 20 h 20"/>
                <a:gd name="T6" fmla="*/ 14 w 21"/>
                <a:gd name="T7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0">
                  <a:moveTo>
                    <a:pt x="14" y="6"/>
                  </a:moveTo>
                  <a:cubicBezTo>
                    <a:pt x="8" y="0"/>
                    <a:pt x="0" y="6"/>
                    <a:pt x="0" y="6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21" y="14"/>
                    <a:pt x="1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等线" panose="02010600030101010101" charset="-122"/>
                <a:ea typeface="+mn-ea"/>
              </a:endParaRPr>
            </a:p>
          </p:txBody>
        </p:sp>
        <p:sp>
          <p:nvSpPr>
            <p:cNvPr id="212" name="Freeform 13"/>
            <p:cNvSpPr/>
            <p:nvPr/>
          </p:nvSpPr>
          <p:spPr bwMode="auto">
            <a:xfrm>
              <a:off x="6502152" y="4370453"/>
              <a:ext cx="556028" cy="553330"/>
            </a:xfrm>
            <a:custGeom>
              <a:avLst/>
              <a:gdLst>
                <a:gd name="T0" fmla="*/ 182 w 206"/>
                <a:gd name="T1" fmla="*/ 180 h 205"/>
                <a:gd name="T2" fmla="*/ 25 w 206"/>
                <a:gd name="T3" fmla="*/ 180 h 205"/>
                <a:gd name="T4" fmla="*/ 25 w 206"/>
                <a:gd name="T5" fmla="*/ 25 h 205"/>
                <a:gd name="T6" fmla="*/ 172 w 206"/>
                <a:gd name="T7" fmla="*/ 25 h 205"/>
                <a:gd name="T8" fmla="*/ 198 w 206"/>
                <a:gd name="T9" fmla="*/ 0 h 205"/>
                <a:gd name="T10" fmla="*/ 0 w 206"/>
                <a:gd name="T11" fmla="*/ 0 h 205"/>
                <a:gd name="T12" fmla="*/ 0 w 206"/>
                <a:gd name="T13" fmla="*/ 205 h 205"/>
                <a:gd name="T14" fmla="*/ 206 w 206"/>
                <a:gd name="T15" fmla="*/ 205 h 205"/>
                <a:gd name="T16" fmla="*/ 206 w 206"/>
                <a:gd name="T17" fmla="*/ 76 h 205"/>
                <a:gd name="T18" fmla="*/ 182 w 206"/>
                <a:gd name="T19" fmla="*/ 101 h 205"/>
                <a:gd name="T20" fmla="*/ 182 w 206"/>
                <a:gd name="T21" fmla="*/ 18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6" h="205">
                  <a:moveTo>
                    <a:pt x="182" y="180"/>
                  </a:moveTo>
                  <a:lnTo>
                    <a:pt x="25" y="180"/>
                  </a:lnTo>
                  <a:lnTo>
                    <a:pt x="25" y="25"/>
                  </a:lnTo>
                  <a:lnTo>
                    <a:pt x="172" y="25"/>
                  </a:lnTo>
                  <a:lnTo>
                    <a:pt x="198" y="0"/>
                  </a:lnTo>
                  <a:lnTo>
                    <a:pt x="0" y="0"/>
                  </a:lnTo>
                  <a:lnTo>
                    <a:pt x="0" y="205"/>
                  </a:lnTo>
                  <a:lnTo>
                    <a:pt x="206" y="205"/>
                  </a:lnTo>
                  <a:lnTo>
                    <a:pt x="206" y="76"/>
                  </a:lnTo>
                  <a:lnTo>
                    <a:pt x="182" y="101"/>
                  </a:lnTo>
                  <a:lnTo>
                    <a:pt x="182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等线" panose="02010600030101010101" charset="-122"/>
                <a:ea typeface="+mn-ea"/>
              </a:endParaRPr>
            </a:p>
          </p:txBody>
        </p:sp>
      </p:grpSp>
      <p:grpSp>
        <p:nvGrpSpPr>
          <p:cNvPr id="213" name="组合 212"/>
          <p:cNvGrpSpPr/>
          <p:nvPr/>
        </p:nvGrpSpPr>
        <p:grpSpPr>
          <a:xfrm>
            <a:off x="2152078" y="5289426"/>
            <a:ext cx="633488" cy="552460"/>
            <a:chOff x="2136607" y="4364139"/>
            <a:chExt cx="633488" cy="552460"/>
          </a:xfrm>
          <a:solidFill>
            <a:schemeClr val="bg1"/>
          </a:solidFill>
        </p:grpSpPr>
        <p:sp>
          <p:nvSpPr>
            <p:cNvPr id="214" name="AutoShape 110"/>
            <p:cNvSpPr/>
            <p:nvPr/>
          </p:nvSpPr>
          <p:spPr bwMode="auto">
            <a:xfrm>
              <a:off x="2216603" y="4437599"/>
              <a:ext cx="473495" cy="29484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99" y="20255"/>
                  </a:moveTo>
                  <a:lnTo>
                    <a:pt x="899" y="20255"/>
                  </a:lnTo>
                  <a:lnTo>
                    <a:pt x="899" y="1350"/>
                  </a:lnTo>
                  <a:lnTo>
                    <a:pt x="20699" y="1350"/>
                  </a:lnTo>
                  <a:cubicBezTo>
                    <a:pt x="20699" y="1350"/>
                    <a:pt x="20699" y="20255"/>
                    <a:pt x="20699" y="20255"/>
                  </a:cubicBezTo>
                  <a:close/>
                  <a:moveTo>
                    <a:pt x="20699" y="0"/>
                  </a:moveTo>
                  <a:lnTo>
                    <a:pt x="899" y="5"/>
                  </a:lnTo>
                  <a:cubicBezTo>
                    <a:pt x="402" y="5"/>
                    <a:pt x="0" y="603"/>
                    <a:pt x="0" y="1350"/>
                  </a:cubicBezTo>
                  <a:lnTo>
                    <a:pt x="0" y="20249"/>
                  </a:lnTo>
                  <a:cubicBezTo>
                    <a:pt x="0" y="20996"/>
                    <a:pt x="402" y="21599"/>
                    <a:pt x="899" y="21599"/>
                  </a:cubicBezTo>
                  <a:lnTo>
                    <a:pt x="20699" y="21599"/>
                  </a:lnTo>
                  <a:cubicBezTo>
                    <a:pt x="21197" y="21599"/>
                    <a:pt x="21600" y="20996"/>
                    <a:pt x="21600" y="20249"/>
                  </a:cubicBezTo>
                  <a:lnTo>
                    <a:pt x="21600" y="1350"/>
                  </a:lnTo>
                  <a:cubicBezTo>
                    <a:pt x="21600" y="603"/>
                    <a:pt x="21197" y="0"/>
                    <a:pt x="206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p>
              <a:pPr algn="ctr" defTabSz="228600" hangingPunct="0"/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+mn-ea"/>
                <a:sym typeface="Gill Sans" charset="0"/>
              </a:endParaRPr>
            </a:p>
          </p:txBody>
        </p:sp>
        <p:sp>
          <p:nvSpPr>
            <p:cNvPr id="215" name="AutoShape 111"/>
            <p:cNvSpPr/>
            <p:nvPr/>
          </p:nvSpPr>
          <p:spPr bwMode="auto">
            <a:xfrm>
              <a:off x="2136607" y="4364139"/>
              <a:ext cx="633488" cy="55246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6562"/>
                  </a:moveTo>
                  <a:cubicBezTo>
                    <a:pt x="20249" y="16959"/>
                    <a:pt x="19946" y="17282"/>
                    <a:pt x="19575" y="17282"/>
                  </a:cubicBezTo>
                  <a:lnTo>
                    <a:pt x="13499" y="17282"/>
                  </a:lnTo>
                  <a:lnTo>
                    <a:pt x="8099" y="17282"/>
                  </a:lnTo>
                  <a:lnTo>
                    <a:pt x="2024" y="17282"/>
                  </a:lnTo>
                  <a:cubicBezTo>
                    <a:pt x="1651" y="17282"/>
                    <a:pt x="1349" y="16959"/>
                    <a:pt x="1349" y="16562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9575" y="1440"/>
                  </a:lnTo>
                  <a:cubicBezTo>
                    <a:pt x="19946" y="1440"/>
                    <a:pt x="20249" y="1762"/>
                    <a:pt x="20249" y="2160"/>
                  </a:cubicBezTo>
                  <a:cubicBezTo>
                    <a:pt x="20249" y="2160"/>
                    <a:pt x="20249" y="16562"/>
                    <a:pt x="20249" y="16562"/>
                  </a:cubicBezTo>
                  <a:close/>
                  <a:moveTo>
                    <a:pt x="19575" y="0"/>
                  </a:moveTo>
                  <a:lnTo>
                    <a:pt x="2024" y="0"/>
                  </a:lnTo>
                  <a:cubicBezTo>
                    <a:pt x="905" y="0"/>
                    <a:pt x="0" y="966"/>
                    <a:pt x="0" y="2160"/>
                  </a:cubicBezTo>
                  <a:lnTo>
                    <a:pt x="0" y="16562"/>
                  </a:lnTo>
                  <a:cubicBezTo>
                    <a:pt x="0" y="17753"/>
                    <a:pt x="903" y="18718"/>
                    <a:pt x="2018" y="18721"/>
                  </a:cubicBezTo>
                  <a:lnTo>
                    <a:pt x="8774" y="18721"/>
                  </a:lnTo>
                  <a:lnTo>
                    <a:pt x="8774" y="19597"/>
                  </a:lnTo>
                  <a:lnTo>
                    <a:pt x="4561" y="20181"/>
                  </a:lnTo>
                  <a:cubicBezTo>
                    <a:pt x="4260" y="20262"/>
                    <a:pt x="4049" y="20549"/>
                    <a:pt x="4049" y="20879"/>
                  </a:cubicBezTo>
                  <a:cubicBezTo>
                    <a:pt x="4049" y="21277"/>
                    <a:pt x="4351" y="21599"/>
                    <a:pt x="4724" y="21599"/>
                  </a:cubicBezTo>
                  <a:lnTo>
                    <a:pt x="16874" y="21599"/>
                  </a:lnTo>
                  <a:cubicBezTo>
                    <a:pt x="17248" y="21599"/>
                    <a:pt x="17549" y="21277"/>
                    <a:pt x="17549" y="20879"/>
                  </a:cubicBezTo>
                  <a:cubicBezTo>
                    <a:pt x="17549" y="20549"/>
                    <a:pt x="17339" y="20262"/>
                    <a:pt x="17038" y="20181"/>
                  </a:cubicBezTo>
                  <a:lnTo>
                    <a:pt x="12824" y="19597"/>
                  </a:lnTo>
                  <a:lnTo>
                    <a:pt x="12824" y="18721"/>
                  </a:lnTo>
                  <a:lnTo>
                    <a:pt x="19581" y="18721"/>
                  </a:lnTo>
                  <a:cubicBezTo>
                    <a:pt x="20696" y="18718"/>
                    <a:pt x="21600" y="17753"/>
                    <a:pt x="21600" y="16562"/>
                  </a:cubicBezTo>
                  <a:lnTo>
                    <a:pt x="21600" y="2160"/>
                  </a:lnTo>
                  <a:cubicBezTo>
                    <a:pt x="21600" y="966"/>
                    <a:pt x="20692" y="0"/>
                    <a:pt x="19575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p>
              <a:pPr algn="ctr" defTabSz="228600" hangingPunct="0"/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+mn-ea"/>
                <a:sym typeface="Gill Sans" charset="0"/>
              </a:endParaRPr>
            </a:p>
          </p:txBody>
        </p:sp>
      </p:grpSp>
      <p:grpSp>
        <p:nvGrpSpPr>
          <p:cNvPr id="216" name="组合 215"/>
          <p:cNvGrpSpPr/>
          <p:nvPr/>
        </p:nvGrpSpPr>
        <p:grpSpPr>
          <a:xfrm>
            <a:off x="3295647" y="5249480"/>
            <a:ext cx="563574" cy="617342"/>
            <a:chOff x="3280176" y="4324193"/>
            <a:chExt cx="563574" cy="617342"/>
          </a:xfrm>
          <a:solidFill>
            <a:schemeClr val="bg1"/>
          </a:solidFill>
        </p:grpSpPr>
        <p:sp>
          <p:nvSpPr>
            <p:cNvPr id="217" name="AutoShape 18"/>
            <p:cNvSpPr/>
            <p:nvPr/>
          </p:nvSpPr>
          <p:spPr bwMode="auto">
            <a:xfrm>
              <a:off x="3280176" y="4324193"/>
              <a:ext cx="563574" cy="61734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799"/>
                  </a:moveTo>
                  <a:cubicBezTo>
                    <a:pt x="20249" y="20048"/>
                    <a:pt x="20048" y="20249"/>
                    <a:pt x="19799" y="20249"/>
                  </a:cubicBezTo>
                  <a:lnTo>
                    <a:pt x="1800" y="20249"/>
                  </a:lnTo>
                  <a:cubicBezTo>
                    <a:pt x="1551" y="20249"/>
                    <a:pt x="1349" y="20048"/>
                    <a:pt x="1349" y="19799"/>
                  </a:cubicBezTo>
                  <a:lnTo>
                    <a:pt x="1349" y="3824"/>
                  </a:lnTo>
                  <a:cubicBezTo>
                    <a:pt x="1349" y="3576"/>
                    <a:pt x="1551" y="3375"/>
                    <a:pt x="1800" y="3375"/>
                  </a:cubicBezTo>
                  <a:lnTo>
                    <a:pt x="4724" y="3375"/>
                  </a:lnTo>
                  <a:lnTo>
                    <a:pt x="4724" y="4725"/>
                  </a:lnTo>
                  <a:cubicBezTo>
                    <a:pt x="4724" y="5098"/>
                    <a:pt x="5027" y="5400"/>
                    <a:pt x="5399" y="5400"/>
                  </a:cubicBezTo>
                  <a:cubicBezTo>
                    <a:pt x="5772" y="5400"/>
                    <a:pt x="6074" y="5098"/>
                    <a:pt x="6074" y="4725"/>
                  </a:cubicBezTo>
                  <a:lnTo>
                    <a:pt x="6074" y="3375"/>
                  </a:lnTo>
                  <a:lnTo>
                    <a:pt x="10124" y="3375"/>
                  </a:lnTo>
                  <a:lnTo>
                    <a:pt x="10124" y="4725"/>
                  </a:lnTo>
                  <a:cubicBezTo>
                    <a:pt x="10124" y="5098"/>
                    <a:pt x="10427" y="5400"/>
                    <a:pt x="10800" y="5400"/>
                  </a:cubicBezTo>
                  <a:cubicBezTo>
                    <a:pt x="11172" y="5400"/>
                    <a:pt x="11474" y="5098"/>
                    <a:pt x="11474" y="4725"/>
                  </a:cubicBezTo>
                  <a:lnTo>
                    <a:pt x="11474" y="3375"/>
                  </a:lnTo>
                  <a:lnTo>
                    <a:pt x="15524" y="3375"/>
                  </a:lnTo>
                  <a:lnTo>
                    <a:pt x="15524" y="4725"/>
                  </a:lnTo>
                  <a:cubicBezTo>
                    <a:pt x="15524" y="5098"/>
                    <a:pt x="15827" y="5400"/>
                    <a:pt x="16199" y="5400"/>
                  </a:cubicBezTo>
                  <a:cubicBezTo>
                    <a:pt x="16572" y="5400"/>
                    <a:pt x="16874" y="5098"/>
                    <a:pt x="16874" y="4725"/>
                  </a:cubicBezTo>
                  <a:lnTo>
                    <a:pt x="16874" y="3375"/>
                  </a:lnTo>
                  <a:lnTo>
                    <a:pt x="19799" y="3375"/>
                  </a:lnTo>
                  <a:cubicBezTo>
                    <a:pt x="20048" y="3375"/>
                    <a:pt x="20249" y="3576"/>
                    <a:pt x="20249" y="3824"/>
                  </a:cubicBezTo>
                  <a:cubicBezTo>
                    <a:pt x="20249" y="3824"/>
                    <a:pt x="20249" y="19799"/>
                    <a:pt x="20249" y="19799"/>
                  </a:cubicBezTo>
                  <a:close/>
                  <a:moveTo>
                    <a:pt x="19799" y="2025"/>
                  </a:moveTo>
                  <a:lnTo>
                    <a:pt x="16874" y="2025"/>
                  </a:lnTo>
                  <a:lnTo>
                    <a:pt x="16874" y="675"/>
                  </a:lnTo>
                  <a:cubicBezTo>
                    <a:pt x="16874" y="301"/>
                    <a:pt x="16572" y="0"/>
                    <a:pt x="16199" y="0"/>
                  </a:cubicBezTo>
                  <a:cubicBezTo>
                    <a:pt x="15827" y="0"/>
                    <a:pt x="15524" y="301"/>
                    <a:pt x="15524" y="675"/>
                  </a:cubicBezTo>
                  <a:lnTo>
                    <a:pt x="15524" y="2025"/>
                  </a:lnTo>
                  <a:lnTo>
                    <a:pt x="11474" y="2025"/>
                  </a:lnTo>
                  <a:lnTo>
                    <a:pt x="11474" y="675"/>
                  </a:lnTo>
                  <a:cubicBezTo>
                    <a:pt x="11474" y="301"/>
                    <a:pt x="11172" y="0"/>
                    <a:pt x="10800" y="0"/>
                  </a:cubicBezTo>
                  <a:cubicBezTo>
                    <a:pt x="10427" y="0"/>
                    <a:pt x="10124" y="301"/>
                    <a:pt x="10124" y="675"/>
                  </a:cubicBezTo>
                  <a:lnTo>
                    <a:pt x="10124" y="2025"/>
                  </a:lnTo>
                  <a:lnTo>
                    <a:pt x="6074" y="2025"/>
                  </a:lnTo>
                  <a:lnTo>
                    <a:pt x="6074" y="675"/>
                  </a:lnTo>
                  <a:cubicBezTo>
                    <a:pt x="6074" y="301"/>
                    <a:pt x="5772" y="0"/>
                    <a:pt x="5399" y="0"/>
                  </a:cubicBezTo>
                  <a:cubicBezTo>
                    <a:pt x="5027" y="0"/>
                    <a:pt x="4724" y="301"/>
                    <a:pt x="4724" y="675"/>
                  </a:cubicBezTo>
                  <a:lnTo>
                    <a:pt x="4724" y="2025"/>
                  </a:lnTo>
                  <a:lnTo>
                    <a:pt x="1800" y="2025"/>
                  </a:lnTo>
                  <a:cubicBezTo>
                    <a:pt x="805" y="2025"/>
                    <a:pt x="0" y="2830"/>
                    <a:pt x="0" y="3824"/>
                  </a:cubicBezTo>
                  <a:lnTo>
                    <a:pt x="0" y="19799"/>
                  </a:lnTo>
                  <a:cubicBezTo>
                    <a:pt x="0" y="20793"/>
                    <a:pt x="805" y="21599"/>
                    <a:pt x="1800" y="21599"/>
                  </a:cubicBezTo>
                  <a:lnTo>
                    <a:pt x="19799" y="21599"/>
                  </a:lnTo>
                  <a:cubicBezTo>
                    <a:pt x="20794" y="21599"/>
                    <a:pt x="21600" y="20793"/>
                    <a:pt x="21600" y="19799"/>
                  </a:cubicBezTo>
                  <a:lnTo>
                    <a:pt x="21600" y="3824"/>
                  </a:lnTo>
                  <a:cubicBezTo>
                    <a:pt x="21600" y="2830"/>
                    <a:pt x="20794" y="2025"/>
                    <a:pt x="19799" y="202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p>
              <a:pPr algn="ctr" defTabSz="228600" hangingPunct="0"/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+mn-ea"/>
                <a:sym typeface="Gill Sans" charset="0"/>
              </a:endParaRPr>
            </a:p>
          </p:txBody>
        </p:sp>
        <p:sp>
          <p:nvSpPr>
            <p:cNvPr id="218" name="AutoShape 19"/>
            <p:cNvSpPr/>
            <p:nvPr/>
          </p:nvSpPr>
          <p:spPr bwMode="auto">
            <a:xfrm>
              <a:off x="3403488" y="4555959"/>
              <a:ext cx="70327" cy="5794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p>
              <a:pPr algn="ctr" defTabSz="228600" hangingPunct="0"/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+mn-ea"/>
                <a:sym typeface="Gill Sans" charset="0"/>
              </a:endParaRPr>
            </a:p>
          </p:txBody>
        </p:sp>
        <p:sp>
          <p:nvSpPr>
            <p:cNvPr id="219" name="AutoShape 20"/>
            <p:cNvSpPr/>
            <p:nvPr/>
          </p:nvSpPr>
          <p:spPr bwMode="auto">
            <a:xfrm>
              <a:off x="3403488" y="4651827"/>
              <a:ext cx="70327" cy="5794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p>
              <a:pPr algn="ctr" defTabSz="228600" hangingPunct="0"/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+mn-ea"/>
                <a:sym typeface="Gill Sans" charset="0"/>
              </a:endParaRPr>
            </a:p>
          </p:txBody>
        </p:sp>
        <p:sp>
          <p:nvSpPr>
            <p:cNvPr id="220" name="AutoShape 21"/>
            <p:cNvSpPr/>
            <p:nvPr/>
          </p:nvSpPr>
          <p:spPr bwMode="auto">
            <a:xfrm>
              <a:off x="3403488" y="4748748"/>
              <a:ext cx="70327" cy="5688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p>
              <a:pPr algn="ctr" defTabSz="228600" hangingPunct="0"/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+mn-ea"/>
                <a:sym typeface="Gill Sans" charset="0"/>
              </a:endParaRPr>
            </a:p>
          </p:txBody>
        </p:sp>
        <p:sp>
          <p:nvSpPr>
            <p:cNvPr id="221" name="AutoShape 22"/>
            <p:cNvSpPr/>
            <p:nvPr/>
          </p:nvSpPr>
          <p:spPr bwMode="auto">
            <a:xfrm>
              <a:off x="3526800" y="4748748"/>
              <a:ext cx="70327" cy="5688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p>
              <a:pPr algn="ctr" defTabSz="228600" hangingPunct="0"/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+mn-ea"/>
                <a:sym typeface="Gill Sans" charset="0"/>
              </a:endParaRPr>
            </a:p>
          </p:txBody>
        </p:sp>
        <p:sp>
          <p:nvSpPr>
            <p:cNvPr id="222" name="AutoShape 23"/>
            <p:cNvSpPr/>
            <p:nvPr/>
          </p:nvSpPr>
          <p:spPr bwMode="auto">
            <a:xfrm>
              <a:off x="3526800" y="4651827"/>
              <a:ext cx="70327" cy="5794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p>
              <a:pPr algn="ctr" defTabSz="228600" hangingPunct="0"/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+mn-ea"/>
                <a:sym typeface="Gill Sans" charset="0"/>
              </a:endParaRPr>
            </a:p>
          </p:txBody>
        </p:sp>
        <p:sp>
          <p:nvSpPr>
            <p:cNvPr id="223" name="AutoShape 24"/>
            <p:cNvSpPr/>
            <p:nvPr/>
          </p:nvSpPr>
          <p:spPr bwMode="auto">
            <a:xfrm>
              <a:off x="3526800" y="4555959"/>
              <a:ext cx="70327" cy="5794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p>
              <a:pPr algn="ctr" defTabSz="228600" hangingPunct="0"/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+mn-ea"/>
                <a:sym typeface="Gill Sans" charset="0"/>
              </a:endParaRPr>
            </a:p>
          </p:txBody>
        </p:sp>
        <p:sp>
          <p:nvSpPr>
            <p:cNvPr id="224" name="AutoShape 25"/>
            <p:cNvSpPr/>
            <p:nvPr/>
          </p:nvSpPr>
          <p:spPr bwMode="auto">
            <a:xfrm>
              <a:off x="3650112" y="4748748"/>
              <a:ext cx="70327" cy="5688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p>
              <a:pPr algn="ctr" defTabSz="228600" hangingPunct="0"/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+mn-ea"/>
                <a:sym typeface="Gill Sans" charset="0"/>
              </a:endParaRPr>
            </a:p>
          </p:txBody>
        </p:sp>
        <p:sp>
          <p:nvSpPr>
            <p:cNvPr id="225" name="AutoShape 26"/>
            <p:cNvSpPr/>
            <p:nvPr/>
          </p:nvSpPr>
          <p:spPr bwMode="auto">
            <a:xfrm>
              <a:off x="3650112" y="4651827"/>
              <a:ext cx="70327" cy="5794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p>
              <a:pPr algn="ctr" defTabSz="228600" hangingPunct="0"/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+mn-ea"/>
                <a:sym typeface="Gill Sans" charset="0"/>
              </a:endParaRPr>
            </a:p>
          </p:txBody>
        </p:sp>
        <p:sp>
          <p:nvSpPr>
            <p:cNvPr id="226" name="AutoShape 27"/>
            <p:cNvSpPr/>
            <p:nvPr/>
          </p:nvSpPr>
          <p:spPr bwMode="auto">
            <a:xfrm>
              <a:off x="3650112" y="4555959"/>
              <a:ext cx="70327" cy="5794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p>
              <a:pPr algn="ctr" defTabSz="228600" hangingPunct="0"/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+mn-ea"/>
                <a:sym typeface="Gill Sans" charset="0"/>
              </a:endParaRPr>
            </a:p>
          </p:txBody>
        </p:sp>
      </p:grpSp>
      <p:grpSp>
        <p:nvGrpSpPr>
          <p:cNvPr id="227" name="组合 226"/>
          <p:cNvGrpSpPr/>
          <p:nvPr/>
        </p:nvGrpSpPr>
        <p:grpSpPr>
          <a:xfrm>
            <a:off x="9453555" y="5299532"/>
            <a:ext cx="661832" cy="484347"/>
            <a:chOff x="9438084" y="4374245"/>
            <a:chExt cx="661832" cy="484347"/>
          </a:xfrm>
          <a:solidFill>
            <a:schemeClr val="bg1"/>
          </a:solidFill>
        </p:grpSpPr>
        <p:sp>
          <p:nvSpPr>
            <p:cNvPr id="228" name="任意多边形 85"/>
            <p:cNvSpPr/>
            <p:nvPr/>
          </p:nvSpPr>
          <p:spPr>
            <a:xfrm>
              <a:off x="9457655" y="4459517"/>
              <a:ext cx="526322" cy="399075"/>
            </a:xfrm>
            <a:custGeom>
              <a:avLst/>
              <a:gdLst>
                <a:gd name="connsiteX0" fmla="*/ 96105 w 628567"/>
                <a:gd name="connsiteY0" fmla="*/ 192304 h 476598"/>
                <a:gd name="connsiteX1" fmla="*/ 96105 w 628567"/>
                <a:gd name="connsiteY1" fmla="*/ 476598 h 476598"/>
                <a:gd name="connsiteX2" fmla="*/ 0 w 628567"/>
                <a:gd name="connsiteY2" fmla="*/ 476598 h 476598"/>
                <a:gd name="connsiteX3" fmla="*/ 0 w 628567"/>
                <a:gd name="connsiteY3" fmla="*/ 267440 h 476598"/>
                <a:gd name="connsiteX4" fmla="*/ 451079 w 628567"/>
                <a:gd name="connsiteY4" fmla="*/ 149738 h 476598"/>
                <a:gd name="connsiteX5" fmla="*/ 451079 w 628567"/>
                <a:gd name="connsiteY5" fmla="*/ 476598 h 476598"/>
                <a:gd name="connsiteX6" fmla="*/ 354974 w 628567"/>
                <a:gd name="connsiteY6" fmla="*/ 476598 h 476598"/>
                <a:gd name="connsiteX7" fmla="*/ 354974 w 628567"/>
                <a:gd name="connsiteY7" fmla="*/ 196833 h 476598"/>
                <a:gd name="connsiteX8" fmla="*/ 357633 w 628567"/>
                <a:gd name="connsiteY8" fmla="*/ 200277 h 476598"/>
                <a:gd name="connsiteX9" fmla="*/ 359009 w 628567"/>
                <a:gd name="connsiteY9" fmla="*/ 199214 h 476598"/>
                <a:gd name="connsiteX10" fmla="*/ 372907 w 628567"/>
                <a:gd name="connsiteY10" fmla="*/ 215687 h 476598"/>
                <a:gd name="connsiteX11" fmla="*/ 255352 w 628567"/>
                <a:gd name="connsiteY11" fmla="*/ 67803 h 476598"/>
                <a:gd name="connsiteX12" fmla="*/ 273592 w 628567"/>
                <a:gd name="connsiteY12" fmla="*/ 91427 h 476598"/>
                <a:gd name="connsiteX13" fmla="*/ 273592 w 628567"/>
                <a:gd name="connsiteY13" fmla="*/ 476598 h 476598"/>
                <a:gd name="connsiteX14" fmla="*/ 177487 w 628567"/>
                <a:gd name="connsiteY14" fmla="*/ 476598 h 476598"/>
                <a:gd name="connsiteX15" fmla="*/ 177487 w 628567"/>
                <a:gd name="connsiteY15" fmla="*/ 128679 h 476598"/>
                <a:gd name="connsiteX16" fmla="*/ 628567 w 628567"/>
                <a:gd name="connsiteY16" fmla="*/ 0 h 476598"/>
                <a:gd name="connsiteX17" fmla="*/ 628567 w 628567"/>
                <a:gd name="connsiteY17" fmla="*/ 476598 h 476598"/>
                <a:gd name="connsiteX18" fmla="*/ 532462 w 628567"/>
                <a:gd name="connsiteY18" fmla="*/ 476598 h 476598"/>
                <a:gd name="connsiteX19" fmla="*/ 532462 w 628567"/>
                <a:gd name="connsiteY19" fmla="*/ 81079 h 476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28567" h="476598">
                  <a:moveTo>
                    <a:pt x="96105" y="192304"/>
                  </a:moveTo>
                  <a:lnTo>
                    <a:pt x="96105" y="476598"/>
                  </a:lnTo>
                  <a:lnTo>
                    <a:pt x="0" y="476598"/>
                  </a:lnTo>
                  <a:lnTo>
                    <a:pt x="0" y="267440"/>
                  </a:lnTo>
                  <a:close/>
                  <a:moveTo>
                    <a:pt x="451079" y="149738"/>
                  </a:moveTo>
                  <a:lnTo>
                    <a:pt x="451079" y="476598"/>
                  </a:lnTo>
                  <a:lnTo>
                    <a:pt x="354974" y="476598"/>
                  </a:lnTo>
                  <a:lnTo>
                    <a:pt x="354974" y="196833"/>
                  </a:lnTo>
                  <a:lnTo>
                    <a:pt x="357633" y="200277"/>
                  </a:lnTo>
                  <a:lnTo>
                    <a:pt x="359009" y="199214"/>
                  </a:lnTo>
                  <a:lnTo>
                    <a:pt x="372907" y="215687"/>
                  </a:lnTo>
                  <a:close/>
                  <a:moveTo>
                    <a:pt x="255352" y="67803"/>
                  </a:moveTo>
                  <a:lnTo>
                    <a:pt x="273592" y="91427"/>
                  </a:lnTo>
                  <a:lnTo>
                    <a:pt x="273592" y="476598"/>
                  </a:lnTo>
                  <a:lnTo>
                    <a:pt x="177487" y="476598"/>
                  </a:lnTo>
                  <a:lnTo>
                    <a:pt x="177487" y="128679"/>
                  </a:lnTo>
                  <a:close/>
                  <a:moveTo>
                    <a:pt x="628567" y="0"/>
                  </a:moveTo>
                  <a:lnTo>
                    <a:pt x="628567" y="476598"/>
                  </a:lnTo>
                  <a:lnTo>
                    <a:pt x="532462" y="476598"/>
                  </a:lnTo>
                  <a:lnTo>
                    <a:pt x="532462" y="81079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9" name="任意多边形 86"/>
            <p:cNvSpPr/>
            <p:nvPr/>
          </p:nvSpPr>
          <p:spPr>
            <a:xfrm rot="13790841">
              <a:off x="9632549" y="4179780"/>
              <a:ext cx="272901" cy="661832"/>
            </a:xfrm>
            <a:custGeom>
              <a:avLst/>
              <a:gdLst>
                <a:gd name="connsiteX0" fmla="*/ 97660 w 325915"/>
                <a:gd name="connsiteY0" fmla="*/ 790400 h 790400"/>
                <a:gd name="connsiteX1" fmla="*/ 0 w 325915"/>
                <a:gd name="connsiteY1" fmla="*/ 664808 h 790400"/>
                <a:gd name="connsiteX2" fmla="*/ 70970 w 325915"/>
                <a:gd name="connsiteY2" fmla="*/ 664808 h 790400"/>
                <a:gd name="connsiteX3" fmla="*/ 70970 w 325915"/>
                <a:gd name="connsiteY3" fmla="*/ 320500 h 790400"/>
                <a:gd name="connsiteX4" fmla="*/ 92523 w 325915"/>
                <a:gd name="connsiteY4" fmla="*/ 320500 h 790400"/>
                <a:gd name="connsiteX5" fmla="*/ 92598 w 325915"/>
                <a:gd name="connsiteY5" fmla="*/ 318763 h 790400"/>
                <a:gd name="connsiteX6" fmla="*/ 259805 w 325915"/>
                <a:gd name="connsiteY6" fmla="*/ 326009 h 790400"/>
                <a:gd name="connsiteX7" fmla="*/ 271953 w 325915"/>
                <a:gd name="connsiteY7" fmla="*/ 0 h 790400"/>
                <a:gd name="connsiteX8" fmla="*/ 325915 w 325915"/>
                <a:gd name="connsiteY8" fmla="*/ 2011 h 790400"/>
                <a:gd name="connsiteX9" fmla="*/ 311729 w 325915"/>
                <a:gd name="connsiteY9" fmla="*/ 382747 h 790400"/>
                <a:gd name="connsiteX10" fmla="*/ 257766 w 325915"/>
                <a:gd name="connsiteY10" fmla="*/ 380736 h 790400"/>
                <a:gd name="connsiteX11" fmla="*/ 257794 w 325915"/>
                <a:gd name="connsiteY11" fmla="*/ 379973 h 790400"/>
                <a:gd name="connsiteX12" fmla="*/ 124349 w 325915"/>
                <a:gd name="connsiteY12" fmla="*/ 374190 h 790400"/>
                <a:gd name="connsiteX13" fmla="*/ 124349 w 325915"/>
                <a:gd name="connsiteY13" fmla="*/ 664808 h 790400"/>
                <a:gd name="connsiteX14" fmla="*/ 195319 w 325915"/>
                <a:gd name="connsiteY14" fmla="*/ 664808 h 79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5915" h="790400">
                  <a:moveTo>
                    <a:pt x="97660" y="790400"/>
                  </a:moveTo>
                  <a:lnTo>
                    <a:pt x="0" y="664808"/>
                  </a:lnTo>
                  <a:lnTo>
                    <a:pt x="70970" y="664808"/>
                  </a:lnTo>
                  <a:lnTo>
                    <a:pt x="70970" y="320500"/>
                  </a:lnTo>
                  <a:lnTo>
                    <a:pt x="92523" y="320500"/>
                  </a:lnTo>
                  <a:lnTo>
                    <a:pt x="92598" y="318763"/>
                  </a:lnTo>
                  <a:lnTo>
                    <a:pt x="259805" y="326009"/>
                  </a:lnTo>
                  <a:lnTo>
                    <a:pt x="271953" y="0"/>
                  </a:lnTo>
                  <a:lnTo>
                    <a:pt x="325915" y="2011"/>
                  </a:lnTo>
                  <a:lnTo>
                    <a:pt x="311729" y="382747"/>
                  </a:lnTo>
                  <a:lnTo>
                    <a:pt x="257766" y="380736"/>
                  </a:lnTo>
                  <a:lnTo>
                    <a:pt x="257794" y="379973"/>
                  </a:lnTo>
                  <a:lnTo>
                    <a:pt x="124349" y="374190"/>
                  </a:lnTo>
                  <a:lnTo>
                    <a:pt x="124349" y="664808"/>
                  </a:lnTo>
                  <a:lnTo>
                    <a:pt x="195319" y="664808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230" name="组合 229"/>
          <p:cNvGrpSpPr/>
          <p:nvPr/>
        </p:nvGrpSpPr>
        <p:grpSpPr>
          <a:xfrm>
            <a:off x="7558463" y="5234769"/>
            <a:ext cx="443823" cy="661775"/>
            <a:chOff x="7542992" y="4309482"/>
            <a:chExt cx="443823" cy="661775"/>
          </a:xfrm>
          <a:solidFill>
            <a:schemeClr val="bg1"/>
          </a:solidFill>
        </p:grpSpPr>
        <p:sp>
          <p:nvSpPr>
            <p:cNvPr id="231" name="Freeform 141"/>
            <p:cNvSpPr>
              <a:spLocks noEditPoints="1"/>
            </p:cNvSpPr>
            <p:nvPr/>
          </p:nvSpPr>
          <p:spPr bwMode="auto">
            <a:xfrm>
              <a:off x="7542992" y="4309482"/>
              <a:ext cx="443823" cy="503265"/>
            </a:xfrm>
            <a:custGeom>
              <a:avLst/>
              <a:gdLst>
                <a:gd name="T0" fmla="*/ 84 w 84"/>
                <a:gd name="T1" fmla="*/ 42 h 95"/>
                <a:gd name="T2" fmla="*/ 42 w 84"/>
                <a:gd name="T3" fmla="*/ 0 h 95"/>
                <a:gd name="T4" fmla="*/ 0 w 84"/>
                <a:gd name="T5" fmla="*/ 42 h 95"/>
                <a:gd name="T6" fmla="*/ 28 w 84"/>
                <a:gd name="T7" fmla="*/ 81 h 95"/>
                <a:gd name="T8" fmla="*/ 25 w 84"/>
                <a:gd name="T9" fmla="*/ 81 h 95"/>
                <a:gd name="T10" fmla="*/ 25 w 84"/>
                <a:gd name="T11" fmla="*/ 95 h 95"/>
                <a:gd name="T12" fmla="*/ 60 w 84"/>
                <a:gd name="T13" fmla="*/ 95 h 95"/>
                <a:gd name="T14" fmla="*/ 60 w 84"/>
                <a:gd name="T15" fmla="*/ 81 h 95"/>
                <a:gd name="T16" fmla="*/ 57 w 84"/>
                <a:gd name="T17" fmla="*/ 81 h 95"/>
                <a:gd name="T18" fmla="*/ 84 w 84"/>
                <a:gd name="T19" fmla="*/ 42 h 95"/>
                <a:gd name="T20" fmla="*/ 42 w 84"/>
                <a:gd name="T21" fmla="*/ 77 h 95"/>
                <a:gd name="T22" fmla="*/ 7 w 84"/>
                <a:gd name="T23" fmla="*/ 42 h 95"/>
                <a:gd name="T24" fmla="*/ 42 w 84"/>
                <a:gd name="T25" fmla="*/ 7 h 95"/>
                <a:gd name="T26" fmla="*/ 77 w 84"/>
                <a:gd name="T27" fmla="*/ 42 h 95"/>
                <a:gd name="T28" fmla="*/ 42 w 84"/>
                <a:gd name="T29" fmla="*/ 7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95">
                  <a:moveTo>
                    <a:pt x="84" y="42"/>
                  </a:moveTo>
                  <a:cubicBezTo>
                    <a:pt x="84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0"/>
                    <a:pt x="12" y="75"/>
                    <a:pt x="28" y="81"/>
                  </a:cubicBezTo>
                  <a:cubicBezTo>
                    <a:pt x="25" y="81"/>
                    <a:pt x="25" y="81"/>
                    <a:pt x="25" y="81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7" y="81"/>
                    <a:pt x="57" y="81"/>
                    <a:pt x="57" y="81"/>
                  </a:cubicBezTo>
                  <a:cubicBezTo>
                    <a:pt x="73" y="75"/>
                    <a:pt x="84" y="60"/>
                    <a:pt x="84" y="42"/>
                  </a:cubicBezTo>
                  <a:close/>
                  <a:moveTo>
                    <a:pt x="42" y="77"/>
                  </a:moveTo>
                  <a:cubicBezTo>
                    <a:pt x="23" y="77"/>
                    <a:pt x="7" y="61"/>
                    <a:pt x="7" y="42"/>
                  </a:cubicBezTo>
                  <a:cubicBezTo>
                    <a:pt x="7" y="23"/>
                    <a:pt x="23" y="7"/>
                    <a:pt x="42" y="7"/>
                  </a:cubicBezTo>
                  <a:cubicBezTo>
                    <a:pt x="62" y="7"/>
                    <a:pt x="77" y="23"/>
                    <a:pt x="77" y="42"/>
                  </a:cubicBezTo>
                  <a:cubicBezTo>
                    <a:pt x="77" y="61"/>
                    <a:pt x="62" y="77"/>
                    <a:pt x="42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等线" panose="02010600030101010101" charset="-122"/>
                <a:ea typeface="+mn-ea"/>
              </a:endParaRPr>
            </a:p>
          </p:txBody>
        </p:sp>
        <p:sp>
          <p:nvSpPr>
            <p:cNvPr id="232" name="Rectangle 142"/>
            <p:cNvSpPr>
              <a:spLocks noChangeArrowheads="1"/>
            </p:cNvSpPr>
            <p:nvPr/>
          </p:nvSpPr>
          <p:spPr bwMode="auto">
            <a:xfrm>
              <a:off x="7673760" y="4828595"/>
              <a:ext cx="186248" cy="6736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等线" panose="02010600030101010101" charset="-122"/>
                <a:ea typeface="+mn-ea"/>
              </a:endParaRPr>
            </a:p>
          </p:txBody>
        </p:sp>
        <p:sp>
          <p:nvSpPr>
            <p:cNvPr id="233" name="Freeform 143"/>
            <p:cNvSpPr/>
            <p:nvPr/>
          </p:nvSpPr>
          <p:spPr bwMode="auto">
            <a:xfrm>
              <a:off x="7673760" y="4911814"/>
              <a:ext cx="186248" cy="59443"/>
            </a:xfrm>
            <a:custGeom>
              <a:avLst/>
              <a:gdLst>
                <a:gd name="T0" fmla="*/ 0 w 47"/>
                <a:gd name="T1" fmla="*/ 9 h 15"/>
                <a:gd name="T2" fmla="*/ 16 w 47"/>
                <a:gd name="T3" fmla="*/ 9 h 15"/>
                <a:gd name="T4" fmla="*/ 16 w 47"/>
                <a:gd name="T5" fmla="*/ 15 h 15"/>
                <a:gd name="T6" fmla="*/ 31 w 47"/>
                <a:gd name="T7" fmla="*/ 15 h 15"/>
                <a:gd name="T8" fmla="*/ 31 w 47"/>
                <a:gd name="T9" fmla="*/ 9 h 15"/>
                <a:gd name="T10" fmla="*/ 47 w 47"/>
                <a:gd name="T11" fmla="*/ 9 h 15"/>
                <a:gd name="T12" fmla="*/ 47 w 47"/>
                <a:gd name="T13" fmla="*/ 0 h 15"/>
                <a:gd name="T14" fmla="*/ 0 w 47"/>
                <a:gd name="T15" fmla="*/ 0 h 15"/>
                <a:gd name="T16" fmla="*/ 0 w 47"/>
                <a:gd name="T17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5">
                  <a:moveTo>
                    <a:pt x="0" y="9"/>
                  </a:moveTo>
                  <a:lnTo>
                    <a:pt x="16" y="9"/>
                  </a:lnTo>
                  <a:lnTo>
                    <a:pt x="16" y="15"/>
                  </a:lnTo>
                  <a:lnTo>
                    <a:pt x="31" y="15"/>
                  </a:lnTo>
                  <a:lnTo>
                    <a:pt x="31" y="9"/>
                  </a:lnTo>
                  <a:lnTo>
                    <a:pt x="47" y="9"/>
                  </a:lnTo>
                  <a:lnTo>
                    <a:pt x="47" y="0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等线" panose="02010600030101010101" charset="-122"/>
                <a:ea typeface="+mn-ea"/>
              </a:endParaRPr>
            </a:p>
          </p:txBody>
        </p:sp>
        <p:sp>
          <p:nvSpPr>
            <p:cNvPr id="234" name="Freeform 144"/>
            <p:cNvSpPr>
              <a:spLocks noEditPoints="1"/>
            </p:cNvSpPr>
            <p:nvPr/>
          </p:nvSpPr>
          <p:spPr bwMode="auto">
            <a:xfrm>
              <a:off x="7701500" y="4452139"/>
              <a:ext cx="130771" cy="257578"/>
            </a:xfrm>
            <a:custGeom>
              <a:avLst/>
              <a:gdLst>
                <a:gd name="T0" fmla="*/ 32 w 33"/>
                <a:gd name="T1" fmla="*/ 3 h 65"/>
                <a:gd name="T2" fmla="*/ 28 w 33"/>
                <a:gd name="T3" fmla="*/ 0 h 65"/>
                <a:gd name="T4" fmla="*/ 16 w 33"/>
                <a:gd name="T5" fmla="*/ 5 h 65"/>
                <a:gd name="T6" fmla="*/ 4 w 33"/>
                <a:gd name="T7" fmla="*/ 0 h 65"/>
                <a:gd name="T8" fmla="*/ 0 w 33"/>
                <a:gd name="T9" fmla="*/ 3 h 65"/>
                <a:gd name="T10" fmla="*/ 0 w 33"/>
                <a:gd name="T11" fmla="*/ 3 h 65"/>
                <a:gd name="T12" fmla="*/ 0 w 33"/>
                <a:gd name="T13" fmla="*/ 3 h 65"/>
                <a:gd name="T14" fmla="*/ 15 w 33"/>
                <a:gd name="T15" fmla="*/ 65 h 65"/>
                <a:gd name="T16" fmla="*/ 19 w 33"/>
                <a:gd name="T17" fmla="*/ 65 h 65"/>
                <a:gd name="T18" fmla="*/ 33 w 33"/>
                <a:gd name="T19" fmla="*/ 3 h 65"/>
                <a:gd name="T20" fmla="*/ 33 w 33"/>
                <a:gd name="T21" fmla="*/ 3 h 65"/>
                <a:gd name="T22" fmla="*/ 33 w 33"/>
                <a:gd name="T23" fmla="*/ 3 h 65"/>
                <a:gd name="T24" fmla="*/ 33 w 33"/>
                <a:gd name="T25" fmla="*/ 3 h 65"/>
                <a:gd name="T26" fmla="*/ 32 w 33"/>
                <a:gd name="T27" fmla="*/ 3 h 65"/>
                <a:gd name="T28" fmla="*/ 16 w 33"/>
                <a:gd name="T29" fmla="*/ 57 h 65"/>
                <a:gd name="T30" fmla="*/ 4 w 33"/>
                <a:gd name="T31" fmla="*/ 4 h 65"/>
                <a:gd name="T32" fmla="*/ 16 w 33"/>
                <a:gd name="T33" fmla="*/ 8 h 65"/>
                <a:gd name="T34" fmla="*/ 29 w 33"/>
                <a:gd name="T35" fmla="*/ 4 h 65"/>
                <a:gd name="T36" fmla="*/ 16 w 33"/>
                <a:gd name="T37" fmla="*/ 5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" h="65">
                  <a:moveTo>
                    <a:pt x="32" y="3"/>
                  </a:moveTo>
                  <a:lnTo>
                    <a:pt x="28" y="0"/>
                  </a:lnTo>
                  <a:lnTo>
                    <a:pt x="16" y="5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5" y="65"/>
                  </a:lnTo>
                  <a:lnTo>
                    <a:pt x="19" y="65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2" y="3"/>
                  </a:lnTo>
                  <a:close/>
                  <a:moveTo>
                    <a:pt x="16" y="57"/>
                  </a:moveTo>
                  <a:lnTo>
                    <a:pt x="4" y="4"/>
                  </a:lnTo>
                  <a:lnTo>
                    <a:pt x="16" y="8"/>
                  </a:lnTo>
                  <a:lnTo>
                    <a:pt x="29" y="4"/>
                  </a:lnTo>
                  <a:lnTo>
                    <a:pt x="16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等线" panose="02010600030101010101" charset="-122"/>
                <a:ea typeface="+mn-ea"/>
              </a:endParaRPr>
            </a:p>
          </p:txBody>
        </p:sp>
      </p:grpSp>
      <p:sp>
        <p:nvSpPr>
          <p:cNvPr id="235" name="Freeform 17"/>
          <p:cNvSpPr>
            <a:spLocks noEditPoints="1"/>
          </p:cNvSpPr>
          <p:nvPr/>
        </p:nvSpPr>
        <p:spPr bwMode="auto">
          <a:xfrm>
            <a:off x="4407056" y="5293274"/>
            <a:ext cx="525221" cy="544764"/>
          </a:xfrm>
          <a:custGeom>
            <a:avLst/>
            <a:gdLst>
              <a:gd name="T0" fmla="*/ 109 w 215"/>
              <a:gd name="T1" fmla="*/ 0 h 223"/>
              <a:gd name="T2" fmla="*/ 0 w 215"/>
              <a:gd name="T3" fmla="*/ 78 h 223"/>
              <a:gd name="T4" fmla="*/ 0 w 215"/>
              <a:gd name="T5" fmla="*/ 223 h 223"/>
              <a:gd name="T6" fmla="*/ 215 w 215"/>
              <a:gd name="T7" fmla="*/ 223 h 223"/>
              <a:gd name="T8" fmla="*/ 215 w 215"/>
              <a:gd name="T9" fmla="*/ 78 h 223"/>
              <a:gd name="T10" fmla="*/ 109 w 215"/>
              <a:gd name="T11" fmla="*/ 0 h 223"/>
              <a:gd name="T12" fmla="*/ 195 w 215"/>
              <a:gd name="T13" fmla="*/ 214 h 223"/>
              <a:gd name="T14" fmla="*/ 140 w 215"/>
              <a:gd name="T15" fmla="*/ 159 h 223"/>
              <a:gd name="T16" fmla="*/ 75 w 215"/>
              <a:gd name="T17" fmla="*/ 159 h 223"/>
              <a:gd name="T18" fmla="*/ 20 w 215"/>
              <a:gd name="T19" fmla="*/ 214 h 223"/>
              <a:gd name="T20" fmla="*/ 9 w 215"/>
              <a:gd name="T21" fmla="*/ 214 h 223"/>
              <a:gd name="T22" fmla="*/ 75 w 215"/>
              <a:gd name="T23" fmla="*/ 150 h 223"/>
              <a:gd name="T24" fmla="*/ 9 w 215"/>
              <a:gd name="T25" fmla="*/ 85 h 223"/>
              <a:gd name="T26" fmla="*/ 9 w 215"/>
              <a:gd name="T27" fmla="*/ 83 h 223"/>
              <a:gd name="T28" fmla="*/ 109 w 215"/>
              <a:gd name="T29" fmla="*/ 13 h 223"/>
              <a:gd name="T30" fmla="*/ 207 w 215"/>
              <a:gd name="T31" fmla="*/ 83 h 223"/>
              <a:gd name="T32" fmla="*/ 207 w 215"/>
              <a:gd name="T33" fmla="*/ 85 h 223"/>
              <a:gd name="T34" fmla="*/ 142 w 215"/>
              <a:gd name="T35" fmla="*/ 150 h 223"/>
              <a:gd name="T36" fmla="*/ 207 w 215"/>
              <a:gd name="T37" fmla="*/ 214 h 223"/>
              <a:gd name="T38" fmla="*/ 207 w 215"/>
              <a:gd name="T39" fmla="*/ 214 h 223"/>
              <a:gd name="T40" fmla="*/ 195 w 215"/>
              <a:gd name="T41" fmla="*/ 214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15" h="223">
                <a:moveTo>
                  <a:pt x="109" y="0"/>
                </a:moveTo>
                <a:lnTo>
                  <a:pt x="0" y="78"/>
                </a:lnTo>
                <a:lnTo>
                  <a:pt x="0" y="223"/>
                </a:lnTo>
                <a:lnTo>
                  <a:pt x="215" y="223"/>
                </a:lnTo>
                <a:lnTo>
                  <a:pt x="215" y="78"/>
                </a:lnTo>
                <a:lnTo>
                  <a:pt x="109" y="0"/>
                </a:lnTo>
                <a:close/>
                <a:moveTo>
                  <a:pt x="195" y="214"/>
                </a:moveTo>
                <a:lnTo>
                  <a:pt x="140" y="159"/>
                </a:lnTo>
                <a:lnTo>
                  <a:pt x="75" y="159"/>
                </a:lnTo>
                <a:lnTo>
                  <a:pt x="20" y="214"/>
                </a:lnTo>
                <a:lnTo>
                  <a:pt x="9" y="214"/>
                </a:lnTo>
                <a:lnTo>
                  <a:pt x="75" y="150"/>
                </a:lnTo>
                <a:lnTo>
                  <a:pt x="9" y="85"/>
                </a:lnTo>
                <a:lnTo>
                  <a:pt x="9" y="83"/>
                </a:lnTo>
                <a:lnTo>
                  <a:pt x="109" y="13"/>
                </a:lnTo>
                <a:lnTo>
                  <a:pt x="207" y="83"/>
                </a:lnTo>
                <a:lnTo>
                  <a:pt x="207" y="85"/>
                </a:lnTo>
                <a:lnTo>
                  <a:pt x="142" y="150"/>
                </a:lnTo>
                <a:lnTo>
                  <a:pt x="207" y="214"/>
                </a:lnTo>
                <a:lnTo>
                  <a:pt x="207" y="214"/>
                </a:lnTo>
                <a:lnTo>
                  <a:pt x="195" y="2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grpSp>
        <p:nvGrpSpPr>
          <p:cNvPr id="236" name="组合 235"/>
          <p:cNvGrpSpPr/>
          <p:nvPr/>
        </p:nvGrpSpPr>
        <p:grpSpPr>
          <a:xfrm>
            <a:off x="8468977" y="5213883"/>
            <a:ext cx="373519" cy="703546"/>
            <a:chOff x="8453506" y="4288596"/>
            <a:chExt cx="373519" cy="703546"/>
          </a:xfrm>
          <a:solidFill>
            <a:schemeClr val="bg1"/>
          </a:solidFill>
        </p:grpSpPr>
        <p:sp>
          <p:nvSpPr>
            <p:cNvPr id="237" name="Freeform 13"/>
            <p:cNvSpPr>
              <a:spLocks noEditPoints="1"/>
            </p:cNvSpPr>
            <p:nvPr/>
          </p:nvSpPr>
          <p:spPr bwMode="auto">
            <a:xfrm>
              <a:off x="8453506" y="4504776"/>
              <a:ext cx="373519" cy="487366"/>
            </a:xfrm>
            <a:custGeom>
              <a:avLst/>
              <a:gdLst/>
              <a:ahLst/>
              <a:cxnLst>
                <a:cxn ang="0">
                  <a:pos x="229" y="3"/>
                </a:cxn>
                <a:cxn ang="0">
                  <a:pos x="16" y="60"/>
                </a:cxn>
                <a:cxn ang="0">
                  <a:pos x="3" y="83"/>
                </a:cxn>
                <a:cxn ang="0">
                  <a:pos x="21" y="97"/>
                </a:cxn>
                <a:cxn ang="0">
                  <a:pos x="26" y="96"/>
                </a:cxn>
                <a:cxn ang="0">
                  <a:pos x="56" y="88"/>
                </a:cxn>
                <a:cxn ang="0">
                  <a:pos x="56" y="111"/>
                </a:cxn>
                <a:cxn ang="0">
                  <a:pos x="32" y="111"/>
                </a:cxn>
                <a:cxn ang="0">
                  <a:pos x="21" y="121"/>
                </a:cxn>
                <a:cxn ang="0">
                  <a:pos x="21" y="174"/>
                </a:cxn>
                <a:cxn ang="0">
                  <a:pos x="27" y="193"/>
                </a:cxn>
                <a:cxn ang="0">
                  <a:pos x="46" y="219"/>
                </a:cxn>
                <a:cxn ang="0">
                  <a:pos x="53" y="238"/>
                </a:cxn>
                <a:cxn ang="0">
                  <a:pos x="53" y="259"/>
                </a:cxn>
                <a:cxn ang="0">
                  <a:pos x="63" y="270"/>
                </a:cxn>
                <a:cxn ang="0">
                  <a:pos x="74" y="270"/>
                </a:cxn>
                <a:cxn ang="0">
                  <a:pos x="76" y="274"/>
                </a:cxn>
                <a:cxn ang="0">
                  <a:pos x="74" y="283"/>
                </a:cxn>
                <a:cxn ang="0">
                  <a:pos x="76" y="291"/>
                </a:cxn>
                <a:cxn ang="0">
                  <a:pos x="74" y="300"/>
                </a:cxn>
                <a:cxn ang="0">
                  <a:pos x="83" y="313"/>
                </a:cxn>
                <a:cxn ang="0">
                  <a:pos x="99" y="313"/>
                </a:cxn>
                <a:cxn ang="0">
                  <a:pos x="99" y="317"/>
                </a:cxn>
                <a:cxn ang="0">
                  <a:pos x="108" y="330"/>
                </a:cxn>
                <a:cxn ang="0">
                  <a:pos x="146" y="330"/>
                </a:cxn>
                <a:cxn ang="0">
                  <a:pos x="156" y="317"/>
                </a:cxn>
                <a:cxn ang="0">
                  <a:pos x="155" y="313"/>
                </a:cxn>
                <a:cxn ang="0">
                  <a:pos x="171" y="313"/>
                </a:cxn>
                <a:cxn ang="0">
                  <a:pos x="181" y="300"/>
                </a:cxn>
                <a:cxn ang="0">
                  <a:pos x="178" y="291"/>
                </a:cxn>
                <a:cxn ang="0">
                  <a:pos x="181" y="283"/>
                </a:cxn>
                <a:cxn ang="0">
                  <a:pos x="178" y="274"/>
                </a:cxn>
                <a:cxn ang="0">
                  <a:pos x="180" y="270"/>
                </a:cxn>
                <a:cxn ang="0">
                  <a:pos x="191" y="270"/>
                </a:cxn>
                <a:cxn ang="0">
                  <a:pos x="202" y="259"/>
                </a:cxn>
                <a:cxn ang="0">
                  <a:pos x="202" y="238"/>
                </a:cxn>
                <a:cxn ang="0">
                  <a:pos x="208" y="219"/>
                </a:cxn>
                <a:cxn ang="0">
                  <a:pos x="227" y="193"/>
                </a:cxn>
                <a:cxn ang="0">
                  <a:pos x="233" y="174"/>
                </a:cxn>
                <a:cxn ang="0">
                  <a:pos x="233" y="121"/>
                </a:cxn>
                <a:cxn ang="0">
                  <a:pos x="223" y="111"/>
                </a:cxn>
                <a:cxn ang="0">
                  <a:pos x="198" y="111"/>
                </a:cxn>
                <a:cxn ang="0">
                  <a:pos x="199" y="109"/>
                </a:cxn>
                <a:cxn ang="0">
                  <a:pos x="199" y="50"/>
                </a:cxn>
                <a:cxn ang="0">
                  <a:pos x="238" y="39"/>
                </a:cxn>
                <a:cxn ang="0">
                  <a:pos x="252" y="16"/>
                </a:cxn>
                <a:cxn ang="0">
                  <a:pos x="229" y="3"/>
                </a:cxn>
                <a:cxn ang="0">
                  <a:pos x="87" y="80"/>
                </a:cxn>
                <a:cxn ang="0">
                  <a:pos x="167" y="58"/>
                </a:cxn>
                <a:cxn ang="0">
                  <a:pos x="167" y="109"/>
                </a:cxn>
                <a:cxn ang="0">
                  <a:pos x="168" y="111"/>
                </a:cxn>
                <a:cxn ang="0">
                  <a:pos x="87" y="111"/>
                </a:cxn>
                <a:cxn ang="0">
                  <a:pos x="87" y="80"/>
                </a:cxn>
                <a:cxn ang="0">
                  <a:pos x="87" y="80"/>
                </a:cxn>
                <a:cxn ang="0">
                  <a:pos x="87" y="80"/>
                </a:cxn>
              </a:cxnLst>
              <a:rect l="0" t="0" r="r" b="b"/>
              <a:pathLst>
                <a:path w="254" h="330">
                  <a:moveTo>
                    <a:pt x="229" y="3"/>
                  </a:moveTo>
                  <a:cubicBezTo>
                    <a:pt x="16" y="60"/>
                    <a:pt x="16" y="60"/>
                    <a:pt x="16" y="60"/>
                  </a:cubicBezTo>
                  <a:cubicBezTo>
                    <a:pt x="6" y="62"/>
                    <a:pt x="0" y="73"/>
                    <a:pt x="3" y="83"/>
                  </a:cubicBezTo>
                  <a:cubicBezTo>
                    <a:pt x="5" y="91"/>
                    <a:pt x="13" y="97"/>
                    <a:pt x="21" y="97"/>
                  </a:cubicBezTo>
                  <a:cubicBezTo>
                    <a:pt x="23" y="97"/>
                    <a:pt x="24" y="97"/>
                    <a:pt x="26" y="96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32" y="111"/>
                    <a:pt x="32" y="111"/>
                    <a:pt x="32" y="111"/>
                  </a:cubicBezTo>
                  <a:cubicBezTo>
                    <a:pt x="26" y="111"/>
                    <a:pt x="21" y="115"/>
                    <a:pt x="21" y="121"/>
                  </a:cubicBezTo>
                  <a:cubicBezTo>
                    <a:pt x="21" y="174"/>
                    <a:pt x="21" y="174"/>
                    <a:pt x="21" y="174"/>
                  </a:cubicBezTo>
                  <a:cubicBezTo>
                    <a:pt x="21" y="180"/>
                    <a:pt x="24" y="189"/>
                    <a:pt x="27" y="193"/>
                  </a:cubicBezTo>
                  <a:cubicBezTo>
                    <a:pt x="46" y="219"/>
                    <a:pt x="46" y="219"/>
                    <a:pt x="46" y="219"/>
                  </a:cubicBezTo>
                  <a:cubicBezTo>
                    <a:pt x="50" y="224"/>
                    <a:pt x="53" y="232"/>
                    <a:pt x="53" y="238"/>
                  </a:cubicBezTo>
                  <a:cubicBezTo>
                    <a:pt x="53" y="259"/>
                    <a:pt x="53" y="259"/>
                    <a:pt x="53" y="259"/>
                  </a:cubicBezTo>
                  <a:cubicBezTo>
                    <a:pt x="53" y="265"/>
                    <a:pt x="58" y="270"/>
                    <a:pt x="63" y="270"/>
                  </a:cubicBezTo>
                  <a:cubicBezTo>
                    <a:pt x="74" y="270"/>
                    <a:pt x="74" y="270"/>
                    <a:pt x="74" y="270"/>
                  </a:cubicBezTo>
                  <a:cubicBezTo>
                    <a:pt x="75" y="271"/>
                    <a:pt x="75" y="273"/>
                    <a:pt x="76" y="274"/>
                  </a:cubicBezTo>
                  <a:cubicBezTo>
                    <a:pt x="75" y="276"/>
                    <a:pt x="74" y="279"/>
                    <a:pt x="74" y="283"/>
                  </a:cubicBezTo>
                  <a:cubicBezTo>
                    <a:pt x="74" y="286"/>
                    <a:pt x="75" y="289"/>
                    <a:pt x="76" y="291"/>
                  </a:cubicBezTo>
                  <a:cubicBezTo>
                    <a:pt x="75" y="294"/>
                    <a:pt x="74" y="297"/>
                    <a:pt x="74" y="300"/>
                  </a:cubicBezTo>
                  <a:cubicBezTo>
                    <a:pt x="74" y="307"/>
                    <a:pt x="78" y="313"/>
                    <a:pt x="83" y="313"/>
                  </a:cubicBezTo>
                  <a:cubicBezTo>
                    <a:pt x="99" y="313"/>
                    <a:pt x="99" y="313"/>
                    <a:pt x="99" y="313"/>
                  </a:cubicBezTo>
                  <a:cubicBezTo>
                    <a:pt x="99" y="314"/>
                    <a:pt x="99" y="316"/>
                    <a:pt x="99" y="317"/>
                  </a:cubicBezTo>
                  <a:cubicBezTo>
                    <a:pt x="99" y="324"/>
                    <a:pt x="103" y="330"/>
                    <a:pt x="108" y="330"/>
                  </a:cubicBezTo>
                  <a:cubicBezTo>
                    <a:pt x="146" y="330"/>
                    <a:pt x="146" y="330"/>
                    <a:pt x="146" y="330"/>
                  </a:cubicBezTo>
                  <a:cubicBezTo>
                    <a:pt x="151" y="330"/>
                    <a:pt x="156" y="324"/>
                    <a:pt x="156" y="317"/>
                  </a:cubicBezTo>
                  <a:cubicBezTo>
                    <a:pt x="156" y="316"/>
                    <a:pt x="155" y="314"/>
                    <a:pt x="155" y="313"/>
                  </a:cubicBezTo>
                  <a:cubicBezTo>
                    <a:pt x="171" y="313"/>
                    <a:pt x="171" y="313"/>
                    <a:pt x="171" y="313"/>
                  </a:cubicBezTo>
                  <a:cubicBezTo>
                    <a:pt x="177" y="313"/>
                    <a:pt x="181" y="307"/>
                    <a:pt x="181" y="300"/>
                  </a:cubicBezTo>
                  <a:cubicBezTo>
                    <a:pt x="181" y="297"/>
                    <a:pt x="180" y="294"/>
                    <a:pt x="178" y="291"/>
                  </a:cubicBezTo>
                  <a:cubicBezTo>
                    <a:pt x="180" y="289"/>
                    <a:pt x="181" y="286"/>
                    <a:pt x="181" y="283"/>
                  </a:cubicBezTo>
                  <a:cubicBezTo>
                    <a:pt x="181" y="279"/>
                    <a:pt x="180" y="276"/>
                    <a:pt x="178" y="274"/>
                  </a:cubicBezTo>
                  <a:cubicBezTo>
                    <a:pt x="179" y="273"/>
                    <a:pt x="180" y="271"/>
                    <a:pt x="180" y="270"/>
                  </a:cubicBezTo>
                  <a:cubicBezTo>
                    <a:pt x="191" y="270"/>
                    <a:pt x="191" y="270"/>
                    <a:pt x="191" y="270"/>
                  </a:cubicBezTo>
                  <a:cubicBezTo>
                    <a:pt x="197" y="270"/>
                    <a:pt x="202" y="265"/>
                    <a:pt x="202" y="259"/>
                  </a:cubicBezTo>
                  <a:cubicBezTo>
                    <a:pt x="202" y="238"/>
                    <a:pt x="202" y="238"/>
                    <a:pt x="202" y="238"/>
                  </a:cubicBezTo>
                  <a:cubicBezTo>
                    <a:pt x="202" y="232"/>
                    <a:pt x="204" y="224"/>
                    <a:pt x="208" y="219"/>
                  </a:cubicBezTo>
                  <a:cubicBezTo>
                    <a:pt x="227" y="193"/>
                    <a:pt x="227" y="193"/>
                    <a:pt x="227" y="193"/>
                  </a:cubicBezTo>
                  <a:cubicBezTo>
                    <a:pt x="231" y="189"/>
                    <a:pt x="233" y="180"/>
                    <a:pt x="233" y="174"/>
                  </a:cubicBezTo>
                  <a:cubicBezTo>
                    <a:pt x="233" y="121"/>
                    <a:pt x="233" y="121"/>
                    <a:pt x="233" y="121"/>
                  </a:cubicBezTo>
                  <a:cubicBezTo>
                    <a:pt x="233" y="115"/>
                    <a:pt x="229" y="111"/>
                    <a:pt x="223" y="111"/>
                  </a:cubicBezTo>
                  <a:cubicBezTo>
                    <a:pt x="198" y="111"/>
                    <a:pt x="198" y="111"/>
                    <a:pt x="198" y="111"/>
                  </a:cubicBezTo>
                  <a:cubicBezTo>
                    <a:pt x="198" y="110"/>
                    <a:pt x="199" y="109"/>
                    <a:pt x="199" y="109"/>
                  </a:cubicBezTo>
                  <a:cubicBezTo>
                    <a:pt x="199" y="50"/>
                    <a:pt x="199" y="50"/>
                    <a:pt x="199" y="50"/>
                  </a:cubicBezTo>
                  <a:cubicBezTo>
                    <a:pt x="238" y="39"/>
                    <a:pt x="238" y="39"/>
                    <a:pt x="238" y="39"/>
                  </a:cubicBezTo>
                  <a:cubicBezTo>
                    <a:pt x="248" y="37"/>
                    <a:pt x="254" y="26"/>
                    <a:pt x="252" y="16"/>
                  </a:cubicBezTo>
                  <a:cubicBezTo>
                    <a:pt x="249" y="6"/>
                    <a:pt x="239" y="0"/>
                    <a:pt x="229" y="3"/>
                  </a:cubicBezTo>
                  <a:close/>
                  <a:moveTo>
                    <a:pt x="87" y="80"/>
                  </a:moveTo>
                  <a:cubicBezTo>
                    <a:pt x="167" y="58"/>
                    <a:pt x="167" y="58"/>
                    <a:pt x="167" y="58"/>
                  </a:cubicBezTo>
                  <a:cubicBezTo>
                    <a:pt x="167" y="109"/>
                    <a:pt x="167" y="109"/>
                    <a:pt x="167" y="109"/>
                  </a:cubicBezTo>
                  <a:cubicBezTo>
                    <a:pt x="167" y="109"/>
                    <a:pt x="167" y="110"/>
                    <a:pt x="168" y="111"/>
                  </a:cubicBezTo>
                  <a:cubicBezTo>
                    <a:pt x="87" y="111"/>
                    <a:pt x="87" y="111"/>
                    <a:pt x="87" y="111"/>
                  </a:cubicBezTo>
                  <a:lnTo>
                    <a:pt x="87" y="80"/>
                  </a:lnTo>
                  <a:close/>
                  <a:moveTo>
                    <a:pt x="87" y="80"/>
                  </a:moveTo>
                  <a:cubicBezTo>
                    <a:pt x="87" y="80"/>
                    <a:pt x="87" y="80"/>
                    <a:pt x="87" y="8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等线" panose="02010600030101010101" charset="-122"/>
                <a:ea typeface="+mn-ea"/>
              </a:endParaRPr>
            </a:p>
          </p:txBody>
        </p:sp>
        <p:sp>
          <p:nvSpPr>
            <p:cNvPr id="238" name="Freeform 14"/>
            <p:cNvSpPr>
              <a:spLocks noEditPoints="1"/>
            </p:cNvSpPr>
            <p:nvPr/>
          </p:nvSpPr>
          <p:spPr bwMode="auto">
            <a:xfrm>
              <a:off x="8453506" y="4419072"/>
              <a:ext cx="373519" cy="143268"/>
            </a:xfrm>
            <a:custGeom>
              <a:avLst/>
              <a:gdLst/>
              <a:ahLst/>
              <a:cxnLst>
                <a:cxn ang="0">
                  <a:pos x="229" y="2"/>
                </a:cxn>
                <a:cxn ang="0">
                  <a:pos x="16" y="59"/>
                </a:cxn>
                <a:cxn ang="0">
                  <a:pos x="3" y="83"/>
                </a:cxn>
                <a:cxn ang="0">
                  <a:pos x="21" y="97"/>
                </a:cxn>
                <a:cxn ang="0">
                  <a:pos x="26" y="96"/>
                </a:cxn>
                <a:cxn ang="0">
                  <a:pos x="238" y="39"/>
                </a:cxn>
                <a:cxn ang="0">
                  <a:pos x="252" y="16"/>
                </a:cxn>
                <a:cxn ang="0">
                  <a:pos x="229" y="2"/>
                </a:cxn>
                <a:cxn ang="0">
                  <a:pos x="229" y="2"/>
                </a:cxn>
                <a:cxn ang="0">
                  <a:pos x="229" y="2"/>
                </a:cxn>
              </a:cxnLst>
              <a:rect l="0" t="0" r="r" b="b"/>
              <a:pathLst>
                <a:path w="254" h="97">
                  <a:moveTo>
                    <a:pt x="229" y="2"/>
                  </a:moveTo>
                  <a:cubicBezTo>
                    <a:pt x="16" y="59"/>
                    <a:pt x="16" y="59"/>
                    <a:pt x="16" y="59"/>
                  </a:cubicBezTo>
                  <a:cubicBezTo>
                    <a:pt x="6" y="62"/>
                    <a:pt x="0" y="72"/>
                    <a:pt x="3" y="83"/>
                  </a:cubicBezTo>
                  <a:cubicBezTo>
                    <a:pt x="5" y="91"/>
                    <a:pt x="13" y="97"/>
                    <a:pt x="21" y="97"/>
                  </a:cubicBezTo>
                  <a:cubicBezTo>
                    <a:pt x="23" y="97"/>
                    <a:pt x="24" y="96"/>
                    <a:pt x="26" y="96"/>
                  </a:cubicBezTo>
                  <a:cubicBezTo>
                    <a:pt x="238" y="39"/>
                    <a:pt x="238" y="39"/>
                    <a:pt x="238" y="39"/>
                  </a:cubicBezTo>
                  <a:cubicBezTo>
                    <a:pt x="248" y="36"/>
                    <a:pt x="254" y="26"/>
                    <a:pt x="252" y="16"/>
                  </a:cubicBezTo>
                  <a:cubicBezTo>
                    <a:pt x="249" y="6"/>
                    <a:pt x="239" y="0"/>
                    <a:pt x="229" y="2"/>
                  </a:cubicBezTo>
                  <a:close/>
                  <a:moveTo>
                    <a:pt x="229" y="2"/>
                  </a:moveTo>
                  <a:cubicBezTo>
                    <a:pt x="229" y="2"/>
                    <a:pt x="229" y="2"/>
                    <a:pt x="229" y="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等线" panose="02010600030101010101" charset="-122"/>
                <a:ea typeface="+mn-ea"/>
              </a:endParaRPr>
            </a:p>
          </p:txBody>
        </p:sp>
        <p:sp>
          <p:nvSpPr>
            <p:cNvPr id="239" name="Freeform 15"/>
            <p:cNvSpPr>
              <a:spLocks noEditPoints="1"/>
            </p:cNvSpPr>
            <p:nvPr/>
          </p:nvSpPr>
          <p:spPr bwMode="auto">
            <a:xfrm>
              <a:off x="8453506" y="4332088"/>
              <a:ext cx="373519" cy="143268"/>
            </a:xfrm>
            <a:custGeom>
              <a:avLst/>
              <a:gdLst/>
              <a:ahLst/>
              <a:cxnLst>
                <a:cxn ang="0">
                  <a:pos x="3" y="83"/>
                </a:cxn>
                <a:cxn ang="0">
                  <a:pos x="21" y="97"/>
                </a:cxn>
                <a:cxn ang="0">
                  <a:pos x="26" y="97"/>
                </a:cxn>
                <a:cxn ang="0">
                  <a:pos x="238" y="40"/>
                </a:cxn>
                <a:cxn ang="0">
                  <a:pos x="252" y="16"/>
                </a:cxn>
                <a:cxn ang="0">
                  <a:pos x="229" y="3"/>
                </a:cxn>
                <a:cxn ang="0">
                  <a:pos x="16" y="60"/>
                </a:cxn>
                <a:cxn ang="0">
                  <a:pos x="3" y="83"/>
                </a:cxn>
                <a:cxn ang="0">
                  <a:pos x="3" y="83"/>
                </a:cxn>
                <a:cxn ang="0">
                  <a:pos x="3" y="83"/>
                </a:cxn>
              </a:cxnLst>
              <a:rect l="0" t="0" r="r" b="b"/>
              <a:pathLst>
                <a:path w="254" h="97">
                  <a:moveTo>
                    <a:pt x="3" y="83"/>
                  </a:moveTo>
                  <a:cubicBezTo>
                    <a:pt x="5" y="92"/>
                    <a:pt x="13" y="97"/>
                    <a:pt x="21" y="97"/>
                  </a:cubicBezTo>
                  <a:cubicBezTo>
                    <a:pt x="23" y="97"/>
                    <a:pt x="24" y="97"/>
                    <a:pt x="26" y="97"/>
                  </a:cubicBezTo>
                  <a:cubicBezTo>
                    <a:pt x="238" y="40"/>
                    <a:pt x="238" y="40"/>
                    <a:pt x="238" y="40"/>
                  </a:cubicBezTo>
                  <a:cubicBezTo>
                    <a:pt x="248" y="37"/>
                    <a:pt x="254" y="26"/>
                    <a:pt x="252" y="16"/>
                  </a:cubicBezTo>
                  <a:cubicBezTo>
                    <a:pt x="249" y="6"/>
                    <a:pt x="239" y="0"/>
                    <a:pt x="229" y="3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6" y="63"/>
                    <a:pt x="0" y="73"/>
                    <a:pt x="3" y="83"/>
                  </a:cubicBezTo>
                  <a:close/>
                  <a:moveTo>
                    <a:pt x="3" y="83"/>
                  </a:moveTo>
                  <a:cubicBezTo>
                    <a:pt x="3" y="83"/>
                    <a:pt x="3" y="83"/>
                    <a:pt x="3" y="8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等线" panose="02010600030101010101" charset="-122"/>
                <a:ea typeface="+mn-ea"/>
              </a:endParaRPr>
            </a:p>
          </p:txBody>
        </p:sp>
        <p:sp>
          <p:nvSpPr>
            <p:cNvPr id="240" name="Freeform 16"/>
            <p:cNvSpPr>
              <a:spLocks noEditPoints="1"/>
            </p:cNvSpPr>
            <p:nvPr/>
          </p:nvSpPr>
          <p:spPr bwMode="auto">
            <a:xfrm>
              <a:off x="8453506" y="4288596"/>
              <a:ext cx="220018" cy="101055"/>
            </a:xfrm>
            <a:custGeom>
              <a:avLst/>
              <a:gdLst/>
              <a:ahLst/>
              <a:cxnLst>
                <a:cxn ang="0">
                  <a:pos x="21" y="69"/>
                </a:cxn>
                <a:cxn ang="0">
                  <a:pos x="26" y="68"/>
                </a:cxn>
                <a:cxn ang="0">
                  <a:pos x="134" y="39"/>
                </a:cxn>
                <a:cxn ang="0">
                  <a:pos x="147" y="16"/>
                </a:cxn>
                <a:cxn ang="0">
                  <a:pos x="124" y="3"/>
                </a:cxn>
                <a:cxn ang="0">
                  <a:pos x="16" y="32"/>
                </a:cxn>
                <a:cxn ang="0">
                  <a:pos x="3" y="55"/>
                </a:cxn>
                <a:cxn ang="0">
                  <a:pos x="21" y="69"/>
                </a:cxn>
                <a:cxn ang="0">
                  <a:pos x="21" y="69"/>
                </a:cxn>
                <a:cxn ang="0">
                  <a:pos x="21" y="69"/>
                </a:cxn>
              </a:cxnLst>
              <a:rect l="0" t="0" r="r" b="b"/>
              <a:pathLst>
                <a:path w="150" h="69">
                  <a:moveTo>
                    <a:pt x="21" y="69"/>
                  </a:moveTo>
                  <a:cubicBezTo>
                    <a:pt x="23" y="69"/>
                    <a:pt x="24" y="69"/>
                    <a:pt x="26" y="68"/>
                  </a:cubicBezTo>
                  <a:cubicBezTo>
                    <a:pt x="134" y="39"/>
                    <a:pt x="134" y="39"/>
                    <a:pt x="134" y="39"/>
                  </a:cubicBezTo>
                  <a:cubicBezTo>
                    <a:pt x="144" y="36"/>
                    <a:pt x="150" y="26"/>
                    <a:pt x="147" y="16"/>
                  </a:cubicBezTo>
                  <a:cubicBezTo>
                    <a:pt x="144" y="6"/>
                    <a:pt x="134" y="0"/>
                    <a:pt x="124" y="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6" y="34"/>
                    <a:pt x="0" y="45"/>
                    <a:pt x="3" y="55"/>
                  </a:cubicBezTo>
                  <a:cubicBezTo>
                    <a:pt x="5" y="63"/>
                    <a:pt x="13" y="69"/>
                    <a:pt x="21" y="69"/>
                  </a:cubicBezTo>
                  <a:close/>
                  <a:moveTo>
                    <a:pt x="21" y="69"/>
                  </a:moveTo>
                  <a:cubicBezTo>
                    <a:pt x="21" y="69"/>
                    <a:pt x="21" y="69"/>
                    <a:pt x="21" y="69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等线" panose="02010600030101010101" charset="-122"/>
                <a:ea typeface="+mn-ea"/>
              </a:endParaRPr>
            </a:p>
          </p:txBody>
        </p:sp>
      </p:grpSp>
      <p:grpSp>
        <p:nvGrpSpPr>
          <p:cNvPr id="241" name="组合 240"/>
          <p:cNvGrpSpPr/>
          <p:nvPr/>
        </p:nvGrpSpPr>
        <p:grpSpPr>
          <a:xfrm>
            <a:off x="5423126" y="5320834"/>
            <a:ext cx="489644" cy="489644"/>
            <a:chOff x="5407655" y="4395547"/>
            <a:chExt cx="489644" cy="489644"/>
          </a:xfrm>
          <a:solidFill>
            <a:schemeClr val="bg1"/>
          </a:solidFill>
        </p:grpSpPr>
        <p:sp>
          <p:nvSpPr>
            <p:cNvPr id="242" name="AutoShape 56"/>
            <p:cNvSpPr/>
            <p:nvPr/>
          </p:nvSpPr>
          <p:spPr bwMode="auto">
            <a:xfrm rot="5400000">
              <a:off x="5575892" y="4227310"/>
              <a:ext cx="153170" cy="4896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p>
              <a:pPr algn="ctr" defTabSz="228600" hangingPunct="0"/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+mn-ea"/>
                <a:sym typeface="Gill Sans" charset="0"/>
              </a:endParaRPr>
            </a:p>
          </p:txBody>
        </p:sp>
        <p:sp>
          <p:nvSpPr>
            <p:cNvPr id="243" name="AutoShape 57"/>
            <p:cNvSpPr/>
            <p:nvPr/>
          </p:nvSpPr>
          <p:spPr bwMode="auto">
            <a:xfrm rot="5400000">
              <a:off x="5575892" y="4563784"/>
              <a:ext cx="153170" cy="4896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p>
              <a:pPr algn="ctr" defTabSz="228600" hangingPunct="0"/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+mn-ea"/>
                <a:sym typeface="Gill Sans" charset="0"/>
              </a:endParaRPr>
            </a:p>
          </p:txBody>
        </p:sp>
        <p:sp>
          <p:nvSpPr>
            <p:cNvPr id="244" name="AutoShape 58"/>
            <p:cNvSpPr/>
            <p:nvPr/>
          </p:nvSpPr>
          <p:spPr bwMode="auto">
            <a:xfrm rot="5400000">
              <a:off x="5575891" y="4395548"/>
              <a:ext cx="153171" cy="4896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15416"/>
                  </a:moveTo>
                  <a:cubicBezTo>
                    <a:pt x="16954" y="15452"/>
                    <a:pt x="16923" y="15487"/>
                    <a:pt x="16883" y="15523"/>
                  </a:cubicBezTo>
                  <a:cubicBezTo>
                    <a:pt x="16677" y="15701"/>
                    <a:pt x="16414" y="15870"/>
                    <a:pt x="16066" y="16020"/>
                  </a:cubicBezTo>
                  <a:cubicBezTo>
                    <a:pt x="16057" y="16024"/>
                    <a:pt x="16044" y="16027"/>
                    <a:pt x="16038" y="16031"/>
                  </a:cubicBezTo>
                  <a:cubicBezTo>
                    <a:pt x="15662" y="16192"/>
                    <a:pt x="15214" y="16334"/>
                    <a:pt x="14705" y="16454"/>
                  </a:cubicBezTo>
                  <a:cubicBezTo>
                    <a:pt x="14697" y="16457"/>
                    <a:pt x="14692" y="16458"/>
                    <a:pt x="14686" y="16459"/>
                  </a:cubicBezTo>
                  <a:cubicBezTo>
                    <a:pt x="14163" y="16582"/>
                    <a:pt x="13584" y="16681"/>
                    <a:pt x="12960" y="16749"/>
                  </a:cubicBezTo>
                  <a:cubicBezTo>
                    <a:pt x="12279" y="16826"/>
                    <a:pt x="11560" y="16875"/>
                    <a:pt x="10800" y="16875"/>
                  </a:cubicBezTo>
                  <a:cubicBezTo>
                    <a:pt x="10037" y="16875"/>
                    <a:pt x="9318" y="16826"/>
                    <a:pt x="8640" y="16749"/>
                  </a:cubicBezTo>
                  <a:cubicBezTo>
                    <a:pt x="8016" y="16681"/>
                    <a:pt x="7435" y="16582"/>
                    <a:pt x="6914" y="16459"/>
                  </a:cubicBezTo>
                  <a:cubicBezTo>
                    <a:pt x="6908" y="16458"/>
                    <a:pt x="6901" y="16457"/>
                    <a:pt x="6893" y="16454"/>
                  </a:cubicBezTo>
                  <a:cubicBezTo>
                    <a:pt x="6385" y="16334"/>
                    <a:pt x="5937" y="16192"/>
                    <a:pt x="5562" y="16031"/>
                  </a:cubicBezTo>
                  <a:cubicBezTo>
                    <a:pt x="5553" y="16027"/>
                    <a:pt x="5541" y="16024"/>
                    <a:pt x="5531" y="16020"/>
                  </a:cubicBezTo>
                  <a:cubicBezTo>
                    <a:pt x="5184" y="15870"/>
                    <a:pt x="4921" y="15701"/>
                    <a:pt x="4715" y="15523"/>
                  </a:cubicBezTo>
                  <a:cubicBezTo>
                    <a:pt x="4676" y="15487"/>
                    <a:pt x="4644" y="15452"/>
                    <a:pt x="4612" y="15416"/>
                  </a:cubicBezTo>
                  <a:cubicBezTo>
                    <a:pt x="4437" y="15236"/>
                    <a:pt x="4320" y="15047"/>
                    <a:pt x="4320" y="14850"/>
                  </a:cubicBezTo>
                  <a:cubicBezTo>
                    <a:pt x="4320" y="14650"/>
                    <a:pt x="4437" y="14462"/>
                    <a:pt x="4612" y="14281"/>
                  </a:cubicBezTo>
                  <a:cubicBezTo>
                    <a:pt x="4644" y="14246"/>
                    <a:pt x="4676" y="14210"/>
                    <a:pt x="4715" y="14176"/>
                  </a:cubicBezTo>
                  <a:cubicBezTo>
                    <a:pt x="4921" y="13998"/>
                    <a:pt x="5184" y="13829"/>
                    <a:pt x="5531" y="13677"/>
                  </a:cubicBezTo>
                  <a:cubicBezTo>
                    <a:pt x="5541" y="13674"/>
                    <a:pt x="5553" y="13671"/>
                    <a:pt x="5562" y="13667"/>
                  </a:cubicBezTo>
                  <a:cubicBezTo>
                    <a:pt x="5937" y="13507"/>
                    <a:pt x="6385" y="13364"/>
                    <a:pt x="6893" y="13244"/>
                  </a:cubicBezTo>
                  <a:cubicBezTo>
                    <a:pt x="6901" y="13242"/>
                    <a:pt x="6908" y="13240"/>
                    <a:pt x="6914" y="13238"/>
                  </a:cubicBezTo>
                  <a:cubicBezTo>
                    <a:pt x="7435" y="13117"/>
                    <a:pt x="8016" y="13018"/>
                    <a:pt x="8640" y="12948"/>
                  </a:cubicBezTo>
                  <a:cubicBezTo>
                    <a:pt x="9318" y="12873"/>
                    <a:pt x="10037" y="12825"/>
                    <a:pt x="10800" y="12825"/>
                  </a:cubicBezTo>
                  <a:cubicBezTo>
                    <a:pt x="11560" y="12825"/>
                    <a:pt x="12279" y="12873"/>
                    <a:pt x="12960" y="12948"/>
                  </a:cubicBezTo>
                  <a:cubicBezTo>
                    <a:pt x="13584" y="13018"/>
                    <a:pt x="14163" y="13117"/>
                    <a:pt x="14686" y="13238"/>
                  </a:cubicBezTo>
                  <a:cubicBezTo>
                    <a:pt x="14692" y="13240"/>
                    <a:pt x="14697" y="13242"/>
                    <a:pt x="14705" y="13244"/>
                  </a:cubicBezTo>
                  <a:cubicBezTo>
                    <a:pt x="15214" y="13364"/>
                    <a:pt x="15662" y="13507"/>
                    <a:pt x="16038" y="13667"/>
                  </a:cubicBezTo>
                  <a:cubicBezTo>
                    <a:pt x="16044" y="13671"/>
                    <a:pt x="16057" y="13674"/>
                    <a:pt x="16066" y="13677"/>
                  </a:cubicBezTo>
                  <a:cubicBezTo>
                    <a:pt x="16414" y="13829"/>
                    <a:pt x="16677" y="13998"/>
                    <a:pt x="16883" y="14176"/>
                  </a:cubicBezTo>
                  <a:cubicBezTo>
                    <a:pt x="16923" y="14210"/>
                    <a:pt x="16954" y="14246"/>
                    <a:pt x="16988" y="14281"/>
                  </a:cubicBezTo>
                  <a:cubicBezTo>
                    <a:pt x="17161" y="14462"/>
                    <a:pt x="17280" y="14650"/>
                    <a:pt x="17280" y="14850"/>
                  </a:cubicBezTo>
                  <a:cubicBezTo>
                    <a:pt x="17280" y="15047"/>
                    <a:pt x="17161" y="15236"/>
                    <a:pt x="16988" y="154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8156"/>
                  </a:lnTo>
                  <a:cubicBezTo>
                    <a:pt x="9338" y="18201"/>
                    <a:pt x="10059" y="18225"/>
                    <a:pt x="10800" y="18225"/>
                  </a:cubicBezTo>
                  <a:cubicBezTo>
                    <a:pt x="11541" y="18225"/>
                    <a:pt x="12262" y="18201"/>
                    <a:pt x="12960" y="18156"/>
                  </a:cubicBezTo>
                  <a:cubicBezTo>
                    <a:pt x="12960" y="181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11542"/>
                  </a:lnTo>
                  <a:cubicBezTo>
                    <a:pt x="12262" y="11498"/>
                    <a:pt x="11541" y="11475"/>
                    <a:pt x="10800" y="11475"/>
                  </a:cubicBezTo>
                  <a:cubicBezTo>
                    <a:pt x="10059" y="11475"/>
                    <a:pt x="9338" y="11498"/>
                    <a:pt x="8640" y="11542"/>
                  </a:cubicBezTo>
                  <a:cubicBezTo>
                    <a:pt x="8640" y="11542"/>
                    <a:pt x="8640" y="2025"/>
                    <a:pt x="8640" y="2025"/>
                  </a:cubicBezTo>
                  <a:close/>
                  <a:moveTo>
                    <a:pt x="17280" y="121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12164"/>
                  </a:lnTo>
                  <a:cubicBezTo>
                    <a:pt x="1710" y="12781"/>
                    <a:pt x="0" y="13749"/>
                    <a:pt x="0" y="14850"/>
                  </a:cubicBezTo>
                  <a:cubicBezTo>
                    <a:pt x="0" y="15950"/>
                    <a:pt x="1710" y="16918"/>
                    <a:pt x="4320" y="175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17534"/>
                  </a:lnTo>
                  <a:cubicBezTo>
                    <a:pt x="19889" y="16918"/>
                    <a:pt x="21600" y="15950"/>
                    <a:pt x="21600" y="14850"/>
                  </a:cubicBezTo>
                  <a:cubicBezTo>
                    <a:pt x="21600" y="13749"/>
                    <a:pt x="19889" y="12781"/>
                    <a:pt x="17280" y="1216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p>
              <a:pPr algn="ctr" defTabSz="228600" hangingPunct="0"/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+mn-ea"/>
                <a:sym typeface="Gill Sans" charset="0"/>
              </a:endParaRPr>
            </a:p>
          </p:txBody>
        </p:sp>
      </p:grpSp>
      <p:sp>
        <p:nvSpPr>
          <p:cNvPr id="245" name="Freeform 11"/>
          <p:cNvSpPr/>
          <p:nvPr/>
        </p:nvSpPr>
        <p:spPr bwMode="auto">
          <a:xfrm>
            <a:off x="1181308" y="5223333"/>
            <a:ext cx="556140" cy="554824"/>
          </a:xfrm>
          <a:custGeom>
            <a:avLst/>
            <a:gdLst>
              <a:gd name="T0" fmla="*/ 208 w 358"/>
              <a:gd name="T1" fmla="*/ 207 h 357"/>
              <a:gd name="T2" fmla="*/ 126 w 358"/>
              <a:gd name="T3" fmla="*/ 255 h 357"/>
              <a:gd name="T4" fmla="*/ 46 w 358"/>
              <a:gd name="T5" fmla="*/ 253 h 357"/>
              <a:gd name="T6" fmla="*/ 56 w 358"/>
              <a:gd name="T7" fmla="*/ 334 h 357"/>
              <a:gd name="T8" fmla="*/ 251 w 358"/>
              <a:gd name="T9" fmla="*/ 250 h 357"/>
              <a:gd name="T10" fmla="*/ 335 w 358"/>
              <a:gd name="T11" fmla="*/ 55 h 357"/>
              <a:gd name="T12" fmla="*/ 254 w 358"/>
              <a:gd name="T13" fmla="*/ 45 h 357"/>
              <a:gd name="T14" fmla="*/ 256 w 358"/>
              <a:gd name="T15" fmla="*/ 125 h 357"/>
              <a:gd name="T16" fmla="*/ 208 w 358"/>
              <a:gd name="T17" fmla="*/ 207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8" h="357">
                <a:moveTo>
                  <a:pt x="208" y="207"/>
                </a:moveTo>
                <a:cubicBezTo>
                  <a:pt x="177" y="239"/>
                  <a:pt x="140" y="269"/>
                  <a:pt x="126" y="255"/>
                </a:cubicBezTo>
                <a:cubicBezTo>
                  <a:pt x="105" y="234"/>
                  <a:pt x="92" y="216"/>
                  <a:pt x="46" y="253"/>
                </a:cubicBezTo>
                <a:cubicBezTo>
                  <a:pt x="0" y="290"/>
                  <a:pt x="36" y="314"/>
                  <a:pt x="56" y="334"/>
                </a:cubicBezTo>
                <a:cubicBezTo>
                  <a:pt x="79" y="357"/>
                  <a:pt x="165" y="335"/>
                  <a:pt x="251" y="250"/>
                </a:cubicBezTo>
                <a:cubicBezTo>
                  <a:pt x="336" y="165"/>
                  <a:pt x="358" y="78"/>
                  <a:pt x="335" y="55"/>
                </a:cubicBezTo>
                <a:cubicBezTo>
                  <a:pt x="315" y="35"/>
                  <a:pt x="290" y="0"/>
                  <a:pt x="254" y="45"/>
                </a:cubicBezTo>
                <a:cubicBezTo>
                  <a:pt x="217" y="91"/>
                  <a:pt x="235" y="104"/>
                  <a:pt x="256" y="125"/>
                </a:cubicBezTo>
                <a:cubicBezTo>
                  <a:pt x="270" y="139"/>
                  <a:pt x="240" y="176"/>
                  <a:pt x="208" y="2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等线" panose="02010600030101010101" charset="-122"/>
              <a:ea typeface="+mn-ea"/>
            </a:endParaRPr>
          </a:p>
        </p:txBody>
      </p:sp>
      <p:sp>
        <p:nvSpPr>
          <p:cNvPr id="246" name="Freeform 116"/>
          <p:cNvSpPr>
            <a:spLocks noEditPoints="1"/>
          </p:cNvSpPr>
          <p:nvPr/>
        </p:nvSpPr>
        <p:spPr bwMode="auto">
          <a:xfrm>
            <a:off x="10444730" y="5325058"/>
            <a:ext cx="596685" cy="481197"/>
          </a:xfrm>
          <a:custGeom>
            <a:avLst/>
            <a:gdLst/>
            <a:ahLst/>
            <a:cxnLst>
              <a:cxn ang="0">
                <a:pos x="55" y="27"/>
              </a:cxn>
              <a:cxn ang="0">
                <a:pos x="54" y="27"/>
              </a:cxn>
              <a:cxn ang="0">
                <a:pos x="54" y="27"/>
              </a:cxn>
              <a:cxn ang="0">
                <a:pos x="53" y="27"/>
              </a:cxn>
              <a:cxn ang="0">
                <a:pos x="28" y="6"/>
              </a:cxn>
              <a:cxn ang="0">
                <a:pos x="4" y="27"/>
              </a:cxn>
              <a:cxn ang="0">
                <a:pos x="3" y="27"/>
              </a:cxn>
              <a:cxn ang="0">
                <a:pos x="2" y="27"/>
              </a:cxn>
              <a:cxn ang="0">
                <a:pos x="0" y="24"/>
              </a:cxn>
              <a:cxn ang="0">
                <a:pos x="0" y="23"/>
              </a:cxn>
              <a:cxn ang="0">
                <a:pos x="26" y="1"/>
              </a:cxn>
              <a:cxn ang="0">
                <a:pos x="31" y="1"/>
              </a:cxn>
              <a:cxn ang="0">
                <a:pos x="40" y="8"/>
              </a:cxn>
              <a:cxn ang="0">
                <a:pos x="40" y="1"/>
              </a:cxn>
              <a:cxn ang="0">
                <a:pos x="41" y="0"/>
              </a:cxn>
              <a:cxn ang="0">
                <a:pos x="48" y="0"/>
              </a:cxn>
              <a:cxn ang="0">
                <a:pos x="49" y="1"/>
              </a:cxn>
              <a:cxn ang="0">
                <a:pos x="49" y="16"/>
              </a:cxn>
              <a:cxn ang="0">
                <a:pos x="57" y="23"/>
              </a:cxn>
              <a:cxn ang="0">
                <a:pos x="57" y="24"/>
              </a:cxn>
              <a:cxn ang="0">
                <a:pos x="55" y="27"/>
              </a:cxn>
              <a:cxn ang="0">
                <a:pos x="49" y="44"/>
              </a:cxn>
              <a:cxn ang="0">
                <a:pos x="47" y="46"/>
              </a:cxn>
              <a:cxn ang="0">
                <a:pos x="33" y="46"/>
              </a:cxn>
              <a:cxn ang="0">
                <a:pos x="33" y="32"/>
              </a:cxn>
              <a:cxn ang="0">
                <a:pos x="24" y="32"/>
              </a:cxn>
              <a:cxn ang="0">
                <a:pos x="24" y="46"/>
              </a:cxn>
              <a:cxn ang="0">
                <a:pos x="10" y="46"/>
              </a:cxn>
              <a:cxn ang="0">
                <a:pos x="8" y="44"/>
              </a:cxn>
              <a:cxn ang="0">
                <a:pos x="8" y="27"/>
              </a:cxn>
              <a:cxn ang="0">
                <a:pos x="8" y="26"/>
              </a:cxn>
              <a:cxn ang="0">
                <a:pos x="28" y="9"/>
              </a:cxn>
              <a:cxn ang="0">
                <a:pos x="49" y="26"/>
              </a:cxn>
              <a:cxn ang="0">
                <a:pos x="49" y="27"/>
              </a:cxn>
              <a:cxn ang="0">
                <a:pos x="49" y="44"/>
              </a:cxn>
            </a:cxnLst>
            <a:rect l="0" t="0" r="r" b="b"/>
            <a:pathLst>
              <a:path w="57" h="46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等线" panose="02010600030101010101" charset="-122"/>
              <a:ea typeface="+mn-ea"/>
            </a:endParaRPr>
          </a:p>
        </p:txBody>
      </p:sp>
      <p:grpSp>
        <p:nvGrpSpPr>
          <p:cNvPr id="247" name="组合 246"/>
          <p:cNvGrpSpPr/>
          <p:nvPr/>
        </p:nvGrpSpPr>
        <p:grpSpPr>
          <a:xfrm>
            <a:off x="2185855" y="4170812"/>
            <a:ext cx="599818" cy="572704"/>
            <a:chOff x="2170384" y="3245525"/>
            <a:chExt cx="599818" cy="572704"/>
          </a:xfrm>
          <a:solidFill>
            <a:schemeClr val="bg1"/>
          </a:solidFill>
        </p:grpSpPr>
        <p:sp>
          <p:nvSpPr>
            <p:cNvPr id="248" name="Freeform 64"/>
            <p:cNvSpPr>
              <a:spLocks noEditPoints="1"/>
            </p:cNvSpPr>
            <p:nvPr/>
          </p:nvSpPr>
          <p:spPr bwMode="auto">
            <a:xfrm>
              <a:off x="2170384" y="3245525"/>
              <a:ext cx="599818" cy="572704"/>
            </a:xfrm>
            <a:custGeom>
              <a:avLst/>
              <a:gdLst>
                <a:gd name="T0" fmla="*/ 125 w 133"/>
                <a:gd name="T1" fmla="*/ 0 h 127"/>
                <a:gd name="T2" fmla="*/ 9 w 133"/>
                <a:gd name="T3" fmla="*/ 0 h 127"/>
                <a:gd name="T4" fmla="*/ 0 w 133"/>
                <a:gd name="T5" fmla="*/ 9 h 127"/>
                <a:gd name="T6" fmla="*/ 0 w 133"/>
                <a:gd name="T7" fmla="*/ 91 h 127"/>
                <a:gd name="T8" fmla="*/ 9 w 133"/>
                <a:gd name="T9" fmla="*/ 100 h 127"/>
                <a:gd name="T10" fmla="*/ 53 w 133"/>
                <a:gd name="T11" fmla="*/ 100 h 127"/>
                <a:gd name="T12" fmla="*/ 40 w 133"/>
                <a:gd name="T13" fmla="*/ 118 h 127"/>
                <a:gd name="T14" fmla="*/ 40 w 133"/>
                <a:gd name="T15" fmla="*/ 127 h 127"/>
                <a:gd name="T16" fmla="*/ 53 w 133"/>
                <a:gd name="T17" fmla="*/ 127 h 127"/>
                <a:gd name="T18" fmla="*/ 80 w 133"/>
                <a:gd name="T19" fmla="*/ 127 h 127"/>
                <a:gd name="T20" fmla="*/ 94 w 133"/>
                <a:gd name="T21" fmla="*/ 127 h 127"/>
                <a:gd name="T22" fmla="*/ 94 w 133"/>
                <a:gd name="T23" fmla="*/ 118 h 127"/>
                <a:gd name="T24" fmla="*/ 80 w 133"/>
                <a:gd name="T25" fmla="*/ 100 h 127"/>
                <a:gd name="T26" fmla="*/ 125 w 133"/>
                <a:gd name="T27" fmla="*/ 100 h 127"/>
                <a:gd name="T28" fmla="*/ 133 w 133"/>
                <a:gd name="T29" fmla="*/ 91 h 127"/>
                <a:gd name="T30" fmla="*/ 133 w 133"/>
                <a:gd name="T31" fmla="*/ 9 h 127"/>
                <a:gd name="T32" fmla="*/ 125 w 133"/>
                <a:gd name="T33" fmla="*/ 0 h 127"/>
                <a:gd name="T34" fmla="*/ 60 w 133"/>
                <a:gd name="T35" fmla="*/ 89 h 127"/>
                <a:gd name="T36" fmla="*/ 67 w 133"/>
                <a:gd name="T37" fmla="*/ 82 h 127"/>
                <a:gd name="T38" fmla="*/ 75 w 133"/>
                <a:gd name="T39" fmla="*/ 89 h 127"/>
                <a:gd name="T40" fmla="*/ 67 w 133"/>
                <a:gd name="T41" fmla="*/ 97 h 127"/>
                <a:gd name="T42" fmla="*/ 60 w 133"/>
                <a:gd name="T43" fmla="*/ 89 h 127"/>
                <a:gd name="T44" fmla="*/ 124 w 133"/>
                <a:gd name="T45" fmla="*/ 79 h 127"/>
                <a:gd name="T46" fmla="*/ 10 w 133"/>
                <a:gd name="T47" fmla="*/ 79 h 127"/>
                <a:gd name="T48" fmla="*/ 10 w 133"/>
                <a:gd name="T49" fmla="*/ 10 h 127"/>
                <a:gd name="T50" fmla="*/ 124 w 133"/>
                <a:gd name="T51" fmla="*/ 10 h 127"/>
                <a:gd name="T52" fmla="*/ 124 w 133"/>
                <a:gd name="T53" fmla="*/ 79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3" h="127">
                  <a:moveTo>
                    <a:pt x="12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6"/>
                    <a:pt x="4" y="100"/>
                    <a:pt x="9" y="100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53" y="100"/>
                    <a:pt x="55" y="118"/>
                    <a:pt x="40" y="118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53" y="127"/>
                    <a:pt x="53" y="127"/>
                    <a:pt x="53" y="127"/>
                  </a:cubicBezTo>
                  <a:cubicBezTo>
                    <a:pt x="80" y="127"/>
                    <a:pt x="80" y="127"/>
                    <a:pt x="80" y="127"/>
                  </a:cubicBezTo>
                  <a:cubicBezTo>
                    <a:pt x="94" y="127"/>
                    <a:pt x="94" y="127"/>
                    <a:pt x="94" y="127"/>
                  </a:cubicBezTo>
                  <a:cubicBezTo>
                    <a:pt x="94" y="118"/>
                    <a:pt x="94" y="118"/>
                    <a:pt x="94" y="118"/>
                  </a:cubicBezTo>
                  <a:cubicBezTo>
                    <a:pt x="78" y="118"/>
                    <a:pt x="80" y="100"/>
                    <a:pt x="80" y="100"/>
                  </a:cubicBezTo>
                  <a:cubicBezTo>
                    <a:pt x="125" y="100"/>
                    <a:pt x="125" y="100"/>
                    <a:pt x="125" y="100"/>
                  </a:cubicBezTo>
                  <a:cubicBezTo>
                    <a:pt x="129" y="100"/>
                    <a:pt x="133" y="96"/>
                    <a:pt x="133" y="91"/>
                  </a:cubicBezTo>
                  <a:cubicBezTo>
                    <a:pt x="133" y="9"/>
                    <a:pt x="133" y="9"/>
                    <a:pt x="133" y="9"/>
                  </a:cubicBezTo>
                  <a:cubicBezTo>
                    <a:pt x="133" y="4"/>
                    <a:pt x="129" y="0"/>
                    <a:pt x="125" y="0"/>
                  </a:cubicBezTo>
                  <a:close/>
                  <a:moveTo>
                    <a:pt x="60" y="89"/>
                  </a:moveTo>
                  <a:cubicBezTo>
                    <a:pt x="60" y="85"/>
                    <a:pt x="63" y="82"/>
                    <a:pt x="67" y="82"/>
                  </a:cubicBezTo>
                  <a:cubicBezTo>
                    <a:pt x="72" y="82"/>
                    <a:pt x="75" y="85"/>
                    <a:pt x="75" y="89"/>
                  </a:cubicBezTo>
                  <a:cubicBezTo>
                    <a:pt x="75" y="94"/>
                    <a:pt x="72" y="97"/>
                    <a:pt x="67" y="97"/>
                  </a:cubicBezTo>
                  <a:cubicBezTo>
                    <a:pt x="63" y="97"/>
                    <a:pt x="60" y="94"/>
                    <a:pt x="60" y="89"/>
                  </a:cubicBezTo>
                  <a:close/>
                  <a:moveTo>
                    <a:pt x="124" y="79"/>
                  </a:moveTo>
                  <a:cubicBezTo>
                    <a:pt x="10" y="79"/>
                    <a:pt x="10" y="79"/>
                    <a:pt x="10" y="79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24" y="10"/>
                    <a:pt x="124" y="10"/>
                    <a:pt x="124" y="10"/>
                  </a:cubicBezTo>
                  <a:lnTo>
                    <a:pt x="124" y="7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等线" panose="02010600030101010101" charset="-122"/>
                <a:ea typeface="+mn-ea"/>
              </a:endParaRPr>
            </a:p>
          </p:txBody>
        </p:sp>
        <p:sp>
          <p:nvSpPr>
            <p:cNvPr id="249" name="Oval 65"/>
            <p:cNvSpPr>
              <a:spLocks noChangeArrowheads="1"/>
            </p:cNvSpPr>
            <p:nvPr/>
          </p:nvSpPr>
          <p:spPr bwMode="auto">
            <a:xfrm>
              <a:off x="2455043" y="3625068"/>
              <a:ext cx="40665" cy="4405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等线" panose="02010600030101010101" charset="-122"/>
                <a:ea typeface="+mn-ea"/>
              </a:endParaRPr>
            </a:p>
          </p:txBody>
        </p:sp>
      </p:grpSp>
      <p:grpSp>
        <p:nvGrpSpPr>
          <p:cNvPr id="250" name="组合 249"/>
          <p:cNvGrpSpPr/>
          <p:nvPr/>
        </p:nvGrpSpPr>
        <p:grpSpPr>
          <a:xfrm>
            <a:off x="3283175" y="4209952"/>
            <a:ext cx="565054" cy="545792"/>
            <a:chOff x="3267704" y="3284665"/>
            <a:chExt cx="565054" cy="545792"/>
          </a:xfrm>
          <a:solidFill>
            <a:schemeClr val="bg1"/>
          </a:solidFill>
        </p:grpSpPr>
        <p:sp>
          <p:nvSpPr>
            <p:cNvPr id="251" name="Rectangle 18"/>
            <p:cNvSpPr>
              <a:spLocks noChangeArrowheads="1"/>
            </p:cNvSpPr>
            <p:nvPr/>
          </p:nvSpPr>
          <p:spPr bwMode="auto">
            <a:xfrm>
              <a:off x="3469968" y="3502982"/>
              <a:ext cx="61002" cy="5779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等线" panose="02010600030101010101" charset="-122"/>
                <a:ea typeface="+mn-ea"/>
              </a:endParaRPr>
            </a:p>
          </p:txBody>
        </p:sp>
        <p:sp>
          <p:nvSpPr>
            <p:cNvPr id="252" name="Rectangle 19"/>
            <p:cNvSpPr>
              <a:spLocks noChangeArrowheads="1"/>
            </p:cNvSpPr>
            <p:nvPr/>
          </p:nvSpPr>
          <p:spPr bwMode="auto">
            <a:xfrm>
              <a:off x="3566283" y="3502982"/>
              <a:ext cx="64211" cy="5779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等线" panose="02010600030101010101" charset="-122"/>
                <a:ea typeface="+mn-ea"/>
              </a:endParaRPr>
            </a:p>
          </p:txBody>
        </p:sp>
        <p:sp>
          <p:nvSpPr>
            <p:cNvPr id="253" name="Rectangle 20"/>
            <p:cNvSpPr>
              <a:spLocks noChangeArrowheads="1"/>
            </p:cNvSpPr>
            <p:nvPr/>
          </p:nvSpPr>
          <p:spPr bwMode="auto">
            <a:xfrm>
              <a:off x="3665811" y="3502982"/>
              <a:ext cx="64211" cy="5779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等线" panose="02010600030101010101" charset="-122"/>
                <a:ea typeface="+mn-ea"/>
              </a:endParaRPr>
            </a:p>
          </p:txBody>
        </p:sp>
        <p:sp>
          <p:nvSpPr>
            <p:cNvPr id="254" name="Rectangle 21"/>
            <p:cNvSpPr>
              <a:spLocks noChangeArrowheads="1"/>
            </p:cNvSpPr>
            <p:nvPr/>
          </p:nvSpPr>
          <p:spPr bwMode="auto">
            <a:xfrm>
              <a:off x="3469968" y="3589666"/>
              <a:ext cx="61002" cy="6100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等线" panose="02010600030101010101" charset="-122"/>
                <a:ea typeface="+mn-ea"/>
              </a:endParaRPr>
            </a:p>
          </p:txBody>
        </p:sp>
        <p:sp>
          <p:nvSpPr>
            <p:cNvPr id="255" name="Rectangle 22"/>
            <p:cNvSpPr>
              <a:spLocks noChangeArrowheads="1"/>
            </p:cNvSpPr>
            <p:nvPr/>
          </p:nvSpPr>
          <p:spPr bwMode="auto">
            <a:xfrm>
              <a:off x="3566283" y="3589666"/>
              <a:ext cx="64211" cy="6100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等线" panose="02010600030101010101" charset="-122"/>
                <a:ea typeface="+mn-ea"/>
              </a:endParaRPr>
            </a:p>
          </p:txBody>
        </p:sp>
        <p:sp>
          <p:nvSpPr>
            <p:cNvPr id="256" name="Rectangle 23"/>
            <p:cNvSpPr>
              <a:spLocks noChangeArrowheads="1"/>
            </p:cNvSpPr>
            <p:nvPr/>
          </p:nvSpPr>
          <p:spPr bwMode="auto">
            <a:xfrm>
              <a:off x="3665811" y="3589666"/>
              <a:ext cx="64211" cy="6100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等线" panose="02010600030101010101" charset="-122"/>
                <a:ea typeface="+mn-ea"/>
              </a:endParaRPr>
            </a:p>
          </p:txBody>
        </p:sp>
        <p:sp>
          <p:nvSpPr>
            <p:cNvPr id="257" name="Rectangle 24"/>
            <p:cNvSpPr>
              <a:spLocks noChangeArrowheads="1"/>
            </p:cNvSpPr>
            <p:nvPr/>
          </p:nvSpPr>
          <p:spPr bwMode="auto">
            <a:xfrm>
              <a:off x="3469968" y="3682772"/>
              <a:ext cx="61002" cy="5779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等线" panose="02010600030101010101" charset="-122"/>
                <a:ea typeface="+mn-ea"/>
              </a:endParaRPr>
            </a:p>
          </p:txBody>
        </p:sp>
        <p:sp>
          <p:nvSpPr>
            <p:cNvPr id="258" name="Rectangle 25"/>
            <p:cNvSpPr>
              <a:spLocks noChangeArrowheads="1"/>
            </p:cNvSpPr>
            <p:nvPr/>
          </p:nvSpPr>
          <p:spPr bwMode="auto">
            <a:xfrm>
              <a:off x="3370441" y="3589666"/>
              <a:ext cx="64211" cy="6100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等线" panose="02010600030101010101" charset="-122"/>
                <a:ea typeface="+mn-ea"/>
              </a:endParaRPr>
            </a:p>
          </p:txBody>
        </p:sp>
        <p:sp>
          <p:nvSpPr>
            <p:cNvPr id="259" name="Rectangle 26"/>
            <p:cNvSpPr>
              <a:spLocks noChangeArrowheads="1"/>
            </p:cNvSpPr>
            <p:nvPr/>
          </p:nvSpPr>
          <p:spPr bwMode="auto">
            <a:xfrm>
              <a:off x="3370441" y="3682772"/>
              <a:ext cx="64211" cy="5779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等线" panose="02010600030101010101" charset="-122"/>
                <a:ea typeface="+mn-ea"/>
              </a:endParaRPr>
            </a:p>
          </p:txBody>
        </p:sp>
        <p:sp>
          <p:nvSpPr>
            <p:cNvPr id="260" name="Rectangle 27"/>
            <p:cNvSpPr>
              <a:spLocks noChangeArrowheads="1"/>
            </p:cNvSpPr>
            <p:nvPr/>
          </p:nvSpPr>
          <p:spPr bwMode="auto">
            <a:xfrm>
              <a:off x="3566283" y="3682772"/>
              <a:ext cx="64211" cy="5779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等线" panose="02010600030101010101" charset="-122"/>
                <a:ea typeface="+mn-ea"/>
              </a:endParaRPr>
            </a:p>
          </p:txBody>
        </p:sp>
        <p:sp>
          <p:nvSpPr>
            <p:cNvPr id="261" name="Rectangle 28"/>
            <p:cNvSpPr>
              <a:spLocks noChangeArrowheads="1"/>
            </p:cNvSpPr>
            <p:nvPr/>
          </p:nvSpPr>
          <p:spPr bwMode="auto">
            <a:xfrm>
              <a:off x="3665811" y="3682772"/>
              <a:ext cx="64211" cy="5779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等线" panose="02010600030101010101" charset="-122"/>
                <a:ea typeface="+mn-ea"/>
              </a:endParaRPr>
            </a:p>
          </p:txBody>
        </p:sp>
        <p:sp>
          <p:nvSpPr>
            <p:cNvPr id="262" name="Freeform 29"/>
            <p:cNvSpPr>
              <a:spLocks noEditPoints="1"/>
            </p:cNvSpPr>
            <p:nvPr/>
          </p:nvSpPr>
          <p:spPr bwMode="auto">
            <a:xfrm>
              <a:off x="3267704" y="3323192"/>
              <a:ext cx="565054" cy="507265"/>
            </a:xfrm>
            <a:custGeom>
              <a:avLst/>
              <a:gdLst>
                <a:gd name="T0" fmla="*/ 174 w 176"/>
                <a:gd name="T1" fmla="*/ 0 h 158"/>
                <a:gd name="T2" fmla="*/ 150 w 176"/>
                <a:gd name="T3" fmla="*/ 0 h 158"/>
                <a:gd name="T4" fmla="*/ 150 w 176"/>
                <a:gd name="T5" fmla="*/ 16 h 158"/>
                <a:gd name="T6" fmla="*/ 126 w 176"/>
                <a:gd name="T7" fmla="*/ 16 h 158"/>
                <a:gd name="T8" fmla="*/ 126 w 176"/>
                <a:gd name="T9" fmla="*/ 0 h 158"/>
                <a:gd name="T10" fmla="*/ 52 w 176"/>
                <a:gd name="T11" fmla="*/ 0 h 158"/>
                <a:gd name="T12" fmla="*/ 52 w 176"/>
                <a:gd name="T13" fmla="*/ 16 h 158"/>
                <a:gd name="T14" fmla="*/ 28 w 176"/>
                <a:gd name="T15" fmla="*/ 16 h 158"/>
                <a:gd name="T16" fmla="*/ 28 w 176"/>
                <a:gd name="T17" fmla="*/ 0 h 158"/>
                <a:gd name="T18" fmla="*/ 0 w 176"/>
                <a:gd name="T19" fmla="*/ 0 h 158"/>
                <a:gd name="T20" fmla="*/ 0 w 176"/>
                <a:gd name="T21" fmla="*/ 158 h 158"/>
                <a:gd name="T22" fmla="*/ 13 w 176"/>
                <a:gd name="T23" fmla="*/ 158 h 158"/>
                <a:gd name="T24" fmla="*/ 162 w 176"/>
                <a:gd name="T25" fmla="*/ 158 h 158"/>
                <a:gd name="T26" fmla="*/ 176 w 176"/>
                <a:gd name="T27" fmla="*/ 158 h 158"/>
                <a:gd name="T28" fmla="*/ 174 w 176"/>
                <a:gd name="T29" fmla="*/ 0 h 158"/>
                <a:gd name="T30" fmla="*/ 162 w 176"/>
                <a:gd name="T31" fmla="*/ 144 h 158"/>
                <a:gd name="T32" fmla="*/ 13 w 176"/>
                <a:gd name="T33" fmla="*/ 144 h 158"/>
                <a:gd name="T34" fmla="*/ 13 w 176"/>
                <a:gd name="T35" fmla="*/ 44 h 158"/>
                <a:gd name="T36" fmla="*/ 162 w 176"/>
                <a:gd name="T37" fmla="*/ 44 h 158"/>
                <a:gd name="T38" fmla="*/ 162 w 176"/>
                <a:gd name="T39" fmla="*/ 14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6" h="158">
                  <a:moveTo>
                    <a:pt x="174" y="0"/>
                  </a:moveTo>
                  <a:lnTo>
                    <a:pt x="150" y="0"/>
                  </a:lnTo>
                  <a:lnTo>
                    <a:pt x="150" y="16"/>
                  </a:lnTo>
                  <a:lnTo>
                    <a:pt x="126" y="16"/>
                  </a:lnTo>
                  <a:lnTo>
                    <a:pt x="126" y="0"/>
                  </a:lnTo>
                  <a:lnTo>
                    <a:pt x="52" y="0"/>
                  </a:lnTo>
                  <a:lnTo>
                    <a:pt x="52" y="16"/>
                  </a:lnTo>
                  <a:lnTo>
                    <a:pt x="28" y="16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158"/>
                  </a:lnTo>
                  <a:lnTo>
                    <a:pt x="13" y="158"/>
                  </a:lnTo>
                  <a:lnTo>
                    <a:pt x="162" y="158"/>
                  </a:lnTo>
                  <a:lnTo>
                    <a:pt x="176" y="158"/>
                  </a:lnTo>
                  <a:lnTo>
                    <a:pt x="174" y="0"/>
                  </a:lnTo>
                  <a:close/>
                  <a:moveTo>
                    <a:pt x="162" y="144"/>
                  </a:moveTo>
                  <a:lnTo>
                    <a:pt x="13" y="144"/>
                  </a:lnTo>
                  <a:lnTo>
                    <a:pt x="13" y="44"/>
                  </a:lnTo>
                  <a:lnTo>
                    <a:pt x="162" y="44"/>
                  </a:lnTo>
                  <a:lnTo>
                    <a:pt x="162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等线" panose="02010600030101010101" charset="-122"/>
                <a:ea typeface="+mn-ea"/>
              </a:endParaRPr>
            </a:p>
          </p:txBody>
        </p:sp>
        <p:sp>
          <p:nvSpPr>
            <p:cNvPr id="263" name="Rectangle 30"/>
            <p:cNvSpPr>
              <a:spLocks noChangeArrowheads="1"/>
            </p:cNvSpPr>
            <p:nvPr/>
          </p:nvSpPr>
          <p:spPr bwMode="auto">
            <a:xfrm>
              <a:off x="3373651" y="3284665"/>
              <a:ext cx="48160" cy="7705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等线" panose="02010600030101010101" charset="-122"/>
                <a:ea typeface="+mn-ea"/>
              </a:endParaRPr>
            </a:p>
          </p:txBody>
        </p:sp>
        <p:sp>
          <p:nvSpPr>
            <p:cNvPr id="264" name="Rectangle 31"/>
            <p:cNvSpPr>
              <a:spLocks noChangeArrowheads="1"/>
            </p:cNvSpPr>
            <p:nvPr/>
          </p:nvSpPr>
          <p:spPr bwMode="auto">
            <a:xfrm>
              <a:off x="3691495" y="3284665"/>
              <a:ext cx="44948" cy="7705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等线" panose="02010600030101010101" charset="-122"/>
                <a:ea typeface="+mn-ea"/>
              </a:endParaRPr>
            </a:p>
          </p:txBody>
        </p:sp>
      </p:grpSp>
      <p:grpSp>
        <p:nvGrpSpPr>
          <p:cNvPr id="265" name="组合 264"/>
          <p:cNvGrpSpPr/>
          <p:nvPr/>
        </p:nvGrpSpPr>
        <p:grpSpPr>
          <a:xfrm>
            <a:off x="6394754" y="4149326"/>
            <a:ext cx="597590" cy="601349"/>
            <a:chOff x="6379283" y="3224039"/>
            <a:chExt cx="597590" cy="601349"/>
          </a:xfrm>
          <a:solidFill>
            <a:schemeClr val="bg1"/>
          </a:solidFill>
        </p:grpSpPr>
        <p:sp>
          <p:nvSpPr>
            <p:cNvPr id="266" name="Freeform 13"/>
            <p:cNvSpPr>
              <a:spLocks noEditPoints="1"/>
            </p:cNvSpPr>
            <p:nvPr/>
          </p:nvSpPr>
          <p:spPr bwMode="auto">
            <a:xfrm>
              <a:off x="6513647" y="3224039"/>
              <a:ext cx="463226" cy="601349"/>
            </a:xfrm>
            <a:custGeom>
              <a:avLst/>
              <a:gdLst>
                <a:gd name="T0" fmla="*/ 1372 w 2173"/>
                <a:gd name="T1" fmla="*/ 0 h 2822"/>
                <a:gd name="T2" fmla="*/ 621 w 2173"/>
                <a:gd name="T3" fmla="*/ 0 h 2822"/>
                <a:gd name="T4" fmla="*/ 762 w 2173"/>
                <a:gd name="T5" fmla="*/ 226 h 2822"/>
                <a:gd name="T6" fmla="*/ 1242 w 2173"/>
                <a:gd name="T7" fmla="*/ 226 h 2822"/>
                <a:gd name="T8" fmla="*/ 1242 w 2173"/>
                <a:gd name="T9" fmla="*/ 931 h 2822"/>
                <a:gd name="T10" fmla="*/ 1947 w 2173"/>
                <a:gd name="T11" fmla="*/ 931 h 2822"/>
                <a:gd name="T12" fmla="*/ 1947 w 2173"/>
                <a:gd name="T13" fmla="*/ 2596 h 2822"/>
                <a:gd name="T14" fmla="*/ 226 w 2173"/>
                <a:gd name="T15" fmla="*/ 2596 h 2822"/>
                <a:gd name="T16" fmla="*/ 226 w 2173"/>
                <a:gd name="T17" fmla="*/ 1217 h 2822"/>
                <a:gd name="T18" fmla="*/ 0 w 2173"/>
                <a:gd name="T19" fmla="*/ 1193 h 2822"/>
                <a:gd name="T20" fmla="*/ 0 w 2173"/>
                <a:gd name="T21" fmla="*/ 2822 h 2822"/>
                <a:gd name="T22" fmla="*/ 2173 w 2173"/>
                <a:gd name="T23" fmla="*/ 2822 h 2822"/>
                <a:gd name="T24" fmla="*/ 2173 w 2173"/>
                <a:gd name="T25" fmla="*/ 832 h 2822"/>
                <a:gd name="T26" fmla="*/ 1372 w 2173"/>
                <a:gd name="T27" fmla="*/ 0 h 2822"/>
                <a:gd name="T28" fmla="*/ 1411 w 2173"/>
                <a:gd name="T29" fmla="*/ 762 h 2822"/>
                <a:gd name="T30" fmla="*/ 1411 w 2173"/>
                <a:gd name="T31" fmla="*/ 377 h 2822"/>
                <a:gd name="T32" fmla="*/ 1783 w 2173"/>
                <a:gd name="T33" fmla="*/ 762 h 2822"/>
                <a:gd name="T34" fmla="*/ 1411 w 2173"/>
                <a:gd name="T35" fmla="*/ 762 h 2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73" h="2822">
                  <a:moveTo>
                    <a:pt x="1372" y="0"/>
                  </a:moveTo>
                  <a:lnTo>
                    <a:pt x="621" y="0"/>
                  </a:lnTo>
                  <a:lnTo>
                    <a:pt x="762" y="226"/>
                  </a:lnTo>
                  <a:lnTo>
                    <a:pt x="1242" y="226"/>
                  </a:lnTo>
                  <a:lnTo>
                    <a:pt x="1242" y="931"/>
                  </a:lnTo>
                  <a:lnTo>
                    <a:pt x="1947" y="931"/>
                  </a:lnTo>
                  <a:lnTo>
                    <a:pt x="1947" y="2596"/>
                  </a:lnTo>
                  <a:lnTo>
                    <a:pt x="226" y="2596"/>
                  </a:lnTo>
                  <a:lnTo>
                    <a:pt x="226" y="1217"/>
                  </a:lnTo>
                  <a:lnTo>
                    <a:pt x="0" y="1193"/>
                  </a:lnTo>
                  <a:lnTo>
                    <a:pt x="0" y="2822"/>
                  </a:lnTo>
                  <a:lnTo>
                    <a:pt x="2173" y="2822"/>
                  </a:lnTo>
                  <a:lnTo>
                    <a:pt x="2173" y="832"/>
                  </a:lnTo>
                  <a:lnTo>
                    <a:pt x="1372" y="0"/>
                  </a:lnTo>
                  <a:close/>
                  <a:moveTo>
                    <a:pt x="1411" y="762"/>
                  </a:moveTo>
                  <a:lnTo>
                    <a:pt x="1411" y="377"/>
                  </a:lnTo>
                  <a:lnTo>
                    <a:pt x="1783" y="762"/>
                  </a:lnTo>
                  <a:lnTo>
                    <a:pt x="1411" y="76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th-TH">
                <a:solidFill>
                  <a:prstClr val="black"/>
                </a:solidFill>
                <a:latin typeface="等线" panose="02010600030101010101" charset="-122"/>
                <a:ea typeface="+mn-ea"/>
              </a:endParaRPr>
            </a:p>
          </p:txBody>
        </p:sp>
        <p:sp>
          <p:nvSpPr>
            <p:cNvPr id="267" name="Rectangle 14"/>
            <p:cNvSpPr>
              <a:spLocks noChangeArrowheads="1"/>
            </p:cNvSpPr>
            <p:nvPr/>
          </p:nvSpPr>
          <p:spPr bwMode="auto">
            <a:xfrm>
              <a:off x="6610426" y="3512499"/>
              <a:ext cx="264030" cy="2443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th-TH">
                <a:solidFill>
                  <a:prstClr val="black"/>
                </a:solidFill>
                <a:latin typeface="等线" panose="02010600030101010101" charset="-122"/>
                <a:ea typeface="+mn-ea"/>
              </a:endParaRPr>
            </a:p>
          </p:txBody>
        </p:sp>
        <p:sp>
          <p:nvSpPr>
            <p:cNvPr id="268" name="Rectangle 15"/>
            <p:cNvSpPr>
              <a:spLocks noChangeArrowheads="1"/>
            </p:cNvSpPr>
            <p:nvPr/>
          </p:nvSpPr>
          <p:spPr bwMode="auto">
            <a:xfrm>
              <a:off x="6610426" y="3597063"/>
              <a:ext cx="264030" cy="2349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th-TH">
                <a:solidFill>
                  <a:prstClr val="black"/>
                </a:solidFill>
                <a:latin typeface="等线" panose="02010600030101010101" charset="-122"/>
                <a:ea typeface="+mn-ea"/>
              </a:endParaRPr>
            </a:p>
          </p:txBody>
        </p:sp>
        <p:sp>
          <p:nvSpPr>
            <p:cNvPr id="269" name="Rectangle 16"/>
            <p:cNvSpPr>
              <a:spLocks noChangeArrowheads="1"/>
            </p:cNvSpPr>
            <p:nvPr/>
          </p:nvSpPr>
          <p:spPr bwMode="auto">
            <a:xfrm>
              <a:off x="6610426" y="3680688"/>
              <a:ext cx="264030" cy="2443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th-TH">
                <a:solidFill>
                  <a:prstClr val="black"/>
                </a:solidFill>
                <a:latin typeface="等线" panose="02010600030101010101" charset="-122"/>
                <a:ea typeface="+mn-ea"/>
              </a:endParaRPr>
            </a:p>
          </p:txBody>
        </p:sp>
        <p:sp>
          <p:nvSpPr>
            <p:cNvPr id="270" name="Freeform 17"/>
            <p:cNvSpPr>
              <a:spLocks noEditPoints="1"/>
            </p:cNvSpPr>
            <p:nvPr/>
          </p:nvSpPr>
          <p:spPr bwMode="auto">
            <a:xfrm>
              <a:off x="6379283" y="3235314"/>
              <a:ext cx="282822" cy="292218"/>
            </a:xfrm>
            <a:custGeom>
              <a:avLst/>
              <a:gdLst>
                <a:gd name="T0" fmla="*/ 1193 w 1328"/>
                <a:gd name="T1" fmla="*/ 837 h 1373"/>
                <a:gd name="T2" fmla="*/ 1325 w 1328"/>
                <a:gd name="T3" fmla="*/ 485 h 1373"/>
                <a:gd name="T4" fmla="*/ 822 w 1328"/>
                <a:gd name="T5" fmla="*/ 7 h 1373"/>
                <a:gd name="T6" fmla="*/ 342 w 1328"/>
                <a:gd name="T7" fmla="*/ 509 h 1373"/>
                <a:gd name="T8" fmla="*/ 468 w 1328"/>
                <a:gd name="T9" fmla="*/ 828 h 1373"/>
                <a:gd name="T10" fmla="*/ 247 w 1328"/>
                <a:gd name="T11" fmla="*/ 924 h 1373"/>
                <a:gd name="T12" fmla="*/ 26 w 1328"/>
                <a:gd name="T13" fmla="*/ 1160 h 1373"/>
                <a:gd name="T14" fmla="*/ 1 w 1328"/>
                <a:gd name="T15" fmla="*/ 1240 h 1373"/>
                <a:gd name="T16" fmla="*/ 137 w 1328"/>
                <a:gd name="T17" fmla="*/ 1372 h 1373"/>
                <a:gd name="T18" fmla="*/ 216 w 1328"/>
                <a:gd name="T19" fmla="*/ 1343 h 1373"/>
                <a:gd name="T20" fmla="*/ 440 w 1328"/>
                <a:gd name="T21" fmla="*/ 1107 h 1373"/>
                <a:gd name="T22" fmla="*/ 525 w 1328"/>
                <a:gd name="T23" fmla="*/ 884 h 1373"/>
                <a:gd name="T24" fmla="*/ 848 w 1328"/>
                <a:gd name="T25" fmla="*/ 993 h 1373"/>
                <a:gd name="T26" fmla="*/ 1193 w 1328"/>
                <a:gd name="T27" fmla="*/ 837 h 1373"/>
                <a:gd name="T28" fmla="*/ 626 w 1328"/>
                <a:gd name="T29" fmla="*/ 720 h 1373"/>
                <a:gd name="T30" fmla="*/ 532 w 1328"/>
                <a:gd name="T31" fmla="*/ 506 h 1373"/>
                <a:gd name="T32" fmla="*/ 827 w 1328"/>
                <a:gd name="T33" fmla="*/ 197 h 1373"/>
                <a:gd name="T34" fmla="*/ 1135 w 1328"/>
                <a:gd name="T35" fmla="*/ 490 h 1373"/>
                <a:gd name="T36" fmla="*/ 843 w 1328"/>
                <a:gd name="T37" fmla="*/ 803 h 1373"/>
                <a:gd name="T38" fmla="*/ 626 w 1328"/>
                <a:gd name="T39" fmla="*/ 720 h 1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28" h="1373">
                  <a:moveTo>
                    <a:pt x="1193" y="837"/>
                  </a:moveTo>
                  <a:cubicBezTo>
                    <a:pt x="1285" y="740"/>
                    <a:pt x="1328" y="613"/>
                    <a:pt x="1325" y="485"/>
                  </a:cubicBezTo>
                  <a:cubicBezTo>
                    <a:pt x="1318" y="220"/>
                    <a:pt x="1087" y="0"/>
                    <a:pt x="822" y="7"/>
                  </a:cubicBezTo>
                  <a:cubicBezTo>
                    <a:pt x="554" y="15"/>
                    <a:pt x="335" y="241"/>
                    <a:pt x="342" y="509"/>
                  </a:cubicBezTo>
                  <a:cubicBezTo>
                    <a:pt x="345" y="624"/>
                    <a:pt x="388" y="737"/>
                    <a:pt x="468" y="828"/>
                  </a:cubicBezTo>
                  <a:lnTo>
                    <a:pt x="247" y="924"/>
                  </a:lnTo>
                  <a:lnTo>
                    <a:pt x="26" y="1160"/>
                  </a:lnTo>
                  <a:cubicBezTo>
                    <a:pt x="8" y="1183"/>
                    <a:pt x="0" y="1212"/>
                    <a:pt x="1" y="1240"/>
                  </a:cubicBezTo>
                  <a:cubicBezTo>
                    <a:pt x="3" y="1311"/>
                    <a:pt x="64" y="1373"/>
                    <a:pt x="137" y="1372"/>
                  </a:cubicBezTo>
                  <a:cubicBezTo>
                    <a:pt x="166" y="1371"/>
                    <a:pt x="192" y="1361"/>
                    <a:pt x="216" y="1343"/>
                  </a:cubicBezTo>
                  <a:lnTo>
                    <a:pt x="440" y="1107"/>
                  </a:lnTo>
                  <a:lnTo>
                    <a:pt x="525" y="884"/>
                  </a:lnTo>
                  <a:cubicBezTo>
                    <a:pt x="619" y="959"/>
                    <a:pt x="733" y="996"/>
                    <a:pt x="848" y="993"/>
                  </a:cubicBezTo>
                  <a:cubicBezTo>
                    <a:pt x="974" y="989"/>
                    <a:pt x="1098" y="937"/>
                    <a:pt x="1193" y="837"/>
                  </a:cubicBezTo>
                  <a:close/>
                  <a:moveTo>
                    <a:pt x="626" y="720"/>
                  </a:moveTo>
                  <a:cubicBezTo>
                    <a:pt x="565" y="662"/>
                    <a:pt x="534" y="585"/>
                    <a:pt x="532" y="506"/>
                  </a:cubicBezTo>
                  <a:cubicBezTo>
                    <a:pt x="528" y="345"/>
                    <a:pt x="661" y="202"/>
                    <a:pt x="827" y="197"/>
                  </a:cubicBezTo>
                  <a:cubicBezTo>
                    <a:pt x="988" y="193"/>
                    <a:pt x="1131" y="326"/>
                    <a:pt x="1135" y="490"/>
                  </a:cubicBezTo>
                  <a:cubicBezTo>
                    <a:pt x="1140" y="658"/>
                    <a:pt x="1006" y="798"/>
                    <a:pt x="843" y="803"/>
                  </a:cubicBezTo>
                  <a:cubicBezTo>
                    <a:pt x="765" y="805"/>
                    <a:pt x="687" y="776"/>
                    <a:pt x="626" y="72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th-TH">
                <a:solidFill>
                  <a:prstClr val="black"/>
                </a:solidFill>
                <a:latin typeface="等线" panose="02010600030101010101" charset="-122"/>
                <a:ea typeface="+mn-ea"/>
              </a:endParaRPr>
            </a:p>
          </p:txBody>
        </p:sp>
      </p:grpSp>
      <p:sp>
        <p:nvSpPr>
          <p:cNvPr id="271" name="AutoShape 83"/>
          <p:cNvSpPr/>
          <p:nvPr/>
        </p:nvSpPr>
        <p:spPr bwMode="auto">
          <a:xfrm>
            <a:off x="4345731" y="4289256"/>
            <a:ext cx="589850" cy="38718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1610" y="13990"/>
                </a:moveTo>
                <a:cubicBezTo>
                  <a:pt x="11373" y="14259"/>
                  <a:pt x="11093" y="14400"/>
                  <a:pt x="10800" y="14400"/>
                </a:cubicBezTo>
                <a:cubicBezTo>
                  <a:pt x="10505" y="14400"/>
                  <a:pt x="10225" y="14259"/>
                  <a:pt x="9990" y="13990"/>
                </a:cubicBezTo>
                <a:lnTo>
                  <a:pt x="7198" y="10800"/>
                </a:lnTo>
                <a:lnTo>
                  <a:pt x="6636" y="10157"/>
                </a:lnTo>
                <a:lnTo>
                  <a:pt x="1349" y="4115"/>
                </a:lnTo>
                <a:lnTo>
                  <a:pt x="1349" y="4114"/>
                </a:lnTo>
                <a:cubicBezTo>
                  <a:pt x="1349" y="2980"/>
                  <a:pt x="1955" y="2057"/>
                  <a:pt x="2699" y="2057"/>
                </a:cubicBezTo>
                <a:lnTo>
                  <a:pt x="18899" y="2057"/>
                </a:lnTo>
                <a:cubicBezTo>
                  <a:pt x="19643" y="2057"/>
                  <a:pt x="20249" y="2980"/>
                  <a:pt x="20249" y="4114"/>
                </a:cubicBezTo>
                <a:cubicBezTo>
                  <a:pt x="20249" y="4114"/>
                  <a:pt x="11610" y="13990"/>
                  <a:pt x="11610" y="13990"/>
                </a:cubicBezTo>
                <a:close/>
                <a:moveTo>
                  <a:pt x="20249" y="16198"/>
                </a:moveTo>
                <a:lnTo>
                  <a:pt x="15525" y="10800"/>
                </a:lnTo>
                <a:lnTo>
                  <a:pt x="20249" y="5399"/>
                </a:lnTo>
                <a:cubicBezTo>
                  <a:pt x="20249" y="5399"/>
                  <a:pt x="20249" y="16198"/>
                  <a:pt x="20249" y="16198"/>
                </a:cubicBezTo>
                <a:close/>
                <a:moveTo>
                  <a:pt x="20249" y="17484"/>
                </a:moveTo>
                <a:cubicBezTo>
                  <a:pt x="20249" y="18620"/>
                  <a:pt x="19643" y="19541"/>
                  <a:pt x="18899" y="19541"/>
                </a:cubicBezTo>
                <a:lnTo>
                  <a:pt x="2699" y="19541"/>
                </a:lnTo>
                <a:cubicBezTo>
                  <a:pt x="1955" y="19541"/>
                  <a:pt x="1349" y="18620"/>
                  <a:pt x="1349" y="17484"/>
                </a:cubicBezTo>
                <a:lnTo>
                  <a:pt x="6636" y="11442"/>
                </a:lnTo>
                <a:lnTo>
                  <a:pt x="9585" y="14813"/>
                </a:lnTo>
                <a:cubicBezTo>
                  <a:pt x="9945" y="15222"/>
                  <a:pt x="10372" y="15429"/>
                  <a:pt x="10800" y="15429"/>
                </a:cubicBezTo>
                <a:cubicBezTo>
                  <a:pt x="11228" y="15429"/>
                  <a:pt x="11654" y="15222"/>
                  <a:pt x="12015" y="14813"/>
                </a:cubicBezTo>
                <a:lnTo>
                  <a:pt x="14963" y="11442"/>
                </a:lnTo>
                <a:cubicBezTo>
                  <a:pt x="14963" y="11442"/>
                  <a:pt x="20249" y="17484"/>
                  <a:pt x="20249" y="17484"/>
                </a:cubicBezTo>
                <a:close/>
                <a:moveTo>
                  <a:pt x="1349" y="5399"/>
                </a:moveTo>
                <a:lnTo>
                  <a:pt x="6074" y="10800"/>
                </a:lnTo>
                <a:lnTo>
                  <a:pt x="1349" y="16198"/>
                </a:lnTo>
                <a:cubicBezTo>
                  <a:pt x="1349" y="16198"/>
                  <a:pt x="1349" y="5399"/>
                  <a:pt x="1349" y="5399"/>
                </a:cubicBezTo>
                <a:close/>
                <a:moveTo>
                  <a:pt x="18899" y="0"/>
                </a:moveTo>
                <a:lnTo>
                  <a:pt x="2699" y="0"/>
                </a:lnTo>
                <a:cubicBezTo>
                  <a:pt x="1208" y="0"/>
                  <a:pt x="0" y="1842"/>
                  <a:pt x="0" y="4114"/>
                </a:cubicBezTo>
                <a:lnTo>
                  <a:pt x="0" y="17484"/>
                </a:lnTo>
                <a:cubicBezTo>
                  <a:pt x="0" y="19756"/>
                  <a:pt x="1208" y="21600"/>
                  <a:pt x="2699" y="21600"/>
                </a:cubicBezTo>
                <a:lnTo>
                  <a:pt x="18899" y="21600"/>
                </a:lnTo>
                <a:cubicBezTo>
                  <a:pt x="20391" y="21600"/>
                  <a:pt x="21600" y="19756"/>
                  <a:pt x="21600" y="17484"/>
                </a:cubicBezTo>
                <a:lnTo>
                  <a:pt x="21600" y="4114"/>
                </a:lnTo>
                <a:cubicBezTo>
                  <a:pt x="21600" y="1842"/>
                  <a:pt x="20391" y="0"/>
                  <a:pt x="18899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p>
            <a:pPr algn="ctr" defTabSz="228600" hangingPunct="0"/>
            <a:endParaRPr 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sym typeface="Gill Sans" charset="0"/>
            </a:endParaRPr>
          </a:p>
        </p:txBody>
      </p:sp>
      <p:sp>
        <p:nvSpPr>
          <p:cNvPr id="272" name="Freeform 34"/>
          <p:cNvSpPr>
            <a:spLocks noEditPoints="1"/>
          </p:cNvSpPr>
          <p:nvPr/>
        </p:nvSpPr>
        <p:spPr bwMode="auto">
          <a:xfrm rot="5400000">
            <a:off x="9476944" y="4275616"/>
            <a:ext cx="525662" cy="414465"/>
          </a:xfrm>
          <a:custGeom>
            <a:avLst/>
            <a:gdLst/>
            <a:ahLst/>
            <a:cxnLst>
              <a:cxn ang="0">
                <a:pos x="72" y="54"/>
              </a:cxn>
              <a:cxn ang="0">
                <a:pos x="70" y="57"/>
              </a:cxn>
              <a:cxn ang="0">
                <a:pos x="3" y="57"/>
              </a:cxn>
              <a:cxn ang="0">
                <a:pos x="0" y="54"/>
              </a:cxn>
              <a:cxn ang="0">
                <a:pos x="0" y="49"/>
              </a:cxn>
              <a:cxn ang="0">
                <a:pos x="3" y="47"/>
              </a:cxn>
              <a:cxn ang="0">
                <a:pos x="70" y="47"/>
              </a:cxn>
              <a:cxn ang="0">
                <a:pos x="72" y="49"/>
              </a:cxn>
              <a:cxn ang="0">
                <a:pos x="72" y="54"/>
              </a:cxn>
              <a:cxn ang="0">
                <a:pos x="72" y="24"/>
              </a:cxn>
              <a:cxn ang="0">
                <a:pos x="70" y="26"/>
              </a:cxn>
              <a:cxn ang="0">
                <a:pos x="8" y="26"/>
              </a:cxn>
              <a:cxn ang="0">
                <a:pos x="6" y="24"/>
              </a:cxn>
              <a:cxn ang="0">
                <a:pos x="6" y="18"/>
              </a:cxn>
              <a:cxn ang="0">
                <a:pos x="8" y="16"/>
              </a:cxn>
              <a:cxn ang="0">
                <a:pos x="70" y="16"/>
              </a:cxn>
              <a:cxn ang="0">
                <a:pos x="72" y="18"/>
              </a:cxn>
              <a:cxn ang="0">
                <a:pos x="72" y="24"/>
              </a:cxn>
              <a:cxn ang="0">
                <a:pos x="72" y="39"/>
              </a:cxn>
              <a:cxn ang="0">
                <a:pos x="70" y="42"/>
              </a:cxn>
              <a:cxn ang="0">
                <a:pos x="18" y="42"/>
              </a:cxn>
              <a:cxn ang="0">
                <a:pos x="16" y="39"/>
              </a:cxn>
              <a:cxn ang="0">
                <a:pos x="16" y="34"/>
              </a:cxn>
              <a:cxn ang="0">
                <a:pos x="18" y="31"/>
              </a:cxn>
              <a:cxn ang="0">
                <a:pos x="70" y="31"/>
              </a:cxn>
              <a:cxn ang="0">
                <a:pos x="72" y="34"/>
              </a:cxn>
              <a:cxn ang="0">
                <a:pos x="72" y="39"/>
              </a:cxn>
              <a:cxn ang="0">
                <a:pos x="72" y="8"/>
              </a:cxn>
              <a:cxn ang="0">
                <a:pos x="70" y="11"/>
              </a:cxn>
              <a:cxn ang="0">
                <a:pos x="24" y="11"/>
              </a:cxn>
              <a:cxn ang="0">
                <a:pos x="21" y="8"/>
              </a:cxn>
              <a:cxn ang="0">
                <a:pos x="21" y="3"/>
              </a:cxn>
              <a:cxn ang="0">
                <a:pos x="24" y="0"/>
              </a:cxn>
              <a:cxn ang="0">
                <a:pos x="70" y="0"/>
              </a:cxn>
              <a:cxn ang="0">
                <a:pos x="72" y="3"/>
              </a:cxn>
              <a:cxn ang="0">
                <a:pos x="72" y="8"/>
              </a:cxn>
            </a:cxnLst>
            <a:rect l="0" t="0" r="r" b="b"/>
            <a:pathLst>
              <a:path w="72" h="57">
                <a:moveTo>
                  <a:pt x="72" y="54"/>
                </a:moveTo>
                <a:cubicBezTo>
                  <a:pt x="72" y="56"/>
                  <a:pt x="71" y="57"/>
                  <a:pt x="70" y="57"/>
                </a:cubicBezTo>
                <a:cubicBezTo>
                  <a:pt x="3" y="57"/>
                  <a:pt x="3" y="57"/>
                  <a:pt x="3" y="57"/>
                </a:cubicBezTo>
                <a:cubicBezTo>
                  <a:pt x="2" y="57"/>
                  <a:pt x="0" y="56"/>
                  <a:pt x="0" y="54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48"/>
                  <a:pt x="2" y="47"/>
                  <a:pt x="3" y="47"/>
                </a:cubicBezTo>
                <a:cubicBezTo>
                  <a:pt x="70" y="47"/>
                  <a:pt x="70" y="47"/>
                  <a:pt x="70" y="47"/>
                </a:cubicBezTo>
                <a:cubicBezTo>
                  <a:pt x="71" y="47"/>
                  <a:pt x="72" y="48"/>
                  <a:pt x="72" y="49"/>
                </a:cubicBezTo>
                <a:lnTo>
                  <a:pt x="72" y="54"/>
                </a:lnTo>
                <a:close/>
                <a:moveTo>
                  <a:pt x="72" y="24"/>
                </a:moveTo>
                <a:cubicBezTo>
                  <a:pt x="72" y="25"/>
                  <a:pt x="71" y="26"/>
                  <a:pt x="70" y="26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6"/>
                  <a:pt x="6" y="25"/>
                  <a:pt x="6" y="24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7"/>
                  <a:pt x="7" y="16"/>
                  <a:pt x="8" y="16"/>
                </a:cubicBezTo>
                <a:cubicBezTo>
                  <a:pt x="70" y="16"/>
                  <a:pt x="70" y="16"/>
                  <a:pt x="70" y="16"/>
                </a:cubicBezTo>
                <a:cubicBezTo>
                  <a:pt x="71" y="16"/>
                  <a:pt x="72" y="17"/>
                  <a:pt x="72" y="18"/>
                </a:cubicBezTo>
                <a:lnTo>
                  <a:pt x="72" y="24"/>
                </a:lnTo>
                <a:close/>
                <a:moveTo>
                  <a:pt x="72" y="39"/>
                </a:moveTo>
                <a:cubicBezTo>
                  <a:pt x="72" y="40"/>
                  <a:pt x="71" y="42"/>
                  <a:pt x="70" y="42"/>
                </a:cubicBezTo>
                <a:cubicBezTo>
                  <a:pt x="18" y="42"/>
                  <a:pt x="18" y="42"/>
                  <a:pt x="18" y="42"/>
                </a:cubicBezTo>
                <a:cubicBezTo>
                  <a:pt x="17" y="42"/>
                  <a:pt x="16" y="40"/>
                  <a:pt x="16" y="39"/>
                </a:cubicBezTo>
                <a:cubicBezTo>
                  <a:pt x="16" y="34"/>
                  <a:pt x="16" y="34"/>
                  <a:pt x="16" y="34"/>
                </a:cubicBezTo>
                <a:cubicBezTo>
                  <a:pt x="16" y="32"/>
                  <a:pt x="17" y="31"/>
                  <a:pt x="18" y="31"/>
                </a:cubicBezTo>
                <a:cubicBezTo>
                  <a:pt x="70" y="31"/>
                  <a:pt x="70" y="31"/>
                  <a:pt x="70" y="31"/>
                </a:cubicBezTo>
                <a:cubicBezTo>
                  <a:pt x="71" y="31"/>
                  <a:pt x="72" y="32"/>
                  <a:pt x="72" y="34"/>
                </a:cubicBezTo>
                <a:lnTo>
                  <a:pt x="72" y="39"/>
                </a:lnTo>
                <a:close/>
                <a:moveTo>
                  <a:pt x="72" y="8"/>
                </a:moveTo>
                <a:cubicBezTo>
                  <a:pt x="72" y="10"/>
                  <a:pt x="71" y="11"/>
                  <a:pt x="70" y="11"/>
                </a:cubicBezTo>
                <a:cubicBezTo>
                  <a:pt x="24" y="11"/>
                  <a:pt x="24" y="11"/>
                  <a:pt x="24" y="11"/>
                </a:cubicBezTo>
                <a:cubicBezTo>
                  <a:pt x="22" y="11"/>
                  <a:pt x="21" y="10"/>
                  <a:pt x="21" y="8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2" y="0"/>
                  <a:pt x="24" y="0"/>
                </a:cubicBezTo>
                <a:cubicBezTo>
                  <a:pt x="70" y="0"/>
                  <a:pt x="70" y="0"/>
                  <a:pt x="70" y="0"/>
                </a:cubicBezTo>
                <a:cubicBezTo>
                  <a:pt x="71" y="0"/>
                  <a:pt x="72" y="2"/>
                  <a:pt x="72" y="3"/>
                </a:cubicBezTo>
                <a:lnTo>
                  <a:pt x="72" y="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等线" panose="02010600030101010101" charset="-122"/>
              <a:ea typeface="+mn-ea"/>
            </a:endParaRPr>
          </a:p>
        </p:txBody>
      </p:sp>
      <p:grpSp>
        <p:nvGrpSpPr>
          <p:cNvPr id="273" name="组合 272"/>
          <p:cNvGrpSpPr/>
          <p:nvPr/>
        </p:nvGrpSpPr>
        <p:grpSpPr>
          <a:xfrm>
            <a:off x="7567171" y="4145591"/>
            <a:ext cx="401165" cy="674514"/>
            <a:chOff x="7551700" y="3220304"/>
            <a:chExt cx="401165" cy="674514"/>
          </a:xfrm>
          <a:solidFill>
            <a:schemeClr val="bg1"/>
          </a:solidFill>
        </p:grpSpPr>
        <p:sp>
          <p:nvSpPr>
            <p:cNvPr id="274" name="Freeform 17"/>
            <p:cNvSpPr>
              <a:spLocks noEditPoints="1"/>
            </p:cNvSpPr>
            <p:nvPr/>
          </p:nvSpPr>
          <p:spPr bwMode="auto">
            <a:xfrm>
              <a:off x="7641550" y="3704992"/>
              <a:ext cx="220198" cy="50620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31" y="0"/>
                </a:cxn>
                <a:cxn ang="0">
                  <a:pos x="131" y="0"/>
                </a:cxn>
                <a:cxn ang="0">
                  <a:pos x="131" y="0"/>
                </a:cxn>
              </a:cxnLst>
              <a:rect l="0" t="0" r="r" b="b"/>
              <a:pathLst>
                <a:path w="151" h="34">
                  <a:moveTo>
                    <a:pt x="13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ubicBezTo>
                    <a:pt x="151" y="8"/>
                    <a:pt x="142" y="0"/>
                    <a:pt x="131" y="0"/>
                  </a:cubicBezTo>
                  <a:close/>
                  <a:moveTo>
                    <a:pt x="131" y="0"/>
                  </a:moveTo>
                  <a:cubicBezTo>
                    <a:pt x="131" y="0"/>
                    <a:pt x="131" y="0"/>
                    <a:pt x="13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等线" panose="02010600030101010101" charset="-122"/>
                <a:ea typeface="+mn-ea"/>
              </a:endParaRPr>
            </a:p>
          </p:txBody>
        </p:sp>
        <p:sp>
          <p:nvSpPr>
            <p:cNvPr id="275" name="Freeform 18"/>
            <p:cNvSpPr>
              <a:spLocks noEditPoints="1"/>
            </p:cNvSpPr>
            <p:nvPr/>
          </p:nvSpPr>
          <p:spPr bwMode="auto">
            <a:xfrm>
              <a:off x="7641550" y="3775861"/>
              <a:ext cx="220198" cy="49355"/>
            </a:xfrm>
            <a:custGeom>
              <a:avLst/>
              <a:gdLst/>
              <a:ahLst/>
              <a:cxnLst>
                <a:cxn ang="0">
                  <a:pos x="151" y="17"/>
                </a:cxn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51" y="17"/>
                </a:cxn>
                <a:cxn ang="0">
                  <a:pos x="151" y="17"/>
                </a:cxn>
              </a:cxnLst>
              <a:rect l="0" t="0" r="r" b="b"/>
              <a:pathLst>
                <a:path w="151" h="34">
                  <a:moveTo>
                    <a:pt x="151" y="17"/>
                  </a:moveTo>
                  <a:cubicBezTo>
                    <a:pt x="151" y="8"/>
                    <a:pt x="142" y="0"/>
                    <a:pt x="13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lose/>
                  <a:moveTo>
                    <a:pt x="151" y="17"/>
                  </a:moveTo>
                  <a:cubicBezTo>
                    <a:pt x="151" y="17"/>
                    <a:pt x="151" y="17"/>
                    <a:pt x="151" y="1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等线" panose="02010600030101010101" charset="-122"/>
                <a:ea typeface="+mn-ea"/>
              </a:endParaRPr>
            </a:p>
          </p:txBody>
        </p:sp>
        <p:sp>
          <p:nvSpPr>
            <p:cNvPr id="276" name="Freeform 19"/>
            <p:cNvSpPr>
              <a:spLocks noEditPoints="1"/>
            </p:cNvSpPr>
            <p:nvPr/>
          </p:nvSpPr>
          <p:spPr bwMode="auto">
            <a:xfrm>
              <a:off x="7665595" y="3846729"/>
              <a:ext cx="174639" cy="48089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17"/>
                </a:cxn>
                <a:cxn ang="0">
                  <a:pos x="20" y="33"/>
                </a:cxn>
                <a:cxn ang="0">
                  <a:pos x="99" y="33"/>
                </a:cxn>
                <a:cxn ang="0">
                  <a:pos x="120" y="17"/>
                </a:cxn>
                <a:cxn ang="0">
                  <a:pos x="99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120" h="33">
                  <a:moveTo>
                    <a:pt x="20" y="0"/>
                  </a:moveTo>
                  <a:cubicBezTo>
                    <a:pt x="9" y="0"/>
                    <a:pt x="0" y="7"/>
                    <a:pt x="0" y="17"/>
                  </a:cubicBezTo>
                  <a:cubicBezTo>
                    <a:pt x="0" y="26"/>
                    <a:pt x="9" y="33"/>
                    <a:pt x="2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10" y="33"/>
                    <a:pt x="120" y="26"/>
                    <a:pt x="120" y="17"/>
                  </a:cubicBezTo>
                  <a:cubicBezTo>
                    <a:pt x="120" y="7"/>
                    <a:pt x="110" y="0"/>
                    <a:pt x="99" y="0"/>
                  </a:cubicBezTo>
                  <a:lnTo>
                    <a:pt x="20" y="0"/>
                  </a:lnTo>
                  <a:close/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等线" panose="02010600030101010101" charset="-122"/>
                <a:ea typeface="+mn-ea"/>
              </a:endParaRPr>
            </a:p>
          </p:txBody>
        </p:sp>
        <p:sp>
          <p:nvSpPr>
            <p:cNvPr id="277" name="Freeform 20"/>
            <p:cNvSpPr>
              <a:spLocks noEditPoints="1"/>
            </p:cNvSpPr>
            <p:nvPr/>
          </p:nvSpPr>
          <p:spPr bwMode="auto">
            <a:xfrm>
              <a:off x="7551700" y="3220304"/>
              <a:ext cx="401165" cy="463174"/>
            </a:xfrm>
            <a:custGeom>
              <a:avLst/>
              <a:gdLst/>
              <a:ahLst/>
              <a:cxnLst>
                <a:cxn ang="0">
                  <a:pos x="221" y="309"/>
                </a:cxn>
                <a:cxn ang="0">
                  <a:pos x="223" y="297"/>
                </a:cxn>
                <a:cxn ang="0">
                  <a:pos x="224" y="294"/>
                </a:cxn>
                <a:cxn ang="0">
                  <a:pos x="251" y="220"/>
                </a:cxn>
                <a:cxn ang="0">
                  <a:pos x="276" y="138"/>
                </a:cxn>
                <a:cxn ang="0">
                  <a:pos x="138" y="0"/>
                </a:cxn>
                <a:cxn ang="0">
                  <a:pos x="0" y="138"/>
                </a:cxn>
                <a:cxn ang="0">
                  <a:pos x="24" y="220"/>
                </a:cxn>
                <a:cxn ang="0">
                  <a:pos x="52" y="301"/>
                </a:cxn>
                <a:cxn ang="0">
                  <a:pos x="68" y="317"/>
                </a:cxn>
                <a:cxn ang="0">
                  <a:pos x="207" y="317"/>
                </a:cxn>
                <a:cxn ang="0">
                  <a:pos x="221" y="309"/>
                </a:cxn>
                <a:cxn ang="0">
                  <a:pos x="115" y="281"/>
                </a:cxn>
                <a:cxn ang="0">
                  <a:pos x="149" y="175"/>
                </a:cxn>
                <a:cxn ang="0">
                  <a:pos x="150" y="169"/>
                </a:cxn>
                <a:cxn ang="0">
                  <a:pos x="147" y="167"/>
                </a:cxn>
                <a:cxn ang="0">
                  <a:pos x="144" y="168"/>
                </a:cxn>
                <a:cxn ang="0">
                  <a:pos x="109" y="226"/>
                </a:cxn>
                <a:cxn ang="0">
                  <a:pos x="109" y="226"/>
                </a:cxn>
                <a:cxn ang="0">
                  <a:pos x="99" y="159"/>
                </a:cxn>
                <a:cxn ang="0">
                  <a:pos x="186" y="102"/>
                </a:cxn>
                <a:cxn ang="0">
                  <a:pos x="187" y="102"/>
                </a:cxn>
                <a:cxn ang="0">
                  <a:pos x="191" y="105"/>
                </a:cxn>
                <a:cxn ang="0">
                  <a:pos x="175" y="216"/>
                </a:cxn>
                <a:cxn ang="0">
                  <a:pos x="145" y="231"/>
                </a:cxn>
                <a:cxn ang="0">
                  <a:pos x="136" y="241"/>
                </a:cxn>
                <a:cxn ang="0">
                  <a:pos x="136" y="280"/>
                </a:cxn>
                <a:cxn ang="0">
                  <a:pos x="131" y="285"/>
                </a:cxn>
                <a:cxn ang="0">
                  <a:pos x="119" y="285"/>
                </a:cxn>
                <a:cxn ang="0">
                  <a:pos x="115" y="284"/>
                </a:cxn>
                <a:cxn ang="0">
                  <a:pos x="115" y="281"/>
                </a:cxn>
                <a:cxn ang="0">
                  <a:pos x="115" y="281"/>
                </a:cxn>
                <a:cxn ang="0">
                  <a:pos x="115" y="281"/>
                </a:cxn>
              </a:cxnLst>
              <a:rect l="0" t="0" r="r" b="b"/>
              <a:pathLst>
                <a:path w="276" h="317">
                  <a:moveTo>
                    <a:pt x="221" y="309"/>
                  </a:moveTo>
                  <a:cubicBezTo>
                    <a:pt x="223" y="306"/>
                    <a:pt x="223" y="301"/>
                    <a:pt x="223" y="297"/>
                  </a:cubicBezTo>
                  <a:cubicBezTo>
                    <a:pt x="224" y="296"/>
                    <a:pt x="224" y="295"/>
                    <a:pt x="224" y="294"/>
                  </a:cubicBezTo>
                  <a:cubicBezTo>
                    <a:pt x="228" y="260"/>
                    <a:pt x="240" y="240"/>
                    <a:pt x="251" y="220"/>
                  </a:cubicBezTo>
                  <a:cubicBezTo>
                    <a:pt x="264" y="198"/>
                    <a:pt x="276" y="177"/>
                    <a:pt x="276" y="138"/>
                  </a:cubicBezTo>
                  <a:cubicBezTo>
                    <a:pt x="276" y="62"/>
                    <a:pt x="214" y="0"/>
                    <a:pt x="138" y="0"/>
                  </a:cubicBezTo>
                  <a:cubicBezTo>
                    <a:pt x="62" y="0"/>
                    <a:pt x="0" y="62"/>
                    <a:pt x="0" y="138"/>
                  </a:cubicBezTo>
                  <a:cubicBezTo>
                    <a:pt x="0" y="177"/>
                    <a:pt x="12" y="198"/>
                    <a:pt x="24" y="220"/>
                  </a:cubicBezTo>
                  <a:cubicBezTo>
                    <a:pt x="36" y="241"/>
                    <a:pt x="48" y="263"/>
                    <a:pt x="52" y="301"/>
                  </a:cubicBezTo>
                  <a:cubicBezTo>
                    <a:pt x="52" y="310"/>
                    <a:pt x="60" y="317"/>
                    <a:pt x="68" y="317"/>
                  </a:cubicBezTo>
                  <a:cubicBezTo>
                    <a:pt x="207" y="317"/>
                    <a:pt x="207" y="317"/>
                    <a:pt x="207" y="317"/>
                  </a:cubicBezTo>
                  <a:cubicBezTo>
                    <a:pt x="213" y="317"/>
                    <a:pt x="218" y="314"/>
                    <a:pt x="221" y="309"/>
                  </a:cubicBezTo>
                  <a:close/>
                  <a:moveTo>
                    <a:pt x="115" y="281"/>
                  </a:moveTo>
                  <a:cubicBezTo>
                    <a:pt x="126" y="209"/>
                    <a:pt x="144" y="182"/>
                    <a:pt x="149" y="175"/>
                  </a:cubicBezTo>
                  <a:cubicBezTo>
                    <a:pt x="151" y="172"/>
                    <a:pt x="151" y="170"/>
                    <a:pt x="150" y="169"/>
                  </a:cubicBezTo>
                  <a:cubicBezTo>
                    <a:pt x="150" y="168"/>
                    <a:pt x="149" y="167"/>
                    <a:pt x="147" y="167"/>
                  </a:cubicBezTo>
                  <a:cubicBezTo>
                    <a:pt x="146" y="167"/>
                    <a:pt x="145" y="167"/>
                    <a:pt x="144" y="168"/>
                  </a:cubicBezTo>
                  <a:cubicBezTo>
                    <a:pt x="136" y="171"/>
                    <a:pt x="112" y="186"/>
                    <a:pt x="109" y="226"/>
                  </a:cubicBezTo>
                  <a:cubicBezTo>
                    <a:pt x="109" y="226"/>
                    <a:pt x="109" y="226"/>
                    <a:pt x="109" y="226"/>
                  </a:cubicBezTo>
                  <a:cubicBezTo>
                    <a:pt x="102" y="215"/>
                    <a:pt x="88" y="187"/>
                    <a:pt x="99" y="159"/>
                  </a:cubicBezTo>
                  <a:cubicBezTo>
                    <a:pt x="110" y="133"/>
                    <a:pt x="139" y="114"/>
                    <a:pt x="186" y="102"/>
                  </a:cubicBezTo>
                  <a:cubicBezTo>
                    <a:pt x="186" y="102"/>
                    <a:pt x="187" y="102"/>
                    <a:pt x="187" y="102"/>
                  </a:cubicBezTo>
                  <a:cubicBezTo>
                    <a:pt x="189" y="102"/>
                    <a:pt x="191" y="103"/>
                    <a:pt x="191" y="105"/>
                  </a:cubicBezTo>
                  <a:cubicBezTo>
                    <a:pt x="193" y="126"/>
                    <a:pt x="200" y="188"/>
                    <a:pt x="175" y="216"/>
                  </a:cubicBezTo>
                  <a:cubicBezTo>
                    <a:pt x="168" y="225"/>
                    <a:pt x="158" y="230"/>
                    <a:pt x="145" y="231"/>
                  </a:cubicBezTo>
                  <a:cubicBezTo>
                    <a:pt x="140" y="231"/>
                    <a:pt x="136" y="236"/>
                    <a:pt x="136" y="241"/>
                  </a:cubicBezTo>
                  <a:cubicBezTo>
                    <a:pt x="136" y="280"/>
                    <a:pt x="136" y="280"/>
                    <a:pt x="136" y="280"/>
                  </a:cubicBezTo>
                  <a:cubicBezTo>
                    <a:pt x="136" y="283"/>
                    <a:pt x="134" y="285"/>
                    <a:pt x="131" y="285"/>
                  </a:cubicBezTo>
                  <a:cubicBezTo>
                    <a:pt x="119" y="285"/>
                    <a:pt x="119" y="285"/>
                    <a:pt x="119" y="285"/>
                  </a:cubicBezTo>
                  <a:cubicBezTo>
                    <a:pt x="117" y="285"/>
                    <a:pt x="116" y="285"/>
                    <a:pt x="115" y="284"/>
                  </a:cubicBezTo>
                  <a:cubicBezTo>
                    <a:pt x="115" y="283"/>
                    <a:pt x="114" y="282"/>
                    <a:pt x="115" y="281"/>
                  </a:cubicBezTo>
                  <a:close/>
                  <a:moveTo>
                    <a:pt x="115" y="281"/>
                  </a:moveTo>
                  <a:cubicBezTo>
                    <a:pt x="115" y="281"/>
                    <a:pt x="115" y="281"/>
                    <a:pt x="115" y="28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等线" panose="02010600030101010101" charset="-122"/>
                <a:ea typeface="+mn-ea"/>
              </a:endParaRPr>
            </a:p>
          </p:txBody>
        </p:sp>
      </p:grpSp>
      <p:sp>
        <p:nvSpPr>
          <p:cNvPr id="278" name="Freeform 13"/>
          <p:cNvSpPr>
            <a:spLocks noEditPoints="1"/>
          </p:cNvSpPr>
          <p:nvPr/>
        </p:nvSpPr>
        <p:spPr bwMode="auto">
          <a:xfrm>
            <a:off x="8408801" y="4179165"/>
            <a:ext cx="569202" cy="509519"/>
          </a:xfrm>
          <a:custGeom>
            <a:avLst/>
            <a:gdLst/>
            <a:ahLst/>
            <a:cxnLst>
              <a:cxn ang="0">
                <a:pos x="205" y="90"/>
              </a:cxn>
              <a:cxn ang="0">
                <a:pos x="170" y="67"/>
              </a:cxn>
              <a:cxn ang="0">
                <a:pos x="149" y="67"/>
              </a:cxn>
              <a:cxn ang="0">
                <a:pos x="156" y="35"/>
              </a:cxn>
              <a:cxn ang="0">
                <a:pos x="155" y="23"/>
              </a:cxn>
              <a:cxn ang="0">
                <a:pos x="126" y="1"/>
              </a:cxn>
              <a:cxn ang="0">
                <a:pos x="113" y="21"/>
              </a:cxn>
              <a:cxn ang="0">
                <a:pos x="95" y="61"/>
              </a:cxn>
              <a:cxn ang="0">
                <a:pos x="68" y="82"/>
              </a:cxn>
              <a:cxn ang="0">
                <a:pos x="68" y="81"/>
              </a:cxn>
              <a:cxn ang="0">
                <a:pos x="0" y="81"/>
              </a:cxn>
              <a:cxn ang="0">
                <a:pos x="0" y="179"/>
              </a:cxn>
              <a:cxn ang="0">
                <a:pos x="68" y="179"/>
              </a:cxn>
              <a:cxn ang="0">
                <a:pos x="68" y="174"/>
              </a:cxn>
              <a:cxn ang="0">
                <a:pos x="86" y="174"/>
              </a:cxn>
              <a:cxn ang="0">
                <a:pos x="99" y="181"/>
              </a:cxn>
              <a:cxn ang="0">
                <a:pos x="108" y="187"/>
              </a:cxn>
              <a:cxn ang="0">
                <a:pos x="172" y="189"/>
              </a:cxn>
              <a:cxn ang="0">
                <a:pos x="198" y="169"/>
              </a:cxn>
              <a:cxn ang="0">
                <a:pos x="205" y="90"/>
              </a:cxn>
              <a:cxn ang="0">
                <a:pos x="186" y="165"/>
              </a:cxn>
              <a:cxn ang="0">
                <a:pos x="170" y="176"/>
              </a:cxn>
              <a:cxn ang="0">
                <a:pos x="114" y="175"/>
              </a:cxn>
              <a:cxn ang="0">
                <a:pos x="106" y="170"/>
              </a:cxn>
              <a:cxn ang="0">
                <a:pos x="91" y="162"/>
              </a:cxn>
              <a:cxn ang="0">
                <a:pos x="68" y="161"/>
              </a:cxn>
              <a:cxn ang="0">
                <a:pos x="68" y="96"/>
              </a:cxn>
              <a:cxn ang="0">
                <a:pos x="106" y="68"/>
              </a:cxn>
              <a:cxn ang="0">
                <a:pos x="126" y="26"/>
              </a:cxn>
              <a:cxn ang="0">
                <a:pos x="130" y="14"/>
              </a:cxn>
              <a:cxn ang="0">
                <a:pos x="142" y="26"/>
              </a:cxn>
              <a:cxn ang="0">
                <a:pos x="143" y="35"/>
              </a:cxn>
              <a:cxn ang="0">
                <a:pos x="133" y="70"/>
              </a:cxn>
              <a:cxn ang="0">
                <a:pos x="126" y="80"/>
              </a:cxn>
              <a:cxn ang="0">
                <a:pos x="170" y="80"/>
              </a:cxn>
              <a:cxn ang="0">
                <a:pos x="193" y="94"/>
              </a:cxn>
              <a:cxn ang="0">
                <a:pos x="186" y="165"/>
              </a:cxn>
              <a:cxn ang="0">
                <a:pos x="186" y="165"/>
              </a:cxn>
              <a:cxn ang="0">
                <a:pos x="186" y="165"/>
              </a:cxn>
            </a:cxnLst>
            <a:rect l="0" t="0" r="r" b="b"/>
            <a:pathLst>
              <a:path w="215" h="192">
                <a:moveTo>
                  <a:pt x="205" y="90"/>
                </a:moveTo>
                <a:cubicBezTo>
                  <a:pt x="199" y="75"/>
                  <a:pt x="187" y="67"/>
                  <a:pt x="170" y="67"/>
                </a:cubicBezTo>
                <a:cubicBezTo>
                  <a:pt x="149" y="67"/>
                  <a:pt x="149" y="67"/>
                  <a:pt x="149" y="67"/>
                </a:cubicBezTo>
                <a:cubicBezTo>
                  <a:pt x="153" y="59"/>
                  <a:pt x="156" y="48"/>
                  <a:pt x="156" y="35"/>
                </a:cubicBezTo>
                <a:cubicBezTo>
                  <a:pt x="156" y="31"/>
                  <a:pt x="156" y="27"/>
                  <a:pt x="155" y="23"/>
                </a:cubicBezTo>
                <a:cubicBezTo>
                  <a:pt x="153" y="8"/>
                  <a:pt x="142" y="0"/>
                  <a:pt x="126" y="1"/>
                </a:cubicBezTo>
                <a:cubicBezTo>
                  <a:pt x="120" y="2"/>
                  <a:pt x="118" y="8"/>
                  <a:pt x="113" y="21"/>
                </a:cubicBezTo>
                <a:cubicBezTo>
                  <a:pt x="109" y="33"/>
                  <a:pt x="103" y="48"/>
                  <a:pt x="95" y="61"/>
                </a:cubicBezTo>
                <a:cubicBezTo>
                  <a:pt x="88" y="70"/>
                  <a:pt x="77" y="78"/>
                  <a:pt x="68" y="82"/>
                </a:cubicBezTo>
                <a:cubicBezTo>
                  <a:pt x="68" y="81"/>
                  <a:pt x="68" y="81"/>
                  <a:pt x="68" y="81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179"/>
                  <a:pt x="0" y="179"/>
                  <a:pt x="0" y="179"/>
                </a:cubicBezTo>
                <a:cubicBezTo>
                  <a:pt x="68" y="179"/>
                  <a:pt x="68" y="179"/>
                  <a:pt x="68" y="179"/>
                </a:cubicBezTo>
                <a:cubicBezTo>
                  <a:pt x="68" y="174"/>
                  <a:pt x="68" y="174"/>
                  <a:pt x="68" y="174"/>
                </a:cubicBezTo>
                <a:cubicBezTo>
                  <a:pt x="79" y="174"/>
                  <a:pt x="85" y="174"/>
                  <a:pt x="86" y="174"/>
                </a:cubicBezTo>
                <a:cubicBezTo>
                  <a:pt x="99" y="181"/>
                  <a:pt x="99" y="181"/>
                  <a:pt x="99" y="181"/>
                </a:cubicBezTo>
                <a:cubicBezTo>
                  <a:pt x="108" y="187"/>
                  <a:pt x="108" y="187"/>
                  <a:pt x="108" y="187"/>
                </a:cubicBezTo>
                <a:cubicBezTo>
                  <a:pt x="116" y="191"/>
                  <a:pt x="155" y="192"/>
                  <a:pt x="172" y="189"/>
                </a:cubicBezTo>
                <a:cubicBezTo>
                  <a:pt x="193" y="186"/>
                  <a:pt x="198" y="169"/>
                  <a:pt x="198" y="169"/>
                </a:cubicBezTo>
                <a:cubicBezTo>
                  <a:pt x="200" y="163"/>
                  <a:pt x="215" y="112"/>
                  <a:pt x="205" y="90"/>
                </a:cubicBezTo>
                <a:close/>
                <a:moveTo>
                  <a:pt x="186" y="165"/>
                </a:moveTo>
                <a:cubicBezTo>
                  <a:pt x="186" y="165"/>
                  <a:pt x="182" y="175"/>
                  <a:pt x="170" y="176"/>
                </a:cubicBezTo>
                <a:cubicBezTo>
                  <a:pt x="152" y="179"/>
                  <a:pt x="119" y="177"/>
                  <a:pt x="114" y="175"/>
                </a:cubicBezTo>
                <a:cubicBezTo>
                  <a:pt x="114" y="175"/>
                  <a:pt x="106" y="170"/>
                  <a:pt x="106" y="170"/>
                </a:cubicBezTo>
                <a:cubicBezTo>
                  <a:pt x="91" y="162"/>
                  <a:pt x="91" y="162"/>
                  <a:pt x="91" y="162"/>
                </a:cubicBezTo>
                <a:cubicBezTo>
                  <a:pt x="87" y="161"/>
                  <a:pt x="79" y="161"/>
                  <a:pt x="68" y="161"/>
                </a:cubicBezTo>
                <a:cubicBezTo>
                  <a:pt x="68" y="96"/>
                  <a:pt x="68" y="96"/>
                  <a:pt x="68" y="96"/>
                </a:cubicBezTo>
                <a:cubicBezTo>
                  <a:pt x="79" y="92"/>
                  <a:pt x="96" y="83"/>
                  <a:pt x="106" y="68"/>
                </a:cubicBezTo>
                <a:cubicBezTo>
                  <a:pt x="115" y="54"/>
                  <a:pt x="121" y="38"/>
                  <a:pt x="126" y="26"/>
                </a:cubicBezTo>
                <a:cubicBezTo>
                  <a:pt x="126" y="26"/>
                  <a:pt x="129" y="16"/>
                  <a:pt x="130" y="14"/>
                </a:cubicBezTo>
                <a:cubicBezTo>
                  <a:pt x="137" y="14"/>
                  <a:pt x="141" y="18"/>
                  <a:pt x="142" y="26"/>
                </a:cubicBezTo>
                <a:cubicBezTo>
                  <a:pt x="143" y="29"/>
                  <a:pt x="143" y="32"/>
                  <a:pt x="143" y="35"/>
                </a:cubicBezTo>
                <a:cubicBezTo>
                  <a:pt x="143" y="54"/>
                  <a:pt x="133" y="70"/>
                  <a:pt x="133" y="70"/>
                </a:cubicBezTo>
                <a:cubicBezTo>
                  <a:pt x="126" y="80"/>
                  <a:pt x="126" y="80"/>
                  <a:pt x="126" y="80"/>
                </a:cubicBezTo>
                <a:cubicBezTo>
                  <a:pt x="170" y="80"/>
                  <a:pt x="170" y="80"/>
                  <a:pt x="170" y="80"/>
                </a:cubicBezTo>
                <a:cubicBezTo>
                  <a:pt x="181" y="80"/>
                  <a:pt x="189" y="84"/>
                  <a:pt x="193" y="94"/>
                </a:cubicBezTo>
                <a:cubicBezTo>
                  <a:pt x="199" y="110"/>
                  <a:pt x="190" y="151"/>
                  <a:pt x="186" y="165"/>
                </a:cubicBezTo>
                <a:close/>
                <a:moveTo>
                  <a:pt x="186" y="165"/>
                </a:moveTo>
                <a:cubicBezTo>
                  <a:pt x="186" y="165"/>
                  <a:pt x="186" y="165"/>
                  <a:pt x="186" y="165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等线" panose="02010600030101010101" charset="-122"/>
              <a:ea typeface="+mn-ea"/>
            </a:endParaRPr>
          </a:p>
        </p:txBody>
      </p:sp>
      <p:grpSp>
        <p:nvGrpSpPr>
          <p:cNvPr id="279" name="组合 278"/>
          <p:cNvGrpSpPr/>
          <p:nvPr/>
        </p:nvGrpSpPr>
        <p:grpSpPr>
          <a:xfrm>
            <a:off x="1264134" y="4201762"/>
            <a:ext cx="424219" cy="562173"/>
            <a:chOff x="1248663" y="3276475"/>
            <a:chExt cx="424219" cy="562173"/>
          </a:xfrm>
          <a:solidFill>
            <a:schemeClr val="bg1"/>
          </a:solidFill>
        </p:grpSpPr>
        <p:sp>
          <p:nvSpPr>
            <p:cNvPr id="280" name="AutoShape 97"/>
            <p:cNvSpPr/>
            <p:nvPr/>
          </p:nvSpPr>
          <p:spPr bwMode="auto">
            <a:xfrm>
              <a:off x="1248663" y="3276475"/>
              <a:ext cx="424219" cy="56217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636" y="3374"/>
                  </a:moveTo>
                  <a:lnTo>
                    <a:pt x="1963" y="3375"/>
                  </a:lnTo>
                  <a:lnTo>
                    <a:pt x="1963" y="2025"/>
                  </a:lnTo>
                  <a:cubicBezTo>
                    <a:pt x="1963" y="1653"/>
                    <a:pt x="2402" y="1350"/>
                    <a:pt x="2945" y="1350"/>
                  </a:cubicBezTo>
                  <a:lnTo>
                    <a:pt x="18654" y="1349"/>
                  </a:lnTo>
                  <a:cubicBezTo>
                    <a:pt x="19195" y="1349"/>
                    <a:pt x="19636" y="1652"/>
                    <a:pt x="19636" y="2024"/>
                  </a:cubicBezTo>
                  <a:cubicBezTo>
                    <a:pt x="19636" y="2024"/>
                    <a:pt x="19636" y="3374"/>
                    <a:pt x="19636" y="3374"/>
                  </a:cubicBezTo>
                  <a:close/>
                  <a:moveTo>
                    <a:pt x="19636" y="17546"/>
                  </a:moveTo>
                  <a:lnTo>
                    <a:pt x="1963" y="17547"/>
                  </a:lnTo>
                  <a:lnTo>
                    <a:pt x="1963" y="4050"/>
                  </a:lnTo>
                  <a:lnTo>
                    <a:pt x="19636" y="4049"/>
                  </a:lnTo>
                  <a:cubicBezTo>
                    <a:pt x="19636" y="4049"/>
                    <a:pt x="19636" y="17546"/>
                    <a:pt x="19636" y="17546"/>
                  </a:cubicBezTo>
                  <a:close/>
                  <a:moveTo>
                    <a:pt x="19636" y="19574"/>
                  </a:moveTo>
                  <a:cubicBezTo>
                    <a:pt x="19636" y="19946"/>
                    <a:pt x="19195" y="20249"/>
                    <a:pt x="18654" y="20249"/>
                  </a:cubicBezTo>
                  <a:lnTo>
                    <a:pt x="2945" y="20250"/>
                  </a:lnTo>
                  <a:cubicBezTo>
                    <a:pt x="2402" y="20250"/>
                    <a:pt x="1963" y="19947"/>
                    <a:pt x="1963" y="19575"/>
                  </a:cubicBezTo>
                  <a:lnTo>
                    <a:pt x="1963" y="18222"/>
                  </a:lnTo>
                  <a:lnTo>
                    <a:pt x="19636" y="18221"/>
                  </a:lnTo>
                  <a:cubicBezTo>
                    <a:pt x="19636" y="18221"/>
                    <a:pt x="19636" y="19574"/>
                    <a:pt x="19636" y="19574"/>
                  </a:cubicBezTo>
                  <a:close/>
                  <a:moveTo>
                    <a:pt x="18654" y="0"/>
                  </a:moveTo>
                  <a:lnTo>
                    <a:pt x="2945" y="0"/>
                  </a:lnTo>
                  <a:cubicBezTo>
                    <a:pt x="1317" y="0"/>
                    <a:pt x="0" y="907"/>
                    <a:pt x="0" y="2025"/>
                  </a:cubicBezTo>
                  <a:lnTo>
                    <a:pt x="0" y="19575"/>
                  </a:lnTo>
                  <a:cubicBezTo>
                    <a:pt x="0" y="20693"/>
                    <a:pt x="1317" y="21600"/>
                    <a:pt x="2945" y="21600"/>
                  </a:cubicBezTo>
                  <a:lnTo>
                    <a:pt x="18654" y="21599"/>
                  </a:lnTo>
                  <a:cubicBezTo>
                    <a:pt x="20280" y="21599"/>
                    <a:pt x="21600" y="20693"/>
                    <a:pt x="21600" y="19574"/>
                  </a:cubicBezTo>
                  <a:lnTo>
                    <a:pt x="21600" y="2024"/>
                  </a:lnTo>
                  <a:cubicBezTo>
                    <a:pt x="21600" y="906"/>
                    <a:pt x="20280" y="0"/>
                    <a:pt x="18654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p>
              <a:pPr algn="ctr" defTabSz="228600" hangingPunct="0"/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+mn-ea"/>
                <a:sym typeface="Gill Sans" charset="0"/>
              </a:endParaRPr>
            </a:p>
          </p:txBody>
        </p:sp>
        <p:sp>
          <p:nvSpPr>
            <p:cNvPr id="281" name="AutoShape 98"/>
            <p:cNvSpPr/>
            <p:nvPr/>
          </p:nvSpPr>
          <p:spPr bwMode="auto">
            <a:xfrm>
              <a:off x="1421727" y="3329238"/>
              <a:ext cx="78091" cy="172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58"/>
                    <a:pt x="20387" y="21599"/>
                    <a:pt x="18899" y="21599"/>
                  </a:cubicBezTo>
                  <a:lnTo>
                    <a:pt x="2699" y="21599"/>
                  </a:lnTo>
                  <a:cubicBezTo>
                    <a:pt x="1202" y="21599"/>
                    <a:pt x="0" y="16758"/>
                    <a:pt x="0" y="10800"/>
                  </a:cubicBezTo>
                  <a:cubicBezTo>
                    <a:pt x="0" y="4841"/>
                    <a:pt x="1202" y="0"/>
                    <a:pt x="2699" y="0"/>
                  </a:cubicBezTo>
                  <a:lnTo>
                    <a:pt x="18899" y="0"/>
                  </a:lnTo>
                  <a:cubicBezTo>
                    <a:pt x="20387" y="0"/>
                    <a:pt x="21600" y="4841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p>
              <a:pPr algn="ctr" defTabSz="228600" hangingPunct="0"/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+mn-ea"/>
                <a:sym typeface="Gill Sans" charset="0"/>
              </a:endParaRPr>
            </a:p>
          </p:txBody>
        </p:sp>
        <p:sp>
          <p:nvSpPr>
            <p:cNvPr id="282" name="AutoShape 99"/>
            <p:cNvSpPr/>
            <p:nvPr/>
          </p:nvSpPr>
          <p:spPr bwMode="auto">
            <a:xfrm>
              <a:off x="1441777" y="3768616"/>
              <a:ext cx="37990" cy="172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9"/>
                    <a:pt x="19174" y="21599"/>
                    <a:pt x="16199" y="21599"/>
                  </a:cubicBezTo>
                  <a:lnTo>
                    <a:pt x="5399" y="21599"/>
                  </a:lnTo>
                  <a:cubicBezTo>
                    <a:pt x="2404" y="21599"/>
                    <a:pt x="0" y="16769"/>
                    <a:pt x="0" y="10800"/>
                  </a:cubicBezTo>
                  <a:cubicBezTo>
                    <a:pt x="0" y="4830"/>
                    <a:pt x="2404" y="0"/>
                    <a:pt x="5399" y="0"/>
                  </a:cubicBezTo>
                  <a:lnTo>
                    <a:pt x="16199" y="0"/>
                  </a:lnTo>
                  <a:cubicBezTo>
                    <a:pt x="19174" y="0"/>
                    <a:pt x="21600" y="4830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p>
              <a:pPr algn="ctr" defTabSz="228600" hangingPunct="0"/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+mn-ea"/>
                <a:sym typeface="Gill Sans" charset="0"/>
              </a:endParaRPr>
            </a:p>
          </p:txBody>
        </p:sp>
      </p:grpSp>
      <p:grpSp>
        <p:nvGrpSpPr>
          <p:cNvPr id="283" name="组合 282"/>
          <p:cNvGrpSpPr/>
          <p:nvPr/>
        </p:nvGrpSpPr>
        <p:grpSpPr>
          <a:xfrm>
            <a:off x="10444510" y="4142516"/>
            <a:ext cx="597124" cy="541640"/>
            <a:chOff x="10429039" y="3217229"/>
            <a:chExt cx="597124" cy="541640"/>
          </a:xfrm>
          <a:solidFill>
            <a:schemeClr val="bg1"/>
          </a:solidFill>
        </p:grpSpPr>
        <p:sp>
          <p:nvSpPr>
            <p:cNvPr id="284" name="Freeform 13"/>
            <p:cNvSpPr/>
            <p:nvPr/>
          </p:nvSpPr>
          <p:spPr bwMode="auto">
            <a:xfrm>
              <a:off x="10429039" y="3693045"/>
              <a:ext cx="597124" cy="65824"/>
            </a:xfrm>
            <a:custGeom>
              <a:avLst/>
              <a:gdLst>
                <a:gd name="T0" fmla="*/ 136 w 136"/>
                <a:gd name="T1" fmla="*/ 7 h 15"/>
                <a:gd name="T2" fmla="*/ 128 w 136"/>
                <a:gd name="T3" fmla="*/ 15 h 15"/>
                <a:gd name="T4" fmla="*/ 8 w 136"/>
                <a:gd name="T5" fmla="*/ 15 h 15"/>
                <a:gd name="T6" fmla="*/ 0 w 136"/>
                <a:gd name="T7" fmla="*/ 7 h 15"/>
                <a:gd name="T8" fmla="*/ 0 w 136"/>
                <a:gd name="T9" fmla="*/ 7 h 15"/>
                <a:gd name="T10" fmla="*/ 8 w 136"/>
                <a:gd name="T11" fmla="*/ 0 h 15"/>
                <a:gd name="T12" fmla="*/ 128 w 136"/>
                <a:gd name="T13" fmla="*/ 0 h 15"/>
                <a:gd name="T14" fmla="*/ 136 w 136"/>
                <a:gd name="T15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6" h="15">
                  <a:moveTo>
                    <a:pt x="136" y="7"/>
                  </a:moveTo>
                  <a:cubicBezTo>
                    <a:pt x="136" y="12"/>
                    <a:pt x="133" y="15"/>
                    <a:pt x="12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3" y="15"/>
                    <a:pt x="0" y="12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33" y="0"/>
                    <a:pt x="136" y="3"/>
                    <a:pt x="13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等线" panose="02010600030101010101" charset="-122"/>
                <a:ea typeface="等线" panose="02010600030101010101" charset="-122"/>
              </a:endParaRPr>
            </a:p>
          </p:txBody>
        </p:sp>
        <p:sp>
          <p:nvSpPr>
            <p:cNvPr id="285" name="Freeform 14"/>
            <p:cNvSpPr/>
            <p:nvPr/>
          </p:nvSpPr>
          <p:spPr bwMode="auto">
            <a:xfrm>
              <a:off x="10503327" y="3451375"/>
              <a:ext cx="70526" cy="206876"/>
            </a:xfrm>
            <a:custGeom>
              <a:avLst/>
              <a:gdLst>
                <a:gd name="T0" fmla="*/ 8 w 16"/>
                <a:gd name="T1" fmla="*/ 47 h 47"/>
                <a:gd name="T2" fmla="*/ 0 w 16"/>
                <a:gd name="T3" fmla="*/ 39 h 47"/>
                <a:gd name="T4" fmla="*/ 0 w 16"/>
                <a:gd name="T5" fmla="*/ 8 h 47"/>
                <a:gd name="T6" fmla="*/ 8 w 16"/>
                <a:gd name="T7" fmla="*/ 0 h 47"/>
                <a:gd name="T8" fmla="*/ 8 w 16"/>
                <a:gd name="T9" fmla="*/ 0 h 47"/>
                <a:gd name="T10" fmla="*/ 16 w 16"/>
                <a:gd name="T11" fmla="*/ 8 h 47"/>
                <a:gd name="T12" fmla="*/ 16 w 16"/>
                <a:gd name="T13" fmla="*/ 39 h 47"/>
                <a:gd name="T14" fmla="*/ 8 w 16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47">
                  <a:moveTo>
                    <a:pt x="8" y="47"/>
                  </a:moveTo>
                  <a:cubicBezTo>
                    <a:pt x="4" y="47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44"/>
                    <a:pt x="12" y="47"/>
                    <a:pt x="8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等线" panose="02010600030101010101" charset="-122"/>
                <a:ea typeface="等线" panose="02010600030101010101" charset="-122"/>
              </a:endParaRPr>
            </a:p>
          </p:txBody>
        </p:sp>
        <p:sp>
          <p:nvSpPr>
            <p:cNvPr id="286" name="Freeform 15"/>
            <p:cNvSpPr/>
            <p:nvPr/>
          </p:nvSpPr>
          <p:spPr bwMode="auto">
            <a:xfrm>
              <a:off x="10631215" y="3451375"/>
              <a:ext cx="65825" cy="206876"/>
            </a:xfrm>
            <a:custGeom>
              <a:avLst/>
              <a:gdLst>
                <a:gd name="T0" fmla="*/ 8 w 15"/>
                <a:gd name="T1" fmla="*/ 47 h 47"/>
                <a:gd name="T2" fmla="*/ 0 w 15"/>
                <a:gd name="T3" fmla="*/ 39 h 47"/>
                <a:gd name="T4" fmla="*/ 0 w 15"/>
                <a:gd name="T5" fmla="*/ 8 h 47"/>
                <a:gd name="T6" fmla="*/ 8 w 15"/>
                <a:gd name="T7" fmla="*/ 0 h 47"/>
                <a:gd name="T8" fmla="*/ 8 w 15"/>
                <a:gd name="T9" fmla="*/ 0 h 47"/>
                <a:gd name="T10" fmla="*/ 15 w 15"/>
                <a:gd name="T11" fmla="*/ 8 h 47"/>
                <a:gd name="T12" fmla="*/ 15 w 15"/>
                <a:gd name="T13" fmla="*/ 39 h 47"/>
                <a:gd name="T14" fmla="*/ 8 w 15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47">
                  <a:moveTo>
                    <a:pt x="8" y="47"/>
                  </a:moveTo>
                  <a:cubicBezTo>
                    <a:pt x="3" y="47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5" y="4"/>
                    <a:pt x="15" y="8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44"/>
                    <a:pt x="12" y="47"/>
                    <a:pt x="8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等线" panose="02010600030101010101" charset="-122"/>
                <a:ea typeface="等线" panose="02010600030101010101" charset="-122"/>
              </a:endParaRPr>
            </a:p>
          </p:txBody>
        </p:sp>
        <p:sp>
          <p:nvSpPr>
            <p:cNvPr id="287" name="Freeform 16"/>
            <p:cNvSpPr/>
            <p:nvPr/>
          </p:nvSpPr>
          <p:spPr bwMode="auto">
            <a:xfrm>
              <a:off x="10758162" y="3451375"/>
              <a:ext cx="65825" cy="206876"/>
            </a:xfrm>
            <a:custGeom>
              <a:avLst/>
              <a:gdLst>
                <a:gd name="T0" fmla="*/ 7 w 15"/>
                <a:gd name="T1" fmla="*/ 47 h 47"/>
                <a:gd name="T2" fmla="*/ 0 w 15"/>
                <a:gd name="T3" fmla="*/ 39 h 47"/>
                <a:gd name="T4" fmla="*/ 0 w 15"/>
                <a:gd name="T5" fmla="*/ 8 h 47"/>
                <a:gd name="T6" fmla="*/ 7 w 15"/>
                <a:gd name="T7" fmla="*/ 0 h 47"/>
                <a:gd name="T8" fmla="*/ 7 w 15"/>
                <a:gd name="T9" fmla="*/ 0 h 47"/>
                <a:gd name="T10" fmla="*/ 15 w 15"/>
                <a:gd name="T11" fmla="*/ 8 h 47"/>
                <a:gd name="T12" fmla="*/ 15 w 15"/>
                <a:gd name="T13" fmla="*/ 39 h 47"/>
                <a:gd name="T14" fmla="*/ 7 w 15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47">
                  <a:moveTo>
                    <a:pt x="7" y="47"/>
                  </a:moveTo>
                  <a:cubicBezTo>
                    <a:pt x="3" y="47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2" y="0"/>
                    <a:pt x="15" y="4"/>
                    <a:pt x="15" y="8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44"/>
                    <a:pt x="12" y="47"/>
                    <a:pt x="7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等线" panose="02010600030101010101" charset="-122"/>
                <a:ea typeface="等线" panose="02010600030101010101" charset="-122"/>
              </a:endParaRPr>
            </a:p>
          </p:txBody>
        </p:sp>
        <p:sp>
          <p:nvSpPr>
            <p:cNvPr id="288" name="Freeform 17"/>
            <p:cNvSpPr/>
            <p:nvPr/>
          </p:nvSpPr>
          <p:spPr bwMode="auto">
            <a:xfrm>
              <a:off x="10881349" y="3451375"/>
              <a:ext cx="69586" cy="206876"/>
            </a:xfrm>
            <a:custGeom>
              <a:avLst/>
              <a:gdLst>
                <a:gd name="T0" fmla="*/ 8 w 16"/>
                <a:gd name="T1" fmla="*/ 47 h 47"/>
                <a:gd name="T2" fmla="*/ 0 w 16"/>
                <a:gd name="T3" fmla="*/ 39 h 47"/>
                <a:gd name="T4" fmla="*/ 0 w 16"/>
                <a:gd name="T5" fmla="*/ 8 h 47"/>
                <a:gd name="T6" fmla="*/ 8 w 16"/>
                <a:gd name="T7" fmla="*/ 0 h 47"/>
                <a:gd name="T8" fmla="*/ 8 w 16"/>
                <a:gd name="T9" fmla="*/ 0 h 47"/>
                <a:gd name="T10" fmla="*/ 16 w 16"/>
                <a:gd name="T11" fmla="*/ 8 h 47"/>
                <a:gd name="T12" fmla="*/ 16 w 16"/>
                <a:gd name="T13" fmla="*/ 39 h 47"/>
                <a:gd name="T14" fmla="*/ 8 w 16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47">
                  <a:moveTo>
                    <a:pt x="8" y="47"/>
                  </a:moveTo>
                  <a:cubicBezTo>
                    <a:pt x="4" y="47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44"/>
                    <a:pt x="12" y="47"/>
                    <a:pt x="8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等线" panose="02010600030101010101" charset="-122"/>
                <a:ea typeface="等线" panose="02010600030101010101" charset="-122"/>
              </a:endParaRPr>
            </a:p>
          </p:txBody>
        </p:sp>
        <p:sp>
          <p:nvSpPr>
            <p:cNvPr id="289" name="Freeform 18"/>
            <p:cNvSpPr/>
            <p:nvPr/>
          </p:nvSpPr>
          <p:spPr bwMode="auto">
            <a:xfrm>
              <a:off x="10542822" y="3217229"/>
              <a:ext cx="368618" cy="110021"/>
            </a:xfrm>
            <a:custGeom>
              <a:avLst/>
              <a:gdLst>
                <a:gd name="T0" fmla="*/ 84 w 84"/>
                <a:gd name="T1" fmla="*/ 25 h 25"/>
                <a:gd name="T2" fmla="*/ 52 w 84"/>
                <a:gd name="T3" fmla="*/ 4 h 25"/>
                <a:gd name="T4" fmla="*/ 32 w 84"/>
                <a:gd name="T5" fmla="*/ 4 h 25"/>
                <a:gd name="T6" fmla="*/ 18 w 84"/>
                <a:gd name="T7" fmla="*/ 13 h 25"/>
                <a:gd name="T8" fmla="*/ 0 w 84"/>
                <a:gd name="T9" fmla="*/ 25 h 25"/>
                <a:gd name="T10" fmla="*/ 84 w 84"/>
                <a:gd name="T1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25">
                  <a:moveTo>
                    <a:pt x="84" y="25"/>
                  </a:moveTo>
                  <a:cubicBezTo>
                    <a:pt x="52" y="4"/>
                    <a:pt x="52" y="4"/>
                    <a:pt x="52" y="4"/>
                  </a:cubicBezTo>
                  <a:cubicBezTo>
                    <a:pt x="46" y="0"/>
                    <a:pt x="38" y="0"/>
                    <a:pt x="32" y="4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0" y="25"/>
                    <a:pt x="0" y="25"/>
                    <a:pt x="0" y="25"/>
                  </a:cubicBezTo>
                  <a:lnTo>
                    <a:pt x="84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等线" panose="02010600030101010101" charset="-122"/>
                <a:ea typeface="等线" panose="02010600030101010101" charset="-122"/>
              </a:endParaRPr>
            </a:p>
          </p:txBody>
        </p:sp>
        <p:sp>
          <p:nvSpPr>
            <p:cNvPr id="290" name="Freeform 19"/>
            <p:cNvSpPr/>
            <p:nvPr/>
          </p:nvSpPr>
          <p:spPr bwMode="auto">
            <a:xfrm>
              <a:off x="10463832" y="3362983"/>
              <a:ext cx="526598" cy="70526"/>
            </a:xfrm>
            <a:custGeom>
              <a:avLst/>
              <a:gdLst>
                <a:gd name="T0" fmla="*/ 120 w 120"/>
                <a:gd name="T1" fmla="*/ 8 h 16"/>
                <a:gd name="T2" fmla="*/ 112 w 120"/>
                <a:gd name="T3" fmla="*/ 16 h 16"/>
                <a:gd name="T4" fmla="*/ 8 w 120"/>
                <a:gd name="T5" fmla="*/ 16 h 16"/>
                <a:gd name="T6" fmla="*/ 0 w 120"/>
                <a:gd name="T7" fmla="*/ 8 h 16"/>
                <a:gd name="T8" fmla="*/ 0 w 120"/>
                <a:gd name="T9" fmla="*/ 8 h 16"/>
                <a:gd name="T10" fmla="*/ 8 w 120"/>
                <a:gd name="T11" fmla="*/ 0 h 16"/>
                <a:gd name="T12" fmla="*/ 112 w 120"/>
                <a:gd name="T13" fmla="*/ 0 h 16"/>
                <a:gd name="T14" fmla="*/ 120 w 120"/>
                <a:gd name="T15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6">
                  <a:moveTo>
                    <a:pt x="120" y="8"/>
                  </a:moveTo>
                  <a:cubicBezTo>
                    <a:pt x="120" y="12"/>
                    <a:pt x="116" y="16"/>
                    <a:pt x="112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2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6" y="0"/>
                    <a:pt x="120" y="3"/>
                    <a:pt x="12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等线" panose="02010600030101010101" charset="-122"/>
                <a:ea typeface="等线" panose="02010600030101010101" charset="-122"/>
              </a:endParaRPr>
            </a:p>
          </p:txBody>
        </p:sp>
      </p:grpSp>
      <p:sp>
        <p:nvSpPr>
          <p:cNvPr id="291" name="Freeform 110"/>
          <p:cNvSpPr>
            <a:spLocks noEditPoints="1"/>
          </p:cNvSpPr>
          <p:nvPr/>
        </p:nvSpPr>
        <p:spPr bwMode="auto">
          <a:xfrm>
            <a:off x="5433083" y="4210267"/>
            <a:ext cx="499615" cy="463642"/>
          </a:xfrm>
          <a:custGeom>
            <a:avLst/>
            <a:gdLst/>
            <a:ahLst/>
            <a:cxnLst>
              <a:cxn ang="0">
                <a:pos x="8" y="10"/>
              </a:cxn>
              <a:cxn ang="0">
                <a:pos x="0" y="10"/>
              </a:cxn>
              <a:cxn ang="0">
                <a:pos x="0" y="5"/>
              </a:cxn>
              <a:cxn ang="0">
                <a:pos x="8" y="5"/>
              </a:cxn>
              <a:cxn ang="0">
                <a:pos x="8" y="10"/>
              </a:cxn>
              <a:cxn ang="0">
                <a:pos x="33" y="30"/>
              </a:cxn>
              <a:cxn ang="0">
                <a:pos x="0" y="30"/>
              </a:cxn>
              <a:cxn ang="0">
                <a:pos x="0" y="25"/>
              </a:cxn>
              <a:cxn ang="0">
                <a:pos x="33" y="25"/>
              </a:cxn>
              <a:cxn ang="0">
                <a:pos x="33" y="30"/>
              </a:cxn>
              <a:cxn ang="0">
                <a:pos x="13" y="49"/>
              </a:cxn>
              <a:cxn ang="0">
                <a:pos x="0" y="49"/>
              </a:cxn>
              <a:cxn ang="0">
                <a:pos x="0" y="44"/>
              </a:cxn>
              <a:cxn ang="0">
                <a:pos x="13" y="44"/>
              </a:cxn>
              <a:cxn ang="0">
                <a:pos x="13" y="49"/>
              </a:cxn>
              <a:cxn ang="0">
                <a:pos x="24" y="3"/>
              </a:cxn>
              <a:cxn ang="0">
                <a:pos x="24" y="13"/>
              </a:cxn>
              <a:cxn ang="0">
                <a:pos x="22" y="15"/>
              </a:cxn>
              <a:cxn ang="0">
                <a:pos x="12" y="15"/>
              </a:cxn>
              <a:cxn ang="0">
                <a:pos x="9" y="13"/>
              </a:cxn>
              <a:cxn ang="0">
                <a:pos x="9" y="3"/>
              </a:cxn>
              <a:cxn ang="0">
                <a:pos x="12" y="0"/>
              </a:cxn>
              <a:cxn ang="0">
                <a:pos x="22" y="0"/>
              </a:cxn>
              <a:cxn ang="0">
                <a:pos x="24" y="3"/>
              </a:cxn>
              <a:cxn ang="0">
                <a:pos x="29" y="42"/>
              </a:cxn>
              <a:cxn ang="0">
                <a:pos x="29" y="51"/>
              </a:cxn>
              <a:cxn ang="0">
                <a:pos x="26" y="54"/>
              </a:cxn>
              <a:cxn ang="0">
                <a:pos x="17" y="54"/>
              </a:cxn>
              <a:cxn ang="0">
                <a:pos x="14" y="51"/>
              </a:cxn>
              <a:cxn ang="0">
                <a:pos x="14" y="42"/>
              </a:cxn>
              <a:cxn ang="0">
                <a:pos x="17" y="39"/>
              </a:cxn>
              <a:cxn ang="0">
                <a:pos x="26" y="39"/>
              </a:cxn>
              <a:cxn ang="0">
                <a:pos x="29" y="42"/>
              </a:cxn>
              <a:cxn ang="0">
                <a:pos x="58" y="10"/>
              </a:cxn>
              <a:cxn ang="0">
                <a:pos x="25" y="10"/>
              </a:cxn>
              <a:cxn ang="0">
                <a:pos x="25" y="5"/>
              </a:cxn>
              <a:cxn ang="0">
                <a:pos x="58" y="5"/>
              </a:cxn>
              <a:cxn ang="0">
                <a:pos x="58" y="10"/>
              </a:cxn>
              <a:cxn ang="0">
                <a:pos x="58" y="49"/>
              </a:cxn>
              <a:cxn ang="0">
                <a:pos x="30" y="49"/>
              </a:cxn>
              <a:cxn ang="0">
                <a:pos x="30" y="44"/>
              </a:cxn>
              <a:cxn ang="0">
                <a:pos x="58" y="44"/>
              </a:cxn>
              <a:cxn ang="0">
                <a:pos x="58" y="49"/>
              </a:cxn>
              <a:cxn ang="0">
                <a:pos x="48" y="22"/>
              </a:cxn>
              <a:cxn ang="0">
                <a:pos x="48" y="32"/>
              </a:cxn>
              <a:cxn ang="0">
                <a:pos x="46" y="34"/>
              </a:cxn>
              <a:cxn ang="0">
                <a:pos x="36" y="34"/>
              </a:cxn>
              <a:cxn ang="0">
                <a:pos x="34" y="32"/>
              </a:cxn>
              <a:cxn ang="0">
                <a:pos x="34" y="22"/>
              </a:cxn>
              <a:cxn ang="0">
                <a:pos x="36" y="20"/>
              </a:cxn>
              <a:cxn ang="0">
                <a:pos x="46" y="20"/>
              </a:cxn>
              <a:cxn ang="0">
                <a:pos x="48" y="22"/>
              </a:cxn>
              <a:cxn ang="0">
                <a:pos x="58" y="30"/>
              </a:cxn>
              <a:cxn ang="0">
                <a:pos x="50" y="30"/>
              </a:cxn>
              <a:cxn ang="0">
                <a:pos x="50" y="25"/>
              </a:cxn>
              <a:cxn ang="0">
                <a:pos x="58" y="25"/>
              </a:cxn>
              <a:cxn ang="0">
                <a:pos x="58" y="30"/>
              </a:cxn>
            </a:cxnLst>
            <a:rect l="0" t="0" r="r" b="b"/>
            <a:pathLst>
              <a:path w="58" h="54">
                <a:moveTo>
                  <a:pt x="8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0" y="5"/>
                  <a:pt x="0" y="5"/>
                </a:cubicBezTo>
                <a:cubicBezTo>
                  <a:pt x="8" y="5"/>
                  <a:pt x="8" y="5"/>
                  <a:pt x="8" y="5"/>
                </a:cubicBezTo>
                <a:lnTo>
                  <a:pt x="8" y="10"/>
                </a:lnTo>
                <a:close/>
                <a:moveTo>
                  <a:pt x="33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25"/>
                  <a:pt x="0" y="25"/>
                  <a:pt x="0" y="25"/>
                </a:cubicBezTo>
                <a:cubicBezTo>
                  <a:pt x="33" y="25"/>
                  <a:pt x="33" y="25"/>
                  <a:pt x="33" y="25"/>
                </a:cubicBezTo>
                <a:lnTo>
                  <a:pt x="33" y="30"/>
                </a:lnTo>
                <a:close/>
                <a:moveTo>
                  <a:pt x="13" y="49"/>
                </a:moveTo>
                <a:cubicBezTo>
                  <a:pt x="0" y="49"/>
                  <a:pt x="0" y="49"/>
                  <a:pt x="0" y="49"/>
                </a:cubicBezTo>
                <a:cubicBezTo>
                  <a:pt x="0" y="44"/>
                  <a:pt x="0" y="44"/>
                  <a:pt x="0" y="44"/>
                </a:cubicBezTo>
                <a:cubicBezTo>
                  <a:pt x="13" y="44"/>
                  <a:pt x="13" y="44"/>
                  <a:pt x="13" y="44"/>
                </a:cubicBezTo>
                <a:lnTo>
                  <a:pt x="13" y="49"/>
                </a:lnTo>
                <a:close/>
                <a:moveTo>
                  <a:pt x="24" y="3"/>
                </a:moveTo>
                <a:cubicBezTo>
                  <a:pt x="24" y="13"/>
                  <a:pt x="24" y="13"/>
                  <a:pt x="24" y="13"/>
                </a:cubicBezTo>
                <a:cubicBezTo>
                  <a:pt x="24" y="14"/>
                  <a:pt x="23" y="15"/>
                  <a:pt x="22" y="15"/>
                </a:cubicBezTo>
                <a:cubicBezTo>
                  <a:pt x="12" y="15"/>
                  <a:pt x="12" y="15"/>
                  <a:pt x="12" y="15"/>
                </a:cubicBezTo>
                <a:cubicBezTo>
                  <a:pt x="11" y="15"/>
                  <a:pt x="9" y="14"/>
                  <a:pt x="9" y="13"/>
                </a:cubicBezTo>
                <a:cubicBezTo>
                  <a:pt x="9" y="3"/>
                  <a:pt x="9" y="3"/>
                  <a:pt x="9" y="3"/>
                </a:cubicBezTo>
                <a:cubicBezTo>
                  <a:pt x="9" y="2"/>
                  <a:pt x="11" y="0"/>
                  <a:pt x="12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3" y="0"/>
                  <a:pt x="24" y="2"/>
                  <a:pt x="24" y="3"/>
                </a:cubicBezTo>
                <a:close/>
                <a:moveTo>
                  <a:pt x="29" y="42"/>
                </a:moveTo>
                <a:cubicBezTo>
                  <a:pt x="29" y="51"/>
                  <a:pt x="29" y="51"/>
                  <a:pt x="29" y="51"/>
                </a:cubicBezTo>
                <a:cubicBezTo>
                  <a:pt x="29" y="53"/>
                  <a:pt x="28" y="54"/>
                  <a:pt x="26" y="54"/>
                </a:cubicBezTo>
                <a:cubicBezTo>
                  <a:pt x="17" y="54"/>
                  <a:pt x="17" y="54"/>
                  <a:pt x="17" y="54"/>
                </a:cubicBezTo>
                <a:cubicBezTo>
                  <a:pt x="15" y="54"/>
                  <a:pt x="14" y="53"/>
                  <a:pt x="14" y="51"/>
                </a:cubicBezTo>
                <a:cubicBezTo>
                  <a:pt x="14" y="42"/>
                  <a:pt x="14" y="42"/>
                  <a:pt x="14" y="42"/>
                </a:cubicBezTo>
                <a:cubicBezTo>
                  <a:pt x="14" y="40"/>
                  <a:pt x="15" y="39"/>
                  <a:pt x="17" y="39"/>
                </a:cubicBezTo>
                <a:cubicBezTo>
                  <a:pt x="26" y="39"/>
                  <a:pt x="26" y="39"/>
                  <a:pt x="26" y="39"/>
                </a:cubicBezTo>
                <a:cubicBezTo>
                  <a:pt x="28" y="39"/>
                  <a:pt x="29" y="40"/>
                  <a:pt x="29" y="42"/>
                </a:cubicBezTo>
                <a:close/>
                <a:moveTo>
                  <a:pt x="58" y="10"/>
                </a:moveTo>
                <a:cubicBezTo>
                  <a:pt x="25" y="10"/>
                  <a:pt x="25" y="10"/>
                  <a:pt x="25" y="10"/>
                </a:cubicBezTo>
                <a:cubicBezTo>
                  <a:pt x="25" y="5"/>
                  <a:pt x="25" y="5"/>
                  <a:pt x="25" y="5"/>
                </a:cubicBezTo>
                <a:cubicBezTo>
                  <a:pt x="58" y="5"/>
                  <a:pt x="58" y="5"/>
                  <a:pt x="58" y="5"/>
                </a:cubicBezTo>
                <a:lnTo>
                  <a:pt x="58" y="10"/>
                </a:lnTo>
                <a:close/>
                <a:moveTo>
                  <a:pt x="58" y="49"/>
                </a:moveTo>
                <a:cubicBezTo>
                  <a:pt x="30" y="49"/>
                  <a:pt x="30" y="49"/>
                  <a:pt x="30" y="49"/>
                </a:cubicBezTo>
                <a:cubicBezTo>
                  <a:pt x="30" y="44"/>
                  <a:pt x="30" y="44"/>
                  <a:pt x="30" y="44"/>
                </a:cubicBezTo>
                <a:cubicBezTo>
                  <a:pt x="58" y="44"/>
                  <a:pt x="58" y="44"/>
                  <a:pt x="58" y="44"/>
                </a:cubicBezTo>
                <a:lnTo>
                  <a:pt x="58" y="49"/>
                </a:lnTo>
                <a:close/>
                <a:moveTo>
                  <a:pt x="48" y="22"/>
                </a:moveTo>
                <a:cubicBezTo>
                  <a:pt x="48" y="32"/>
                  <a:pt x="48" y="32"/>
                  <a:pt x="48" y="32"/>
                </a:cubicBezTo>
                <a:cubicBezTo>
                  <a:pt x="48" y="33"/>
                  <a:pt x="47" y="34"/>
                  <a:pt x="46" y="34"/>
                </a:cubicBezTo>
                <a:cubicBezTo>
                  <a:pt x="36" y="34"/>
                  <a:pt x="36" y="34"/>
                  <a:pt x="36" y="34"/>
                </a:cubicBezTo>
                <a:cubicBezTo>
                  <a:pt x="35" y="34"/>
                  <a:pt x="34" y="33"/>
                  <a:pt x="34" y="3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1"/>
                  <a:pt x="35" y="20"/>
                  <a:pt x="36" y="20"/>
                </a:cubicBezTo>
                <a:cubicBezTo>
                  <a:pt x="46" y="20"/>
                  <a:pt x="46" y="20"/>
                  <a:pt x="46" y="20"/>
                </a:cubicBezTo>
                <a:cubicBezTo>
                  <a:pt x="47" y="20"/>
                  <a:pt x="48" y="21"/>
                  <a:pt x="48" y="22"/>
                </a:cubicBezTo>
                <a:close/>
                <a:moveTo>
                  <a:pt x="58" y="30"/>
                </a:moveTo>
                <a:cubicBezTo>
                  <a:pt x="50" y="30"/>
                  <a:pt x="50" y="30"/>
                  <a:pt x="50" y="30"/>
                </a:cubicBezTo>
                <a:cubicBezTo>
                  <a:pt x="50" y="25"/>
                  <a:pt x="50" y="25"/>
                  <a:pt x="50" y="25"/>
                </a:cubicBezTo>
                <a:cubicBezTo>
                  <a:pt x="58" y="25"/>
                  <a:pt x="58" y="25"/>
                  <a:pt x="58" y="25"/>
                </a:cubicBezTo>
                <a:lnTo>
                  <a:pt x="58" y="3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等线" panose="02010600030101010101" charset="-122"/>
              <a:ea typeface="+mn-ea"/>
            </a:endParaRPr>
          </a:p>
        </p:txBody>
      </p:sp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686435" y="718820"/>
            <a:ext cx="10818495" cy="615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ctr">
              <a:buNone/>
            </a:pPr>
            <a:r>
              <a:rPr lang="zh-CN" sz="4000" b="1" dirty="0">
                <a:solidFill>
                  <a:schemeClr val="bg1"/>
                </a:solidFill>
                <a:cs typeface="Arial" panose="020B0604020202020204" pitchFamily="34" charset="0"/>
              </a:rPr>
              <a:t>赠送</a:t>
            </a:r>
            <a:r>
              <a:rPr lang="en-US" altLang="zh-CN" sz="4000" b="1" dirty="0">
                <a:solidFill>
                  <a:schemeClr val="bg1"/>
                </a:solidFill>
                <a:cs typeface="Arial" panose="020B0604020202020204" pitchFamily="34" charset="0"/>
              </a:rPr>
              <a:t>·</a:t>
            </a:r>
            <a:r>
              <a:rPr lang="zh-CN" sz="4000" b="1" dirty="0">
                <a:solidFill>
                  <a:schemeClr val="bg1"/>
                </a:solidFill>
                <a:cs typeface="Arial" panose="020B0604020202020204" pitchFamily="34" charset="0"/>
              </a:rPr>
              <a:t>可变色小图标</a:t>
            </a:r>
            <a:r>
              <a:rPr lang="en-US" altLang="zh-CN" sz="4000" b="1" dirty="0">
                <a:solidFill>
                  <a:schemeClr val="bg1"/>
                </a:solidFill>
                <a:cs typeface="Arial" panose="020B0604020202020204" pitchFamily="34" charset="0"/>
              </a:rPr>
              <a:t>+</a:t>
            </a:r>
            <a:r>
              <a:rPr lang="zh-CN" altLang="en-US" sz="4000" b="1" dirty="0">
                <a:solidFill>
                  <a:schemeClr val="bg1"/>
                </a:solidFill>
                <a:cs typeface="Arial" panose="020B0604020202020204" pitchFamily="34" charset="0"/>
              </a:rPr>
              <a:t>可编辑</a:t>
            </a:r>
            <a:endParaRPr lang="zh-CN" altLang="en-US" sz="4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5723890" y="1288415"/>
            <a:ext cx="2621280" cy="883920"/>
          </a:xfrm>
          <a:prstGeom prst="rect">
            <a:avLst/>
          </a:prstGeom>
          <a:solidFill>
            <a:schemeClr val="bg1"/>
          </a:solidFill>
          <a:ln w="22225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723890" y="1376998"/>
            <a:ext cx="26206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赠送说明</a:t>
            </a:r>
            <a:endParaRPr lang="zh-CN" altLang="en-US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322310" y="1288415"/>
            <a:ext cx="2621280" cy="883920"/>
          </a:xfrm>
          <a:prstGeom prst="rect">
            <a:avLst/>
          </a:prstGeom>
          <a:noFill/>
          <a:ln w="3492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95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8344853" y="1530668"/>
            <a:ext cx="26206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WORD·VERSION</a:t>
            </a:r>
            <a:endParaRPr lang="en-US" altLang="zh-CN" sz="20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723890" y="2172335"/>
            <a:ext cx="5559425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l">
              <a:lnSpc>
                <a:spcPct val="150000"/>
              </a:lnSpc>
              <a:buFont typeface="+mj-ea"/>
              <a:buAutoNum type="circleNumDbPlain"/>
            </a:pPr>
            <a:endParaRPr lang="zh-CN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457200" indent="-457200" algn="l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赠送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·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配套同风格文档总结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457200" indent="-457200" algn="l">
              <a:lnSpc>
                <a:spcPct val="150000"/>
              </a:lnSpc>
              <a:buFont typeface="+mj-ea"/>
              <a:buAutoNum type="circleNumDbPlain"/>
            </a:pP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57200" indent="-457200" algn="l">
              <a:lnSpc>
                <a:spcPct val="150000"/>
              </a:lnSpc>
              <a:buFont typeface="+mj-ea"/>
              <a:buAutoNum type="circleNumDbPlain"/>
            </a:pPr>
            <a:r>
              <a:rPr 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赠送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·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可换色可编辑小图标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457200" indent="-457200" algn="l">
              <a:lnSpc>
                <a:spcPct val="150000"/>
              </a:lnSpc>
              <a:buFont typeface="+mj-ea"/>
              <a:buAutoNum type="circleNumDbPlain"/>
            </a:pP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57200" indent="-457200" algn="l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赠送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·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图表图像可自由切换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457200" indent="-457200" algn="l">
              <a:lnSpc>
                <a:spcPct val="150000"/>
              </a:lnSpc>
              <a:buFont typeface="+mj-ea"/>
              <a:buAutoNum type="circleNumDbPlain"/>
            </a:pP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38785" y="755650"/>
            <a:ext cx="4208780" cy="5641975"/>
          </a:xfrm>
          <a:prstGeom prst="rect">
            <a:avLst/>
          </a:prstGeom>
          <a:solidFill>
            <a:srgbClr val="006383"/>
          </a:solidFill>
          <a:ln w="825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" name="图片 4" descr="cb17d50cb242ea2cea8f81d32110a07282baea3e68e9a-1d8Gba_fw658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597218" y="1630680"/>
            <a:ext cx="3891915" cy="389191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5723890" y="1288415"/>
            <a:ext cx="2621280" cy="883920"/>
          </a:xfrm>
          <a:prstGeom prst="rect">
            <a:avLst/>
          </a:prstGeom>
          <a:solidFill>
            <a:schemeClr val="bg1"/>
          </a:solidFill>
          <a:ln w="22225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723890" y="1376998"/>
            <a:ext cx="26206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配套文件</a:t>
            </a:r>
            <a:endParaRPr lang="zh-CN" altLang="en-US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322310" y="1288415"/>
            <a:ext cx="2621280" cy="883920"/>
          </a:xfrm>
          <a:prstGeom prst="rect">
            <a:avLst/>
          </a:prstGeom>
          <a:noFill/>
          <a:ln w="3492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95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8344853" y="1530668"/>
            <a:ext cx="26206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WORD·VERSION</a:t>
            </a:r>
            <a:endParaRPr lang="en-US" altLang="zh-CN" sz="20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723890" y="2686050"/>
            <a:ext cx="5688330" cy="2722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配套</a:t>
            </a:r>
            <a:r>
              <a:rPr lang="en-US" altLang="zh-CN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Word</a:t>
            </a:r>
            <a:r>
              <a:rPr lang="zh-CN" alt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文件同步上线</a:t>
            </a:r>
            <a:endParaRPr lang="zh-CN" altLang="en-US" sz="2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WPS</a:t>
            </a:r>
            <a:r>
              <a:rPr lang="zh-CN" alt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稻壳儿独家发布</a:t>
            </a:r>
            <a:endParaRPr lang="zh-CN" altLang="en-US" sz="2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endParaRPr lang="zh-CN" altLang="en-US" sz="2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endParaRPr lang="zh-CN" altLang="en-US" sz="2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稻壳儿设计师</a:t>
            </a:r>
            <a:r>
              <a:rPr lang="en-US" altLang="zh-CN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·</a:t>
            </a:r>
            <a:r>
              <a:rPr lang="zh-CN" altLang="en-US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三人行</a:t>
            </a:r>
            <a:r>
              <a:rPr lang="en-US" altLang="zh-CN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·</a:t>
            </a:r>
            <a:r>
              <a:rPr lang="zh-CN" altLang="en-US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出品</a:t>
            </a:r>
            <a:endParaRPr lang="zh-CN" altLang="en-US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668020" y="473710"/>
            <a:ext cx="4272280" cy="5911850"/>
            <a:chOff x="1052" y="873"/>
            <a:chExt cx="6728" cy="931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1" name="矩形 10"/>
            <p:cNvSpPr/>
            <p:nvPr/>
          </p:nvSpPr>
          <p:spPr>
            <a:xfrm>
              <a:off x="1052" y="873"/>
              <a:ext cx="6728" cy="93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337" y="1172"/>
              <a:ext cx="6158" cy="871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图片 8" descr="幻灯片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65215" y="3579495"/>
            <a:ext cx="5396230" cy="3035935"/>
          </a:xfrm>
          <a:prstGeom prst="rect">
            <a:avLst/>
          </a:prstGeom>
          <a:ln w="34290">
            <a:solidFill>
              <a:schemeClr val="bg1"/>
            </a:solidFill>
          </a:ln>
        </p:spPr>
      </p:pic>
      <p:pic>
        <p:nvPicPr>
          <p:cNvPr id="10" name="图片 9" descr="幻灯片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555" y="3579495"/>
            <a:ext cx="5396230" cy="3035935"/>
          </a:xfrm>
          <a:prstGeom prst="rect">
            <a:avLst/>
          </a:prstGeom>
          <a:ln w="34290">
            <a:solidFill>
              <a:schemeClr val="bg1"/>
            </a:solidFill>
          </a:ln>
        </p:spPr>
      </p:pic>
      <p:pic>
        <p:nvPicPr>
          <p:cNvPr id="11" name="图片 10" descr="幻灯片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5215" y="363220"/>
            <a:ext cx="5396230" cy="3035935"/>
          </a:xfrm>
          <a:prstGeom prst="rect">
            <a:avLst/>
          </a:prstGeom>
          <a:ln w="34290">
            <a:solidFill>
              <a:schemeClr val="bg1"/>
            </a:solidFill>
          </a:ln>
        </p:spPr>
      </p:pic>
      <p:pic>
        <p:nvPicPr>
          <p:cNvPr id="12" name="图片 11" descr="幻灯片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555" y="363220"/>
            <a:ext cx="5396230" cy="3035935"/>
          </a:xfrm>
          <a:prstGeom prst="rect">
            <a:avLst/>
          </a:prstGeom>
          <a:ln w="34290">
            <a:solidFill>
              <a:schemeClr val="bg1"/>
            </a:solidFill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265430" y="296545"/>
            <a:ext cx="11684635" cy="6305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795" y="1019493"/>
            <a:ext cx="6002655" cy="4577080"/>
          </a:xfrm>
          <a:prstGeom prst="rect">
            <a:avLst/>
          </a:prstGeom>
        </p:spPr>
      </p:pic>
      <p:pic>
        <p:nvPicPr>
          <p:cNvPr id="5" name="图片 4" descr="$HH9}$VOSM4Y[LJ[RYUFR_J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7490" y="886460"/>
            <a:ext cx="5031740" cy="484314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045210" y="1054100"/>
            <a:ext cx="214376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5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·</a:t>
            </a:r>
            <a:r>
              <a:rPr lang="zh-CN" altLang="en-US" sz="5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前言</a:t>
            </a:r>
            <a:endParaRPr lang="zh-CN" altLang="en-US" sz="5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45210" y="2251075"/>
            <a:ext cx="1010221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1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</a:t>
            </a:r>
            <a:r>
              <a:rPr lang="zh-CN" altLang="en-US" sz="1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时光飞逝 ,弹指之间 ，201</a:t>
            </a:r>
            <a:r>
              <a:rPr lang="en-US" altLang="zh-CN" sz="1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</a:t>
            </a:r>
            <a:r>
              <a:rPr lang="zh-CN" altLang="en-US" sz="1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年已接近尾声，回首过去的一年，内心不禁感慨万千 时间如梭，又将跨过一个年度之坎。 </a:t>
            </a:r>
            <a:endParaRPr lang="zh-CN" altLang="en-US" sz="16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lang="zh-CN" altLang="en-US" sz="16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作为制造行业，成本是公司的关键之一，对成本管理水平的要求应不断提升，对采购原材料、到各部门材料的使用更应加以控制。回顾即将过去的这一年，在公司领导的正确领导下，我们的工作着重于公司的经营方针、宗旨和效益目标上，紧紧围绕公司提出的重点展开工作，紧跟公司各项工作部署。</a:t>
            </a:r>
            <a:r>
              <a:rPr lang="zh-CN" altLang="en-US" sz="1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下面我们对一年的工作进行简要的总结：</a:t>
            </a:r>
            <a:endParaRPr lang="zh-CN" altLang="en-US" sz="16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46" name="直接连接符 1"/>
          <p:cNvCxnSpPr/>
          <p:nvPr/>
        </p:nvCxnSpPr>
        <p:spPr>
          <a:xfrm>
            <a:off x="2850515" y="3961765"/>
            <a:ext cx="0" cy="1790065"/>
          </a:xfrm>
          <a:prstGeom prst="line">
            <a:avLst/>
          </a:prstGeom>
          <a:ln w="3175" cap="rnd">
            <a:solidFill>
              <a:schemeClr val="bg1"/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554038" y="4450715"/>
            <a:ext cx="1554480" cy="47561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indent="0" algn="ctr">
              <a:lnSpc>
                <a:spcPts val="3000"/>
              </a:lnSpc>
              <a:buFont typeface="+mj-lt"/>
              <a:buNone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年度工作概述</a:t>
            </a:r>
            <a:endParaRPr lang="zh-CN" altLang="en-US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94945" y="4858385"/>
            <a:ext cx="2272665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en-US" altLang="zh-CN" sz="1600" i="1" dirty="0">
                <a:solidFill>
                  <a:schemeClr val="bg1"/>
                </a:solidFill>
                <a:latin typeface="Arial" panose="020B0604020202020204" pitchFamily="34" charset="0"/>
                <a:ea typeface="华文仿宋" panose="02010600040101010101" charset="-122"/>
                <a:cs typeface="Arial" panose="020B0604020202020204" pitchFamily="34" charset="0"/>
                <a:sym typeface="+mn-ea"/>
              </a:rPr>
              <a:t>Annual Work Summary</a:t>
            </a:r>
            <a:endParaRPr lang="en-US" altLang="zh-CN" sz="1600" i="1" dirty="0">
              <a:solidFill>
                <a:schemeClr val="bg1"/>
              </a:solidFill>
              <a:latin typeface="Arial" panose="020B0604020202020204" pitchFamily="34" charset="0"/>
              <a:ea typeface="华文仿宋" panose="02010600040101010101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592195" y="4450715"/>
            <a:ext cx="1554480" cy="47561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lvl="0" algn="ctr">
              <a:lnSpc>
                <a:spcPts val="3000"/>
              </a:lnSpc>
              <a:buFont typeface="+mj-lt"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工作业绩展示</a:t>
            </a:r>
            <a:endParaRPr lang="zh-CN" altLang="en-US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065463" y="4789170"/>
            <a:ext cx="2607945" cy="47561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lvl="0" algn="ctr">
              <a:lnSpc>
                <a:spcPts val="3000"/>
              </a:lnSpc>
              <a:buFont typeface="+mj-lt"/>
            </a:pPr>
            <a:r>
              <a:rPr lang="zh-CN" altLang="en-US" sz="1600" i="1" dirty="0">
                <a:solidFill>
                  <a:schemeClr val="bg1"/>
                </a:solidFill>
                <a:latin typeface="Arial" panose="020B0604020202020204" pitchFamily="34" charset="0"/>
                <a:ea typeface="华文仿宋" panose="02010600040101010101" charset="-122"/>
                <a:cs typeface="Arial" panose="020B0604020202020204" pitchFamily="34" charset="0"/>
                <a:sym typeface="+mn-ea"/>
              </a:rPr>
              <a:t>Work </a:t>
            </a:r>
            <a:r>
              <a:rPr lang="en-US" altLang="zh-CN" sz="1600" i="1" dirty="0">
                <a:solidFill>
                  <a:schemeClr val="bg1"/>
                </a:solidFill>
                <a:latin typeface="Arial" panose="020B0604020202020204" pitchFamily="34" charset="0"/>
                <a:ea typeface="华文仿宋" panose="02010600040101010101" charset="-122"/>
                <a:cs typeface="Arial" panose="020B0604020202020204" pitchFamily="34" charset="0"/>
                <a:sym typeface="+mn-ea"/>
              </a:rPr>
              <a:t>Performance </a:t>
            </a:r>
            <a:r>
              <a:rPr lang="zh-CN" altLang="en-US" sz="1600" i="1" dirty="0">
                <a:solidFill>
                  <a:schemeClr val="bg1"/>
                </a:solidFill>
                <a:latin typeface="Arial" panose="020B0604020202020204" pitchFamily="34" charset="0"/>
                <a:ea typeface="华文仿宋" panose="02010600040101010101" charset="-122"/>
                <a:cs typeface="Arial" panose="020B0604020202020204" pitchFamily="34" charset="0"/>
                <a:sym typeface="+mn-ea"/>
              </a:rPr>
              <a:t>Shows</a:t>
            </a:r>
            <a:endParaRPr lang="zh-CN" altLang="en-US" sz="1600" i="1" dirty="0">
              <a:solidFill>
                <a:schemeClr val="bg1"/>
              </a:solidFill>
              <a:latin typeface="Arial" panose="020B0604020202020204" pitchFamily="34" charset="0"/>
              <a:ea typeface="华文仿宋" panose="02010600040101010101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629083" y="4450715"/>
            <a:ext cx="1554480" cy="47561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lvl="0" algn="ctr">
              <a:lnSpc>
                <a:spcPts val="3000"/>
              </a:lnSpc>
              <a:buFont typeface="+mj-lt"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亮点经验总结</a:t>
            </a:r>
            <a:endParaRPr lang="zh-CN" altLang="en-US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993130" y="4789170"/>
            <a:ext cx="2826385" cy="47561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lvl="0" algn="ctr">
              <a:lnSpc>
                <a:spcPts val="3000"/>
              </a:lnSpc>
              <a:buFont typeface="+mj-lt"/>
            </a:pPr>
            <a:r>
              <a:rPr lang="zh-CN" altLang="en-US" sz="1600" i="1" dirty="0">
                <a:solidFill>
                  <a:schemeClr val="bg1"/>
                </a:solidFill>
                <a:latin typeface="Arial" panose="020B0604020202020204" pitchFamily="34" charset="0"/>
                <a:ea typeface="华文仿宋" panose="02010600040101010101" charset="-122"/>
                <a:cs typeface="Arial" panose="020B0604020202020204" pitchFamily="34" charset="0"/>
                <a:sym typeface="+mn-ea"/>
              </a:rPr>
              <a:t>Great </a:t>
            </a:r>
            <a:r>
              <a:rPr lang="en-US" altLang="zh-CN" sz="1600" i="1" dirty="0">
                <a:solidFill>
                  <a:schemeClr val="bg1"/>
                </a:solidFill>
                <a:latin typeface="Arial" panose="020B0604020202020204" pitchFamily="34" charset="0"/>
                <a:ea typeface="华文仿宋" panose="02010600040101010101" charset="-122"/>
                <a:cs typeface="Arial" panose="020B0604020202020204" pitchFamily="34" charset="0"/>
                <a:sym typeface="+mn-ea"/>
              </a:rPr>
              <a:t>Experience </a:t>
            </a:r>
            <a:r>
              <a:rPr lang="zh-CN" altLang="en-US" sz="1600" i="1" dirty="0">
                <a:solidFill>
                  <a:schemeClr val="bg1"/>
                </a:solidFill>
                <a:latin typeface="Arial" panose="020B0604020202020204" pitchFamily="34" charset="0"/>
                <a:ea typeface="华文仿宋" panose="02010600040101010101" charset="-122"/>
                <a:cs typeface="Arial" panose="020B0604020202020204" pitchFamily="34" charset="0"/>
                <a:sym typeface="+mn-ea"/>
              </a:rPr>
              <a:t>Conclusion</a:t>
            </a:r>
            <a:endParaRPr lang="zh-CN" altLang="en-US" sz="1600" i="1" dirty="0">
              <a:solidFill>
                <a:schemeClr val="bg1"/>
              </a:solidFill>
              <a:latin typeface="Arial" panose="020B0604020202020204" pitchFamily="34" charset="0"/>
              <a:ea typeface="华文仿宋" panose="02010600040101010101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666288" y="4450715"/>
            <a:ext cx="1554480" cy="47561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lvl="0" algn="ctr">
              <a:lnSpc>
                <a:spcPts val="3000"/>
              </a:lnSpc>
              <a:buFont typeface="+mj-lt"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问题分析建议</a:t>
            </a:r>
            <a:endParaRPr lang="zh-CN" altLang="en-US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053195" y="4789170"/>
            <a:ext cx="2780665" cy="47561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lvl="0" algn="ctr">
              <a:lnSpc>
                <a:spcPts val="3000"/>
              </a:lnSpc>
              <a:buFont typeface="+mj-lt"/>
            </a:pPr>
            <a:r>
              <a:rPr lang="zh-CN" altLang="en-US" sz="1600" i="1" dirty="0">
                <a:solidFill>
                  <a:schemeClr val="bg1"/>
                </a:solidFill>
                <a:latin typeface="Arial" panose="020B0604020202020204" pitchFamily="34" charset="0"/>
                <a:ea typeface="华文仿宋" panose="02010600040101010101" charset="-122"/>
                <a:cs typeface="Arial" panose="020B0604020202020204" pitchFamily="34" charset="0"/>
                <a:sym typeface="+mn-ea"/>
              </a:rPr>
              <a:t>Problem </a:t>
            </a:r>
            <a:r>
              <a:rPr lang="en-US" altLang="zh-CN" sz="1600" i="1" dirty="0">
                <a:solidFill>
                  <a:schemeClr val="bg1"/>
                </a:solidFill>
                <a:latin typeface="Arial" panose="020B0604020202020204" pitchFamily="34" charset="0"/>
                <a:ea typeface="华文仿宋" panose="02010600040101010101" charset="-122"/>
                <a:cs typeface="Arial" panose="020B0604020202020204" pitchFamily="34" charset="0"/>
                <a:sym typeface="+mn-ea"/>
              </a:rPr>
              <a:t>Analysis </a:t>
            </a:r>
            <a:r>
              <a:rPr lang="zh-CN" altLang="en-US" sz="1600" i="1" dirty="0">
                <a:solidFill>
                  <a:schemeClr val="bg1"/>
                </a:solidFill>
                <a:latin typeface="Arial" panose="020B0604020202020204" pitchFamily="34" charset="0"/>
                <a:ea typeface="华文仿宋" panose="02010600040101010101" charset="-122"/>
                <a:cs typeface="Arial" panose="020B0604020202020204" pitchFamily="34" charset="0"/>
                <a:sym typeface="+mn-ea"/>
              </a:rPr>
              <a:t>Suggested</a:t>
            </a:r>
            <a:endParaRPr lang="zh-CN" altLang="en-US" sz="1600" i="1" dirty="0">
              <a:solidFill>
                <a:schemeClr val="bg1"/>
              </a:solidFill>
              <a:latin typeface="Arial" panose="020B0604020202020204" pitchFamily="34" charset="0"/>
              <a:ea typeface="华文仿宋" panose="02010600040101010101" charset="-122"/>
              <a:cs typeface="Arial" panose="020B0604020202020204" pitchFamily="34" charset="0"/>
              <a:sym typeface="+mn-ea"/>
            </a:endParaRPr>
          </a:p>
        </p:txBody>
      </p:sp>
      <p:cxnSp>
        <p:nvCxnSpPr>
          <p:cNvPr id="16" name="直接连接符 1"/>
          <p:cNvCxnSpPr/>
          <p:nvPr/>
        </p:nvCxnSpPr>
        <p:spPr>
          <a:xfrm>
            <a:off x="5888355" y="3961765"/>
            <a:ext cx="0" cy="1790065"/>
          </a:xfrm>
          <a:prstGeom prst="line">
            <a:avLst/>
          </a:prstGeom>
          <a:ln w="3175" cap="rnd">
            <a:solidFill>
              <a:schemeClr val="bg1"/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"/>
          <p:cNvCxnSpPr/>
          <p:nvPr/>
        </p:nvCxnSpPr>
        <p:spPr>
          <a:xfrm>
            <a:off x="8926195" y="3961765"/>
            <a:ext cx="0" cy="1790065"/>
          </a:xfrm>
          <a:prstGeom prst="line">
            <a:avLst/>
          </a:prstGeom>
          <a:ln w="3175" cap="rnd">
            <a:solidFill>
              <a:schemeClr val="bg1"/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图标 1"/>
          <p:cNvSpPr>
            <a:spLocks noEditPoints="1"/>
          </p:cNvSpPr>
          <p:nvPr/>
        </p:nvSpPr>
        <p:spPr bwMode="auto">
          <a:xfrm>
            <a:off x="4177665" y="3840480"/>
            <a:ext cx="383540" cy="417195"/>
          </a:xfrm>
          <a:custGeom>
            <a:avLst/>
            <a:gdLst/>
            <a:ahLst/>
            <a:cxnLst>
              <a:cxn ang="0">
                <a:pos x="55" y="64"/>
              </a:cxn>
              <a:cxn ang="0">
                <a:pos x="0" y="59"/>
              </a:cxn>
              <a:cxn ang="0">
                <a:pos x="4" y="9"/>
              </a:cxn>
              <a:cxn ang="0">
                <a:pos x="9" y="5"/>
              </a:cxn>
              <a:cxn ang="0">
                <a:pos x="17" y="0"/>
              </a:cxn>
              <a:cxn ang="0">
                <a:pos x="23" y="9"/>
              </a:cxn>
              <a:cxn ang="0">
                <a:pos x="36" y="5"/>
              </a:cxn>
              <a:cxn ang="0">
                <a:pos x="44" y="0"/>
              </a:cxn>
              <a:cxn ang="0">
                <a:pos x="50" y="9"/>
              </a:cxn>
              <a:cxn ang="0">
                <a:pos x="59" y="13"/>
              </a:cxn>
              <a:cxn ang="0">
                <a:pos x="15" y="33"/>
              </a:cxn>
              <a:cxn ang="0">
                <a:pos x="4" y="23"/>
              </a:cxn>
              <a:cxn ang="0">
                <a:pos x="15" y="33"/>
              </a:cxn>
              <a:cxn ang="0">
                <a:pos x="15" y="35"/>
              </a:cxn>
              <a:cxn ang="0">
                <a:pos x="4" y="47"/>
              </a:cxn>
              <a:cxn ang="0">
                <a:pos x="15" y="59"/>
              </a:cxn>
              <a:cxn ang="0">
                <a:pos x="4" y="49"/>
              </a:cxn>
              <a:cxn ang="0">
                <a:pos x="15" y="59"/>
              </a:cxn>
              <a:cxn ang="0">
                <a:pos x="17" y="4"/>
              </a:cxn>
              <a:cxn ang="0">
                <a:pos x="13" y="5"/>
              </a:cxn>
              <a:cxn ang="0">
                <a:pos x="15" y="17"/>
              </a:cxn>
              <a:cxn ang="0">
                <a:pos x="18" y="16"/>
              </a:cxn>
              <a:cxn ang="0">
                <a:pos x="28" y="33"/>
              </a:cxn>
              <a:cxn ang="0">
                <a:pos x="17" y="23"/>
              </a:cxn>
              <a:cxn ang="0">
                <a:pos x="28" y="33"/>
              </a:cxn>
              <a:cxn ang="0">
                <a:pos x="28" y="35"/>
              </a:cxn>
              <a:cxn ang="0">
                <a:pos x="17" y="47"/>
              </a:cxn>
              <a:cxn ang="0">
                <a:pos x="28" y="59"/>
              </a:cxn>
              <a:cxn ang="0">
                <a:pos x="17" y="49"/>
              </a:cxn>
              <a:cxn ang="0">
                <a:pos x="28" y="59"/>
              </a:cxn>
              <a:cxn ang="0">
                <a:pos x="42" y="23"/>
              </a:cxn>
              <a:cxn ang="0">
                <a:pos x="31" y="33"/>
              </a:cxn>
              <a:cxn ang="0">
                <a:pos x="42" y="47"/>
              </a:cxn>
              <a:cxn ang="0">
                <a:pos x="31" y="35"/>
              </a:cxn>
              <a:cxn ang="0">
                <a:pos x="42" y="47"/>
              </a:cxn>
              <a:cxn ang="0">
                <a:pos x="42" y="49"/>
              </a:cxn>
              <a:cxn ang="0">
                <a:pos x="31" y="59"/>
              </a:cxn>
              <a:cxn ang="0">
                <a:pos x="45" y="5"/>
              </a:cxn>
              <a:cxn ang="0">
                <a:pos x="42" y="4"/>
              </a:cxn>
              <a:cxn ang="0">
                <a:pos x="41" y="16"/>
              </a:cxn>
              <a:cxn ang="0">
                <a:pos x="44" y="17"/>
              </a:cxn>
              <a:cxn ang="0">
                <a:pos x="45" y="5"/>
              </a:cxn>
              <a:cxn ang="0">
                <a:pos x="55" y="23"/>
              </a:cxn>
              <a:cxn ang="0">
                <a:pos x="44" y="33"/>
              </a:cxn>
              <a:cxn ang="0">
                <a:pos x="55" y="47"/>
              </a:cxn>
              <a:cxn ang="0">
                <a:pos x="44" y="35"/>
              </a:cxn>
              <a:cxn ang="0">
                <a:pos x="55" y="47"/>
              </a:cxn>
              <a:cxn ang="0">
                <a:pos x="55" y="49"/>
              </a:cxn>
              <a:cxn ang="0">
                <a:pos x="44" y="59"/>
              </a:cxn>
            </a:cxnLst>
            <a:rect l="0" t="0" r="r" b="b"/>
            <a:pathLst>
              <a:path w="59" h="64">
                <a:moveTo>
                  <a:pt x="59" y="59"/>
                </a:moveTo>
                <a:cubicBezTo>
                  <a:pt x="59" y="62"/>
                  <a:pt x="57" y="64"/>
                  <a:pt x="55" y="64"/>
                </a:cubicBezTo>
                <a:cubicBezTo>
                  <a:pt x="4" y="64"/>
                  <a:pt x="4" y="64"/>
                  <a:pt x="4" y="64"/>
                </a:cubicBezTo>
                <a:cubicBezTo>
                  <a:pt x="2" y="64"/>
                  <a:pt x="0" y="62"/>
                  <a:pt x="0" y="59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1"/>
                  <a:pt x="2" y="9"/>
                  <a:pt x="4" y="9"/>
                </a:cubicBezTo>
                <a:cubicBezTo>
                  <a:pt x="9" y="9"/>
                  <a:pt x="9" y="9"/>
                  <a:pt x="9" y="9"/>
                </a:cubicBezTo>
                <a:cubicBezTo>
                  <a:pt x="9" y="5"/>
                  <a:pt x="9" y="5"/>
                  <a:pt x="9" y="5"/>
                </a:cubicBezTo>
                <a:cubicBezTo>
                  <a:pt x="9" y="2"/>
                  <a:pt x="11" y="0"/>
                  <a:pt x="15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20" y="0"/>
                  <a:pt x="23" y="2"/>
                  <a:pt x="23" y="5"/>
                </a:cubicBezTo>
                <a:cubicBezTo>
                  <a:pt x="23" y="9"/>
                  <a:pt x="23" y="9"/>
                  <a:pt x="23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6" y="5"/>
                  <a:pt x="36" y="5"/>
                  <a:pt x="36" y="5"/>
                </a:cubicBezTo>
                <a:cubicBezTo>
                  <a:pt x="36" y="2"/>
                  <a:pt x="39" y="0"/>
                  <a:pt x="42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7" y="0"/>
                  <a:pt x="50" y="2"/>
                  <a:pt x="50" y="5"/>
                </a:cubicBezTo>
                <a:cubicBezTo>
                  <a:pt x="50" y="9"/>
                  <a:pt x="50" y="9"/>
                  <a:pt x="50" y="9"/>
                </a:cubicBezTo>
                <a:cubicBezTo>
                  <a:pt x="55" y="9"/>
                  <a:pt x="55" y="9"/>
                  <a:pt x="55" y="9"/>
                </a:cubicBezTo>
                <a:cubicBezTo>
                  <a:pt x="57" y="9"/>
                  <a:pt x="59" y="11"/>
                  <a:pt x="59" y="13"/>
                </a:cubicBezTo>
                <a:lnTo>
                  <a:pt x="59" y="59"/>
                </a:lnTo>
                <a:close/>
                <a:moveTo>
                  <a:pt x="15" y="33"/>
                </a:moveTo>
                <a:cubicBezTo>
                  <a:pt x="15" y="23"/>
                  <a:pt x="15" y="23"/>
                  <a:pt x="15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33"/>
                  <a:pt x="4" y="33"/>
                  <a:pt x="4" y="33"/>
                </a:cubicBezTo>
                <a:lnTo>
                  <a:pt x="15" y="33"/>
                </a:lnTo>
                <a:close/>
                <a:moveTo>
                  <a:pt x="15" y="47"/>
                </a:moveTo>
                <a:cubicBezTo>
                  <a:pt x="15" y="35"/>
                  <a:pt x="15" y="35"/>
                  <a:pt x="15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47"/>
                  <a:pt x="4" y="47"/>
                  <a:pt x="4" y="47"/>
                </a:cubicBezTo>
                <a:lnTo>
                  <a:pt x="15" y="47"/>
                </a:lnTo>
                <a:close/>
                <a:moveTo>
                  <a:pt x="15" y="59"/>
                </a:moveTo>
                <a:cubicBezTo>
                  <a:pt x="15" y="49"/>
                  <a:pt x="15" y="49"/>
                  <a:pt x="15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59"/>
                  <a:pt x="4" y="59"/>
                  <a:pt x="4" y="59"/>
                </a:cubicBezTo>
                <a:lnTo>
                  <a:pt x="15" y="59"/>
                </a:lnTo>
                <a:close/>
                <a:moveTo>
                  <a:pt x="18" y="5"/>
                </a:moveTo>
                <a:cubicBezTo>
                  <a:pt x="18" y="5"/>
                  <a:pt x="18" y="4"/>
                  <a:pt x="17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4" y="4"/>
                  <a:pt x="13" y="5"/>
                  <a:pt x="13" y="5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6"/>
                  <a:pt x="14" y="17"/>
                  <a:pt x="15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8" y="17"/>
                  <a:pt x="18" y="16"/>
                  <a:pt x="18" y="16"/>
                </a:cubicBezTo>
                <a:lnTo>
                  <a:pt x="18" y="5"/>
                </a:lnTo>
                <a:close/>
                <a:moveTo>
                  <a:pt x="28" y="33"/>
                </a:moveTo>
                <a:cubicBezTo>
                  <a:pt x="28" y="23"/>
                  <a:pt x="28" y="23"/>
                  <a:pt x="28" y="23"/>
                </a:cubicBezTo>
                <a:cubicBezTo>
                  <a:pt x="17" y="23"/>
                  <a:pt x="17" y="23"/>
                  <a:pt x="17" y="23"/>
                </a:cubicBezTo>
                <a:cubicBezTo>
                  <a:pt x="17" y="33"/>
                  <a:pt x="17" y="33"/>
                  <a:pt x="17" y="33"/>
                </a:cubicBezTo>
                <a:lnTo>
                  <a:pt x="28" y="33"/>
                </a:lnTo>
                <a:close/>
                <a:moveTo>
                  <a:pt x="28" y="47"/>
                </a:moveTo>
                <a:cubicBezTo>
                  <a:pt x="28" y="35"/>
                  <a:pt x="28" y="35"/>
                  <a:pt x="28" y="35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47"/>
                  <a:pt x="17" y="47"/>
                  <a:pt x="17" y="47"/>
                </a:cubicBezTo>
                <a:lnTo>
                  <a:pt x="28" y="47"/>
                </a:lnTo>
                <a:close/>
                <a:moveTo>
                  <a:pt x="28" y="59"/>
                </a:moveTo>
                <a:cubicBezTo>
                  <a:pt x="28" y="49"/>
                  <a:pt x="28" y="49"/>
                  <a:pt x="28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59"/>
                  <a:pt x="17" y="59"/>
                  <a:pt x="17" y="59"/>
                </a:cubicBezTo>
                <a:lnTo>
                  <a:pt x="28" y="59"/>
                </a:lnTo>
                <a:close/>
                <a:moveTo>
                  <a:pt x="42" y="33"/>
                </a:moveTo>
                <a:cubicBezTo>
                  <a:pt x="42" y="23"/>
                  <a:pt x="42" y="23"/>
                  <a:pt x="42" y="23"/>
                </a:cubicBezTo>
                <a:cubicBezTo>
                  <a:pt x="31" y="23"/>
                  <a:pt x="31" y="23"/>
                  <a:pt x="31" y="23"/>
                </a:cubicBezTo>
                <a:cubicBezTo>
                  <a:pt x="31" y="33"/>
                  <a:pt x="31" y="33"/>
                  <a:pt x="31" y="33"/>
                </a:cubicBezTo>
                <a:lnTo>
                  <a:pt x="42" y="33"/>
                </a:lnTo>
                <a:close/>
                <a:moveTo>
                  <a:pt x="42" y="47"/>
                </a:moveTo>
                <a:cubicBezTo>
                  <a:pt x="42" y="35"/>
                  <a:pt x="42" y="35"/>
                  <a:pt x="42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47"/>
                  <a:pt x="31" y="47"/>
                  <a:pt x="31" y="47"/>
                </a:cubicBezTo>
                <a:lnTo>
                  <a:pt x="42" y="47"/>
                </a:lnTo>
                <a:close/>
                <a:moveTo>
                  <a:pt x="42" y="59"/>
                </a:moveTo>
                <a:cubicBezTo>
                  <a:pt x="42" y="49"/>
                  <a:pt x="42" y="49"/>
                  <a:pt x="42" y="49"/>
                </a:cubicBezTo>
                <a:cubicBezTo>
                  <a:pt x="31" y="49"/>
                  <a:pt x="31" y="49"/>
                  <a:pt x="31" y="49"/>
                </a:cubicBezTo>
                <a:cubicBezTo>
                  <a:pt x="31" y="59"/>
                  <a:pt x="31" y="59"/>
                  <a:pt x="31" y="59"/>
                </a:cubicBezTo>
                <a:lnTo>
                  <a:pt x="42" y="59"/>
                </a:lnTo>
                <a:close/>
                <a:moveTo>
                  <a:pt x="45" y="5"/>
                </a:moveTo>
                <a:cubicBezTo>
                  <a:pt x="45" y="5"/>
                  <a:pt x="45" y="4"/>
                  <a:pt x="44" y="4"/>
                </a:cubicBezTo>
                <a:cubicBezTo>
                  <a:pt x="42" y="4"/>
                  <a:pt x="42" y="4"/>
                  <a:pt x="42" y="4"/>
                </a:cubicBezTo>
                <a:cubicBezTo>
                  <a:pt x="41" y="4"/>
                  <a:pt x="41" y="5"/>
                  <a:pt x="41" y="5"/>
                </a:cubicBezTo>
                <a:cubicBezTo>
                  <a:pt x="41" y="16"/>
                  <a:pt x="41" y="16"/>
                  <a:pt x="41" y="16"/>
                </a:cubicBezTo>
                <a:cubicBezTo>
                  <a:pt x="41" y="16"/>
                  <a:pt x="41" y="17"/>
                  <a:pt x="42" y="17"/>
                </a:cubicBezTo>
                <a:cubicBezTo>
                  <a:pt x="44" y="17"/>
                  <a:pt x="44" y="17"/>
                  <a:pt x="44" y="17"/>
                </a:cubicBezTo>
                <a:cubicBezTo>
                  <a:pt x="45" y="17"/>
                  <a:pt x="45" y="16"/>
                  <a:pt x="45" y="16"/>
                </a:cubicBezTo>
                <a:lnTo>
                  <a:pt x="45" y="5"/>
                </a:lnTo>
                <a:close/>
                <a:moveTo>
                  <a:pt x="55" y="33"/>
                </a:moveTo>
                <a:cubicBezTo>
                  <a:pt x="55" y="23"/>
                  <a:pt x="55" y="23"/>
                  <a:pt x="55" y="23"/>
                </a:cubicBezTo>
                <a:cubicBezTo>
                  <a:pt x="44" y="23"/>
                  <a:pt x="44" y="23"/>
                  <a:pt x="44" y="23"/>
                </a:cubicBezTo>
                <a:cubicBezTo>
                  <a:pt x="44" y="33"/>
                  <a:pt x="44" y="33"/>
                  <a:pt x="44" y="33"/>
                </a:cubicBezTo>
                <a:lnTo>
                  <a:pt x="55" y="33"/>
                </a:lnTo>
                <a:close/>
                <a:moveTo>
                  <a:pt x="55" y="47"/>
                </a:moveTo>
                <a:cubicBezTo>
                  <a:pt x="55" y="35"/>
                  <a:pt x="55" y="35"/>
                  <a:pt x="55" y="35"/>
                </a:cubicBezTo>
                <a:cubicBezTo>
                  <a:pt x="44" y="35"/>
                  <a:pt x="44" y="35"/>
                  <a:pt x="44" y="35"/>
                </a:cubicBezTo>
                <a:cubicBezTo>
                  <a:pt x="44" y="47"/>
                  <a:pt x="44" y="47"/>
                  <a:pt x="44" y="47"/>
                </a:cubicBezTo>
                <a:lnTo>
                  <a:pt x="55" y="47"/>
                </a:lnTo>
                <a:close/>
                <a:moveTo>
                  <a:pt x="55" y="59"/>
                </a:moveTo>
                <a:cubicBezTo>
                  <a:pt x="55" y="49"/>
                  <a:pt x="55" y="49"/>
                  <a:pt x="55" y="49"/>
                </a:cubicBezTo>
                <a:cubicBezTo>
                  <a:pt x="44" y="49"/>
                  <a:pt x="44" y="49"/>
                  <a:pt x="44" y="49"/>
                </a:cubicBezTo>
                <a:cubicBezTo>
                  <a:pt x="44" y="59"/>
                  <a:pt x="44" y="59"/>
                  <a:pt x="44" y="59"/>
                </a:cubicBezTo>
                <a:lnTo>
                  <a:pt x="55" y="5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p>
            <a:pPr>
              <a:lnSpc>
                <a:spcPct val="120000"/>
              </a:lnSpc>
            </a:pPr>
            <a:endParaRPr lang="en-US" sz="760" dirty="0"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图标2"/>
          <p:cNvSpPr>
            <a:spLocks noEditPoints="1"/>
          </p:cNvSpPr>
          <p:nvPr/>
        </p:nvSpPr>
        <p:spPr bwMode="auto">
          <a:xfrm>
            <a:off x="1089343" y="3807143"/>
            <a:ext cx="483870" cy="483870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255" y="135"/>
              </a:cxn>
              <a:cxn ang="0">
                <a:pos x="277" y="122"/>
              </a:cxn>
              <a:cxn ang="0">
                <a:pos x="303" y="116"/>
              </a:cxn>
              <a:cxn ang="0">
                <a:pos x="296" y="105"/>
              </a:cxn>
              <a:cxn ang="0">
                <a:pos x="278" y="89"/>
              </a:cxn>
              <a:cxn ang="0">
                <a:pos x="265" y="90"/>
              </a:cxn>
              <a:cxn ang="0">
                <a:pos x="256" y="82"/>
              </a:cxn>
              <a:cxn ang="0">
                <a:pos x="231" y="73"/>
              </a:cxn>
              <a:cxn ang="0">
                <a:pos x="234" y="98"/>
              </a:cxn>
              <a:cxn ang="0">
                <a:pos x="224" y="118"/>
              </a:cxn>
              <a:cxn ang="0">
                <a:pos x="205" y="103"/>
              </a:cxn>
              <a:cxn ang="0">
                <a:pos x="175" y="89"/>
              </a:cxn>
              <a:cxn ang="0">
                <a:pos x="183" y="68"/>
              </a:cxn>
              <a:cxn ang="0">
                <a:pos x="212" y="58"/>
              </a:cxn>
              <a:cxn ang="0">
                <a:pos x="207" y="47"/>
              </a:cxn>
              <a:cxn ang="0">
                <a:pos x="188" y="50"/>
              </a:cxn>
              <a:cxn ang="0">
                <a:pos x="168" y="37"/>
              </a:cxn>
              <a:cxn ang="0">
                <a:pos x="171" y="52"/>
              </a:cxn>
              <a:cxn ang="0">
                <a:pos x="157" y="52"/>
              </a:cxn>
              <a:cxn ang="0">
                <a:pos x="141" y="40"/>
              </a:cxn>
              <a:cxn ang="0">
                <a:pos x="126" y="47"/>
              </a:cxn>
              <a:cxn ang="0">
                <a:pos x="143" y="51"/>
              </a:cxn>
              <a:cxn ang="0">
                <a:pos x="131" y="58"/>
              </a:cxn>
              <a:cxn ang="0">
                <a:pos x="56" y="107"/>
              </a:cxn>
              <a:cxn ang="0">
                <a:pos x="65" y="118"/>
              </a:cxn>
              <a:cxn ang="0">
                <a:pos x="79" y="135"/>
              </a:cxn>
              <a:cxn ang="0">
                <a:pos x="74" y="158"/>
              </a:cxn>
              <a:cxn ang="0">
                <a:pos x="88" y="185"/>
              </a:cxn>
              <a:cxn ang="0">
                <a:pos x="108" y="214"/>
              </a:cxn>
              <a:cxn ang="0">
                <a:pos x="118" y="227"/>
              </a:cxn>
              <a:cxn ang="0">
                <a:pos x="105" y="197"/>
              </a:cxn>
              <a:cxn ang="0">
                <a:pos x="125" y="225"/>
              </a:cxn>
              <a:cxn ang="0">
                <a:pos x="150" y="255"/>
              </a:cxn>
              <a:cxn ang="0">
                <a:pos x="184" y="269"/>
              </a:cxn>
              <a:cxn ang="0">
                <a:pos x="213" y="290"/>
              </a:cxn>
              <a:cxn ang="0">
                <a:pos x="224" y="288"/>
              </a:cxn>
              <a:cxn ang="0">
                <a:pos x="212" y="268"/>
              </a:cxn>
              <a:cxn ang="0">
                <a:pos x="197" y="262"/>
              </a:cxn>
              <a:cxn ang="0">
                <a:pos x="194" y="239"/>
              </a:cxn>
              <a:cxn ang="0">
                <a:pos x="171" y="250"/>
              </a:cxn>
              <a:cxn ang="0">
                <a:pos x="168" y="210"/>
              </a:cxn>
              <a:cxn ang="0">
                <a:pos x="184" y="206"/>
              </a:cxn>
              <a:cxn ang="0">
                <a:pos x="196" y="202"/>
              </a:cxn>
              <a:cxn ang="0">
                <a:pos x="214" y="211"/>
              </a:cxn>
              <a:cxn ang="0">
                <a:pos x="221" y="205"/>
              </a:cxn>
              <a:cxn ang="0">
                <a:pos x="234" y="179"/>
              </a:cxn>
              <a:cxn ang="0">
                <a:pos x="233" y="171"/>
              </a:cxn>
              <a:cxn ang="0">
                <a:pos x="252" y="157"/>
              </a:cxn>
              <a:cxn ang="0">
                <a:pos x="266" y="143"/>
              </a:cxn>
              <a:cxn ang="0">
                <a:pos x="273" y="131"/>
              </a:cxn>
              <a:cxn ang="0">
                <a:pos x="255" y="135"/>
              </a:cxn>
              <a:cxn ang="0">
                <a:pos x="295" y="298"/>
              </a:cxn>
              <a:cxn ang="0">
                <a:pos x="272" y="288"/>
              </a:cxn>
              <a:cxn ang="0">
                <a:pos x="251" y="288"/>
              </a:cxn>
              <a:cxn ang="0">
                <a:pos x="236" y="286"/>
              </a:cxn>
              <a:cxn ang="0">
                <a:pos x="230" y="307"/>
              </a:cxn>
              <a:cxn ang="0">
                <a:pos x="223" y="335"/>
              </a:cxn>
              <a:cxn ang="0">
                <a:pos x="308" y="302"/>
              </a:cxn>
            </a:cxnLst>
            <a:rect l="0" t="0" r="r" b="b"/>
            <a:pathLst>
              <a:path w="384" h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p>
            <a:pPr>
              <a:lnSpc>
                <a:spcPct val="120000"/>
              </a:lnSpc>
            </a:pPr>
            <a:endParaRPr lang="en-US" sz="760" dirty="0"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0" name="图标3"/>
          <p:cNvSpPr>
            <a:spLocks noEditPoints="1"/>
          </p:cNvSpPr>
          <p:nvPr/>
        </p:nvSpPr>
        <p:spPr bwMode="auto">
          <a:xfrm>
            <a:off x="7158673" y="3817303"/>
            <a:ext cx="495300" cy="463550"/>
          </a:xfrm>
          <a:custGeom>
            <a:avLst/>
            <a:gdLst/>
            <a:ahLst/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p>
            <a:pPr>
              <a:lnSpc>
                <a:spcPct val="120000"/>
              </a:lnSpc>
            </a:pPr>
            <a:endParaRPr lang="en-US" sz="760" dirty="0"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图标4"/>
          <p:cNvSpPr/>
          <p:nvPr/>
        </p:nvSpPr>
        <p:spPr bwMode="auto">
          <a:xfrm>
            <a:off x="10183178" y="3855720"/>
            <a:ext cx="520700" cy="386715"/>
          </a:xfrm>
          <a:custGeom>
            <a:avLst/>
            <a:gdLst/>
            <a:ahLst/>
            <a:cxnLst>
              <a:cxn ang="0">
                <a:pos x="55" y="50"/>
              </a:cxn>
              <a:cxn ang="0">
                <a:pos x="16" y="50"/>
              </a:cxn>
              <a:cxn ang="0">
                <a:pos x="0" y="34"/>
              </a:cxn>
              <a:cxn ang="0">
                <a:pos x="9" y="20"/>
              </a:cxn>
              <a:cxn ang="0">
                <a:pos x="9" y="18"/>
              </a:cxn>
              <a:cxn ang="0">
                <a:pos x="27" y="0"/>
              </a:cxn>
              <a:cxn ang="0">
                <a:pos x="44" y="11"/>
              </a:cxn>
              <a:cxn ang="0">
                <a:pos x="50" y="9"/>
              </a:cxn>
              <a:cxn ang="0">
                <a:pos x="59" y="18"/>
              </a:cxn>
              <a:cxn ang="0">
                <a:pos x="58" y="23"/>
              </a:cxn>
              <a:cxn ang="0">
                <a:pos x="68" y="36"/>
              </a:cxn>
              <a:cxn ang="0">
                <a:pos x="55" y="50"/>
              </a:cxn>
            </a:cxnLst>
            <a:rect l="0" t="0" r="r" b="b"/>
            <a:pathLst>
              <a:path w="68" h="50">
                <a:moveTo>
                  <a:pt x="55" y="50"/>
                </a:moveTo>
                <a:cubicBezTo>
                  <a:pt x="16" y="50"/>
                  <a:pt x="16" y="50"/>
                  <a:pt x="16" y="50"/>
                </a:cubicBezTo>
                <a:cubicBezTo>
                  <a:pt x="7" y="50"/>
                  <a:pt x="0" y="43"/>
                  <a:pt x="0" y="34"/>
                </a:cubicBezTo>
                <a:cubicBezTo>
                  <a:pt x="0" y="28"/>
                  <a:pt x="4" y="22"/>
                  <a:pt x="9" y="20"/>
                </a:cubicBezTo>
                <a:cubicBezTo>
                  <a:pt x="9" y="19"/>
                  <a:pt x="9" y="19"/>
                  <a:pt x="9" y="18"/>
                </a:cubicBezTo>
                <a:cubicBezTo>
                  <a:pt x="9" y="8"/>
                  <a:pt x="17" y="0"/>
                  <a:pt x="27" y="0"/>
                </a:cubicBezTo>
                <a:cubicBezTo>
                  <a:pt x="35" y="0"/>
                  <a:pt x="41" y="5"/>
                  <a:pt x="44" y="11"/>
                </a:cubicBezTo>
                <a:cubicBezTo>
                  <a:pt x="46" y="10"/>
                  <a:pt x="48" y="9"/>
                  <a:pt x="50" y="9"/>
                </a:cubicBezTo>
                <a:cubicBezTo>
                  <a:pt x="55" y="9"/>
                  <a:pt x="59" y="13"/>
                  <a:pt x="59" y="18"/>
                </a:cubicBezTo>
                <a:cubicBezTo>
                  <a:pt x="59" y="20"/>
                  <a:pt x="59" y="22"/>
                  <a:pt x="58" y="23"/>
                </a:cubicBezTo>
                <a:cubicBezTo>
                  <a:pt x="64" y="25"/>
                  <a:pt x="68" y="30"/>
                  <a:pt x="68" y="36"/>
                </a:cubicBezTo>
                <a:cubicBezTo>
                  <a:pt x="68" y="44"/>
                  <a:pt x="62" y="50"/>
                  <a:pt x="55" y="5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p>
            <a:pPr>
              <a:lnSpc>
                <a:spcPct val="120000"/>
              </a:lnSpc>
            </a:pPr>
            <a:endParaRPr lang="en-US" sz="760" dirty="0"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216400" y="716280"/>
            <a:ext cx="3343910" cy="1564640"/>
            <a:chOff x="5376" y="1837"/>
            <a:chExt cx="5266" cy="2464"/>
          </a:xfrm>
        </p:grpSpPr>
        <p:sp>
          <p:nvSpPr>
            <p:cNvPr id="10" name="矩形 9"/>
            <p:cNvSpPr/>
            <p:nvPr/>
          </p:nvSpPr>
          <p:spPr>
            <a:xfrm>
              <a:off x="5776" y="1837"/>
              <a:ext cx="4467" cy="1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dist"/>
              <a:r>
                <a:rPr lang="zh-CN" altLang="en-US" sz="5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目录</a:t>
              </a:r>
              <a:endParaRPr lang="zh-CN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5376" y="3285"/>
              <a:ext cx="5267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dist"/>
              <a:r>
                <a:rPr lang="en-US" altLang="zh-CN" sz="3600" i="1" dirty="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  <a:sym typeface="+mn-ea"/>
                </a:rPr>
                <a:t>CONTENTS</a:t>
              </a:r>
              <a:endParaRPr lang="en-US" altLang="zh-CN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5" name="组合 14"/>
          <p:cNvGrpSpPr/>
          <p:nvPr/>
        </p:nvGrpSpPr>
        <p:grpSpPr>
          <a:xfrm>
            <a:off x="2450663" y="2009441"/>
            <a:ext cx="7290872" cy="2839395"/>
            <a:chOff x="5732" y="3884"/>
            <a:chExt cx="11482" cy="4471"/>
          </a:xfrm>
        </p:grpSpPr>
        <p:sp>
          <p:nvSpPr>
            <p:cNvPr id="4" name="文本框 3"/>
            <p:cNvSpPr txBox="1"/>
            <p:nvPr/>
          </p:nvSpPr>
          <p:spPr>
            <a:xfrm>
              <a:off x="5732" y="4416"/>
              <a:ext cx="1612" cy="1401"/>
            </a:xfrm>
            <a:prstGeom prst="rect">
              <a:avLst/>
            </a:prstGeom>
            <a:noFill/>
            <a:ln w="117475">
              <a:noFill/>
            </a:ln>
          </p:spPr>
          <p:txBody>
            <a:bodyPr wrap="none" rtlCol="0">
              <a:prstTxWarp prst="textPlain">
                <a:avLst/>
              </a:prstTxWarp>
              <a:spAutoFit/>
            </a:bodyPr>
            <a:lstStyle/>
            <a:p>
              <a:r>
                <a:rPr lang="en-US" altLang="zh-CN" spc="100" dirty="0">
                  <a:solidFill>
                    <a:schemeClr val="bg1"/>
                  </a:solidFill>
                  <a:latin typeface="Impact" panose="020B0806030902050204" pitchFamily="34" charset="0"/>
                  <a:cs typeface="Arial" panose="020B0604020202020204" pitchFamily="34" charset="0"/>
                </a:rPr>
                <a:t>/01</a:t>
              </a:r>
              <a:endPara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7966" y="6466"/>
              <a:ext cx="3817" cy="1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marL="285750" indent="-285750">
                <a:lnSpc>
                  <a:spcPct val="200000"/>
                </a:lnSpc>
                <a:buFont typeface="Wingdings" panose="05000000000000000000" pitchFamily="2" charset="2"/>
                <a:buChar char="n"/>
              </a:pPr>
              <a:r>
                <a:rPr lang="zh-CN" altLang="en-US" dirty="0">
                  <a:solidFill>
                    <a:schemeClr val="bg1"/>
                  </a:solidFill>
                  <a:latin typeface="+mn-ea"/>
                </a:rPr>
                <a:t>部门成员介绍</a:t>
              </a:r>
              <a:endParaRPr lang="en-US" altLang="zh-CN" dirty="0">
                <a:solidFill>
                  <a:schemeClr val="bg1"/>
                </a:solidFill>
                <a:latin typeface="+mn-ea"/>
              </a:endParaRPr>
            </a:p>
            <a:p>
              <a:pPr marL="285750" indent="-285750">
                <a:lnSpc>
                  <a:spcPct val="200000"/>
                </a:lnSpc>
                <a:buFont typeface="Wingdings" panose="05000000000000000000" pitchFamily="2" charset="2"/>
                <a:buChar char="n"/>
              </a:pPr>
              <a:r>
                <a:rPr lang="zh-CN" altLang="en-US" dirty="0">
                  <a:solidFill>
                    <a:schemeClr val="bg1"/>
                  </a:solidFill>
                  <a:latin typeface="+mn-ea"/>
                </a:rPr>
                <a:t>年度工作概述</a:t>
              </a:r>
              <a:endParaRPr lang="zh-CN" altLang="en-US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2720" y="6466"/>
              <a:ext cx="3817" cy="1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marL="285750" indent="-285750">
                <a:lnSpc>
                  <a:spcPct val="200000"/>
                </a:lnSpc>
                <a:buFont typeface="Wingdings" panose="05000000000000000000" pitchFamily="2" charset="2"/>
                <a:buChar char="n"/>
              </a:pPr>
              <a:r>
                <a:rPr lang="zh-CN" altLang="en-US" dirty="0">
                  <a:solidFill>
                    <a:schemeClr val="bg1"/>
                  </a:solidFill>
                  <a:latin typeface="+mn-ea"/>
                </a:rPr>
                <a:t>重点工作回顾</a:t>
              </a:r>
              <a:endParaRPr lang="en-US" altLang="zh-CN" dirty="0">
                <a:solidFill>
                  <a:schemeClr val="bg1"/>
                </a:solidFill>
                <a:latin typeface="+mn-ea"/>
              </a:endParaRPr>
            </a:p>
            <a:p>
              <a:pPr marL="285750" indent="-285750">
                <a:lnSpc>
                  <a:spcPct val="200000"/>
                </a:lnSpc>
                <a:buFont typeface="Wingdings" panose="05000000000000000000" pitchFamily="2" charset="2"/>
                <a:buChar char="n"/>
              </a:pPr>
              <a:r>
                <a:rPr lang="zh-CN" altLang="en-US" dirty="0">
                  <a:solidFill>
                    <a:schemeClr val="bg1"/>
                  </a:solidFill>
                  <a:latin typeface="+mn-ea"/>
                </a:rPr>
                <a:t>团队建设情况</a:t>
              </a:r>
              <a:endParaRPr lang="zh-CN" altLang="en-US" dirty="0">
                <a:solidFill>
                  <a:schemeClr val="bg1"/>
                </a:solidFill>
                <a:latin typeface="+mn-ea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7966" y="3884"/>
              <a:ext cx="9248" cy="2465"/>
              <a:chOff x="8326" y="4416"/>
              <a:chExt cx="9248" cy="2465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8326" y="4416"/>
                <a:ext cx="9248" cy="14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54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造字工房力黑（非商用）常规体" pitchFamily="50" charset="-122"/>
                    <a:ea typeface="造字工房力黑（非商用）常规体" pitchFamily="50" charset="-122"/>
                  </a:rPr>
                  <a:t>年度工作概述</a:t>
                </a:r>
                <a:endParaRPr lang="zh-CN" altLang="en-US" sz="5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8326" y="5863"/>
                <a:ext cx="9248" cy="10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3600" i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Annual Work Summary</a:t>
                </a:r>
                <a:endParaRPr lang="en-US" altLang="zh-CN" sz="3600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" name="文本框1"/>
          <p:cNvSpPr txBox="1"/>
          <p:nvPr/>
        </p:nvSpPr>
        <p:spPr>
          <a:xfrm>
            <a:off x="678180" y="463272"/>
            <a:ext cx="2908177" cy="3585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85750" indent="-285750" algn="ctr">
              <a:lnSpc>
                <a:spcPct val="200000"/>
              </a:lnSpc>
              <a:buFont typeface="Wingdings" panose="05000000000000000000" pitchFamily="2" charset="2"/>
              <a:buChar char="n"/>
            </a:pPr>
            <a:endParaRPr lang="zh-CN" altLang="en-US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30" name="文本框1"/>
          <p:cNvSpPr txBox="1"/>
          <p:nvPr/>
        </p:nvSpPr>
        <p:spPr>
          <a:xfrm>
            <a:off x="678180" y="996535"/>
            <a:ext cx="2337850" cy="193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85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altLang="zh-CN" sz="855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78180" y="289560"/>
            <a:ext cx="199263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indent="0" algn="l">
              <a:lnSpc>
                <a:spcPct val="200000"/>
              </a:lnSpc>
              <a:buNone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部门成员介绍</a:t>
            </a:r>
            <a:endParaRPr lang="zh-CN" altLang="en-US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599440" y="1304290"/>
            <a:ext cx="106216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组合 26"/>
          <p:cNvGrpSpPr/>
          <p:nvPr/>
        </p:nvGrpSpPr>
        <p:grpSpPr>
          <a:xfrm>
            <a:off x="1755775" y="2541905"/>
            <a:ext cx="2171700" cy="2823210"/>
            <a:chOff x="3085" y="4259"/>
            <a:chExt cx="3420" cy="4446"/>
          </a:xfrm>
        </p:grpSpPr>
        <p:pic>
          <p:nvPicPr>
            <p:cNvPr id="20" name="图片 19" descr="679dcbd52b5abd949fa3fa652ebea05e9be5ef6afa63-lLKIkK_fw658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085" y="4259"/>
              <a:ext cx="3420" cy="2281"/>
            </a:xfrm>
            <a:prstGeom prst="rect">
              <a:avLst/>
            </a:prstGeom>
          </p:spPr>
        </p:pic>
        <p:sp>
          <p:nvSpPr>
            <p:cNvPr id="25" name="PA_ 4"/>
            <p:cNvSpPr/>
            <p:nvPr>
              <p:custDataLst>
                <p:tags r:id="rId2"/>
              </p:custDataLst>
            </p:nvPr>
          </p:nvSpPr>
          <p:spPr>
            <a:xfrm>
              <a:off x="3085" y="6100"/>
              <a:ext cx="3420" cy="440"/>
            </a:xfrm>
            <a:prstGeom prst="parallelogram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400" dirty="0">
                  <a:solidFill>
                    <a:schemeClr val="tx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rPr>
                <a:t>销售团队</a:t>
              </a:r>
              <a:r>
                <a:rPr lang="en-US" altLang="zh-CN" sz="1400" dirty="0">
                  <a:solidFill>
                    <a:schemeClr val="tx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rPr>
                <a:t>·</a:t>
              </a:r>
              <a:r>
                <a:rPr lang="zh-CN" altLang="en-US" sz="1400" dirty="0">
                  <a:solidFill>
                    <a:schemeClr val="tx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rPr>
                <a:t>小宝贝们</a:t>
              </a:r>
              <a:endParaRPr lang="en-US" altLang="zh-CN" sz="14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3085" y="7011"/>
              <a:ext cx="3420" cy="1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1600" dirty="0" smtClean="0"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rPr>
                <a:t>最亮的宅</a:t>
              </a:r>
              <a:endParaRPr lang="zh-CN" altLang="en-US" sz="1600" dirty="0" smtClean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/>
              <a:r>
                <a:rPr lang="en-US" altLang="zh-CN" sz="1600" dirty="0" smtClean="0">
                  <a:solidFill>
                    <a:schemeClr val="bg1"/>
                  </a:solidFill>
                  <a:effectLst/>
                  <a:sym typeface="+mn-ea"/>
                </a:rPr>
                <a:t>Brief introduction and summary of your work </a:t>
              </a:r>
              <a:r>
                <a:rPr lang="en-US" altLang="zh-CN" sz="1600" dirty="0" smtClean="0">
                  <a:solidFill>
                    <a:schemeClr val="bg1"/>
                  </a:solidFill>
                  <a:sym typeface="+mn-ea"/>
                </a:rPr>
                <a:t>,</a:t>
              </a:r>
              <a:endParaRPr lang="en-US" altLang="zh-CN" sz="1600" dirty="0" smtClean="0">
                <a:solidFill>
                  <a:schemeClr val="bg1"/>
                </a:solidFill>
                <a:effectLst/>
              </a:endParaRPr>
            </a:p>
            <a:p>
              <a:pPr algn="ctr"/>
              <a:endParaRPr lang="en-US" altLang="zh-CN" sz="1600" dirty="0" smtClean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090795" y="2541905"/>
            <a:ext cx="2171700" cy="2823210"/>
            <a:chOff x="3085" y="4259"/>
            <a:chExt cx="3420" cy="4446"/>
          </a:xfrm>
        </p:grpSpPr>
        <p:pic>
          <p:nvPicPr>
            <p:cNvPr id="31" name="图片 30" descr="679dcbd52b5abd949fa3fa652ebea05e9be5ef6afa63-lLKIkK_fw658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085" y="4259"/>
              <a:ext cx="3420" cy="2281"/>
            </a:xfrm>
            <a:prstGeom prst="rect">
              <a:avLst/>
            </a:prstGeom>
          </p:spPr>
        </p:pic>
        <p:sp>
          <p:nvSpPr>
            <p:cNvPr id="32" name="PA_ 4"/>
            <p:cNvSpPr/>
            <p:nvPr>
              <p:custDataLst>
                <p:tags r:id="rId3"/>
              </p:custDataLst>
            </p:nvPr>
          </p:nvSpPr>
          <p:spPr>
            <a:xfrm>
              <a:off x="3085" y="6100"/>
              <a:ext cx="3420" cy="440"/>
            </a:xfrm>
            <a:prstGeom prst="parallelogram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400" dirty="0">
                  <a:solidFill>
                    <a:schemeClr val="tx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rPr>
                <a:t>销售团队</a:t>
              </a:r>
              <a:r>
                <a:rPr lang="en-US" altLang="zh-CN" sz="1400" dirty="0">
                  <a:solidFill>
                    <a:schemeClr val="tx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rPr>
                <a:t>·</a:t>
              </a:r>
              <a:r>
                <a:rPr lang="zh-CN" altLang="en-US" sz="1400" dirty="0">
                  <a:solidFill>
                    <a:schemeClr val="tx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rPr>
                <a:t>小宝贝们</a:t>
              </a:r>
              <a:endParaRPr lang="en-US" altLang="zh-CN" sz="14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3085" y="7011"/>
              <a:ext cx="3420" cy="1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1600" dirty="0" smtClean="0"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rPr>
                <a:t>最亮的宅</a:t>
              </a:r>
              <a:endParaRPr lang="zh-CN" altLang="en-US" sz="1600" dirty="0" smtClean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/>
              <a:r>
                <a:rPr lang="en-US" altLang="zh-CN" sz="1600" dirty="0" smtClean="0">
                  <a:solidFill>
                    <a:schemeClr val="bg1"/>
                  </a:solidFill>
                  <a:effectLst/>
                  <a:sym typeface="+mn-ea"/>
                </a:rPr>
                <a:t>Brief introduction and summary of your work </a:t>
              </a:r>
              <a:r>
                <a:rPr lang="en-US" altLang="zh-CN" sz="1600" dirty="0" smtClean="0">
                  <a:solidFill>
                    <a:schemeClr val="bg1"/>
                  </a:solidFill>
                  <a:sym typeface="+mn-ea"/>
                </a:rPr>
                <a:t>,</a:t>
              </a:r>
              <a:endParaRPr lang="en-US" altLang="zh-CN" sz="1600" dirty="0" smtClean="0">
                <a:solidFill>
                  <a:schemeClr val="bg1"/>
                </a:solidFill>
                <a:effectLst/>
              </a:endParaRPr>
            </a:p>
            <a:p>
              <a:pPr algn="ctr"/>
              <a:endParaRPr lang="en-US" altLang="zh-CN" sz="1600" dirty="0" smtClean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8425815" y="2541905"/>
            <a:ext cx="2171700" cy="2823210"/>
            <a:chOff x="3085" y="4259"/>
            <a:chExt cx="3420" cy="4446"/>
          </a:xfrm>
        </p:grpSpPr>
        <p:pic>
          <p:nvPicPr>
            <p:cNvPr id="35" name="图片 34" descr="679dcbd52b5abd949fa3fa652ebea05e9be5ef6afa63-lLKIkK_fw658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085" y="4259"/>
              <a:ext cx="3420" cy="2281"/>
            </a:xfrm>
            <a:prstGeom prst="rect">
              <a:avLst/>
            </a:prstGeom>
          </p:spPr>
        </p:pic>
        <p:sp>
          <p:nvSpPr>
            <p:cNvPr id="36" name="PA_ 4"/>
            <p:cNvSpPr/>
            <p:nvPr>
              <p:custDataLst>
                <p:tags r:id="rId4"/>
              </p:custDataLst>
            </p:nvPr>
          </p:nvSpPr>
          <p:spPr>
            <a:xfrm>
              <a:off x="3085" y="6100"/>
              <a:ext cx="3420" cy="440"/>
            </a:xfrm>
            <a:prstGeom prst="parallelogram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400" dirty="0">
                  <a:solidFill>
                    <a:schemeClr val="tx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rPr>
                <a:t>销售团队</a:t>
              </a:r>
              <a:r>
                <a:rPr lang="en-US" altLang="zh-CN" sz="1400" dirty="0">
                  <a:solidFill>
                    <a:schemeClr val="tx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rPr>
                <a:t>·</a:t>
              </a:r>
              <a:r>
                <a:rPr lang="zh-CN" altLang="en-US" sz="1400" dirty="0">
                  <a:solidFill>
                    <a:schemeClr val="tx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rPr>
                <a:t>小宝贝们</a:t>
              </a:r>
              <a:endParaRPr lang="en-US" altLang="zh-CN" sz="14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3085" y="7011"/>
              <a:ext cx="3420" cy="1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1600" dirty="0" smtClean="0"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rPr>
                <a:t>最亮的宅</a:t>
              </a:r>
              <a:endParaRPr lang="zh-CN" altLang="en-US" sz="1600" dirty="0" smtClean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/>
              <a:r>
                <a:rPr lang="en-US" altLang="zh-CN" sz="1600" dirty="0" smtClean="0">
                  <a:solidFill>
                    <a:schemeClr val="bg1"/>
                  </a:solidFill>
                  <a:effectLst/>
                  <a:sym typeface="+mn-ea"/>
                </a:rPr>
                <a:t>Brief introduction and summary of your work </a:t>
              </a:r>
              <a:r>
                <a:rPr lang="en-US" altLang="zh-CN" sz="1600" dirty="0" smtClean="0">
                  <a:solidFill>
                    <a:schemeClr val="bg1"/>
                  </a:solidFill>
                  <a:sym typeface="+mn-ea"/>
                </a:rPr>
                <a:t>,</a:t>
              </a:r>
              <a:endParaRPr lang="en-US" altLang="zh-CN" sz="1600" dirty="0" smtClean="0">
                <a:solidFill>
                  <a:schemeClr val="bg1"/>
                </a:solidFill>
                <a:effectLst/>
              </a:endParaRPr>
            </a:p>
            <a:p>
              <a:pPr algn="ctr"/>
              <a:endParaRPr lang="en-US" altLang="zh-CN" sz="1600" dirty="0" smtClean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" name="文本框1"/>
          <p:cNvSpPr txBox="1"/>
          <p:nvPr/>
        </p:nvSpPr>
        <p:spPr>
          <a:xfrm>
            <a:off x="678180" y="463272"/>
            <a:ext cx="2908177" cy="3585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85750" indent="-285750" algn="ctr">
              <a:lnSpc>
                <a:spcPct val="200000"/>
              </a:lnSpc>
              <a:buFont typeface="Wingdings" panose="05000000000000000000" pitchFamily="2" charset="2"/>
              <a:buChar char="n"/>
            </a:pPr>
            <a:endParaRPr lang="zh-CN" altLang="en-US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30" name="文本框1"/>
          <p:cNvSpPr txBox="1"/>
          <p:nvPr/>
        </p:nvSpPr>
        <p:spPr>
          <a:xfrm>
            <a:off x="678180" y="996535"/>
            <a:ext cx="2337850" cy="193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85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altLang="zh-CN" sz="855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78180" y="289560"/>
            <a:ext cx="1706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indent="0" algn="l">
              <a:lnSpc>
                <a:spcPct val="200000"/>
              </a:lnSpc>
              <a:buNone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年度工作概况</a:t>
            </a:r>
            <a:endParaRPr lang="zh-CN" altLang="en-US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599440" y="1304290"/>
            <a:ext cx="106216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>
            <a:off x="923925" y="1971675"/>
            <a:ext cx="4944110" cy="1171575"/>
            <a:chOff x="1455" y="3105"/>
            <a:chExt cx="7786" cy="1845"/>
          </a:xfrm>
        </p:grpSpPr>
        <p:sp>
          <p:nvSpPr>
            <p:cNvPr id="36" name="文本框 35"/>
            <p:cNvSpPr txBox="1"/>
            <p:nvPr/>
          </p:nvSpPr>
          <p:spPr>
            <a:xfrm>
              <a:off x="1455" y="3105"/>
              <a:ext cx="2651" cy="627"/>
            </a:xfrm>
            <a:prstGeom prst="rect">
              <a:avLst/>
            </a:prstGeom>
            <a:noFill/>
            <a:ln w="12700">
              <a:miter lim="400000"/>
            </a:ln>
          </p:spPr>
          <p:txBody>
            <a:bodyPr wrap="square" lIns="35719" tIns="35719" rIns="35719" bIns="35719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100">
                  <a:solidFill>
                    <a:srgbClr val="3D4D73"/>
                  </a:solidFill>
                  <a:latin typeface="+mn-ea"/>
                </a:defRPr>
              </a:lvl1pPr>
            </a:lstStyle>
            <a:p>
              <a:pPr marL="285750" indent="-285750" algn="l">
                <a:buFont typeface="Wingdings" panose="05000000000000000000" charset="0"/>
                <a:buChar char="p"/>
              </a:pP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产品研发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695" y="3934"/>
              <a:ext cx="7547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>
                <a:lnSpc>
                  <a:spcPct val="150000"/>
                </a:lnSpc>
              </a:pPr>
              <a:r>
                <a:rPr lang="zh-CN" altLang="en-US" sz="1200" dirty="0" smtClean="0"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rPr>
                <a:t>重者恒重，资金流向两年整体趋势上几乎相同，不存在2017年和2018年投资行业的明显背离。</a:t>
              </a:r>
              <a:endParaRPr lang="zh-CN" altLang="en-US" sz="1200" dirty="0" smtClean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923925" y="3251200"/>
            <a:ext cx="4944110" cy="1153795"/>
            <a:chOff x="1455" y="5442"/>
            <a:chExt cx="7786" cy="1817"/>
          </a:xfrm>
        </p:grpSpPr>
        <p:sp>
          <p:nvSpPr>
            <p:cNvPr id="34" name="文本框 33"/>
            <p:cNvSpPr txBox="1"/>
            <p:nvPr/>
          </p:nvSpPr>
          <p:spPr>
            <a:xfrm>
              <a:off x="1455" y="5442"/>
              <a:ext cx="2651" cy="626"/>
            </a:xfrm>
            <a:prstGeom prst="rect">
              <a:avLst/>
            </a:prstGeom>
            <a:noFill/>
            <a:ln w="12700">
              <a:miter lim="400000"/>
            </a:ln>
          </p:spPr>
          <p:txBody>
            <a:bodyPr wrap="square" lIns="35719" tIns="35719" rIns="35719" bIns="35719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100">
                  <a:solidFill>
                    <a:srgbClr val="3D4D73"/>
                  </a:solidFill>
                  <a:latin typeface="+mn-ea"/>
                </a:defRPr>
              </a:lvl1pPr>
            </a:lstStyle>
            <a:p>
              <a:pPr marL="285750" indent="-285750" algn="l">
                <a:buFont typeface="Wingdings" panose="05000000000000000000" charset="0"/>
                <a:buChar char="p"/>
              </a:pP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新媒运营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695" y="6243"/>
              <a:ext cx="7547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>
                <a:lnSpc>
                  <a:spcPct val="150000"/>
                </a:lnSpc>
              </a:pPr>
              <a:r>
                <a:rPr lang="zh-CN" altLang="en-US" sz="1200" dirty="0" smtClean="0"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rPr>
                <a:t>从企业服务行业公司提供的行业介绍上看，帮助传统企业实现信息化是最主要的创业方向。</a:t>
              </a:r>
              <a:endParaRPr lang="zh-CN" altLang="en-US" sz="1200" dirty="0" smtClean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923925" y="4512945"/>
            <a:ext cx="4944110" cy="1136650"/>
            <a:chOff x="1455" y="7778"/>
            <a:chExt cx="7786" cy="1790"/>
          </a:xfrm>
        </p:grpSpPr>
        <p:sp>
          <p:nvSpPr>
            <p:cNvPr id="35" name="文本框 34"/>
            <p:cNvSpPr txBox="1"/>
            <p:nvPr/>
          </p:nvSpPr>
          <p:spPr>
            <a:xfrm>
              <a:off x="1455" y="7778"/>
              <a:ext cx="2651" cy="626"/>
            </a:xfrm>
            <a:prstGeom prst="rect">
              <a:avLst/>
            </a:prstGeom>
            <a:noFill/>
            <a:ln w="12700">
              <a:miter lim="400000"/>
            </a:ln>
          </p:spPr>
          <p:txBody>
            <a:bodyPr wrap="square" lIns="35719" tIns="35719" rIns="35719" bIns="35719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100">
                  <a:solidFill>
                    <a:srgbClr val="3D4D73"/>
                  </a:solidFill>
                  <a:latin typeface="+mn-ea"/>
                </a:defRPr>
              </a:lvl1pPr>
            </a:lstStyle>
            <a:p>
              <a:pPr marL="285750" indent="-285750" algn="l">
                <a:buFont typeface="Wingdings" panose="05000000000000000000" charset="0"/>
                <a:buChar char="p"/>
              </a:pPr>
              <a:r>
                <a:rPr lang="zh-CN" altLang="en-US" sz="16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商务合作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695" y="8552"/>
              <a:ext cx="7547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>
                <a:lnSpc>
                  <a:spcPct val="150000"/>
                </a:lnSpc>
              </a:pPr>
              <a:r>
                <a:rPr lang="zh-CN" altLang="en-US" sz="1200" dirty="0" smtClean="0"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rPr>
                <a:t>我们对金融类细分行业进行了进一步分析，可以看到2018年金融行业新创企业有近一半（50.97%）进入了虚拟货币这一细分领域。</a:t>
              </a:r>
              <a:endParaRPr lang="zh-CN" altLang="en-US" sz="1200" dirty="0" smtClean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7" name="图片 6" descr="2fb3171c218d41a40884ba1dd321e97607d69fc3136d73-mYu8It_fw658[1]"/>
          <p:cNvPicPr>
            <a:picLocks noChangeAspect="1"/>
          </p:cNvPicPr>
          <p:nvPr/>
        </p:nvPicPr>
        <p:blipFill>
          <a:blip r:embed="rId1"/>
          <a:srcRect t="191" r="38430" b="16365"/>
          <a:stretch>
            <a:fillRect/>
          </a:stretch>
        </p:blipFill>
        <p:spPr>
          <a:xfrm>
            <a:off x="6599555" y="2066925"/>
            <a:ext cx="4083685" cy="369379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" name="文本框1"/>
          <p:cNvSpPr txBox="1"/>
          <p:nvPr/>
        </p:nvSpPr>
        <p:spPr>
          <a:xfrm>
            <a:off x="678180" y="463272"/>
            <a:ext cx="2908177" cy="3585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85750" indent="-285750" algn="ctr">
              <a:lnSpc>
                <a:spcPct val="200000"/>
              </a:lnSpc>
              <a:buFont typeface="Wingdings" panose="05000000000000000000" pitchFamily="2" charset="2"/>
              <a:buChar char="n"/>
            </a:pPr>
            <a:endParaRPr lang="zh-CN" altLang="en-US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30" name="文本框1"/>
          <p:cNvSpPr txBox="1"/>
          <p:nvPr/>
        </p:nvSpPr>
        <p:spPr>
          <a:xfrm>
            <a:off x="678180" y="996535"/>
            <a:ext cx="2337850" cy="193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85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altLang="zh-CN" sz="855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78180" y="289560"/>
            <a:ext cx="1706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indent="0" algn="l">
              <a:lnSpc>
                <a:spcPct val="200000"/>
              </a:lnSpc>
              <a:buNone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重点工作回顾</a:t>
            </a:r>
            <a:endParaRPr lang="zh-CN" altLang="en-US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599440" y="1304290"/>
            <a:ext cx="106216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7"/>
          <p:cNvCxnSpPr/>
          <p:nvPr/>
        </p:nvCxnSpPr>
        <p:spPr>
          <a:xfrm>
            <a:off x="6096000" y="1877060"/>
            <a:ext cx="0" cy="4553585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组合 24"/>
          <p:cNvGrpSpPr/>
          <p:nvPr/>
        </p:nvGrpSpPr>
        <p:grpSpPr>
          <a:xfrm>
            <a:off x="5995035" y="1667510"/>
            <a:ext cx="3811905" cy="1397000"/>
            <a:chOff x="9441" y="3659"/>
            <a:chExt cx="6003" cy="2200"/>
          </a:xfrm>
        </p:grpSpPr>
        <p:sp>
          <p:nvSpPr>
            <p:cNvPr id="19" name="文本框1"/>
            <p:cNvSpPr txBox="1"/>
            <p:nvPr/>
          </p:nvSpPr>
          <p:spPr>
            <a:xfrm>
              <a:off x="11037" y="3659"/>
              <a:ext cx="1000" cy="6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just">
                <a:lnSpc>
                  <a:spcPct val="120000"/>
                </a:lnSpc>
              </a:pPr>
              <a:r>
                <a:rPr lang="en-US" sz="16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2016</a:t>
              </a:r>
              <a:endParaRPr 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0" name="Group 14"/>
            <p:cNvGrpSpPr/>
            <p:nvPr/>
          </p:nvGrpSpPr>
          <p:grpSpPr>
            <a:xfrm>
              <a:off x="9600" y="4941"/>
              <a:ext cx="5844" cy="918"/>
              <a:chOff x="5349226" y="2010956"/>
              <a:chExt cx="4272984" cy="670899"/>
            </a:xfrm>
            <a:solidFill>
              <a:schemeClr val="bg1"/>
            </a:solidFill>
          </p:grpSpPr>
          <p:sp>
            <p:nvSpPr>
              <p:cNvPr id="21" name="燕尾形 18"/>
              <p:cNvSpPr/>
              <p:nvPr/>
            </p:nvSpPr>
            <p:spPr>
              <a:xfrm rot="10800000">
                <a:off x="5349226" y="2010956"/>
                <a:ext cx="4272984" cy="670899"/>
              </a:xfrm>
              <a:prstGeom prst="chevron">
                <a:avLst>
                  <a:gd name="adj" fmla="val 67746"/>
                </a:avLst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just">
                  <a:lnSpc>
                    <a:spcPct val="120000"/>
                  </a:lnSpc>
                </a:pPr>
                <a:endParaRPr lang="zh-CN" altLang="en-US" sz="1325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5786258" y="2162574"/>
                <a:ext cx="1961084" cy="387537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p>
                <a:pPr algn="just">
                  <a:lnSpc>
                    <a:spcPct val="120000"/>
                  </a:lnSpc>
                </a:pPr>
                <a:r>
                  <a:rPr lang="zh-CN" altLang="en-US" sz="1325">
                    <a:latin typeface="Arial" panose="020B0604020202020204" pitchFamily="34" charset="0"/>
                    <a:ea typeface="微软雅黑" panose="020B0503020204020204" charset="-122"/>
                    <a:cs typeface="+mn-ea"/>
                    <a:sym typeface="Arial" panose="020B0604020202020204" pitchFamily="34" charset="0"/>
                  </a:rPr>
                  <a:t>取得的成绩在此输入</a:t>
                </a:r>
                <a:endParaRPr lang="zh-CN" altLang="en-US" sz="1325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2" name="椭圆 21"/>
            <p:cNvSpPr/>
            <p:nvPr/>
          </p:nvSpPr>
          <p:spPr>
            <a:xfrm>
              <a:off x="9441" y="3793"/>
              <a:ext cx="317" cy="3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3" name="椭圆 22"/>
            <p:cNvSpPr/>
            <p:nvPr/>
          </p:nvSpPr>
          <p:spPr>
            <a:xfrm>
              <a:off x="10995" y="3891"/>
              <a:ext cx="120" cy="1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24" name="直接连接符 23"/>
            <p:cNvCxnSpPr/>
            <p:nvPr/>
          </p:nvCxnSpPr>
          <p:spPr>
            <a:xfrm flipV="1">
              <a:off x="9818" y="3951"/>
              <a:ext cx="1237" cy="1"/>
            </a:xfrm>
            <a:prstGeom prst="line">
              <a:avLst/>
            </a:prstGeom>
            <a:ln>
              <a:solidFill>
                <a:schemeClr val="bg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组合 25"/>
          <p:cNvGrpSpPr/>
          <p:nvPr/>
        </p:nvGrpSpPr>
        <p:grpSpPr>
          <a:xfrm>
            <a:off x="5995035" y="5173345"/>
            <a:ext cx="3811905" cy="1397000"/>
            <a:chOff x="9441" y="3659"/>
            <a:chExt cx="6003" cy="2200"/>
          </a:xfrm>
        </p:grpSpPr>
        <p:sp>
          <p:nvSpPr>
            <p:cNvPr id="27" name="文本框1"/>
            <p:cNvSpPr txBox="1"/>
            <p:nvPr/>
          </p:nvSpPr>
          <p:spPr>
            <a:xfrm>
              <a:off x="11037" y="3659"/>
              <a:ext cx="1000" cy="6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just">
                <a:lnSpc>
                  <a:spcPct val="120000"/>
                </a:lnSpc>
              </a:pPr>
              <a:r>
                <a:rPr lang="en-US" sz="16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2018</a:t>
              </a:r>
              <a:endParaRPr 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8" name="Group 14"/>
            <p:cNvGrpSpPr/>
            <p:nvPr/>
          </p:nvGrpSpPr>
          <p:grpSpPr>
            <a:xfrm>
              <a:off x="9600" y="4941"/>
              <a:ext cx="5844" cy="918"/>
              <a:chOff x="5349226" y="2010956"/>
              <a:chExt cx="4272984" cy="670899"/>
            </a:xfrm>
            <a:solidFill>
              <a:schemeClr val="bg1"/>
            </a:solidFill>
          </p:grpSpPr>
          <p:sp>
            <p:nvSpPr>
              <p:cNvPr id="31" name="燕尾形 18"/>
              <p:cNvSpPr/>
              <p:nvPr/>
            </p:nvSpPr>
            <p:spPr>
              <a:xfrm rot="10800000">
                <a:off x="5349226" y="2010956"/>
                <a:ext cx="4272984" cy="670899"/>
              </a:xfrm>
              <a:prstGeom prst="chevron">
                <a:avLst>
                  <a:gd name="adj" fmla="val 67746"/>
                </a:avLst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just">
                  <a:lnSpc>
                    <a:spcPct val="120000"/>
                  </a:lnSpc>
                </a:pPr>
                <a:endParaRPr lang="zh-CN" altLang="en-US" sz="1325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2" name="TextBox 41"/>
              <p:cNvSpPr txBox="1"/>
              <p:nvPr/>
            </p:nvSpPr>
            <p:spPr>
              <a:xfrm>
                <a:off x="5786296" y="2162574"/>
                <a:ext cx="1961010" cy="387338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p>
                <a:pPr algn="just">
                  <a:lnSpc>
                    <a:spcPct val="120000"/>
                  </a:lnSpc>
                </a:pPr>
                <a:r>
                  <a:rPr lang="zh-CN" altLang="en-US" sz="1325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  <a:sym typeface="Arial" panose="020B0604020202020204" pitchFamily="34" charset="0"/>
                  </a:rPr>
                  <a:t>取得的成绩在此输入</a:t>
                </a:r>
                <a:endParaRPr lang="zh-CN" altLang="en-US" sz="1325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3" name="椭圆 32"/>
            <p:cNvSpPr/>
            <p:nvPr/>
          </p:nvSpPr>
          <p:spPr>
            <a:xfrm>
              <a:off x="9441" y="3793"/>
              <a:ext cx="317" cy="3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4" name="椭圆 33"/>
            <p:cNvSpPr/>
            <p:nvPr/>
          </p:nvSpPr>
          <p:spPr>
            <a:xfrm>
              <a:off x="10995" y="3891"/>
              <a:ext cx="120" cy="1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35" name="直接连接符 34"/>
            <p:cNvCxnSpPr/>
            <p:nvPr/>
          </p:nvCxnSpPr>
          <p:spPr>
            <a:xfrm flipV="1">
              <a:off x="9818" y="3951"/>
              <a:ext cx="1237" cy="1"/>
            </a:xfrm>
            <a:prstGeom prst="line">
              <a:avLst/>
            </a:prstGeom>
            <a:ln>
              <a:solidFill>
                <a:schemeClr val="bg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文本框1"/>
          <p:cNvSpPr txBox="1"/>
          <p:nvPr/>
        </p:nvSpPr>
        <p:spPr>
          <a:xfrm flipH="1">
            <a:off x="4408170" y="3587115"/>
            <a:ext cx="635000" cy="3860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just">
              <a:lnSpc>
                <a:spcPct val="120000"/>
              </a:lnSpc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2017</a:t>
            </a:r>
            <a:endParaRPr lang="en-US"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8" name="Group 14"/>
          <p:cNvGrpSpPr/>
          <p:nvPr/>
        </p:nvGrpSpPr>
        <p:grpSpPr>
          <a:xfrm rot="0" flipH="1">
            <a:off x="2385060" y="4202430"/>
            <a:ext cx="3710940" cy="582930"/>
            <a:chOff x="5349226" y="2010956"/>
            <a:chExt cx="4272984" cy="670899"/>
          </a:xfrm>
          <a:solidFill>
            <a:schemeClr val="bg1"/>
          </a:solidFill>
        </p:grpSpPr>
        <p:sp>
          <p:nvSpPr>
            <p:cNvPr id="39" name="燕尾形 18"/>
            <p:cNvSpPr/>
            <p:nvPr/>
          </p:nvSpPr>
          <p:spPr>
            <a:xfrm rot="10800000">
              <a:off x="5349226" y="2010956"/>
              <a:ext cx="4272984" cy="670899"/>
            </a:xfrm>
            <a:prstGeom prst="chevron">
              <a:avLst>
                <a:gd name="adj" fmla="val 6774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just">
                <a:lnSpc>
                  <a:spcPct val="120000"/>
                </a:lnSpc>
              </a:pPr>
              <a:endParaRPr lang="zh-CN" altLang="en-US" sz="132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TextBox 41"/>
            <p:cNvSpPr txBox="1"/>
            <p:nvPr/>
          </p:nvSpPr>
          <p:spPr>
            <a:xfrm>
              <a:off x="5786294" y="2162574"/>
              <a:ext cx="1961010" cy="38733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p>
              <a:pPr algn="just">
                <a:lnSpc>
                  <a:spcPct val="120000"/>
                </a:lnSpc>
              </a:pPr>
              <a:r>
                <a:rPr lang="zh-CN" altLang="en-US" sz="1325"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取得的成绩在此输入</a:t>
              </a:r>
              <a:endParaRPr lang="zh-CN" altLang="en-US" sz="1325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 flipH="1">
            <a:off x="5133975" y="3679190"/>
            <a:ext cx="1062990" cy="200660"/>
            <a:chOff x="7405" y="6226"/>
            <a:chExt cx="1674" cy="316"/>
          </a:xfrm>
        </p:grpSpPr>
        <p:sp>
          <p:nvSpPr>
            <p:cNvPr id="41" name="椭圆 40"/>
            <p:cNvSpPr/>
            <p:nvPr/>
          </p:nvSpPr>
          <p:spPr>
            <a:xfrm>
              <a:off x="7405" y="6226"/>
              <a:ext cx="317" cy="3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8959" y="6324"/>
              <a:ext cx="120" cy="1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44" name="直接连接符 43"/>
            <p:cNvCxnSpPr/>
            <p:nvPr/>
          </p:nvCxnSpPr>
          <p:spPr>
            <a:xfrm flipV="1">
              <a:off x="7782" y="6384"/>
              <a:ext cx="1237" cy="1"/>
            </a:xfrm>
            <a:prstGeom prst="line">
              <a:avLst/>
            </a:prstGeom>
            <a:ln>
              <a:solidFill>
                <a:schemeClr val="bg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文本框 45"/>
          <p:cNvSpPr txBox="1"/>
          <p:nvPr/>
        </p:nvSpPr>
        <p:spPr>
          <a:xfrm>
            <a:off x="2820035" y="2411730"/>
            <a:ext cx="289623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endParaRPr lang="zh-CN" altLang="en-US" sz="1600" dirty="0" smtClean="0">
              <a:solidFill>
                <a:schemeClr val="bg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  <a:p>
            <a:pPr algn="r"/>
            <a:r>
              <a:rPr lang="en-US" altLang="zh-CN" sz="1600" dirty="0" smtClean="0">
                <a:solidFill>
                  <a:schemeClr val="bg1"/>
                </a:solidFill>
                <a:effectLst/>
                <a:sym typeface="+mn-ea"/>
              </a:rPr>
              <a:t>Brief introduction and summary of your work </a:t>
            </a:r>
            <a:r>
              <a:rPr lang="en-US" altLang="zh-CN" sz="1600" dirty="0" smtClean="0">
                <a:solidFill>
                  <a:schemeClr val="bg1"/>
                </a:solidFill>
                <a:sym typeface="+mn-ea"/>
              </a:rPr>
              <a:t>,</a:t>
            </a:r>
            <a:endParaRPr lang="en-US" altLang="zh-CN" sz="1600" dirty="0" smtClean="0">
              <a:solidFill>
                <a:schemeClr val="bg1"/>
              </a:solidFill>
              <a:effectLst/>
            </a:endParaRPr>
          </a:p>
          <a:p>
            <a:pPr algn="r"/>
            <a:endParaRPr lang="en-US" altLang="zh-CN" sz="1600" dirty="0" smtClean="0">
              <a:solidFill>
                <a:schemeClr val="bg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6475730" y="3985895"/>
            <a:ext cx="289623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altLang="en-US" sz="1600" dirty="0" smtClean="0">
              <a:solidFill>
                <a:schemeClr val="bg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en-US" altLang="zh-CN" sz="1600" dirty="0" smtClean="0">
                <a:solidFill>
                  <a:schemeClr val="bg1"/>
                </a:solidFill>
                <a:effectLst/>
                <a:sym typeface="+mn-ea"/>
              </a:rPr>
              <a:t>Brief introduction and summary of your work </a:t>
            </a:r>
            <a:r>
              <a:rPr lang="en-US" altLang="zh-CN" sz="1600" dirty="0" smtClean="0">
                <a:solidFill>
                  <a:schemeClr val="bg1"/>
                </a:solidFill>
                <a:sym typeface="+mn-ea"/>
              </a:rPr>
              <a:t>,</a:t>
            </a:r>
            <a:endParaRPr lang="en-US" altLang="zh-CN" sz="1600" dirty="0" smtClean="0">
              <a:solidFill>
                <a:schemeClr val="bg1"/>
              </a:solidFill>
              <a:effectLst/>
            </a:endParaRPr>
          </a:p>
          <a:p>
            <a:pPr algn="l"/>
            <a:endParaRPr lang="en-US" altLang="zh-CN" sz="1600" dirty="0" smtClean="0">
              <a:solidFill>
                <a:schemeClr val="bg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2792095" y="5560060"/>
            <a:ext cx="289623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endParaRPr lang="zh-CN" altLang="en-US" sz="1600" dirty="0" smtClean="0">
              <a:solidFill>
                <a:schemeClr val="bg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  <a:p>
            <a:pPr algn="r"/>
            <a:r>
              <a:rPr lang="en-US" altLang="zh-CN" sz="1600" dirty="0" smtClean="0">
                <a:solidFill>
                  <a:schemeClr val="bg1"/>
                </a:solidFill>
                <a:effectLst/>
                <a:sym typeface="+mn-ea"/>
              </a:rPr>
              <a:t>Brief introduction and summary of your work </a:t>
            </a:r>
            <a:r>
              <a:rPr lang="en-US" altLang="zh-CN" sz="1600" dirty="0" smtClean="0">
                <a:solidFill>
                  <a:schemeClr val="bg1"/>
                </a:solidFill>
                <a:sym typeface="+mn-ea"/>
              </a:rPr>
              <a:t>,</a:t>
            </a:r>
            <a:endParaRPr lang="en-US" altLang="zh-CN" sz="1600" dirty="0" smtClean="0">
              <a:solidFill>
                <a:schemeClr val="bg1"/>
              </a:solidFill>
              <a:effectLst/>
            </a:endParaRPr>
          </a:p>
          <a:p>
            <a:pPr algn="r"/>
            <a:endParaRPr lang="en-US" altLang="zh-CN" sz="1600" dirty="0" smtClean="0">
              <a:solidFill>
                <a:schemeClr val="bg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2.xml><?xml version="1.0" encoding="utf-8"?>
<p:tagLst xmlns:p="http://schemas.openxmlformats.org/presentationml/2006/main">
  <p:tag name="PA" val="v4.2.2"/>
</p:tagLst>
</file>

<file path=ppt/tags/tag3.xml><?xml version="1.0" encoding="utf-8"?>
<p:tagLst xmlns:p="http://schemas.openxmlformats.org/presentationml/2006/main">
  <p:tag name="PA" val="v4.2.2"/>
</p:tagLst>
</file>

<file path=ppt/tags/tag4.xml><?xml version="1.0" encoding="utf-8"?>
<p:tagLst xmlns:p="http://schemas.openxmlformats.org/presentationml/2006/main">
  <p:tag name="PA" val="v4.2.2"/>
</p:tagLst>
</file>

<file path=ppt/tags/tag5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3564</Words>
  <Application>WPS 演示</Application>
  <PresentationFormat>宽屏</PresentationFormat>
  <Paragraphs>382</Paragraphs>
  <Slides>30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7" baseType="lpstr">
      <vt:lpstr>Arial</vt:lpstr>
      <vt:lpstr>宋体</vt:lpstr>
      <vt:lpstr>Wingdings</vt:lpstr>
      <vt:lpstr>微软雅黑</vt:lpstr>
      <vt:lpstr>Calibri</vt:lpstr>
      <vt:lpstr>Impact</vt:lpstr>
      <vt:lpstr>华文仿宋</vt:lpstr>
      <vt:lpstr>造字工房力黑（非商用）常规体</vt:lpstr>
      <vt:lpstr>Arial</vt:lpstr>
      <vt:lpstr>Wingdings</vt:lpstr>
      <vt:lpstr>Arial Unicode MS</vt:lpstr>
      <vt:lpstr>Calibri Light</vt:lpstr>
      <vt:lpstr>Gill Sans</vt:lpstr>
      <vt:lpstr>微软雅黑 Light</vt:lpstr>
      <vt:lpstr>等线</vt:lpstr>
      <vt:lpstr>Gill Sans MT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VULCAN</dc:creator>
  <cp:lastModifiedBy>沙皮</cp:lastModifiedBy>
  <cp:revision>75</cp:revision>
  <dcterms:created xsi:type="dcterms:W3CDTF">2018-12-17T07:12:00Z</dcterms:created>
  <dcterms:modified xsi:type="dcterms:W3CDTF">2019-11-18T03:50:09Z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RubyTemplateID">
    <vt:lpwstr>2</vt:lpwstr>
  </property>
  <property fmtid="{D5CDD505-2E9C-101B-9397-08002B2CF9AE}" pid="3" name="KSOProductBuildVer">
    <vt:lpwstr>2052-11.1.0.9175</vt:lpwstr>
  </property>
</Properties>
</file>