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9" r:id="rId3"/>
    <p:sldId id="296" r:id="rId5"/>
    <p:sldId id="258" r:id="rId6"/>
    <p:sldId id="265" r:id="rId7"/>
    <p:sldId id="264" r:id="rId8"/>
    <p:sldId id="261" r:id="rId9"/>
    <p:sldId id="267" r:id="rId10"/>
    <p:sldId id="270" r:id="rId11"/>
    <p:sldId id="269" r:id="rId12"/>
    <p:sldId id="268" r:id="rId13"/>
    <p:sldId id="276" r:id="rId14"/>
    <p:sldId id="279" r:id="rId15"/>
    <p:sldId id="281" r:id="rId16"/>
    <p:sldId id="294" r:id="rId17"/>
    <p:sldId id="282" r:id="rId18"/>
    <p:sldId id="283" r:id="rId19"/>
    <p:sldId id="284" r:id="rId20"/>
    <p:sldId id="298" r:id="rId21"/>
  </p:sldIdLst>
  <p:sldSz cx="9144000" cy="5143500" type="screen16x9"/>
  <p:notesSz cx="6858000" cy="9144000"/>
  <p:embeddedFontLst>
    <p:embeddedFont>
      <p:font typeface="迷你简大标宋" panose="03000509000000000000" pitchFamily="65" charset="-122"/>
      <p:regular r:id="rId26"/>
    </p:embeddedFont>
    <p:embeddedFont>
      <p:font typeface="微软雅黑" panose="020B0503020204020204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1pPr>
    <a:lvl2pPr marL="369570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2pPr>
    <a:lvl3pPr marL="739775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3pPr>
    <a:lvl4pPr marL="1109345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4pPr>
    <a:lvl5pPr marL="1479550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5pPr>
    <a:lvl6pPr marL="1849120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6pPr>
    <a:lvl7pPr marL="2218690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7pPr>
    <a:lvl8pPr marL="2588895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8pPr>
    <a:lvl9pPr marL="2958465" algn="l" defTabSz="739775" rtl="0" eaLnBrk="1" latinLnBrk="0" hangingPunct="1">
      <a:defRPr sz="147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FF"/>
    <a:srgbClr val="000000"/>
    <a:srgbClr val="081422"/>
    <a:srgbClr val="0066CC"/>
    <a:srgbClr val="1F497D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4" autoAdjust="0"/>
    <p:restoredTop sz="94660" autoAdjust="0"/>
  </p:normalViewPr>
  <p:slideViewPr>
    <p:cSldViewPr>
      <p:cViewPr>
        <p:scale>
          <a:sx n="62" d="100"/>
          <a:sy n="62" d="100"/>
        </p:scale>
        <p:origin x="2148" y="13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E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140768"/>
        <c:axId val="275141328"/>
      </c:barChart>
      <c:catAx>
        <c:axId val="2751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275141328"/>
        <c:crosses val="autoZero"/>
        <c:auto val="1"/>
        <c:lblAlgn val="ctr"/>
        <c:lblOffset val="100"/>
        <c:noMultiLvlLbl val="0"/>
      </c:catAx>
      <c:valAx>
        <c:axId val="27514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27514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0"/>
          <c:dPt>
            <c:idx val="0"/>
            <c:bubble3D val="0"/>
            <c:spPr>
              <a:solidFill>
                <a:srgbClr val="DE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200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0"/>
          <c:dPt>
            <c:idx val="0"/>
            <c:bubble3D val="0"/>
            <c:spPr>
              <a:solidFill>
                <a:srgbClr val="DE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1pPr>
    <a:lvl2pPr marL="369570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2pPr>
    <a:lvl3pPr marL="739775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3pPr>
    <a:lvl4pPr marL="1109345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4pPr>
    <a:lvl5pPr marL="1479550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5pPr>
    <a:lvl6pPr marL="1849120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6pPr>
    <a:lvl7pPr marL="2218690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7pPr>
    <a:lvl8pPr marL="2588895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8pPr>
    <a:lvl9pPr marL="2958465" algn="l" defTabSz="73977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0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34644" y="223985"/>
            <a:ext cx="8674712" cy="469553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1pPr>
            <a:lvl2pPr marL="35687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71374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107061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2748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8435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14122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49809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85432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6870" indent="0">
              <a:buNone/>
              <a:defRPr sz="1575" b="1"/>
            </a:lvl2pPr>
            <a:lvl3pPr marL="713740" indent="0">
              <a:buNone/>
              <a:defRPr sz="1425" b="1"/>
            </a:lvl3pPr>
            <a:lvl4pPr marL="1070610" indent="0">
              <a:buNone/>
              <a:defRPr sz="1275" b="1"/>
            </a:lvl4pPr>
            <a:lvl5pPr marL="1427480" indent="0">
              <a:buNone/>
              <a:defRPr sz="1275" b="1"/>
            </a:lvl5pPr>
            <a:lvl6pPr marL="1784350" indent="0">
              <a:buNone/>
              <a:defRPr sz="1275" b="1"/>
            </a:lvl6pPr>
            <a:lvl7pPr marL="2141220" indent="0">
              <a:buNone/>
              <a:defRPr sz="1275" b="1"/>
            </a:lvl7pPr>
            <a:lvl8pPr marL="2498090" indent="0">
              <a:buNone/>
              <a:defRPr sz="1275" b="1"/>
            </a:lvl8pPr>
            <a:lvl9pPr marL="2854325" indent="0">
              <a:buNone/>
              <a:defRPr sz="127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6870" indent="0">
              <a:buNone/>
              <a:defRPr sz="1575" b="1"/>
            </a:lvl2pPr>
            <a:lvl3pPr marL="713740" indent="0">
              <a:buNone/>
              <a:defRPr sz="1425" b="1"/>
            </a:lvl3pPr>
            <a:lvl4pPr marL="1070610" indent="0">
              <a:buNone/>
              <a:defRPr sz="1275" b="1"/>
            </a:lvl4pPr>
            <a:lvl5pPr marL="1427480" indent="0">
              <a:buNone/>
              <a:defRPr sz="1275" b="1"/>
            </a:lvl5pPr>
            <a:lvl6pPr marL="1784350" indent="0">
              <a:buNone/>
              <a:defRPr sz="1275" b="1"/>
            </a:lvl6pPr>
            <a:lvl7pPr marL="2141220" indent="0">
              <a:buNone/>
              <a:defRPr sz="1275" b="1"/>
            </a:lvl7pPr>
            <a:lvl8pPr marL="2498090" indent="0">
              <a:buNone/>
              <a:defRPr sz="1275" b="1"/>
            </a:lvl8pPr>
            <a:lvl9pPr marL="2854325" indent="0">
              <a:buNone/>
              <a:defRPr sz="127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8"/>
            <a:ext cx="4041775" cy="2963466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4" cy="871537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7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4" cy="3518297"/>
          </a:xfrm>
        </p:spPr>
        <p:txBody>
          <a:bodyPr/>
          <a:lstStyle>
            <a:lvl1pPr marL="0" indent="0">
              <a:buNone/>
              <a:defRPr sz="1125"/>
            </a:lvl1pPr>
            <a:lvl2pPr marL="356870" indent="0">
              <a:buNone/>
              <a:defRPr sz="900"/>
            </a:lvl2pPr>
            <a:lvl3pPr marL="713740" indent="0">
              <a:buNone/>
              <a:defRPr sz="750"/>
            </a:lvl3pPr>
            <a:lvl4pPr marL="1070610" indent="0">
              <a:buNone/>
              <a:defRPr sz="675"/>
            </a:lvl4pPr>
            <a:lvl5pPr marL="1427480" indent="0">
              <a:buNone/>
              <a:defRPr sz="675"/>
            </a:lvl5pPr>
            <a:lvl6pPr marL="1784350" indent="0">
              <a:buNone/>
              <a:defRPr sz="675"/>
            </a:lvl6pPr>
            <a:lvl7pPr marL="2141220" indent="0">
              <a:buNone/>
              <a:defRPr sz="675"/>
            </a:lvl7pPr>
            <a:lvl8pPr marL="2498090" indent="0">
              <a:buNone/>
              <a:defRPr sz="675"/>
            </a:lvl8pPr>
            <a:lvl9pPr marL="285432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3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2475"/>
            </a:lvl1pPr>
            <a:lvl2pPr marL="356870" indent="0">
              <a:buNone/>
              <a:defRPr sz="2175"/>
            </a:lvl2pPr>
            <a:lvl3pPr marL="713740" indent="0">
              <a:buNone/>
              <a:defRPr sz="1875"/>
            </a:lvl3pPr>
            <a:lvl4pPr marL="1070610" indent="0">
              <a:buNone/>
              <a:defRPr sz="1575"/>
            </a:lvl4pPr>
            <a:lvl5pPr marL="1427480" indent="0">
              <a:buNone/>
              <a:defRPr sz="1575"/>
            </a:lvl5pPr>
            <a:lvl6pPr marL="1784350" indent="0">
              <a:buNone/>
              <a:defRPr sz="1575"/>
            </a:lvl6pPr>
            <a:lvl7pPr marL="2141220" indent="0">
              <a:buNone/>
              <a:defRPr sz="1575"/>
            </a:lvl7pPr>
            <a:lvl8pPr marL="2498090" indent="0">
              <a:buNone/>
              <a:defRPr sz="1575"/>
            </a:lvl8pPr>
            <a:lvl9pPr marL="2854325" indent="0">
              <a:buNone/>
              <a:defRPr sz="15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25"/>
            </a:lvl1pPr>
            <a:lvl2pPr marL="356870" indent="0">
              <a:buNone/>
              <a:defRPr sz="900"/>
            </a:lvl2pPr>
            <a:lvl3pPr marL="713740" indent="0">
              <a:buNone/>
              <a:defRPr sz="750"/>
            </a:lvl3pPr>
            <a:lvl4pPr marL="1070610" indent="0">
              <a:buNone/>
              <a:defRPr sz="675"/>
            </a:lvl4pPr>
            <a:lvl5pPr marL="1427480" indent="0">
              <a:buNone/>
              <a:defRPr sz="675"/>
            </a:lvl5pPr>
            <a:lvl6pPr marL="1784350" indent="0">
              <a:buNone/>
              <a:defRPr sz="675"/>
            </a:lvl6pPr>
            <a:lvl7pPr marL="2141220" indent="0">
              <a:buNone/>
              <a:defRPr sz="675"/>
            </a:lvl7pPr>
            <a:lvl8pPr marL="2498090" indent="0">
              <a:buNone/>
              <a:defRPr sz="675"/>
            </a:lvl8pPr>
            <a:lvl9pPr marL="285432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1" cy="273844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ctr" defTabSz="713740" rtl="0" eaLnBrk="1" latinLnBrk="0" hangingPunct="1"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35" indent="-267335" algn="l" defTabSz="713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9755" indent="-222885" algn="l" defTabSz="713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49045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5915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62785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19655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676525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032760" indent="-178435" algn="l" defTabSz="713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687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374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7061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2748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8435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4122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98090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54325" algn="l" defTabSz="71374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4"/>
          <p:cNvSpPr txBox="1"/>
          <p:nvPr/>
        </p:nvSpPr>
        <p:spPr>
          <a:xfrm>
            <a:off x="5716247" y="664512"/>
            <a:ext cx="1927469" cy="33475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eaVert" wrap="square" lIns="68564" tIns="34282" rIns="68564" bIns="34282" numCol="1" spcCol="0" rtlCol="0" fromWordArt="0" anchor="t" anchorCtr="0" forceAA="0" compatLnSpc="1">
            <a:noAutofit/>
          </a:bodyPr>
          <a:lstStyle/>
          <a:p>
            <a:pPr>
              <a:lnSpc>
                <a:spcPts val="7500"/>
              </a:lnSpc>
            </a:pPr>
            <a:r>
              <a:rPr lang="zh-CN" altLang="en-US" sz="1079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勇</a:t>
            </a:r>
            <a:r>
              <a:rPr lang="zh-CN" altLang="en-US" sz="6600" kern="100" dirty="0">
                <a:solidFill>
                  <a:srgbClr val="DE0000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攀</a:t>
            </a:r>
            <a:endParaRPr lang="zh-CN" altLang="en-US" sz="900" kern="100" dirty="0">
              <a:latin typeface="迷你简大标宋" panose="03000509000000000000" pitchFamily="65" charset="-122"/>
              <a:ea typeface="迷你简大标宋" panose="03000509000000000000" pitchFamily="65" charset="-122"/>
              <a:cs typeface="Times New Roman" panose="02020603050405020304" pitchFamily="18" charset="0"/>
            </a:endParaRPr>
          </a:p>
          <a:p>
            <a:pPr indent="830580">
              <a:lnSpc>
                <a:spcPts val="7500"/>
              </a:lnSpc>
            </a:pPr>
            <a:r>
              <a:rPr lang="en-US" altLang="zh-CN" sz="862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en-US" sz="862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高</a:t>
            </a:r>
            <a:r>
              <a:rPr lang="zh-CN" altLang="en-US" sz="6600" kern="100" dirty="0">
                <a:solidFill>
                  <a:srgbClr val="DE0000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峰</a:t>
            </a:r>
            <a:endParaRPr lang="zh-CN" altLang="en-US" sz="900" kern="100" dirty="0">
              <a:latin typeface="迷你简大标宋" panose="03000509000000000000" pitchFamily="65" charset="-122"/>
              <a:ea typeface="迷你简大标宋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05 - He's a Pirat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19.831055" end="18103.869141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13350" y="4665122"/>
            <a:ext cx="457094" cy="4570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4852111" cy="51435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9" name="矩形 8"/>
          <p:cNvSpPr/>
          <p:nvPr/>
        </p:nvSpPr>
        <p:spPr>
          <a:xfrm>
            <a:off x="268357" y="223984"/>
            <a:ext cx="8607286" cy="469553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27" name="文本框 26"/>
          <p:cNvSpPr txBox="1"/>
          <p:nvPr/>
        </p:nvSpPr>
        <p:spPr>
          <a:xfrm>
            <a:off x="5470617" y="4512711"/>
            <a:ext cx="2917807" cy="3632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64" tIns="34282" rIns="68564" bIns="34282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950"/>
              </a:lnSpc>
            </a:pPr>
            <a:r>
              <a:rPr lang="zh-CN" altLang="en-US" sz="1200" kern="100" dirty="0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汇报人：</a:t>
            </a:r>
            <a:r>
              <a:rPr lang="en-US" sz="1200" kern="100" dirty="0" err="1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qzuser</a:t>
            </a:r>
            <a:r>
              <a:rPr lang="en-US" sz="1200" kern="100" dirty="0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    </a:t>
            </a:r>
            <a:r>
              <a:rPr lang="en-US" sz="1200" kern="100" dirty="0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   </a:t>
            </a:r>
            <a:r>
              <a:rPr lang="zh-CN" altLang="en-US" sz="1200" kern="100" dirty="0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汇报</a:t>
            </a:r>
            <a:r>
              <a:rPr lang="zh-CN" altLang="en-US" sz="1200" kern="100" dirty="0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时间：</a:t>
            </a:r>
            <a:r>
              <a:rPr lang="en-US" sz="1200" kern="100" dirty="0">
                <a:solidFill>
                  <a:sysClr val="windowText" lastClr="000000"/>
                </a:solidFill>
                <a:ea typeface="微软雅黑" panose="020B0503020204020204" charset="-122"/>
                <a:cs typeface="Times New Roman" panose="02020603050405020304"/>
              </a:rPr>
              <a:t>20XX.X.20</a:t>
            </a:r>
            <a:endParaRPr lang="zh-CN" altLang="en-US" sz="785" kern="100" dirty="0">
              <a:solidFill>
                <a:sysClr val="windowText" lastClr="000000"/>
              </a:solidFill>
              <a:ea typeface="宋体" panose="02010600030101010101" pitchFamily="2" charset="-122"/>
              <a:cs typeface="Times New Roman" panose="020206030504050203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959" y="1326399"/>
            <a:ext cx="782893" cy="438175"/>
            <a:chOff x="-177033" y="-93597"/>
            <a:chExt cx="972817" cy="544606"/>
          </a:xfrm>
          <a:effectLst/>
        </p:grpSpPr>
        <p:cxnSp>
          <p:nvCxnSpPr>
            <p:cNvPr id="16" name="直接连接符 15"/>
            <p:cNvCxnSpPr/>
            <p:nvPr/>
          </p:nvCxnSpPr>
          <p:spPr>
            <a:xfrm>
              <a:off x="-177033" y="-93597"/>
              <a:ext cx="726141" cy="54460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93614" y="67768"/>
              <a:ext cx="502170" cy="37651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586017" y="2843272"/>
            <a:ext cx="530282" cy="258202"/>
            <a:chOff x="142733" y="975491"/>
            <a:chExt cx="1324117" cy="644935"/>
          </a:xfrm>
          <a:effectLst/>
        </p:grpSpPr>
        <p:cxnSp>
          <p:nvCxnSpPr>
            <p:cNvPr id="14" name="直接连接符 13"/>
            <p:cNvCxnSpPr/>
            <p:nvPr/>
          </p:nvCxnSpPr>
          <p:spPr>
            <a:xfrm>
              <a:off x="142733" y="975491"/>
              <a:ext cx="726141" cy="5446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64680" y="1243907"/>
              <a:ext cx="502170" cy="3765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4"/>
          <p:cNvSpPr txBox="1"/>
          <p:nvPr/>
        </p:nvSpPr>
        <p:spPr>
          <a:xfrm>
            <a:off x="1818331" y="4665122"/>
            <a:ext cx="2753669" cy="282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64" tIns="34282" rIns="68564" bIns="34282" numCol="1" spcCol="0" rtlCol="0" fromWordArt="0" anchor="t" anchorCtr="0" forceAA="0" compatLnSpc="1">
            <a:noAutofit/>
          </a:bodyPr>
          <a:lstStyle/>
          <a:p>
            <a:r>
              <a:rPr lang="en-US" altLang="zh-CN" sz="1800" kern="100" dirty="0">
                <a:solidFill>
                  <a:schemeClr val="bg1">
                    <a:lumMod val="85000"/>
                  </a:schemeClr>
                </a:solidFill>
                <a:effectLst>
                  <a:outerShdw blurRad="50800" dist="101600" dir="2700000" algn="tl">
                    <a:srgbClr val="000000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SUMMARY PLAN 20XX</a:t>
            </a:r>
            <a:endParaRPr lang="zh-CN" altLang="en-US" sz="1800" kern="1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19517" y="3035705"/>
            <a:ext cx="937704" cy="922413"/>
          </a:xfrm>
          <a:prstGeom prst="roundRect">
            <a:avLst>
              <a:gd name="adj" fmla="val 5122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26" name="TextBox 53"/>
          <p:cNvSpPr txBox="1"/>
          <p:nvPr/>
        </p:nvSpPr>
        <p:spPr>
          <a:xfrm>
            <a:off x="6857300" y="3044383"/>
            <a:ext cx="935038" cy="9230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7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lang="en-US" altLang="zh-CN" sz="270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7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计划</a:t>
            </a:r>
            <a:endParaRPr lang="zh-CN" altLang="zh-CN" sz="270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ripple dir="l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82"/>
          <p:cNvSpPr/>
          <p:nvPr/>
        </p:nvSpPr>
        <p:spPr>
          <a:xfrm>
            <a:off x="1106999" y="1569881"/>
            <a:ext cx="1001760" cy="1002020"/>
          </a:xfrm>
          <a:prstGeom prst="ellipse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57" tIns="43379" rIns="86757" bIns="43379" rtlCol="0" anchor="ctr"/>
          <a:lstStyle/>
          <a:p>
            <a:pPr algn="ctr"/>
            <a:endParaRPr lang="bg-BG" sz="1105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Freeform 3"/>
          <p:cNvSpPr>
            <a:spLocks noChangeArrowheads="1"/>
          </p:cNvSpPr>
          <p:nvPr/>
        </p:nvSpPr>
        <p:spPr bwMode="auto">
          <a:xfrm>
            <a:off x="1375153" y="1865327"/>
            <a:ext cx="480918" cy="38728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rgbClr val="DE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5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Oval 77"/>
          <p:cNvSpPr/>
          <p:nvPr/>
        </p:nvSpPr>
        <p:spPr>
          <a:xfrm>
            <a:off x="6852460" y="1570047"/>
            <a:ext cx="1001760" cy="1002020"/>
          </a:xfrm>
          <a:prstGeom prst="ellipse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57" tIns="43379" rIns="86757" bIns="43379" rtlCol="0" anchor="ctr"/>
          <a:lstStyle/>
          <a:p>
            <a:pPr algn="ctr"/>
            <a:endParaRPr lang="bg-BG" sz="1105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Freeform 22"/>
          <p:cNvSpPr>
            <a:spLocks noChangeArrowheads="1"/>
          </p:cNvSpPr>
          <p:nvPr/>
        </p:nvSpPr>
        <p:spPr bwMode="auto">
          <a:xfrm>
            <a:off x="7140407" y="1839659"/>
            <a:ext cx="446872" cy="44687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rgbClr val="DE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5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Oval 73"/>
          <p:cNvSpPr/>
          <p:nvPr/>
        </p:nvSpPr>
        <p:spPr>
          <a:xfrm>
            <a:off x="4927836" y="1565980"/>
            <a:ext cx="1001760" cy="1002020"/>
          </a:xfrm>
          <a:prstGeom prst="ellipse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57" tIns="43379" rIns="86757" bIns="43379" rtlCol="0" anchor="ctr"/>
          <a:lstStyle/>
          <a:p>
            <a:pPr algn="ctr"/>
            <a:endParaRPr lang="bg-BG" sz="1105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Freeform 101"/>
          <p:cNvSpPr>
            <a:spLocks noChangeArrowheads="1"/>
          </p:cNvSpPr>
          <p:nvPr/>
        </p:nvSpPr>
        <p:spPr bwMode="auto">
          <a:xfrm>
            <a:off x="5219606" y="1869471"/>
            <a:ext cx="480918" cy="370262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DE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5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Oval 60"/>
          <p:cNvSpPr/>
          <p:nvPr/>
        </p:nvSpPr>
        <p:spPr>
          <a:xfrm>
            <a:off x="2989445" y="1563638"/>
            <a:ext cx="1001758" cy="1002020"/>
          </a:xfrm>
          <a:prstGeom prst="ellipse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57" tIns="43379" rIns="86757" bIns="43379" rtlCol="0" anchor="ctr"/>
          <a:lstStyle/>
          <a:p>
            <a:pPr algn="ctr"/>
            <a:endParaRPr lang="bg-BG" sz="1105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Freeform 104"/>
          <p:cNvSpPr>
            <a:spLocks noChangeArrowheads="1"/>
          </p:cNvSpPr>
          <p:nvPr/>
        </p:nvSpPr>
        <p:spPr bwMode="auto">
          <a:xfrm>
            <a:off x="3259010" y="1880642"/>
            <a:ext cx="480922" cy="323450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rgbClr val="DE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5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611560" y="2803329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748489" y="3091896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2505585" y="2803331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2642515" y="3091896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4445098" y="2803331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4582028" y="3091896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Text Placeholder 7"/>
          <p:cNvSpPr txBox="1"/>
          <p:nvPr/>
        </p:nvSpPr>
        <p:spPr>
          <a:xfrm>
            <a:off x="6393985" y="2803331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6530915" y="3091896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工作完成情况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7505" y="370617"/>
            <a:ext cx="8328992" cy="440226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6" name="TextBox 14"/>
          <p:cNvSpPr txBox="1"/>
          <p:nvPr/>
        </p:nvSpPr>
        <p:spPr>
          <a:xfrm>
            <a:off x="2159246" y="2792058"/>
            <a:ext cx="4825508" cy="4732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在此输入相关文字，在此输入相关文字，在此输入相关文字， 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8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7736" y="1545873"/>
            <a:ext cx="2688528" cy="53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PART 03</a:t>
            </a:r>
            <a:endParaRPr lang="en-US" altLang="zh-CN" sz="36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1377826" y="2031817"/>
            <a:ext cx="6388352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工作成果展示</a:t>
            </a:r>
            <a:endParaRPr lang="zh-CN" altLang="zh-CN" sz="450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38138" y="1005940"/>
            <a:ext cx="782893" cy="438175"/>
            <a:chOff x="-177033" y="-93597"/>
            <a:chExt cx="972817" cy="544606"/>
          </a:xfrm>
          <a:effectLst/>
        </p:grpSpPr>
        <p:cxnSp>
          <p:nvCxnSpPr>
            <p:cNvPr id="10" name="直接连接符 9"/>
            <p:cNvCxnSpPr/>
            <p:nvPr/>
          </p:nvCxnSpPr>
          <p:spPr>
            <a:xfrm>
              <a:off x="-177033" y="-93597"/>
              <a:ext cx="726141" cy="54460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93614" y="67768"/>
              <a:ext cx="502170" cy="37651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165928" y="3295429"/>
            <a:ext cx="530282" cy="258202"/>
            <a:chOff x="142733" y="975491"/>
            <a:chExt cx="1324117" cy="644935"/>
          </a:xfrm>
          <a:effectLst/>
        </p:grpSpPr>
        <p:cxnSp>
          <p:nvCxnSpPr>
            <p:cNvPr id="16" name="直接连接符 15"/>
            <p:cNvCxnSpPr/>
            <p:nvPr/>
          </p:nvCxnSpPr>
          <p:spPr>
            <a:xfrm>
              <a:off x="142733" y="975491"/>
              <a:ext cx="726141" cy="5446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64680" y="1243907"/>
              <a:ext cx="502170" cy="3765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工作成果展示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16016" y="1419622"/>
            <a:ext cx="3600400" cy="28083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710722" y="1275606"/>
          <a:ext cx="135697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5" name="图表 34"/>
          <p:cNvGraphicFramePr/>
          <p:nvPr/>
        </p:nvGraphicFramePr>
        <p:xfrm>
          <a:off x="2213743" y="1275606"/>
          <a:ext cx="135697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15"/>
          <p:cNvSpPr txBox="1"/>
          <p:nvPr/>
        </p:nvSpPr>
        <p:spPr>
          <a:xfrm>
            <a:off x="2270133" y="1789600"/>
            <a:ext cx="124419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50%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762660" y="1789600"/>
            <a:ext cx="124419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5%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762660" y="3304604"/>
            <a:ext cx="388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，在此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851170" y="3016572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10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210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899592" y="2566037"/>
            <a:ext cx="1008112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</a:t>
            </a: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endParaRPr lang="zh-CN" alt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2388174" y="2566037"/>
            <a:ext cx="1008112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</a:t>
            </a: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endParaRPr lang="zh-CN" alt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1423013" y="1367926"/>
            <a:ext cx="1380028" cy="2645682"/>
          </a:xfrm>
          <a:prstGeom prst="roundRect">
            <a:avLst>
              <a:gd name="adj" fmla="val 7079"/>
            </a:avLst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26" name="TextBox 46"/>
          <p:cNvSpPr txBox="1"/>
          <p:nvPr/>
        </p:nvSpPr>
        <p:spPr>
          <a:xfrm>
            <a:off x="1462969" y="1537752"/>
            <a:ext cx="1344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zh-CN" sz="15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34365" y="1852093"/>
            <a:ext cx="1187857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546868" y="3003798"/>
            <a:ext cx="1132314" cy="859307"/>
          </a:xfrm>
          <a:prstGeom prst="roundRect">
            <a:avLst>
              <a:gd name="adj" fmla="val 5468"/>
            </a:avLst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29" name="圆角矩形 28"/>
          <p:cNvSpPr/>
          <p:nvPr/>
        </p:nvSpPr>
        <p:spPr>
          <a:xfrm>
            <a:off x="3080243" y="1367926"/>
            <a:ext cx="1380028" cy="2645682"/>
          </a:xfrm>
          <a:prstGeom prst="roundRect">
            <a:avLst>
              <a:gd name="adj" fmla="val 7079"/>
            </a:avLst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30" name="TextBox 46"/>
          <p:cNvSpPr txBox="1"/>
          <p:nvPr/>
        </p:nvSpPr>
        <p:spPr>
          <a:xfrm>
            <a:off x="3120198" y="1537752"/>
            <a:ext cx="1344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zh-CN" sz="15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3191594" y="1852093"/>
            <a:ext cx="1187857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204098" y="3003798"/>
            <a:ext cx="1132314" cy="859307"/>
          </a:xfrm>
          <a:prstGeom prst="roundRect">
            <a:avLst>
              <a:gd name="adj" fmla="val 5468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33" name="圆角矩形 32"/>
          <p:cNvSpPr/>
          <p:nvPr/>
        </p:nvSpPr>
        <p:spPr>
          <a:xfrm>
            <a:off x="4732933" y="1367926"/>
            <a:ext cx="1380028" cy="2645682"/>
          </a:xfrm>
          <a:prstGeom prst="roundRect">
            <a:avLst>
              <a:gd name="adj" fmla="val 7079"/>
            </a:avLst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35" name="TextBox 46"/>
          <p:cNvSpPr txBox="1"/>
          <p:nvPr/>
        </p:nvSpPr>
        <p:spPr>
          <a:xfrm>
            <a:off x="4772888" y="1537752"/>
            <a:ext cx="1344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zh-CN" sz="15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4844284" y="1852093"/>
            <a:ext cx="1187857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856787" y="3003798"/>
            <a:ext cx="1132314" cy="859307"/>
          </a:xfrm>
          <a:prstGeom prst="roundRect">
            <a:avLst>
              <a:gd name="adj" fmla="val 5468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47" name="圆角矩形 46"/>
          <p:cNvSpPr/>
          <p:nvPr/>
        </p:nvSpPr>
        <p:spPr>
          <a:xfrm>
            <a:off x="6336422" y="1367926"/>
            <a:ext cx="1380028" cy="2645682"/>
          </a:xfrm>
          <a:prstGeom prst="roundRect">
            <a:avLst>
              <a:gd name="adj" fmla="val 7079"/>
            </a:avLst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48" name="TextBox 46"/>
          <p:cNvSpPr txBox="1"/>
          <p:nvPr/>
        </p:nvSpPr>
        <p:spPr>
          <a:xfrm>
            <a:off x="6376377" y="1537752"/>
            <a:ext cx="1344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zh-CN" sz="15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447773" y="1852093"/>
            <a:ext cx="1187857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6460277" y="3003798"/>
            <a:ext cx="1132314" cy="859307"/>
          </a:xfrm>
          <a:prstGeom prst="roundRect">
            <a:avLst>
              <a:gd name="adj" fmla="val 5468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51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工作成果展示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直接连接符 75"/>
          <p:cNvCxnSpPr/>
          <p:nvPr/>
        </p:nvCxnSpPr>
        <p:spPr>
          <a:xfrm flipH="1" flipV="1">
            <a:off x="2148872" y="2492274"/>
            <a:ext cx="963708" cy="485322"/>
          </a:xfrm>
          <a:prstGeom prst="line">
            <a:avLst/>
          </a:prstGeom>
          <a:ln w="9525">
            <a:solidFill>
              <a:srgbClr val="DE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3944514" y="2490268"/>
            <a:ext cx="1069583" cy="482368"/>
          </a:xfrm>
          <a:prstGeom prst="line">
            <a:avLst/>
          </a:prstGeom>
          <a:ln w="9525">
            <a:solidFill>
              <a:srgbClr val="DE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764735" y="2490270"/>
            <a:ext cx="1145837" cy="636551"/>
          </a:xfrm>
          <a:prstGeom prst="line">
            <a:avLst/>
          </a:prstGeom>
          <a:ln w="9525">
            <a:solidFill>
              <a:srgbClr val="DE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990020" y="2531888"/>
            <a:ext cx="1054090" cy="1054090"/>
          </a:xfrm>
          <a:prstGeom prst="ellipse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b="1"/>
          </a:p>
        </p:txBody>
      </p:sp>
      <p:grpSp>
        <p:nvGrpSpPr>
          <p:cNvPr id="8" name="组合 7"/>
          <p:cNvGrpSpPr/>
          <p:nvPr/>
        </p:nvGrpSpPr>
        <p:grpSpPr>
          <a:xfrm>
            <a:off x="3351556" y="2808821"/>
            <a:ext cx="386949" cy="525538"/>
            <a:chOff x="4212240" y="3911125"/>
            <a:chExt cx="516052" cy="700880"/>
          </a:xfrm>
          <a:solidFill>
            <a:srgbClr val="DE0000"/>
          </a:solidFill>
        </p:grpSpPr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4212240" y="3911125"/>
              <a:ext cx="419979" cy="699050"/>
            </a:xfrm>
            <a:custGeom>
              <a:avLst/>
              <a:gdLst>
                <a:gd name="T0" fmla="*/ 170 w 192"/>
                <a:gd name="T1" fmla="*/ 0 h 320"/>
                <a:gd name="T2" fmla="*/ 23 w 192"/>
                <a:gd name="T3" fmla="*/ 0 h 320"/>
                <a:gd name="T4" fmla="*/ 0 w 192"/>
                <a:gd name="T5" fmla="*/ 21 h 320"/>
                <a:gd name="T6" fmla="*/ 0 w 192"/>
                <a:gd name="T7" fmla="*/ 299 h 320"/>
                <a:gd name="T8" fmla="*/ 23 w 192"/>
                <a:gd name="T9" fmla="*/ 320 h 320"/>
                <a:gd name="T10" fmla="*/ 170 w 192"/>
                <a:gd name="T11" fmla="*/ 320 h 320"/>
                <a:gd name="T12" fmla="*/ 192 w 192"/>
                <a:gd name="T13" fmla="*/ 299 h 320"/>
                <a:gd name="T14" fmla="*/ 192 w 192"/>
                <a:gd name="T15" fmla="*/ 21 h 320"/>
                <a:gd name="T16" fmla="*/ 170 w 192"/>
                <a:gd name="T17" fmla="*/ 0 h 320"/>
                <a:gd name="T18" fmla="*/ 62 w 192"/>
                <a:gd name="T19" fmla="*/ 297 h 320"/>
                <a:gd name="T20" fmla="*/ 18 w 192"/>
                <a:gd name="T21" fmla="*/ 297 h 320"/>
                <a:gd name="T22" fmla="*/ 18 w 192"/>
                <a:gd name="T23" fmla="*/ 280 h 320"/>
                <a:gd name="T24" fmla="*/ 62 w 192"/>
                <a:gd name="T25" fmla="*/ 280 h 320"/>
                <a:gd name="T26" fmla="*/ 62 w 192"/>
                <a:gd name="T27" fmla="*/ 297 h 320"/>
                <a:gd name="T28" fmla="*/ 175 w 192"/>
                <a:gd name="T29" fmla="*/ 297 h 320"/>
                <a:gd name="T30" fmla="*/ 130 w 192"/>
                <a:gd name="T31" fmla="*/ 297 h 320"/>
                <a:gd name="T32" fmla="*/ 130 w 192"/>
                <a:gd name="T33" fmla="*/ 280 h 320"/>
                <a:gd name="T34" fmla="*/ 175 w 192"/>
                <a:gd name="T35" fmla="*/ 280 h 320"/>
                <a:gd name="T36" fmla="*/ 175 w 192"/>
                <a:gd name="T37" fmla="*/ 297 h 320"/>
                <a:gd name="T38" fmla="*/ 175 w 192"/>
                <a:gd name="T39" fmla="*/ 252 h 320"/>
                <a:gd name="T40" fmla="*/ 18 w 192"/>
                <a:gd name="T41" fmla="*/ 252 h 320"/>
                <a:gd name="T42" fmla="*/ 18 w 192"/>
                <a:gd name="T43" fmla="*/ 29 h 320"/>
                <a:gd name="T44" fmla="*/ 175 w 192"/>
                <a:gd name="T45" fmla="*/ 29 h 320"/>
                <a:gd name="T46" fmla="*/ 175 w 192"/>
                <a:gd name="T47" fmla="*/ 2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320">
                  <a:moveTo>
                    <a:pt x="17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1"/>
                    <a:pt x="11" y="320"/>
                    <a:pt x="23" y="320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82" y="320"/>
                    <a:pt x="192" y="311"/>
                    <a:pt x="192" y="299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10"/>
                    <a:pt x="182" y="0"/>
                    <a:pt x="170" y="0"/>
                  </a:cubicBezTo>
                  <a:close/>
                  <a:moveTo>
                    <a:pt x="62" y="297"/>
                  </a:moveTo>
                  <a:cubicBezTo>
                    <a:pt x="18" y="297"/>
                    <a:pt x="18" y="297"/>
                    <a:pt x="18" y="297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62" y="280"/>
                    <a:pt x="62" y="280"/>
                    <a:pt x="62" y="280"/>
                  </a:cubicBezTo>
                  <a:lnTo>
                    <a:pt x="62" y="297"/>
                  </a:lnTo>
                  <a:close/>
                  <a:moveTo>
                    <a:pt x="175" y="297"/>
                  </a:moveTo>
                  <a:cubicBezTo>
                    <a:pt x="130" y="297"/>
                    <a:pt x="130" y="297"/>
                    <a:pt x="130" y="297"/>
                  </a:cubicBezTo>
                  <a:cubicBezTo>
                    <a:pt x="130" y="280"/>
                    <a:pt x="130" y="280"/>
                    <a:pt x="130" y="280"/>
                  </a:cubicBezTo>
                  <a:cubicBezTo>
                    <a:pt x="175" y="280"/>
                    <a:pt x="175" y="280"/>
                    <a:pt x="175" y="280"/>
                  </a:cubicBezTo>
                  <a:lnTo>
                    <a:pt x="175" y="297"/>
                  </a:lnTo>
                  <a:close/>
                  <a:moveTo>
                    <a:pt x="175" y="252"/>
                  </a:moveTo>
                  <a:cubicBezTo>
                    <a:pt x="18" y="252"/>
                    <a:pt x="18" y="252"/>
                    <a:pt x="18" y="25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5" y="29"/>
                    <a:pt x="175" y="29"/>
                    <a:pt x="175" y="29"/>
                  </a:cubicBezTo>
                  <a:lnTo>
                    <a:pt x="175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4673393" y="4060268"/>
              <a:ext cx="54899" cy="61304"/>
            </a:xfrm>
            <a:custGeom>
              <a:avLst/>
              <a:gdLst>
                <a:gd name="T0" fmla="*/ 24 w 25"/>
                <a:gd name="T1" fmla="*/ 12 h 28"/>
                <a:gd name="T2" fmla="*/ 13 w 25"/>
                <a:gd name="T3" fmla="*/ 0 h 28"/>
                <a:gd name="T4" fmla="*/ 1 w 25"/>
                <a:gd name="T5" fmla="*/ 12 h 28"/>
                <a:gd name="T6" fmla="*/ 0 w 25"/>
                <a:gd name="T7" fmla="*/ 16 h 28"/>
                <a:gd name="T8" fmla="*/ 0 w 25"/>
                <a:gd name="T9" fmla="*/ 28 h 28"/>
                <a:gd name="T10" fmla="*/ 25 w 25"/>
                <a:gd name="T11" fmla="*/ 28 h 28"/>
                <a:gd name="T12" fmla="*/ 25 w 25"/>
                <a:gd name="T13" fmla="*/ 16 h 28"/>
                <a:gd name="T14" fmla="*/ 24 w 25"/>
                <a:gd name="T1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24" y="12"/>
                  </a:moveTo>
                  <a:cubicBezTo>
                    <a:pt x="22" y="2"/>
                    <a:pt x="18" y="0"/>
                    <a:pt x="13" y="0"/>
                  </a:cubicBezTo>
                  <a:cubicBezTo>
                    <a:pt x="7" y="0"/>
                    <a:pt x="3" y="2"/>
                    <a:pt x="1" y="12"/>
                  </a:cubicBezTo>
                  <a:cubicBezTo>
                    <a:pt x="1" y="14"/>
                    <a:pt x="0" y="14"/>
                    <a:pt x="0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5" y="14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4673393" y="4345744"/>
              <a:ext cx="54899" cy="196722"/>
            </a:xfrm>
            <a:custGeom>
              <a:avLst/>
              <a:gdLst>
                <a:gd name="T0" fmla="*/ 0 w 25"/>
                <a:gd name="T1" fmla="*/ 76 h 90"/>
                <a:gd name="T2" fmla="*/ 2 w 25"/>
                <a:gd name="T3" fmla="*/ 84 h 90"/>
                <a:gd name="T4" fmla="*/ 2 w 25"/>
                <a:gd name="T5" fmla="*/ 84 h 90"/>
                <a:gd name="T6" fmla="*/ 3 w 25"/>
                <a:gd name="T7" fmla="*/ 90 h 90"/>
                <a:gd name="T8" fmla="*/ 22 w 25"/>
                <a:gd name="T9" fmla="*/ 90 h 90"/>
                <a:gd name="T10" fmla="*/ 24 w 25"/>
                <a:gd name="T11" fmla="*/ 84 h 90"/>
                <a:gd name="T12" fmla="*/ 24 w 25"/>
                <a:gd name="T13" fmla="*/ 84 h 90"/>
                <a:gd name="T14" fmla="*/ 25 w 25"/>
                <a:gd name="T15" fmla="*/ 76 h 90"/>
                <a:gd name="T16" fmla="*/ 25 w 25"/>
                <a:gd name="T17" fmla="*/ 0 h 90"/>
                <a:gd name="T18" fmla="*/ 0 w 25"/>
                <a:gd name="T19" fmla="*/ 0 h 90"/>
                <a:gd name="T20" fmla="*/ 0 w 25"/>
                <a:gd name="T21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90">
                  <a:moveTo>
                    <a:pt x="0" y="76"/>
                  </a:moveTo>
                  <a:cubicBezTo>
                    <a:pt x="0" y="79"/>
                    <a:pt x="1" y="82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2"/>
                    <a:pt x="25" y="79"/>
                    <a:pt x="25" y="7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4673393" y="4136212"/>
              <a:ext cx="54899" cy="19489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5" name="Freeform 43"/>
            <p:cNvSpPr/>
            <p:nvPr/>
          </p:nvSpPr>
          <p:spPr bwMode="auto">
            <a:xfrm>
              <a:off x="4684373" y="4555276"/>
              <a:ext cx="34769" cy="56729"/>
            </a:xfrm>
            <a:custGeom>
              <a:avLst/>
              <a:gdLst>
                <a:gd name="T0" fmla="*/ 6 w 16"/>
                <a:gd name="T1" fmla="*/ 24 h 26"/>
                <a:gd name="T2" fmla="*/ 9 w 16"/>
                <a:gd name="T3" fmla="*/ 24 h 26"/>
                <a:gd name="T4" fmla="*/ 16 w 16"/>
                <a:gd name="T5" fmla="*/ 0 h 26"/>
                <a:gd name="T6" fmla="*/ 0 w 16"/>
                <a:gd name="T7" fmla="*/ 0 h 26"/>
                <a:gd name="T8" fmla="*/ 6 w 1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6" y="24"/>
                  </a:moveTo>
                  <a:cubicBezTo>
                    <a:pt x="6" y="25"/>
                    <a:pt x="8" y="26"/>
                    <a:pt x="9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4300079" y="4291759"/>
              <a:ext cx="63134" cy="86924"/>
            </a:xfrm>
            <a:custGeom>
              <a:avLst/>
              <a:gdLst>
                <a:gd name="T0" fmla="*/ 3 w 29"/>
                <a:gd name="T1" fmla="*/ 40 h 40"/>
                <a:gd name="T2" fmla="*/ 26 w 29"/>
                <a:gd name="T3" fmla="*/ 40 h 40"/>
                <a:gd name="T4" fmla="*/ 29 w 29"/>
                <a:gd name="T5" fmla="*/ 37 h 40"/>
                <a:gd name="T6" fmla="*/ 29 w 29"/>
                <a:gd name="T7" fmla="*/ 3 h 40"/>
                <a:gd name="T8" fmla="*/ 26 w 29"/>
                <a:gd name="T9" fmla="*/ 0 h 40"/>
                <a:gd name="T10" fmla="*/ 3 w 29"/>
                <a:gd name="T11" fmla="*/ 0 h 40"/>
                <a:gd name="T12" fmla="*/ 0 w 29"/>
                <a:gd name="T13" fmla="*/ 3 h 40"/>
                <a:gd name="T14" fmla="*/ 0 w 29"/>
                <a:gd name="T15" fmla="*/ 37 h 40"/>
                <a:gd name="T16" fmla="*/ 3 w 2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0">
                  <a:moveTo>
                    <a:pt x="3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40"/>
                    <a:pt x="29" y="39"/>
                    <a:pt x="29" y="3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7" name="Freeform 45"/>
            <p:cNvSpPr/>
            <p:nvPr/>
          </p:nvSpPr>
          <p:spPr bwMode="auto">
            <a:xfrm>
              <a:off x="4391577" y="4267055"/>
              <a:ext cx="61304" cy="111628"/>
            </a:xfrm>
            <a:custGeom>
              <a:avLst/>
              <a:gdLst>
                <a:gd name="T0" fmla="*/ 2 w 28"/>
                <a:gd name="T1" fmla="*/ 51 h 51"/>
                <a:gd name="T2" fmla="*/ 26 w 28"/>
                <a:gd name="T3" fmla="*/ 51 h 51"/>
                <a:gd name="T4" fmla="*/ 28 w 28"/>
                <a:gd name="T5" fmla="*/ 48 h 51"/>
                <a:gd name="T6" fmla="*/ 28 w 28"/>
                <a:gd name="T7" fmla="*/ 2 h 51"/>
                <a:gd name="T8" fmla="*/ 26 w 28"/>
                <a:gd name="T9" fmla="*/ 0 h 51"/>
                <a:gd name="T10" fmla="*/ 2 w 28"/>
                <a:gd name="T11" fmla="*/ 0 h 51"/>
                <a:gd name="T12" fmla="*/ 0 w 28"/>
                <a:gd name="T13" fmla="*/ 2 h 51"/>
                <a:gd name="T14" fmla="*/ 0 w 28"/>
                <a:gd name="T15" fmla="*/ 48 h 51"/>
                <a:gd name="T16" fmla="*/ 2 w 28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8" y="50"/>
                    <a:pt x="28" y="4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8" name="Freeform 46"/>
            <p:cNvSpPr/>
            <p:nvPr/>
          </p:nvSpPr>
          <p:spPr bwMode="auto">
            <a:xfrm>
              <a:off x="4481246" y="4213071"/>
              <a:ext cx="63134" cy="165613"/>
            </a:xfrm>
            <a:custGeom>
              <a:avLst/>
              <a:gdLst>
                <a:gd name="T0" fmla="*/ 3 w 29"/>
                <a:gd name="T1" fmla="*/ 76 h 76"/>
                <a:gd name="T2" fmla="*/ 26 w 29"/>
                <a:gd name="T3" fmla="*/ 76 h 76"/>
                <a:gd name="T4" fmla="*/ 29 w 29"/>
                <a:gd name="T5" fmla="*/ 73 h 76"/>
                <a:gd name="T6" fmla="*/ 29 w 29"/>
                <a:gd name="T7" fmla="*/ 2 h 76"/>
                <a:gd name="T8" fmla="*/ 26 w 29"/>
                <a:gd name="T9" fmla="*/ 0 h 76"/>
                <a:gd name="T10" fmla="*/ 3 w 29"/>
                <a:gd name="T11" fmla="*/ 0 h 76"/>
                <a:gd name="T12" fmla="*/ 0 w 29"/>
                <a:gd name="T13" fmla="*/ 2 h 76"/>
                <a:gd name="T14" fmla="*/ 0 w 29"/>
                <a:gd name="T15" fmla="*/ 73 h 76"/>
                <a:gd name="T16" fmla="*/ 3 w 29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6">
                  <a:moveTo>
                    <a:pt x="3" y="76"/>
                  </a:moveTo>
                  <a:cubicBezTo>
                    <a:pt x="26" y="76"/>
                    <a:pt x="26" y="76"/>
                    <a:pt x="26" y="76"/>
                  </a:cubicBezTo>
                  <a:cubicBezTo>
                    <a:pt x="28" y="76"/>
                    <a:pt x="29" y="75"/>
                    <a:pt x="29" y="7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1" y="76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69" name="Freeform 47"/>
            <p:cNvSpPr/>
            <p:nvPr/>
          </p:nvSpPr>
          <p:spPr bwMode="auto">
            <a:xfrm>
              <a:off x="4300079" y="4071248"/>
              <a:ext cx="259856" cy="193977"/>
            </a:xfrm>
            <a:custGeom>
              <a:avLst/>
              <a:gdLst>
                <a:gd name="T0" fmla="*/ 114 w 119"/>
                <a:gd name="T1" fmla="*/ 8 h 89"/>
                <a:gd name="T2" fmla="*/ 112 w 119"/>
                <a:gd name="T3" fmla="*/ 0 h 89"/>
                <a:gd name="T4" fmla="*/ 104 w 119"/>
                <a:gd name="T5" fmla="*/ 3 h 89"/>
                <a:gd name="T6" fmla="*/ 69 w 119"/>
                <a:gd name="T7" fmla="*/ 17 h 89"/>
                <a:gd name="T8" fmla="*/ 74 w 119"/>
                <a:gd name="T9" fmla="*/ 30 h 89"/>
                <a:gd name="T10" fmla="*/ 90 w 119"/>
                <a:gd name="T11" fmla="*/ 23 h 89"/>
                <a:gd name="T12" fmla="*/ 73 w 119"/>
                <a:gd name="T13" fmla="*/ 48 h 89"/>
                <a:gd name="T14" fmla="*/ 36 w 119"/>
                <a:gd name="T15" fmla="*/ 71 h 89"/>
                <a:gd name="T16" fmla="*/ 5 w 119"/>
                <a:gd name="T17" fmla="*/ 75 h 89"/>
                <a:gd name="T18" fmla="*/ 1 w 119"/>
                <a:gd name="T19" fmla="*/ 75 h 89"/>
                <a:gd name="T20" fmla="*/ 0 w 119"/>
                <a:gd name="T21" fmla="*/ 75 h 89"/>
                <a:gd name="T22" fmla="*/ 0 w 119"/>
                <a:gd name="T23" fmla="*/ 75 h 89"/>
                <a:gd name="T24" fmla="*/ 0 w 119"/>
                <a:gd name="T25" fmla="*/ 88 h 89"/>
                <a:gd name="T26" fmla="*/ 5 w 119"/>
                <a:gd name="T27" fmla="*/ 89 h 89"/>
                <a:gd name="T28" fmla="*/ 54 w 119"/>
                <a:gd name="T29" fmla="*/ 78 h 89"/>
                <a:gd name="T30" fmla="*/ 83 w 119"/>
                <a:gd name="T31" fmla="*/ 58 h 89"/>
                <a:gd name="T32" fmla="*/ 103 w 119"/>
                <a:gd name="T33" fmla="*/ 29 h 89"/>
                <a:gd name="T34" fmla="*/ 106 w 119"/>
                <a:gd name="T35" fmla="*/ 46 h 89"/>
                <a:gd name="T36" fmla="*/ 119 w 119"/>
                <a:gd name="T37" fmla="*/ 44 h 89"/>
                <a:gd name="T38" fmla="*/ 114 w 119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89">
                  <a:moveTo>
                    <a:pt x="114" y="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93" y="8"/>
                    <a:pt x="81" y="12"/>
                    <a:pt x="69" y="17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0" y="27"/>
                    <a:pt x="85" y="25"/>
                    <a:pt x="90" y="23"/>
                  </a:cubicBezTo>
                  <a:cubicBezTo>
                    <a:pt x="86" y="33"/>
                    <a:pt x="80" y="42"/>
                    <a:pt x="73" y="48"/>
                  </a:cubicBezTo>
                  <a:cubicBezTo>
                    <a:pt x="62" y="60"/>
                    <a:pt x="48" y="67"/>
                    <a:pt x="36" y="71"/>
                  </a:cubicBezTo>
                  <a:cubicBezTo>
                    <a:pt x="23" y="74"/>
                    <a:pt x="12" y="75"/>
                    <a:pt x="5" y="75"/>
                  </a:cubicBezTo>
                  <a:cubicBezTo>
                    <a:pt x="4" y="75"/>
                    <a:pt x="2" y="75"/>
                    <a:pt x="1" y="75"/>
                  </a:cubicBezTo>
                  <a:cubicBezTo>
                    <a:pt x="1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15" y="89"/>
                    <a:pt x="34" y="87"/>
                    <a:pt x="54" y="78"/>
                  </a:cubicBezTo>
                  <a:cubicBezTo>
                    <a:pt x="64" y="74"/>
                    <a:pt x="74" y="67"/>
                    <a:pt x="83" y="58"/>
                  </a:cubicBezTo>
                  <a:cubicBezTo>
                    <a:pt x="91" y="50"/>
                    <a:pt x="98" y="40"/>
                    <a:pt x="103" y="29"/>
                  </a:cubicBezTo>
                  <a:cubicBezTo>
                    <a:pt x="104" y="34"/>
                    <a:pt x="105" y="40"/>
                    <a:pt x="106" y="46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7" y="32"/>
                    <a:pt x="116" y="20"/>
                    <a:pt x="1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1280131" y="1691999"/>
            <a:ext cx="1054090" cy="1054090"/>
          </a:xfrm>
          <a:prstGeom prst="ellipse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b="1"/>
          </a:p>
        </p:txBody>
      </p:sp>
      <p:grpSp>
        <p:nvGrpSpPr>
          <p:cNvPr id="53" name="组合 52"/>
          <p:cNvGrpSpPr/>
          <p:nvPr/>
        </p:nvGrpSpPr>
        <p:grpSpPr>
          <a:xfrm>
            <a:off x="1587538" y="1989621"/>
            <a:ext cx="455892" cy="429678"/>
            <a:chOff x="5461000" y="2828925"/>
            <a:chExt cx="1270000" cy="1196975"/>
          </a:xfrm>
          <a:solidFill>
            <a:srgbClr val="DE0000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5926139" y="3643313"/>
              <a:ext cx="449263" cy="268288"/>
            </a:xfrm>
            <a:custGeom>
              <a:avLst/>
              <a:gdLst>
                <a:gd name="T0" fmla="*/ 109 w 119"/>
                <a:gd name="T1" fmla="*/ 12 h 71"/>
                <a:gd name="T2" fmla="*/ 79 w 119"/>
                <a:gd name="T3" fmla="*/ 1 h 71"/>
                <a:gd name="T4" fmla="*/ 78 w 119"/>
                <a:gd name="T5" fmla="*/ 1 h 71"/>
                <a:gd name="T6" fmla="*/ 78 w 119"/>
                <a:gd name="T7" fmla="*/ 0 h 71"/>
                <a:gd name="T8" fmla="*/ 69 w 119"/>
                <a:gd name="T9" fmla="*/ 45 h 71"/>
                <a:gd name="T10" fmla="*/ 63 w 119"/>
                <a:gd name="T11" fmla="*/ 15 h 71"/>
                <a:gd name="T12" fmla="*/ 67 w 119"/>
                <a:gd name="T13" fmla="*/ 8 h 71"/>
                <a:gd name="T14" fmla="*/ 62 w 119"/>
                <a:gd name="T15" fmla="*/ 3 h 71"/>
                <a:gd name="T16" fmla="*/ 60 w 119"/>
                <a:gd name="T17" fmla="*/ 3 h 71"/>
                <a:gd name="T18" fmla="*/ 60 w 119"/>
                <a:gd name="T19" fmla="*/ 3 h 71"/>
                <a:gd name="T20" fmla="*/ 58 w 119"/>
                <a:gd name="T21" fmla="*/ 3 h 71"/>
                <a:gd name="T22" fmla="*/ 53 w 119"/>
                <a:gd name="T23" fmla="*/ 8 h 71"/>
                <a:gd name="T24" fmla="*/ 56 w 119"/>
                <a:gd name="T25" fmla="*/ 15 h 71"/>
                <a:gd name="T26" fmla="*/ 51 w 119"/>
                <a:gd name="T27" fmla="*/ 45 h 71"/>
                <a:gd name="T28" fmla="*/ 41 w 119"/>
                <a:gd name="T29" fmla="*/ 0 h 71"/>
                <a:gd name="T30" fmla="*/ 41 w 119"/>
                <a:gd name="T31" fmla="*/ 1 h 71"/>
                <a:gd name="T32" fmla="*/ 41 w 119"/>
                <a:gd name="T33" fmla="*/ 1 h 71"/>
                <a:gd name="T34" fmla="*/ 10 w 119"/>
                <a:gd name="T35" fmla="*/ 12 h 71"/>
                <a:gd name="T36" fmla="*/ 1 w 119"/>
                <a:gd name="T37" fmla="*/ 39 h 71"/>
                <a:gd name="T38" fmla="*/ 0 w 119"/>
                <a:gd name="T39" fmla="*/ 67 h 71"/>
                <a:gd name="T40" fmla="*/ 21 w 119"/>
                <a:gd name="T41" fmla="*/ 69 h 71"/>
                <a:gd name="T42" fmla="*/ 21 w 119"/>
                <a:gd name="T43" fmla="*/ 45 h 71"/>
                <a:gd name="T44" fmla="*/ 24 w 119"/>
                <a:gd name="T45" fmla="*/ 36 h 71"/>
                <a:gd name="T46" fmla="*/ 24 w 119"/>
                <a:gd name="T47" fmla="*/ 70 h 71"/>
                <a:gd name="T48" fmla="*/ 60 w 119"/>
                <a:gd name="T49" fmla="*/ 71 h 71"/>
                <a:gd name="T50" fmla="*/ 95 w 119"/>
                <a:gd name="T51" fmla="*/ 70 h 71"/>
                <a:gd name="T52" fmla="*/ 95 w 119"/>
                <a:gd name="T53" fmla="*/ 36 h 71"/>
                <a:gd name="T54" fmla="*/ 97 w 119"/>
                <a:gd name="T55" fmla="*/ 45 h 71"/>
                <a:gd name="T56" fmla="*/ 97 w 119"/>
                <a:gd name="T57" fmla="*/ 69 h 71"/>
                <a:gd name="T58" fmla="*/ 119 w 119"/>
                <a:gd name="T59" fmla="*/ 67 h 71"/>
                <a:gd name="T60" fmla="*/ 119 w 119"/>
                <a:gd name="T61" fmla="*/ 39 h 71"/>
                <a:gd name="T62" fmla="*/ 109 w 119"/>
                <a:gd name="T6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71">
                  <a:moveTo>
                    <a:pt x="109" y="12"/>
                  </a:moveTo>
                  <a:cubicBezTo>
                    <a:pt x="101" y="8"/>
                    <a:pt x="85" y="3"/>
                    <a:pt x="79" y="1"/>
                  </a:cubicBezTo>
                  <a:cubicBezTo>
                    <a:pt x="79" y="1"/>
                    <a:pt x="79" y="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  <a:cubicBezTo>
                    <a:pt x="77" y="7"/>
                    <a:pt x="69" y="45"/>
                    <a:pt x="69" y="45"/>
                  </a:cubicBezTo>
                  <a:cubicBezTo>
                    <a:pt x="69" y="45"/>
                    <a:pt x="64" y="15"/>
                    <a:pt x="63" y="15"/>
                  </a:cubicBezTo>
                  <a:cubicBezTo>
                    <a:pt x="63" y="15"/>
                    <a:pt x="67" y="8"/>
                    <a:pt x="67" y="8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42" y="7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5" y="3"/>
                    <a:pt x="18" y="8"/>
                    <a:pt x="10" y="12"/>
                  </a:cubicBezTo>
                  <a:cubicBezTo>
                    <a:pt x="8" y="15"/>
                    <a:pt x="2" y="20"/>
                    <a:pt x="1" y="39"/>
                  </a:cubicBezTo>
                  <a:cubicBezTo>
                    <a:pt x="0" y="40"/>
                    <a:pt x="0" y="55"/>
                    <a:pt x="0" y="67"/>
                  </a:cubicBezTo>
                  <a:cubicBezTo>
                    <a:pt x="7" y="68"/>
                    <a:pt x="13" y="69"/>
                    <a:pt x="21" y="69"/>
                  </a:cubicBezTo>
                  <a:cubicBezTo>
                    <a:pt x="21" y="61"/>
                    <a:pt x="21" y="48"/>
                    <a:pt x="21" y="45"/>
                  </a:cubicBezTo>
                  <a:cubicBezTo>
                    <a:pt x="21" y="41"/>
                    <a:pt x="23" y="38"/>
                    <a:pt x="24" y="3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35" y="70"/>
                    <a:pt x="48" y="71"/>
                    <a:pt x="60" y="71"/>
                  </a:cubicBezTo>
                  <a:cubicBezTo>
                    <a:pt x="71" y="71"/>
                    <a:pt x="84" y="70"/>
                    <a:pt x="95" y="7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8"/>
                    <a:pt x="97" y="41"/>
                    <a:pt x="97" y="45"/>
                  </a:cubicBezTo>
                  <a:cubicBezTo>
                    <a:pt x="97" y="48"/>
                    <a:pt x="97" y="61"/>
                    <a:pt x="97" y="69"/>
                  </a:cubicBezTo>
                  <a:cubicBezTo>
                    <a:pt x="106" y="68"/>
                    <a:pt x="112" y="68"/>
                    <a:pt x="119" y="67"/>
                  </a:cubicBezTo>
                  <a:cubicBezTo>
                    <a:pt x="119" y="55"/>
                    <a:pt x="119" y="40"/>
                    <a:pt x="119" y="39"/>
                  </a:cubicBezTo>
                  <a:cubicBezTo>
                    <a:pt x="117" y="20"/>
                    <a:pt x="112" y="15"/>
                    <a:pt x="10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6035676" y="3359150"/>
              <a:ext cx="230187" cy="268288"/>
            </a:xfrm>
            <a:custGeom>
              <a:avLst/>
              <a:gdLst>
                <a:gd name="T0" fmla="*/ 7 w 61"/>
                <a:gd name="T1" fmla="*/ 46 h 71"/>
                <a:gd name="T2" fmla="*/ 31 w 61"/>
                <a:gd name="T3" fmla="*/ 71 h 71"/>
                <a:gd name="T4" fmla="*/ 55 w 61"/>
                <a:gd name="T5" fmla="*/ 46 h 71"/>
                <a:gd name="T6" fmla="*/ 61 w 61"/>
                <a:gd name="T7" fmla="*/ 34 h 71"/>
                <a:gd name="T8" fmla="*/ 57 w 61"/>
                <a:gd name="T9" fmla="*/ 29 h 71"/>
                <a:gd name="T10" fmla="*/ 31 w 61"/>
                <a:gd name="T11" fmla="*/ 0 h 71"/>
                <a:gd name="T12" fmla="*/ 5 w 61"/>
                <a:gd name="T13" fmla="*/ 29 h 71"/>
                <a:gd name="T14" fmla="*/ 1 w 61"/>
                <a:gd name="T15" fmla="*/ 34 h 71"/>
                <a:gd name="T16" fmla="*/ 7 w 61"/>
                <a:gd name="T17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1">
                  <a:moveTo>
                    <a:pt x="7" y="46"/>
                  </a:moveTo>
                  <a:cubicBezTo>
                    <a:pt x="10" y="59"/>
                    <a:pt x="18" y="71"/>
                    <a:pt x="31" y="71"/>
                  </a:cubicBezTo>
                  <a:cubicBezTo>
                    <a:pt x="44" y="71"/>
                    <a:pt x="52" y="59"/>
                    <a:pt x="55" y="46"/>
                  </a:cubicBezTo>
                  <a:cubicBezTo>
                    <a:pt x="59" y="44"/>
                    <a:pt x="61" y="39"/>
                    <a:pt x="61" y="34"/>
                  </a:cubicBezTo>
                  <a:cubicBezTo>
                    <a:pt x="60" y="32"/>
                    <a:pt x="59" y="30"/>
                    <a:pt x="57" y="29"/>
                  </a:cubicBezTo>
                  <a:cubicBezTo>
                    <a:pt x="56" y="13"/>
                    <a:pt x="46" y="0"/>
                    <a:pt x="31" y="0"/>
                  </a:cubicBezTo>
                  <a:cubicBezTo>
                    <a:pt x="16" y="0"/>
                    <a:pt x="6" y="13"/>
                    <a:pt x="5" y="29"/>
                  </a:cubicBezTo>
                  <a:cubicBezTo>
                    <a:pt x="3" y="30"/>
                    <a:pt x="1" y="31"/>
                    <a:pt x="1" y="34"/>
                  </a:cubicBezTo>
                  <a:cubicBezTo>
                    <a:pt x="0" y="39"/>
                    <a:pt x="3" y="45"/>
                    <a:pt x="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6043613" y="3063875"/>
              <a:ext cx="260350" cy="49213"/>
            </a:xfrm>
            <a:custGeom>
              <a:avLst/>
              <a:gdLst>
                <a:gd name="T0" fmla="*/ 6 w 69"/>
                <a:gd name="T1" fmla="*/ 13 h 13"/>
                <a:gd name="T2" fmla="*/ 63 w 69"/>
                <a:gd name="T3" fmla="*/ 13 h 13"/>
                <a:gd name="T4" fmla="*/ 69 w 69"/>
                <a:gd name="T5" fmla="*/ 6 h 13"/>
                <a:gd name="T6" fmla="*/ 63 w 69"/>
                <a:gd name="T7" fmla="*/ 0 h 13"/>
                <a:gd name="T8" fmla="*/ 6 w 69"/>
                <a:gd name="T9" fmla="*/ 0 h 13"/>
                <a:gd name="T10" fmla="*/ 0 w 69"/>
                <a:gd name="T11" fmla="*/ 6 h 13"/>
                <a:gd name="T12" fmla="*/ 6 w 6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3">
                  <a:moveTo>
                    <a:pt x="6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6" y="13"/>
                    <a:pt x="69" y="10"/>
                    <a:pt x="69" y="6"/>
                  </a:cubicBezTo>
                  <a:cubicBezTo>
                    <a:pt x="69" y="3"/>
                    <a:pt x="66" y="0"/>
                    <a:pt x="6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6043613" y="3162300"/>
              <a:ext cx="487362" cy="44450"/>
            </a:xfrm>
            <a:custGeom>
              <a:avLst/>
              <a:gdLst>
                <a:gd name="T0" fmla="*/ 122 w 129"/>
                <a:gd name="T1" fmla="*/ 0 h 12"/>
                <a:gd name="T2" fmla="*/ 6 w 129"/>
                <a:gd name="T3" fmla="*/ 0 h 12"/>
                <a:gd name="T4" fmla="*/ 0 w 129"/>
                <a:gd name="T5" fmla="*/ 6 h 12"/>
                <a:gd name="T6" fmla="*/ 6 w 129"/>
                <a:gd name="T7" fmla="*/ 12 h 12"/>
                <a:gd name="T8" fmla="*/ 122 w 129"/>
                <a:gd name="T9" fmla="*/ 12 h 12"/>
                <a:gd name="T10" fmla="*/ 129 w 129"/>
                <a:gd name="T11" fmla="*/ 6 h 12"/>
                <a:gd name="T12" fmla="*/ 122 w 12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">
                  <a:moveTo>
                    <a:pt x="1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6" y="12"/>
                    <a:pt x="129" y="10"/>
                    <a:pt x="129" y="6"/>
                  </a:cubicBezTo>
                  <a:cubicBezTo>
                    <a:pt x="129" y="3"/>
                    <a:pt x="126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5461000" y="2828925"/>
              <a:ext cx="1270000" cy="1196975"/>
            </a:xfrm>
            <a:custGeom>
              <a:avLst/>
              <a:gdLst>
                <a:gd name="T0" fmla="*/ 315 w 336"/>
                <a:gd name="T1" fmla="*/ 80 h 316"/>
                <a:gd name="T2" fmla="*/ 315 w 336"/>
                <a:gd name="T3" fmla="*/ 79 h 316"/>
                <a:gd name="T4" fmla="*/ 312 w 336"/>
                <a:gd name="T5" fmla="*/ 72 h 316"/>
                <a:gd name="T6" fmla="*/ 264 w 336"/>
                <a:gd name="T7" fmla="*/ 20 h 316"/>
                <a:gd name="T8" fmla="*/ 243 w 336"/>
                <a:gd name="T9" fmla="*/ 3 h 316"/>
                <a:gd name="T10" fmla="*/ 236 w 336"/>
                <a:gd name="T11" fmla="*/ 0 h 316"/>
                <a:gd name="T12" fmla="*/ 236 w 336"/>
                <a:gd name="T13" fmla="*/ 0 h 316"/>
                <a:gd name="T14" fmla="*/ 123 w 336"/>
                <a:gd name="T15" fmla="*/ 26 h 316"/>
                <a:gd name="T16" fmla="*/ 83 w 336"/>
                <a:gd name="T17" fmla="*/ 107 h 316"/>
                <a:gd name="T18" fmla="*/ 38 w 336"/>
                <a:gd name="T19" fmla="*/ 273 h 316"/>
                <a:gd name="T20" fmla="*/ 27 w 336"/>
                <a:gd name="T21" fmla="*/ 298 h 316"/>
                <a:gd name="T22" fmla="*/ 14 w 336"/>
                <a:gd name="T23" fmla="*/ 73 h 316"/>
                <a:gd name="T24" fmla="*/ 112 w 336"/>
                <a:gd name="T25" fmla="*/ 56 h 316"/>
                <a:gd name="T26" fmla="*/ 31 w 336"/>
                <a:gd name="T27" fmla="*/ 42 h 316"/>
                <a:gd name="T28" fmla="*/ 0 w 336"/>
                <a:gd name="T29" fmla="*/ 73 h 316"/>
                <a:gd name="T30" fmla="*/ 9 w 336"/>
                <a:gd name="T31" fmla="*/ 306 h 316"/>
                <a:gd name="T32" fmla="*/ 31 w 336"/>
                <a:gd name="T33" fmla="*/ 316 h 316"/>
                <a:gd name="T34" fmla="*/ 321 w 336"/>
                <a:gd name="T35" fmla="*/ 285 h 316"/>
                <a:gd name="T36" fmla="*/ 315 w 336"/>
                <a:gd name="T37" fmla="*/ 108 h 316"/>
                <a:gd name="T38" fmla="*/ 279 w 336"/>
                <a:gd name="T39" fmla="*/ 53 h 316"/>
                <a:gd name="T40" fmla="*/ 297 w 336"/>
                <a:gd name="T41" fmla="*/ 73 h 316"/>
                <a:gd name="T42" fmla="*/ 242 w 336"/>
                <a:gd name="T43" fmla="*/ 61 h 316"/>
                <a:gd name="T44" fmla="*/ 134 w 336"/>
                <a:gd name="T45" fmla="*/ 26 h 316"/>
                <a:gd name="T46" fmla="*/ 231 w 336"/>
                <a:gd name="T47" fmla="*/ 11 h 316"/>
                <a:gd name="T48" fmla="*/ 254 w 336"/>
                <a:gd name="T49" fmla="*/ 83 h 316"/>
                <a:gd name="T50" fmla="*/ 303 w 336"/>
                <a:gd name="T51" fmla="*/ 107 h 316"/>
                <a:gd name="T52" fmla="*/ 134 w 336"/>
                <a:gd name="T53" fmla="*/ 26 h 316"/>
                <a:gd name="T54" fmla="*/ 304 w 336"/>
                <a:gd name="T55" fmla="*/ 297 h 316"/>
                <a:gd name="T56" fmla="*/ 46 w 336"/>
                <a:gd name="T57" fmla="*/ 301 h 316"/>
                <a:gd name="T58" fmla="*/ 66 w 336"/>
                <a:gd name="T59" fmla="*/ 134 h 316"/>
                <a:gd name="T60" fmla="*/ 79 w 336"/>
                <a:gd name="T61" fmla="*/ 122 h 316"/>
                <a:gd name="T62" fmla="*/ 319 w 336"/>
                <a:gd name="T63" fmla="*/ 125 h 316"/>
                <a:gd name="T64" fmla="*/ 308 w 336"/>
                <a:gd name="T65" fmla="*/ 28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316">
                  <a:moveTo>
                    <a:pt x="315" y="108"/>
                  </a:moveTo>
                  <a:cubicBezTo>
                    <a:pt x="315" y="80"/>
                    <a:pt x="315" y="80"/>
                    <a:pt x="315" y="80"/>
                  </a:cubicBezTo>
                  <a:cubicBezTo>
                    <a:pt x="315" y="80"/>
                    <a:pt x="315" y="80"/>
                    <a:pt x="315" y="80"/>
                  </a:cubicBezTo>
                  <a:cubicBezTo>
                    <a:pt x="315" y="79"/>
                    <a:pt x="315" y="79"/>
                    <a:pt x="315" y="79"/>
                  </a:cubicBezTo>
                  <a:cubicBezTo>
                    <a:pt x="315" y="77"/>
                    <a:pt x="315" y="77"/>
                    <a:pt x="314" y="76"/>
                  </a:cubicBezTo>
                  <a:cubicBezTo>
                    <a:pt x="314" y="74"/>
                    <a:pt x="313" y="73"/>
                    <a:pt x="312" y="72"/>
                  </a:cubicBezTo>
                  <a:cubicBezTo>
                    <a:pt x="310" y="67"/>
                    <a:pt x="304" y="61"/>
                    <a:pt x="298" y="54"/>
                  </a:cubicBezTo>
                  <a:cubicBezTo>
                    <a:pt x="288" y="43"/>
                    <a:pt x="275" y="30"/>
                    <a:pt x="264" y="20"/>
                  </a:cubicBezTo>
                  <a:cubicBezTo>
                    <a:pt x="258" y="14"/>
                    <a:pt x="253" y="10"/>
                    <a:pt x="249" y="7"/>
                  </a:cubicBezTo>
                  <a:cubicBezTo>
                    <a:pt x="247" y="5"/>
                    <a:pt x="245" y="4"/>
                    <a:pt x="243" y="3"/>
                  </a:cubicBezTo>
                  <a:cubicBezTo>
                    <a:pt x="242" y="2"/>
                    <a:pt x="241" y="2"/>
                    <a:pt x="240" y="1"/>
                  </a:cubicBezTo>
                  <a:cubicBezTo>
                    <a:pt x="239" y="1"/>
                    <a:pt x="238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4" y="0"/>
                    <a:pt x="123" y="12"/>
                    <a:pt x="123" y="26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66" y="107"/>
                    <a:pt x="53" y="120"/>
                    <a:pt x="53" y="137"/>
                  </a:cubicBezTo>
                  <a:cubicBezTo>
                    <a:pt x="38" y="273"/>
                    <a:pt x="38" y="273"/>
                    <a:pt x="38" y="273"/>
                  </a:cubicBezTo>
                  <a:cubicBezTo>
                    <a:pt x="36" y="284"/>
                    <a:pt x="36" y="288"/>
                    <a:pt x="34" y="292"/>
                  </a:cubicBezTo>
                  <a:cubicBezTo>
                    <a:pt x="32" y="294"/>
                    <a:pt x="29" y="297"/>
                    <a:pt x="27" y="298"/>
                  </a:cubicBezTo>
                  <a:cubicBezTo>
                    <a:pt x="15" y="298"/>
                    <a:pt x="14" y="286"/>
                    <a:pt x="14" y="28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69"/>
                    <a:pt x="19" y="56"/>
                    <a:pt x="31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2" y="42"/>
                    <a:pt x="15" y="45"/>
                    <a:pt x="9" y="51"/>
                  </a:cubicBezTo>
                  <a:cubicBezTo>
                    <a:pt x="4" y="57"/>
                    <a:pt x="0" y="64"/>
                    <a:pt x="0" y="73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4" y="301"/>
                    <a:pt x="9" y="306"/>
                  </a:cubicBezTo>
                  <a:cubicBezTo>
                    <a:pt x="14" y="312"/>
                    <a:pt x="22" y="315"/>
                    <a:pt x="30" y="316"/>
                  </a:cubicBezTo>
                  <a:cubicBezTo>
                    <a:pt x="30" y="316"/>
                    <a:pt x="30" y="316"/>
                    <a:pt x="31" y="316"/>
                  </a:cubicBezTo>
                  <a:cubicBezTo>
                    <a:pt x="291" y="316"/>
                    <a:pt x="291" y="316"/>
                    <a:pt x="291" y="316"/>
                  </a:cubicBezTo>
                  <a:cubicBezTo>
                    <a:pt x="308" y="316"/>
                    <a:pt x="321" y="302"/>
                    <a:pt x="321" y="285"/>
                  </a:cubicBezTo>
                  <a:cubicBezTo>
                    <a:pt x="336" y="137"/>
                    <a:pt x="336" y="137"/>
                    <a:pt x="336" y="137"/>
                  </a:cubicBezTo>
                  <a:cubicBezTo>
                    <a:pt x="336" y="124"/>
                    <a:pt x="327" y="112"/>
                    <a:pt x="315" y="108"/>
                  </a:cubicBezTo>
                  <a:close/>
                  <a:moveTo>
                    <a:pt x="242" y="18"/>
                  </a:moveTo>
                  <a:cubicBezTo>
                    <a:pt x="252" y="26"/>
                    <a:pt x="266" y="40"/>
                    <a:pt x="279" y="53"/>
                  </a:cubicBezTo>
                  <a:cubicBezTo>
                    <a:pt x="285" y="60"/>
                    <a:pt x="292" y="66"/>
                    <a:pt x="296" y="72"/>
                  </a:cubicBezTo>
                  <a:cubicBezTo>
                    <a:pt x="296" y="72"/>
                    <a:pt x="297" y="73"/>
                    <a:pt x="297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48" y="73"/>
                    <a:pt x="242" y="68"/>
                    <a:pt x="242" y="61"/>
                  </a:cubicBezTo>
                  <a:lnTo>
                    <a:pt x="242" y="18"/>
                  </a:lnTo>
                  <a:close/>
                  <a:moveTo>
                    <a:pt x="134" y="26"/>
                  </a:moveTo>
                  <a:cubicBezTo>
                    <a:pt x="134" y="19"/>
                    <a:pt x="141" y="11"/>
                    <a:pt x="148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31" y="61"/>
                    <a:pt x="231" y="61"/>
                    <a:pt x="231" y="61"/>
                  </a:cubicBezTo>
                  <a:cubicBezTo>
                    <a:pt x="231" y="75"/>
                    <a:pt x="240" y="83"/>
                    <a:pt x="254" y="83"/>
                  </a:cubicBezTo>
                  <a:cubicBezTo>
                    <a:pt x="303" y="83"/>
                    <a:pt x="303" y="83"/>
                    <a:pt x="303" y="83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134" y="107"/>
                    <a:pt x="134" y="107"/>
                    <a:pt x="134" y="107"/>
                  </a:cubicBezTo>
                  <a:lnTo>
                    <a:pt x="134" y="26"/>
                  </a:lnTo>
                  <a:close/>
                  <a:moveTo>
                    <a:pt x="308" y="288"/>
                  </a:moveTo>
                  <a:cubicBezTo>
                    <a:pt x="308" y="292"/>
                    <a:pt x="307" y="295"/>
                    <a:pt x="304" y="297"/>
                  </a:cubicBezTo>
                  <a:cubicBezTo>
                    <a:pt x="302" y="299"/>
                    <a:pt x="299" y="301"/>
                    <a:pt x="295" y="301"/>
                  </a:cubicBezTo>
                  <a:cubicBezTo>
                    <a:pt x="46" y="301"/>
                    <a:pt x="46" y="301"/>
                    <a:pt x="46" y="301"/>
                  </a:cubicBezTo>
                  <a:cubicBezTo>
                    <a:pt x="49" y="294"/>
                    <a:pt x="51" y="286"/>
                    <a:pt x="51" y="276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66" y="131"/>
                    <a:pt x="68" y="128"/>
                    <a:pt x="70" y="125"/>
                  </a:cubicBezTo>
                  <a:cubicBezTo>
                    <a:pt x="72" y="123"/>
                    <a:pt x="76" y="122"/>
                    <a:pt x="79" y="122"/>
                  </a:cubicBezTo>
                  <a:cubicBezTo>
                    <a:pt x="311" y="122"/>
                    <a:pt x="311" y="122"/>
                    <a:pt x="311" y="122"/>
                  </a:cubicBezTo>
                  <a:cubicBezTo>
                    <a:pt x="314" y="122"/>
                    <a:pt x="317" y="123"/>
                    <a:pt x="319" y="125"/>
                  </a:cubicBezTo>
                  <a:cubicBezTo>
                    <a:pt x="322" y="128"/>
                    <a:pt x="323" y="131"/>
                    <a:pt x="323" y="134"/>
                  </a:cubicBezTo>
                  <a:lnTo>
                    <a:pt x="308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6691553" y="2746089"/>
            <a:ext cx="1054090" cy="1054090"/>
          </a:xfrm>
          <a:prstGeom prst="ellipse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b="1"/>
          </a:p>
        </p:txBody>
      </p:sp>
      <p:grpSp>
        <p:nvGrpSpPr>
          <p:cNvPr id="28" name="组合 27"/>
          <p:cNvGrpSpPr/>
          <p:nvPr/>
        </p:nvGrpSpPr>
        <p:grpSpPr>
          <a:xfrm>
            <a:off x="6910573" y="2972637"/>
            <a:ext cx="706442" cy="603448"/>
            <a:chOff x="5322887" y="2767010"/>
            <a:chExt cx="1546232" cy="1320802"/>
          </a:xfrm>
          <a:solidFill>
            <a:srgbClr val="DE0000"/>
          </a:solidFill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6092825" y="3098799"/>
              <a:ext cx="71438" cy="39052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5899149" y="4041773"/>
              <a:ext cx="457200" cy="4603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5322887" y="2871787"/>
              <a:ext cx="739775" cy="723899"/>
            </a:xfrm>
            <a:custGeom>
              <a:avLst/>
              <a:gdLst>
                <a:gd name="T0" fmla="*/ 125 w 196"/>
                <a:gd name="T1" fmla="*/ 165 h 191"/>
                <a:gd name="T2" fmla="*/ 125 w 196"/>
                <a:gd name="T3" fmla="*/ 165 h 191"/>
                <a:gd name="T4" fmla="*/ 125 w 196"/>
                <a:gd name="T5" fmla="*/ 163 h 191"/>
                <a:gd name="T6" fmla="*/ 68 w 196"/>
                <a:gd name="T7" fmla="*/ 24 h 191"/>
                <a:gd name="T8" fmla="*/ 68 w 196"/>
                <a:gd name="T9" fmla="*/ 22 h 191"/>
                <a:gd name="T10" fmla="*/ 80 w 196"/>
                <a:gd name="T11" fmla="*/ 17 h 191"/>
                <a:gd name="T12" fmla="*/ 196 w 196"/>
                <a:gd name="T13" fmla="*/ 37 h 191"/>
                <a:gd name="T14" fmla="*/ 196 w 196"/>
                <a:gd name="T15" fmla="*/ 14 h 191"/>
                <a:gd name="T16" fmla="*/ 78 w 196"/>
                <a:gd name="T17" fmla="*/ 8 h 191"/>
                <a:gd name="T18" fmla="*/ 68 w 196"/>
                <a:gd name="T19" fmla="*/ 15 h 191"/>
                <a:gd name="T20" fmla="*/ 68 w 196"/>
                <a:gd name="T21" fmla="*/ 14 h 191"/>
                <a:gd name="T22" fmla="*/ 64 w 196"/>
                <a:gd name="T23" fmla="*/ 11 h 191"/>
                <a:gd name="T24" fmla="*/ 61 w 196"/>
                <a:gd name="T25" fmla="*/ 14 h 191"/>
                <a:gd name="T26" fmla="*/ 55 w 196"/>
                <a:gd name="T27" fmla="*/ 3 h 191"/>
                <a:gd name="T28" fmla="*/ 51 w 196"/>
                <a:gd name="T29" fmla="*/ 3 h 191"/>
                <a:gd name="T30" fmla="*/ 61 w 196"/>
                <a:gd name="T31" fmla="*/ 21 h 191"/>
                <a:gd name="T32" fmla="*/ 61 w 196"/>
                <a:gd name="T33" fmla="*/ 24 h 191"/>
                <a:gd name="T34" fmla="*/ 4 w 196"/>
                <a:gd name="T35" fmla="*/ 163 h 191"/>
                <a:gd name="T36" fmla="*/ 4 w 196"/>
                <a:gd name="T37" fmla="*/ 165 h 191"/>
                <a:gd name="T38" fmla="*/ 4 w 196"/>
                <a:gd name="T39" fmla="*/ 165 h 191"/>
                <a:gd name="T40" fmla="*/ 2 w 196"/>
                <a:gd name="T41" fmla="*/ 168 h 191"/>
                <a:gd name="T42" fmla="*/ 20 w 196"/>
                <a:gd name="T43" fmla="*/ 186 h 191"/>
                <a:gd name="T44" fmla="*/ 65 w 196"/>
                <a:gd name="T45" fmla="*/ 191 h 191"/>
                <a:gd name="T46" fmla="*/ 109 w 196"/>
                <a:gd name="T47" fmla="*/ 186 h 191"/>
                <a:gd name="T48" fmla="*/ 127 w 196"/>
                <a:gd name="T49" fmla="*/ 168 h 191"/>
                <a:gd name="T50" fmla="*/ 125 w 196"/>
                <a:gd name="T51" fmla="*/ 165 h 191"/>
                <a:gd name="T52" fmla="*/ 71 w 196"/>
                <a:gd name="T53" fmla="*/ 165 h 191"/>
                <a:gd name="T54" fmla="*/ 64 w 196"/>
                <a:gd name="T55" fmla="*/ 165 h 191"/>
                <a:gd name="T56" fmla="*/ 58 w 196"/>
                <a:gd name="T57" fmla="*/ 165 h 191"/>
                <a:gd name="T58" fmla="*/ 11 w 196"/>
                <a:gd name="T59" fmla="*/ 165 h 191"/>
                <a:gd name="T60" fmla="*/ 64 w 196"/>
                <a:gd name="T61" fmla="*/ 36 h 191"/>
                <a:gd name="T62" fmla="*/ 64 w 196"/>
                <a:gd name="T63" fmla="*/ 36 h 191"/>
                <a:gd name="T64" fmla="*/ 65 w 196"/>
                <a:gd name="T65" fmla="*/ 36 h 191"/>
                <a:gd name="T66" fmla="*/ 118 w 196"/>
                <a:gd name="T67" fmla="*/ 165 h 191"/>
                <a:gd name="T68" fmla="*/ 71 w 196"/>
                <a:gd name="T69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191">
                  <a:moveTo>
                    <a:pt x="125" y="165"/>
                  </a:moveTo>
                  <a:cubicBezTo>
                    <a:pt x="125" y="165"/>
                    <a:pt x="125" y="165"/>
                    <a:pt x="125" y="165"/>
                  </a:cubicBezTo>
                  <a:cubicBezTo>
                    <a:pt x="125" y="164"/>
                    <a:pt x="125" y="163"/>
                    <a:pt x="125" y="16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6" y="22"/>
                    <a:pt x="80" y="17"/>
                    <a:pt x="80" y="17"/>
                  </a:cubicBezTo>
                  <a:cubicBezTo>
                    <a:pt x="80" y="17"/>
                    <a:pt x="94" y="6"/>
                    <a:pt x="196" y="3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72" y="8"/>
                    <a:pt x="127" y="1"/>
                    <a:pt x="78" y="8"/>
                  </a:cubicBezTo>
                  <a:cubicBezTo>
                    <a:pt x="78" y="8"/>
                    <a:pt x="74" y="14"/>
                    <a:pt x="68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2"/>
                    <a:pt x="66" y="11"/>
                    <a:pt x="64" y="11"/>
                  </a:cubicBezTo>
                  <a:cubicBezTo>
                    <a:pt x="62" y="11"/>
                    <a:pt x="61" y="12"/>
                    <a:pt x="61" y="14"/>
                  </a:cubicBezTo>
                  <a:cubicBezTo>
                    <a:pt x="52" y="11"/>
                    <a:pt x="55" y="3"/>
                    <a:pt x="55" y="3"/>
                  </a:cubicBezTo>
                  <a:cubicBezTo>
                    <a:pt x="55" y="3"/>
                    <a:pt x="52" y="0"/>
                    <a:pt x="51" y="3"/>
                  </a:cubicBezTo>
                  <a:cubicBezTo>
                    <a:pt x="50" y="5"/>
                    <a:pt x="49" y="17"/>
                    <a:pt x="61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4" y="163"/>
                    <a:pt x="4" y="164"/>
                    <a:pt x="4" y="165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1" y="165"/>
                    <a:pt x="0" y="167"/>
                    <a:pt x="2" y="168"/>
                  </a:cubicBezTo>
                  <a:cubicBezTo>
                    <a:pt x="2" y="168"/>
                    <a:pt x="18" y="184"/>
                    <a:pt x="20" y="186"/>
                  </a:cubicBezTo>
                  <a:cubicBezTo>
                    <a:pt x="20" y="186"/>
                    <a:pt x="25" y="191"/>
                    <a:pt x="65" y="191"/>
                  </a:cubicBezTo>
                  <a:cubicBezTo>
                    <a:pt x="104" y="191"/>
                    <a:pt x="109" y="186"/>
                    <a:pt x="109" y="186"/>
                  </a:cubicBezTo>
                  <a:cubicBezTo>
                    <a:pt x="111" y="184"/>
                    <a:pt x="127" y="168"/>
                    <a:pt x="127" y="168"/>
                  </a:cubicBezTo>
                  <a:cubicBezTo>
                    <a:pt x="129" y="167"/>
                    <a:pt x="128" y="165"/>
                    <a:pt x="125" y="165"/>
                  </a:cubicBezTo>
                  <a:close/>
                  <a:moveTo>
                    <a:pt x="71" y="165"/>
                  </a:moveTo>
                  <a:cubicBezTo>
                    <a:pt x="68" y="165"/>
                    <a:pt x="65" y="165"/>
                    <a:pt x="64" y="165"/>
                  </a:cubicBezTo>
                  <a:cubicBezTo>
                    <a:pt x="64" y="165"/>
                    <a:pt x="61" y="165"/>
                    <a:pt x="58" y="165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118" y="165"/>
                    <a:pt x="118" y="165"/>
                    <a:pt x="118" y="165"/>
                  </a:cubicBezTo>
                  <a:lnTo>
                    <a:pt x="71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6073774" y="2906712"/>
              <a:ext cx="109538" cy="177801"/>
            </a:xfrm>
            <a:custGeom>
              <a:avLst/>
              <a:gdLst>
                <a:gd name="T0" fmla="*/ 29 w 29"/>
                <a:gd name="T1" fmla="*/ 0 h 47"/>
                <a:gd name="T2" fmla="*/ 0 w 29"/>
                <a:gd name="T3" fmla="*/ 0 h 47"/>
                <a:gd name="T4" fmla="*/ 0 w 29"/>
                <a:gd name="T5" fmla="*/ 47 h 47"/>
                <a:gd name="T6" fmla="*/ 29 w 29"/>
                <a:gd name="T7" fmla="*/ 47 h 47"/>
                <a:gd name="T8" fmla="*/ 29 w 29"/>
                <a:gd name="T9" fmla="*/ 0 h 47"/>
                <a:gd name="T10" fmla="*/ 14 w 29"/>
                <a:gd name="T11" fmla="*/ 28 h 47"/>
                <a:gd name="T12" fmla="*/ 8 w 29"/>
                <a:gd name="T13" fmla="*/ 21 h 47"/>
                <a:gd name="T14" fmla="*/ 14 w 29"/>
                <a:gd name="T15" fmla="*/ 14 h 47"/>
                <a:gd name="T16" fmla="*/ 21 w 29"/>
                <a:gd name="T17" fmla="*/ 21 h 47"/>
                <a:gd name="T18" fmla="*/ 14 w 29"/>
                <a:gd name="T1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7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9" y="47"/>
                    <a:pt x="29" y="47"/>
                    <a:pt x="29" y="47"/>
                  </a:cubicBezTo>
                  <a:lnTo>
                    <a:pt x="29" y="0"/>
                  </a:lnTo>
                  <a:close/>
                  <a:moveTo>
                    <a:pt x="14" y="28"/>
                  </a:moveTo>
                  <a:cubicBezTo>
                    <a:pt x="11" y="28"/>
                    <a:pt x="8" y="25"/>
                    <a:pt x="8" y="21"/>
                  </a:cubicBezTo>
                  <a:cubicBezTo>
                    <a:pt x="8" y="17"/>
                    <a:pt x="11" y="14"/>
                    <a:pt x="14" y="14"/>
                  </a:cubicBezTo>
                  <a:cubicBezTo>
                    <a:pt x="18" y="14"/>
                    <a:pt x="21" y="17"/>
                    <a:pt x="21" y="21"/>
                  </a:cubicBezTo>
                  <a:cubicBezTo>
                    <a:pt x="21" y="25"/>
                    <a:pt x="18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5959476" y="3917948"/>
              <a:ext cx="336551" cy="101600"/>
            </a:xfrm>
            <a:custGeom>
              <a:avLst/>
              <a:gdLst>
                <a:gd name="T0" fmla="*/ 0 w 89"/>
                <a:gd name="T1" fmla="*/ 27 h 27"/>
                <a:gd name="T2" fmla="*/ 89 w 89"/>
                <a:gd name="T3" fmla="*/ 27 h 27"/>
                <a:gd name="T4" fmla="*/ 89 w 89"/>
                <a:gd name="T5" fmla="*/ 19 h 27"/>
                <a:gd name="T6" fmla="*/ 58 w 89"/>
                <a:gd name="T7" fmla="*/ 0 h 27"/>
                <a:gd name="T8" fmla="*/ 31 w 89"/>
                <a:gd name="T9" fmla="*/ 0 h 27"/>
                <a:gd name="T10" fmla="*/ 0 w 89"/>
                <a:gd name="T11" fmla="*/ 19 h 27"/>
                <a:gd name="T12" fmla="*/ 0 w 89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27">
                  <a:moveTo>
                    <a:pt x="0" y="27"/>
                  </a:moveTo>
                  <a:cubicBezTo>
                    <a:pt x="89" y="27"/>
                    <a:pt x="89" y="27"/>
                    <a:pt x="89" y="27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73" y="12"/>
                    <a:pt x="5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6" y="12"/>
                    <a:pt x="0" y="19"/>
                    <a:pt x="0" y="19"/>
                  </a:cubicBez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076951" y="3508373"/>
              <a:ext cx="101600" cy="390524"/>
            </a:xfrm>
            <a:custGeom>
              <a:avLst/>
              <a:gdLst>
                <a:gd name="T0" fmla="*/ 0 w 27"/>
                <a:gd name="T1" fmla="*/ 9 h 103"/>
                <a:gd name="T2" fmla="*/ 0 w 27"/>
                <a:gd name="T3" fmla="*/ 11 h 103"/>
                <a:gd name="T4" fmla="*/ 0 w 27"/>
                <a:gd name="T5" fmla="*/ 11 h 103"/>
                <a:gd name="T6" fmla="*/ 2 w 27"/>
                <a:gd name="T7" fmla="*/ 103 h 103"/>
                <a:gd name="T8" fmla="*/ 25 w 27"/>
                <a:gd name="T9" fmla="*/ 103 h 103"/>
                <a:gd name="T10" fmla="*/ 27 w 27"/>
                <a:gd name="T11" fmla="*/ 11 h 103"/>
                <a:gd name="T12" fmla="*/ 27 w 27"/>
                <a:gd name="T13" fmla="*/ 11 h 103"/>
                <a:gd name="T14" fmla="*/ 27 w 27"/>
                <a:gd name="T15" fmla="*/ 9 h 103"/>
                <a:gd name="T16" fmla="*/ 24 w 27"/>
                <a:gd name="T17" fmla="*/ 0 h 103"/>
                <a:gd name="T18" fmla="*/ 3 w 27"/>
                <a:gd name="T19" fmla="*/ 0 h 103"/>
                <a:gd name="T20" fmla="*/ 0 w 27"/>
                <a:gd name="T21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03">
                  <a:moveTo>
                    <a:pt x="0" y="9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5"/>
                    <a:pt x="2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5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6076954" y="2767010"/>
              <a:ext cx="98424" cy="120649"/>
            </a:xfrm>
            <a:custGeom>
              <a:avLst/>
              <a:gdLst>
                <a:gd name="T0" fmla="*/ 5 w 26"/>
                <a:gd name="T1" fmla="*/ 32 h 32"/>
                <a:gd name="T2" fmla="*/ 12 w 26"/>
                <a:gd name="T3" fmla="*/ 32 h 32"/>
                <a:gd name="T4" fmla="*/ 13 w 26"/>
                <a:gd name="T5" fmla="*/ 32 h 32"/>
                <a:gd name="T6" fmla="*/ 21 w 26"/>
                <a:gd name="T7" fmla="*/ 32 h 32"/>
                <a:gd name="T8" fmla="*/ 26 w 26"/>
                <a:gd name="T9" fmla="*/ 10 h 32"/>
                <a:gd name="T10" fmla="*/ 26 w 26"/>
                <a:gd name="T11" fmla="*/ 4 h 32"/>
                <a:gd name="T12" fmla="*/ 26 w 26"/>
                <a:gd name="T13" fmla="*/ 4 h 32"/>
                <a:gd name="T14" fmla="*/ 19 w 26"/>
                <a:gd name="T15" fmla="*/ 0 h 32"/>
                <a:gd name="T16" fmla="*/ 13 w 26"/>
                <a:gd name="T17" fmla="*/ 0 h 32"/>
                <a:gd name="T18" fmla="*/ 12 w 26"/>
                <a:gd name="T19" fmla="*/ 0 h 32"/>
                <a:gd name="T20" fmla="*/ 7 w 26"/>
                <a:gd name="T21" fmla="*/ 0 h 32"/>
                <a:gd name="T22" fmla="*/ 0 w 26"/>
                <a:gd name="T23" fmla="*/ 4 h 32"/>
                <a:gd name="T24" fmla="*/ 0 w 26"/>
                <a:gd name="T25" fmla="*/ 4 h 32"/>
                <a:gd name="T26" fmla="*/ 0 w 26"/>
                <a:gd name="T27" fmla="*/ 10 h 32"/>
                <a:gd name="T28" fmla="*/ 5 w 26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2">
                  <a:moveTo>
                    <a:pt x="5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3"/>
                    <a:pt x="26" y="10"/>
                    <a:pt x="26" y="1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3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6556379" y="3538535"/>
              <a:ext cx="142875" cy="30163"/>
            </a:xfrm>
            <a:custGeom>
              <a:avLst/>
              <a:gdLst>
                <a:gd name="T0" fmla="*/ 35 w 38"/>
                <a:gd name="T1" fmla="*/ 8 h 8"/>
                <a:gd name="T2" fmla="*/ 38 w 38"/>
                <a:gd name="T3" fmla="*/ 4 h 8"/>
                <a:gd name="T4" fmla="*/ 35 w 38"/>
                <a:gd name="T5" fmla="*/ 0 h 8"/>
                <a:gd name="T6" fmla="*/ 4 w 38"/>
                <a:gd name="T7" fmla="*/ 0 h 8"/>
                <a:gd name="T8" fmla="*/ 0 w 38"/>
                <a:gd name="T9" fmla="*/ 4 h 8"/>
                <a:gd name="T10" fmla="*/ 4 w 38"/>
                <a:gd name="T11" fmla="*/ 8 h 8"/>
                <a:gd name="T12" fmla="*/ 35 w 3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5" y="8"/>
                  </a:moveTo>
                  <a:cubicBezTo>
                    <a:pt x="36" y="8"/>
                    <a:pt x="38" y="6"/>
                    <a:pt x="38" y="4"/>
                  </a:cubicBezTo>
                  <a:cubicBezTo>
                    <a:pt x="38" y="2"/>
                    <a:pt x="36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3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6503990" y="3417884"/>
              <a:ext cx="260350" cy="106363"/>
            </a:xfrm>
            <a:custGeom>
              <a:avLst/>
              <a:gdLst>
                <a:gd name="T0" fmla="*/ 40 w 69"/>
                <a:gd name="T1" fmla="*/ 18 h 28"/>
                <a:gd name="T2" fmla="*/ 44 w 69"/>
                <a:gd name="T3" fmla="*/ 3 h 28"/>
                <a:gd name="T4" fmla="*/ 33 w 69"/>
                <a:gd name="T5" fmla="*/ 0 h 28"/>
                <a:gd name="T6" fmla="*/ 23 w 69"/>
                <a:gd name="T7" fmla="*/ 3 h 28"/>
                <a:gd name="T8" fmla="*/ 27 w 69"/>
                <a:gd name="T9" fmla="*/ 18 h 28"/>
                <a:gd name="T10" fmla="*/ 18 w 69"/>
                <a:gd name="T11" fmla="*/ 5 h 28"/>
                <a:gd name="T12" fmla="*/ 7 w 69"/>
                <a:gd name="T13" fmla="*/ 7 h 28"/>
                <a:gd name="T14" fmla="*/ 16 w 69"/>
                <a:gd name="T15" fmla="*/ 28 h 28"/>
                <a:gd name="T16" fmla="*/ 33 w 69"/>
                <a:gd name="T17" fmla="*/ 28 h 28"/>
                <a:gd name="T18" fmla="*/ 34 w 69"/>
                <a:gd name="T19" fmla="*/ 28 h 28"/>
                <a:gd name="T20" fmla="*/ 51 w 69"/>
                <a:gd name="T21" fmla="*/ 28 h 28"/>
                <a:gd name="T22" fmla="*/ 59 w 69"/>
                <a:gd name="T23" fmla="*/ 7 h 28"/>
                <a:gd name="T24" fmla="*/ 49 w 69"/>
                <a:gd name="T25" fmla="*/ 5 h 28"/>
                <a:gd name="T26" fmla="*/ 40 w 69"/>
                <a:gd name="T2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28">
                  <a:moveTo>
                    <a:pt x="40" y="18"/>
                  </a:moveTo>
                  <a:cubicBezTo>
                    <a:pt x="40" y="15"/>
                    <a:pt x="46" y="6"/>
                    <a:pt x="44" y="3"/>
                  </a:cubicBezTo>
                  <a:cubicBezTo>
                    <a:pt x="42" y="0"/>
                    <a:pt x="35" y="0"/>
                    <a:pt x="33" y="0"/>
                  </a:cubicBezTo>
                  <a:cubicBezTo>
                    <a:pt x="32" y="0"/>
                    <a:pt x="24" y="0"/>
                    <a:pt x="23" y="3"/>
                  </a:cubicBezTo>
                  <a:cubicBezTo>
                    <a:pt x="21" y="6"/>
                    <a:pt x="27" y="15"/>
                    <a:pt x="27" y="18"/>
                  </a:cubicBezTo>
                  <a:cubicBezTo>
                    <a:pt x="22" y="17"/>
                    <a:pt x="20" y="7"/>
                    <a:pt x="18" y="5"/>
                  </a:cubicBezTo>
                  <a:cubicBezTo>
                    <a:pt x="16" y="3"/>
                    <a:pt x="10" y="5"/>
                    <a:pt x="7" y="7"/>
                  </a:cubicBezTo>
                  <a:cubicBezTo>
                    <a:pt x="0" y="16"/>
                    <a:pt x="11" y="10"/>
                    <a:pt x="16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6" y="10"/>
                    <a:pt x="69" y="12"/>
                    <a:pt x="59" y="7"/>
                  </a:cubicBezTo>
                  <a:cubicBezTo>
                    <a:pt x="57" y="6"/>
                    <a:pt x="51" y="3"/>
                    <a:pt x="49" y="5"/>
                  </a:cubicBezTo>
                  <a:cubicBezTo>
                    <a:pt x="47" y="7"/>
                    <a:pt x="45" y="17"/>
                    <a:pt x="4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6432554" y="3579809"/>
              <a:ext cx="395288" cy="250826"/>
            </a:xfrm>
            <a:custGeom>
              <a:avLst/>
              <a:gdLst>
                <a:gd name="T0" fmla="*/ 0 w 105"/>
                <a:gd name="T1" fmla="*/ 66 h 66"/>
                <a:gd name="T2" fmla="*/ 44 w 105"/>
                <a:gd name="T3" fmla="*/ 66 h 66"/>
                <a:gd name="T4" fmla="*/ 52 w 105"/>
                <a:gd name="T5" fmla="*/ 66 h 66"/>
                <a:gd name="T6" fmla="*/ 60 w 105"/>
                <a:gd name="T7" fmla="*/ 66 h 66"/>
                <a:gd name="T8" fmla="*/ 104 w 105"/>
                <a:gd name="T9" fmla="*/ 66 h 66"/>
                <a:gd name="T10" fmla="*/ 104 w 105"/>
                <a:gd name="T11" fmla="*/ 62 h 66"/>
                <a:gd name="T12" fmla="*/ 70 w 105"/>
                <a:gd name="T13" fmla="*/ 0 h 66"/>
                <a:gd name="T14" fmla="*/ 53 w 105"/>
                <a:gd name="T15" fmla="*/ 0 h 66"/>
                <a:gd name="T16" fmla="*/ 51 w 105"/>
                <a:gd name="T17" fmla="*/ 0 h 66"/>
                <a:gd name="T18" fmla="*/ 34 w 105"/>
                <a:gd name="T19" fmla="*/ 0 h 66"/>
                <a:gd name="T20" fmla="*/ 0 w 105"/>
                <a:gd name="T21" fmla="*/ 62 h 66"/>
                <a:gd name="T22" fmla="*/ 0 w 105"/>
                <a:gd name="T23" fmla="*/ 66 h 66"/>
                <a:gd name="T24" fmla="*/ 60 w 105"/>
                <a:gd name="T25" fmla="*/ 44 h 66"/>
                <a:gd name="T26" fmla="*/ 56 w 105"/>
                <a:gd name="T27" fmla="*/ 41 h 66"/>
                <a:gd name="T28" fmla="*/ 54 w 105"/>
                <a:gd name="T29" fmla="*/ 41 h 66"/>
                <a:gd name="T30" fmla="*/ 40 w 105"/>
                <a:gd name="T31" fmla="*/ 35 h 66"/>
                <a:gd name="T32" fmla="*/ 35 w 105"/>
                <a:gd name="T33" fmla="*/ 30 h 66"/>
                <a:gd name="T34" fmla="*/ 38 w 105"/>
                <a:gd name="T35" fmla="*/ 17 h 66"/>
                <a:gd name="T36" fmla="*/ 47 w 105"/>
                <a:gd name="T37" fmla="*/ 13 h 66"/>
                <a:gd name="T38" fmla="*/ 47 w 105"/>
                <a:gd name="T39" fmla="*/ 9 h 66"/>
                <a:gd name="T40" fmla="*/ 49 w 105"/>
                <a:gd name="T41" fmla="*/ 8 h 66"/>
                <a:gd name="T42" fmla="*/ 54 w 105"/>
                <a:gd name="T43" fmla="*/ 8 h 66"/>
                <a:gd name="T44" fmla="*/ 55 w 105"/>
                <a:gd name="T45" fmla="*/ 9 h 66"/>
                <a:gd name="T46" fmla="*/ 55 w 105"/>
                <a:gd name="T47" fmla="*/ 13 h 66"/>
                <a:gd name="T48" fmla="*/ 58 w 105"/>
                <a:gd name="T49" fmla="*/ 13 h 66"/>
                <a:gd name="T50" fmla="*/ 69 w 105"/>
                <a:gd name="T51" fmla="*/ 19 h 66"/>
                <a:gd name="T52" fmla="*/ 68 w 105"/>
                <a:gd name="T53" fmla="*/ 22 h 66"/>
                <a:gd name="T54" fmla="*/ 64 w 105"/>
                <a:gd name="T55" fmla="*/ 25 h 66"/>
                <a:gd name="T56" fmla="*/ 61 w 105"/>
                <a:gd name="T57" fmla="*/ 24 h 66"/>
                <a:gd name="T58" fmla="*/ 61 w 105"/>
                <a:gd name="T59" fmla="*/ 23 h 66"/>
                <a:gd name="T60" fmla="*/ 61 w 105"/>
                <a:gd name="T61" fmla="*/ 23 h 66"/>
                <a:gd name="T62" fmla="*/ 60 w 105"/>
                <a:gd name="T63" fmla="*/ 23 h 66"/>
                <a:gd name="T64" fmla="*/ 56 w 105"/>
                <a:gd name="T65" fmla="*/ 20 h 66"/>
                <a:gd name="T66" fmla="*/ 51 w 105"/>
                <a:gd name="T67" fmla="*/ 20 h 66"/>
                <a:gd name="T68" fmla="*/ 45 w 105"/>
                <a:gd name="T69" fmla="*/ 22 h 66"/>
                <a:gd name="T70" fmla="*/ 44 w 105"/>
                <a:gd name="T71" fmla="*/ 27 h 66"/>
                <a:gd name="T72" fmla="*/ 48 w 105"/>
                <a:gd name="T73" fmla="*/ 30 h 66"/>
                <a:gd name="T74" fmla="*/ 48 w 105"/>
                <a:gd name="T75" fmla="*/ 30 h 66"/>
                <a:gd name="T76" fmla="*/ 54 w 105"/>
                <a:gd name="T77" fmla="*/ 32 h 66"/>
                <a:gd name="T78" fmla="*/ 55 w 105"/>
                <a:gd name="T79" fmla="*/ 32 h 66"/>
                <a:gd name="T80" fmla="*/ 70 w 105"/>
                <a:gd name="T81" fmla="*/ 42 h 66"/>
                <a:gd name="T82" fmla="*/ 66 w 105"/>
                <a:gd name="T83" fmla="*/ 54 h 66"/>
                <a:gd name="T84" fmla="*/ 55 w 105"/>
                <a:gd name="T85" fmla="*/ 58 h 66"/>
                <a:gd name="T86" fmla="*/ 55 w 105"/>
                <a:gd name="T87" fmla="*/ 62 h 66"/>
                <a:gd name="T88" fmla="*/ 54 w 105"/>
                <a:gd name="T89" fmla="*/ 63 h 66"/>
                <a:gd name="T90" fmla="*/ 49 w 105"/>
                <a:gd name="T91" fmla="*/ 63 h 66"/>
                <a:gd name="T92" fmla="*/ 47 w 105"/>
                <a:gd name="T93" fmla="*/ 62 h 66"/>
                <a:gd name="T94" fmla="*/ 47 w 105"/>
                <a:gd name="T95" fmla="*/ 57 h 66"/>
                <a:gd name="T96" fmla="*/ 33 w 105"/>
                <a:gd name="T97" fmla="*/ 51 h 66"/>
                <a:gd name="T98" fmla="*/ 33 w 105"/>
                <a:gd name="T99" fmla="*/ 48 h 66"/>
                <a:gd name="T100" fmla="*/ 38 w 105"/>
                <a:gd name="T101" fmla="*/ 45 h 66"/>
                <a:gd name="T102" fmla="*/ 41 w 105"/>
                <a:gd name="T103" fmla="*/ 46 h 66"/>
                <a:gd name="T104" fmla="*/ 41 w 105"/>
                <a:gd name="T105" fmla="*/ 47 h 66"/>
                <a:gd name="T106" fmla="*/ 41 w 105"/>
                <a:gd name="T107" fmla="*/ 47 h 66"/>
                <a:gd name="T108" fmla="*/ 41 w 105"/>
                <a:gd name="T109" fmla="*/ 47 h 66"/>
                <a:gd name="T110" fmla="*/ 42 w 105"/>
                <a:gd name="T111" fmla="*/ 47 h 66"/>
                <a:gd name="T112" fmla="*/ 46 w 105"/>
                <a:gd name="T113" fmla="*/ 49 h 66"/>
                <a:gd name="T114" fmla="*/ 53 w 105"/>
                <a:gd name="T115" fmla="*/ 51 h 66"/>
                <a:gd name="T116" fmla="*/ 59 w 105"/>
                <a:gd name="T117" fmla="*/ 49 h 66"/>
                <a:gd name="T118" fmla="*/ 60 w 105"/>
                <a:gd name="T119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" h="66">
                  <a:moveTo>
                    <a:pt x="0" y="66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48" y="66"/>
                    <a:pt x="51" y="66"/>
                    <a:pt x="52" y="66"/>
                  </a:cubicBezTo>
                  <a:cubicBezTo>
                    <a:pt x="53" y="66"/>
                    <a:pt x="57" y="66"/>
                    <a:pt x="60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5"/>
                    <a:pt x="104" y="63"/>
                    <a:pt x="104" y="62"/>
                  </a:cubicBezTo>
                  <a:cubicBezTo>
                    <a:pt x="105" y="27"/>
                    <a:pt x="75" y="12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2"/>
                    <a:pt x="0" y="27"/>
                    <a:pt x="0" y="62"/>
                  </a:cubicBezTo>
                  <a:cubicBezTo>
                    <a:pt x="0" y="63"/>
                    <a:pt x="0" y="65"/>
                    <a:pt x="0" y="66"/>
                  </a:cubicBezTo>
                  <a:close/>
                  <a:moveTo>
                    <a:pt x="60" y="44"/>
                  </a:moveTo>
                  <a:cubicBezTo>
                    <a:pt x="59" y="43"/>
                    <a:pt x="58" y="42"/>
                    <a:pt x="56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0" y="39"/>
                    <a:pt x="42" y="36"/>
                    <a:pt x="40" y="35"/>
                  </a:cubicBezTo>
                  <a:cubicBezTo>
                    <a:pt x="38" y="34"/>
                    <a:pt x="36" y="32"/>
                    <a:pt x="35" y="30"/>
                  </a:cubicBezTo>
                  <a:cubicBezTo>
                    <a:pt x="32" y="26"/>
                    <a:pt x="33" y="20"/>
                    <a:pt x="38" y="17"/>
                  </a:cubicBezTo>
                  <a:cubicBezTo>
                    <a:pt x="40" y="15"/>
                    <a:pt x="43" y="13"/>
                    <a:pt x="47" y="13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8" y="8"/>
                    <a:pt x="49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5" y="8"/>
                    <a:pt x="55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7" y="13"/>
                    <a:pt x="58" y="13"/>
                  </a:cubicBezTo>
                  <a:cubicBezTo>
                    <a:pt x="62" y="14"/>
                    <a:pt x="66" y="16"/>
                    <a:pt x="69" y="19"/>
                  </a:cubicBezTo>
                  <a:cubicBezTo>
                    <a:pt x="69" y="20"/>
                    <a:pt x="69" y="21"/>
                    <a:pt x="68" y="22"/>
                  </a:cubicBezTo>
                  <a:cubicBezTo>
                    <a:pt x="68" y="24"/>
                    <a:pt x="66" y="25"/>
                    <a:pt x="64" y="25"/>
                  </a:cubicBezTo>
                  <a:cubicBezTo>
                    <a:pt x="63" y="25"/>
                    <a:pt x="62" y="25"/>
                    <a:pt x="61" y="24"/>
                  </a:cubicBezTo>
                  <a:cubicBezTo>
                    <a:pt x="61" y="24"/>
                    <a:pt x="61" y="24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0" y="23"/>
                    <a:pt x="60" y="23"/>
                  </a:cubicBezTo>
                  <a:cubicBezTo>
                    <a:pt x="59" y="22"/>
                    <a:pt x="57" y="21"/>
                    <a:pt x="56" y="20"/>
                  </a:cubicBezTo>
                  <a:cubicBezTo>
                    <a:pt x="54" y="20"/>
                    <a:pt x="53" y="20"/>
                    <a:pt x="51" y="20"/>
                  </a:cubicBezTo>
                  <a:cubicBezTo>
                    <a:pt x="49" y="20"/>
                    <a:pt x="47" y="20"/>
                    <a:pt x="45" y="22"/>
                  </a:cubicBezTo>
                  <a:cubicBezTo>
                    <a:pt x="43" y="23"/>
                    <a:pt x="43" y="25"/>
                    <a:pt x="44" y="27"/>
                  </a:cubicBezTo>
                  <a:cubicBezTo>
                    <a:pt x="45" y="28"/>
                    <a:pt x="46" y="29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2" y="31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0" y="34"/>
                    <a:pt x="68" y="37"/>
                    <a:pt x="70" y="42"/>
                  </a:cubicBezTo>
                  <a:cubicBezTo>
                    <a:pt x="72" y="46"/>
                    <a:pt x="70" y="51"/>
                    <a:pt x="66" y="54"/>
                  </a:cubicBezTo>
                  <a:cubicBezTo>
                    <a:pt x="63" y="56"/>
                    <a:pt x="59" y="57"/>
                    <a:pt x="55" y="58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4" y="63"/>
                    <a:pt x="54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8" y="63"/>
                    <a:pt x="47" y="62"/>
                    <a:pt x="47" y="6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2" y="57"/>
                    <a:pt x="36" y="55"/>
                    <a:pt x="33" y="51"/>
                  </a:cubicBezTo>
                  <a:cubicBezTo>
                    <a:pt x="33" y="50"/>
                    <a:pt x="33" y="49"/>
                    <a:pt x="33" y="48"/>
                  </a:cubicBezTo>
                  <a:cubicBezTo>
                    <a:pt x="34" y="46"/>
                    <a:pt x="36" y="45"/>
                    <a:pt x="38" y="45"/>
                  </a:cubicBezTo>
                  <a:cubicBezTo>
                    <a:pt x="39" y="45"/>
                    <a:pt x="40" y="46"/>
                    <a:pt x="41" y="46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3" y="48"/>
                    <a:pt x="45" y="49"/>
                    <a:pt x="46" y="49"/>
                  </a:cubicBezTo>
                  <a:cubicBezTo>
                    <a:pt x="48" y="50"/>
                    <a:pt x="51" y="51"/>
                    <a:pt x="53" y="51"/>
                  </a:cubicBezTo>
                  <a:cubicBezTo>
                    <a:pt x="55" y="51"/>
                    <a:pt x="57" y="50"/>
                    <a:pt x="59" y="49"/>
                  </a:cubicBezTo>
                  <a:cubicBezTo>
                    <a:pt x="60" y="48"/>
                    <a:pt x="61" y="46"/>
                    <a:pt x="6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6386518" y="3841747"/>
              <a:ext cx="482601" cy="101600"/>
            </a:xfrm>
            <a:custGeom>
              <a:avLst/>
              <a:gdLst>
                <a:gd name="T0" fmla="*/ 125 w 128"/>
                <a:gd name="T1" fmla="*/ 0 h 27"/>
                <a:gd name="T2" fmla="*/ 70 w 128"/>
                <a:gd name="T3" fmla="*/ 0 h 27"/>
                <a:gd name="T4" fmla="*/ 64 w 128"/>
                <a:gd name="T5" fmla="*/ 0 h 27"/>
                <a:gd name="T6" fmla="*/ 58 w 128"/>
                <a:gd name="T7" fmla="*/ 0 h 27"/>
                <a:gd name="T8" fmla="*/ 3 w 128"/>
                <a:gd name="T9" fmla="*/ 0 h 27"/>
                <a:gd name="T10" fmla="*/ 2 w 128"/>
                <a:gd name="T11" fmla="*/ 4 h 27"/>
                <a:gd name="T12" fmla="*/ 19 w 128"/>
                <a:gd name="T13" fmla="*/ 21 h 27"/>
                <a:gd name="T14" fmla="*/ 64 w 128"/>
                <a:gd name="T15" fmla="*/ 27 h 27"/>
                <a:gd name="T16" fmla="*/ 109 w 128"/>
                <a:gd name="T17" fmla="*/ 21 h 27"/>
                <a:gd name="T18" fmla="*/ 126 w 128"/>
                <a:gd name="T19" fmla="*/ 4 h 27"/>
                <a:gd name="T20" fmla="*/ 125 w 128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27">
                  <a:moveTo>
                    <a:pt x="125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5" y="0"/>
                    <a:pt x="64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2" y="4"/>
                    <a:pt x="17" y="19"/>
                    <a:pt x="19" y="21"/>
                  </a:cubicBezTo>
                  <a:cubicBezTo>
                    <a:pt x="19" y="21"/>
                    <a:pt x="24" y="27"/>
                    <a:pt x="64" y="27"/>
                  </a:cubicBezTo>
                  <a:cubicBezTo>
                    <a:pt x="103" y="27"/>
                    <a:pt x="109" y="21"/>
                    <a:pt x="109" y="21"/>
                  </a:cubicBezTo>
                  <a:cubicBezTo>
                    <a:pt x="111" y="19"/>
                    <a:pt x="126" y="4"/>
                    <a:pt x="126" y="4"/>
                  </a:cubicBezTo>
                  <a:cubicBezTo>
                    <a:pt x="128" y="2"/>
                    <a:pt x="127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6194426" y="2967037"/>
              <a:ext cx="498475" cy="458788"/>
            </a:xfrm>
            <a:custGeom>
              <a:avLst/>
              <a:gdLst>
                <a:gd name="T0" fmla="*/ 99 w 132"/>
                <a:gd name="T1" fmla="*/ 72 h 121"/>
                <a:gd name="T2" fmla="*/ 110 w 132"/>
                <a:gd name="T3" fmla="*/ 86 h 121"/>
                <a:gd name="T4" fmla="*/ 111 w 132"/>
                <a:gd name="T5" fmla="*/ 87 h 121"/>
                <a:gd name="T6" fmla="*/ 111 w 132"/>
                <a:gd name="T7" fmla="*/ 90 h 121"/>
                <a:gd name="T8" fmla="*/ 99 w 132"/>
                <a:gd name="T9" fmla="*/ 120 h 121"/>
                <a:gd name="T10" fmla="*/ 100 w 132"/>
                <a:gd name="T11" fmla="*/ 120 h 121"/>
                <a:gd name="T12" fmla="*/ 101 w 132"/>
                <a:gd name="T13" fmla="*/ 121 h 121"/>
                <a:gd name="T14" fmla="*/ 102 w 132"/>
                <a:gd name="T15" fmla="*/ 120 h 121"/>
                <a:gd name="T16" fmla="*/ 108 w 132"/>
                <a:gd name="T17" fmla="*/ 117 h 121"/>
                <a:gd name="T18" fmla="*/ 114 w 132"/>
                <a:gd name="T19" fmla="*/ 102 h 121"/>
                <a:gd name="T20" fmla="*/ 115 w 132"/>
                <a:gd name="T21" fmla="*/ 102 h 121"/>
                <a:gd name="T22" fmla="*/ 116 w 132"/>
                <a:gd name="T23" fmla="*/ 102 h 121"/>
                <a:gd name="T24" fmla="*/ 121 w 132"/>
                <a:gd name="T25" fmla="*/ 114 h 121"/>
                <a:gd name="T26" fmla="*/ 123 w 132"/>
                <a:gd name="T27" fmla="*/ 117 h 121"/>
                <a:gd name="T28" fmla="*/ 128 w 132"/>
                <a:gd name="T29" fmla="*/ 120 h 121"/>
                <a:gd name="T30" fmla="*/ 130 w 132"/>
                <a:gd name="T31" fmla="*/ 121 h 121"/>
                <a:gd name="T32" fmla="*/ 131 w 132"/>
                <a:gd name="T33" fmla="*/ 121 h 121"/>
                <a:gd name="T34" fmla="*/ 132 w 132"/>
                <a:gd name="T35" fmla="*/ 120 h 121"/>
                <a:gd name="T36" fmla="*/ 128 w 132"/>
                <a:gd name="T37" fmla="*/ 111 h 121"/>
                <a:gd name="T38" fmla="*/ 119 w 132"/>
                <a:gd name="T39" fmla="*/ 90 h 121"/>
                <a:gd name="T40" fmla="*/ 119 w 132"/>
                <a:gd name="T41" fmla="*/ 88 h 121"/>
                <a:gd name="T42" fmla="*/ 131 w 132"/>
                <a:gd name="T43" fmla="*/ 78 h 121"/>
                <a:gd name="T44" fmla="*/ 128 w 132"/>
                <a:gd name="T45" fmla="*/ 76 h 121"/>
                <a:gd name="T46" fmla="*/ 119 w 132"/>
                <a:gd name="T47" fmla="*/ 82 h 121"/>
                <a:gd name="T48" fmla="*/ 119 w 132"/>
                <a:gd name="T49" fmla="*/ 81 h 121"/>
                <a:gd name="T50" fmla="*/ 115 w 132"/>
                <a:gd name="T51" fmla="*/ 77 h 121"/>
                <a:gd name="T52" fmla="*/ 112 w 132"/>
                <a:gd name="T53" fmla="*/ 80 h 121"/>
                <a:gd name="T54" fmla="*/ 106 w 132"/>
                <a:gd name="T55" fmla="*/ 66 h 121"/>
                <a:gd name="T56" fmla="*/ 0 w 132"/>
                <a:gd name="T57" fmla="*/ 0 h 121"/>
                <a:gd name="T58" fmla="*/ 0 w 132"/>
                <a:gd name="T59" fmla="*/ 23 h 121"/>
                <a:gd name="T60" fmla="*/ 99 w 132"/>
                <a:gd name="T61" fmla="*/ 7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2" h="121">
                  <a:moveTo>
                    <a:pt x="99" y="72"/>
                  </a:moveTo>
                  <a:cubicBezTo>
                    <a:pt x="99" y="72"/>
                    <a:pt x="100" y="81"/>
                    <a:pt x="110" y="86"/>
                  </a:cubicBezTo>
                  <a:cubicBezTo>
                    <a:pt x="110" y="86"/>
                    <a:pt x="111" y="86"/>
                    <a:pt x="111" y="87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07" y="100"/>
                    <a:pt x="103" y="110"/>
                    <a:pt x="99" y="120"/>
                  </a:cubicBezTo>
                  <a:cubicBezTo>
                    <a:pt x="99" y="120"/>
                    <a:pt x="100" y="120"/>
                    <a:pt x="100" y="120"/>
                  </a:cubicBezTo>
                  <a:cubicBezTo>
                    <a:pt x="100" y="121"/>
                    <a:pt x="101" y="121"/>
                    <a:pt x="101" y="121"/>
                  </a:cubicBezTo>
                  <a:cubicBezTo>
                    <a:pt x="101" y="121"/>
                    <a:pt x="102" y="120"/>
                    <a:pt x="102" y="120"/>
                  </a:cubicBezTo>
                  <a:cubicBezTo>
                    <a:pt x="103" y="119"/>
                    <a:pt x="104" y="117"/>
                    <a:pt x="108" y="117"/>
                  </a:cubicBezTo>
                  <a:cubicBezTo>
                    <a:pt x="110" y="112"/>
                    <a:pt x="112" y="107"/>
                    <a:pt x="114" y="102"/>
                  </a:cubicBezTo>
                  <a:cubicBezTo>
                    <a:pt x="114" y="102"/>
                    <a:pt x="115" y="102"/>
                    <a:pt x="115" y="102"/>
                  </a:cubicBezTo>
                  <a:cubicBezTo>
                    <a:pt x="115" y="102"/>
                    <a:pt x="116" y="102"/>
                    <a:pt x="116" y="102"/>
                  </a:cubicBezTo>
                  <a:cubicBezTo>
                    <a:pt x="118" y="106"/>
                    <a:pt x="120" y="110"/>
                    <a:pt x="121" y="114"/>
                  </a:cubicBezTo>
                  <a:cubicBezTo>
                    <a:pt x="122" y="115"/>
                    <a:pt x="122" y="116"/>
                    <a:pt x="123" y="117"/>
                  </a:cubicBezTo>
                  <a:cubicBezTo>
                    <a:pt x="127" y="117"/>
                    <a:pt x="128" y="119"/>
                    <a:pt x="128" y="120"/>
                  </a:cubicBezTo>
                  <a:cubicBezTo>
                    <a:pt x="129" y="120"/>
                    <a:pt x="129" y="121"/>
                    <a:pt x="130" y="121"/>
                  </a:cubicBezTo>
                  <a:cubicBezTo>
                    <a:pt x="130" y="121"/>
                    <a:pt x="130" y="121"/>
                    <a:pt x="131" y="121"/>
                  </a:cubicBezTo>
                  <a:cubicBezTo>
                    <a:pt x="131" y="120"/>
                    <a:pt x="132" y="120"/>
                    <a:pt x="132" y="120"/>
                  </a:cubicBezTo>
                  <a:cubicBezTo>
                    <a:pt x="131" y="117"/>
                    <a:pt x="129" y="114"/>
                    <a:pt x="128" y="111"/>
                  </a:cubicBezTo>
                  <a:cubicBezTo>
                    <a:pt x="124" y="102"/>
                    <a:pt x="120" y="94"/>
                    <a:pt x="119" y="90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7" y="87"/>
                    <a:pt x="131" y="80"/>
                    <a:pt x="131" y="78"/>
                  </a:cubicBezTo>
                  <a:cubicBezTo>
                    <a:pt x="132" y="75"/>
                    <a:pt x="128" y="76"/>
                    <a:pt x="128" y="76"/>
                  </a:cubicBezTo>
                  <a:cubicBezTo>
                    <a:pt x="128" y="76"/>
                    <a:pt x="126" y="82"/>
                    <a:pt x="119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9"/>
                    <a:pt x="117" y="77"/>
                    <a:pt x="115" y="77"/>
                  </a:cubicBezTo>
                  <a:cubicBezTo>
                    <a:pt x="113" y="77"/>
                    <a:pt x="112" y="78"/>
                    <a:pt x="112" y="80"/>
                  </a:cubicBezTo>
                  <a:cubicBezTo>
                    <a:pt x="105" y="75"/>
                    <a:pt x="106" y="66"/>
                    <a:pt x="106" y="66"/>
                  </a:cubicBezTo>
                  <a:cubicBezTo>
                    <a:pt x="67" y="28"/>
                    <a:pt x="21" y="8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94" y="56"/>
                    <a:pt x="99" y="72"/>
                    <a:pt x="99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4913378" y="1826571"/>
            <a:ext cx="1054090" cy="1054090"/>
          </a:xfrm>
          <a:prstGeom prst="ellipse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b="1"/>
          </a:p>
        </p:txBody>
      </p:sp>
      <p:grpSp>
        <p:nvGrpSpPr>
          <p:cNvPr id="17" name="组合 16"/>
          <p:cNvGrpSpPr/>
          <p:nvPr/>
        </p:nvGrpSpPr>
        <p:grpSpPr>
          <a:xfrm>
            <a:off x="5223143" y="2038688"/>
            <a:ext cx="498056" cy="629855"/>
            <a:chOff x="5527679" y="2708278"/>
            <a:chExt cx="1139821" cy="1441449"/>
          </a:xfrm>
          <a:solidFill>
            <a:srgbClr val="DE0000"/>
          </a:solidFill>
        </p:grpSpPr>
        <p:sp>
          <p:nvSpPr>
            <p:cNvPr id="18" name="Freeform 13"/>
            <p:cNvSpPr/>
            <p:nvPr/>
          </p:nvSpPr>
          <p:spPr bwMode="auto">
            <a:xfrm>
              <a:off x="6194430" y="3665540"/>
              <a:ext cx="207962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5549904" y="3348040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5964242" y="2954340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5838830" y="2708278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5527679" y="2938464"/>
              <a:ext cx="477839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964242" y="3468689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5546728" y="3736977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57" tIns="34279" rIns="68557" bIns="34279" numCol="1" anchor="t" anchorCtr="0" compatLnSpc="1"/>
            <a:lstStyle/>
            <a:p>
              <a:endParaRPr lang="zh-CN" altLang="en-US" sz="1105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</p:grpSp>
      <p:sp>
        <p:nvSpPr>
          <p:cNvPr id="83" name="Text Placeholder 7"/>
          <p:cNvSpPr txBox="1"/>
          <p:nvPr/>
        </p:nvSpPr>
        <p:spPr>
          <a:xfrm>
            <a:off x="738462" y="2859480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4" name="Text Placeholder 2"/>
          <p:cNvSpPr txBox="1"/>
          <p:nvPr/>
        </p:nvSpPr>
        <p:spPr>
          <a:xfrm>
            <a:off x="875391" y="3148047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5" name="Text Placeholder 7"/>
          <p:cNvSpPr txBox="1"/>
          <p:nvPr/>
        </p:nvSpPr>
        <p:spPr>
          <a:xfrm>
            <a:off x="4455952" y="2987843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6" name="Text Placeholder 2"/>
          <p:cNvSpPr txBox="1"/>
          <p:nvPr/>
        </p:nvSpPr>
        <p:spPr>
          <a:xfrm>
            <a:off x="4592882" y="3276408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7" name="Text Placeholder 7"/>
          <p:cNvSpPr txBox="1"/>
          <p:nvPr/>
        </p:nvSpPr>
        <p:spPr>
          <a:xfrm>
            <a:off x="2574241" y="1563638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8" name="Text Placeholder 2"/>
          <p:cNvSpPr txBox="1"/>
          <p:nvPr/>
        </p:nvSpPr>
        <p:spPr>
          <a:xfrm>
            <a:off x="2711170" y="1852203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9" name="Text Placeholder 7"/>
          <p:cNvSpPr txBox="1"/>
          <p:nvPr/>
        </p:nvSpPr>
        <p:spPr>
          <a:xfrm>
            <a:off x="6186684" y="1779612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0" name="Text Placeholder 2"/>
          <p:cNvSpPr txBox="1"/>
          <p:nvPr/>
        </p:nvSpPr>
        <p:spPr>
          <a:xfrm>
            <a:off x="6323613" y="2068177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工作成果展示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7505" y="370617"/>
            <a:ext cx="8328992" cy="440226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6" name="TextBox 14"/>
          <p:cNvSpPr txBox="1"/>
          <p:nvPr/>
        </p:nvSpPr>
        <p:spPr>
          <a:xfrm>
            <a:off x="2159246" y="2792058"/>
            <a:ext cx="4825508" cy="4732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在此输入相关文字，在此输入相关文字，在此输入相关文字， 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8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7736" y="1545873"/>
            <a:ext cx="2688528" cy="53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360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36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1377826" y="2031817"/>
            <a:ext cx="6388352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  <a:endParaRPr lang="zh-CN" altLang="zh-CN" sz="450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38138" y="1005940"/>
            <a:ext cx="782893" cy="438175"/>
            <a:chOff x="-177033" y="-93597"/>
            <a:chExt cx="972817" cy="544606"/>
          </a:xfrm>
          <a:effectLst/>
        </p:grpSpPr>
        <p:cxnSp>
          <p:nvCxnSpPr>
            <p:cNvPr id="10" name="直接连接符 9"/>
            <p:cNvCxnSpPr/>
            <p:nvPr/>
          </p:nvCxnSpPr>
          <p:spPr>
            <a:xfrm>
              <a:off x="-177033" y="-93597"/>
              <a:ext cx="726141" cy="54460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93614" y="67768"/>
              <a:ext cx="502170" cy="37651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165928" y="3295429"/>
            <a:ext cx="530282" cy="258202"/>
            <a:chOff x="142733" y="975491"/>
            <a:chExt cx="1324117" cy="644935"/>
          </a:xfrm>
          <a:effectLst/>
        </p:grpSpPr>
        <p:cxnSp>
          <p:nvCxnSpPr>
            <p:cNvPr id="16" name="直接连接符 15"/>
            <p:cNvCxnSpPr/>
            <p:nvPr/>
          </p:nvCxnSpPr>
          <p:spPr>
            <a:xfrm>
              <a:off x="142733" y="975491"/>
              <a:ext cx="726141" cy="5446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64680" y="1243907"/>
              <a:ext cx="502170" cy="3765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90215" y="987574"/>
            <a:ext cx="3563571" cy="4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  <a:r>
              <a:rPr lang="zh-CN" altLang="zh-CN" sz="2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zh-CN" altLang="zh-CN" sz="25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</a:t>
            </a:r>
            <a:r>
              <a:rPr lang="zh-CN" altLang="zh-CN" sz="25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endParaRPr lang="zh-CN" altLang="zh-CN" sz="25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15896" y="1707934"/>
            <a:ext cx="2520000" cy="2520000"/>
          </a:xfrm>
          <a:prstGeom prst="ellipse">
            <a:avLst/>
          </a:pr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endParaRPr lang="zh-CN" altLang="en-US" sz="1105"/>
          </a:p>
        </p:txBody>
      </p:sp>
      <p:sp>
        <p:nvSpPr>
          <p:cNvPr id="22" name="Text Placeholder 7"/>
          <p:cNvSpPr txBox="1"/>
          <p:nvPr/>
        </p:nvSpPr>
        <p:spPr>
          <a:xfrm>
            <a:off x="4019522" y="1707654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00" b="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500" b="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年计划一</a:t>
            </a:r>
            <a:endParaRPr lang="zh-CN" altLang="en-US" sz="150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35058" y="1907375"/>
            <a:ext cx="4309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019522" y="2560198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0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50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zh-CN" altLang="en-US" sz="1500" b="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计划二</a:t>
            </a:r>
            <a:endParaRPr lang="zh-CN" altLang="en-US" sz="150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935058" y="2759919"/>
            <a:ext cx="4309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未来工作计划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 txBox="1"/>
          <p:nvPr/>
        </p:nvSpPr>
        <p:spPr>
          <a:xfrm>
            <a:off x="4019522" y="3395085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0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50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zh-CN" altLang="en-US" sz="1500" b="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计划三</a:t>
            </a:r>
            <a:endParaRPr lang="zh-CN" altLang="en-US" sz="150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3935058" y="3594806"/>
            <a:ext cx="4309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13995" y="987574"/>
            <a:ext cx="3916014" cy="4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5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20XX</a:t>
            </a:r>
            <a:r>
              <a:rPr lang="zh-CN" altLang="zh-CN" sz="25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年度</a:t>
            </a:r>
            <a:r>
              <a:rPr lang="zh-CN" altLang="zh-CN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销售目标</a:t>
            </a:r>
            <a:endParaRPr lang="zh-CN" altLang="zh-CN" sz="25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H="1" flipV="1">
            <a:off x="2335816" y="2939745"/>
            <a:ext cx="764793" cy="214713"/>
          </a:xfrm>
          <a:prstGeom prst="line">
            <a:avLst/>
          </a:prstGeom>
          <a:ln w="9525">
            <a:solidFill>
              <a:srgbClr val="DE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4085730" y="2886556"/>
            <a:ext cx="675480" cy="214041"/>
          </a:xfrm>
          <a:prstGeom prst="line">
            <a:avLst/>
          </a:prstGeom>
          <a:ln w="9525">
            <a:solidFill>
              <a:srgbClr val="DE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5907319" y="2854948"/>
            <a:ext cx="605309" cy="245649"/>
          </a:xfrm>
          <a:prstGeom prst="line">
            <a:avLst/>
          </a:prstGeom>
          <a:ln w="9525">
            <a:solidFill>
              <a:srgbClr val="DE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170411" y="2072755"/>
            <a:ext cx="1435585" cy="1237574"/>
          </a:xfrm>
          <a:prstGeom prst="hexagon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 b="1"/>
          </a:p>
        </p:txBody>
      </p:sp>
      <p:grpSp>
        <p:nvGrpSpPr>
          <p:cNvPr id="3" name="组合 2"/>
          <p:cNvGrpSpPr/>
          <p:nvPr/>
        </p:nvGrpSpPr>
        <p:grpSpPr>
          <a:xfrm>
            <a:off x="1295870" y="2357029"/>
            <a:ext cx="1289466" cy="723883"/>
            <a:chOff x="1607877" y="2822764"/>
            <a:chExt cx="1719686" cy="965400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950" dirty="0">
                  <a:solidFill>
                    <a:srgbClr val="DE0000"/>
                  </a:solidFill>
                </a:rPr>
                <a:t>第</a:t>
              </a:r>
              <a:r>
                <a:rPr lang="en-US" altLang="zh-CN" sz="1950" dirty="0">
                  <a:solidFill>
                    <a:srgbClr val="DE0000"/>
                  </a:solidFill>
                </a:rPr>
                <a:t>1</a:t>
              </a:r>
              <a:r>
                <a:rPr lang="zh-CN" altLang="en-US" sz="1950" dirty="0">
                  <a:solidFill>
                    <a:srgbClr val="DE0000"/>
                  </a:solidFill>
                </a:rPr>
                <a:t>季度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4"/>
              <a:ext cx="1152128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950" dirty="0">
                  <a:solidFill>
                    <a:srgbClr val="DE0000"/>
                  </a:solidFill>
                </a:rPr>
                <a:t>1-3</a:t>
              </a:r>
              <a:r>
                <a:rPr lang="zh-CN" altLang="en-US" sz="1950" dirty="0">
                  <a:solidFill>
                    <a:srgbClr val="DE0000"/>
                  </a:solidFill>
                </a:rPr>
                <a:t>月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</p:grpSp>
      <p:sp>
        <p:nvSpPr>
          <p:cNvPr id="21" name="六边形 20"/>
          <p:cNvSpPr/>
          <p:nvPr/>
        </p:nvSpPr>
        <p:spPr>
          <a:xfrm>
            <a:off x="2875004" y="2596219"/>
            <a:ext cx="1435585" cy="1237574"/>
          </a:xfrm>
          <a:prstGeom prst="hexagon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 b="1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05860" y="2897921"/>
            <a:ext cx="1289466" cy="723883"/>
            <a:chOff x="3672367" y="3671245"/>
            <a:chExt cx="1719686" cy="965400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7" y="3671245"/>
              <a:ext cx="1719686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950" dirty="0">
                  <a:solidFill>
                    <a:srgbClr val="DE0000"/>
                  </a:solidFill>
                </a:rPr>
                <a:t>第</a:t>
              </a:r>
              <a:r>
                <a:rPr lang="en-US" altLang="zh-CN" sz="1950" dirty="0">
                  <a:solidFill>
                    <a:srgbClr val="DE0000"/>
                  </a:solidFill>
                </a:rPr>
                <a:t>2</a:t>
              </a:r>
              <a:r>
                <a:rPr lang="zh-CN" altLang="en-US" sz="1950" dirty="0">
                  <a:solidFill>
                    <a:srgbClr val="DE0000"/>
                  </a:solidFill>
                </a:rPr>
                <a:t>季度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950" dirty="0">
                  <a:solidFill>
                    <a:srgbClr val="DE0000"/>
                  </a:solidFill>
                </a:rPr>
                <a:t>4-6</a:t>
              </a:r>
              <a:r>
                <a:rPr lang="zh-CN" altLang="en-US" sz="1950" dirty="0">
                  <a:solidFill>
                    <a:srgbClr val="DE0000"/>
                  </a:solidFill>
                </a:rPr>
                <a:t>月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</p:grpSp>
      <p:sp>
        <p:nvSpPr>
          <p:cNvPr id="22" name="六边形 21"/>
          <p:cNvSpPr/>
          <p:nvPr/>
        </p:nvSpPr>
        <p:spPr>
          <a:xfrm>
            <a:off x="4600514" y="2072755"/>
            <a:ext cx="1435585" cy="1237574"/>
          </a:xfrm>
          <a:prstGeom prst="hexagon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 b="1"/>
          </a:p>
        </p:txBody>
      </p:sp>
      <p:grpSp>
        <p:nvGrpSpPr>
          <p:cNvPr id="6" name="组合 5"/>
          <p:cNvGrpSpPr/>
          <p:nvPr/>
        </p:nvGrpSpPr>
        <p:grpSpPr>
          <a:xfrm>
            <a:off x="4731793" y="2370340"/>
            <a:ext cx="1289466" cy="723883"/>
            <a:chOff x="5758119" y="2840516"/>
            <a:chExt cx="1719686" cy="965400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950" dirty="0">
                  <a:solidFill>
                    <a:srgbClr val="DE0000"/>
                  </a:solidFill>
                </a:rPr>
                <a:t>第</a:t>
              </a:r>
              <a:r>
                <a:rPr lang="en-US" altLang="zh-CN" sz="1950" dirty="0">
                  <a:solidFill>
                    <a:srgbClr val="DE0000"/>
                  </a:solidFill>
                </a:rPr>
                <a:t>3</a:t>
              </a:r>
              <a:r>
                <a:rPr lang="zh-CN" altLang="en-US" sz="1950" dirty="0">
                  <a:solidFill>
                    <a:srgbClr val="DE0000"/>
                  </a:solidFill>
                </a:rPr>
                <a:t>季度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1" y="3282746"/>
              <a:ext cx="1152128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950" dirty="0">
                  <a:solidFill>
                    <a:srgbClr val="DE0000"/>
                  </a:solidFill>
                </a:rPr>
                <a:t>7-9</a:t>
              </a:r>
              <a:r>
                <a:rPr lang="zh-CN" altLang="en-US" sz="1950" dirty="0">
                  <a:solidFill>
                    <a:srgbClr val="DE0000"/>
                  </a:solidFill>
                </a:rPr>
                <a:t>月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</p:grpSp>
      <p:sp>
        <p:nvSpPr>
          <p:cNvPr id="24" name="六边形 23"/>
          <p:cNvSpPr/>
          <p:nvPr/>
        </p:nvSpPr>
        <p:spPr>
          <a:xfrm>
            <a:off x="6376027" y="2650212"/>
            <a:ext cx="1435585" cy="1237574"/>
          </a:xfrm>
          <a:prstGeom prst="hexagon">
            <a:avLst/>
          </a:prstGeom>
          <a:solidFill>
            <a:schemeClr val="bg1"/>
          </a:solidFill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 b="1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22144" y="2982003"/>
            <a:ext cx="1289466" cy="723883"/>
            <a:chOff x="7857775" y="3711373"/>
            <a:chExt cx="1719686" cy="965400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950" dirty="0">
                  <a:solidFill>
                    <a:srgbClr val="DE0000"/>
                  </a:solidFill>
                </a:rPr>
                <a:t>第</a:t>
              </a:r>
              <a:r>
                <a:rPr lang="en-US" altLang="zh-CN" sz="1950" dirty="0">
                  <a:solidFill>
                    <a:srgbClr val="DE0000"/>
                  </a:solidFill>
                </a:rPr>
                <a:t>4</a:t>
              </a:r>
              <a:r>
                <a:rPr lang="zh-CN" altLang="en-US" sz="1950" dirty="0">
                  <a:solidFill>
                    <a:srgbClr val="DE0000"/>
                  </a:solidFill>
                </a:rPr>
                <a:t>季度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7" y="4153603"/>
              <a:ext cx="1576400" cy="52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950" dirty="0">
                  <a:solidFill>
                    <a:srgbClr val="DE0000"/>
                  </a:solidFill>
                </a:rPr>
                <a:t>10-12</a:t>
              </a:r>
              <a:r>
                <a:rPr lang="zh-CN" altLang="en-US" sz="1950" dirty="0">
                  <a:solidFill>
                    <a:srgbClr val="DE0000"/>
                  </a:solidFill>
                </a:rPr>
                <a:t>月</a:t>
              </a:r>
              <a:endParaRPr lang="zh-CN" altLang="zh-CN" sz="1950" dirty="0">
                <a:solidFill>
                  <a:srgbClr val="DE0000"/>
                </a:solidFill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809565" y="3415272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946494" y="3703839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68020" y="3415274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4404949" y="3703839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2614414" y="1674055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2751344" y="1962620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6072869" y="1674055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5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6209799" y="1962620"/>
            <a:ext cx="1718779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未来工作计划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4852111" cy="51435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20" name="矩形 19"/>
          <p:cNvSpPr/>
          <p:nvPr/>
        </p:nvSpPr>
        <p:spPr>
          <a:xfrm>
            <a:off x="268357" y="223984"/>
            <a:ext cx="8607286" cy="469553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25" name="文本框 24"/>
          <p:cNvSpPr txBox="1"/>
          <p:nvPr/>
        </p:nvSpPr>
        <p:spPr>
          <a:xfrm>
            <a:off x="5783897" y="3339725"/>
            <a:ext cx="2165960" cy="149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64" tIns="34282" rIns="68564" bIns="34282" numCol="1" spcCol="0" rtlCol="0" fromWordArt="0" anchor="t" anchorCtr="0" forceAA="0" compatLnSpc="1">
            <a:noAutofit/>
          </a:bodyPr>
          <a:lstStyle/>
          <a:p>
            <a:pPr algn="ctr"/>
            <a:r>
              <a:rPr lang="en-US" sz="67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Shanghai XX Technology Network Co., Ltd.</a:t>
            </a:r>
            <a:endParaRPr lang="zh-CN" altLang="en-US" sz="75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26" name="文本框 17"/>
          <p:cNvSpPr txBox="1"/>
          <p:nvPr/>
        </p:nvSpPr>
        <p:spPr>
          <a:xfrm>
            <a:off x="5727712" y="3103565"/>
            <a:ext cx="2278329" cy="2699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64" tIns="34282" rIns="68564" bIns="34282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3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上海某某科技网络</a:t>
            </a:r>
            <a:r>
              <a:rPr lang="zh-CN" altLang="en-US" sz="13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有限公司</a:t>
            </a:r>
            <a:endParaRPr lang="zh-CN" altLang="en-US" sz="135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27" name="TextBox 53"/>
          <p:cNvSpPr txBox="1"/>
          <p:nvPr/>
        </p:nvSpPr>
        <p:spPr>
          <a:xfrm>
            <a:off x="5220072" y="2031815"/>
            <a:ext cx="3293604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5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zh-CN" sz="495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44"/>
          <p:cNvSpPr txBox="1"/>
          <p:nvPr/>
        </p:nvSpPr>
        <p:spPr>
          <a:xfrm>
            <a:off x="2628234" y="2409770"/>
            <a:ext cx="1390319" cy="24837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eaVert" wrap="square" lIns="68564" tIns="34282" rIns="68564" bIns="34282" numCol="1" spcCol="0" rtlCol="0" fromWordArt="0" anchor="t" anchorCtr="0" forceAA="0" compatLnSpc="1">
            <a:noAutofit/>
          </a:bodyPr>
          <a:lstStyle/>
          <a:p>
            <a:pPr>
              <a:lnSpc>
                <a:spcPts val="6000"/>
              </a:lnSpc>
            </a:pPr>
            <a:r>
              <a:rPr lang="zh-CN" altLang="en-US" sz="7500" kern="100" dirty="0">
                <a:solidFill>
                  <a:srgbClr val="DE0000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勇</a:t>
            </a:r>
            <a:r>
              <a:rPr lang="zh-CN" altLang="en-US" sz="5400" kern="100" dirty="0">
                <a:solidFill>
                  <a:schemeClr val="bg1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攀</a:t>
            </a:r>
            <a:r>
              <a:rPr lang="en-US" altLang="zh-CN" sz="785" kern="100" dirty="0">
                <a:solidFill>
                  <a:schemeClr val="bg1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                  </a:t>
            </a:r>
            <a:endParaRPr lang="en-US" altLang="zh-CN" sz="785" kern="100" dirty="0">
              <a:solidFill>
                <a:schemeClr val="bg1"/>
              </a:solidFill>
              <a:latin typeface="迷你简大标宋" panose="03000509000000000000" pitchFamily="65" charset="-122"/>
              <a:ea typeface="迷你简大标宋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785" kern="100" dirty="0">
                <a:solidFill>
                  <a:schemeClr val="bg1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en-US" sz="6600" kern="100" dirty="0">
                <a:solidFill>
                  <a:srgbClr val="DE0000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高</a:t>
            </a:r>
            <a:r>
              <a:rPr lang="zh-CN" altLang="en-US" sz="5400" kern="100" dirty="0">
                <a:solidFill>
                  <a:schemeClr val="bg1"/>
                </a:solidFill>
                <a:latin typeface="迷你简大标宋" panose="03000509000000000000" pitchFamily="65" charset="-122"/>
                <a:ea typeface="迷你简大标宋" panose="03000509000000000000" pitchFamily="65" charset="-122"/>
                <a:cs typeface="Times New Roman" panose="02020603050405020304" pitchFamily="18" charset="0"/>
              </a:rPr>
              <a:t>峰</a:t>
            </a:r>
            <a:endParaRPr lang="zh-CN" altLang="en-US" sz="785" kern="100" dirty="0">
              <a:solidFill>
                <a:schemeClr val="bg1"/>
              </a:solidFill>
              <a:latin typeface="迷你简大标宋" panose="03000509000000000000" pitchFamily="65" charset="-122"/>
              <a:ea typeface="迷你简大标宋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7971" y="2679094"/>
            <a:ext cx="2917807" cy="3632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64" tIns="34282" rIns="68564" bIns="34282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950"/>
              </a:lnSpc>
            </a:pPr>
            <a:r>
              <a:rPr lang="zh-CN" alt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汇报人：</a:t>
            </a:r>
            <a:r>
              <a:rPr lang="en-US" sz="1200" kern="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qzuser</a:t>
            </a:r>
            <a:r>
              <a:rPr 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    </a:t>
            </a:r>
            <a:r>
              <a:rPr 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   </a:t>
            </a:r>
            <a:r>
              <a:rPr lang="zh-CN" alt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汇报</a:t>
            </a:r>
            <a:r>
              <a:rPr lang="zh-CN" alt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时间：</a:t>
            </a:r>
            <a:r>
              <a:rPr lang="en-US" sz="1200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Times New Roman" panose="02020603050405020304"/>
              </a:rPr>
              <a:t>20XX.X.20</a:t>
            </a:r>
            <a:endParaRPr lang="zh-CN" altLang="en-US" sz="785" kern="100" dirty="0">
              <a:solidFill>
                <a:schemeClr val="tx1">
                  <a:lumMod val="85000"/>
                  <a:lumOff val="15000"/>
                </a:schemeClr>
              </a:solidFill>
              <a:ea typeface="宋体" panose="02010600030101010101" pitchFamily="2" charset="-122"/>
              <a:cs typeface="Times New Roman" panose="02020603050405020304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12262" y="2626226"/>
            <a:ext cx="782893" cy="438175"/>
            <a:chOff x="-177033" y="-93597"/>
            <a:chExt cx="972817" cy="544606"/>
          </a:xfrm>
          <a:effectLst/>
        </p:grpSpPr>
        <p:cxnSp>
          <p:nvCxnSpPr>
            <p:cNvPr id="11" name="直接连接符 10"/>
            <p:cNvCxnSpPr/>
            <p:nvPr/>
          </p:nvCxnSpPr>
          <p:spPr>
            <a:xfrm>
              <a:off x="-177033" y="-93597"/>
              <a:ext cx="726141" cy="54460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93614" y="67768"/>
              <a:ext cx="502170" cy="37651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323393" y="4191557"/>
            <a:ext cx="530282" cy="258202"/>
            <a:chOff x="142733" y="975491"/>
            <a:chExt cx="1324117" cy="644935"/>
          </a:xfrm>
          <a:effectLst/>
        </p:grpSpPr>
        <p:cxnSp>
          <p:nvCxnSpPr>
            <p:cNvPr id="14" name="直接连接符 13"/>
            <p:cNvCxnSpPr/>
            <p:nvPr/>
          </p:nvCxnSpPr>
          <p:spPr>
            <a:xfrm>
              <a:off x="142733" y="975491"/>
              <a:ext cx="726141" cy="5446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64680" y="1243907"/>
              <a:ext cx="502170" cy="37651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0"/>
            <a:ext cx="4852111" cy="51435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54" name="矩形 53"/>
          <p:cNvSpPr/>
          <p:nvPr/>
        </p:nvSpPr>
        <p:spPr>
          <a:xfrm>
            <a:off x="268357" y="223984"/>
            <a:ext cx="8607286" cy="469553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41" name="矩形 40"/>
          <p:cNvSpPr/>
          <p:nvPr/>
        </p:nvSpPr>
        <p:spPr>
          <a:xfrm>
            <a:off x="5977773" y="1329899"/>
            <a:ext cx="2482659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年度工作概述</a:t>
            </a:r>
            <a:endParaRPr lang="zh-CN" altLang="en-US" sz="16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28808" y="1329899"/>
            <a:ext cx="485942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77773" y="2085808"/>
            <a:ext cx="2482659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工作完成情况</a:t>
            </a:r>
            <a:endParaRPr lang="zh-CN" altLang="en-US" sz="16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28808" y="2085808"/>
            <a:ext cx="485942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977773" y="2834636"/>
            <a:ext cx="2482659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工作成果展示</a:t>
            </a:r>
            <a:endParaRPr lang="zh-CN" altLang="en-US" sz="16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28808" y="2834636"/>
            <a:ext cx="485942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77773" y="3556960"/>
            <a:ext cx="2482659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未来工作计划</a:t>
            </a:r>
            <a:endParaRPr lang="zh-CN" altLang="en-US" sz="16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28808" y="3556960"/>
            <a:ext cx="485942" cy="37795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2726241" y="3543633"/>
            <a:ext cx="1683779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目录</a:t>
            </a:r>
            <a:endParaRPr lang="zh-CN" altLang="en-US" sz="40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573811" y="4156847"/>
            <a:ext cx="1836208" cy="46153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514212" y="4638629"/>
            <a:ext cx="733827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505" y="370617"/>
            <a:ext cx="8328992" cy="440226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9" name="TextBox 14"/>
          <p:cNvSpPr txBox="1"/>
          <p:nvPr/>
        </p:nvSpPr>
        <p:spPr>
          <a:xfrm>
            <a:off x="2159246" y="2792058"/>
            <a:ext cx="4825508" cy="4508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在此输入相关文字，在此输入相关文字，在此输入相关文字， 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8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7736" y="1545873"/>
            <a:ext cx="2688528" cy="53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en-US" altLang="zh-CN" sz="36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53"/>
          <p:cNvSpPr txBox="1"/>
          <p:nvPr/>
        </p:nvSpPr>
        <p:spPr>
          <a:xfrm>
            <a:off x="1377826" y="2031817"/>
            <a:ext cx="6388352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年度工作概述</a:t>
            </a:r>
            <a:endParaRPr lang="zh-CN" altLang="zh-CN" sz="450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38138" y="1005940"/>
            <a:ext cx="782893" cy="438175"/>
            <a:chOff x="-177033" y="-93597"/>
            <a:chExt cx="972817" cy="544606"/>
          </a:xfrm>
          <a:effectLst/>
        </p:grpSpPr>
        <p:cxnSp>
          <p:nvCxnSpPr>
            <p:cNvPr id="7" name="直接连接符 6"/>
            <p:cNvCxnSpPr/>
            <p:nvPr/>
          </p:nvCxnSpPr>
          <p:spPr>
            <a:xfrm>
              <a:off x="-177033" y="-93597"/>
              <a:ext cx="726141" cy="54460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93614" y="67768"/>
              <a:ext cx="502170" cy="37651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5165928" y="3295429"/>
            <a:ext cx="530282" cy="258202"/>
            <a:chOff x="142733" y="975491"/>
            <a:chExt cx="1324117" cy="644935"/>
          </a:xfrm>
          <a:effectLst/>
        </p:grpSpPr>
        <p:cxnSp>
          <p:nvCxnSpPr>
            <p:cNvPr id="13" name="直接连接符 12"/>
            <p:cNvCxnSpPr/>
            <p:nvPr/>
          </p:nvCxnSpPr>
          <p:spPr>
            <a:xfrm>
              <a:off x="142733" y="975491"/>
              <a:ext cx="726141" cy="5446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964680" y="1243907"/>
              <a:ext cx="502170" cy="3765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年度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工作概述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 txBox="1"/>
          <p:nvPr/>
        </p:nvSpPr>
        <p:spPr>
          <a:xfrm>
            <a:off x="4139952" y="149482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100" b="0" dirty="0" smtClean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年度工作内容回顾</a:t>
            </a:r>
            <a:endParaRPr lang="zh-CN" altLang="en-US" sz="210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67944" y="1903187"/>
            <a:ext cx="45365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360" y="1543147"/>
            <a:ext cx="3308560" cy="252028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3"/>
          <p:cNvSpPr txBox="1"/>
          <p:nvPr/>
        </p:nvSpPr>
        <p:spPr>
          <a:xfrm>
            <a:off x="4067944" y="330460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，在此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54435" y="1496666"/>
            <a:ext cx="291564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各项业务完成概况</a:t>
            </a:r>
            <a:endParaRPr lang="zh-CN" altLang="zh-CN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4276245" y="1927153"/>
          <a:ext cx="3880650" cy="222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8" name="文本框 5"/>
          <p:cNvSpPr txBox="1"/>
          <p:nvPr/>
        </p:nvSpPr>
        <p:spPr>
          <a:xfrm>
            <a:off x="5361236" y="1287836"/>
            <a:ext cx="27536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1350" dirty="0">
                <a:solidFill>
                  <a:srgbClr val="DE0000"/>
                </a:solidFill>
              </a:rPr>
              <a:t>部门销售业绩  </a:t>
            </a:r>
            <a:endParaRPr lang="en-US" altLang="zh-CN" sz="1350" dirty="0">
              <a:solidFill>
                <a:srgbClr val="DE0000"/>
              </a:solidFill>
            </a:endParaRPr>
          </a:p>
          <a:p>
            <a:pPr algn="r"/>
            <a:r>
              <a:rPr lang="zh-CN" altLang="en-US" sz="1050" dirty="0">
                <a:solidFill>
                  <a:srgbClr val="DE0000"/>
                </a:solidFill>
              </a:rPr>
              <a:t>单位</a:t>
            </a:r>
            <a:r>
              <a:rPr lang="en-US" altLang="zh-CN" sz="1050" dirty="0">
                <a:solidFill>
                  <a:srgbClr val="DE0000"/>
                </a:solidFill>
              </a:rPr>
              <a:t>: </a:t>
            </a:r>
            <a:r>
              <a:rPr lang="zh-CN" altLang="en-US" sz="1050" dirty="0">
                <a:solidFill>
                  <a:srgbClr val="DE0000"/>
                </a:solidFill>
              </a:rPr>
              <a:t>百万元 </a:t>
            </a:r>
            <a:endParaRPr lang="zh-CN" altLang="zh-CN" sz="1050" dirty="0">
              <a:solidFill>
                <a:srgbClr val="DE0000"/>
              </a:solidFill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1029525" y="1995940"/>
            <a:ext cx="735242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一季度</a:t>
            </a:r>
            <a:endParaRPr lang="zh-CN" altLang="en-US" sz="135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899592" y="2212951"/>
            <a:ext cx="14911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1029525" y="3184835"/>
            <a:ext cx="735242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三季度</a:t>
            </a:r>
            <a:endParaRPr lang="zh-CN" altLang="en-US" sz="135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899592" y="3401846"/>
            <a:ext cx="14911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2649330" y="1995941"/>
            <a:ext cx="735242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二季度</a:t>
            </a:r>
            <a:endParaRPr lang="zh-CN" altLang="en-US" sz="13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2519398" y="2212951"/>
            <a:ext cx="14911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2649330" y="3184836"/>
            <a:ext cx="735242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四季度</a:t>
            </a:r>
            <a:endParaRPr lang="zh-CN" altLang="en-US" sz="135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2519398" y="3401846"/>
            <a:ext cx="14911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年度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工作概述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5"/>
          <p:cNvSpPr txBox="1"/>
          <p:nvPr/>
        </p:nvSpPr>
        <p:spPr>
          <a:xfrm>
            <a:off x="1313366" y="1791142"/>
            <a:ext cx="1134217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98%</a:t>
            </a:r>
            <a:endParaRPr lang="zh-CN" altLang="en-US" sz="30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313366" y="2220154"/>
            <a:ext cx="113421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完成</a:t>
            </a:r>
            <a:r>
              <a:rPr lang="zh-CN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年计划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98%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文本框 5"/>
          <p:cNvSpPr txBox="1"/>
          <p:nvPr/>
        </p:nvSpPr>
        <p:spPr>
          <a:xfrm>
            <a:off x="4829474" y="1791142"/>
            <a:ext cx="1134217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000" dirty="0">
                <a:solidFill>
                  <a:srgbClr val="DE0000"/>
                </a:solidFill>
                <a:effectLst/>
              </a:rPr>
              <a:t>3</a:t>
            </a:r>
            <a:r>
              <a:rPr lang="zh-CN" altLang="zh-CN" sz="3000" dirty="0">
                <a:solidFill>
                  <a:srgbClr val="DE0000"/>
                </a:solidFill>
                <a:effectLst/>
              </a:rPr>
              <a:t>件 </a:t>
            </a:r>
            <a:endParaRPr lang="zh-CN" altLang="en-US" sz="3000" dirty="0">
              <a:solidFill>
                <a:srgbClr val="DE0000"/>
              </a:solidFill>
              <a:effectLst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65944" y="2259778"/>
            <a:ext cx="1061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1050" dirty="0"/>
              <a:t>完成了</a:t>
            </a:r>
            <a:r>
              <a:rPr lang="en-US" altLang="zh-CN" sz="1050" dirty="0"/>
              <a:t>3</a:t>
            </a:r>
            <a:r>
              <a:rPr lang="zh-CN" altLang="zh-CN" sz="1050" dirty="0"/>
              <a:t>件</a:t>
            </a:r>
            <a:endParaRPr lang="en-US" altLang="zh-CN" sz="1050" dirty="0"/>
          </a:p>
          <a:p>
            <a:pPr algn="ctr">
              <a:lnSpc>
                <a:spcPct val="100000"/>
              </a:lnSpc>
            </a:pPr>
            <a:r>
              <a:rPr lang="zh-CN" altLang="zh-CN" sz="1050" dirty="0"/>
              <a:t>大事</a:t>
            </a:r>
            <a:endParaRPr lang="zh-CN" altLang="en-US" sz="1050" dirty="0"/>
          </a:p>
        </p:txBody>
      </p:sp>
      <p:sp>
        <p:nvSpPr>
          <p:cNvPr id="122" name="文本框 5"/>
          <p:cNvSpPr txBox="1"/>
          <p:nvPr/>
        </p:nvSpPr>
        <p:spPr>
          <a:xfrm>
            <a:off x="6587529" y="1791142"/>
            <a:ext cx="1134217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3000" dirty="0">
                <a:solidFill>
                  <a:srgbClr val="DE0000"/>
                </a:solidFill>
                <a:effectLst/>
              </a:rPr>
              <a:t> 奖 </a:t>
            </a:r>
            <a:endParaRPr lang="zh-CN" altLang="en-US" sz="3000" dirty="0">
              <a:solidFill>
                <a:srgbClr val="DE0000"/>
              </a:solidFill>
              <a:effectLst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06473" y="2259778"/>
            <a:ext cx="1096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1050" dirty="0"/>
              <a:t>首次获得某某奖</a:t>
            </a:r>
            <a:endParaRPr lang="zh-CN" altLang="en-US" sz="1050" dirty="0"/>
          </a:p>
        </p:txBody>
      </p:sp>
      <p:sp>
        <p:nvSpPr>
          <p:cNvPr id="120" name="文本框 5"/>
          <p:cNvSpPr txBox="1"/>
          <p:nvPr/>
        </p:nvSpPr>
        <p:spPr>
          <a:xfrm>
            <a:off x="3011391" y="1791142"/>
            <a:ext cx="1259744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000" dirty="0">
                <a:solidFill>
                  <a:srgbClr val="DE0000"/>
                </a:solidFill>
                <a:effectLst/>
              </a:rPr>
              <a:t>9</a:t>
            </a:r>
            <a:r>
              <a:rPr lang="zh-CN" altLang="zh-CN" sz="3000" dirty="0">
                <a:solidFill>
                  <a:srgbClr val="DE0000"/>
                </a:solidFill>
                <a:effectLst/>
              </a:rPr>
              <a:t>百万</a:t>
            </a:r>
            <a:endParaRPr lang="zh-CN" altLang="zh-CN" sz="3000" dirty="0">
              <a:solidFill>
                <a:srgbClr val="DE0000"/>
              </a:solidFill>
              <a:effectLst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06191" y="2220154"/>
            <a:ext cx="123727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zh-CN" sz="1050" dirty="0"/>
              <a:t>销售额</a:t>
            </a:r>
            <a:r>
              <a:rPr lang="zh-CN" altLang="zh-CN" sz="1050" dirty="0"/>
              <a:t>突破</a:t>
            </a:r>
            <a:r>
              <a:rPr lang="en-US" altLang="zh-CN" sz="1050" dirty="0"/>
              <a:t>9</a:t>
            </a:r>
            <a:r>
              <a:rPr lang="en-US" altLang="zh-CN" sz="1050" dirty="0"/>
              <a:t>00</a:t>
            </a:r>
            <a:r>
              <a:rPr lang="zh-CN" altLang="zh-CN" sz="1050" dirty="0"/>
              <a:t>万 </a:t>
            </a:r>
            <a:endParaRPr lang="zh-CN" altLang="en-US" sz="1050" dirty="0"/>
          </a:p>
        </p:txBody>
      </p:sp>
      <p:sp>
        <p:nvSpPr>
          <p:cNvPr id="40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年度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工作概述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六边形 6"/>
          <p:cNvSpPr/>
          <p:nvPr/>
        </p:nvSpPr>
        <p:spPr>
          <a:xfrm>
            <a:off x="1143443" y="1530627"/>
            <a:ext cx="1474064" cy="1300188"/>
          </a:xfrm>
          <a:prstGeom prst="hexagon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44" name="六边形 43"/>
          <p:cNvSpPr/>
          <p:nvPr/>
        </p:nvSpPr>
        <p:spPr>
          <a:xfrm>
            <a:off x="2901497" y="1530627"/>
            <a:ext cx="1474064" cy="1300188"/>
          </a:xfrm>
          <a:prstGeom prst="hexagon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45" name="六边形 44"/>
          <p:cNvSpPr/>
          <p:nvPr/>
        </p:nvSpPr>
        <p:spPr>
          <a:xfrm>
            <a:off x="4659551" y="1530627"/>
            <a:ext cx="1474064" cy="1300188"/>
          </a:xfrm>
          <a:prstGeom prst="hexagon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46" name="六边形 45"/>
          <p:cNvSpPr/>
          <p:nvPr/>
        </p:nvSpPr>
        <p:spPr>
          <a:xfrm>
            <a:off x="6417606" y="1530627"/>
            <a:ext cx="1474064" cy="1300188"/>
          </a:xfrm>
          <a:prstGeom prst="hexagon">
            <a:avLst/>
          </a:prstGeom>
          <a:noFill/>
          <a:ln w="952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5"/>
          </a:p>
        </p:txBody>
      </p:sp>
      <p:sp>
        <p:nvSpPr>
          <p:cNvPr id="47" name="Text Placeholder 7"/>
          <p:cNvSpPr txBox="1"/>
          <p:nvPr/>
        </p:nvSpPr>
        <p:spPr>
          <a:xfrm>
            <a:off x="3546809" y="3191556"/>
            <a:ext cx="1992638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100" b="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2100" b="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954435" y="3520628"/>
            <a:ext cx="7177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。在此输入相关文字，在此输入相关文字，在此输入相关文字，在此输入相关文字，在此输入相关文字，在此输入相关文字，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7505" y="370617"/>
            <a:ext cx="8328992" cy="440226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05"/>
          </a:p>
        </p:txBody>
      </p:sp>
      <p:sp>
        <p:nvSpPr>
          <p:cNvPr id="6" name="TextBox 14"/>
          <p:cNvSpPr txBox="1"/>
          <p:nvPr/>
        </p:nvSpPr>
        <p:spPr>
          <a:xfrm>
            <a:off x="2159246" y="2792058"/>
            <a:ext cx="4825508" cy="4732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在此输入相关文字，在此输入相关文字，在此输入相关文字， 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稻壳儿设计师</a:t>
            </a:r>
            <a:r>
              <a:rPr lang="en-US" altLang="zh-CN" sz="8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qzuser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，更多精品模板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http://chn.docer.com/works?userid=310034636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7736" y="1545873"/>
            <a:ext cx="2688528" cy="53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</a:rPr>
              <a:t>PART 02</a:t>
            </a:r>
            <a:endParaRPr lang="en-US" altLang="zh-CN" sz="36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1377826" y="2031817"/>
            <a:ext cx="6388352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  <a:endParaRPr lang="zh-CN" altLang="zh-CN" sz="4500" spc="2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38138" y="1005940"/>
            <a:ext cx="782893" cy="438175"/>
            <a:chOff x="-177033" y="-93597"/>
            <a:chExt cx="972817" cy="544606"/>
          </a:xfrm>
          <a:effectLst/>
        </p:grpSpPr>
        <p:cxnSp>
          <p:nvCxnSpPr>
            <p:cNvPr id="10" name="直接连接符 9"/>
            <p:cNvCxnSpPr/>
            <p:nvPr/>
          </p:nvCxnSpPr>
          <p:spPr>
            <a:xfrm>
              <a:off x="-177033" y="-93597"/>
              <a:ext cx="726141" cy="54460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93614" y="67768"/>
              <a:ext cx="502170" cy="37651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165928" y="3295429"/>
            <a:ext cx="530282" cy="258202"/>
            <a:chOff x="142733" y="975491"/>
            <a:chExt cx="1324117" cy="644935"/>
          </a:xfrm>
          <a:effectLst/>
        </p:grpSpPr>
        <p:cxnSp>
          <p:nvCxnSpPr>
            <p:cNvPr id="16" name="直接连接符 15"/>
            <p:cNvCxnSpPr/>
            <p:nvPr/>
          </p:nvCxnSpPr>
          <p:spPr>
            <a:xfrm>
              <a:off x="142733" y="975491"/>
              <a:ext cx="726141" cy="5446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64680" y="1243907"/>
              <a:ext cx="502170" cy="3765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08978" y="1079018"/>
            <a:ext cx="3726045" cy="4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zh-CN" altLang="en-US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度完成重点项目</a:t>
            </a:r>
            <a:endParaRPr lang="zh-CN" altLang="zh-CN" sz="25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381115" y="1919404"/>
            <a:ext cx="1432027" cy="1828463"/>
          </a:xfrm>
          <a:prstGeom prst="roundRect">
            <a:avLst/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/>
          </a:p>
        </p:txBody>
      </p:sp>
      <p:sp>
        <p:nvSpPr>
          <p:cNvPr id="22" name="圆角矩形 21"/>
          <p:cNvSpPr/>
          <p:nvPr/>
        </p:nvSpPr>
        <p:spPr>
          <a:xfrm>
            <a:off x="3053728" y="2237831"/>
            <a:ext cx="1434077" cy="1831080"/>
          </a:xfrm>
          <a:prstGeom prst="roundRect">
            <a:avLst/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/>
          </a:p>
        </p:txBody>
      </p:sp>
      <p:sp>
        <p:nvSpPr>
          <p:cNvPr id="23" name="圆角矩形 22"/>
          <p:cNvSpPr/>
          <p:nvPr/>
        </p:nvSpPr>
        <p:spPr>
          <a:xfrm>
            <a:off x="4741603" y="1919402"/>
            <a:ext cx="1467398" cy="1873626"/>
          </a:xfrm>
          <a:prstGeom prst="roundRect">
            <a:avLst/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/>
          </a:p>
        </p:txBody>
      </p:sp>
      <p:sp>
        <p:nvSpPr>
          <p:cNvPr id="24" name="椭圆 23"/>
          <p:cNvSpPr/>
          <p:nvPr/>
        </p:nvSpPr>
        <p:spPr>
          <a:xfrm>
            <a:off x="1341088" y="1757199"/>
            <a:ext cx="403924" cy="403924"/>
          </a:xfrm>
          <a:prstGeom prst="ellipse">
            <a:avLst/>
          </a:prstGeom>
          <a:solidFill>
            <a:srgbClr val="DE00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831441" y="3836160"/>
            <a:ext cx="403924" cy="403924"/>
          </a:xfrm>
          <a:prstGeom prst="ellipse">
            <a:avLst/>
          </a:prstGeom>
          <a:solidFill>
            <a:srgbClr val="DE00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545763" y="1757199"/>
            <a:ext cx="403924" cy="403924"/>
          </a:xfrm>
          <a:prstGeom prst="ellipse">
            <a:avLst/>
          </a:prstGeom>
          <a:solidFill>
            <a:srgbClr val="DE00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62047" y="2237831"/>
            <a:ext cx="1443144" cy="1842657"/>
          </a:xfrm>
          <a:prstGeom prst="roundRect">
            <a:avLst/>
          </a:prstGeom>
          <a:noFill/>
          <a:ln w="9525">
            <a:solidFill>
              <a:srgbClr val="DE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/>
          </a:p>
        </p:txBody>
      </p:sp>
      <p:sp>
        <p:nvSpPr>
          <p:cNvPr id="29" name="椭圆 28"/>
          <p:cNvSpPr/>
          <p:nvPr/>
        </p:nvSpPr>
        <p:spPr>
          <a:xfrm>
            <a:off x="6260085" y="3847737"/>
            <a:ext cx="403924" cy="403924"/>
          </a:xfrm>
          <a:prstGeom prst="ellipse">
            <a:avLst/>
          </a:prstGeom>
          <a:solidFill>
            <a:srgbClr val="DE00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380023" y="1731961"/>
            <a:ext cx="313340" cy="4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2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22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29"/>
          <p:cNvSpPr txBox="1">
            <a:spLocks noChangeArrowheads="1"/>
          </p:cNvSpPr>
          <p:nvPr/>
        </p:nvSpPr>
        <p:spPr bwMode="auto">
          <a:xfrm>
            <a:off x="2877961" y="3811165"/>
            <a:ext cx="295228" cy="4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50" dirty="0">
                <a:solidFill>
                  <a:schemeClr val="bg1"/>
                </a:solidFill>
                <a:effectLst/>
              </a:rPr>
              <a:t>B</a:t>
            </a:r>
            <a:endParaRPr lang="zh-CN" altLang="en-US" sz="2250" dirty="0">
              <a:solidFill>
                <a:schemeClr val="bg1"/>
              </a:solidFill>
              <a:effectLst/>
            </a:endParaRPr>
          </a:p>
        </p:txBody>
      </p:sp>
      <p:sp>
        <p:nvSpPr>
          <p:cNvPr id="33" name="文本框 29"/>
          <p:cNvSpPr txBox="1">
            <a:spLocks noChangeArrowheads="1"/>
          </p:cNvSpPr>
          <p:nvPr/>
        </p:nvSpPr>
        <p:spPr bwMode="auto">
          <a:xfrm>
            <a:off x="4583491" y="1739467"/>
            <a:ext cx="304284" cy="4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50" dirty="0">
                <a:solidFill>
                  <a:schemeClr val="bg1"/>
                </a:solidFill>
                <a:effectLst/>
              </a:rPr>
              <a:t>C</a:t>
            </a:r>
            <a:endParaRPr lang="zh-CN" altLang="en-US" sz="2250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文本框 29"/>
          <p:cNvSpPr txBox="1">
            <a:spLocks noChangeArrowheads="1"/>
          </p:cNvSpPr>
          <p:nvPr/>
        </p:nvSpPr>
        <p:spPr bwMode="auto">
          <a:xfrm>
            <a:off x="6288931" y="3831672"/>
            <a:ext cx="326276" cy="4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50" dirty="0">
                <a:solidFill>
                  <a:schemeClr val="bg1"/>
                </a:solidFill>
                <a:effectLst/>
              </a:rPr>
              <a:t>D</a:t>
            </a:r>
            <a:endParaRPr lang="zh-CN" altLang="en-US" sz="2250" dirty="0">
              <a:solidFill>
                <a:schemeClr val="bg1"/>
              </a:solidFill>
              <a:effectLst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382850" y="2248852"/>
            <a:ext cx="1428554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3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1531013" y="2537418"/>
            <a:ext cx="1144104" cy="1046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</a:t>
            </a:r>
            <a:r>
              <a:rPr lang="zh-CN" altLang="en-US" sz="8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产品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4774313" y="2258936"/>
            <a:ext cx="1428554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3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4922476" y="2547501"/>
            <a:ext cx="1144104" cy="1046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</a:t>
            </a:r>
            <a:r>
              <a:rPr lang="zh-CN" altLang="en-US" sz="8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产品。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 Placeholder 7"/>
          <p:cNvSpPr txBox="1"/>
          <p:nvPr/>
        </p:nvSpPr>
        <p:spPr>
          <a:xfrm>
            <a:off x="3056621" y="2440571"/>
            <a:ext cx="1428554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3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3204784" y="2729136"/>
            <a:ext cx="1144104" cy="1046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</a:t>
            </a:r>
            <a:r>
              <a:rPr lang="zh-CN" altLang="en-US" sz="8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产品。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6448085" y="2450654"/>
            <a:ext cx="1428554" cy="267570"/>
          </a:xfrm>
          <a:prstGeom prst="rect">
            <a:avLst/>
          </a:prstGeom>
        </p:spPr>
        <p:txBody>
          <a:bodyPr vert="horz" lIns="0" tIns="77881" rIns="0" bIns="77881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lang="zh-CN" altLang="en-US" sz="13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596248" y="2739220"/>
            <a:ext cx="1144104" cy="1046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</a:t>
            </a:r>
            <a:r>
              <a:rPr lang="zh-CN" altLang="en-US" sz="8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产品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/>
            <a:r>
              <a:rPr lang="zh-CN" altLang="en-US" sz="8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工作完成情况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83603" y="1131590"/>
            <a:ext cx="3576799" cy="4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zh-CN" altLang="en-US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度</a:t>
            </a:r>
            <a:r>
              <a:rPr lang="zh-CN" altLang="zh-CN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整体</a:t>
            </a:r>
            <a:r>
              <a:rPr lang="zh-CN" altLang="zh-CN" sz="25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工作情况</a:t>
            </a:r>
            <a:endParaRPr lang="zh-CN" altLang="zh-CN" sz="25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文本框 11"/>
          <p:cNvSpPr txBox="1"/>
          <p:nvPr/>
        </p:nvSpPr>
        <p:spPr>
          <a:xfrm>
            <a:off x="5580112" y="3150898"/>
            <a:ext cx="1871229" cy="386626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95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未完成的工作</a:t>
            </a:r>
            <a:endParaRPr lang="zh-CN" altLang="en-US" sz="675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ts val="1950"/>
              </a:lnSpc>
            </a:pPr>
            <a:r>
              <a:rPr lang="en-US" sz="15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 </a:t>
            </a:r>
            <a:endParaRPr lang="zh-CN" altLang="en-US" sz="675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44" name="文本框 11"/>
          <p:cNvSpPr txBox="1"/>
          <p:nvPr/>
        </p:nvSpPr>
        <p:spPr>
          <a:xfrm>
            <a:off x="1620651" y="3150898"/>
            <a:ext cx="1871229" cy="386626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ts val="1950"/>
              </a:lnSpc>
            </a:pP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正在进行中的工作</a:t>
            </a:r>
            <a:endParaRPr lang="zh-CN" altLang="en-US" sz="675" kern="1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algn="r">
              <a:lnSpc>
                <a:spcPts val="1950"/>
              </a:lnSpc>
            </a:pPr>
            <a:r>
              <a:rPr lang="en-US" sz="1500" kern="1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 </a:t>
            </a:r>
            <a:endParaRPr lang="zh-CN" altLang="en-US" sz="675" kern="1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45" name="文本框 11"/>
          <p:cNvSpPr txBox="1"/>
          <p:nvPr/>
        </p:nvSpPr>
        <p:spPr>
          <a:xfrm>
            <a:off x="5580112" y="1930550"/>
            <a:ext cx="1871229" cy="386626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950"/>
              </a:lnSpc>
            </a:pP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已完成的工作</a:t>
            </a:r>
            <a:endParaRPr lang="zh-CN" altLang="en-US" sz="675" kern="1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ts val="1950"/>
              </a:lnSpc>
            </a:pPr>
            <a:r>
              <a:rPr lang="en-US" sz="1500" kern="1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 </a:t>
            </a:r>
            <a:endParaRPr lang="zh-CN" altLang="en-US" sz="675" kern="1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46" name="文本框 11"/>
          <p:cNvSpPr txBox="1"/>
          <p:nvPr/>
        </p:nvSpPr>
        <p:spPr>
          <a:xfrm>
            <a:off x="1620651" y="1930550"/>
            <a:ext cx="1871229" cy="386626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ts val="1950"/>
              </a:lnSpc>
            </a:pPr>
            <a:r>
              <a:rPr lang="zh-CN" altLang="en-US" sz="1500" dirty="0">
                <a:solidFill>
                  <a:srgbClr val="DE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工作目标完成情况</a:t>
            </a:r>
            <a:endParaRPr lang="zh-CN" altLang="en-US" sz="675" kern="100" dirty="0">
              <a:solidFill>
                <a:srgbClr val="DE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1532" y="1845347"/>
            <a:ext cx="1860937" cy="1890431"/>
            <a:chOff x="4608909" y="2637706"/>
            <a:chExt cx="2084417" cy="2117453"/>
          </a:xfrm>
        </p:grpSpPr>
        <p:sp>
          <p:nvSpPr>
            <p:cNvPr id="51" name="泪滴形 50"/>
            <p:cNvSpPr/>
            <p:nvPr/>
          </p:nvSpPr>
          <p:spPr>
            <a:xfrm>
              <a:off x="4608909" y="3753658"/>
              <a:ext cx="1001168" cy="1001501"/>
            </a:xfrm>
            <a:prstGeom prst="teardrop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11"/>
            <p:cNvSpPr txBox="1"/>
            <p:nvPr/>
          </p:nvSpPr>
          <p:spPr>
            <a:xfrm>
              <a:off x="4739974" y="3961513"/>
              <a:ext cx="739038" cy="597632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</a:rPr>
                <a:t>03</a:t>
              </a:r>
              <a:endParaRPr lang="zh-CN" altLang="en-US" sz="45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endParaRPr>
            </a:p>
          </p:txBody>
        </p:sp>
        <p:sp>
          <p:nvSpPr>
            <p:cNvPr id="53" name="泪滴形 52"/>
            <p:cNvSpPr/>
            <p:nvPr/>
          </p:nvSpPr>
          <p:spPr>
            <a:xfrm flipV="1">
              <a:off x="4608909" y="2644889"/>
              <a:ext cx="1001168" cy="1003509"/>
            </a:xfrm>
            <a:prstGeom prst="teardrop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文本框 11"/>
            <p:cNvSpPr txBox="1"/>
            <p:nvPr/>
          </p:nvSpPr>
          <p:spPr>
            <a:xfrm>
              <a:off x="4739974" y="2853746"/>
              <a:ext cx="739038" cy="597632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</a:rPr>
                <a:t>01</a:t>
              </a:r>
              <a:endParaRPr lang="zh-CN" altLang="en-US" sz="45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endParaRPr>
            </a:p>
          </p:txBody>
        </p:sp>
        <p:sp>
          <p:nvSpPr>
            <p:cNvPr id="55" name="泪滴形 54"/>
            <p:cNvSpPr/>
            <p:nvPr/>
          </p:nvSpPr>
          <p:spPr>
            <a:xfrm flipH="1">
              <a:off x="5705137" y="3746475"/>
              <a:ext cx="988189" cy="1001501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endParaRPr lang="zh-CN" altLang="en-US" sz="1200">
                <a:solidFill>
                  <a:srgbClr val="EC841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文本框 11"/>
            <p:cNvSpPr txBox="1"/>
            <p:nvPr/>
          </p:nvSpPr>
          <p:spPr>
            <a:xfrm>
              <a:off x="5829712" y="3954330"/>
              <a:ext cx="739038" cy="597632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</a:rPr>
                <a:t>04</a:t>
              </a:r>
              <a:endParaRPr lang="zh-CN" altLang="en-US" sz="45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endParaRPr>
            </a:p>
          </p:txBody>
        </p:sp>
        <p:sp>
          <p:nvSpPr>
            <p:cNvPr id="57" name="泪滴形 56"/>
            <p:cNvSpPr/>
            <p:nvPr/>
          </p:nvSpPr>
          <p:spPr>
            <a:xfrm flipH="1" flipV="1">
              <a:off x="5705137" y="2637706"/>
              <a:ext cx="988189" cy="1003509"/>
            </a:xfrm>
            <a:prstGeom prst="teardrop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11"/>
            <p:cNvSpPr txBox="1"/>
            <p:nvPr/>
          </p:nvSpPr>
          <p:spPr>
            <a:xfrm>
              <a:off x="5829712" y="2846563"/>
              <a:ext cx="739038" cy="597632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</a:rPr>
                <a:t>02</a:t>
              </a:r>
              <a:endParaRPr lang="zh-CN" altLang="en-US" sz="45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endParaRPr>
            </a:p>
          </p:txBody>
        </p:sp>
      </p:grpSp>
      <p:sp>
        <p:nvSpPr>
          <p:cNvPr id="59" name="Text Placeholder 2"/>
          <p:cNvSpPr txBox="1"/>
          <p:nvPr/>
        </p:nvSpPr>
        <p:spPr>
          <a:xfrm>
            <a:off x="863592" y="2266668"/>
            <a:ext cx="2538544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863592" y="3452236"/>
            <a:ext cx="2538544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5670384" y="2266668"/>
            <a:ext cx="2538544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5670384" y="3452236"/>
            <a:ext cx="2538544" cy="7036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在此输入相关文字，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DOCER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稻壳儿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海量营养的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文档资源分享平台，</a:t>
            </a:r>
            <a:r>
              <a:rPr lang="en-US" altLang="zh-CN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WPS</a:t>
            </a:r>
            <a:r>
              <a:rPr lang="zh-CN" altLang="en-US" sz="8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旗下明星产品，</a:t>
            </a:r>
            <a:endParaRPr lang="en-GB" altLang="zh-CN" sz="8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450179" y="454029"/>
            <a:ext cx="2753669" cy="461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工作完成情况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26255" y="957460"/>
            <a:ext cx="5718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PT035"/>
</p:tagLst>
</file>

<file path=ppt/theme/theme1.xml><?xml version="1.0" encoding="utf-8"?>
<a:theme xmlns:a="http://schemas.openxmlformats.org/drawingml/2006/main" name="Qzuser;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3436</Words>
  <Application>WPS 演示</Application>
  <PresentationFormat>全屏显示(16:9)</PresentationFormat>
  <Paragraphs>299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迷你简大标宋</vt:lpstr>
      <vt:lpstr>Times New Roman</vt:lpstr>
      <vt:lpstr>微软雅黑</vt:lpstr>
      <vt:lpstr>Times New Roman</vt:lpstr>
      <vt:lpstr>Lato Regular</vt:lpstr>
      <vt:lpstr>Akzidenz-Grotesk BQ Condensed</vt:lpstr>
      <vt:lpstr>方正中等线简体</vt:lpstr>
      <vt:lpstr>Arial</vt:lpstr>
      <vt:lpstr>Calibri</vt:lpstr>
      <vt:lpstr>Arial Unicode MS</vt:lpstr>
      <vt:lpstr>The Avengers</vt:lpstr>
      <vt:lpstr>Lato</vt:lpstr>
      <vt:lpstr>Qzuser;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年终总结汇报工作计划大气商务风实用ppt模板</dc:title>
  <dc:creator>Qzuser</dc:creator>
  <cp:keywords>Qzuser</cp:keywords>
  <dc:description>Qzuser;</dc:description>
  <cp:category>Qzuser</cp:category>
  <cp:lastModifiedBy>沙皮</cp:lastModifiedBy>
  <cp:revision>286</cp:revision>
  <dcterms:created xsi:type="dcterms:W3CDTF">2015-11-08T02:29:00Z</dcterms:created>
  <dcterms:modified xsi:type="dcterms:W3CDTF">2019-11-18T03:00:56Z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